
<file path=[Content_Types].xml><?xml version="1.0" encoding="utf-8"?>
<Types xmlns="http://schemas.openxmlformats.org/package/2006/content-types">
  <Default Extension="jpeg" ContentType="image/jpeg"/>
  <Default Extension="png" ContentType="image/png"/>
  <Default Extension="wdp" ContentType="image/vnd.ms-photo"/>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notesMasterIdLst>
    <p:notesMasterId r:id="rId5"/>
  </p:notesMasterIdLst>
  <p:handoutMasterIdLst>
    <p:handoutMasterId r:id="rId79"/>
  </p:handoutMasterIdLst>
  <p:sldIdLst>
    <p:sldId id="523" r:id="rId3"/>
    <p:sldId id="411" r:id="rId4"/>
    <p:sldId id="404" r:id="rId6"/>
    <p:sldId id="412" r:id="rId7"/>
    <p:sldId id="256" r:id="rId8"/>
    <p:sldId id="452" r:id="rId9"/>
    <p:sldId id="453" r:id="rId10"/>
    <p:sldId id="450" r:id="rId11"/>
    <p:sldId id="443" r:id="rId12"/>
    <p:sldId id="449" r:id="rId13"/>
    <p:sldId id="455" r:id="rId14"/>
    <p:sldId id="413" r:id="rId15"/>
    <p:sldId id="460" r:id="rId16"/>
    <p:sldId id="257" r:id="rId17"/>
    <p:sldId id="258" r:id="rId18"/>
    <p:sldId id="397" r:id="rId19"/>
    <p:sldId id="417" r:id="rId20"/>
    <p:sldId id="399" r:id="rId21"/>
    <p:sldId id="461" r:id="rId22"/>
    <p:sldId id="259" r:id="rId23"/>
    <p:sldId id="419" r:id="rId24"/>
    <p:sldId id="392" r:id="rId25"/>
    <p:sldId id="394" r:id="rId26"/>
    <p:sldId id="418" r:id="rId27"/>
    <p:sldId id="421" r:id="rId28"/>
    <p:sldId id="422" r:id="rId29"/>
    <p:sldId id="462" r:id="rId30"/>
    <p:sldId id="260" r:id="rId31"/>
    <p:sldId id="402" r:id="rId32"/>
    <p:sldId id="423" r:id="rId33"/>
    <p:sldId id="424" r:id="rId34"/>
    <p:sldId id="426" r:id="rId35"/>
    <p:sldId id="425" r:id="rId36"/>
    <p:sldId id="400" r:id="rId37"/>
    <p:sldId id="463" r:id="rId38"/>
    <p:sldId id="261" r:id="rId39"/>
    <p:sldId id="262" r:id="rId40"/>
    <p:sldId id="429" r:id="rId41"/>
    <p:sldId id="415" r:id="rId42"/>
    <p:sldId id="430" r:id="rId43"/>
    <p:sldId id="398" r:id="rId44"/>
    <p:sldId id="431" r:id="rId45"/>
    <p:sldId id="401" r:id="rId46"/>
    <p:sldId id="396" r:id="rId47"/>
    <p:sldId id="456" r:id="rId48"/>
    <p:sldId id="464" r:id="rId49"/>
    <p:sldId id="263" r:id="rId50"/>
    <p:sldId id="391" r:id="rId51"/>
    <p:sldId id="393" r:id="rId52"/>
    <p:sldId id="432" r:id="rId53"/>
    <p:sldId id="433" r:id="rId54"/>
    <p:sldId id="434" r:id="rId55"/>
    <p:sldId id="457" r:id="rId56"/>
    <p:sldId id="465" r:id="rId57"/>
    <p:sldId id="264" r:id="rId58"/>
    <p:sldId id="387" r:id="rId59"/>
    <p:sldId id="435" r:id="rId60"/>
    <p:sldId id="436" r:id="rId61"/>
    <p:sldId id="437" r:id="rId62"/>
    <p:sldId id="438" r:id="rId63"/>
    <p:sldId id="439" r:id="rId64"/>
    <p:sldId id="444" r:id="rId65"/>
    <p:sldId id="445" r:id="rId66"/>
    <p:sldId id="446" r:id="rId67"/>
    <p:sldId id="447" r:id="rId68"/>
    <p:sldId id="448" r:id="rId69"/>
    <p:sldId id="458" r:id="rId70"/>
    <p:sldId id="466" r:id="rId71"/>
    <p:sldId id="265" r:id="rId72"/>
    <p:sldId id="395" r:id="rId73"/>
    <p:sldId id="440" r:id="rId74"/>
    <p:sldId id="441" r:id="rId75"/>
    <p:sldId id="442" r:id="rId76"/>
    <p:sldId id="468" r:id="rId77"/>
    <p:sldId id="416" r:id="rId7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E2166"/>
    <a:srgbClr val="112051"/>
    <a:srgbClr val="3D9EDC"/>
    <a:srgbClr val="216F58"/>
    <a:srgbClr val="01527F"/>
    <a:srgbClr val="011C27"/>
    <a:srgbClr val="FCF7DA"/>
    <a:srgbClr val="DF2123"/>
    <a:srgbClr val="F49E00"/>
    <a:srgbClr val="4256A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1348" autoAdjust="0"/>
    <p:restoredTop sz="97046"/>
  </p:normalViewPr>
  <p:slideViewPr>
    <p:cSldViewPr snapToGrid="0" snapToObjects="1">
      <p:cViewPr varScale="1">
        <p:scale>
          <a:sx n="93" d="100"/>
          <a:sy n="93" d="100"/>
        </p:scale>
        <p:origin x="216" y="61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96" d="100"/>
        <a:sy n="196" d="100"/>
      </p:scale>
      <p:origin x="0" y="0"/>
    </p:cViewPr>
  </p:sorterViewPr>
  <p:notesViewPr>
    <p:cSldViewPr snapToGrid="0" snapToObjects="1">
      <p:cViewPr varScale="1">
        <p:scale>
          <a:sx n="95" d="100"/>
          <a:sy n="95" d="100"/>
        </p:scale>
        <p:origin x="2504" y="19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2" Type="http://schemas.openxmlformats.org/officeDocument/2006/relationships/tableStyles" Target="tableStyles.xml"/><Relationship Id="rId81" Type="http://schemas.openxmlformats.org/officeDocument/2006/relationships/viewProps" Target="viewProps.xml"/><Relationship Id="rId80" Type="http://schemas.openxmlformats.org/officeDocument/2006/relationships/presProps" Target="presProps.xml"/><Relationship Id="rId8" Type="http://schemas.openxmlformats.org/officeDocument/2006/relationships/slide" Target="slides/slide5.xml"/><Relationship Id="rId79" Type="http://schemas.openxmlformats.org/officeDocument/2006/relationships/handoutMaster" Target="handoutMasters/handoutMaster1.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notesMaster" Target="notesMasters/notesMaster1.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84B3C7D-7ED1-A34F-BCFC-1C01389AE58C}" type="datetimeFigureOut">
              <a:rPr kumimoji="1" lang="zh-CN" altLang="en-US" smtClean="0"/>
            </a:fld>
            <a:endParaRPr kumimoji="1"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5" name="幻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8CED8CE-3D9F-CA47-A17E-9AD879C3B1C0}"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0ACF2CF-5EF1-D24F-8F8B-C67282AA038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8F70782-008B-5B48-B01C-A994AC4AA046}"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E3AE05-7DD1-4AF0-924E-BEEA496F3737}"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a:stretch>
            <a:fillRect/>
          </a:stretch>
        </p:blipFill>
        <p:spPr>
          <a:xfrm>
            <a:off x="0" y="0"/>
            <a:ext cx="12192000" cy="6858000"/>
          </a:xfrm>
          <a:prstGeom prst="rect">
            <a:avLst/>
          </a:prstGeom>
        </p:spPr>
      </p:pic>
      <p:sp>
        <p:nvSpPr>
          <p:cNvPr id="20" name="矩形 19"/>
          <p:cNvSpPr/>
          <p:nvPr userDrawn="1"/>
        </p:nvSpPr>
        <p:spPr>
          <a:xfrm>
            <a:off x="190500" y="1053774"/>
            <a:ext cx="11811000" cy="5587708"/>
          </a:xfrm>
          <a:prstGeom prst="rect">
            <a:avLst/>
          </a:prstGeom>
          <a:gradFill flip="none" rotWithShape="1">
            <a:gsLst>
              <a:gs pos="48000">
                <a:schemeClr val="bg1"/>
              </a:gs>
              <a:gs pos="100000">
                <a:schemeClr val="bg1">
                  <a:alpha val="83000"/>
                </a:schemeClr>
              </a:gs>
            </a:gsLst>
            <a:lin ang="5400000" scaled="1"/>
            <a:tileRect/>
          </a:gradFill>
          <a:ln>
            <a:noFill/>
          </a:ln>
          <a:effectLst>
            <a:outerShdw blurRad="76200" dist="76200" algn="l" rotWithShape="0">
              <a:prstClr val="black">
                <a:alpha val="1624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阿里巴巴普惠体 Light" panose="00020600040101010101" pitchFamily="18" charset="-122"/>
              <a:ea typeface="阿里巴巴普惠体 Medium" panose="00020600040101010101" pitchFamily="18" charset="-122"/>
              <a:cs typeface="阿里巴巴普惠体 Medium" panose="00020600040101010101" pitchFamily="18" charset="-122"/>
              <a:sym typeface="阿里巴巴普惠体 Light" panose="00020600040101010101" pitchFamily="18" charset="-122"/>
            </a:endParaRPr>
          </a:p>
        </p:txBody>
      </p:sp>
      <p:pic>
        <p:nvPicPr>
          <p:cNvPr id="5124" name="图片 6" descr="logo横版 png"/>
          <p:cNvPicPr>
            <a:picLocks noChangeAspect="1"/>
          </p:cNvPicPr>
          <p:nvPr userDrawn="1"/>
        </p:nvPicPr>
        <p:blipFill>
          <a:blip r:embed="rId3"/>
          <a:stretch>
            <a:fillRect/>
          </a:stretch>
        </p:blipFill>
        <p:spPr>
          <a:xfrm>
            <a:off x="11477625" y="82550"/>
            <a:ext cx="608013" cy="642938"/>
          </a:xfrm>
          <a:prstGeom prst="rect">
            <a:avLst/>
          </a:prstGeom>
          <a:noFill/>
          <a:ln w="9525">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kumimoji="1" lang="zh-CN" altLang="en-US"/>
              <a:t>单击此处编辑母版标题样式</a:t>
            </a:r>
            <a:endParaRPr kumimoji="1"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zh-CN" altLang="en-US"/>
              <a:t>单击此处编辑母版副标题样式</a:t>
            </a:r>
            <a:endParaRPr kumimoji="1" lang="zh-CN" altLang="en-US"/>
          </a:p>
        </p:txBody>
      </p:sp>
      <p:sp>
        <p:nvSpPr>
          <p:cNvPr id="4" name="日期占位符 3"/>
          <p:cNvSpPr>
            <a:spLocks noGrp="1"/>
          </p:cNvSpPr>
          <p:nvPr>
            <p:ph type="dt" sz="half" idx="10"/>
          </p:nvPr>
        </p:nvSpPr>
        <p:spPr/>
        <p:txBody>
          <a:bodyPr/>
          <a:lstStyle/>
          <a:p>
            <a:fld id="{6586ADE2-512A-7C4D-A79E-1CFF9E3D609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98A32163-D910-4446-B3B8-D28E01463DBD}" type="slidenum">
              <a:rPr kumimoji="1" lang="zh-CN" altLang="en-US" smtClean="0"/>
            </a:fld>
            <a:endParaRPr kumimoji="1"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endParaRPr kumimoji="1" lang="zh-CN" altLang="en-US"/>
          </a:p>
        </p:txBody>
      </p:sp>
      <p:sp>
        <p:nvSpPr>
          <p:cNvPr id="3" name="内容占位符 2"/>
          <p:cNvSpPr>
            <a:spLocks noGrp="1"/>
          </p:cNvSpPr>
          <p:nvPr>
            <p:ph idx="1"/>
          </p:nvPr>
        </p:nvSpPr>
        <p:spPr/>
        <p:txBody>
          <a:bodyPr/>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4" name="日期占位符 3"/>
          <p:cNvSpPr>
            <a:spLocks noGrp="1"/>
          </p:cNvSpPr>
          <p:nvPr>
            <p:ph type="dt" sz="half" idx="10"/>
          </p:nvPr>
        </p:nvSpPr>
        <p:spPr/>
        <p:txBody>
          <a:bodyPr/>
          <a:lstStyle/>
          <a:p>
            <a:fld id="{6586ADE2-512A-7C4D-A79E-1CFF9E3D609D}" type="datetimeFigureOut">
              <a:rPr kumimoji="1" lang="zh-CN" altLang="en-US" smtClean="0"/>
            </a:fld>
            <a:endParaRPr kumimoji="1" lang="zh-CN" altLang="en-US"/>
          </a:p>
        </p:txBody>
      </p:sp>
      <p:sp>
        <p:nvSpPr>
          <p:cNvPr id="5" name="页脚占位符 4"/>
          <p:cNvSpPr>
            <a:spLocks noGrp="1"/>
          </p:cNvSpPr>
          <p:nvPr>
            <p:ph type="ftr" sz="quarter" idx="11"/>
          </p:nvPr>
        </p:nvSpPr>
        <p:spPr/>
        <p:txBody>
          <a:bodyPr/>
          <a:lstStyle/>
          <a:p>
            <a:endParaRPr kumimoji="1" lang="zh-CN" altLang="en-US"/>
          </a:p>
        </p:txBody>
      </p:sp>
      <p:sp>
        <p:nvSpPr>
          <p:cNvPr id="6" name="灯片编号占位符 5"/>
          <p:cNvSpPr>
            <a:spLocks noGrp="1"/>
          </p:cNvSpPr>
          <p:nvPr>
            <p:ph type="sldNum" sz="quarter" idx="12"/>
          </p:nvPr>
        </p:nvSpPr>
        <p:spPr/>
        <p:txBody>
          <a:bodyPr/>
          <a:lstStyle/>
          <a:p>
            <a:fld id="{98A32163-D910-4446-B3B8-D28E01463DBD}" type="slidenum">
              <a:rPr kumimoji="1" lang="zh-CN" altLang="en-US" smtClean="0"/>
            </a:fld>
            <a:endParaRPr kumimoji="1"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6" Type="http://schemas.openxmlformats.org/officeDocument/2006/relationships/theme" Target="../theme/theme1.xml"/><Relationship Id="rId5" Type="http://schemas.openxmlformats.org/officeDocument/2006/relationships/image" Target="../media/image2.jpe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124" name="图片 6" descr="logo横版 png"/>
          <p:cNvPicPr>
            <a:picLocks noChangeAspect="1"/>
          </p:cNvPicPr>
          <p:nvPr userDrawn="1"/>
        </p:nvPicPr>
        <p:blipFill>
          <a:blip r:embed="rId5"/>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jpeg"/><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1.xml"/><Relationship Id="rId3"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NULL"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9.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2.xml"/><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11.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3.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4.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5.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2.xml"/><Relationship Id="rId1" Type="http://schemas.openxmlformats.org/officeDocument/2006/relationships/image" Target="../media/image1.png"/></Relationships>
</file>

<file path=ppt/slides/_rels/slide6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5" Type="http://schemas.openxmlformats.org/officeDocument/2006/relationships/notesSlide" Target="../notesSlides/notesSlide47.xml"/><Relationship Id="rId4" Type="http://schemas.openxmlformats.org/officeDocument/2006/relationships/slideLayout" Target="../slideLayouts/slideLayout2.xml"/><Relationship Id="rId3" Type="http://schemas.microsoft.com/office/2007/relationships/hdphoto" Target="../media/image6.wdp"/><Relationship Id="rId2" Type="http://schemas.openxmlformats.org/officeDocument/2006/relationships/image" Target="../media/image5.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1.xml"/><Relationship Id="rId3"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NULL" TargetMode="External"/></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1.xml"/><Relationship Id="rId3"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NUL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591181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Listening comprehension</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2" name="文本框 1"/>
          <p:cNvSpPr txBox="1"/>
          <p:nvPr/>
        </p:nvSpPr>
        <p:spPr>
          <a:xfrm>
            <a:off x="184185" y="1145540"/>
            <a:ext cx="11837670" cy="4093428"/>
          </a:xfrm>
          <a:prstGeom prst="rect">
            <a:avLst/>
          </a:prstGeom>
          <a:noFill/>
          <a:ln w="9525">
            <a:noFill/>
          </a:ln>
        </p:spPr>
        <p:txBody>
          <a:bodyPr wrap="square">
            <a:spAutoFit/>
          </a:bodyPr>
          <a:lstStyle/>
          <a:p>
            <a:pPr marL="74295" indent="-74295" algn="just" fontAlgn="auto"/>
            <a:r>
              <a:rPr lang="en-US" altLang="zh-CN" sz="2000" dirty="0">
                <a:solidFill>
                  <a:srgbClr val="000000"/>
                </a:solidFill>
                <a:highlight>
                  <a:srgbClr val="000000">
                    <a:alpha val="0"/>
                  </a:srgbClr>
                </a:highlight>
                <a:latin typeface="Times New Roman" panose="02020603050405020304" pitchFamily="18" charset="0"/>
                <a:ea typeface="宋体" panose="02010600030101010101" pitchFamily="2" charset="-122"/>
              </a:rPr>
              <a:t>Text 10</a:t>
            </a:r>
            <a:r>
              <a:rPr lang="en-US" altLang="zh-CN" sz="2000" dirty="0">
                <a:solidFill>
                  <a:srgbClr val="000000"/>
                </a:solidFill>
                <a:highlight>
                  <a:srgbClr val="FFFF00"/>
                </a:highlight>
                <a:latin typeface="Times New Roman" panose="02020603050405020304" pitchFamily="18" charset="0"/>
                <a:ea typeface="宋体" panose="02010600030101010101" pitchFamily="2" charset="-122"/>
                <a:cs typeface="Times New Roman" panose="02020603050405020304" pitchFamily="18" charset="0"/>
              </a:rPr>
              <a:t> </a:t>
            </a:r>
            <a:endParaRPr lang="en-US" altLang="zh-CN" sz="2000" dirty="0">
              <a:solidFill>
                <a:srgbClr val="000000"/>
              </a:solidFill>
              <a:latin typeface="Times New Roman" panose="02020603050405020304" pitchFamily="18" charset="0"/>
              <a:ea typeface="宋体" panose="02010600030101010101" pitchFamily="2" charset="-122"/>
            </a:endParaRPr>
          </a:p>
          <a:p>
            <a:pPr marL="74295" indent="-74295" algn="just" fontAlgn="auto"/>
            <a:r>
              <a:rPr lang="en-US" altLang="zh-CN" sz="2000" dirty="0">
                <a:solidFill>
                  <a:srgbClr val="000000"/>
                </a:solidFill>
                <a:latin typeface="Times New Roman" panose="02020603050405020304" pitchFamily="18" charset="0"/>
                <a:ea typeface="宋体" panose="02010600030101010101" pitchFamily="2" charset="-122"/>
              </a:rPr>
              <a:t>    Good evening, members of the town council and fellow residents.</a:t>
            </a:r>
            <a:r>
              <a:rPr lang="en-US" altLang="zh-CN" sz="2000" b="1" dirty="0">
                <a:solidFill>
                  <a:srgbClr val="000000"/>
                </a:solidFill>
                <a:latin typeface="Times New Roman" panose="02020603050405020304" pitchFamily="18" charset="0"/>
                <a:ea typeface="宋体" panose="02010600030101010101" pitchFamily="2" charset="-122"/>
              </a:rPr>
              <a:t> </a:t>
            </a:r>
            <a:r>
              <a:rPr lang="en-US" altLang="zh-CN" sz="2000" dirty="0">
                <a:solidFill>
                  <a:srgbClr val="000000"/>
                </a:solidFill>
                <a:latin typeface="Times New Roman" panose="02020603050405020304" pitchFamily="18" charset="0"/>
                <a:ea typeface="宋体" panose="02010600030101010101" pitchFamily="2" charset="-122"/>
              </a:rPr>
              <a:t>I’m Dr. Eric, and I’m </a:t>
            </a:r>
            <a:r>
              <a:rPr lang="en-US" altLang="zh-CN" sz="2000" dirty="0">
                <a:solidFill>
                  <a:srgbClr val="FF0000"/>
                </a:solidFill>
                <a:latin typeface="Times New Roman" panose="02020603050405020304" pitchFamily="18" charset="0"/>
                <a:ea typeface="宋体" panose="02010600030101010101" pitchFamily="2" charset="-122"/>
              </a:rPr>
              <a:t>the volunteer president of Green Wings, a local nature protection group</a:t>
            </a:r>
            <a:r>
              <a:rPr lang="en-US" altLang="zh-CN" sz="2000" dirty="0">
                <a:solidFill>
                  <a:srgbClr val="000000"/>
                </a:solidFill>
                <a:latin typeface="Times New Roman" panose="02020603050405020304" pitchFamily="18" charset="0"/>
                <a:ea typeface="宋体" panose="02010600030101010101" pitchFamily="2" charset="-122"/>
              </a:rPr>
              <a:t>. </a:t>
            </a:r>
            <a:endParaRPr lang="en-US" altLang="zh-CN" sz="2000" dirty="0">
              <a:solidFill>
                <a:srgbClr val="000000"/>
              </a:solidFill>
              <a:latin typeface="Times New Roman" panose="02020603050405020304" pitchFamily="18" charset="0"/>
              <a:ea typeface="宋体" panose="02010600030101010101" pitchFamily="2" charset="-122"/>
            </a:endParaRPr>
          </a:p>
          <a:p>
            <a:pPr marL="74295" indent="-74295" algn="just" fontAlgn="auto"/>
            <a:r>
              <a:rPr lang="en-US" altLang="zh-CN" sz="2000" dirty="0">
                <a:solidFill>
                  <a:srgbClr val="000000"/>
                </a:solidFill>
                <a:latin typeface="Times New Roman" panose="02020603050405020304" pitchFamily="18" charset="0"/>
                <a:ea typeface="宋体" panose="02010600030101010101" pitchFamily="2" charset="-122"/>
              </a:rPr>
              <a:t>    I’m here today to warn about the possible impact of the current design proposals for the new Circle Theater. We understand the need for development and welcome the creation of a new arts facility here in town. </a:t>
            </a:r>
            <a:endParaRPr lang="en-US" altLang="zh-CN" sz="2000" dirty="0">
              <a:solidFill>
                <a:srgbClr val="000000"/>
              </a:solidFill>
              <a:latin typeface="Times New Roman" panose="02020603050405020304" pitchFamily="18" charset="0"/>
              <a:ea typeface="宋体" panose="02010600030101010101" pitchFamily="2" charset="-122"/>
            </a:endParaRPr>
          </a:p>
          <a:p>
            <a:pPr marL="74295" indent="-74295" algn="just" fontAlgn="auto"/>
            <a:r>
              <a:rPr lang="en-US" altLang="zh-CN" sz="2000" dirty="0">
                <a:solidFill>
                  <a:srgbClr val="FF0000"/>
                </a:solidFill>
                <a:latin typeface="Times New Roman" panose="02020603050405020304" pitchFamily="18" charset="0"/>
                <a:ea typeface="宋体" panose="02010600030101010101" pitchFamily="2" charset="-122"/>
              </a:rPr>
              <a:t>But it’s important to consider how our choices will</a:t>
            </a:r>
            <a:r>
              <a:rPr lang="en-US" altLang="zh-CN" sz="2000" dirty="0">
                <a:solidFill>
                  <a:srgbClr val="FF0000"/>
                </a:solidFill>
                <a:latin typeface="宋体" panose="02010600030101010101" pitchFamily="2" charset="-122"/>
                <a:ea typeface="宋体" panose="02010600030101010101" pitchFamily="2" charset="-122"/>
                <a:cs typeface="Times New Roman" panose="02020603050405020304" pitchFamily="18" charset="0"/>
              </a:rPr>
              <a:t> </a:t>
            </a:r>
            <a:r>
              <a:rPr lang="en-US" altLang="zh-CN" sz="2000" dirty="0">
                <a:solidFill>
                  <a:srgbClr val="FF0000"/>
                </a:solidFill>
                <a:latin typeface="Times New Roman" panose="02020603050405020304" pitchFamily="18" charset="0"/>
                <a:ea typeface="宋体" panose="02010600030101010101" pitchFamily="2" charset="-122"/>
              </a:rPr>
              <a:t>affect the many birds living in this area</a:t>
            </a:r>
            <a:r>
              <a:rPr lang="en-US" altLang="zh-CN" sz="2000" dirty="0">
                <a:solidFill>
                  <a:srgbClr val="000000"/>
                </a:solidFill>
                <a:latin typeface="Times New Roman" panose="02020603050405020304" pitchFamily="18" charset="0"/>
                <a:ea typeface="宋体" panose="02010600030101010101" pitchFamily="2" charset="-122"/>
              </a:rPr>
              <a:t>. </a:t>
            </a:r>
            <a:endParaRPr lang="en-US" altLang="zh-CN" sz="2000" dirty="0">
              <a:solidFill>
                <a:srgbClr val="000000"/>
              </a:solidFill>
              <a:latin typeface="Times New Roman" panose="02020603050405020304" pitchFamily="18" charset="0"/>
              <a:ea typeface="宋体" panose="02010600030101010101" pitchFamily="2" charset="-122"/>
            </a:endParaRPr>
          </a:p>
          <a:p>
            <a:pPr marL="74295" indent="-74295" algn="just" fontAlgn="auto"/>
            <a:r>
              <a:rPr lang="en-US" altLang="zh-CN" sz="2000" dirty="0">
                <a:solidFill>
                  <a:srgbClr val="000000"/>
                </a:solidFill>
                <a:latin typeface="Times New Roman" panose="02020603050405020304" pitchFamily="18" charset="0"/>
                <a:ea typeface="宋体" panose="02010600030101010101" pitchFamily="2" charset="-122"/>
              </a:rPr>
              <a:t>    Glass buildings are beautiful. But they are dangerous for birds because they can’t see glass like we do. Indeed, they’re often attracted closer by indoor lights or reflections of trees and the sky. Every year in the U.S. alone, more than a billion birds crash into glass, and most will die of their injuries.</a:t>
            </a:r>
            <a:endParaRPr lang="en-US" altLang="zh-CN" sz="2000" dirty="0">
              <a:solidFill>
                <a:srgbClr val="000000"/>
              </a:solidFill>
              <a:latin typeface="Times New Roman" panose="02020603050405020304" pitchFamily="18" charset="0"/>
              <a:ea typeface="宋体" panose="02010600030101010101" pitchFamily="2" charset="-122"/>
            </a:endParaRPr>
          </a:p>
          <a:p>
            <a:pPr marL="74295" indent="-74295" algn="just" fontAlgn="auto"/>
            <a:r>
              <a:rPr lang="en-US" altLang="zh-CN" sz="2000" dirty="0">
                <a:solidFill>
                  <a:srgbClr val="000000"/>
                </a:solidFill>
                <a:latin typeface="Times New Roman" panose="02020603050405020304" pitchFamily="18" charset="0"/>
                <a:ea typeface="宋体" panose="02010600030101010101" pitchFamily="2" charset="-122"/>
              </a:rPr>
              <a:t>    </a:t>
            </a:r>
            <a:r>
              <a:rPr lang="en-US" altLang="zh-CN" sz="2000" dirty="0">
                <a:solidFill>
                  <a:srgbClr val="FF0000"/>
                </a:solidFill>
                <a:latin typeface="Times New Roman" panose="02020603050405020304" pitchFamily="18" charset="0"/>
                <a:ea typeface="宋体" panose="02010600030101010101" pitchFamily="2" charset="-122"/>
              </a:rPr>
              <a:t>The good news is that these accidents are preventable</a:t>
            </a:r>
            <a:r>
              <a:rPr lang="en-US" altLang="zh-CN" sz="2000" dirty="0">
                <a:solidFill>
                  <a:srgbClr val="000000"/>
                </a:solidFill>
                <a:latin typeface="Times New Roman" panose="02020603050405020304" pitchFamily="18" charset="0"/>
                <a:ea typeface="宋体" panose="02010600030101010101" pitchFamily="2" charset="-122"/>
              </a:rPr>
              <a:t>. </a:t>
            </a:r>
            <a:endParaRPr lang="en-US" altLang="zh-CN" sz="2000" dirty="0">
              <a:solidFill>
                <a:srgbClr val="000000"/>
              </a:solidFill>
              <a:latin typeface="Times New Roman" panose="02020603050405020304" pitchFamily="18" charset="0"/>
              <a:ea typeface="宋体" panose="02010600030101010101" pitchFamily="2" charset="-122"/>
            </a:endParaRPr>
          </a:p>
          <a:p>
            <a:pPr marL="74295" indent="-74295" algn="just" fontAlgn="auto"/>
            <a:r>
              <a:rPr lang="zh-CN" altLang="en-US" sz="2000" dirty="0">
                <a:solidFill>
                  <a:srgbClr val="000000"/>
                </a:solidFill>
                <a:latin typeface="Times New Roman" panose="02020603050405020304" pitchFamily="18" charset="0"/>
                <a:ea typeface="宋体" panose="02010600030101010101" pitchFamily="2" charset="-122"/>
              </a:rPr>
              <a:t>   </a:t>
            </a:r>
            <a:r>
              <a:rPr lang="en-US" altLang="zh-CN" sz="2000" dirty="0">
                <a:solidFill>
                  <a:srgbClr val="000000"/>
                </a:solidFill>
                <a:latin typeface="Times New Roman" panose="02020603050405020304" pitchFamily="18" charset="0"/>
                <a:ea typeface="宋体" panose="02010600030101010101" pitchFamily="2" charset="-122"/>
              </a:rPr>
              <a:t>There are many ways to make buildings safer, from simple stickers to patterned glass. I’m not here to offer design solutions. But before the proposals can be approved, </a:t>
            </a:r>
            <a:endParaRPr lang="en-US" altLang="zh-CN" sz="2000" dirty="0">
              <a:solidFill>
                <a:srgbClr val="000000"/>
              </a:solidFill>
              <a:latin typeface="Times New Roman" panose="02020603050405020304" pitchFamily="18" charset="0"/>
              <a:ea typeface="宋体" panose="02010600030101010101" pitchFamily="2" charset="-122"/>
            </a:endParaRPr>
          </a:p>
          <a:p>
            <a:pPr marL="74295" indent="-74295" algn="just" fontAlgn="auto"/>
            <a:r>
              <a:rPr lang="en-US" altLang="zh-CN" sz="2000" b="1" dirty="0">
                <a:solidFill>
                  <a:srgbClr val="FF0000"/>
                </a:solidFill>
                <a:latin typeface="Times New Roman" panose="02020603050405020304" pitchFamily="18" charset="0"/>
                <a:ea typeface="宋体" panose="02010600030101010101" pitchFamily="2" charset="-122"/>
              </a:rPr>
              <a:t>we must insist that measures are taken to ensure the safety of local wildlife. </a:t>
            </a:r>
            <a:endParaRPr lang="en-US" altLang="en-US" sz="2000" b="1" dirty="0">
              <a:solidFill>
                <a:srgbClr val="FF0000"/>
              </a:solidFill>
              <a:latin typeface="Times New Roman" panose="02020603050405020304" pitchFamily="18" charset="0"/>
              <a:ea typeface="宋体" panose="02010600030101010101" pitchFamily="2" charset="-122"/>
            </a:endParaRPr>
          </a:p>
        </p:txBody>
      </p:sp>
      <p:pic>
        <p:nvPicPr>
          <p:cNvPr id="5" name="2026金华市高三模拟卷听力">
            <a:hlinkClick r:id="" action="ppaction://media"/>
          </p:cNvPr>
          <p:cNvPicPr/>
          <p:nvPr>
            <a:audioFile r:link="rId1"/>
            <p:extLst>
              <p:ext uri="{DAA4B4D4-6D71-4841-9C94-3DE7FCFB9230}">
                <p14:media xmlns:p14="http://schemas.microsoft.com/office/powerpoint/2010/main" r:embed="rId2">
                  <p14:trim st="1063678.000000"/>
                </p14:media>
              </p:ext>
            </p:extLst>
          </p:nvPr>
        </p:nvPicPr>
        <p:blipFill>
          <a:blip r:embed="rId3"/>
          <a:stretch>
            <a:fillRect/>
          </a:stretch>
        </p:blipFill>
        <p:spPr>
          <a:xfrm>
            <a:off x="10295890" y="95993"/>
            <a:ext cx="792480" cy="706755"/>
          </a:xfrm>
          <a:prstGeom prst="rect">
            <a:avLst/>
          </a:prstGeom>
        </p:spPr>
      </p:pic>
      <p:sp>
        <p:nvSpPr>
          <p:cNvPr id="6" name="文本框 5"/>
          <p:cNvSpPr txBox="1"/>
          <p:nvPr/>
        </p:nvSpPr>
        <p:spPr>
          <a:xfrm>
            <a:off x="184185" y="5238968"/>
            <a:ext cx="11823629" cy="707886"/>
          </a:xfrm>
          <a:prstGeom prst="rect">
            <a:avLst/>
          </a:prstGeom>
          <a:noFill/>
        </p:spPr>
        <p:txBody>
          <a:bodyPr wrap="square">
            <a:spAutoFit/>
          </a:bodyPr>
          <a:lstStyle/>
          <a:p>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说话者使用的是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we must insist that measures are taken…”</a:t>
            </a:r>
            <a:r>
              <a:rPr lang="zh-CN" altLang="en-GB"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我们必须坚持采取措施</a:t>
            </a:r>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），语气更偏向 提出要求</a:t>
            </a:r>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建议</a:t>
            </a:r>
            <a:endParaRPr lang="zh-CN" altLang="en-US" sz="2000" b="1" dirty="0">
              <a:latin typeface="Times New Roman" panose="02020603050405020304" pitchFamily="18" charset="0"/>
              <a:ea typeface="仿宋"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213448"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Effect transition="in" filter="dissolve">
                                      <p:cBhvr>
                                        <p:cTn id="11" dur="500"/>
                                        <p:tgtEl>
                                          <p:spTgt spid="2">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nodeType="clickEffect">
                                  <p:stCondLst>
                                    <p:cond delay="0"/>
                                  </p:stCondLst>
                                  <p:childTnLst>
                                    <p:set>
                                      <p:cBhvr>
                                        <p:cTn id="15" dur="1" fill="hold">
                                          <p:stCondLst>
                                            <p:cond delay="0"/>
                                          </p:stCondLst>
                                        </p:cTn>
                                        <p:tgtEl>
                                          <p:spTgt spid="2">
                                            <p:txEl>
                                              <p:pRg st="3" end="3"/>
                                            </p:txEl>
                                          </p:spTgt>
                                        </p:tgtEl>
                                        <p:attrNameLst>
                                          <p:attrName>style.visibility</p:attrName>
                                        </p:attrNameLst>
                                      </p:cBhvr>
                                      <p:to>
                                        <p:strVal val="visible"/>
                                      </p:to>
                                    </p:set>
                                    <p:animEffect transition="in" filter="dissolve">
                                      <p:cBhvr>
                                        <p:cTn id="16" dur="500"/>
                                        <p:tgtEl>
                                          <p:spTgt spid="2">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animEffect transition="in" filter="checkerboard(across)">
                                      <p:cBhvr>
                                        <p:cTn id="21" dur="500"/>
                                        <p:tgtEl>
                                          <p:spTgt spid="2">
                                            <p:txEl>
                                              <p:pRg st="5" end="5"/>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2">
                                            <p:txEl>
                                              <p:pRg st="7" end="7"/>
                                            </p:txEl>
                                          </p:spTgt>
                                        </p:tgtEl>
                                        <p:attrNameLst>
                                          <p:attrName>style.visibility</p:attrName>
                                        </p:attrNameLst>
                                      </p:cBhvr>
                                      <p:to>
                                        <p:strVal val="visible"/>
                                      </p:to>
                                    </p:set>
                                    <p:animEffect transition="in" filter="blinds(horizontal)">
                                      <p:cBhvr>
                                        <p:cTn id="26" dur="500"/>
                                        <p:tgtEl>
                                          <p:spTgt spid="2">
                                            <p:txEl>
                                              <p:pRg st="7" end="7"/>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5" presetClass="entr" presetSubtype="10" fill="hold" grpId="0"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checkerboard(across)">
                                      <p:cBhvr>
                                        <p:cTn id="3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32" fill="hold" display="1">
                  <p:stCondLst>
                    <p:cond delay="indefinite"/>
                  </p:stCondLst>
                  <p:endCondLst>
                    <p:cond evt="onStopAudio" delay="0">
                      <p:tgtEl>
                        <p:sldTgt/>
                      </p:tgtEl>
                    </p:cond>
                  </p:endCondLst>
                </p:cTn>
                <p:tgtEl>
                  <p:spTgt spid="5"/>
                </p:tgtEl>
              </p:cMediaNode>
            </p:audio>
          </p:childTnLst>
        </p:cTn>
      </p:par>
    </p:tnLst>
    <p:bldLst>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31884" y="0"/>
            <a:ext cx="12060115" cy="7478970"/>
          </a:xfrm>
          <a:prstGeom prst="rect">
            <a:avLst/>
          </a:prstGeom>
          <a:noFill/>
        </p:spPr>
        <p:txBody>
          <a:bodyPr wrap="square">
            <a:spAutoFit/>
          </a:bodyPr>
          <a:lstStyle/>
          <a:p>
            <a:pPr>
              <a:buNone/>
            </a:pPr>
            <a:r>
              <a:rPr lang="zh-CN" altLang="en-US" sz="2400" dirty="0">
                <a:latin typeface="Times New Roman" panose="02020603050405020304" pitchFamily="18" charset="0"/>
                <a:cs typeface="Times New Roman" panose="02020603050405020304" pitchFamily="18" charset="0"/>
              </a:rPr>
              <a:t>正确答案是 </a:t>
            </a:r>
            <a:r>
              <a:rPr lang="en-GB" altLang="zh-CN" sz="2400" b="1" dirty="0">
                <a:latin typeface="Times New Roman" panose="02020603050405020304" pitchFamily="18" charset="0"/>
                <a:cs typeface="Times New Roman" panose="02020603050405020304" pitchFamily="18" charset="0"/>
              </a:rPr>
              <a:t>A. Giving a warning</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发出警告），那么演讲的结尾应该更像直接的警示语气，例如：</a:t>
            </a:r>
            <a:endParaRPr lang="zh-CN" altLang="en-US" sz="24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zh-CN" altLang="en-US" sz="2400" i="1" dirty="0">
                <a:latin typeface="Times New Roman" panose="02020603050405020304" pitchFamily="18" charset="0"/>
                <a:cs typeface="Times New Roman" panose="02020603050405020304" pitchFamily="18" charset="0"/>
              </a:rPr>
              <a:t>“</a:t>
            </a:r>
            <a:r>
              <a:rPr lang="en-GB" altLang="zh-CN" sz="2400" i="1" dirty="0">
                <a:latin typeface="Times New Roman" panose="02020603050405020304" pitchFamily="18" charset="0"/>
                <a:cs typeface="Times New Roman" panose="02020603050405020304" pitchFamily="18" charset="0"/>
              </a:rPr>
              <a:t>So I </a:t>
            </a:r>
            <a:r>
              <a:rPr lang="en-GB" altLang="zh-CN" sz="2400" b="1" i="1" dirty="0">
                <a:solidFill>
                  <a:srgbClr val="FF0000"/>
                </a:solidFill>
                <a:latin typeface="Times New Roman" panose="02020603050405020304" pitchFamily="18" charset="0"/>
                <a:cs typeface="Times New Roman" panose="02020603050405020304" pitchFamily="18" charset="0"/>
              </a:rPr>
              <a:t>warn you</a:t>
            </a:r>
            <a:r>
              <a:rPr lang="en-GB" altLang="zh-CN" sz="2400" i="1" dirty="0">
                <a:latin typeface="Times New Roman" panose="02020603050405020304" pitchFamily="18" charset="0"/>
                <a:cs typeface="Times New Roman" panose="02020603050405020304" pitchFamily="18" charset="0"/>
              </a:rPr>
              <a:t>: if these design proposals are approved without bird-safety measures, countless birds will die.”</a:t>
            </a:r>
            <a:br>
              <a:rPr lang="en-GB" altLang="zh-CN" sz="2400" dirty="0">
                <a:latin typeface="Times New Roman" panose="02020603050405020304" pitchFamily="18" charset="0"/>
                <a:cs typeface="Times New Roman" panose="02020603050405020304" pitchFamily="18" charset="0"/>
              </a:rPr>
            </a:b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所以我警告你们：如果这些设计方案在不采取鸟类安全措施的情况下通过，无数鸟类将会死亡。）</a:t>
            </a:r>
            <a:endParaRPr lang="zh-CN" altLang="en-US" sz="24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zh-CN" altLang="en-US" sz="2400" i="1" dirty="0">
                <a:latin typeface="Times New Roman" panose="02020603050405020304" pitchFamily="18" charset="0"/>
                <a:cs typeface="Times New Roman" panose="02020603050405020304" pitchFamily="18" charset="0"/>
              </a:rPr>
              <a:t>“</a:t>
            </a:r>
            <a:r>
              <a:rPr lang="en-GB" altLang="zh-CN" sz="2400" i="1" dirty="0">
                <a:latin typeface="Times New Roman" panose="02020603050405020304" pitchFamily="18" charset="0"/>
                <a:cs typeface="Times New Roman" panose="02020603050405020304" pitchFamily="18" charset="0"/>
              </a:rPr>
              <a:t>Let this be a </a:t>
            </a:r>
            <a:r>
              <a:rPr lang="en-GB" altLang="zh-CN" sz="2400" b="1" i="1" dirty="0">
                <a:solidFill>
                  <a:srgbClr val="FF0000"/>
                </a:solidFill>
                <a:latin typeface="Times New Roman" panose="02020603050405020304" pitchFamily="18" charset="0"/>
                <a:cs typeface="Times New Roman" panose="02020603050405020304" pitchFamily="18" charset="0"/>
              </a:rPr>
              <a:t>warning</a:t>
            </a:r>
            <a:r>
              <a:rPr lang="en-GB" altLang="zh-CN" sz="2400" i="1" dirty="0">
                <a:latin typeface="Times New Roman" panose="02020603050405020304" pitchFamily="18" charset="0"/>
                <a:cs typeface="Times New Roman" panose="02020603050405020304" pitchFamily="18" charset="0"/>
              </a:rPr>
              <a:t>: glass buildings kill birds, and we must change the plan now.”</a:t>
            </a:r>
            <a:br>
              <a:rPr lang="en-GB" altLang="zh-CN" sz="2400" dirty="0">
                <a:latin typeface="Times New Roman" panose="02020603050405020304" pitchFamily="18" charset="0"/>
                <a:cs typeface="Times New Roman" panose="02020603050405020304" pitchFamily="18" charset="0"/>
              </a:rPr>
            </a:b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请听好这个警告：玻璃建筑会杀死鸟类，我们现在必须修改方案。）</a:t>
            </a:r>
            <a:endParaRPr lang="zh-CN" altLang="en-US" sz="24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zh-CN" altLang="en-US" sz="2400" i="1" dirty="0">
                <a:latin typeface="Times New Roman" panose="02020603050405020304" pitchFamily="18" charset="0"/>
                <a:cs typeface="Times New Roman" panose="02020603050405020304" pitchFamily="18" charset="0"/>
              </a:rPr>
              <a:t>“</a:t>
            </a:r>
            <a:r>
              <a:rPr lang="en-GB" altLang="zh-CN" sz="2400" i="1" dirty="0">
                <a:latin typeface="Times New Roman" panose="02020603050405020304" pitchFamily="18" charset="0"/>
                <a:cs typeface="Times New Roman" panose="02020603050405020304" pitchFamily="18" charset="0"/>
              </a:rPr>
              <a:t>I’m </a:t>
            </a:r>
            <a:r>
              <a:rPr lang="en-GB" altLang="zh-CN" sz="2400" b="1" i="1" dirty="0">
                <a:solidFill>
                  <a:srgbClr val="FF0000"/>
                </a:solidFill>
                <a:latin typeface="Times New Roman" panose="02020603050405020304" pitchFamily="18" charset="0"/>
                <a:cs typeface="Times New Roman" panose="02020603050405020304" pitchFamily="18" charset="0"/>
              </a:rPr>
              <a:t>here to give you a warning </a:t>
            </a:r>
            <a:r>
              <a:rPr lang="en-GB" altLang="zh-CN" sz="2400" i="1" dirty="0">
                <a:latin typeface="Times New Roman" panose="02020603050405020304" pitchFamily="18" charset="0"/>
                <a:cs typeface="Times New Roman" panose="02020603050405020304" pitchFamily="18" charset="0"/>
              </a:rPr>
              <a:t>— your current proposal is a threat to local wildlife.”</a:t>
            </a:r>
            <a:br>
              <a:rPr lang="en-GB" altLang="zh-CN" sz="2400" dirty="0">
                <a:latin typeface="Times New Roman" panose="02020603050405020304" pitchFamily="18" charset="0"/>
                <a:cs typeface="Times New Roman" panose="02020603050405020304" pitchFamily="18" charset="0"/>
              </a:rPr>
            </a:b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我来这里是为了发出警告</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你们目前的方案对当地野生动物构成威胁。）</a:t>
            </a:r>
            <a:endParaRPr lang="en-US" altLang="zh-CN" sz="2400" dirty="0">
              <a:latin typeface="Times New Roman" panose="02020603050405020304" pitchFamily="18" charset="0"/>
              <a:cs typeface="Times New Roman" panose="02020603050405020304" pitchFamily="18" charset="0"/>
            </a:endParaRPr>
          </a:p>
          <a:p>
            <a:r>
              <a:rPr lang="en-GB" altLang="zh-CN" sz="2400" b="1" dirty="0">
                <a:latin typeface="Times New Roman" panose="02020603050405020304" pitchFamily="18" charset="0"/>
                <a:cs typeface="Times New Roman" panose="02020603050405020304" pitchFamily="18" charset="0"/>
              </a:rPr>
              <a:t>B. Expressing gratitude</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表达感谢），那么演讲的结尾应该包含感谢类语句，例如：</a:t>
            </a:r>
            <a:endParaRPr lang="zh-CN" altLang="en-US" sz="2400" dirty="0">
              <a:latin typeface="Times New Roman" panose="02020603050405020304" pitchFamily="18" charset="0"/>
              <a:cs typeface="Times New Roman" panose="02020603050405020304" pitchFamily="18" charset="0"/>
            </a:endParaRPr>
          </a:p>
          <a:p>
            <a:r>
              <a:rPr lang="zh-CN" altLang="en-US" sz="2400" i="1" dirty="0">
                <a:latin typeface="Times New Roman" panose="02020603050405020304" pitchFamily="18" charset="0"/>
                <a:cs typeface="Times New Roman" panose="02020603050405020304" pitchFamily="18" charset="0"/>
              </a:rPr>
              <a:t>“</a:t>
            </a:r>
            <a:r>
              <a:rPr lang="en-GB" altLang="zh-CN" sz="2400" i="1" dirty="0">
                <a:latin typeface="Times New Roman" panose="02020603050405020304" pitchFamily="18" charset="0"/>
                <a:cs typeface="Times New Roman" panose="02020603050405020304" pitchFamily="18" charset="0"/>
              </a:rPr>
              <a:t>Thank you, members of the town council, for your time and attention to this important issue.”</a:t>
            </a:r>
            <a:br>
              <a:rPr lang="en-GB" altLang="zh-CN" sz="2400" dirty="0">
                <a:latin typeface="Times New Roman" panose="02020603050405020304" pitchFamily="18" charset="0"/>
                <a:cs typeface="Times New Roman" panose="02020603050405020304" pitchFamily="18" charset="0"/>
              </a:rPr>
            </a:b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感谢镇议会成员们的宝贵时间和对此重要问题的关注。）</a:t>
            </a:r>
            <a:endParaRPr lang="zh-CN" altLang="en-US" sz="2400" dirty="0">
              <a:latin typeface="Times New Roman" panose="02020603050405020304" pitchFamily="18" charset="0"/>
              <a:cs typeface="Times New Roman" panose="02020603050405020304" pitchFamily="18" charset="0"/>
            </a:endParaRPr>
          </a:p>
          <a:p>
            <a:r>
              <a:rPr lang="zh-CN" altLang="en-US" sz="2400" i="1" dirty="0">
                <a:latin typeface="Times New Roman" panose="02020603050405020304" pitchFamily="18" charset="0"/>
                <a:cs typeface="Times New Roman" panose="02020603050405020304" pitchFamily="18" charset="0"/>
              </a:rPr>
              <a:t>“</a:t>
            </a:r>
            <a:r>
              <a:rPr lang="en-GB" altLang="zh-CN" sz="2400" i="1" dirty="0">
                <a:latin typeface="Times New Roman" panose="02020603050405020304" pitchFamily="18" charset="0"/>
                <a:cs typeface="Times New Roman" panose="02020603050405020304" pitchFamily="18" charset="0"/>
              </a:rPr>
              <a:t>I’m grateful for the opportunity to speak today, and I appreciate your consideration of our local wildlife.”</a:t>
            </a:r>
            <a:br>
              <a:rPr lang="en-GB" altLang="zh-CN" sz="2400" dirty="0">
                <a:latin typeface="Times New Roman" panose="02020603050405020304" pitchFamily="18" charset="0"/>
                <a:cs typeface="Times New Roman" panose="02020603050405020304" pitchFamily="18" charset="0"/>
              </a:rPr>
            </a:b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我感激今天能有机会发言，也感谢你们对本地野生动物的关心。）</a:t>
            </a:r>
            <a:endParaRPr lang="zh-CN" altLang="en-US" sz="2400" dirty="0">
              <a:latin typeface="Times New Roman" panose="02020603050405020304" pitchFamily="18" charset="0"/>
              <a:cs typeface="Times New Roman" panose="02020603050405020304" pitchFamily="18" charset="0"/>
            </a:endParaRPr>
          </a:p>
          <a:p>
            <a:r>
              <a:rPr lang="zh-CN" altLang="en-US" sz="2400" i="1" dirty="0">
                <a:latin typeface="Times New Roman" panose="02020603050405020304" pitchFamily="18" charset="0"/>
                <a:cs typeface="Times New Roman" panose="02020603050405020304" pitchFamily="18" charset="0"/>
              </a:rPr>
              <a:t>“</a:t>
            </a:r>
            <a:r>
              <a:rPr lang="en-GB" altLang="zh-CN" sz="2400" i="1" dirty="0">
                <a:latin typeface="Times New Roman" panose="02020603050405020304" pitchFamily="18" charset="0"/>
                <a:cs typeface="Times New Roman" panose="02020603050405020304" pitchFamily="18" charset="0"/>
              </a:rPr>
              <a:t>Thanks again for listening, and I look forward to working with you to protect the birds.”</a:t>
            </a:r>
            <a:br>
              <a:rPr lang="en-GB" altLang="zh-CN" sz="2400" dirty="0">
                <a:latin typeface="Times New Roman" panose="02020603050405020304" pitchFamily="18" charset="0"/>
                <a:cs typeface="Times New Roman" panose="02020603050405020304" pitchFamily="18" charset="0"/>
              </a:rPr>
            </a:b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再次感谢你们的倾听，期待与你们合作保护鸟类。）</a:t>
            </a:r>
            <a:endParaRPr lang="zh-CN" altLang="en-US" sz="24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endParaRPr lang="en-US" altLang="zh-CN" sz="2400" dirty="0">
              <a:latin typeface="Times New Roman" panose="02020603050405020304" pitchFamily="18" charset="0"/>
              <a:cs typeface="Times New Roman" panose="02020603050405020304" pitchFamily="18" charset="0"/>
            </a:endParaRPr>
          </a:p>
          <a:p>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flipH="1">
            <a:off x="0" y="0"/>
            <a:ext cx="12192000" cy="6858000"/>
          </a:xfrm>
          <a:prstGeom prst="rect">
            <a:avLst/>
          </a:prstGeom>
        </p:spPr>
      </p:pic>
      <p:grpSp>
        <p:nvGrpSpPr>
          <p:cNvPr id="9" name="组合 8"/>
          <p:cNvGrpSpPr/>
          <p:nvPr/>
        </p:nvGrpSpPr>
        <p:grpSpPr>
          <a:xfrm>
            <a:off x="5748768" y="1110654"/>
            <a:ext cx="4934312" cy="2646878"/>
            <a:chOff x="5955897" y="1231054"/>
            <a:chExt cx="4934312" cy="2646878"/>
          </a:xfrm>
        </p:grpSpPr>
        <p:sp>
          <p:nvSpPr>
            <p:cNvPr id="10" name="文本框 9"/>
            <p:cNvSpPr txBox="1"/>
            <p:nvPr/>
          </p:nvSpPr>
          <p:spPr>
            <a:xfrm>
              <a:off x="6756454" y="1231054"/>
              <a:ext cx="3333198" cy="2646878"/>
            </a:xfrm>
            <a:prstGeom prst="rect">
              <a:avLst/>
            </a:prstGeom>
            <a:noFill/>
          </p:spPr>
          <p:txBody>
            <a:bodyPr wrap="square" rtlCol="0">
              <a:spAutoFit/>
            </a:bodyPr>
            <a:lstStyle/>
            <a:p>
              <a:pPr algn="ctr"/>
              <a:r>
                <a:rPr lang="en-US" altLang="zh-CN" sz="166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2</a:t>
              </a:r>
              <a:endParaRPr lang="zh-CN" altLang="en-US" sz="166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11" name="矩形: 圆角 10"/>
            <p:cNvSpPr/>
            <p:nvPr/>
          </p:nvSpPr>
          <p:spPr>
            <a:xfrm flipH="1">
              <a:off x="9550507" y="2499492"/>
              <a:ext cx="1339702" cy="110002"/>
            </a:xfrm>
            <a:prstGeom prst="roundRect">
              <a:avLst>
                <a:gd name="adj" fmla="val 50000"/>
              </a:avLst>
            </a:prstGeom>
            <a:gradFill>
              <a:gsLst>
                <a:gs pos="0">
                  <a:schemeClr val="tx1"/>
                </a:gs>
                <a:gs pos="70000">
                  <a:schemeClr val="tx1">
                    <a:alpha val="0"/>
                  </a:schemeClr>
                </a:gs>
              </a:gsLst>
              <a:lin ang="10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zh-CN" altLang="en-US" sz="1200" dirty="0">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12" name="矩形: 圆角 11"/>
            <p:cNvSpPr/>
            <p:nvPr/>
          </p:nvSpPr>
          <p:spPr>
            <a:xfrm>
              <a:off x="5955897" y="2499492"/>
              <a:ext cx="1339702" cy="110002"/>
            </a:xfrm>
            <a:prstGeom prst="roundRect">
              <a:avLst>
                <a:gd name="adj" fmla="val 50000"/>
              </a:avLst>
            </a:prstGeom>
            <a:gradFill>
              <a:gsLst>
                <a:gs pos="0">
                  <a:schemeClr val="tx1"/>
                </a:gs>
                <a:gs pos="70000">
                  <a:schemeClr val="tx1">
                    <a:alpha val="0"/>
                  </a:schemeClr>
                </a:gs>
              </a:gsLst>
              <a:lin ang="10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zh-CN" altLang="en-US" sz="1200">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13" name="文本框 12"/>
          <p:cNvSpPr txBox="1"/>
          <p:nvPr/>
        </p:nvSpPr>
        <p:spPr>
          <a:xfrm>
            <a:off x="5311071" y="3614935"/>
            <a:ext cx="5809705" cy="646331"/>
          </a:xfrm>
          <a:prstGeom prst="rect">
            <a:avLst/>
          </a:prstGeom>
          <a:noFill/>
        </p:spPr>
        <p:txBody>
          <a:bodyPr wrap="square" rtlCol="0">
            <a:spAutoFit/>
          </a:bodyPr>
          <a:lstStyle/>
          <a:p>
            <a:pPr algn="ctr"/>
            <a:r>
              <a:rPr lang="en-US" altLang="zh-CN" sz="36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Reading</a:t>
            </a:r>
            <a:r>
              <a:rPr lang="zh-CN" altLang="en-US" sz="36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 </a:t>
            </a:r>
            <a:r>
              <a:rPr lang="en-US" altLang="zh-CN" sz="36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comprehension</a:t>
            </a:r>
            <a:endParaRPr lang="zh-CN" altLang="en-US" sz="36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763488" y="2537844"/>
            <a:ext cx="6345383" cy="1815882"/>
          </a:xfrm>
          <a:prstGeom prst="rect">
            <a:avLst/>
          </a:prstGeom>
          <a:noFill/>
        </p:spPr>
        <p:txBody>
          <a:bodyPr wrap="square">
            <a:spAutoFit/>
          </a:bodyPr>
          <a:lstStyle/>
          <a:p>
            <a:pPr algn="just">
              <a:buNone/>
            </a:pP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It is a </a:t>
            </a:r>
            <a:r>
              <a:rPr lang="en-GB" altLang="zh-CN" sz="2800" b="1" dirty="0">
                <a:solidFill>
                  <a:srgbClr val="0070C0"/>
                </a:solidFill>
                <a:latin typeface="Times New Roman" panose="02020603050405020304" pitchFamily="18" charset="0"/>
                <a:cs typeface="Times New Roman" panose="02020603050405020304" pitchFamily="18" charset="0"/>
              </a:rPr>
              <a:t>recruitment /</a:t>
            </a:r>
            <a:r>
              <a:rPr lang="en-GB" altLang="zh-CN" sz="2800" b="1" dirty="0" err="1">
                <a:solidFill>
                  <a:srgbClr val="0070C0"/>
                </a:solidFill>
                <a:latin typeface="Times New Roman" panose="02020603050405020304" pitchFamily="18" charset="0"/>
                <a:cs typeface="Times New Roman" panose="02020603050405020304" pitchFamily="18" charset="0"/>
              </a:rPr>
              <a:t>rɪˈkruːtmənt</a:t>
            </a:r>
            <a:r>
              <a:rPr lang="en-GB" altLang="zh-CN" sz="2800" b="1" dirty="0">
                <a:solidFill>
                  <a:srgbClr val="0070C0"/>
                </a:solidFill>
                <a:latin typeface="Times New Roman" panose="02020603050405020304" pitchFamily="18" charset="0"/>
                <a:cs typeface="Times New Roman" panose="02020603050405020304" pitchFamily="18" charset="0"/>
              </a:rPr>
              <a:t>/(</a:t>
            </a:r>
            <a:r>
              <a:rPr lang="zh-CN" altLang="en-GB" sz="2800" b="1" dirty="0">
                <a:solidFill>
                  <a:srgbClr val="0070C0"/>
                </a:solidFill>
                <a:latin typeface="Times New Roman" panose="02020603050405020304" pitchFamily="18" charset="0"/>
                <a:cs typeface="Times New Roman" panose="02020603050405020304" pitchFamily="18" charset="0"/>
              </a:rPr>
              <a:t>招聘</a:t>
            </a:r>
            <a:r>
              <a:rPr lang="zh-CN" altLang="en-US" sz="2800" b="1" dirty="0">
                <a:solidFill>
                  <a:srgbClr val="0070C0"/>
                </a:solidFill>
                <a:latin typeface="Times New Roman" panose="02020603050405020304" pitchFamily="18" charset="0"/>
                <a:cs typeface="Times New Roman" panose="02020603050405020304" pitchFamily="18" charset="0"/>
              </a:rPr>
              <a:t>）</a:t>
            </a:r>
            <a:r>
              <a:rPr lang="en-GB" altLang="zh-CN" sz="2800" dirty="0">
                <a:latin typeface="Times New Roman" panose="02020603050405020304" pitchFamily="18" charset="0"/>
                <a:cs typeface="Times New Roman" panose="02020603050405020304" pitchFamily="18" charset="0"/>
              </a:rPr>
              <a:t> notice for a Park Ranger Intern position, explaining the qualifications, duties, training, and benefits for applicants.</a:t>
            </a:r>
            <a:endParaRPr lang="en-GB" altLang="zh-CN" sz="2800"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0" y="0"/>
            <a:ext cx="5846618" cy="685800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60020" y="0"/>
            <a:ext cx="5935980" cy="4524315"/>
          </a:xfrm>
          <a:prstGeom prst="rect">
            <a:avLst/>
          </a:prstGeom>
          <a:noFill/>
        </p:spPr>
        <p:txBody>
          <a:bodyPr wrap="square">
            <a:spAutoFit/>
          </a:bodyPr>
          <a:lstStyle/>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Park </a:t>
            </a:r>
            <a:r>
              <a:rPr lang="zh-CN" altLang="en-US" sz="2400" b="1" i="1" u="sng" dirty="0">
                <a:solidFill>
                  <a:srgbClr val="FF0000"/>
                </a:solidFill>
                <a:latin typeface="Times New Roman" panose="02020603050405020304" pitchFamily="18" charset="0"/>
                <a:cs typeface="Times New Roman" panose="02020603050405020304" pitchFamily="18" charset="0"/>
              </a:rPr>
              <a:t>Ranger</a:t>
            </a:r>
            <a:r>
              <a:rPr lang="zh-CN" altLang="en-US" sz="2400" dirty="0">
                <a:latin typeface="Times New Roman" panose="02020603050405020304" pitchFamily="18" charset="0"/>
                <a:cs typeface="Times New Roman" panose="02020603050405020304" pitchFamily="18" charset="0"/>
              </a:rPr>
              <a:t> Intern Volunteer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undergraduate or graduate degree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outgoing students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environmental setting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present education programs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staff</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river</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access</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site</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river patrols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orientation</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to</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the</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park</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First Aid and CPR certification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canoe and white-water rescue training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commuting area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on a rolling basis </a:t>
            </a:r>
            <a:endParaRPr lang="en-US" altLang="zh-CN" sz="2400"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5468112" y="27432"/>
            <a:ext cx="6723888" cy="4893647"/>
          </a:xfrm>
          <a:prstGeom prst="rect">
            <a:avLst/>
          </a:prstGeom>
          <a:noFill/>
        </p:spPr>
        <p:txBody>
          <a:bodyPr wrap="square">
            <a:spAutoFit/>
          </a:bodyPr>
          <a:lstStyle/>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 公园管理员实习生志愿者</a:t>
            </a:r>
            <a:endParaRPr lang="en-US" altLang="zh-CN"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 本科或研究生学位</a:t>
            </a:r>
            <a:endParaRPr lang="zh-CN" altLang="en-US"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性格外向的学生</a:t>
            </a:r>
            <a:endParaRPr lang="zh-CN" altLang="en-US"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环境背景</a:t>
            </a:r>
            <a:endParaRPr lang="zh-CN" altLang="en-US"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在</a:t>
            </a:r>
            <a:r>
              <a:rPr lang="zh-CN" altLang="en-US" sz="2400" b="1" dirty="0">
                <a:latin typeface="仿宋" panose="02010609060101010101" pitchFamily="49" charset="-122"/>
                <a:ea typeface="仿宋" panose="02010609060101010101" pitchFamily="49" charset="-122"/>
                <a:cs typeface="Times New Roman" panose="02020603050405020304" pitchFamily="18" charset="0"/>
              </a:rPr>
              <a:t>展示教育项目</a:t>
            </a:r>
            <a:endParaRPr lang="zh-CN" altLang="en-US"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河流入口处配备工作人员</a:t>
            </a:r>
            <a:r>
              <a:rPr lang="zh-CN" altLang="en-US" sz="1600" b="1" dirty="0">
                <a:latin typeface="仿宋" panose="02010609060101010101" pitchFamily="49" charset="-122"/>
                <a:ea typeface="仿宋" panose="02010609060101010101" pitchFamily="49" charset="-122"/>
              </a:rPr>
              <a:t>（进行值守、服务或管理）</a:t>
            </a:r>
            <a:endParaRPr lang="zh-CN" altLang="en-US"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河流巡逻</a:t>
            </a:r>
            <a:endParaRPr lang="en-US" altLang="zh-CN"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熟悉公园环境</a:t>
            </a:r>
            <a:endParaRPr lang="en-US" altLang="zh-CN"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急救和心肺复苏认证</a:t>
            </a:r>
            <a:endParaRPr lang="zh-CN" altLang="en-US"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独木舟和白水（湍急水流）救援培训</a:t>
            </a:r>
            <a:endParaRPr lang="zh-CN" altLang="en-US"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通勤区域</a:t>
            </a:r>
            <a:endParaRPr lang="zh-CN" altLang="en-US"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滚动录取</a:t>
            </a:r>
            <a:endParaRPr lang="zh-CN" altLang="en-US" sz="2400" b="1" dirty="0">
              <a:latin typeface="仿宋" panose="02010609060101010101" pitchFamily="49" charset="-122"/>
              <a:ea typeface="仿宋" panose="02010609060101010101" pitchFamily="49" charset="-122"/>
              <a:cs typeface="Times New Roman" panose="02020603050405020304" pitchFamily="18" charset="0"/>
            </a:endParaRPr>
          </a:p>
          <a:p>
            <a:endParaRPr lang="zh-CN" altLang="en-US" sz="2400" b="1" dirty="0">
              <a:latin typeface="仿宋" panose="02010609060101010101" pitchFamily="49" charset="-122"/>
              <a:ea typeface="仿宋" panose="02010609060101010101" pitchFamily="49" charset="-122"/>
              <a:cs typeface="Times New Roman" panose="02020603050405020304" pitchFamily="18" charset="0"/>
            </a:endParaRPr>
          </a:p>
        </p:txBody>
      </p:sp>
      <p:sp>
        <p:nvSpPr>
          <p:cNvPr id="10" name="文本框 9"/>
          <p:cNvSpPr txBox="1"/>
          <p:nvPr/>
        </p:nvSpPr>
        <p:spPr>
          <a:xfrm>
            <a:off x="160020" y="4551747"/>
            <a:ext cx="12192000" cy="2308324"/>
          </a:xfrm>
          <a:prstGeom prst="rect">
            <a:avLst/>
          </a:prstGeom>
          <a:noFill/>
        </p:spPr>
        <p:txBody>
          <a:bodyPr wrap="square">
            <a:spAutoFit/>
          </a:bodyPr>
          <a:lstStyle/>
          <a:p>
            <a:r>
              <a:rPr lang="en-US" altLang="zh-CN" sz="2400" dirty="0">
                <a:latin typeface="Times New Roman" panose="02020603050405020304" pitchFamily="18" charset="0"/>
                <a:cs typeface="Times New Roman" panose="02020603050405020304" pitchFamily="18" charset="0"/>
              </a:rPr>
              <a:t>ranger</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a person whose job is to take care of a park, a forest or an area of countryside </a:t>
            </a:r>
            <a:endParaRPr lang="en-US" altLang="zh-CN"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                       园林管理员；护林人</a:t>
            </a:r>
            <a:endParaRPr lang="en-US" altLang="zh-CN" sz="24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staff</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 usually passive ]to work in an institution, a company, etc.; to provide people to work there</a:t>
            </a:r>
            <a:r>
              <a:rPr lang="zh-CN" altLang="en-US" sz="2400" dirty="0">
                <a:latin typeface="Times New Roman" panose="02020603050405020304" pitchFamily="18" charset="0"/>
                <a:cs typeface="Times New Roman" panose="02020603050405020304" pitchFamily="18" charset="0"/>
              </a:rPr>
              <a:t>         在</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工作；任职于；为</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配备职员</a:t>
            </a:r>
            <a:endParaRPr lang="en-US" altLang="zh-CN" sz="24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The charity provided money to </a:t>
            </a:r>
            <a:r>
              <a:rPr lang="en-GB" altLang="zh-CN" sz="2400" dirty="0">
                <a:highlight>
                  <a:srgbClr val="FFFF00"/>
                </a:highlight>
                <a:latin typeface="Times New Roman" panose="02020603050405020304" pitchFamily="18" charset="0"/>
                <a:cs typeface="Times New Roman" panose="02020603050405020304" pitchFamily="18" charset="0"/>
              </a:rPr>
              <a:t>staff and equip two hospitals</a:t>
            </a:r>
            <a:r>
              <a:rPr lang="en-GB" altLang="zh-CN" sz="2400" dirty="0">
                <a:latin typeface="Times New Roman" panose="02020603050405020304" pitchFamily="18" charset="0"/>
                <a:cs typeface="Times New Roman" panose="02020603050405020304" pitchFamily="18" charset="0"/>
              </a:rPr>
              <a:t>.</a:t>
            </a:r>
            <a:endParaRPr lang="en-GB" altLang="zh-CN"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这个慈善机构提供资金装备了两家医院并配备了人员。</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xEl>
                                              <p:pRg st="1" end="1"/>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8">
                                            <p:txEl>
                                              <p:pRg st="4" end="4"/>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8">
                                            <p:txEl>
                                              <p:pRg st="5" end="5"/>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nodeType="clickEffect">
                                  <p:stCondLst>
                                    <p:cond delay="0"/>
                                  </p:stCondLst>
                                  <p:childTnLst>
                                    <p:set>
                                      <p:cBhvr>
                                        <p:cTn id="4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49" fill="hold">
                      <p:stCondLst>
                        <p:cond delay="indefinite"/>
                      </p:stCondLst>
                      <p:childTnLst>
                        <p:par>
                          <p:cTn id="50" fill="hold">
                            <p:stCondLst>
                              <p:cond delay="0"/>
                            </p:stCondLst>
                            <p:childTnLst>
                              <p:par>
                                <p:cTn id="51" presetID="1" presetClass="entr" presetSubtype="0" fill="hold" nodeType="clickEffect">
                                  <p:stCondLst>
                                    <p:cond delay="0"/>
                                  </p:stCondLst>
                                  <p:childTnLst>
                                    <p:set>
                                      <p:cBhvr>
                                        <p:cTn id="52" dur="1" fill="hold">
                                          <p:stCondLst>
                                            <p:cond delay="0"/>
                                          </p:stCondLst>
                                        </p:cTn>
                                        <p:tgtEl>
                                          <p:spTgt spid="8">
                                            <p:txEl>
                                              <p:pRg st="7" end="7"/>
                                            </p:txEl>
                                          </p:spTgt>
                                        </p:tgtEl>
                                        <p:attrNameLst>
                                          <p:attrName>style.visibility</p:attrName>
                                        </p:attrNameLst>
                                      </p:cBhvr>
                                      <p:to>
                                        <p:strVal val="visible"/>
                                      </p:to>
                                    </p:set>
                                  </p:childTnLst>
                                </p:cTn>
                              </p:par>
                            </p:childTnLst>
                          </p:cTn>
                        </p:par>
                      </p:childTnLst>
                    </p:cTn>
                  </p:par>
                  <p:par>
                    <p:cTn id="53" fill="hold">
                      <p:stCondLst>
                        <p:cond delay="indefinite"/>
                      </p:stCondLst>
                      <p:childTnLst>
                        <p:par>
                          <p:cTn id="54" fill="hold">
                            <p:stCondLst>
                              <p:cond delay="0"/>
                            </p:stCondLst>
                            <p:childTnLst>
                              <p:par>
                                <p:cTn id="55" presetID="1" presetClass="entr" presetSubtype="0" fill="hold" nodeType="clickEffect">
                                  <p:stCondLst>
                                    <p:cond delay="0"/>
                                  </p:stCondLst>
                                  <p:childTnLst>
                                    <p:set>
                                      <p:cBhvr>
                                        <p:cTn id="56" dur="1" fill="hold">
                                          <p:stCondLst>
                                            <p:cond delay="0"/>
                                          </p:stCondLst>
                                        </p:cTn>
                                        <p:tgtEl>
                                          <p:spTgt spid="8">
                                            <p:txEl>
                                              <p:pRg st="8" end="8"/>
                                            </p:txEl>
                                          </p:spTgt>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8">
                                            <p:txEl>
                                              <p:pRg st="9" end="9"/>
                                            </p:txEl>
                                          </p:spTgt>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presetSubtype="0" fill="hold" nodeType="clickEffect">
                                  <p:stCondLst>
                                    <p:cond delay="0"/>
                                  </p:stCondLst>
                                  <p:childTnLst>
                                    <p:set>
                                      <p:cBhvr>
                                        <p:cTn id="64" dur="1" fill="hold">
                                          <p:stCondLst>
                                            <p:cond delay="0"/>
                                          </p:stCondLst>
                                        </p:cTn>
                                        <p:tgtEl>
                                          <p:spTgt spid="8">
                                            <p:txEl>
                                              <p:pRg st="10" end="10"/>
                                            </p:txEl>
                                          </p:spTgt>
                                        </p:tgtEl>
                                        <p:attrNameLst>
                                          <p:attrName>style.visibility</p:attrName>
                                        </p:attrNameLst>
                                      </p:cBhvr>
                                      <p:to>
                                        <p:strVal val="visible"/>
                                      </p:to>
                                    </p:set>
                                  </p:childTnLst>
                                </p:cTn>
                              </p:par>
                            </p:childTnLst>
                          </p:cTn>
                        </p:par>
                      </p:childTnLst>
                    </p:cTn>
                  </p:par>
                  <p:par>
                    <p:cTn id="65" fill="hold">
                      <p:stCondLst>
                        <p:cond delay="indefinite"/>
                      </p:stCondLst>
                      <p:childTnLst>
                        <p:par>
                          <p:cTn id="66" fill="hold">
                            <p:stCondLst>
                              <p:cond delay="0"/>
                            </p:stCondLst>
                            <p:childTnLst>
                              <p:par>
                                <p:cTn id="67" presetID="1" presetClass="entr" presetSubtype="0" fill="hold" nodeType="clickEffect">
                                  <p:stCondLst>
                                    <p:cond delay="0"/>
                                  </p:stCondLst>
                                  <p:childTnLst>
                                    <p:set>
                                      <p:cBhvr>
                                        <p:cTn id="68" dur="1" fill="hold">
                                          <p:stCondLst>
                                            <p:cond delay="0"/>
                                          </p:stCondLst>
                                        </p:cTn>
                                        <p:tgtEl>
                                          <p:spTgt spid="8">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0" y="0"/>
            <a:ext cx="12192000" cy="6740307"/>
          </a:xfrm>
          <a:prstGeom prst="rect">
            <a:avLst/>
          </a:prstGeom>
          <a:noFill/>
        </p:spPr>
        <p:txBody>
          <a:bodyPr wrap="square" rtlCol="0">
            <a:spAutoFit/>
          </a:bodyPr>
          <a:lstStyle/>
          <a:p>
            <a:r>
              <a:rPr kumimoji="1" lang="en-US" altLang="zh-CN" sz="2400" dirty="0">
                <a:latin typeface="Times New Roman" panose="02020603050405020304" pitchFamily="18" charset="0"/>
                <a:cs typeface="Times New Roman" panose="02020603050405020304" pitchFamily="18" charset="0"/>
              </a:rPr>
              <a:t>orientation——~ (to/towards </a:t>
            </a:r>
            <a:r>
              <a:rPr kumimoji="1" lang="en-US" altLang="zh-CN" sz="2400" dirty="0" err="1">
                <a:latin typeface="Times New Roman" panose="02020603050405020304" pitchFamily="18" charset="0"/>
                <a:cs typeface="Times New Roman" panose="02020603050405020304" pitchFamily="18" charset="0"/>
              </a:rPr>
              <a:t>sth</a:t>
            </a:r>
            <a:r>
              <a:rPr kumimoji="1" lang="en-US" altLang="zh-CN" sz="2400" dirty="0">
                <a:latin typeface="Times New Roman" panose="02020603050405020304" pitchFamily="18" charset="0"/>
                <a:cs typeface="Times New Roman" panose="02020603050405020304" pitchFamily="18" charset="0"/>
              </a:rPr>
              <a:t>)the type of aims or interests that a person or an organization has; the act of directing your aims towards a particular thing</a:t>
            </a:r>
            <a:r>
              <a:rPr kumimoji="1" lang="zh-CN" altLang="en-US" sz="2400" dirty="0">
                <a:latin typeface="Times New Roman" panose="02020603050405020304" pitchFamily="18" charset="0"/>
                <a:cs typeface="Times New Roman" panose="02020603050405020304" pitchFamily="18" charset="0"/>
              </a:rPr>
              <a:t>  方向；目标；定向</a:t>
            </a:r>
            <a:endParaRPr kumimoji="1" lang="en-US" altLang="zh-CN" sz="2400" dirty="0">
              <a:latin typeface="Times New Roman" panose="02020603050405020304" pitchFamily="18" charset="0"/>
              <a:cs typeface="Times New Roman" panose="02020603050405020304" pitchFamily="18" charset="0"/>
            </a:endParaRPr>
          </a:p>
          <a:p>
            <a:r>
              <a:rPr kumimoji="1" lang="en-GB" altLang="zh-CN" sz="2400" dirty="0">
                <a:latin typeface="Times New Roman" panose="02020603050405020304" pitchFamily="18" charset="0"/>
                <a:cs typeface="Times New Roman" panose="02020603050405020304" pitchFamily="18" charset="0"/>
              </a:rPr>
              <a:t>Companies have been forced into a greater </a:t>
            </a:r>
            <a:r>
              <a:rPr kumimoji="1" lang="en-GB" altLang="zh-CN" sz="2400" dirty="0">
                <a:highlight>
                  <a:srgbClr val="FFFF00"/>
                </a:highlight>
                <a:latin typeface="Times New Roman" panose="02020603050405020304" pitchFamily="18" charset="0"/>
                <a:cs typeface="Times New Roman" panose="02020603050405020304" pitchFamily="18" charset="0"/>
              </a:rPr>
              <a:t>orientation to the market</a:t>
            </a:r>
            <a:r>
              <a:rPr kumimoji="1" lang="en-GB" altLang="zh-CN" sz="2400" dirty="0">
                <a:latin typeface="Times New Roman" panose="02020603050405020304" pitchFamily="18" charset="0"/>
                <a:cs typeface="Times New Roman" panose="02020603050405020304" pitchFamily="18" charset="0"/>
              </a:rPr>
              <a:t>.</a:t>
            </a:r>
            <a:r>
              <a:rPr kumimoji="1" lang="zh-CN" altLang="en-US" sz="2400" dirty="0">
                <a:latin typeface="Times New Roman" panose="02020603050405020304" pitchFamily="18" charset="0"/>
                <a:cs typeface="Times New Roman" panose="02020603050405020304" pitchFamily="18" charset="0"/>
              </a:rPr>
              <a:t> </a:t>
            </a:r>
            <a:endParaRPr kumimoji="1" lang="en-US" altLang="zh-CN" sz="2400" dirty="0">
              <a:latin typeface="Times New Roman" panose="02020603050405020304" pitchFamily="18" charset="0"/>
              <a:cs typeface="Times New Roman" panose="02020603050405020304" pitchFamily="18" charset="0"/>
            </a:endParaRPr>
          </a:p>
          <a:p>
            <a:r>
              <a:rPr kumimoji="1" lang="zh-CN" altLang="en-US" sz="2400" dirty="0">
                <a:solidFill>
                  <a:srgbClr val="FF0000"/>
                </a:solidFill>
                <a:latin typeface="Times New Roman" panose="02020603050405020304" pitchFamily="18" charset="0"/>
                <a:cs typeface="Times New Roman" panose="02020603050405020304" pitchFamily="18" charset="0"/>
              </a:rPr>
              <a:t>各公司不得不转变，更加面向市场。</a:t>
            </a:r>
            <a:endParaRPr kumimoji="1" lang="en-US" altLang="zh-CN" sz="2400" dirty="0">
              <a:solidFill>
                <a:srgbClr val="FF0000"/>
              </a:solidFill>
              <a:latin typeface="Times New Roman" panose="02020603050405020304" pitchFamily="18" charset="0"/>
              <a:cs typeface="Times New Roman" panose="02020603050405020304" pitchFamily="18" charset="0"/>
            </a:endParaRPr>
          </a:p>
          <a:p>
            <a:r>
              <a:rPr kumimoji="1" lang="en-GB" altLang="zh-CN" sz="2400" dirty="0">
                <a:latin typeface="Times New Roman" panose="02020603050405020304" pitchFamily="18" charset="0"/>
                <a:cs typeface="Times New Roman" panose="02020603050405020304" pitchFamily="18" charset="0"/>
              </a:rPr>
              <a:t>training or information that you are given before starting a new job, course, etc.</a:t>
            </a:r>
            <a:r>
              <a:rPr kumimoji="1" lang="zh-CN" altLang="en-GB" sz="2400" dirty="0">
                <a:latin typeface="Times New Roman" panose="02020603050405020304" pitchFamily="18" charset="0"/>
                <a:cs typeface="Times New Roman" panose="02020603050405020304" pitchFamily="18" charset="0"/>
              </a:rPr>
              <a:t>（</a:t>
            </a:r>
            <a:r>
              <a:rPr kumimoji="1" lang="zh-CN" altLang="en-US" sz="2400" dirty="0">
                <a:latin typeface="Times New Roman" panose="02020603050405020304" pitchFamily="18" charset="0"/>
                <a:cs typeface="Times New Roman" panose="02020603050405020304" pitchFamily="18" charset="0"/>
              </a:rPr>
              <a:t>任职等前的）培训，训练；迎新会</a:t>
            </a:r>
            <a:endParaRPr kumimoji="1" lang="zh-CN" altLang="en-US" sz="2400" dirty="0">
              <a:latin typeface="Times New Roman" panose="02020603050405020304" pitchFamily="18" charset="0"/>
              <a:cs typeface="Times New Roman" panose="02020603050405020304" pitchFamily="18" charset="0"/>
            </a:endParaRPr>
          </a:p>
          <a:p>
            <a:r>
              <a:rPr kumimoji="1" lang="en-US" altLang="zh-CN" sz="2400" dirty="0">
                <a:latin typeface="Times New Roman" panose="02020603050405020304" pitchFamily="18" charset="0"/>
                <a:cs typeface="Times New Roman" panose="02020603050405020304" pitchFamily="18" charset="0"/>
              </a:rPr>
              <a:t>•</a:t>
            </a:r>
            <a:r>
              <a:rPr kumimoji="1" lang="en-GB" altLang="zh-CN" sz="2400" dirty="0">
                <a:latin typeface="Times New Roman" panose="02020603050405020304" pitchFamily="18" charset="0"/>
                <a:cs typeface="Times New Roman" panose="02020603050405020304" pitchFamily="18" charset="0"/>
              </a:rPr>
              <a:t>an orientation course		</a:t>
            </a:r>
            <a:r>
              <a:rPr kumimoji="1" lang="zh-CN" altLang="en-US" sz="2400" dirty="0">
                <a:latin typeface="Times New Roman" panose="02020603050405020304" pitchFamily="18" charset="0"/>
                <a:cs typeface="Times New Roman" panose="02020603050405020304" pitchFamily="18" charset="0"/>
              </a:rPr>
              <a:t> </a:t>
            </a:r>
            <a:endParaRPr kumimoji="1" lang="en-US" altLang="zh-CN" sz="2400" dirty="0">
              <a:latin typeface="Times New Roman" panose="02020603050405020304" pitchFamily="18" charset="0"/>
              <a:cs typeface="Times New Roman" panose="02020603050405020304" pitchFamily="18" charset="0"/>
            </a:endParaRPr>
          </a:p>
          <a:p>
            <a:r>
              <a:rPr kumimoji="1" lang="en-GB" altLang="zh-CN" sz="2400" dirty="0">
                <a:latin typeface="Times New Roman" panose="02020603050405020304" pitchFamily="18" charset="0"/>
                <a:cs typeface="Times New Roman" panose="02020603050405020304" pitchFamily="18" charset="0"/>
              </a:rPr>
              <a:t>[ C ]( technical </a:t>
            </a:r>
            <a:r>
              <a:rPr kumimoji="1" lang="zh-CN" altLang="en-US" sz="2400" dirty="0">
                <a:latin typeface="Times New Roman" panose="02020603050405020304" pitchFamily="18" charset="0"/>
                <a:cs typeface="Times New Roman" panose="02020603050405020304" pitchFamily="18" charset="0"/>
              </a:rPr>
              <a:t>术语 </a:t>
            </a:r>
            <a:r>
              <a:rPr kumimoji="1" lang="en-US" altLang="zh-CN" sz="2400" dirty="0">
                <a:latin typeface="Times New Roman" panose="02020603050405020304" pitchFamily="18" charset="0"/>
                <a:cs typeface="Times New Roman" panose="02020603050405020304" pitchFamily="18" charset="0"/>
              </a:rPr>
              <a:t>)</a:t>
            </a:r>
            <a:r>
              <a:rPr kumimoji="1" lang="zh-CN" altLang="en-US" sz="2400" dirty="0">
                <a:latin typeface="Times New Roman" panose="02020603050405020304" pitchFamily="18" charset="0"/>
                <a:cs typeface="Times New Roman" panose="02020603050405020304" pitchFamily="18" charset="0"/>
              </a:rPr>
              <a:t> </a:t>
            </a:r>
            <a:r>
              <a:rPr kumimoji="1" lang="en-GB" altLang="zh-CN" sz="2400" dirty="0">
                <a:latin typeface="Times New Roman" panose="02020603050405020304" pitchFamily="18" charset="0"/>
                <a:cs typeface="Times New Roman" panose="02020603050405020304" pitchFamily="18" charset="0"/>
              </a:rPr>
              <a:t>the direction in which an object faces	</a:t>
            </a:r>
            <a:r>
              <a:rPr kumimoji="1" lang="zh-CN" altLang="en-US" sz="2400" dirty="0">
                <a:latin typeface="Times New Roman" panose="02020603050405020304" pitchFamily="18" charset="0"/>
                <a:cs typeface="Times New Roman" panose="02020603050405020304" pitchFamily="18" charset="0"/>
              </a:rPr>
              <a:t>方向</a:t>
            </a:r>
            <a:endParaRPr kumimoji="1" lang="zh-CN" altLang="en-US" sz="2400" dirty="0">
              <a:latin typeface="Times New Roman" panose="02020603050405020304" pitchFamily="18" charset="0"/>
              <a:cs typeface="Times New Roman" panose="02020603050405020304" pitchFamily="18" charset="0"/>
            </a:endParaRPr>
          </a:p>
          <a:p>
            <a:r>
              <a:rPr kumimoji="1" lang="en-US" altLang="zh-CN" sz="2400" dirty="0">
                <a:latin typeface="Times New Roman" panose="02020603050405020304" pitchFamily="18" charset="0"/>
                <a:cs typeface="Times New Roman" panose="02020603050405020304" pitchFamily="18" charset="0"/>
              </a:rPr>
              <a:t>•</a:t>
            </a:r>
            <a:r>
              <a:rPr kumimoji="1" lang="en-GB" altLang="zh-CN" sz="2400" dirty="0">
                <a:latin typeface="Times New Roman" panose="02020603050405020304" pitchFamily="18" charset="0"/>
                <a:cs typeface="Times New Roman" panose="02020603050405020304" pitchFamily="18" charset="0"/>
              </a:rPr>
              <a:t>The orientation of the planet's orbit is changing continuously.</a:t>
            </a:r>
            <a:r>
              <a:rPr kumimoji="1" lang="zh-CN" altLang="en-US" sz="2400" dirty="0">
                <a:latin typeface="Times New Roman" panose="02020603050405020304" pitchFamily="18" charset="0"/>
                <a:cs typeface="Times New Roman" panose="02020603050405020304" pitchFamily="18" charset="0"/>
              </a:rPr>
              <a:t> </a:t>
            </a:r>
            <a:endParaRPr kumimoji="1" lang="en-US" altLang="zh-CN" sz="2400" dirty="0">
              <a:latin typeface="Times New Roman" panose="02020603050405020304" pitchFamily="18" charset="0"/>
              <a:cs typeface="Times New Roman" panose="02020603050405020304" pitchFamily="18" charset="0"/>
            </a:endParaRPr>
          </a:p>
          <a:p>
            <a:r>
              <a:rPr kumimoji="1" lang="en-GB" altLang="zh-CN" sz="2400" dirty="0">
                <a:latin typeface="Times New Roman" panose="02020603050405020304" pitchFamily="18" charset="0"/>
                <a:cs typeface="Times New Roman" panose="02020603050405020304" pitchFamily="18" charset="0"/>
              </a:rPr>
              <a:t>oriented	</a:t>
            </a:r>
            <a:r>
              <a:rPr kumimoji="1" lang="zh-CN" altLang="en-US" sz="2400" dirty="0">
                <a:latin typeface="Times New Roman" panose="02020603050405020304" pitchFamily="18" charset="0"/>
                <a:cs typeface="Times New Roman" panose="02020603050405020304" pitchFamily="18" charset="0"/>
              </a:rPr>
              <a:t>导向的；定向的；以</a:t>
            </a:r>
            <a:r>
              <a:rPr kumimoji="1" lang="en-US" altLang="zh-CN" sz="2400" dirty="0">
                <a:latin typeface="Times New Roman" panose="02020603050405020304" pitchFamily="18" charset="0"/>
                <a:cs typeface="Times New Roman" panose="02020603050405020304" pitchFamily="18" charset="0"/>
              </a:rPr>
              <a:t>…</a:t>
            </a:r>
            <a:r>
              <a:rPr kumimoji="1" lang="zh-CN" altLang="en-US" sz="2400" dirty="0">
                <a:latin typeface="Times New Roman" panose="02020603050405020304" pitchFamily="18" charset="0"/>
                <a:cs typeface="Times New Roman" panose="02020603050405020304" pitchFamily="18" charset="0"/>
              </a:rPr>
              <a:t>为方向的</a:t>
            </a:r>
            <a:endParaRPr kumimoji="1" lang="en-US" altLang="zh-CN" sz="2400" dirty="0">
              <a:latin typeface="Times New Roman" panose="02020603050405020304" pitchFamily="18" charset="0"/>
              <a:cs typeface="Times New Roman" panose="02020603050405020304" pitchFamily="18" charset="0"/>
            </a:endParaRPr>
          </a:p>
          <a:p>
            <a:r>
              <a:rPr kumimoji="1" lang="en-GB" altLang="zh-CN" sz="2400" dirty="0">
                <a:latin typeface="Times New Roman" panose="02020603050405020304" pitchFamily="18" charset="0"/>
                <a:cs typeface="Times New Roman" panose="02020603050405020304" pitchFamily="18" charset="0"/>
              </a:rPr>
              <a:t>oriental	</a:t>
            </a:r>
            <a:r>
              <a:rPr kumimoji="1" lang="zh-CN" altLang="en-US" sz="2400" dirty="0">
                <a:latin typeface="Times New Roman" panose="02020603050405020304" pitchFamily="18" charset="0"/>
                <a:cs typeface="Times New Roman" panose="02020603050405020304" pitchFamily="18" charset="0"/>
              </a:rPr>
              <a:t>东方（尤指中国和日本）的；东方人的</a:t>
            </a:r>
            <a:endParaRPr kumimoji="1" lang="en-US" altLang="zh-CN" sz="2400" dirty="0">
              <a:latin typeface="Times New Roman" panose="02020603050405020304" pitchFamily="18" charset="0"/>
              <a:cs typeface="Times New Roman" panose="02020603050405020304" pitchFamily="18" charset="0"/>
            </a:endParaRPr>
          </a:p>
          <a:p>
            <a:r>
              <a:rPr kumimoji="1" lang="en-GB" altLang="zh-CN" sz="2400" dirty="0">
                <a:latin typeface="Times New Roman" panose="02020603050405020304" pitchFamily="18" charset="0"/>
                <a:cs typeface="Times New Roman" panose="02020603050405020304" pitchFamily="18" charset="0"/>
              </a:rPr>
              <a:t>orient [ usually passive ]~ sb/</a:t>
            </a:r>
            <a:r>
              <a:rPr kumimoji="1" lang="en-GB" altLang="zh-CN" sz="2400" dirty="0" err="1">
                <a:latin typeface="Times New Roman" panose="02020603050405020304" pitchFamily="18" charset="0"/>
                <a:cs typeface="Times New Roman" panose="02020603050405020304" pitchFamily="18" charset="0"/>
              </a:rPr>
              <a:t>sth</a:t>
            </a:r>
            <a:r>
              <a:rPr kumimoji="1" lang="en-GB" altLang="zh-CN" sz="2400" dirty="0">
                <a:latin typeface="Times New Roman" panose="02020603050405020304" pitchFamily="18" charset="0"/>
                <a:cs typeface="Times New Roman" panose="02020603050405020304" pitchFamily="18" charset="0"/>
              </a:rPr>
              <a:t> (to/towards sb/</a:t>
            </a:r>
            <a:r>
              <a:rPr kumimoji="1" lang="en-GB" altLang="zh-CN" sz="2400" dirty="0" err="1">
                <a:latin typeface="Times New Roman" panose="02020603050405020304" pitchFamily="18" charset="0"/>
                <a:cs typeface="Times New Roman" panose="02020603050405020304" pitchFamily="18" charset="0"/>
              </a:rPr>
              <a:t>sth</a:t>
            </a:r>
            <a:r>
              <a:rPr kumimoji="1" lang="en-GB" altLang="zh-CN" sz="2400" dirty="0">
                <a:latin typeface="Times New Roman" panose="02020603050405020304" pitchFamily="18" charset="0"/>
                <a:cs typeface="Times New Roman" panose="02020603050405020304" pitchFamily="18" charset="0"/>
              </a:rPr>
              <a:t>)to direct sb/</a:t>
            </a:r>
            <a:r>
              <a:rPr kumimoji="1" lang="en-GB" altLang="zh-CN" sz="2400" dirty="0" err="1">
                <a:latin typeface="Times New Roman" panose="02020603050405020304" pitchFamily="18" charset="0"/>
                <a:cs typeface="Times New Roman" panose="02020603050405020304" pitchFamily="18" charset="0"/>
              </a:rPr>
              <a:t>sth</a:t>
            </a:r>
            <a:r>
              <a:rPr kumimoji="1" lang="en-GB" altLang="zh-CN" sz="2400" dirty="0">
                <a:latin typeface="Times New Roman" panose="02020603050405020304" pitchFamily="18" charset="0"/>
                <a:cs typeface="Times New Roman" panose="02020603050405020304" pitchFamily="18" charset="0"/>
              </a:rPr>
              <a:t> towards </a:t>
            </a:r>
            <a:r>
              <a:rPr kumimoji="1" lang="en-GB" altLang="zh-CN" sz="2400" dirty="0" err="1">
                <a:latin typeface="Times New Roman" panose="02020603050405020304" pitchFamily="18" charset="0"/>
                <a:cs typeface="Times New Roman" panose="02020603050405020304" pitchFamily="18" charset="0"/>
              </a:rPr>
              <a:t>sth</a:t>
            </a:r>
            <a:r>
              <a:rPr kumimoji="1" lang="en-GB" altLang="zh-CN" sz="2400" dirty="0">
                <a:latin typeface="Times New Roman" panose="02020603050405020304" pitchFamily="18" charset="0"/>
                <a:cs typeface="Times New Roman" panose="02020603050405020304" pitchFamily="18" charset="0"/>
              </a:rPr>
              <a:t>; to make or adapt sb/</a:t>
            </a:r>
            <a:r>
              <a:rPr kumimoji="1" lang="en-GB" altLang="zh-CN" sz="2400" dirty="0" err="1">
                <a:latin typeface="Times New Roman" panose="02020603050405020304" pitchFamily="18" charset="0"/>
                <a:cs typeface="Times New Roman" panose="02020603050405020304" pitchFamily="18" charset="0"/>
              </a:rPr>
              <a:t>sth</a:t>
            </a:r>
            <a:r>
              <a:rPr kumimoji="1" lang="en-GB" altLang="zh-CN" sz="2400" dirty="0">
                <a:latin typeface="Times New Roman" panose="02020603050405020304" pitchFamily="18" charset="0"/>
                <a:cs typeface="Times New Roman" panose="02020603050405020304" pitchFamily="18" charset="0"/>
              </a:rPr>
              <a:t> for a particular purpose		</a:t>
            </a:r>
            <a:r>
              <a:rPr kumimoji="1" lang="zh-CN" altLang="en-US" sz="2400" dirty="0">
                <a:latin typeface="Times New Roman" panose="02020603050405020304" pitchFamily="18" charset="0"/>
                <a:cs typeface="Times New Roman" panose="02020603050405020304" pitchFamily="18" charset="0"/>
              </a:rPr>
              <a:t>朝向；面对；确定方向；使适应</a:t>
            </a:r>
            <a:endParaRPr kumimoji="1" lang="en-US" altLang="zh-CN" sz="2400" dirty="0">
              <a:latin typeface="Times New Roman" panose="02020603050405020304" pitchFamily="18" charset="0"/>
              <a:cs typeface="Times New Roman" panose="02020603050405020304" pitchFamily="18" charset="0"/>
            </a:endParaRPr>
          </a:p>
          <a:p>
            <a:r>
              <a:rPr kumimoji="1" lang="en-GB" altLang="zh-CN" sz="2400" dirty="0">
                <a:latin typeface="Times New Roman" panose="02020603050405020304" pitchFamily="18" charset="0"/>
                <a:cs typeface="Times New Roman" panose="02020603050405020304" pitchFamily="18" charset="0"/>
              </a:rPr>
              <a:t>Our students are oriented towards science subjects.</a:t>
            </a:r>
            <a:r>
              <a:rPr kumimoji="1" lang="zh-CN" altLang="en-US" sz="2400" dirty="0">
                <a:latin typeface="Times New Roman" panose="02020603050405020304" pitchFamily="18" charset="0"/>
                <a:cs typeface="Times New Roman" panose="02020603050405020304" pitchFamily="18" charset="0"/>
              </a:rPr>
              <a:t> </a:t>
            </a:r>
            <a:endParaRPr kumimoji="1" lang="en-US" altLang="zh-CN" sz="2400" dirty="0">
              <a:latin typeface="Times New Roman" panose="02020603050405020304" pitchFamily="18" charset="0"/>
              <a:cs typeface="Times New Roman" panose="02020603050405020304" pitchFamily="18" charset="0"/>
            </a:endParaRPr>
          </a:p>
          <a:p>
            <a:r>
              <a:rPr kumimoji="1" lang="en-GB" altLang="zh-CN" sz="2400" dirty="0">
                <a:latin typeface="Times New Roman" panose="02020603050405020304" pitchFamily="18" charset="0"/>
                <a:cs typeface="Times New Roman" panose="02020603050405020304" pitchFamily="18" charset="0"/>
              </a:rPr>
              <a:t>The mountaineers found it hard to orient themselves in the fog.</a:t>
            </a:r>
            <a:r>
              <a:rPr kumimoji="1" lang="zh-CN" altLang="en-US" sz="2400" dirty="0">
                <a:latin typeface="Times New Roman" panose="02020603050405020304" pitchFamily="18" charset="0"/>
                <a:cs typeface="Times New Roman" panose="02020603050405020304" pitchFamily="18" charset="0"/>
              </a:rPr>
              <a:t> </a:t>
            </a:r>
            <a:endParaRPr kumimoji="1" lang="en-US" altLang="zh-CN" sz="2400" dirty="0">
              <a:latin typeface="Times New Roman" panose="02020603050405020304" pitchFamily="18" charset="0"/>
              <a:cs typeface="Times New Roman" panose="02020603050405020304" pitchFamily="18" charset="0"/>
            </a:endParaRPr>
          </a:p>
          <a:p>
            <a:r>
              <a:rPr kumimoji="1" lang="en-GB" altLang="zh-CN" sz="2400" dirty="0">
                <a:latin typeface="Times New Roman" panose="02020603050405020304" pitchFamily="18" charset="0"/>
                <a:cs typeface="Times New Roman" panose="02020603050405020304" pitchFamily="18" charset="0"/>
              </a:rPr>
              <a:t>It took him some time to </a:t>
            </a:r>
            <a:r>
              <a:rPr kumimoji="1" lang="en-GB" altLang="zh-CN" sz="2400" dirty="0">
                <a:solidFill>
                  <a:srgbClr val="FF0000"/>
                </a:solidFill>
                <a:latin typeface="Times New Roman" panose="02020603050405020304" pitchFamily="18" charset="0"/>
                <a:cs typeface="Times New Roman" panose="02020603050405020304" pitchFamily="18" charset="0"/>
              </a:rPr>
              <a:t>orient himself </a:t>
            </a:r>
            <a:r>
              <a:rPr kumimoji="1" lang="en-GB" altLang="zh-CN" sz="2400" dirty="0">
                <a:latin typeface="Times New Roman" panose="02020603050405020304" pitchFamily="18" charset="0"/>
                <a:cs typeface="Times New Roman" panose="02020603050405020304" pitchFamily="18" charset="0"/>
              </a:rPr>
              <a:t>in his new school.</a:t>
            </a:r>
            <a:endParaRPr kumimoji="1" lang="en-GB" altLang="zh-CN" sz="2400" dirty="0">
              <a:latin typeface="Times New Roman" panose="02020603050405020304" pitchFamily="18" charset="0"/>
              <a:cs typeface="Times New Roman" panose="02020603050405020304" pitchFamily="18" charset="0"/>
            </a:endParaRPr>
          </a:p>
          <a:p>
            <a:r>
              <a:rPr kumimoji="1" lang="zh-CN" altLang="en-US" sz="2400" dirty="0">
                <a:solidFill>
                  <a:srgbClr val="FF0000"/>
                </a:solidFill>
                <a:latin typeface="Times New Roman" panose="02020603050405020304" pitchFamily="18" charset="0"/>
                <a:cs typeface="Times New Roman" panose="02020603050405020304" pitchFamily="18" charset="0"/>
              </a:rPr>
              <a:t>他经过了一段时间才熟悉新学校的环境。</a:t>
            </a:r>
            <a:endParaRPr kumimoji="1" lang="en-US" altLang="zh-CN" sz="2400" dirty="0">
              <a:solidFill>
                <a:srgbClr val="FF0000"/>
              </a:solidFill>
              <a:latin typeface="Times New Roman" panose="02020603050405020304" pitchFamily="18" charset="0"/>
              <a:cs typeface="Times New Roman" panose="02020603050405020304" pitchFamily="18" charset="0"/>
            </a:endParaRPr>
          </a:p>
          <a:p>
            <a:r>
              <a:rPr kumimoji="1" lang="en-US" altLang="zh-CN" sz="2400" dirty="0">
                <a:latin typeface="Times New Roman" panose="02020603050405020304" pitchFamily="18" charset="0"/>
                <a:cs typeface="Times New Roman" panose="02020603050405020304" pitchFamily="18" charset="0"/>
              </a:rPr>
              <a:t>v</a:t>
            </a:r>
            <a:r>
              <a:rPr kumimoji="1" lang="zh-CN" altLang="en-US" sz="2400" dirty="0">
                <a:latin typeface="Times New Roman" panose="02020603050405020304" pitchFamily="18" charset="0"/>
                <a:cs typeface="Times New Roman" panose="02020603050405020304" pitchFamily="18" charset="0"/>
              </a:rPr>
              <a:t> （使）迷失方向；（使）迷惑</a:t>
            </a:r>
            <a:endParaRPr kumimoji="1" lang="zh-CN" altLang="en-US" sz="2400" dirty="0">
              <a:latin typeface="Times New Roman" panose="02020603050405020304" pitchFamily="18" charset="0"/>
              <a:cs typeface="Times New Roman" panose="02020603050405020304" pitchFamily="18" charset="0"/>
            </a:endParaRPr>
          </a:p>
        </p:txBody>
      </p:sp>
      <p:sp>
        <p:nvSpPr>
          <p:cNvPr id="3" name="文本框 2"/>
          <p:cNvSpPr txBox="1"/>
          <p:nvPr/>
        </p:nvSpPr>
        <p:spPr>
          <a:xfrm>
            <a:off x="2827638" y="2212545"/>
            <a:ext cx="6536724" cy="400110"/>
          </a:xfrm>
          <a:prstGeom prst="rect">
            <a:avLst/>
          </a:prstGeom>
          <a:noFill/>
        </p:spPr>
        <p:txBody>
          <a:bodyPr wrap="square">
            <a:spAutoFit/>
          </a:bodyPr>
          <a:lstStyle/>
          <a:p>
            <a:r>
              <a:rPr kumimoji="1" lang="zh-CN" altLang="en-US" sz="2000" dirty="0">
                <a:solidFill>
                  <a:srgbClr val="FF0000"/>
                </a:solidFill>
                <a:latin typeface="Times New Roman" panose="02020603050405020304" pitchFamily="18" charset="0"/>
                <a:cs typeface="Times New Roman" panose="02020603050405020304" pitchFamily="18" charset="0"/>
              </a:rPr>
              <a:t>上岗培训课</a:t>
            </a:r>
            <a:endParaRPr kumimoji="1" lang="en-US" altLang="zh-CN" sz="2000" dirty="0">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7818738" y="3000821"/>
            <a:ext cx="6345194" cy="400110"/>
          </a:xfrm>
          <a:prstGeom prst="rect">
            <a:avLst/>
          </a:prstGeom>
          <a:noFill/>
        </p:spPr>
        <p:txBody>
          <a:bodyPr wrap="square">
            <a:spAutoFit/>
          </a:bodyPr>
          <a:lstStyle/>
          <a:p>
            <a:r>
              <a:rPr kumimoji="1" lang="zh-CN" altLang="en-US" sz="2000" dirty="0">
                <a:solidFill>
                  <a:srgbClr val="FF0000"/>
                </a:solidFill>
                <a:latin typeface="Times New Roman" panose="02020603050405020304" pitchFamily="18" charset="0"/>
                <a:cs typeface="Times New Roman" panose="02020603050405020304" pitchFamily="18" charset="0"/>
              </a:rPr>
              <a:t>该行星轨道的方向不断变化。</a:t>
            </a:r>
            <a:endParaRPr kumimoji="1" lang="en-US" altLang="zh-CN" sz="2000" dirty="0">
              <a:solidFill>
                <a:srgbClr val="FF0000"/>
              </a:solidFill>
              <a:latin typeface="Times New Roman" panose="02020603050405020304" pitchFamily="18" charset="0"/>
              <a:cs typeface="Times New Roman" panose="02020603050405020304" pitchFamily="18" charset="0"/>
            </a:endParaRPr>
          </a:p>
        </p:txBody>
      </p:sp>
      <p:sp>
        <p:nvSpPr>
          <p:cNvPr id="7" name="文本框 6"/>
          <p:cNvSpPr txBox="1"/>
          <p:nvPr/>
        </p:nvSpPr>
        <p:spPr>
          <a:xfrm>
            <a:off x="6456405" y="4825200"/>
            <a:ext cx="7129848" cy="400110"/>
          </a:xfrm>
          <a:prstGeom prst="rect">
            <a:avLst/>
          </a:prstGeom>
          <a:noFill/>
        </p:spPr>
        <p:txBody>
          <a:bodyPr wrap="square">
            <a:spAutoFit/>
          </a:bodyPr>
          <a:lstStyle/>
          <a:p>
            <a:r>
              <a:rPr kumimoji="1" lang="zh-CN" altLang="en-US" sz="2000" dirty="0">
                <a:solidFill>
                  <a:srgbClr val="FF0000"/>
                </a:solidFill>
                <a:latin typeface="Times New Roman" panose="02020603050405020304" pitchFamily="18" charset="0"/>
                <a:cs typeface="Times New Roman" panose="02020603050405020304" pitchFamily="18" charset="0"/>
              </a:rPr>
              <a:t>我们教的学生都是理科方向的。</a:t>
            </a:r>
            <a:endParaRPr kumimoji="1" lang="en-US" altLang="zh-CN" sz="2000" dirty="0">
              <a:solidFill>
                <a:srgbClr val="FF0000"/>
              </a:solidFill>
              <a:latin typeface="Times New Roman" panose="02020603050405020304" pitchFamily="18" charset="0"/>
              <a:cs typeface="Times New Roman" panose="02020603050405020304" pitchFamily="18" charset="0"/>
            </a:endParaRPr>
          </a:p>
        </p:txBody>
      </p:sp>
      <p:sp>
        <p:nvSpPr>
          <p:cNvPr id="9" name="文本框 8"/>
          <p:cNvSpPr txBox="1"/>
          <p:nvPr/>
        </p:nvSpPr>
        <p:spPr>
          <a:xfrm>
            <a:off x="7818738" y="5225310"/>
            <a:ext cx="7271950" cy="400110"/>
          </a:xfrm>
          <a:prstGeom prst="rect">
            <a:avLst/>
          </a:prstGeom>
          <a:noFill/>
        </p:spPr>
        <p:txBody>
          <a:bodyPr wrap="square">
            <a:spAutoFit/>
          </a:bodyPr>
          <a:lstStyle/>
          <a:p>
            <a:r>
              <a:rPr kumimoji="1" lang="zh-CN" altLang="en-US" sz="2000" dirty="0">
                <a:solidFill>
                  <a:srgbClr val="FF0000"/>
                </a:solidFill>
                <a:latin typeface="Times New Roman" panose="02020603050405020304" pitchFamily="18" charset="0"/>
                <a:cs typeface="Times New Roman" panose="02020603050405020304" pitchFamily="18" charset="0"/>
              </a:rPr>
              <a:t>登山者在大雾中很难辨认方向。</a:t>
            </a:r>
            <a:endParaRPr kumimoji="1" lang="en-GB" altLang="zh-CN" sz="2000" dirty="0">
              <a:solidFill>
                <a:srgbClr val="FF0000"/>
              </a:solidFill>
              <a:latin typeface="Times New Roman" panose="02020603050405020304" pitchFamily="18" charset="0"/>
              <a:cs typeface="Times New Roman" panose="02020603050405020304" pitchFamily="18" charset="0"/>
            </a:endParaRPr>
          </a:p>
        </p:txBody>
      </p:sp>
      <p:sp>
        <p:nvSpPr>
          <p:cNvPr id="11" name="文本框 10"/>
          <p:cNvSpPr txBox="1"/>
          <p:nvPr/>
        </p:nvSpPr>
        <p:spPr>
          <a:xfrm>
            <a:off x="4352668" y="6170919"/>
            <a:ext cx="1986348" cy="461665"/>
          </a:xfrm>
          <a:prstGeom prst="rect">
            <a:avLst/>
          </a:prstGeom>
          <a:noFill/>
        </p:spPr>
        <p:txBody>
          <a:bodyPr wrap="square">
            <a:spAutoFit/>
          </a:bodyPr>
          <a:lstStyle/>
          <a:p>
            <a:r>
              <a:rPr kumimoji="1" lang="en-GB" altLang="zh-CN" sz="2400" dirty="0">
                <a:solidFill>
                  <a:srgbClr val="FF0000"/>
                </a:solidFill>
                <a:latin typeface="Times New Roman" panose="02020603050405020304" pitchFamily="18" charset="0"/>
                <a:cs typeface="Times New Roman" panose="02020603050405020304" pitchFamily="18" charset="0"/>
              </a:rPr>
              <a:t>disorientate</a:t>
            </a:r>
            <a:r>
              <a:rPr kumimoji="1" lang="zh-CN" altLang="en-US" sz="2400" dirty="0">
                <a:solidFill>
                  <a:srgbClr val="FF0000"/>
                </a:solidFill>
                <a:latin typeface="Times New Roman" panose="02020603050405020304" pitchFamily="18" charset="0"/>
                <a:cs typeface="Times New Roman" panose="02020603050405020304" pitchFamily="18" charset="0"/>
              </a:rPr>
              <a:t> </a:t>
            </a:r>
            <a:endParaRPr lang="zh-CN" altLang="en-US" sz="24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7" dur="500"/>
                                        <p:tgtEl>
                                          <p:spTgt spid="4">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checkerboard(across)">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dissolve">
                                      <p:cBhvr>
                                        <p:cTn id="17" dur="500"/>
                                        <p:tgtEl>
                                          <p:spTgt spid="5">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7">
                                            <p:txEl>
                                              <p:pRg st="0" end="0"/>
                                            </p:txEl>
                                          </p:spTgt>
                                        </p:tgtEl>
                                        <p:attrNameLst>
                                          <p:attrName>style.visibility</p:attrName>
                                        </p:attrNameLst>
                                      </p:cBhvr>
                                      <p:to>
                                        <p:strVal val="visible"/>
                                      </p:to>
                                    </p:set>
                                    <p:animEffect transition="in" filter="dissolve">
                                      <p:cBhvr>
                                        <p:cTn id="22" dur="500"/>
                                        <p:tgtEl>
                                          <p:spTgt spid="7">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9"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dissolv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1">
                                            <p:txEl>
                                              <p:pRg st="0" end="0"/>
                                            </p:txEl>
                                          </p:spTgt>
                                        </p:tgtEl>
                                        <p:attrNameLst>
                                          <p:attrName>style.visibility</p:attrName>
                                        </p:attrNameLst>
                                      </p:cBhvr>
                                      <p:to>
                                        <p:strVal val="visible"/>
                                      </p:to>
                                    </p:set>
                                    <p:animEffect transition="in" filter="checkerboard(across)">
                                      <p:cBhvr>
                                        <p:cTn id="3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A</a:t>
            </a:r>
            <a:endParaRPr lang="zh-CN" altLang="en-US"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22" name="文本框 21"/>
          <p:cNvSpPr txBox="1"/>
          <p:nvPr/>
        </p:nvSpPr>
        <p:spPr>
          <a:xfrm>
            <a:off x="373718" y="1184560"/>
            <a:ext cx="10729711" cy="1323439"/>
          </a:xfrm>
          <a:prstGeom prst="rect">
            <a:avLst/>
          </a:prstGeom>
          <a:noFill/>
        </p:spPr>
        <p:txBody>
          <a:bodyPr wrap="square">
            <a:spAutoFit/>
          </a:bodyPr>
          <a:lstStyle/>
          <a:p>
            <a:r>
              <a:rPr lang="en-GB" altLang="zh-CN" sz="2800" dirty="0">
                <a:latin typeface="Times New Roman" panose="02020603050405020304" pitchFamily="18" charset="0"/>
                <a:cs typeface="Times New Roman" panose="02020603050405020304" pitchFamily="18" charset="0"/>
              </a:rPr>
              <a:t>21. How many days are required </a:t>
            </a:r>
            <a:r>
              <a:rPr lang="en-GB" altLang="zh-CN" sz="2800" dirty="0">
                <a:highlight>
                  <a:srgbClr val="FFFF00"/>
                </a:highlight>
                <a:latin typeface="Times New Roman" panose="02020603050405020304" pitchFamily="18" charset="0"/>
                <a:cs typeface="Times New Roman" panose="02020603050405020304" pitchFamily="18" charset="0"/>
              </a:rPr>
              <a:t>altogether</a:t>
            </a:r>
            <a:r>
              <a:rPr lang="en-GB" altLang="zh-CN" sz="2800" dirty="0">
                <a:latin typeface="Times New Roman" panose="02020603050405020304" pitchFamily="18" charset="0"/>
                <a:cs typeface="Times New Roman" panose="02020603050405020304" pitchFamily="18" charset="0"/>
              </a:rPr>
              <a:t> for the program?</a:t>
            </a:r>
            <a:endParaRPr lang="en-GB" altLang="zh-CN" sz="2800" dirty="0">
              <a:latin typeface="Times New Roman" panose="02020603050405020304" pitchFamily="18" charset="0"/>
              <a:cs typeface="Times New Roman" panose="02020603050405020304" pitchFamily="18" charset="0"/>
            </a:endParaRPr>
          </a:p>
          <a:p>
            <a:r>
              <a:rPr lang="en-US" altLang="zh-CN" sz="2400" dirty="0">
                <a:latin typeface="Times New Roman" panose="02020603050405020304" pitchFamily="18" charset="0"/>
                <a:cs typeface="Times New Roman" panose="02020603050405020304" pitchFamily="18" charset="0"/>
              </a:rPr>
              <a:t>A. 5 days.		B. 20 days.		C. 28 days.		D. 40 days.</a:t>
            </a:r>
            <a:endParaRPr lang="zh-CN" altLang="zh-CN" sz="2400" dirty="0">
              <a:latin typeface="Times New Roman" panose="02020603050405020304" pitchFamily="18" charset="0"/>
              <a:cs typeface="Times New Roman" panose="02020603050405020304" pitchFamily="18" charset="0"/>
            </a:endParaRPr>
          </a:p>
          <a:p>
            <a:endParaRPr lang="zh-CN" altLang="en-US" sz="2800" dirty="0">
              <a:latin typeface="Times New Roman" panose="02020603050405020304" pitchFamily="18" charset="0"/>
              <a:cs typeface="Times New Roman" panose="02020603050405020304" pitchFamily="18" charset="0"/>
            </a:endParaRPr>
          </a:p>
        </p:txBody>
      </p:sp>
      <p:sp>
        <p:nvSpPr>
          <p:cNvPr id="24" name="文本框 23"/>
          <p:cNvSpPr txBox="1"/>
          <p:nvPr/>
        </p:nvSpPr>
        <p:spPr>
          <a:xfrm>
            <a:off x="373718" y="2238378"/>
            <a:ext cx="6375425" cy="1630800"/>
          </a:xfrm>
          <a:prstGeom prst="rect">
            <a:avLst/>
          </a:prstGeom>
          <a:noFill/>
        </p:spPr>
        <p:txBody>
          <a:bodyPr wrap="square">
            <a:spAutoFit/>
          </a:bodyPr>
          <a:lstStyle/>
          <a:p>
            <a:pPr algn="just">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Park Ranger Intern</a:t>
            </a:r>
            <a:r>
              <a:rPr lang="zh-CN"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（实习生）</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Volunteer</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a:p>
            <a:pPr algn="just">
              <a:buNone/>
            </a:pPr>
            <a:r>
              <a:rPr lang="en-US" altLang="zh-CN" sz="2000" b="1" kern="1800" dirty="0">
                <a:effectLst/>
                <a:latin typeface="Times New Roman" panose="02020603050405020304" pitchFamily="18" charset="0"/>
                <a:ea typeface="宋体" panose="02010600030101010101" pitchFamily="2" charset="-122"/>
                <a:cs typeface="Times New Roman" panose="02020603050405020304" pitchFamily="18" charset="0"/>
              </a:rPr>
              <a:t>Dates</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a:p>
            <a:pPr algn="just">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5/4/2026 - 5/31/2026</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a:p>
            <a:pPr algn="just">
              <a:buNone/>
            </a:pPr>
            <a:r>
              <a:rPr lang="en-US" altLang="zh-CN" sz="2000" b="1" kern="1800" dirty="0">
                <a:effectLst/>
                <a:latin typeface="Times New Roman" panose="02020603050405020304" pitchFamily="18" charset="0"/>
                <a:ea typeface="宋体" panose="02010600030101010101" pitchFamily="2" charset="-122"/>
                <a:cs typeface="Times New Roman" panose="02020603050405020304" pitchFamily="18" charset="0"/>
              </a:rPr>
              <a:t>Required Days</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a:p>
            <a:pPr algn="just">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Wednesday, Thursday, Friday, Saturday, Sunday</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p:txBody>
      </p:sp>
      <p:sp>
        <p:nvSpPr>
          <p:cNvPr id="27" name="矩形 26"/>
          <p:cNvSpPr/>
          <p:nvPr/>
        </p:nvSpPr>
        <p:spPr>
          <a:xfrm>
            <a:off x="470915" y="2874040"/>
            <a:ext cx="2201947" cy="314548"/>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9" name="文本框 28"/>
          <p:cNvSpPr txBox="1"/>
          <p:nvPr/>
        </p:nvSpPr>
        <p:spPr>
          <a:xfrm>
            <a:off x="2672862" y="2846648"/>
            <a:ext cx="6099348" cy="369332"/>
          </a:xfrm>
          <a:prstGeom prst="rect">
            <a:avLst/>
          </a:prstGeom>
          <a:noFill/>
        </p:spPr>
        <p:txBody>
          <a:bodyPr wrap="square">
            <a:spAutoFit/>
          </a:bodyPr>
          <a:lstStyle/>
          <a:p>
            <a:r>
              <a:rPr lang="en-US" altLang="zh-CN" dirty="0">
                <a:solidFill>
                  <a:srgbClr val="FF0000"/>
                </a:solidFill>
              </a:rPr>
              <a:t>=</a:t>
            </a:r>
            <a:r>
              <a:rPr lang="zh-CN" altLang="en-US" dirty="0">
                <a:solidFill>
                  <a:srgbClr val="FF0000"/>
                </a:solidFill>
              </a:rPr>
              <a:t> 共</a:t>
            </a:r>
            <a:r>
              <a:rPr lang="en-US" altLang="zh-CN" dirty="0">
                <a:solidFill>
                  <a:srgbClr val="FF0000"/>
                </a:solidFill>
              </a:rPr>
              <a:t>28</a:t>
            </a:r>
            <a:r>
              <a:rPr lang="zh-CN" altLang="en-US" dirty="0">
                <a:solidFill>
                  <a:srgbClr val="FF0000"/>
                </a:solidFill>
              </a:rPr>
              <a:t>天</a:t>
            </a:r>
            <a:r>
              <a:rPr lang="en-US" altLang="zh-CN" dirty="0">
                <a:solidFill>
                  <a:srgbClr val="FF0000"/>
                </a:solidFill>
              </a:rPr>
              <a:t>=4</a:t>
            </a:r>
            <a:r>
              <a:rPr lang="zh-CN" altLang="en-US" dirty="0">
                <a:solidFill>
                  <a:srgbClr val="FF0000"/>
                </a:solidFill>
              </a:rPr>
              <a:t>周</a:t>
            </a:r>
            <a:endParaRPr lang="zh-CN" altLang="en-US" dirty="0">
              <a:solidFill>
                <a:srgbClr val="FF0000"/>
              </a:solidFill>
            </a:endParaRPr>
          </a:p>
        </p:txBody>
      </p:sp>
      <p:sp>
        <p:nvSpPr>
          <p:cNvPr id="30" name="矩形 29"/>
          <p:cNvSpPr/>
          <p:nvPr/>
        </p:nvSpPr>
        <p:spPr>
          <a:xfrm>
            <a:off x="470915" y="3512139"/>
            <a:ext cx="4995388" cy="314548"/>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2" name="文本框 31"/>
          <p:cNvSpPr txBox="1"/>
          <p:nvPr/>
        </p:nvSpPr>
        <p:spPr>
          <a:xfrm>
            <a:off x="5563500" y="3512139"/>
            <a:ext cx="6099348" cy="369332"/>
          </a:xfrm>
          <a:prstGeom prst="rect">
            <a:avLst/>
          </a:prstGeom>
          <a:noFill/>
        </p:spPr>
        <p:txBody>
          <a:bodyPr wrap="square">
            <a:spAutoFit/>
          </a:bodyPr>
          <a:lstStyle/>
          <a:p>
            <a:r>
              <a:rPr lang="en-US" altLang="zh-CN" dirty="0">
                <a:solidFill>
                  <a:srgbClr val="FF0000"/>
                </a:solidFill>
              </a:rPr>
              <a:t>=</a:t>
            </a:r>
            <a:r>
              <a:rPr lang="zh-CN" altLang="en-US" dirty="0">
                <a:solidFill>
                  <a:srgbClr val="FF0000"/>
                </a:solidFill>
              </a:rPr>
              <a:t> 每周</a:t>
            </a:r>
            <a:r>
              <a:rPr lang="en-US" altLang="zh-CN" dirty="0">
                <a:solidFill>
                  <a:srgbClr val="FF0000"/>
                </a:solidFill>
              </a:rPr>
              <a:t>5</a:t>
            </a:r>
            <a:r>
              <a:rPr lang="zh-CN" altLang="en-US" dirty="0">
                <a:solidFill>
                  <a:srgbClr val="FF0000"/>
                </a:solidFill>
              </a:rPr>
              <a:t>天</a:t>
            </a:r>
            <a:endParaRPr lang="zh-CN" altLang="en-US" dirty="0">
              <a:solidFill>
                <a:srgbClr val="FF0000"/>
              </a:solidFill>
            </a:endParaRPr>
          </a:p>
        </p:txBody>
      </p:sp>
      <p:sp>
        <p:nvSpPr>
          <p:cNvPr id="2" name="太阳 1"/>
          <p:cNvSpPr/>
          <p:nvPr/>
        </p:nvSpPr>
        <p:spPr>
          <a:xfrm>
            <a:off x="2968609" y="1585180"/>
            <a:ext cx="685800" cy="597877"/>
          </a:xfrm>
          <a:prstGeom prst="sun">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checkerboard(across)">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9">
                                            <p:txEl>
                                              <p:pRg st="0" end="0"/>
                                            </p:txEl>
                                          </p:spTgt>
                                        </p:tgtEl>
                                        <p:attrNameLst>
                                          <p:attrName>style.visibility</p:attrName>
                                        </p:attrNameLst>
                                      </p:cBhvr>
                                      <p:to>
                                        <p:strVal val="visible"/>
                                      </p:to>
                                    </p:set>
                                    <p:animEffect transition="in" filter="checkerboard(across)">
                                      <p:cBhvr>
                                        <p:cTn id="12" dur="500"/>
                                        <p:tgtEl>
                                          <p:spTgt spid="2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checkerboard(across)">
                                      <p:cBhvr>
                                        <p:cTn id="17" dur="500"/>
                                        <p:tgtEl>
                                          <p:spTgt spid="30"/>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checkerboard(across)">
                                      <p:cBhvr>
                                        <p:cTn id="20" dur="500"/>
                                        <p:tgtEl>
                                          <p:spTgt spid="32"/>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30" grpId="0" animBg="1"/>
      <p:bldP spid="32" grpId="0"/>
      <p:bldP spid="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A</a:t>
            </a:r>
            <a:endParaRPr lang="zh-CN" altLang="en-US"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22" name="文本框 21"/>
          <p:cNvSpPr txBox="1"/>
          <p:nvPr/>
        </p:nvSpPr>
        <p:spPr>
          <a:xfrm>
            <a:off x="259159" y="1108732"/>
            <a:ext cx="11734367" cy="1754326"/>
          </a:xfrm>
          <a:prstGeom prst="rect">
            <a:avLst/>
          </a:prstGeom>
          <a:noFill/>
        </p:spPr>
        <p:txBody>
          <a:bodyPr wrap="square">
            <a:spAutoFit/>
          </a:bodyPr>
          <a:lstStyle/>
          <a:p>
            <a:r>
              <a:rPr lang="en-US" altLang="zh-CN" sz="2400" dirty="0">
                <a:latin typeface="Times New Roman" panose="02020603050405020304" pitchFamily="18" charset="0"/>
                <a:cs typeface="Times New Roman" panose="02020603050405020304" pitchFamily="18" charset="0"/>
              </a:rPr>
              <a:t>22.</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Which of the following </a:t>
            </a:r>
            <a:r>
              <a:rPr lang="en-US" altLang="zh-CN" sz="2400" dirty="0">
                <a:highlight>
                  <a:srgbClr val="FFFF00"/>
                </a:highlight>
                <a:latin typeface="Times New Roman" panose="02020603050405020304" pitchFamily="18" charset="0"/>
                <a:cs typeface="Times New Roman" panose="02020603050405020304" pitchFamily="18" charset="0"/>
              </a:rPr>
              <a:t>is a duty of the intern volunteers</a:t>
            </a:r>
            <a:r>
              <a:rPr lang="en-US" altLang="zh-CN" sz="2400" dirty="0">
                <a:latin typeface="Times New Roman" panose="02020603050405020304" pitchFamily="18" charset="0"/>
                <a:cs typeface="Times New Roman" panose="02020603050405020304" pitchFamily="18" charset="0"/>
              </a:rPr>
              <a:t>?</a:t>
            </a:r>
            <a:br>
              <a:rPr lang="en-US" altLang="zh-CN" sz="2400" dirty="0">
                <a:latin typeface="Times New Roman" panose="02020603050405020304" pitchFamily="18" charset="0"/>
                <a:cs typeface="Times New Roman" panose="02020603050405020304" pitchFamily="18" charset="0"/>
              </a:rPr>
            </a:br>
            <a:r>
              <a:rPr lang="en-US" altLang="zh-CN" sz="2400" dirty="0">
                <a:latin typeface="Times New Roman" panose="02020603050405020304" pitchFamily="18" charset="0"/>
                <a:cs typeface="Times New Roman" panose="02020603050405020304" pitchFamily="18" charset="0"/>
              </a:rPr>
              <a:t>A. Cleaning up the river.			</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B. Attending educational programs.</a:t>
            </a:r>
            <a:br>
              <a:rPr lang="en-US" altLang="zh-CN" sz="2400" dirty="0">
                <a:latin typeface="Times New Roman" panose="02020603050405020304" pitchFamily="18" charset="0"/>
                <a:cs typeface="Times New Roman" panose="02020603050405020304" pitchFamily="18" charset="0"/>
              </a:rPr>
            </a:br>
            <a:r>
              <a:rPr lang="en-US" altLang="zh-CN" sz="2400" dirty="0">
                <a:latin typeface="Times New Roman" panose="02020603050405020304" pitchFamily="18" charset="0"/>
                <a:cs typeface="Times New Roman" panose="02020603050405020304" pitchFamily="18" charset="0"/>
              </a:rPr>
              <a:t>C. Guiding visitors around the park.			D. Educating river users about river safety.</a:t>
            </a:r>
            <a:endParaRPr lang="zh-CN" altLang="zh-CN" sz="2400" dirty="0">
              <a:latin typeface="Times New Roman" panose="02020603050405020304" pitchFamily="18" charset="0"/>
              <a:cs typeface="Times New Roman" panose="02020603050405020304" pitchFamily="18" charset="0"/>
            </a:endParaRPr>
          </a:p>
          <a:p>
            <a:endParaRPr lang="zh-CN" altLang="en-US" sz="3600"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259159" y="2274838"/>
            <a:ext cx="11734367" cy="2308324"/>
          </a:xfrm>
          <a:prstGeom prst="rect">
            <a:avLst/>
          </a:prstGeom>
          <a:noFill/>
        </p:spPr>
        <p:txBody>
          <a:bodyPr wrap="square">
            <a:spAutoFit/>
          </a:bodyPr>
          <a:lstStyle/>
          <a:p>
            <a:pPr algn="just">
              <a:buNone/>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The position is in the Division of Interpretation. </a:t>
            </a:r>
            <a:r>
              <a:rPr lang="en-US" altLang="zh-CN" sz="2400" b="1" kern="0" dirty="0">
                <a:effectLst/>
                <a:latin typeface="Times New Roman" panose="02020603050405020304" pitchFamily="18" charset="0"/>
                <a:ea typeface="宋体" panose="02010600030101010101" pitchFamily="2" charset="-122"/>
                <a:cs typeface="Times New Roman" panose="02020603050405020304" pitchFamily="18" charset="0"/>
              </a:rPr>
              <a:t>Duties include:</a:t>
            </a:r>
            <a:endParaRPr lang="zh-CN" altLang="zh-CN" sz="2400" b="1" kern="100" dirty="0">
              <a:effectLst/>
              <a:latin typeface="Times New Roman" panose="02020603050405020304" pitchFamily="18" charset="0"/>
              <a:ea typeface="等线" panose="02010600030101010101" charset="-122"/>
              <a:cs typeface="Times New Roman" panose="02020603050405020304" pitchFamily="18" charset="0"/>
            </a:endParaRPr>
          </a:p>
          <a:p>
            <a:pPr algn="just">
              <a:buNone/>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Staffing river access sites </a:t>
            </a:r>
            <a:endParaRPr lang="zh-CN" altLang="zh-CN" sz="2400" kern="100" dirty="0">
              <a:effectLst/>
              <a:latin typeface="Times New Roman" panose="02020603050405020304" pitchFamily="18" charset="0"/>
              <a:ea typeface="等线" panose="02010600030101010101" charset="-122"/>
              <a:cs typeface="Times New Roman" panose="02020603050405020304" pitchFamily="18" charset="0"/>
            </a:endParaRPr>
          </a:p>
          <a:p>
            <a:pPr algn="just">
              <a:buNone/>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Presenting river safety talks and providing area information to river users </a:t>
            </a:r>
            <a:endParaRPr lang="zh-CN" altLang="zh-CN" sz="2400" kern="100" dirty="0">
              <a:effectLst/>
              <a:latin typeface="Times New Roman" panose="02020603050405020304" pitchFamily="18" charset="0"/>
              <a:ea typeface="等线" panose="02010600030101010101" charset="-122"/>
              <a:cs typeface="Times New Roman" panose="02020603050405020304" pitchFamily="18" charset="0"/>
            </a:endParaRPr>
          </a:p>
          <a:p>
            <a:pPr algn="just">
              <a:buNone/>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Performing river patrols (</a:t>
            </a:r>
            <a:r>
              <a:rPr lang="zh-CN"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巡逻</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 </a:t>
            </a:r>
            <a:endParaRPr lang="zh-CN" altLang="zh-CN" sz="2400" kern="100" dirty="0">
              <a:effectLst/>
              <a:latin typeface="Times New Roman" panose="02020603050405020304" pitchFamily="18" charset="0"/>
              <a:ea typeface="等线" panose="02010600030101010101" charset="-122"/>
              <a:cs typeface="Times New Roman" panose="02020603050405020304" pitchFamily="18" charset="0"/>
            </a:endParaRPr>
          </a:p>
          <a:p>
            <a:pPr algn="just">
              <a:buNone/>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Developing and presenting educational programs to park visitors, local community groups, and summer youth camps</a:t>
            </a:r>
            <a:endParaRPr lang="zh-CN" altLang="zh-CN" sz="2400" kern="100" dirty="0">
              <a:effectLst/>
              <a:latin typeface="Times New Roman" panose="02020603050405020304" pitchFamily="18" charset="0"/>
              <a:ea typeface="等线" panose="02010600030101010101" charset="-122"/>
              <a:cs typeface="Times New Roman" panose="02020603050405020304" pitchFamily="18" charset="0"/>
            </a:endParaRPr>
          </a:p>
        </p:txBody>
      </p:sp>
      <p:sp>
        <p:nvSpPr>
          <p:cNvPr id="7" name="文本框 6"/>
          <p:cNvSpPr txBox="1"/>
          <p:nvPr/>
        </p:nvSpPr>
        <p:spPr>
          <a:xfrm>
            <a:off x="259158" y="4583162"/>
            <a:ext cx="11673683" cy="1200329"/>
          </a:xfrm>
          <a:prstGeom prst="rect">
            <a:avLst/>
          </a:prstGeom>
          <a:noFill/>
        </p:spPr>
        <p:txBody>
          <a:bodyPr wrap="square">
            <a:spAutoFit/>
          </a:bodyPr>
          <a:lstStyle/>
          <a:p>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A. Cleaning up the river：未提及。</a:t>
            </a:r>
            <a:endParaRPr lang="zh-CN" altLang="en-US" sz="2400"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B. Attending educational programs：原文是“Developing and presenting”，不是参加。</a:t>
            </a:r>
            <a:endParaRPr lang="zh-CN" altLang="en-US" sz="2400"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400" dirty="0">
                <a:latin typeface="Times New Roman" panose="02020603050405020304" pitchFamily="18" charset="0"/>
                <a:ea typeface="仿宋" panose="02010609060101010101" pitchFamily="49" charset="-122"/>
                <a:cs typeface="Times New Roman" panose="02020603050405020304" pitchFamily="18" charset="0"/>
              </a:rPr>
              <a:t>C. Guiding visitors around the park：未提及。</a:t>
            </a:r>
            <a:endParaRPr lang="zh-CN" altLang="en-US" sz="2400"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30" name="矩形 29"/>
          <p:cNvSpPr/>
          <p:nvPr/>
        </p:nvSpPr>
        <p:spPr>
          <a:xfrm>
            <a:off x="259158" y="3081425"/>
            <a:ext cx="9140022" cy="314548"/>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8" name="矩形 7"/>
          <p:cNvSpPr/>
          <p:nvPr/>
        </p:nvSpPr>
        <p:spPr>
          <a:xfrm>
            <a:off x="259158" y="3837669"/>
            <a:ext cx="3568562" cy="314548"/>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 name="太阳 1"/>
          <p:cNvSpPr/>
          <p:nvPr/>
        </p:nvSpPr>
        <p:spPr>
          <a:xfrm>
            <a:off x="6421315" y="1796140"/>
            <a:ext cx="685800" cy="597877"/>
          </a:xfrm>
          <a:prstGeom prst="sun">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
        <p:nvSpPr>
          <p:cNvPr id="6" name="文本框 5"/>
          <p:cNvSpPr txBox="1"/>
          <p:nvPr/>
        </p:nvSpPr>
        <p:spPr>
          <a:xfrm>
            <a:off x="3827719" y="4152303"/>
            <a:ext cx="7671553" cy="369332"/>
          </a:xfrm>
          <a:prstGeom prst="rect">
            <a:avLst/>
          </a:prstGeom>
          <a:noFill/>
        </p:spPr>
        <p:txBody>
          <a:bodyPr wrap="square">
            <a:spAutoFit/>
          </a:bodyPr>
          <a:lstStyle/>
          <a:p>
            <a:r>
              <a:rPr lang="zh-CN" altLang="en-US" b="1" dirty="0">
                <a:solidFill>
                  <a:srgbClr val="FF0000"/>
                </a:solidFill>
              </a:rPr>
              <a:t>为公园游客、当地社区团体和暑期青少年夏令营开发并展示教育项目</a:t>
            </a:r>
            <a:endParaRPr lang="zh-CN" altLang="en-US" b="1" dirty="0">
              <a:solidFill>
                <a:srgbClr val="FF0000"/>
              </a:solidFill>
            </a:endParaRPr>
          </a:p>
        </p:txBody>
      </p:sp>
      <p:sp>
        <p:nvSpPr>
          <p:cNvPr id="10" name="文本框 9"/>
          <p:cNvSpPr txBox="1"/>
          <p:nvPr/>
        </p:nvSpPr>
        <p:spPr>
          <a:xfrm>
            <a:off x="4494993" y="3331721"/>
            <a:ext cx="6337004" cy="369332"/>
          </a:xfrm>
          <a:prstGeom prst="rect">
            <a:avLst/>
          </a:prstGeom>
          <a:noFill/>
        </p:spPr>
        <p:txBody>
          <a:bodyPr wrap="square">
            <a:spAutoFit/>
          </a:bodyPr>
          <a:lstStyle/>
          <a:p>
            <a:r>
              <a:rPr lang="zh-CN" altLang="en-US" b="1" dirty="0">
                <a:solidFill>
                  <a:srgbClr val="FF0000"/>
                </a:solidFill>
              </a:rPr>
              <a:t>为河流使用者举办河流安全讲座，并提供该地区的相关信息。</a:t>
            </a:r>
            <a:endParaRPr lang="zh-CN" altLang="en-US" dirty="0">
              <a:solidFill>
                <a:srgbClr val="FF0000"/>
              </a:solidFill>
            </a:endParaRPr>
          </a:p>
        </p:txBody>
      </p:sp>
      <p:sp>
        <p:nvSpPr>
          <p:cNvPr id="12" name="文本框 11"/>
          <p:cNvSpPr txBox="1"/>
          <p:nvPr/>
        </p:nvSpPr>
        <p:spPr>
          <a:xfrm>
            <a:off x="8506046" y="2252137"/>
            <a:ext cx="3568562" cy="369332"/>
          </a:xfrm>
          <a:prstGeom prst="rect">
            <a:avLst/>
          </a:prstGeom>
          <a:noFill/>
        </p:spPr>
        <p:txBody>
          <a:bodyPr wrap="square">
            <a:spAutoFit/>
          </a:bodyPr>
          <a:lstStyle/>
          <a:p>
            <a:r>
              <a:rPr lang="zh-CN" altLang="en-US" dirty="0">
                <a:solidFill>
                  <a:srgbClr val="FF0000"/>
                </a:solidFill>
              </a:rPr>
              <a:t>向河流使用者普及河流安全知识</a:t>
            </a:r>
            <a:endParaRPr lang="zh-CN" altLang="en-US"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checkerboard(across)">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checkerboard(across)">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checkerboard(across)">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12">
                                            <p:txEl>
                                              <p:pRg st="0" end="0"/>
                                            </p:txEl>
                                          </p:spTgt>
                                        </p:tgtEl>
                                        <p:attrNameLst>
                                          <p:attrName>style.visibility</p:attrName>
                                        </p:attrNameLst>
                                      </p:cBhvr>
                                      <p:to>
                                        <p:strVal val="visible"/>
                                      </p:to>
                                    </p:set>
                                    <p:animEffect transition="in" filter="blinds(horizontal)">
                                      <p:cBhvr>
                                        <p:cTn id="27" dur="500"/>
                                        <p:tgtEl>
                                          <p:spTgt spid="12">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checkerboard(across)">
                                      <p:cBhvr>
                                        <p:cTn id="32" dur="500"/>
                                        <p:tgtEl>
                                          <p:spTgt spid="2"/>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7">
                                            <p:txEl>
                                              <p:pRg st="0" end="0"/>
                                            </p:txEl>
                                          </p:spTgt>
                                        </p:tgtEl>
                                        <p:attrNameLst>
                                          <p:attrName>style.visibility</p:attrName>
                                        </p:attrNameLst>
                                      </p:cBhvr>
                                      <p:to>
                                        <p:strVal val="visible"/>
                                      </p:to>
                                    </p:set>
                                    <p:animEffect transition="in" filter="checkerboard(across)">
                                      <p:cBhvr>
                                        <p:cTn id="37" dur="500"/>
                                        <p:tgtEl>
                                          <p:spTgt spid="7">
                                            <p:txEl>
                                              <p:pRg st="0" end="0"/>
                                            </p:txEl>
                                          </p:spTgt>
                                        </p:tgtEl>
                                      </p:cBhvr>
                                    </p:animEffect>
                                  </p:childTnLst>
                                </p:cTn>
                              </p:par>
                              <p:par>
                                <p:cTn id="38" presetID="5" presetClass="entr" presetSubtype="10" fill="hold" nodeType="withEffect">
                                  <p:stCondLst>
                                    <p:cond delay="0"/>
                                  </p:stCondLst>
                                  <p:childTnLst>
                                    <p:set>
                                      <p:cBhvr>
                                        <p:cTn id="39" dur="1" fill="hold">
                                          <p:stCondLst>
                                            <p:cond delay="0"/>
                                          </p:stCondLst>
                                        </p:cTn>
                                        <p:tgtEl>
                                          <p:spTgt spid="7">
                                            <p:txEl>
                                              <p:pRg st="1" end="1"/>
                                            </p:txEl>
                                          </p:spTgt>
                                        </p:tgtEl>
                                        <p:attrNameLst>
                                          <p:attrName>style.visibility</p:attrName>
                                        </p:attrNameLst>
                                      </p:cBhvr>
                                      <p:to>
                                        <p:strVal val="visible"/>
                                      </p:to>
                                    </p:set>
                                    <p:animEffect transition="in" filter="checkerboard(across)">
                                      <p:cBhvr>
                                        <p:cTn id="40" dur="500"/>
                                        <p:tgtEl>
                                          <p:spTgt spid="7">
                                            <p:txEl>
                                              <p:pRg st="1" end="1"/>
                                            </p:txEl>
                                          </p:spTgt>
                                        </p:tgtEl>
                                      </p:cBhvr>
                                    </p:animEffect>
                                  </p:childTnLst>
                                </p:cTn>
                              </p:par>
                              <p:par>
                                <p:cTn id="41" presetID="5" presetClass="entr" presetSubtype="10" fill="hold" nodeType="withEffect">
                                  <p:stCondLst>
                                    <p:cond delay="0"/>
                                  </p:stCondLst>
                                  <p:childTnLst>
                                    <p:set>
                                      <p:cBhvr>
                                        <p:cTn id="42" dur="1" fill="hold">
                                          <p:stCondLst>
                                            <p:cond delay="0"/>
                                          </p:stCondLst>
                                        </p:cTn>
                                        <p:tgtEl>
                                          <p:spTgt spid="7">
                                            <p:txEl>
                                              <p:pRg st="2" end="2"/>
                                            </p:txEl>
                                          </p:spTgt>
                                        </p:tgtEl>
                                        <p:attrNameLst>
                                          <p:attrName>style.visibility</p:attrName>
                                        </p:attrNameLst>
                                      </p:cBhvr>
                                      <p:to>
                                        <p:strVal val="visible"/>
                                      </p:to>
                                    </p:set>
                                    <p:animEffect transition="in" filter="checkerboard(across)">
                                      <p:cBhvr>
                                        <p:cTn id="43" dur="500"/>
                                        <p:tgtEl>
                                          <p:spTgt spid="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8" grpId="0" animBg="1"/>
      <p:bldP spid="2" grpId="0" animBg="1"/>
      <p:bldP spid="6" grpId="0"/>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A</a:t>
            </a:r>
            <a:endParaRPr lang="zh-CN" altLang="en-US"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40" name="文本框 39"/>
          <p:cNvSpPr txBox="1"/>
          <p:nvPr/>
        </p:nvSpPr>
        <p:spPr>
          <a:xfrm>
            <a:off x="372138" y="1113062"/>
            <a:ext cx="11408735" cy="1442959"/>
          </a:xfrm>
          <a:prstGeom prst="rect">
            <a:avLst/>
          </a:prstGeom>
          <a:noFill/>
        </p:spPr>
        <p:txBody>
          <a:bodyPr wrap="square">
            <a:spAutoFit/>
          </a:bodyPr>
          <a:lstStyle/>
          <a:p>
            <a:pPr lvl="0">
              <a:lnSpc>
                <a:spcPct val="115000"/>
              </a:lnSpc>
              <a:spcAft>
                <a:spcPts val="800"/>
              </a:spcAft>
              <a:tabLst>
                <a:tab pos="457200" algn="l"/>
              </a:tabLst>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23.</a:t>
            </a:r>
            <a:r>
              <a:rPr lang="zh-CN" altLang="en-US" sz="24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What </a:t>
            </a:r>
            <a:r>
              <a:rPr lang="en-US" altLang="zh-CN" sz="24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is required to apply for the position</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endParaRPr>
          </a:p>
          <a:p>
            <a:pPr lvl="0">
              <a:lnSpc>
                <a:spcPct val="115000"/>
              </a:lnSpc>
              <a:spcAft>
                <a:spcPts val="800"/>
              </a:spcAft>
              <a:tabLst>
                <a:tab pos="457200" algn="l"/>
              </a:tabLst>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A. First aid skills.		B. A university degree.</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C. The ability to swim.	D. Relevant experience.</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p:txBody>
      </p:sp>
      <p:sp>
        <p:nvSpPr>
          <p:cNvPr id="42" name="文本框 41"/>
          <p:cNvSpPr txBox="1"/>
          <p:nvPr/>
        </p:nvSpPr>
        <p:spPr>
          <a:xfrm>
            <a:off x="223216" y="2560228"/>
            <a:ext cx="11727779" cy="2246769"/>
          </a:xfrm>
          <a:prstGeom prst="rect">
            <a:avLst/>
          </a:prstGeom>
          <a:noFill/>
        </p:spPr>
        <p:txBody>
          <a:bodyPr wrap="square">
            <a:spAutoFit/>
          </a:bodyPr>
          <a:lstStyle/>
          <a:p>
            <a:pPr algn="just">
              <a:buNone/>
            </a:pPr>
            <a:r>
              <a:rPr lang="zh-CN" altLang="en-US" sz="20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All interns will be provided with training that includes orientation to the park, education program development, First Aid and CPR certification, and canoe and white- water rescue training. Interns must know how to swim to be considered for this position.</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a:p>
            <a:pPr algn="just">
              <a:buNone/>
            </a:pPr>
            <a:r>
              <a:rPr lang="zh-CN" altLang="en-US" sz="20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For interns that are coming from outside the commuting area which is defined as over 50 miles from Lackawaxen, PA housing is provided and $30.00 is given for each day worked.</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a:p>
            <a:pPr algn="just">
              <a:buNone/>
            </a:pPr>
            <a:r>
              <a:rPr lang="zh-CN" altLang="en-US" sz="20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Applications will be reviewed on a rolling basis. Early applicants will be given first consideration. For more information about the Internship Program, contact Ingrid </a:t>
            </a:r>
            <a:r>
              <a:rPr lang="en-US" altLang="zh-CN" sz="2000" kern="0" dirty="0" err="1">
                <a:effectLst/>
                <a:latin typeface="Times New Roman" panose="02020603050405020304" pitchFamily="18" charset="0"/>
                <a:ea typeface="宋体" panose="02010600030101010101" pitchFamily="2" charset="-122"/>
                <a:cs typeface="Times New Roman" panose="02020603050405020304" pitchFamily="18" charset="0"/>
              </a:rPr>
              <a:t>Peterec</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570-493-1020, email: </a:t>
            </a:r>
            <a:r>
              <a:rPr lang="en-US" altLang="zh-CN" sz="2000" kern="0" dirty="0" err="1">
                <a:effectLst/>
                <a:latin typeface="Times New Roman" panose="02020603050405020304" pitchFamily="18" charset="0"/>
                <a:ea typeface="宋体" panose="02010600030101010101" pitchFamily="2" charset="-122"/>
                <a:cs typeface="Times New Roman" panose="02020603050405020304" pitchFamily="18" charset="0"/>
              </a:rPr>
              <a:t>ingrid_peterec@nps.gov</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p:txBody>
      </p:sp>
      <p:sp>
        <p:nvSpPr>
          <p:cNvPr id="43" name="矩形 42"/>
          <p:cNvSpPr/>
          <p:nvPr/>
        </p:nvSpPr>
        <p:spPr>
          <a:xfrm>
            <a:off x="8914062" y="2866334"/>
            <a:ext cx="3036933" cy="365963"/>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4" name="矩形 43"/>
          <p:cNvSpPr/>
          <p:nvPr/>
        </p:nvSpPr>
        <p:spPr>
          <a:xfrm>
            <a:off x="329608" y="3189767"/>
            <a:ext cx="3036933" cy="365963"/>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7" name="文本框 46"/>
          <p:cNvSpPr txBox="1"/>
          <p:nvPr/>
        </p:nvSpPr>
        <p:spPr>
          <a:xfrm>
            <a:off x="223216" y="4894677"/>
            <a:ext cx="11727778" cy="1200329"/>
          </a:xfrm>
          <a:prstGeom prst="rect">
            <a:avLst/>
          </a:prstGeom>
          <a:noFill/>
        </p:spPr>
        <p:txBody>
          <a:bodyPr wrap="square">
            <a:spAutoFit/>
          </a:bodyPr>
          <a:lstStyle/>
          <a:p>
            <a:r>
              <a:rPr lang="zh-CN" altLang="en-US" sz="2400" dirty="0">
                <a:latin typeface="Times New Roman" panose="02020603050405020304" pitchFamily="18" charset="0"/>
                <a:cs typeface="Times New Roman" panose="02020603050405020304" pitchFamily="18" charset="0"/>
              </a:rPr>
              <a:t>A. First aid skills：是培训内容，不是申请前提。</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B. A university degree：原文要求“working towards a degree”，不等同已获得学位。</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D. Relevant experience：原文说“helpful but not required”。</a:t>
            </a:r>
            <a:endParaRPr lang="zh-CN" altLang="en-US" sz="2400" dirty="0">
              <a:latin typeface="Times New Roman" panose="02020603050405020304" pitchFamily="18" charset="0"/>
              <a:cs typeface="Times New Roman" panose="02020603050405020304" pitchFamily="18" charset="0"/>
            </a:endParaRPr>
          </a:p>
        </p:txBody>
      </p:sp>
      <p:sp>
        <p:nvSpPr>
          <p:cNvPr id="2" name="太阳 1"/>
          <p:cNvSpPr/>
          <p:nvPr/>
        </p:nvSpPr>
        <p:spPr>
          <a:xfrm>
            <a:off x="241005" y="2045824"/>
            <a:ext cx="685800" cy="597877"/>
          </a:xfrm>
          <a:prstGeom prst="sun">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blinds(horizontal)">
                                      <p:cBhvr>
                                        <p:cTn id="7" dur="500"/>
                                        <p:tgtEl>
                                          <p:spTgt spid="43"/>
                                        </p:tgtEl>
                                      </p:cBhvr>
                                    </p:animEffect>
                                  </p:childTnLst>
                                </p:cTn>
                              </p:par>
                              <p:par>
                                <p:cTn id="8" presetID="3" presetClass="entr" presetSubtype="10" fill="hold" grpId="0"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blinds(horizontal)">
                                      <p:cBhvr>
                                        <p:cTn id="10" dur="500"/>
                                        <p:tgtEl>
                                          <p:spTgt spid="44"/>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checkerboard(across)">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nodeType="clickEffect">
                                  <p:stCondLst>
                                    <p:cond delay="0"/>
                                  </p:stCondLst>
                                  <p:childTnLst>
                                    <p:set>
                                      <p:cBhvr>
                                        <p:cTn id="19" dur="1" fill="hold">
                                          <p:stCondLst>
                                            <p:cond delay="0"/>
                                          </p:stCondLst>
                                        </p:cTn>
                                        <p:tgtEl>
                                          <p:spTgt spid="47">
                                            <p:txEl>
                                              <p:pRg st="0" end="0"/>
                                            </p:txEl>
                                          </p:spTgt>
                                        </p:tgtEl>
                                        <p:attrNameLst>
                                          <p:attrName>style.visibility</p:attrName>
                                        </p:attrNameLst>
                                      </p:cBhvr>
                                      <p:to>
                                        <p:strVal val="visible"/>
                                      </p:to>
                                    </p:set>
                                    <p:animEffect transition="in" filter="checkerboard(across)">
                                      <p:cBhvr>
                                        <p:cTn id="20" dur="500"/>
                                        <p:tgtEl>
                                          <p:spTgt spid="47">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47">
                                            <p:txEl>
                                              <p:pRg st="1" end="1"/>
                                            </p:txEl>
                                          </p:spTgt>
                                        </p:tgtEl>
                                        <p:attrNameLst>
                                          <p:attrName>style.visibility</p:attrName>
                                        </p:attrNameLst>
                                      </p:cBhvr>
                                      <p:to>
                                        <p:strVal val="visible"/>
                                      </p:to>
                                    </p:set>
                                    <p:animEffect transition="in" filter="checkerboard(across)">
                                      <p:cBhvr>
                                        <p:cTn id="25" dur="500"/>
                                        <p:tgtEl>
                                          <p:spTgt spid="47">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47">
                                            <p:txEl>
                                              <p:pRg st="2" end="2"/>
                                            </p:txEl>
                                          </p:spTgt>
                                        </p:tgtEl>
                                        <p:attrNameLst>
                                          <p:attrName>style.visibility</p:attrName>
                                        </p:attrNameLst>
                                      </p:cBhvr>
                                      <p:to>
                                        <p:strVal val="visible"/>
                                      </p:to>
                                    </p:set>
                                    <p:animEffect transition="in" filter="checkerboard(across)">
                                      <p:cBhvr>
                                        <p:cTn id="30" dur="500"/>
                                        <p:tgtEl>
                                          <p:spTgt spid="4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708072" y="2644170"/>
            <a:ext cx="6483929" cy="1815882"/>
          </a:xfrm>
          <a:prstGeom prst="rect">
            <a:avLst/>
          </a:prstGeom>
          <a:noFill/>
        </p:spPr>
        <p:txBody>
          <a:bodyPr wrap="square">
            <a:spAutoFit/>
          </a:bodyPr>
          <a:lstStyle/>
          <a:p>
            <a:pPr>
              <a:buNone/>
            </a:pP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“Special time” means giving his son full, undivided attention and letting the child lead, which helps the son become more confident and independent.</a:t>
            </a:r>
            <a:endParaRPr lang="en-GB" altLang="zh-CN" sz="2800"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1" y="0"/>
            <a:ext cx="5708073" cy="6858000"/>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0" y="0"/>
            <a:ext cx="12192000" cy="6858000"/>
          </a:xfrm>
          <a:prstGeom prst="rect">
            <a:avLst/>
          </a:prstGeom>
        </p:spPr>
      </p:pic>
      <p:pic>
        <p:nvPicPr>
          <p:cNvPr id="9" name="图片 8"/>
          <p:cNvPicPr>
            <a:picLocks noChangeAspect="1"/>
          </p:cNvPicPr>
          <p:nvPr/>
        </p:nvPicPr>
        <p:blipFill>
          <a:blip r:embed="rId2">
            <a:biLevel thresh="75000"/>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1506147" y="114045"/>
            <a:ext cx="5106964" cy="5106964"/>
          </a:xfrm>
          <a:prstGeom prst="rect">
            <a:avLst/>
          </a:prstGeom>
        </p:spPr>
      </p:pic>
      <p:sp>
        <p:nvSpPr>
          <p:cNvPr id="31" name="矩形: 圆角 30"/>
          <p:cNvSpPr/>
          <p:nvPr/>
        </p:nvSpPr>
        <p:spPr>
          <a:xfrm>
            <a:off x="1581383" y="4576816"/>
            <a:ext cx="4652930" cy="476030"/>
          </a:xfrm>
          <a:prstGeom prst="roundRect">
            <a:avLst>
              <a:gd name="adj" fmla="val 50000"/>
            </a:avLst>
          </a:prstGeom>
          <a:noFill/>
          <a:ln>
            <a:solidFill>
              <a:schemeClr val="bg1"/>
            </a:solidFill>
          </a:ln>
          <a:effectLst>
            <a:outerShdw blurRad="50800" dist="38100" dir="5400000" algn="t"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chemeClr val="bg1"/>
                </a:solidFill>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金华十校客观题讲解</a:t>
            </a:r>
            <a:endParaRPr lang="zh-CN" altLang="en-US" sz="2800" dirty="0">
              <a:solidFill>
                <a:schemeClr val="bg1"/>
              </a:solidFill>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grpSp>
        <p:nvGrpSpPr>
          <p:cNvPr id="72" name="组合 71"/>
          <p:cNvGrpSpPr/>
          <p:nvPr/>
        </p:nvGrpSpPr>
        <p:grpSpPr>
          <a:xfrm>
            <a:off x="2165506" y="5810737"/>
            <a:ext cx="3484685" cy="307777"/>
            <a:chOff x="4268338" y="5631924"/>
            <a:chExt cx="3484685" cy="307777"/>
          </a:xfrm>
        </p:grpSpPr>
        <p:grpSp>
          <p:nvGrpSpPr>
            <p:cNvPr id="73" name="组合 72"/>
            <p:cNvGrpSpPr/>
            <p:nvPr/>
          </p:nvGrpSpPr>
          <p:grpSpPr>
            <a:xfrm>
              <a:off x="4268338" y="5655374"/>
              <a:ext cx="268964" cy="260876"/>
              <a:chOff x="4111283" y="5575172"/>
              <a:chExt cx="412180" cy="399786"/>
            </a:xfrm>
          </p:grpSpPr>
          <p:sp>
            <p:nvSpPr>
              <p:cNvPr id="79" name="矩形: 圆角 78"/>
              <p:cNvSpPr/>
              <p:nvPr/>
            </p:nvSpPr>
            <p:spPr>
              <a:xfrm>
                <a:off x="4111283" y="5575172"/>
                <a:ext cx="412180" cy="399786"/>
              </a:xfrm>
              <a:prstGeom prst="roundRect">
                <a:avLst>
                  <a:gd name="adj" fmla="val 50000"/>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sz="160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80" name="alarm-clock_63781"/>
              <p:cNvSpPr/>
              <p:nvPr/>
            </p:nvSpPr>
            <p:spPr>
              <a:xfrm>
                <a:off x="4205529" y="5682259"/>
                <a:ext cx="202350" cy="199142"/>
              </a:xfrm>
              <a:custGeom>
                <a:avLst/>
                <a:gdLst>
                  <a:gd name="connsiteX0" fmla="*/ 60025 w 605236"/>
                  <a:gd name="connsiteY0" fmla="*/ 344571 h 595643"/>
                  <a:gd name="connsiteX1" fmla="*/ 290527 w 605236"/>
                  <a:gd name="connsiteY1" fmla="*/ 344571 h 595643"/>
                  <a:gd name="connsiteX2" fmla="*/ 329370 w 605236"/>
                  <a:gd name="connsiteY2" fmla="*/ 376465 h 595643"/>
                  <a:gd name="connsiteX3" fmla="*/ 349814 w 605236"/>
                  <a:gd name="connsiteY3" fmla="*/ 479931 h 595643"/>
                  <a:gd name="connsiteX4" fmla="*/ 331031 w 605236"/>
                  <a:gd name="connsiteY4" fmla="*/ 528793 h 595643"/>
                  <a:gd name="connsiteX5" fmla="*/ 175276 w 605236"/>
                  <a:gd name="connsiteY5" fmla="*/ 595643 h 595643"/>
                  <a:gd name="connsiteX6" fmla="*/ 19393 w 605236"/>
                  <a:gd name="connsiteY6" fmla="*/ 528793 h 595643"/>
                  <a:gd name="connsiteX7" fmla="*/ 738 w 605236"/>
                  <a:gd name="connsiteY7" fmla="*/ 479931 h 595643"/>
                  <a:gd name="connsiteX8" fmla="*/ 21182 w 605236"/>
                  <a:gd name="connsiteY8" fmla="*/ 376465 h 595643"/>
                  <a:gd name="connsiteX9" fmla="*/ 60025 w 605236"/>
                  <a:gd name="connsiteY9" fmla="*/ 344571 h 595643"/>
                  <a:gd name="connsiteX10" fmla="*/ 357987 w 605236"/>
                  <a:gd name="connsiteY10" fmla="*/ 252695 h 595643"/>
                  <a:gd name="connsiteX11" fmla="*/ 553093 w 605236"/>
                  <a:gd name="connsiteY11" fmla="*/ 252695 h 595643"/>
                  <a:gd name="connsiteX12" fmla="*/ 587208 w 605236"/>
                  <a:gd name="connsiteY12" fmla="*/ 280762 h 595643"/>
                  <a:gd name="connsiteX13" fmla="*/ 604585 w 605236"/>
                  <a:gd name="connsiteY13" fmla="*/ 368409 h 595643"/>
                  <a:gd name="connsiteX14" fmla="*/ 588231 w 605236"/>
                  <a:gd name="connsiteY14" fmla="*/ 411020 h 595643"/>
                  <a:gd name="connsiteX15" fmla="*/ 455476 w 605236"/>
                  <a:gd name="connsiteY15" fmla="*/ 467920 h 595643"/>
                  <a:gd name="connsiteX16" fmla="*/ 402323 w 605236"/>
                  <a:gd name="connsiteY16" fmla="*/ 455928 h 595643"/>
                  <a:gd name="connsiteX17" fmla="*/ 388524 w 605236"/>
                  <a:gd name="connsiteY17" fmla="*/ 440618 h 595643"/>
                  <a:gd name="connsiteX18" fmla="*/ 388269 w 605236"/>
                  <a:gd name="connsiteY18" fmla="*/ 439725 h 595643"/>
                  <a:gd name="connsiteX19" fmla="*/ 371403 w 605236"/>
                  <a:gd name="connsiteY19" fmla="*/ 354503 h 595643"/>
                  <a:gd name="connsiteX20" fmla="*/ 334732 w 605236"/>
                  <a:gd name="connsiteY20" fmla="*/ 308064 h 595643"/>
                  <a:gd name="connsiteX21" fmla="*/ 322722 w 605236"/>
                  <a:gd name="connsiteY21" fmla="*/ 290458 h 595643"/>
                  <a:gd name="connsiteX22" fmla="*/ 322722 w 605236"/>
                  <a:gd name="connsiteY22" fmla="*/ 289693 h 595643"/>
                  <a:gd name="connsiteX23" fmla="*/ 324127 w 605236"/>
                  <a:gd name="connsiteY23" fmla="*/ 280762 h 595643"/>
                  <a:gd name="connsiteX24" fmla="*/ 357987 w 605236"/>
                  <a:gd name="connsiteY24" fmla="*/ 252695 h 595643"/>
                  <a:gd name="connsiteX25" fmla="*/ 175276 w 605236"/>
                  <a:gd name="connsiteY25" fmla="*/ 50313 h 595643"/>
                  <a:gd name="connsiteX26" fmla="*/ 303670 w 605236"/>
                  <a:gd name="connsiteY26" fmla="*/ 178531 h 595643"/>
                  <a:gd name="connsiteX27" fmla="*/ 175276 w 605236"/>
                  <a:gd name="connsiteY27" fmla="*/ 306749 h 595643"/>
                  <a:gd name="connsiteX28" fmla="*/ 46882 w 605236"/>
                  <a:gd name="connsiteY28" fmla="*/ 178531 h 595643"/>
                  <a:gd name="connsiteX29" fmla="*/ 175276 w 605236"/>
                  <a:gd name="connsiteY29" fmla="*/ 50313 h 595643"/>
                  <a:gd name="connsiteX30" fmla="*/ 455527 w 605236"/>
                  <a:gd name="connsiteY30" fmla="*/ 0 h 595643"/>
                  <a:gd name="connsiteX31" fmla="*/ 562928 w 605236"/>
                  <a:gd name="connsiteY31" fmla="*/ 107260 h 595643"/>
                  <a:gd name="connsiteX32" fmla="*/ 455527 w 605236"/>
                  <a:gd name="connsiteY32" fmla="*/ 214520 h 595643"/>
                  <a:gd name="connsiteX33" fmla="*/ 348126 w 605236"/>
                  <a:gd name="connsiteY33" fmla="*/ 107260 h 595643"/>
                  <a:gd name="connsiteX34" fmla="*/ 455527 w 605236"/>
                  <a:gd name="connsiteY34" fmla="*/ 0 h 595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05236" h="595643">
                    <a:moveTo>
                      <a:pt x="60025" y="344571"/>
                    </a:moveTo>
                    <a:lnTo>
                      <a:pt x="290527" y="344571"/>
                    </a:lnTo>
                    <a:cubicBezTo>
                      <a:pt x="308671" y="344571"/>
                      <a:pt x="325793" y="358605"/>
                      <a:pt x="329370" y="376465"/>
                    </a:cubicBezTo>
                    <a:lnTo>
                      <a:pt x="349814" y="479931"/>
                    </a:lnTo>
                    <a:cubicBezTo>
                      <a:pt x="353136" y="496898"/>
                      <a:pt x="344959" y="518331"/>
                      <a:pt x="331031" y="528793"/>
                    </a:cubicBezTo>
                    <a:cubicBezTo>
                      <a:pt x="327454" y="531472"/>
                      <a:pt x="241079" y="595643"/>
                      <a:pt x="175276" y="595643"/>
                    </a:cubicBezTo>
                    <a:cubicBezTo>
                      <a:pt x="109473" y="595643"/>
                      <a:pt x="23098" y="531472"/>
                      <a:pt x="19393" y="528793"/>
                    </a:cubicBezTo>
                    <a:cubicBezTo>
                      <a:pt x="5593" y="518331"/>
                      <a:pt x="-2584" y="496898"/>
                      <a:pt x="738" y="479931"/>
                    </a:cubicBezTo>
                    <a:lnTo>
                      <a:pt x="21182" y="376465"/>
                    </a:lnTo>
                    <a:cubicBezTo>
                      <a:pt x="24759" y="358605"/>
                      <a:pt x="41753" y="344571"/>
                      <a:pt x="60025" y="344571"/>
                    </a:cubicBezTo>
                    <a:close/>
                    <a:moveTo>
                      <a:pt x="357987" y="252695"/>
                    </a:moveTo>
                    <a:lnTo>
                      <a:pt x="553093" y="252695"/>
                    </a:lnTo>
                    <a:cubicBezTo>
                      <a:pt x="569065" y="252695"/>
                      <a:pt x="584142" y="265070"/>
                      <a:pt x="587208" y="280762"/>
                    </a:cubicBezTo>
                    <a:lnTo>
                      <a:pt x="604585" y="368409"/>
                    </a:lnTo>
                    <a:cubicBezTo>
                      <a:pt x="607524" y="383208"/>
                      <a:pt x="600241" y="401834"/>
                      <a:pt x="588231" y="411020"/>
                    </a:cubicBezTo>
                    <a:cubicBezTo>
                      <a:pt x="585164" y="413316"/>
                      <a:pt x="511696" y="467920"/>
                      <a:pt x="455476" y="467920"/>
                    </a:cubicBezTo>
                    <a:cubicBezTo>
                      <a:pt x="440272" y="467920"/>
                      <a:pt x="422384" y="463838"/>
                      <a:pt x="402323" y="455928"/>
                    </a:cubicBezTo>
                    <a:cubicBezTo>
                      <a:pt x="395679" y="453249"/>
                      <a:pt x="390824" y="447890"/>
                      <a:pt x="388524" y="440618"/>
                    </a:cubicBezTo>
                    <a:lnTo>
                      <a:pt x="388269" y="439725"/>
                    </a:lnTo>
                    <a:lnTo>
                      <a:pt x="371403" y="354503"/>
                    </a:lnTo>
                    <a:cubicBezTo>
                      <a:pt x="367697" y="335621"/>
                      <a:pt x="354537" y="318653"/>
                      <a:pt x="334732" y="308064"/>
                    </a:cubicBezTo>
                    <a:cubicBezTo>
                      <a:pt x="322722" y="301685"/>
                      <a:pt x="322722" y="291607"/>
                      <a:pt x="322722" y="290458"/>
                    </a:cubicBezTo>
                    <a:lnTo>
                      <a:pt x="322722" y="289693"/>
                    </a:lnTo>
                    <a:lnTo>
                      <a:pt x="324127" y="280762"/>
                    </a:lnTo>
                    <a:cubicBezTo>
                      <a:pt x="327194" y="265070"/>
                      <a:pt x="341888" y="252695"/>
                      <a:pt x="357987" y="252695"/>
                    </a:cubicBezTo>
                    <a:close/>
                    <a:moveTo>
                      <a:pt x="175276" y="50313"/>
                    </a:moveTo>
                    <a:cubicBezTo>
                      <a:pt x="246186" y="50313"/>
                      <a:pt x="303670" y="107718"/>
                      <a:pt x="303670" y="178531"/>
                    </a:cubicBezTo>
                    <a:cubicBezTo>
                      <a:pt x="303670" y="249344"/>
                      <a:pt x="246186" y="306749"/>
                      <a:pt x="175276" y="306749"/>
                    </a:cubicBezTo>
                    <a:cubicBezTo>
                      <a:pt x="104366" y="306749"/>
                      <a:pt x="46882" y="249344"/>
                      <a:pt x="46882" y="178531"/>
                    </a:cubicBezTo>
                    <a:cubicBezTo>
                      <a:pt x="46882" y="107718"/>
                      <a:pt x="104366" y="50313"/>
                      <a:pt x="175276" y="50313"/>
                    </a:cubicBezTo>
                    <a:close/>
                    <a:moveTo>
                      <a:pt x="455527" y="0"/>
                    </a:moveTo>
                    <a:cubicBezTo>
                      <a:pt x="514843" y="0"/>
                      <a:pt x="562928" y="48022"/>
                      <a:pt x="562928" y="107260"/>
                    </a:cubicBezTo>
                    <a:cubicBezTo>
                      <a:pt x="562928" y="166498"/>
                      <a:pt x="514843" y="214520"/>
                      <a:pt x="455527" y="214520"/>
                    </a:cubicBezTo>
                    <a:cubicBezTo>
                      <a:pt x="396211" y="214520"/>
                      <a:pt x="348126" y="166498"/>
                      <a:pt x="348126" y="107260"/>
                    </a:cubicBezTo>
                    <a:cubicBezTo>
                      <a:pt x="348126" y="48022"/>
                      <a:pt x="396211" y="0"/>
                      <a:pt x="455527" y="0"/>
                    </a:cubicBezTo>
                    <a:close/>
                  </a:path>
                </a:pathLst>
              </a:custGeom>
              <a:solidFill>
                <a:srgbClr val="316A9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75" name="文本框 74"/>
            <p:cNvSpPr txBox="1"/>
            <p:nvPr/>
          </p:nvSpPr>
          <p:spPr>
            <a:xfrm>
              <a:off x="4519138" y="5631924"/>
              <a:ext cx="1283855" cy="307777"/>
            </a:xfrm>
            <a:prstGeom prst="rect">
              <a:avLst/>
            </a:prstGeom>
            <a:noFill/>
          </p:spPr>
          <p:txBody>
            <a:bodyPr wrap="square" rtlCol="0">
              <a:spAutoFit/>
            </a:bodyPr>
            <a:lstStyle/>
            <a:p>
              <a:r>
                <a:rPr lang="en-US" altLang="zh-CN" sz="14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rPr>
                <a:t>Shirley</a:t>
              </a:r>
              <a:r>
                <a:rPr lang="zh-CN" altLang="en-US" sz="14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rPr>
                <a:t> </a:t>
              </a:r>
              <a:r>
                <a:rPr lang="en-US" altLang="zh-CN" sz="14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rPr>
                <a:t>Tong</a:t>
              </a:r>
              <a:endParaRPr lang="zh-CN" altLang="en-US" sz="14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76" name="文本框 75"/>
            <p:cNvSpPr txBox="1"/>
            <p:nvPr/>
          </p:nvSpPr>
          <p:spPr>
            <a:xfrm>
              <a:off x="6219720" y="5631924"/>
              <a:ext cx="1533303" cy="306705"/>
            </a:xfrm>
            <a:prstGeom prst="rect">
              <a:avLst/>
            </a:prstGeom>
            <a:noFill/>
          </p:spPr>
          <p:txBody>
            <a:bodyPr wrap="square" rtlCol="0">
              <a:spAutoFit/>
            </a:bodyPr>
            <a:lstStyle/>
            <a:p>
              <a:endParaRPr lang="zh-CN" altLang="en-US" sz="1400" dirty="0">
                <a:solidFill>
                  <a:schemeClr val="bg1"/>
                </a:solidFill>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wipe(left)">
                                      <p:cBhvr>
                                        <p:cTn id="14" dur="500"/>
                                        <p:tgtEl>
                                          <p:spTgt spid="31"/>
                                        </p:tgtEl>
                                      </p:cBhvr>
                                    </p:animEffec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0"/>
            <a:ext cx="6099048" cy="6370975"/>
          </a:xfrm>
          <a:prstGeom prst="rect">
            <a:avLst/>
          </a:prstGeom>
          <a:noFill/>
        </p:spPr>
        <p:txBody>
          <a:bodyPr wrap="square">
            <a:spAutoFit/>
          </a:bodyPr>
          <a:lstStyle/>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special time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homeschool</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our son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be distracted by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set aside time to do </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follow his lead</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get antsy</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what is struggle it was for him </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bite my tongue</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perfect skills</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experiment</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with </a:t>
            </a:r>
            <a:r>
              <a:rPr lang="zh-CN" altLang="en-US" sz="2400" dirty="0">
                <a:latin typeface="Times New Roman" panose="02020603050405020304" pitchFamily="18" charset="0"/>
                <a:cs typeface="Times New Roman" panose="02020603050405020304" pitchFamily="18" charset="0"/>
              </a:rPr>
              <a:t> </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attention wanders</a:t>
            </a:r>
            <a:endParaRPr lang="en-US" altLang="zh-CN"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选项词汇：</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adequate</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time</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constant</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guidance</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undivided</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attention</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practical</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arrangement</a:t>
            </a:r>
            <a:endParaRPr lang="en-US" altLang="zh-CN" sz="2400" dirty="0">
              <a:latin typeface="Times New Roman" panose="02020603050405020304" pitchFamily="18" charset="0"/>
              <a:cs typeface="Times New Roman" panose="02020603050405020304" pitchFamily="18" charset="0"/>
            </a:endParaRPr>
          </a:p>
          <a:p>
            <a:endParaRPr lang="en-US" altLang="zh-CN" sz="2400"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5682996" y="0"/>
            <a:ext cx="6135624" cy="6001643"/>
          </a:xfrm>
          <a:prstGeom prst="rect">
            <a:avLst/>
          </a:prstGeom>
          <a:noFill/>
        </p:spPr>
        <p:txBody>
          <a:bodyPr wrap="square">
            <a:spAutoFit/>
          </a:bodyPr>
          <a:lstStyle/>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专属时光</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自主学习；在家教育我们的儿子</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被</a:t>
            </a:r>
            <a:r>
              <a:rPr lang="en-US" altLang="zh-CN"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分心</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留出时间去做</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跟随他的主导</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变得不耐烦</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对他而言，那就是一场艰难的斗争。</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忍住不说</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完善技能</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尝试，试验，实验</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注意力分散</a:t>
            </a:r>
            <a:endParaRPr lang="en-US" altLang="zh-CN"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选项词汇：</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充足的时间</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持续的指导</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全神贯注；专心致志</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实际的安排</a:t>
            </a:r>
            <a:endParaRPr lang="en-US" altLang="zh-CN"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checkerboard(across)">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checkerboard(across)">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checkerboard(across)">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checkerboard(across)">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checkerboard(across)">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checkerboard(across)">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checkerboard(across)">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Effect transition="in" filter="checkerboard(across)">
                                      <p:cBhvr>
                                        <p:cTn id="42" dur="500"/>
                                        <p:tgtEl>
                                          <p:spTgt spid="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animEffect transition="in" filter="checkerboard(across)">
                                      <p:cBhvr>
                                        <p:cTn id="47" dur="500"/>
                                        <p:tgtEl>
                                          <p:spTgt spid="8">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8">
                                            <p:txEl>
                                              <p:pRg st="9" end="9"/>
                                            </p:txEl>
                                          </p:spTgt>
                                        </p:tgtEl>
                                        <p:attrNameLst>
                                          <p:attrName>style.visibility</p:attrName>
                                        </p:attrNameLst>
                                      </p:cBhvr>
                                      <p:to>
                                        <p:strVal val="visible"/>
                                      </p:to>
                                    </p:set>
                                    <p:animEffect transition="in" filter="checkerboard(across)">
                                      <p:cBhvr>
                                        <p:cTn id="52" dur="500"/>
                                        <p:tgtEl>
                                          <p:spTgt spid="8">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8">
                                            <p:txEl>
                                              <p:pRg st="10" end="10"/>
                                            </p:txEl>
                                          </p:spTgt>
                                        </p:tgtEl>
                                        <p:attrNameLst>
                                          <p:attrName>style.visibility</p:attrName>
                                        </p:attrNameLst>
                                      </p:cBhvr>
                                      <p:to>
                                        <p:strVal val="visible"/>
                                      </p:to>
                                    </p:set>
                                    <p:animEffect transition="in" filter="checkerboard(across)">
                                      <p:cBhvr>
                                        <p:cTn id="57" dur="500"/>
                                        <p:tgtEl>
                                          <p:spTgt spid="8">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9" presetClass="entr" presetSubtype="0" fill="hold" nodeType="clickEffect">
                                  <p:stCondLst>
                                    <p:cond delay="0"/>
                                  </p:stCondLst>
                                  <p:childTnLst>
                                    <p:set>
                                      <p:cBhvr>
                                        <p:cTn id="61" dur="1" fill="hold">
                                          <p:stCondLst>
                                            <p:cond delay="0"/>
                                          </p:stCondLst>
                                        </p:cTn>
                                        <p:tgtEl>
                                          <p:spTgt spid="8">
                                            <p:txEl>
                                              <p:pRg st="12" end="12"/>
                                            </p:txEl>
                                          </p:spTgt>
                                        </p:tgtEl>
                                        <p:attrNameLst>
                                          <p:attrName>style.visibility</p:attrName>
                                        </p:attrNameLst>
                                      </p:cBhvr>
                                      <p:to>
                                        <p:strVal val="visible"/>
                                      </p:to>
                                    </p:set>
                                    <p:animEffect transition="in" filter="dissolve">
                                      <p:cBhvr>
                                        <p:cTn id="62" dur="500"/>
                                        <p:tgtEl>
                                          <p:spTgt spid="8">
                                            <p:txEl>
                                              <p:pRg st="12" end="12"/>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9" presetClass="entr" presetSubtype="0" fill="hold" nodeType="clickEffect">
                                  <p:stCondLst>
                                    <p:cond delay="0"/>
                                  </p:stCondLst>
                                  <p:childTnLst>
                                    <p:set>
                                      <p:cBhvr>
                                        <p:cTn id="66" dur="1" fill="hold">
                                          <p:stCondLst>
                                            <p:cond delay="0"/>
                                          </p:stCondLst>
                                        </p:cTn>
                                        <p:tgtEl>
                                          <p:spTgt spid="8">
                                            <p:txEl>
                                              <p:pRg st="13" end="13"/>
                                            </p:txEl>
                                          </p:spTgt>
                                        </p:tgtEl>
                                        <p:attrNameLst>
                                          <p:attrName>style.visibility</p:attrName>
                                        </p:attrNameLst>
                                      </p:cBhvr>
                                      <p:to>
                                        <p:strVal val="visible"/>
                                      </p:to>
                                    </p:set>
                                    <p:animEffect transition="in" filter="dissolve">
                                      <p:cBhvr>
                                        <p:cTn id="67" dur="500"/>
                                        <p:tgtEl>
                                          <p:spTgt spid="8">
                                            <p:txEl>
                                              <p:pRg st="13" end="13"/>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9" presetClass="entr" presetSubtype="0" fill="hold" nodeType="clickEffect">
                                  <p:stCondLst>
                                    <p:cond delay="0"/>
                                  </p:stCondLst>
                                  <p:childTnLst>
                                    <p:set>
                                      <p:cBhvr>
                                        <p:cTn id="71" dur="1" fill="hold">
                                          <p:stCondLst>
                                            <p:cond delay="0"/>
                                          </p:stCondLst>
                                        </p:cTn>
                                        <p:tgtEl>
                                          <p:spTgt spid="8">
                                            <p:txEl>
                                              <p:pRg st="14" end="14"/>
                                            </p:txEl>
                                          </p:spTgt>
                                        </p:tgtEl>
                                        <p:attrNameLst>
                                          <p:attrName>style.visibility</p:attrName>
                                        </p:attrNameLst>
                                      </p:cBhvr>
                                      <p:to>
                                        <p:strVal val="visible"/>
                                      </p:to>
                                    </p:set>
                                    <p:animEffect transition="in" filter="dissolve">
                                      <p:cBhvr>
                                        <p:cTn id="72" dur="500"/>
                                        <p:tgtEl>
                                          <p:spTgt spid="8">
                                            <p:txEl>
                                              <p:pRg st="14" end="14"/>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9" presetClass="entr" presetSubtype="0" fill="hold" nodeType="clickEffect">
                                  <p:stCondLst>
                                    <p:cond delay="0"/>
                                  </p:stCondLst>
                                  <p:childTnLst>
                                    <p:set>
                                      <p:cBhvr>
                                        <p:cTn id="76" dur="1" fill="hold">
                                          <p:stCondLst>
                                            <p:cond delay="0"/>
                                          </p:stCondLst>
                                        </p:cTn>
                                        <p:tgtEl>
                                          <p:spTgt spid="8">
                                            <p:txEl>
                                              <p:pRg st="15" end="15"/>
                                            </p:txEl>
                                          </p:spTgt>
                                        </p:tgtEl>
                                        <p:attrNameLst>
                                          <p:attrName>style.visibility</p:attrName>
                                        </p:attrNameLst>
                                      </p:cBhvr>
                                      <p:to>
                                        <p:strVal val="visible"/>
                                      </p:to>
                                    </p:set>
                                    <p:animEffect transition="in" filter="dissolve">
                                      <p:cBhvr>
                                        <p:cTn id="77" dur="500"/>
                                        <p:tgtEl>
                                          <p:spTgt spid="8">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B</a:t>
            </a:r>
            <a:endParaRPr lang="zh-CN" altLang="en-US"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17" name="文本框 16"/>
          <p:cNvSpPr txBox="1"/>
          <p:nvPr/>
        </p:nvSpPr>
        <p:spPr>
          <a:xfrm>
            <a:off x="184185" y="989230"/>
            <a:ext cx="12168440" cy="1859805"/>
          </a:xfrm>
          <a:prstGeom prst="rect">
            <a:avLst/>
          </a:prstGeom>
          <a:noFill/>
        </p:spPr>
        <p:txBody>
          <a:bodyPr wrap="square">
            <a:spAutoFit/>
          </a:bodyPr>
          <a:lstStyle/>
          <a:p>
            <a:pPr>
              <a:lnSpc>
                <a:spcPct val="115000"/>
              </a:lnSpc>
              <a:spcAft>
                <a:spcPts val="800"/>
              </a:spcAft>
              <a:tabLst>
                <a:tab pos="457200" algn="l"/>
              </a:tabLst>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24.</a:t>
            </a:r>
            <a:r>
              <a:rPr lang="zh-CN" altLang="en-US" sz="24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What does the author think is </a:t>
            </a:r>
            <a:r>
              <a:rPr lang="en-US" altLang="zh-CN" sz="2400" dirty="0">
                <a:highlight>
                  <a:srgbClr val="FFFF00"/>
                </a:highlight>
                <a:latin typeface="Times New Roman" panose="02020603050405020304" pitchFamily="18" charset="0"/>
                <a:cs typeface="Times New Roman" panose="02020603050405020304" pitchFamily="18" charset="0"/>
              </a:rPr>
              <a:t>a key feature of "special time"?</a:t>
            </a:r>
            <a:br>
              <a:rPr lang="en-US" altLang="zh-CN" sz="2400" dirty="0">
                <a:latin typeface="Times New Roman" panose="02020603050405020304" pitchFamily="18" charset="0"/>
                <a:cs typeface="Times New Roman" panose="02020603050405020304" pitchFamily="18" charset="0"/>
              </a:rPr>
            </a:br>
            <a:r>
              <a:rPr lang="en-US" altLang="zh-CN" sz="2400" dirty="0">
                <a:latin typeface="Times New Roman" panose="02020603050405020304" pitchFamily="18" charset="0"/>
                <a:cs typeface="Times New Roman" panose="02020603050405020304" pitchFamily="18" charset="0"/>
              </a:rPr>
              <a:t>A. Adequate time.			B. Constant guidance.</a:t>
            </a:r>
            <a:br>
              <a:rPr lang="en-US" altLang="zh-CN" sz="2400" dirty="0">
                <a:latin typeface="Times New Roman" panose="02020603050405020304" pitchFamily="18" charset="0"/>
                <a:cs typeface="Times New Roman" panose="02020603050405020304" pitchFamily="18" charset="0"/>
              </a:rPr>
            </a:br>
            <a:r>
              <a:rPr lang="en-US" altLang="zh-CN" sz="2400" dirty="0">
                <a:latin typeface="Times New Roman" panose="02020603050405020304" pitchFamily="18" charset="0"/>
                <a:cs typeface="Times New Roman" panose="02020603050405020304" pitchFamily="18" charset="0"/>
              </a:rPr>
              <a:t>C. Undivided attention.		D. Practical arrangement.</a:t>
            </a:r>
            <a:endParaRPr lang="zh-CN" altLang="zh-CN" sz="2400" dirty="0">
              <a:latin typeface="Times New Roman" panose="02020603050405020304" pitchFamily="18" charset="0"/>
              <a:cs typeface="Times New Roman" panose="02020603050405020304" pitchFamily="18" charset="0"/>
            </a:endParaRPr>
          </a:p>
          <a:p>
            <a:pPr lvl="0">
              <a:lnSpc>
                <a:spcPct val="115000"/>
              </a:lnSpc>
              <a:spcAft>
                <a:spcPts val="800"/>
              </a:spcAft>
              <a:tabLst>
                <a:tab pos="457200" algn="l"/>
              </a:tabLst>
            </a:pPr>
            <a:endParaRPr lang="zh-CN" altLang="zh-CN" sz="2400" kern="100" dirty="0">
              <a:effectLst/>
              <a:latin typeface="Times New Roman" panose="02020603050405020304" pitchFamily="18" charset="0"/>
              <a:ea typeface="等线" panose="02010600030101010101" charset="-122"/>
              <a:cs typeface="Times New Roman" panose="02020603050405020304" pitchFamily="18" charset="0"/>
            </a:endParaRPr>
          </a:p>
        </p:txBody>
      </p:sp>
      <p:sp>
        <p:nvSpPr>
          <p:cNvPr id="19" name="文本框 18"/>
          <p:cNvSpPr txBox="1"/>
          <p:nvPr/>
        </p:nvSpPr>
        <p:spPr>
          <a:xfrm>
            <a:off x="184185" y="2390143"/>
            <a:ext cx="11830016" cy="2644122"/>
          </a:xfrm>
          <a:prstGeom prst="rect">
            <a:avLst/>
          </a:prstGeom>
          <a:noFill/>
        </p:spPr>
        <p:txBody>
          <a:bodyPr wrap="square">
            <a:spAutoFit/>
          </a:bodyPr>
          <a:lstStyle/>
          <a:p>
            <a:pPr>
              <a:lnSpc>
                <a:spcPct val="115000"/>
              </a:lnSpc>
              <a:spcAft>
                <a:spcPts val="800"/>
              </a:spcAft>
            </a:pPr>
            <a:r>
              <a:rPr lang="zh-CN" altLang="en-US" sz="20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I have a son with whom I do "special time". My wife and I homeschool our eleven-year-old son, and I spend lots of time playing and doing things with him. I used to think of this as special time. Recently, however, I have noticed that during many of those hours I have only part of my attention on him and am often distracted by things that need doing. This past year I talked with him about setting aside a time when I would just follow his lead in play, when he would get to decide what happened and how it happened. He liked the idea, so we arranged to do it once a week for an hour, after his guitar lesson.</a:t>
            </a:r>
            <a:endParaRPr lang="zh-CN" altLang="zh-CN" sz="2000" dirty="0">
              <a:latin typeface="Times New Roman" panose="02020603050405020304" pitchFamily="18" charset="0"/>
              <a:cs typeface="Times New Roman" panose="02020603050405020304" pitchFamily="18" charset="0"/>
            </a:endParaRPr>
          </a:p>
          <a:p>
            <a:pPr>
              <a:lnSpc>
                <a:spcPct val="115000"/>
              </a:lnSpc>
              <a:spcAft>
                <a:spcPts val="800"/>
              </a:spcAft>
              <a:buNone/>
            </a:pPr>
            <a:endParaRPr lang="zh-CN" altLang="zh-CN" sz="2000" kern="100" dirty="0">
              <a:effectLst/>
              <a:latin typeface="Times New Roman" panose="02020603050405020304" pitchFamily="18" charset="0"/>
              <a:ea typeface="等线" panose="02010600030101010101" charset="-122"/>
              <a:cs typeface="Times New Roman" panose="02020603050405020304" pitchFamily="18" charset="0"/>
            </a:endParaRPr>
          </a:p>
        </p:txBody>
      </p:sp>
      <p:sp>
        <p:nvSpPr>
          <p:cNvPr id="20" name="矩形 19"/>
          <p:cNvSpPr/>
          <p:nvPr/>
        </p:nvSpPr>
        <p:spPr>
          <a:xfrm>
            <a:off x="4385613" y="3049147"/>
            <a:ext cx="4097988" cy="504729"/>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1" name="矩形 20"/>
          <p:cNvSpPr/>
          <p:nvPr/>
        </p:nvSpPr>
        <p:spPr>
          <a:xfrm>
            <a:off x="9214338" y="3136563"/>
            <a:ext cx="1909943" cy="417314"/>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2" name="矩形 21"/>
          <p:cNvSpPr/>
          <p:nvPr/>
        </p:nvSpPr>
        <p:spPr>
          <a:xfrm>
            <a:off x="9797653" y="2772835"/>
            <a:ext cx="1326628" cy="363727"/>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 name="文本框 5"/>
          <p:cNvSpPr txBox="1"/>
          <p:nvPr/>
        </p:nvSpPr>
        <p:spPr>
          <a:xfrm>
            <a:off x="177799" y="4668441"/>
            <a:ext cx="8056093" cy="1200329"/>
          </a:xfrm>
          <a:prstGeom prst="rect">
            <a:avLst/>
          </a:prstGeom>
          <a:noFill/>
        </p:spPr>
        <p:txBody>
          <a:bodyPr wrap="square">
            <a:spAutoFit/>
          </a:bodyPr>
          <a:lstStyle/>
          <a:p>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A. Adequate time：时间足够但不是核心。</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B. Constant guidance：相反，父亲要“follow his lead”。</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D. Practical arrangement：不是关键。</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3" name="太阳 2"/>
          <p:cNvSpPr/>
          <p:nvPr/>
        </p:nvSpPr>
        <p:spPr>
          <a:xfrm>
            <a:off x="0" y="1792266"/>
            <a:ext cx="685800" cy="597877"/>
          </a:xfrm>
          <a:prstGeom prst="sun">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heckerboard(across)">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checkerboard(across)">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checkerboard(across)">
                                      <p:cBhvr>
                                        <p:cTn id="17" dur="500"/>
                                        <p:tgtEl>
                                          <p:spTgt spid="21"/>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checkerboard(across)">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6">
                                            <p:txEl>
                                              <p:pRg st="0" end="0"/>
                                            </p:txEl>
                                          </p:spTgt>
                                        </p:tgtEl>
                                        <p:attrNameLst>
                                          <p:attrName>style.visibility</p:attrName>
                                        </p:attrNameLst>
                                      </p:cBhvr>
                                      <p:to>
                                        <p:strVal val="visible"/>
                                      </p:to>
                                    </p:set>
                                    <p:animEffect transition="in" filter="checkerboard(across)">
                                      <p:cBhvr>
                                        <p:cTn id="27" dur="500"/>
                                        <p:tgtEl>
                                          <p:spTgt spid="6">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6">
                                            <p:txEl>
                                              <p:pRg st="1" end="1"/>
                                            </p:txEl>
                                          </p:spTgt>
                                        </p:tgtEl>
                                        <p:attrNameLst>
                                          <p:attrName>style.visibility</p:attrName>
                                        </p:attrNameLst>
                                      </p:cBhvr>
                                      <p:to>
                                        <p:strVal val="visible"/>
                                      </p:to>
                                    </p:set>
                                    <p:animEffect transition="in" filter="checkerboard(across)">
                                      <p:cBhvr>
                                        <p:cTn id="32" dur="500"/>
                                        <p:tgtEl>
                                          <p:spTgt spid="6">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6">
                                            <p:txEl>
                                              <p:pRg st="2" end="2"/>
                                            </p:txEl>
                                          </p:spTgt>
                                        </p:tgtEl>
                                        <p:attrNameLst>
                                          <p:attrName>style.visibility</p:attrName>
                                        </p:attrNameLst>
                                      </p:cBhvr>
                                      <p:to>
                                        <p:strVal val="visible"/>
                                      </p:to>
                                    </p:set>
                                    <p:animEffect transition="in" filter="checkerboard(across)">
                                      <p:cBhvr>
                                        <p:cTn id="3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B</a:t>
            </a:r>
            <a:endParaRPr lang="zh-CN" altLang="en-US"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8" name="文本框 7"/>
          <p:cNvSpPr txBox="1"/>
          <p:nvPr/>
        </p:nvSpPr>
        <p:spPr>
          <a:xfrm>
            <a:off x="223215" y="1134327"/>
            <a:ext cx="11791575" cy="830997"/>
          </a:xfrm>
          <a:prstGeom prst="rect">
            <a:avLst/>
          </a:prstGeom>
          <a:noFill/>
        </p:spPr>
        <p:txBody>
          <a:bodyPr wrap="square">
            <a:spAutoFit/>
          </a:bodyPr>
          <a:lstStyle/>
          <a:p>
            <a:pPr lvl="0"/>
            <a:r>
              <a:rPr lang="en-US" altLang="zh-CN" sz="2400" dirty="0">
                <a:latin typeface="Times New Roman" panose="02020603050405020304" pitchFamily="18" charset="0"/>
                <a:cs typeface="Times New Roman" panose="02020603050405020304" pitchFamily="18" charset="0"/>
              </a:rPr>
              <a:t>25.</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What does the underlined word "antsy/ˈ</a:t>
            </a:r>
            <a:r>
              <a:rPr lang="en-US" altLang="zh-CN" sz="2400" dirty="0" err="1">
                <a:latin typeface="Times New Roman" panose="02020603050405020304" pitchFamily="18" charset="0"/>
                <a:cs typeface="Times New Roman" panose="02020603050405020304" pitchFamily="18" charset="0"/>
              </a:rPr>
              <a:t>æntsi</a:t>
            </a:r>
            <a:r>
              <a:rPr lang="en-US"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 in paragraph 2 mean?</a:t>
            </a:r>
            <a:br>
              <a:rPr lang="en-US" altLang="zh-CN" sz="2400" dirty="0">
                <a:latin typeface="Times New Roman" panose="02020603050405020304" pitchFamily="18" charset="0"/>
                <a:cs typeface="Times New Roman" panose="02020603050405020304" pitchFamily="18" charset="0"/>
              </a:rPr>
            </a:br>
            <a:r>
              <a:rPr lang="en-US" altLang="zh-CN" sz="2400" dirty="0">
                <a:latin typeface="Times New Roman" panose="02020603050405020304" pitchFamily="18" charset="0"/>
                <a:cs typeface="Times New Roman" panose="02020603050405020304" pitchFamily="18" charset="0"/>
              </a:rPr>
              <a:t>A. Impatient.		B. Ashamed.		C. Thrilled.		D. Confused.</a:t>
            </a:r>
            <a:endParaRPr lang="zh-CN" altLang="zh-CN" sz="2400" dirty="0">
              <a:latin typeface="Times New Roman" panose="02020603050405020304" pitchFamily="18" charset="0"/>
              <a:cs typeface="Times New Roman" panose="02020603050405020304" pitchFamily="18" charset="0"/>
            </a:endParaRPr>
          </a:p>
        </p:txBody>
      </p:sp>
      <p:sp>
        <p:nvSpPr>
          <p:cNvPr id="39" name="文本框 38"/>
          <p:cNvSpPr txBox="1"/>
          <p:nvPr/>
        </p:nvSpPr>
        <p:spPr>
          <a:xfrm>
            <a:off x="184185" y="2096241"/>
            <a:ext cx="11791574" cy="3661323"/>
          </a:xfrm>
          <a:prstGeom prst="rect">
            <a:avLst/>
          </a:prstGeom>
          <a:noFill/>
        </p:spPr>
        <p:txBody>
          <a:bodyPr wrap="square">
            <a:spAutoFit/>
          </a:bodyPr>
          <a:lstStyle/>
          <a:p>
            <a:pPr algn="just">
              <a:lnSpc>
                <a:spcPct val="115000"/>
              </a:lnSpc>
              <a:spcAft>
                <a:spcPts val="800"/>
              </a:spcAft>
              <a:buNone/>
            </a:pPr>
            <a:r>
              <a:rPr lang="zh-CN" altLang="en-US" sz="24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During the first few special times he wouldn't be able to think of what he wanted to do with me or how he wanted to use my full attention. I would get </a:t>
            </a:r>
            <a:r>
              <a:rPr lang="en-US" altLang="zh-CN" sz="2400" b="1" u="sng" kern="0" dirty="0">
                <a:effectLst/>
                <a:latin typeface="Times New Roman" panose="02020603050405020304" pitchFamily="18" charset="0"/>
                <a:ea typeface="宋体" panose="02010600030101010101" pitchFamily="2" charset="-122"/>
                <a:cs typeface="Times New Roman" panose="02020603050405020304" pitchFamily="18" charset="0"/>
              </a:rPr>
              <a:t>antsy</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 and would have to stop myself from making suggestions. He would often say, "Well, what would you like to do?" or "Let's go do this; you'll like this." I started to notice what a struggle it was for him to just want something for himself. He was always considering me first.</a:t>
            </a:r>
            <a:endPar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15000"/>
              </a:lnSpc>
              <a:spcAft>
                <a:spcPts val="800"/>
              </a:spcAft>
              <a:buNone/>
            </a:pPr>
            <a:endParaRPr lang="en-US" altLang="zh-CN" sz="2400" kern="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15000"/>
              </a:lnSpc>
              <a:spcAft>
                <a:spcPts val="800"/>
              </a:spcAft>
              <a:buNone/>
            </a:pPr>
            <a:r>
              <a:rPr lang="zh-CN" altLang="en-US" dirty="0"/>
              <a:t>   </a:t>
            </a:r>
            <a:r>
              <a:rPr lang="en-US" altLang="zh-CN" sz="2400" dirty="0">
                <a:highlight>
                  <a:srgbClr val="FFFF00"/>
                </a:highlight>
                <a:latin typeface="Times New Roman" panose="02020603050405020304" pitchFamily="18" charset="0"/>
                <a:cs typeface="Times New Roman" panose="02020603050405020304" pitchFamily="18" charset="0"/>
              </a:rPr>
              <a:t>Often biting my tongue </a:t>
            </a:r>
            <a:r>
              <a:rPr lang="en-US" altLang="zh-CN" sz="2400" dirty="0">
                <a:latin typeface="Times New Roman" panose="02020603050405020304" pitchFamily="18" charset="0"/>
                <a:cs typeface="Times New Roman" panose="02020603050405020304" pitchFamily="18" charset="0"/>
              </a:rPr>
              <a:t>and sometimes failing, I tried to wait until he could figure out something that he really wanted to do. </a:t>
            </a:r>
            <a:endPar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endParaRPr>
          </a:p>
        </p:txBody>
      </p:sp>
      <p:sp>
        <p:nvSpPr>
          <p:cNvPr id="33" name="矩形 32"/>
          <p:cNvSpPr/>
          <p:nvPr/>
        </p:nvSpPr>
        <p:spPr>
          <a:xfrm>
            <a:off x="6411433" y="2618224"/>
            <a:ext cx="5564326" cy="319573"/>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0" name="矩形 39"/>
          <p:cNvSpPr/>
          <p:nvPr/>
        </p:nvSpPr>
        <p:spPr>
          <a:xfrm>
            <a:off x="223215" y="3031369"/>
            <a:ext cx="4221194" cy="397631"/>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42" name="文本框 41"/>
          <p:cNvSpPr txBox="1"/>
          <p:nvPr/>
        </p:nvSpPr>
        <p:spPr>
          <a:xfrm>
            <a:off x="4444409" y="3023245"/>
            <a:ext cx="3763926" cy="369332"/>
          </a:xfrm>
          <a:prstGeom prst="rect">
            <a:avLst/>
          </a:prstGeom>
          <a:noFill/>
        </p:spPr>
        <p:txBody>
          <a:bodyPr wrap="square">
            <a:spAutoFit/>
          </a:bodyPr>
          <a:lstStyle/>
          <a:p>
            <a:r>
              <a:rPr lang="zh-CN" altLang="en-US" b="1" dirty="0">
                <a:highlight>
                  <a:srgbClr val="FFFF00"/>
                </a:highlight>
              </a:rPr>
              <a:t>不得不克制自己不去提建议</a:t>
            </a:r>
            <a:endParaRPr lang="zh-CN" altLang="en-US" b="1" dirty="0">
              <a:highlight>
                <a:srgbClr val="FFFF00"/>
              </a:highlight>
            </a:endParaRPr>
          </a:p>
        </p:txBody>
      </p:sp>
      <p:sp>
        <p:nvSpPr>
          <p:cNvPr id="44" name="文本框 43"/>
          <p:cNvSpPr txBox="1"/>
          <p:nvPr/>
        </p:nvSpPr>
        <p:spPr>
          <a:xfrm>
            <a:off x="203699" y="4206154"/>
            <a:ext cx="11667414" cy="646331"/>
          </a:xfrm>
          <a:prstGeom prst="rect">
            <a:avLst/>
          </a:prstGeom>
          <a:noFill/>
        </p:spPr>
        <p:txBody>
          <a:bodyPr wrap="square">
            <a:spAutoFit/>
          </a:bodyPr>
          <a:lstStyle/>
          <a:p>
            <a:r>
              <a:rPr lang="zh-CN" altLang="en-US" dirty="0"/>
              <a:t>   如果父亲内心没有冲动、没有不适感，就不需要“克制”。因此，“</a:t>
            </a:r>
            <a:r>
              <a:rPr lang="en-GB" altLang="zh-CN" dirty="0"/>
              <a:t>antsy”</a:t>
            </a:r>
            <a:r>
              <a:rPr lang="zh-CN" altLang="en-US" dirty="0"/>
              <a:t>必然是一种</a:t>
            </a:r>
            <a:r>
              <a:rPr lang="zh-CN" altLang="en-US" b="1" dirty="0"/>
              <a:t>让人想采取行动却又不能行动</a:t>
            </a:r>
            <a:r>
              <a:rPr lang="zh-CN" altLang="en-US" dirty="0"/>
              <a:t>的心理状态。</a:t>
            </a:r>
            <a:endParaRPr lang="zh-CN" altLang="en-US" dirty="0"/>
          </a:p>
        </p:txBody>
      </p:sp>
      <p:sp>
        <p:nvSpPr>
          <p:cNvPr id="46" name="文本框 45"/>
          <p:cNvSpPr txBox="1"/>
          <p:nvPr/>
        </p:nvSpPr>
        <p:spPr>
          <a:xfrm>
            <a:off x="203699" y="5843012"/>
            <a:ext cx="11830605" cy="646331"/>
          </a:xfrm>
          <a:prstGeom prst="rect">
            <a:avLst/>
          </a:prstGeom>
          <a:noFill/>
        </p:spPr>
        <p:txBody>
          <a:bodyPr wrap="square">
            <a:spAutoFit/>
          </a:bodyPr>
          <a:lstStyle/>
          <a:p>
            <a:r>
              <a:rPr lang="zh-CN" altLang="en-US" dirty="0"/>
              <a:t>   这是一个英语习语，字面意思是“咬住舌头”，实际表示</a:t>
            </a:r>
            <a:r>
              <a:rPr lang="zh-CN" altLang="en-US" b="1" dirty="0"/>
              <a:t>强忍住不说出想说的话</a:t>
            </a:r>
            <a:r>
              <a:rPr lang="zh-CN" altLang="en-US" dirty="0"/>
              <a:t>，通常因为说出来的话可能不合适、会伤人、或者（像这里）会违反规则。</a:t>
            </a:r>
            <a:endParaRPr lang="zh-CN" altLang="en-US" dirty="0"/>
          </a:p>
        </p:txBody>
      </p:sp>
      <p:sp>
        <p:nvSpPr>
          <p:cNvPr id="3" name="线形标注 1 2"/>
          <p:cNvSpPr/>
          <p:nvPr/>
        </p:nvSpPr>
        <p:spPr>
          <a:xfrm>
            <a:off x="5481513" y="72756"/>
            <a:ext cx="6265010" cy="829650"/>
          </a:xfrm>
          <a:custGeom>
            <a:avLst/>
            <a:gdLst>
              <a:gd name="csX0" fmla="*/ 0 w 6265010"/>
              <a:gd name="csY0" fmla="*/ 0 h 829650"/>
              <a:gd name="csX1" fmla="*/ 632196 w 6265010"/>
              <a:gd name="csY1" fmla="*/ 0 h 829650"/>
              <a:gd name="csX2" fmla="*/ 1013793 w 6265010"/>
              <a:gd name="csY2" fmla="*/ 0 h 829650"/>
              <a:gd name="csX3" fmla="*/ 1520689 w 6265010"/>
              <a:gd name="csY3" fmla="*/ 0 h 829650"/>
              <a:gd name="csX4" fmla="*/ 2215535 w 6265010"/>
              <a:gd name="csY4" fmla="*/ 0 h 829650"/>
              <a:gd name="csX5" fmla="*/ 2785082 w 6265010"/>
              <a:gd name="csY5" fmla="*/ 0 h 829650"/>
              <a:gd name="csX6" fmla="*/ 3417278 w 6265010"/>
              <a:gd name="csY6" fmla="*/ 0 h 829650"/>
              <a:gd name="csX7" fmla="*/ 3924174 w 6265010"/>
              <a:gd name="csY7" fmla="*/ 0 h 829650"/>
              <a:gd name="csX8" fmla="*/ 4493721 w 6265010"/>
              <a:gd name="csY8" fmla="*/ 0 h 829650"/>
              <a:gd name="csX9" fmla="*/ 5188567 w 6265010"/>
              <a:gd name="csY9" fmla="*/ 0 h 829650"/>
              <a:gd name="csX10" fmla="*/ 5632814 w 6265010"/>
              <a:gd name="csY10" fmla="*/ 0 h 829650"/>
              <a:gd name="csX11" fmla="*/ 6265010 w 6265010"/>
              <a:gd name="csY11" fmla="*/ 0 h 829650"/>
              <a:gd name="csX12" fmla="*/ 6265010 w 6265010"/>
              <a:gd name="csY12" fmla="*/ 398232 h 829650"/>
              <a:gd name="csX13" fmla="*/ 6265010 w 6265010"/>
              <a:gd name="csY13" fmla="*/ 829650 h 829650"/>
              <a:gd name="csX14" fmla="*/ 5695464 w 6265010"/>
              <a:gd name="csY14" fmla="*/ 829650 h 829650"/>
              <a:gd name="csX15" fmla="*/ 5125917 w 6265010"/>
              <a:gd name="csY15" fmla="*/ 829650 h 829650"/>
              <a:gd name="csX16" fmla="*/ 4681671 w 6265010"/>
              <a:gd name="csY16" fmla="*/ 829650 h 829650"/>
              <a:gd name="csX17" fmla="*/ 4112125 w 6265010"/>
              <a:gd name="csY17" fmla="*/ 829650 h 829650"/>
              <a:gd name="csX18" fmla="*/ 3542578 w 6265010"/>
              <a:gd name="csY18" fmla="*/ 829650 h 829650"/>
              <a:gd name="csX19" fmla="*/ 2973032 w 6265010"/>
              <a:gd name="csY19" fmla="*/ 829650 h 829650"/>
              <a:gd name="csX20" fmla="*/ 2403486 w 6265010"/>
              <a:gd name="csY20" fmla="*/ 829650 h 829650"/>
              <a:gd name="csX21" fmla="*/ 1896589 w 6265010"/>
              <a:gd name="csY21" fmla="*/ 829650 h 829650"/>
              <a:gd name="csX22" fmla="*/ 1264393 w 6265010"/>
              <a:gd name="csY22" fmla="*/ 829650 h 829650"/>
              <a:gd name="csX23" fmla="*/ 694847 w 6265010"/>
              <a:gd name="csY23" fmla="*/ 829650 h 829650"/>
              <a:gd name="csX24" fmla="*/ 0 w 6265010"/>
              <a:gd name="csY24" fmla="*/ 829650 h 829650"/>
              <a:gd name="csX25" fmla="*/ 0 w 6265010"/>
              <a:gd name="csY25" fmla="*/ 398232 h 829650"/>
              <a:gd name="csX26" fmla="*/ 0 w 6265010"/>
              <a:gd name="csY26" fmla="*/ 0 h 829650"/>
              <a:gd name="csX0-1" fmla="*/ -522063 w 6265010"/>
              <a:gd name="csY0-2" fmla="*/ 155559 h 829650"/>
              <a:gd name="csX1-3" fmla="*/ -198252 w 6265010"/>
              <a:gd name="csY1-4" fmla="*/ 660269 h 829650"/>
              <a:gd name="csX2-5" fmla="*/ 107229 w 6265010"/>
              <a:gd name="csY2-6" fmla="*/ 1136411 h 829650"/>
              <a:gd name="csX3-7" fmla="*/ 394382 w 6265010"/>
              <a:gd name="csY3-8" fmla="*/ 1583984 h 829650"/>
            </a:gdLst>
            <a:ahLst/>
            <a:cxnLst>
              <a:cxn ang="0">
                <a:pos x="csX0-1" y="csY0-2"/>
              </a:cxn>
              <a:cxn ang="0">
                <a:pos x="csX1-3" y="csY1-4"/>
              </a:cxn>
              <a:cxn ang="0">
                <a:pos x="csX2-5" y="csY2-6"/>
              </a:cxn>
              <a:cxn ang="0">
                <a:pos x="csX3-7" y="csY3-8"/>
              </a:cxn>
            </a:cxnLst>
            <a:rect l="l" t="t" r="r" b="b"/>
            <a:pathLst>
              <a:path w="6265010" h="829650" fill="none" extrusionOk="0">
                <a:moveTo>
                  <a:pt x="0" y="0"/>
                </a:moveTo>
                <a:cubicBezTo>
                  <a:pt x="227025" y="-68198"/>
                  <a:pt x="492827" y="22765"/>
                  <a:pt x="632196" y="0"/>
                </a:cubicBezTo>
                <a:cubicBezTo>
                  <a:pt x="771565" y="-22765"/>
                  <a:pt x="920721" y="14953"/>
                  <a:pt x="1013793" y="0"/>
                </a:cubicBezTo>
                <a:cubicBezTo>
                  <a:pt x="1106865" y="-14953"/>
                  <a:pt x="1271380" y="48899"/>
                  <a:pt x="1520689" y="0"/>
                </a:cubicBezTo>
                <a:cubicBezTo>
                  <a:pt x="1769998" y="-48899"/>
                  <a:pt x="1892693" y="52836"/>
                  <a:pt x="2215535" y="0"/>
                </a:cubicBezTo>
                <a:cubicBezTo>
                  <a:pt x="2538377" y="-52836"/>
                  <a:pt x="2627593" y="33970"/>
                  <a:pt x="2785082" y="0"/>
                </a:cubicBezTo>
                <a:cubicBezTo>
                  <a:pt x="2942571" y="-33970"/>
                  <a:pt x="3141453" y="14162"/>
                  <a:pt x="3417278" y="0"/>
                </a:cubicBezTo>
                <a:cubicBezTo>
                  <a:pt x="3693103" y="-14162"/>
                  <a:pt x="3778884" y="52909"/>
                  <a:pt x="3924174" y="0"/>
                </a:cubicBezTo>
                <a:cubicBezTo>
                  <a:pt x="4069464" y="-52909"/>
                  <a:pt x="4236961" y="63704"/>
                  <a:pt x="4493721" y="0"/>
                </a:cubicBezTo>
                <a:cubicBezTo>
                  <a:pt x="4750481" y="-63704"/>
                  <a:pt x="5011062" y="12766"/>
                  <a:pt x="5188567" y="0"/>
                </a:cubicBezTo>
                <a:cubicBezTo>
                  <a:pt x="5366072" y="-12766"/>
                  <a:pt x="5413213" y="46346"/>
                  <a:pt x="5632814" y="0"/>
                </a:cubicBezTo>
                <a:cubicBezTo>
                  <a:pt x="5852415" y="-46346"/>
                  <a:pt x="6006202" y="39686"/>
                  <a:pt x="6265010" y="0"/>
                </a:cubicBezTo>
                <a:cubicBezTo>
                  <a:pt x="6298184" y="145089"/>
                  <a:pt x="6259923" y="305805"/>
                  <a:pt x="6265010" y="398232"/>
                </a:cubicBezTo>
                <a:cubicBezTo>
                  <a:pt x="6270097" y="490659"/>
                  <a:pt x="6247709" y="735688"/>
                  <a:pt x="6265010" y="829650"/>
                </a:cubicBezTo>
                <a:cubicBezTo>
                  <a:pt x="6006933" y="890664"/>
                  <a:pt x="5959388" y="777261"/>
                  <a:pt x="5695464" y="829650"/>
                </a:cubicBezTo>
                <a:cubicBezTo>
                  <a:pt x="5431540" y="882039"/>
                  <a:pt x="5265751" y="822241"/>
                  <a:pt x="5125917" y="829650"/>
                </a:cubicBezTo>
                <a:cubicBezTo>
                  <a:pt x="4986083" y="837059"/>
                  <a:pt x="4861573" y="794943"/>
                  <a:pt x="4681671" y="829650"/>
                </a:cubicBezTo>
                <a:cubicBezTo>
                  <a:pt x="4501769" y="864357"/>
                  <a:pt x="4386910" y="817087"/>
                  <a:pt x="4112125" y="829650"/>
                </a:cubicBezTo>
                <a:cubicBezTo>
                  <a:pt x="3837340" y="842213"/>
                  <a:pt x="3756064" y="768751"/>
                  <a:pt x="3542578" y="829650"/>
                </a:cubicBezTo>
                <a:cubicBezTo>
                  <a:pt x="3329092" y="890549"/>
                  <a:pt x="3155824" y="821684"/>
                  <a:pt x="2973032" y="829650"/>
                </a:cubicBezTo>
                <a:cubicBezTo>
                  <a:pt x="2790240" y="837616"/>
                  <a:pt x="2633391" y="761913"/>
                  <a:pt x="2403486" y="829650"/>
                </a:cubicBezTo>
                <a:cubicBezTo>
                  <a:pt x="2173581" y="897387"/>
                  <a:pt x="2042918" y="804676"/>
                  <a:pt x="1896589" y="829650"/>
                </a:cubicBezTo>
                <a:cubicBezTo>
                  <a:pt x="1750260" y="854624"/>
                  <a:pt x="1501046" y="796902"/>
                  <a:pt x="1264393" y="829650"/>
                </a:cubicBezTo>
                <a:cubicBezTo>
                  <a:pt x="1027740" y="862398"/>
                  <a:pt x="897005" y="819353"/>
                  <a:pt x="694847" y="829650"/>
                </a:cubicBezTo>
                <a:cubicBezTo>
                  <a:pt x="492689" y="839947"/>
                  <a:pt x="263645" y="821044"/>
                  <a:pt x="0" y="829650"/>
                </a:cubicBezTo>
                <a:cubicBezTo>
                  <a:pt x="-23174" y="619310"/>
                  <a:pt x="32731" y="599765"/>
                  <a:pt x="0" y="398232"/>
                </a:cubicBezTo>
                <a:cubicBezTo>
                  <a:pt x="-32731" y="196699"/>
                  <a:pt x="43964" y="163177"/>
                  <a:pt x="0" y="0"/>
                </a:cubicBezTo>
                <a:close/>
              </a:path>
              <a:path w="6265010" h="829650" fill="none" extrusionOk="0">
                <a:moveTo>
                  <a:pt x="-522063" y="155559"/>
                </a:moveTo>
                <a:cubicBezTo>
                  <a:pt x="-414211" y="256342"/>
                  <a:pt x="-356515" y="431176"/>
                  <a:pt x="-198252" y="660269"/>
                </a:cubicBezTo>
                <a:cubicBezTo>
                  <a:pt x="-39989" y="889362"/>
                  <a:pt x="-37672" y="1010285"/>
                  <a:pt x="107229" y="1136411"/>
                </a:cubicBezTo>
                <a:cubicBezTo>
                  <a:pt x="252130" y="1262537"/>
                  <a:pt x="285028" y="1509909"/>
                  <a:pt x="394382" y="1583984"/>
                </a:cubicBezTo>
              </a:path>
              <a:path w="6265010" h="829650" stroke="0" extrusionOk="0">
                <a:moveTo>
                  <a:pt x="0" y="0"/>
                </a:moveTo>
                <a:cubicBezTo>
                  <a:pt x="117315" y="-30307"/>
                  <a:pt x="272648" y="12548"/>
                  <a:pt x="506896" y="0"/>
                </a:cubicBezTo>
                <a:cubicBezTo>
                  <a:pt x="741144" y="-12548"/>
                  <a:pt x="706029" y="43607"/>
                  <a:pt x="888492" y="0"/>
                </a:cubicBezTo>
                <a:cubicBezTo>
                  <a:pt x="1070955" y="-43607"/>
                  <a:pt x="1265516" y="76948"/>
                  <a:pt x="1583339" y="0"/>
                </a:cubicBezTo>
                <a:cubicBezTo>
                  <a:pt x="1901162" y="-76948"/>
                  <a:pt x="1980876" y="44997"/>
                  <a:pt x="2090235" y="0"/>
                </a:cubicBezTo>
                <a:cubicBezTo>
                  <a:pt x="2199594" y="-44997"/>
                  <a:pt x="2420426" y="22774"/>
                  <a:pt x="2597131" y="0"/>
                </a:cubicBezTo>
                <a:cubicBezTo>
                  <a:pt x="2773836" y="-22774"/>
                  <a:pt x="3100744" y="25811"/>
                  <a:pt x="3291978" y="0"/>
                </a:cubicBezTo>
                <a:cubicBezTo>
                  <a:pt x="3483212" y="-25811"/>
                  <a:pt x="3587747" y="27507"/>
                  <a:pt x="3736224" y="0"/>
                </a:cubicBezTo>
                <a:cubicBezTo>
                  <a:pt x="3884701" y="-27507"/>
                  <a:pt x="4095222" y="6638"/>
                  <a:pt x="4431071" y="0"/>
                </a:cubicBezTo>
                <a:cubicBezTo>
                  <a:pt x="4766920" y="-6638"/>
                  <a:pt x="4974251" y="9085"/>
                  <a:pt x="5125917" y="0"/>
                </a:cubicBezTo>
                <a:cubicBezTo>
                  <a:pt x="5277583" y="-9085"/>
                  <a:pt x="5487974" y="60218"/>
                  <a:pt x="5695464" y="0"/>
                </a:cubicBezTo>
                <a:cubicBezTo>
                  <a:pt x="5902954" y="-60218"/>
                  <a:pt x="6079231" y="67127"/>
                  <a:pt x="6265010" y="0"/>
                </a:cubicBezTo>
                <a:cubicBezTo>
                  <a:pt x="6277167" y="110918"/>
                  <a:pt x="6230067" y="273357"/>
                  <a:pt x="6265010" y="406529"/>
                </a:cubicBezTo>
                <a:cubicBezTo>
                  <a:pt x="6299953" y="539701"/>
                  <a:pt x="6226215" y="726154"/>
                  <a:pt x="6265010" y="829650"/>
                </a:cubicBezTo>
                <a:cubicBezTo>
                  <a:pt x="6140226" y="888571"/>
                  <a:pt x="5949418" y="820575"/>
                  <a:pt x="5695464" y="829650"/>
                </a:cubicBezTo>
                <a:cubicBezTo>
                  <a:pt x="5441510" y="838725"/>
                  <a:pt x="5398918" y="828379"/>
                  <a:pt x="5251217" y="829650"/>
                </a:cubicBezTo>
                <a:cubicBezTo>
                  <a:pt x="5103516" y="830921"/>
                  <a:pt x="4827742" y="786032"/>
                  <a:pt x="4681671" y="829650"/>
                </a:cubicBezTo>
                <a:cubicBezTo>
                  <a:pt x="4535600" y="873268"/>
                  <a:pt x="4128433" y="813253"/>
                  <a:pt x="3986825" y="829650"/>
                </a:cubicBezTo>
                <a:cubicBezTo>
                  <a:pt x="3845217" y="846047"/>
                  <a:pt x="3642415" y="798988"/>
                  <a:pt x="3417278" y="829650"/>
                </a:cubicBezTo>
                <a:cubicBezTo>
                  <a:pt x="3192141" y="860312"/>
                  <a:pt x="3218147" y="809431"/>
                  <a:pt x="3035682" y="829650"/>
                </a:cubicBezTo>
                <a:cubicBezTo>
                  <a:pt x="2853217" y="849869"/>
                  <a:pt x="2784315" y="817990"/>
                  <a:pt x="2591436" y="829650"/>
                </a:cubicBezTo>
                <a:cubicBezTo>
                  <a:pt x="2398557" y="841310"/>
                  <a:pt x="2142065" y="783125"/>
                  <a:pt x="1896589" y="829650"/>
                </a:cubicBezTo>
                <a:cubicBezTo>
                  <a:pt x="1651113" y="876175"/>
                  <a:pt x="1484638" y="766962"/>
                  <a:pt x="1327043" y="829650"/>
                </a:cubicBezTo>
                <a:cubicBezTo>
                  <a:pt x="1169448" y="892338"/>
                  <a:pt x="1035657" y="802967"/>
                  <a:pt x="882797" y="829650"/>
                </a:cubicBezTo>
                <a:cubicBezTo>
                  <a:pt x="729937" y="856333"/>
                  <a:pt x="219330" y="806417"/>
                  <a:pt x="0" y="829650"/>
                </a:cubicBezTo>
                <a:cubicBezTo>
                  <a:pt x="-25190" y="751539"/>
                  <a:pt x="30636" y="588193"/>
                  <a:pt x="0" y="439715"/>
                </a:cubicBezTo>
                <a:cubicBezTo>
                  <a:pt x="-30636" y="291238"/>
                  <a:pt x="4738" y="159821"/>
                  <a:pt x="0" y="0"/>
                </a:cubicBezTo>
                <a:close/>
              </a:path>
              <a:path w="6265010" h="829650" fill="none" stroke="0" extrusionOk="0">
                <a:moveTo>
                  <a:pt x="-522063" y="155559"/>
                </a:moveTo>
                <a:cubicBezTo>
                  <a:pt x="-375726" y="332317"/>
                  <a:pt x="-368580" y="515575"/>
                  <a:pt x="-216581" y="631701"/>
                </a:cubicBezTo>
                <a:cubicBezTo>
                  <a:pt x="-64582" y="747827"/>
                  <a:pt x="2330" y="983087"/>
                  <a:pt x="88900" y="1107842"/>
                </a:cubicBezTo>
                <a:cubicBezTo>
                  <a:pt x="175470" y="1232597"/>
                  <a:pt x="219048" y="1397468"/>
                  <a:pt x="394382" y="1583984"/>
                </a:cubicBezTo>
              </a:path>
            </a:pathLst>
          </a:custGeom>
          <a:solidFill>
            <a:srgbClr val="0070C0"/>
          </a:solidFill>
          <a:ln w="19050">
            <a:solidFill>
              <a:schemeClr val="accent1">
                <a:shade val="1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r>
              <a:rPr lang="zh-CN" altLang="en-US" dirty="0">
                <a:solidFill>
                  <a:srgbClr val="FFFF00"/>
                </a:solidFill>
              </a:rPr>
              <a:t>激动是正面、兴奋的情绪。如果激动，他会享受等待或鼓励孩子，而不是“克制自己不要提建议”。克制暗示的是负面或压抑的情绪。</a:t>
            </a:r>
            <a:endParaRPr lang="zh-CN" altLang="en-US" dirty="0">
              <a:solidFill>
                <a:srgbClr val="FFFF00"/>
              </a:solidFill>
            </a:endParaRPr>
          </a:p>
        </p:txBody>
      </p:sp>
      <p:sp>
        <p:nvSpPr>
          <p:cNvPr id="4" name="太阳 3"/>
          <p:cNvSpPr/>
          <p:nvPr/>
        </p:nvSpPr>
        <p:spPr>
          <a:xfrm>
            <a:off x="65395" y="1472688"/>
            <a:ext cx="685800" cy="597877"/>
          </a:xfrm>
          <a:prstGeom prst="sun">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
        <p:nvSpPr>
          <p:cNvPr id="6" name="文本框 5"/>
          <p:cNvSpPr txBox="1"/>
          <p:nvPr/>
        </p:nvSpPr>
        <p:spPr>
          <a:xfrm>
            <a:off x="1406770" y="202550"/>
            <a:ext cx="3428999" cy="646331"/>
          </a:xfrm>
          <a:prstGeom prst="rect">
            <a:avLst/>
          </a:prstGeom>
          <a:noFill/>
        </p:spPr>
        <p:txBody>
          <a:bodyPr wrap="square">
            <a:spAutoFit/>
          </a:bodyPr>
          <a:lstStyle/>
          <a:p>
            <a:r>
              <a:rPr lang="zh-CN" altLang="en-US" dirty="0">
                <a:highlight>
                  <a:srgbClr val="FFFF00"/>
                </a:highlight>
              </a:rPr>
              <a:t>impatient; not able to keep still烦躁的；坐立不安的</a:t>
            </a:r>
            <a:endParaRPr lang="zh-CN" altLang="en-US" dirty="0">
              <a:highlight>
                <a:srgbClr val="FFFF00"/>
              </a:highligh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checkerboard(across)">
                                      <p:cBhvr>
                                        <p:cTn id="7" dur="500"/>
                                        <p:tgtEl>
                                          <p:spTgt spid="33"/>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checkerboard(across)">
                                      <p:cBhvr>
                                        <p:cTn id="10" dur="500"/>
                                        <p:tgtEl>
                                          <p:spTgt spid="40"/>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42"/>
                                        </p:tgtEl>
                                        <p:attrNameLst>
                                          <p:attrName>style.visibility</p:attrName>
                                        </p:attrNameLst>
                                      </p:cBhvr>
                                      <p:to>
                                        <p:strVal val="visible"/>
                                      </p:to>
                                    </p:set>
                                    <p:animEffect transition="in" filter="checkerboard(across)">
                                      <p:cBhvr>
                                        <p:cTn id="15" dur="500"/>
                                        <p:tgtEl>
                                          <p:spTgt spid="42"/>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44"/>
                                        </p:tgtEl>
                                        <p:attrNameLst>
                                          <p:attrName>style.visibility</p:attrName>
                                        </p:attrNameLst>
                                      </p:cBhvr>
                                      <p:to>
                                        <p:strVal val="visible"/>
                                      </p:to>
                                    </p:set>
                                    <p:animEffect transition="in" filter="checkerboard(across)">
                                      <p:cBhvr>
                                        <p:cTn id="20" dur="500"/>
                                        <p:tgtEl>
                                          <p:spTgt spid="44"/>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46"/>
                                        </p:tgtEl>
                                        <p:attrNameLst>
                                          <p:attrName>style.visibility</p:attrName>
                                        </p:attrNameLst>
                                      </p:cBhvr>
                                      <p:to>
                                        <p:strVal val="visible"/>
                                      </p:to>
                                    </p:set>
                                    <p:animEffect transition="in" filter="checkerboard(across)">
                                      <p:cBhvr>
                                        <p:cTn id="25" dur="500"/>
                                        <p:tgtEl>
                                          <p:spTgt spid="46"/>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grpId="0" nodeType="click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checkerboard(across)">
                                      <p:cBhvr>
                                        <p:cTn id="30" dur="500"/>
                                        <p:tgtEl>
                                          <p:spTgt spid="4"/>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checkerboard(across)">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checkerboard(across)">
                                      <p:cBhvr>
                                        <p:cTn id="4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40" grpId="0" animBg="1"/>
      <p:bldP spid="42" grpId="0"/>
      <p:bldP spid="44" grpId="0"/>
      <p:bldP spid="46" grpId="0"/>
      <p:bldP spid="3" grpId="0" animBg="1"/>
      <p:bldP spid="4" grpId="0" animBg="1"/>
      <p:bldP spid="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B</a:t>
            </a:r>
            <a:endParaRPr lang="zh-CN" altLang="en-US"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17" name="文本框 16"/>
          <p:cNvSpPr txBox="1"/>
          <p:nvPr/>
        </p:nvSpPr>
        <p:spPr>
          <a:xfrm>
            <a:off x="184185" y="989230"/>
            <a:ext cx="12168440" cy="2189830"/>
          </a:xfrm>
          <a:prstGeom prst="rect">
            <a:avLst/>
          </a:prstGeom>
          <a:noFill/>
        </p:spPr>
        <p:txBody>
          <a:bodyPr wrap="square">
            <a:spAutoFit/>
          </a:bodyPr>
          <a:lstStyle/>
          <a:p>
            <a:pPr lvl="0">
              <a:lnSpc>
                <a:spcPct val="115000"/>
              </a:lnSpc>
              <a:spcAft>
                <a:spcPts val="800"/>
              </a:spcAft>
              <a:tabLst>
                <a:tab pos="457200" algn="l"/>
              </a:tabLst>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26.</a:t>
            </a:r>
            <a:r>
              <a:rPr lang="zh-CN" altLang="en-US" sz="24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What did the author's son tend to do </a:t>
            </a:r>
            <a:r>
              <a:rPr lang="en-US" altLang="zh-CN" sz="24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during the first few special times</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A. Carry out enjoyable activities.</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B. Follow the author's suggestions.</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C. Figure out what he wanted to do.</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D. Consider the author's preferences.</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p:txBody>
      </p:sp>
      <p:sp>
        <p:nvSpPr>
          <p:cNvPr id="19" name="文本框 18"/>
          <p:cNvSpPr txBox="1"/>
          <p:nvPr/>
        </p:nvSpPr>
        <p:spPr>
          <a:xfrm>
            <a:off x="184185" y="3252545"/>
            <a:ext cx="11830016" cy="2181944"/>
          </a:xfrm>
          <a:prstGeom prst="rect">
            <a:avLst/>
          </a:prstGeom>
          <a:noFill/>
        </p:spPr>
        <p:txBody>
          <a:bodyPr wrap="square">
            <a:spAutoFit/>
          </a:bodyPr>
          <a:lstStyle/>
          <a:p>
            <a:pPr>
              <a:lnSpc>
                <a:spcPct val="115000"/>
              </a:lnSpc>
              <a:spcAft>
                <a:spcPts val="800"/>
              </a:spcAft>
              <a:buNone/>
            </a:pPr>
            <a:r>
              <a:rPr lang="zh-CN" altLang="en-US" sz="24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During the first few special times he wouldn‘t be able to think of what he wanted to do with me or how he wanted to use my full attention. I would get antsy and would have to stop myself from making suggestions. He would often say, “Well, what would you like to do?” or “Let’s go do this; you‘ll like this.” I started to notice what a struggle it was for him to just want</a:t>
            </a:r>
            <a:r>
              <a:rPr lang="zh-CN" altLang="en-US" sz="24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something for himself. He was always considering me first.</a:t>
            </a:r>
            <a:endParaRPr lang="zh-CN" altLang="zh-CN" sz="2000" kern="100" dirty="0">
              <a:effectLst/>
              <a:latin typeface="Times New Roman" panose="02020603050405020304" pitchFamily="18" charset="0"/>
              <a:ea typeface="等线" panose="02010600030101010101" charset="-122"/>
              <a:cs typeface="Times New Roman" panose="02020603050405020304" pitchFamily="18" charset="0"/>
            </a:endParaRPr>
          </a:p>
        </p:txBody>
      </p:sp>
      <p:sp>
        <p:nvSpPr>
          <p:cNvPr id="20" name="矩形 19"/>
          <p:cNvSpPr/>
          <p:nvPr/>
        </p:nvSpPr>
        <p:spPr>
          <a:xfrm>
            <a:off x="6096000" y="4160535"/>
            <a:ext cx="4165600" cy="462265"/>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1" name="矩形 20"/>
          <p:cNvSpPr/>
          <p:nvPr/>
        </p:nvSpPr>
        <p:spPr>
          <a:xfrm>
            <a:off x="1651000" y="4572000"/>
            <a:ext cx="1750760" cy="462265"/>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2" name="矩形 21"/>
          <p:cNvSpPr/>
          <p:nvPr/>
        </p:nvSpPr>
        <p:spPr>
          <a:xfrm>
            <a:off x="3117814" y="5003245"/>
            <a:ext cx="4451385" cy="504729"/>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5" name="文本框 24"/>
          <p:cNvSpPr txBox="1"/>
          <p:nvPr/>
        </p:nvSpPr>
        <p:spPr>
          <a:xfrm>
            <a:off x="4642338" y="1884090"/>
            <a:ext cx="2216150" cy="400110"/>
          </a:xfrm>
          <a:prstGeom prst="rect">
            <a:avLst/>
          </a:prstGeom>
          <a:noFill/>
        </p:spPr>
        <p:txBody>
          <a:bodyPr wrap="square">
            <a:spAutoFit/>
          </a:bodyPr>
          <a:lstStyle/>
          <a:p>
            <a:r>
              <a:rPr lang="zh-CN" altLang="en-US" sz="2000" dirty="0">
                <a:solidFill>
                  <a:srgbClr val="FF0000"/>
                </a:solidFill>
              </a:rPr>
              <a:t>作者忍住不提建议。</a:t>
            </a:r>
            <a:endParaRPr lang="zh-CN" altLang="en-US" sz="2000" dirty="0">
              <a:solidFill>
                <a:srgbClr val="FF0000"/>
              </a:solidFill>
            </a:endParaRPr>
          </a:p>
        </p:txBody>
      </p:sp>
      <p:sp>
        <p:nvSpPr>
          <p:cNvPr id="3" name="太阳 2"/>
          <p:cNvSpPr/>
          <p:nvPr/>
        </p:nvSpPr>
        <p:spPr>
          <a:xfrm>
            <a:off x="0" y="2654668"/>
            <a:ext cx="685800" cy="597877"/>
          </a:xfrm>
          <a:prstGeom prst="sun">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
        <p:nvSpPr>
          <p:cNvPr id="4" name="矩形 3"/>
          <p:cNvSpPr/>
          <p:nvPr/>
        </p:nvSpPr>
        <p:spPr>
          <a:xfrm>
            <a:off x="443580" y="3326030"/>
            <a:ext cx="4198758" cy="462265"/>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blinds(horizontal)">
                                      <p:cBhvr>
                                        <p:cTn id="15" dur="500"/>
                                        <p:tgtEl>
                                          <p:spTgt spid="21"/>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22"/>
                                        </p:tgtEl>
                                        <p:attrNameLst>
                                          <p:attrName>style.visibility</p:attrName>
                                        </p:attrNameLst>
                                      </p:cBhvr>
                                      <p:to>
                                        <p:strVal val="visible"/>
                                      </p:to>
                                    </p:set>
                                    <p:animEffect transition="in" filter="blinds(horizontal)">
                                      <p:cBhvr>
                                        <p:cTn id="18" dur="500"/>
                                        <p:tgtEl>
                                          <p:spTgt spid="22"/>
                                        </p:tgtEl>
                                      </p:cBhvr>
                                    </p:animEffect>
                                  </p:childTnLst>
                                </p:cTn>
                              </p:par>
                            </p:childTnLst>
                          </p:cTn>
                        </p:par>
                      </p:childTnLst>
                    </p:cTn>
                  </p:par>
                  <p:par>
                    <p:cTn id="19" fill="hold">
                      <p:stCondLst>
                        <p:cond delay="indefinite"/>
                      </p:stCondLst>
                      <p:childTnLst>
                        <p:par>
                          <p:cTn id="20" fill="hold">
                            <p:stCondLst>
                              <p:cond delay="0"/>
                            </p:stCondLst>
                            <p:childTnLst>
                              <p:par>
                                <p:cTn id="21" presetID="5" presetClass="entr" presetSubtype="1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checkerboard(across)">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5" presetClass="entr" presetSubtype="10" fill="hold" grpId="0" nodeType="click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checkerboard(across)">
                                      <p:cBhvr>
                                        <p:cTn id="2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animBg="1"/>
      <p:bldP spid="22" grpId="0" animBg="1"/>
      <p:bldP spid="25" grpId="0"/>
      <p:bldP spid="3" grpId="0" animBg="1"/>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B</a:t>
            </a:r>
            <a:endParaRPr lang="zh-CN" altLang="en-US"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17" name="文本框 16"/>
          <p:cNvSpPr txBox="1"/>
          <p:nvPr/>
        </p:nvSpPr>
        <p:spPr>
          <a:xfrm>
            <a:off x="184185" y="989230"/>
            <a:ext cx="12168440" cy="1200329"/>
          </a:xfrm>
          <a:prstGeom prst="rect">
            <a:avLst/>
          </a:prstGeom>
          <a:noFill/>
        </p:spPr>
        <p:txBody>
          <a:bodyPr wrap="square">
            <a:spAutoFit/>
          </a:bodyPr>
          <a:lstStyle/>
          <a:p>
            <a:pPr lvl="0"/>
            <a:r>
              <a:rPr lang="en-US" altLang="zh-CN" sz="2400" dirty="0">
                <a:latin typeface="Times New Roman" panose="02020603050405020304" pitchFamily="18" charset="0"/>
                <a:cs typeface="Times New Roman" panose="02020603050405020304" pitchFamily="18" charset="0"/>
              </a:rPr>
              <a:t>27.</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What can </a:t>
            </a:r>
            <a:r>
              <a:rPr lang="en-US" altLang="zh-CN" sz="2400" dirty="0">
                <a:highlight>
                  <a:srgbClr val="FFFF00"/>
                </a:highlight>
                <a:latin typeface="Times New Roman" panose="02020603050405020304" pitchFamily="18" charset="0"/>
                <a:cs typeface="Times New Roman" panose="02020603050405020304" pitchFamily="18" charset="0"/>
              </a:rPr>
              <a:t>be a suitable title </a:t>
            </a:r>
            <a:r>
              <a:rPr lang="en-US" altLang="zh-CN" sz="2400" dirty="0">
                <a:latin typeface="Times New Roman" panose="02020603050405020304" pitchFamily="18" charset="0"/>
                <a:cs typeface="Times New Roman" panose="02020603050405020304" pitchFamily="18" charset="0"/>
              </a:rPr>
              <a:t>for the text?</a:t>
            </a:r>
            <a:br>
              <a:rPr lang="en-US" altLang="zh-CN" sz="2400" dirty="0">
                <a:latin typeface="Times New Roman" panose="02020603050405020304" pitchFamily="18" charset="0"/>
                <a:cs typeface="Times New Roman" panose="02020603050405020304" pitchFamily="18" charset="0"/>
              </a:rPr>
            </a:br>
            <a:r>
              <a:rPr lang="en-US" altLang="zh-CN" sz="2400" dirty="0">
                <a:latin typeface="Times New Roman" panose="02020603050405020304" pitchFamily="18" charset="0"/>
                <a:cs typeface="Times New Roman" panose="02020603050405020304" pitchFamily="18" charset="0"/>
              </a:rPr>
              <a:t>A. Learning to Be a Wise Father		B. The Magic of Companionship</a:t>
            </a:r>
            <a:br>
              <a:rPr lang="en-US" altLang="zh-CN" sz="2400" dirty="0">
                <a:latin typeface="Times New Roman" panose="02020603050405020304" pitchFamily="18" charset="0"/>
                <a:cs typeface="Times New Roman" panose="02020603050405020304" pitchFamily="18" charset="0"/>
              </a:rPr>
            </a:br>
            <a:r>
              <a:rPr lang="en-US" altLang="zh-CN" sz="2400" dirty="0">
                <a:latin typeface="Times New Roman" panose="02020603050405020304" pitchFamily="18" charset="0"/>
                <a:cs typeface="Times New Roman" panose="02020603050405020304" pitchFamily="18" charset="0"/>
              </a:rPr>
              <a:t>C. More Than Just Being Together		D. The Moment My Boy Found His Voice</a:t>
            </a:r>
            <a:endParaRPr lang="zh-CN" altLang="zh-CN" sz="24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184185" y="2189559"/>
            <a:ext cx="12617415" cy="1938992"/>
          </a:xfrm>
          <a:prstGeom prst="rect">
            <a:avLst/>
          </a:prstGeom>
          <a:noFill/>
        </p:spPr>
        <p:txBody>
          <a:bodyPr wrap="square">
            <a:spAutoFit/>
          </a:bodyPr>
          <a:lstStyle/>
          <a:p>
            <a:r>
              <a:rPr lang="zh-CN" altLang="en-US" sz="2400" b="1" dirty="0">
                <a:latin typeface="仿宋" panose="02010609060101010101" pitchFamily="49" charset="-122"/>
                <a:ea typeface="仿宋" panose="02010609060101010101" pitchFamily="49" charset="-122"/>
              </a:rPr>
              <a:t>记叙文最佳标题的特点：</a:t>
            </a:r>
            <a:endParaRPr lang="en-US" altLang="zh-CN" sz="2400" b="1" dirty="0">
              <a:latin typeface="仿宋" panose="02010609060101010101" pitchFamily="49" charset="-122"/>
              <a:ea typeface="仿宋" panose="02010609060101010101" pitchFamily="49" charset="-122"/>
            </a:endParaRPr>
          </a:p>
          <a:p>
            <a:r>
              <a:rPr lang="zh-CN" altLang="en-US" sz="2400" b="1" dirty="0">
                <a:solidFill>
                  <a:srgbClr val="FF0000"/>
                </a:solidFill>
                <a:latin typeface="仿宋" panose="02010609060101010101" pitchFamily="49" charset="-122"/>
                <a:ea typeface="仿宋" panose="02010609060101010101" pitchFamily="49" charset="-122"/>
              </a:rPr>
              <a:t>概括全文核心内容：</a:t>
            </a:r>
            <a:r>
              <a:rPr lang="zh-CN" altLang="en-US" sz="2400" b="1" dirty="0">
                <a:latin typeface="仿宋" panose="02010609060101010101" pitchFamily="49" charset="-122"/>
                <a:ea typeface="仿宋" panose="02010609060101010101" pitchFamily="49" charset="-122"/>
              </a:rPr>
              <a:t>不能只涵盖开头或结尾，而要覆盖文章的主要情节和主题。</a:t>
            </a:r>
            <a:endParaRPr lang="zh-CN" altLang="en-US" sz="2400" b="1" dirty="0">
              <a:latin typeface="仿宋" panose="02010609060101010101" pitchFamily="49" charset="-122"/>
              <a:ea typeface="仿宋" panose="02010609060101010101" pitchFamily="49" charset="-122"/>
            </a:endParaRPr>
          </a:p>
          <a:p>
            <a:r>
              <a:rPr lang="zh-CN" altLang="en-US" sz="2400" b="1" dirty="0">
                <a:solidFill>
                  <a:srgbClr val="FF0000"/>
                </a:solidFill>
                <a:latin typeface="仿宋" panose="02010609060101010101" pitchFamily="49" charset="-122"/>
                <a:ea typeface="仿宋" panose="02010609060101010101" pitchFamily="49" charset="-122"/>
              </a:rPr>
              <a:t>体现文章主旨/寓意：</a:t>
            </a:r>
            <a:r>
              <a:rPr lang="zh-CN" altLang="en-US" sz="2400" b="1" dirty="0">
                <a:latin typeface="仿宋" panose="02010609060101010101" pitchFamily="49" charset="-122"/>
                <a:ea typeface="仿宋" panose="02010609060101010101" pitchFamily="49" charset="-122"/>
              </a:rPr>
              <a:t>尤其是记叙文往往有深层含义，标题最好能点明或暗示。</a:t>
            </a:r>
            <a:endParaRPr lang="zh-CN" altLang="en-US" sz="2400" b="1" dirty="0">
              <a:latin typeface="仿宋" panose="02010609060101010101" pitchFamily="49" charset="-122"/>
              <a:ea typeface="仿宋" panose="02010609060101010101" pitchFamily="49" charset="-122"/>
            </a:endParaRPr>
          </a:p>
          <a:p>
            <a:r>
              <a:rPr lang="zh-CN" altLang="en-US" sz="2400" b="1" dirty="0">
                <a:solidFill>
                  <a:srgbClr val="FF0000"/>
                </a:solidFill>
                <a:latin typeface="仿宋" panose="02010609060101010101" pitchFamily="49" charset="-122"/>
                <a:ea typeface="仿宋" panose="02010609060101010101" pitchFamily="49" charset="-122"/>
              </a:rPr>
              <a:t>具有吸引力和简洁性：</a:t>
            </a:r>
            <a:r>
              <a:rPr lang="zh-CN" altLang="en-US" sz="2400" b="1" dirty="0">
                <a:latin typeface="仿宋" panose="02010609060101010101" pitchFamily="49" charset="-122"/>
                <a:ea typeface="仿宋" panose="02010609060101010101" pitchFamily="49" charset="-122"/>
              </a:rPr>
              <a:t>但不能为了简洁而丢失关键信息。</a:t>
            </a:r>
            <a:endParaRPr lang="zh-CN" altLang="en-US" sz="2400" b="1" dirty="0">
              <a:latin typeface="仿宋" panose="02010609060101010101" pitchFamily="49" charset="-122"/>
              <a:ea typeface="仿宋" panose="02010609060101010101" pitchFamily="49" charset="-122"/>
            </a:endParaRPr>
          </a:p>
          <a:p>
            <a:r>
              <a:rPr lang="zh-CN" altLang="en-US" sz="2400" b="1" dirty="0">
                <a:solidFill>
                  <a:srgbClr val="FF0000"/>
                </a:solidFill>
                <a:latin typeface="仿宋" panose="02010609060101010101" pitchFamily="49" charset="-122"/>
                <a:ea typeface="仿宋" panose="02010609060101010101" pitchFamily="49" charset="-122"/>
              </a:rPr>
              <a:t>避免过于宽泛或过于具体：</a:t>
            </a:r>
            <a:r>
              <a:rPr lang="zh-CN" altLang="en-US" sz="2400" b="1" dirty="0">
                <a:latin typeface="仿宋" panose="02010609060101010101" pitchFamily="49" charset="-122"/>
                <a:ea typeface="仿宋" panose="02010609060101010101" pitchFamily="49" charset="-122"/>
              </a:rPr>
              <a:t>太宽泛则无法区分文章特色，太具体则不能涵盖全文。</a:t>
            </a:r>
            <a:endParaRPr lang="zh-CN" altLang="en-US" sz="2400" b="1"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linds(horizontal)">
                                      <p:cBhvr>
                                        <p:cTn id="7" dur="500"/>
                                        <p:tgtEl>
                                          <p:spTgt spid="6">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blinds(horizontal)">
                                      <p:cBhvr>
                                        <p:cTn id="10" dur="500"/>
                                        <p:tgtEl>
                                          <p:spTgt spid="6">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6">
                                            <p:txEl>
                                              <p:pRg st="2" end="2"/>
                                            </p:txEl>
                                          </p:spTgt>
                                        </p:tgtEl>
                                        <p:attrNameLst>
                                          <p:attrName>style.visibility</p:attrName>
                                        </p:attrNameLst>
                                      </p:cBhvr>
                                      <p:to>
                                        <p:strVal val="visible"/>
                                      </p:to>
                                    </p:set>
                                    <p:animEffect transition="in" filter="blinds(horizontal)">
                                      <p:cBhvr>
                                        <p:cTn id="13" dur="500"/>
                                        <p:tgtEl>
                                          <p:spTgt spid="6">
                                            <p:txEl>
                                              <p:pRg st="2" end="2"/>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6">
                                            <p:txEl>
                                              <p:pRg st="3" end="3"/>
                                            </p:txEl>
                                          </p:spTgt>
                                        </p:tgtEl>
                                        <p:attrNameLst>
                                          <p:attrName>style.visibility</p:attrName>
                                        </p:attrNameLst>
                                      </p:cBhvr>
                                      <p:to>
                                        <p:strVal val="visible"/>
                                      </p:to>
                                    </p:set>
                                    <p:animEffect transition="in" filter="blinds(horizontal)">
                                      <p:cBhvr>
                                        <p:cTn id="16" dur="500"/>
                                        <p:tgtEl>
                                          <p:spTgt spid="6">
                                            <p:txEl>
                                              <p:pRg st="3" end="3"/>
                                            </p:txEl>
                                          </p:spTgt>
                                        </p:tgtEl>
                                      </p:cBhvr>
                                    </p:animEffect>
                                  </p:childTnLst>
                                </p:cTn>
                              </p:par>
                              <p:par>
                                <p:cTn id="17" presetID="3" presetClass="entr" presetSubtype="10" fill="hold" nodeType="withEffect">
                                  <p:stCondLst>
                                    <p:cond delay="0"/>
                                  </p:stCondLst>
                                  <p:childTnLst>
                                    <p:set>
                                      <p:cBhvr>
                                        <p:cTn id="18" dur="1" fill="hold">
                                          <p:stCondLst>
                                            <p:cond delay="0"/>
                                          </p:stCondLst>
                                        </p:cTn>
                                        <p:tgtEl>
                                          <p:spTgt spid="6">
                                            <p:txEl>
                                              <p:pRg st="4" end="4"/>
                                            </p:txEl>
                                          </p:spTgt>
                                        </p:tgtEl>
                                        <p:attrNameLst>
                                          <p:attrName>style.visibility</p:attrName>
                                        </p:attrNameLst>
                                      </p:cBhvr>
                                      <p:to>
                                        <p:strVal val="visible"/>
                                      </p:to>
                                    </p:set>
                                    <p:animEffect transition="in" filter="blinds(horizontal)">
                                      <p:cBhvr>
                                        <p:cTn id="19"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a:stretch>
            <a:fillRect/>
          </a:stretch>
        </p:blipFill>
        <p:spPr>
          <a:xfrm>
            <a:off x="0" y="0"/>
            <a:ext cx="12192000" cy="6858000"/>
          </a:xfrm>
          <a:prstGeom prst="rect">
            <a:avLst/>
          </a:prstGeom>
        </p:spPr>
      </p:pic>
      <p:sp>
        <p:nvSpPr>
          <p:cNvPr id="4" name="文本框 3"/>
          <p:cNvSpPr txBox="1"/>
          <p:nvPr/>
        </p:nvSpPr>
        <p:spPr>
          <a:xfrm>
            <a:off x="0" y="16093"/>
            <a:ext cx="7518400" cy="6740307"/>
          </a:xfrm>
          <a:prstGeom prst="rect">
            <a:avLst/>
          </a:prstGeom>
          <a:solidFill>
            <a:schemeClr val="bg1">
              <a:alpha val="89883"/>
            </a:schemeClr>
          </a:solidFill>
        </p:spPr>
        <p:txBody>
          <a:bodyPr wrap="square">
            <a:spAutoFit/>
          </a:bodyPr>
          <a:lstStyle/>
          <a:p>
            <a:pPr algn="just">
              <a:buNone/>
            </a:pPr>
            <a:r>
              <a:rPr lang="zh-CN" altLang="en-US" sz="18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1.</a:t>
            </a:r>
            <a:r>
              <a:rPr lang="zh-CN" altLang="en-US" sz="18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I have a son with whom I do "special time". My wife and I homeschool our eleven-year-old son, and I spend lots of time playing and doing things with him. I used to think of this as special time. Recently, however, I have noticed that during many of those hours I have only part of my attention on him and am often distracted by things that need doing. This past year I talked with him about setting aside a time when I would just follow his lead in play, when he would get to decide what happened and how it happened. He liked the idea, so we arranged to do it once a week for an hour, after his guitar lesson.</a:t>
            </a:r>
            <a:endParaRPr lang="zh-CN" altLang="zh-CN" sz="1600" kern="100" dirty="0">
              <a:effectLst/>
              <a:latin typeface="等线" panose="02010600030101010101" charset="-122"/>
              <a:ea typeface="等线" panose="02010600030101010101" charset="-122"/>
              <a:cs typeface="Times New Roman" panose="02020603050405020304" pitchFamily="18" charset="0"/>
            </a:endParaRPr>
          </a:p>
          <a:p>
            <a:pPr algn="just">
              <a:buNone/>
            </a:pPr>
            <a:r>
              <a:rPr lang="zh-CN" altLang="en-US" sz="18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2.</a:t>
            </a:r>
            <a:r>
              <a:rPr lang="zh-CN" altLang="en-US" sz="18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During the first few special times he wouldn't be able to think of what he wanted to do with me or how he wanted to use my full attention. I would get antsy and would have to stop myself from making suggestions. He would often say, "Well, what would you like to do?" or "Let's go do this; you'll like this." I started to notice what a struggle it was for him to just want something for himself. He was always considering me first.</a:t>
            </a:r>
            <a:endParaRPr lang="zh-CN" altLang="zh-CN" sz="1600" kern="100" dirty="0">
              <a:effectLst/>
              <a:latin typeface="等线" panose="02010600030101010101" charset="-122"/>
              <a:ea typeface="等线" panose="02010600030101010101" charset="-122"/>
              <a:cs typeface="Times New Roman" panose="02020603050405020304" pitchFamily="18" charset="0"/>
            </a:endParaRPr>
          </a:p>
          <a:p>
            <a:pPr algn="just">
              <a:buNone/>
            </a:pPr>
            <a:r>
              <a:rPr lang="zh-CN" altLang="en-US" sz="18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3.</a:t>
            </a:r>
            <a:r>
              <a:rPr lang="zh-CN" altLang="en-US" sz="18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Often biting my tongue and sometimes failing, I tried to wait until he could figure out something that he really wanted to do. During some of the first special times he decided to go shopping and just look at the things he wanted. Recently he has chosen to use my attention to perfect skills—we go out and throw a baseball for an hour. Often I have to stop myself from teaching or from asking him to keep trying when he is ready to move on quickly to something else.</a:t>
            </a:r>
            <a:endParaRPr lang="zh-CN" altLang="zh-CN" sz="1600" kern="100" dirty="0">
              <a:effectLst/>
              <a:latin typeface="等线" panose="02010600030101010101" charset="-122"/>
              <a:ea typeface="等线" panose="02010600030101010101" charset="-122"/>
              <a:cs typeface="Times New Roman" panose="02020603050405020304" pitchFamily="18" charset="0"/>
            </a:endParaRPr>
          </a:p>
          <a:p>
            <a:pPr algn="just">
              <a:buNone/>
            </a:pPr>
            <a:r>
              <a:rPr lang="zh-CN" altLang="en-US" sz="18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4.</a:t>
            </a:r>
            <a:r>
              <a:rPr lang="zh-CN" altLang="en-US" sz="18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As the year continues, I watch my son become more confident and experiment more with how he can use me, now that he knows he has me for a fixed time. If my attention wanders, he'll remind me that it is his special time.</a:t>
            </a:r>
            <a:endParaRPr lang="zh-CN" altLang="zh-CN" sz="1600" kern="100" dirty="0">
              <a:effectLst/>
              <a:latin typeface="等线" panose="02010600030101010101" charset="-122"/>
              <a:ea typeface="等线" panose="02010600030101010101" charset="-122"/>
              <a:cs typeface="Times New Roman" panose="02020603050405020304" pitchFamily="18" charset="0"/>
            </a:endParaRPr>
          </a:p>
        </p:txBody>
      </p:sp>
      <p:sp>
        <p:nvSpPr>
          <p:cNvPr id="6" name="文本框 5"/>
          <p:cNvSpPr txBox="1"/>
          <p:nvPr/>
        </p:nvSpPr>
        <p:spPr>
          <a:xfrm>
            <a:off x="7518400" y="31262"/>
            <a:ext cx="4467654" cy="6801862"/>
          </a:xfrm>
          <a:prstGeom prst="rect">
            <a:avLst/>
          </a:prstGeom>
          <a:solidFill>
            <a:schemeClr val="accent4">
              <a:lumMod val="20000"/>
              <a:lumOff val="80000"/>
              <a:alpha val="91493"/>
            </a:schemeClr>
          </a:solidFill>
        </p:spPr>
        <p:txBody>
          <a:bodyPr wrap="square">
            <a:spAutoFit/>
          </a:bodyPr>
          <a:lstStyle/>
          <a:p>
            <a:r>
              <a:rPr lang="en-GB" altLang="zh-CN" sz="2000" b="1" dirty="0">
                <a:latin typeface="Times New Roman" panose="02020603050405020304" pitchFamily="18" charset="0"/>
                <a:cs typeface="Times New Roman" panose="02020603050405020304" pitchFamily="18" charset="0"/>
              </a:rPr>
              <a:t>Topic</a:t>
            </a:r>
            <a:r>
              <a:rPr lang="zh-CN" altLang="en-US" sz="2000" b="1" dirty="0">
                <a:latin typeface="Times New Roman" panose="02020603050405020304" pitchFamily="18" charset="0"/>
                <a:cs typeface="Times New Roman" panose="02020603050405020304" pitchFamily="18" charset="0"/>
              </a:rPr>
              <a:t>：“</a:t>
            </a:r>
            <a:r>
              <a:rPr lang="en-US" altLang="zh-CN" sz="2000" b="1" dirty="0">
                <a:latin typeface="Times New Roman" panose="02020603050405020304" pitchFamily="18" charset="0"/>
                <a:cs typeface="Times New Roman" panose="02020603050405020304" pitchFamily="18" charset="0"/>
              </a:rPr>
              <a:t>Special</a:t>
            </a:r>
            <a:r>
              <a:rPr lang="zh-CN" altLang="en-US" sz="2000" b="1"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time</a:t>
            </a:r>
            <a:r>
              <a:rPr lang="zh-CN" altLang="en-US" sz="2000" b="1" dirty="0">
                <a:latin typeface="Times New Roman" panose="02020603050405020304" pitchFamily="18" charset="0"/>
                <a:cs typeface="Times New Roman" panose="02020603050405020304" pitchFamily="18" charset="0"/>
              </a:rPr>
              <a:t>”</a:t>
            </a:r>
            <a:r>
              <a:rPr lang="en-US" altLang="zh-CN" sz="2000" b="1" dirty="0">
                <a:latin typeface="Times New Roman" panose="02020603050405020304" pitchFamily="18" charset="0"/>
                <a:cs typeface="Times New Roman" panose="02020603050405020304" pitchFamily="18" charset="0"/>
              </a:rPr>
              <a:t>——</a:t>
            </a:r>
            <a:r>
              <a:rPr lang="en-GB" altLang="zh-CN" sz="2000" b="1" dirty="0">
                <a:latin typeface="Times New Roman" panose="02020603050405020304" pitchFamily="18" charset="0"/>
                <a:cs typeface="Times New Roman" panose="02020603050405020304" pitchFamily="18" charset="0"/>
              </a:rPr>
              <a:t>full attention and child-led time.</a:t>
            </a:r>
            <a:endParaRPr lang="en-GB" altLang="zh-CN" sz="2000" b="1" dirty="0">
              <a:latin typeface="Times New Roman" panose="02020603050405020304" pitchFamily="18" charset="0"/>
              <a:cs typeface="Times New Roman" panose="02020603050405020304" pitchFamily="18" charset="0"/>
            </a:endParaRPr>
          </a:p>
          <a:p>
            <a:endParaRPr lang="en-GB" altLang="zh-CN" sz="2000" b="1" dirty="0">
              <a:latin typeface="Times New Roman" panose="02020603050405020304" pitchFamily="18" charset="0"/>
              <a:cs typeface="Times New Roman" panose="02020603050405020304" pitchFamily="18" charset="0"/>
            </a:endParaRPr>
          </a:p>
          <a:p>
            <a:endParaRPr lang="en-GB" altLang="zh-CN" sz="2000" b="1" dirty="0">
              <a:latin typeface="Times New Roman" panose="02020603050405020304" pitchFamily="18" charset="0"/>
              <a:cs typeface="Times New Roman" panose="02020603050405020304" pitchFamily="18" charset="0"/>
            </a:endParaRPr>
          </a:p>
          <a:p>
            <a:endParaRPr lang="en-GB" altLang="zh-CN" sz="2000" b="1" dirty="0">
              <a:latin typeface="Times New Roman" panose="02020603050405020304" pitchFamily="18" charset="0"/>
              <a:cs typeface="Times New Roman" panose="02020603050405020304" pitchFamily="18" charset="0"/>
            </a:endParaRPr>
          </a:p>
          <a:p>
            <a:endParaRPr lang="en-GB" altLang="zh-CN" sz="2000" b="1" dirty="0">
              <a:latin typeface="Times New Roman" panose="02020603050405020304" pitchFamily="18" charset="0"/>
              <a:cs typeface="Times New Roman" panose="02020603050405020304" pitchFamily="18" charset="0"/>
            </a:endParaRPr>
          </a:p>
          <a:p>
            <a:endParaRPr lang="en-GB" altLang="zh-CN" sz="2000" b="1" dirty="0">
              <a:latin typeface="Times New Roman" panose="02020603050405020304" pitchFamily="18" charset="0"/>
              <a:cs typeface="Times New Roman" panose="02020603050405020304" pitchFamily="18" charset="0"/>
            </a:endParaRPr>
          </a:p>
          <a:p>
            <a:r>
              <a:rPr lang="en-GB" altLang="zh-CN" sz="2000" b="1" dirty="0">
                <a:latin typeface="Times New Roman" panose="02020603050405020304" pitchFamily="18" charset="0"/>
                <a:cs typeface="Times New Roman" panose="02020603050405020304" pitchFamily="18" charset="0"/>
              </a:rPr>
              <a:t>Difficulties</a:t>
            </a:r>
            <a:r>
              <a:rPr lang="zh-CN" altLang="en-US" sz="2000" b="1"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in</a:t>
            </a:r>
            <a:r>
              <a:rPr lang="zh-CN" altLang="en-US" sz="2000" b="1"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achieving</a:t>
            </a:r>
            <a:r>
              <a:rPr lang="zh-CN" altLang="en-US" sz="2000" b="1"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special</a:t>
            </a:r>
            <a:r>
              <a:rPr lang="zh-CN" altLang="en-US" sz="2000" b="1"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time</a:t>
            </a:r>
            <a:r>
              <a:rPr lang="zh-CN" altLang="en-US" sz="2000" b="1" dirty="0">
                <a:latin typeface="Times New Roman" panose="02020603050405020304" pitchFamily="18" charset="0"/>
                <a:cs typeface="Times New Roman" panose="02020603050405020304" pitchFamily="18" charset="0"/>
              </a:rPr>
              <a:t>”</a:t>
            </a:r>
            <a:r>
              <a:rPr lang="en-US" altLang="zh-CN" sz="2000" b="1" dirty="0">
                <a:latin typeface="Times New Roman" panose="02020603050405020304" pitchFamily="18" charset="0"/>
                <a:cs typeface="Times New Roman" panose="02020603050405020304" pitchFamily="18" charset="0"/>
              </a:rPr>
              <a:t>——</a:t>
            </a:r>
            <a:r>
              <a:rPr lang="en-GB" altLang="zh-CN" sz="2000" b="1" dirty="0">
                <a:latin typeface="Times New Roman" panose="02020603050405020304" pitchFamily="18" charset="0"/>
                <a:cs typeface="Times New Roman" panose="02020603050405020304" pitchFamily="18" charset="0"/>
              </a:rPr>
              <a:t>the child does not know how to take the lead, and the father becomes impatient.</a:t>
            </a:r>
            <a:endParaRPr lang="en-GB" altLang="zh-CN" sz="2000" b="1" dirty="0">
              <a:latin typeface="Times New Roman" panose="02020603050405020304" pitchFamily="18" charset="0"/>
              <a:cs typeface="Times New Roman" panose="02020603050405020304" pitchFamily="18" charset="0"/>
            </a:endParaRPr>
          </a:p>
          <a:p>
            <a:endParaRPr lang="en-GB" altLang="zh-CN" sz="2000" b="1" dirty="0">
              <a:latin typeface="Times New Roman" panose="02020603050405020304" pitchFamily="18" charset="0"/>
              <a:cs typeface="Times New Roman" panose="02020603050405020304" pitchFamily="18" charset="0"/>
            </a:endParaRPr>
          </a:p>
          <a:p>
            <a:r>
              <a:rPr lang="en-US" altLang="zh-CN" sz="2000" b="1" dirty="0">
                <a:latin typeface="Times New Roman" panose="02020603050405020304" pitchFamily="18" charset="0"/>
                <a:cs typeface="Times New Roman" panose="02020603050405020304" pitchFamily="18" charset="0"/>
              </a:rPr>
              <a:t>Process</a:t>
            </a:r>
            <a:r>
              <a:rPr lang="zh-CN" altLang="en-US" sz="2000" b="1"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of</a:t>
            </a:r>
            <a:r>
              <a:rPr lang="zh-CN" altLang="en-US" sz="2000" b="1"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overcoming these difficulties——</a:t>
            </a:r>
            <a:r>
              <a:rPr lang="en-GB" altLang="zh-CN" sz="2000" b="1" dirty="0">
                <a:latin typeface="Times New Roman" panose="02020603050405020304" pitchFamily="18" charset="0"/>
                <a:cs typeface="Times New Roman" panose="02020603050405020304" pitchFamily="18" charset="0"/>
              </a:rPr>
              <a:t>father practices self-control, while the child slowly explores what he wants.</a:t>
            </a:r>
            <a:endParaRPr lang="en-GB" altLang="zh-CN" sz="2000" b="1" dirty="0">
              <a:latin typeface="Times New Roman" panose="02020603050405020304" pitchFamily="18" charset="0"/>
              <a:cs typeface="Times New Roman" panose="02020603050405020304" pitchFamily="18" charset="0"/>
            </a:endParaRPr>
          </a:p>
          <a:p>
            <a:endParaRPr lang="en-GB" altLang="zh-CN" sz="2000" b="1" dirty="0">
              <a:latin typeface="Times New Roman" panose="02020603050405020304" pitchFamily="18" charset="0"/>
              <a:cs typeface="Times New Roman" panose="02020603050405020304" pitchFamily="18" charset="0"/>
            </a:endParaRPr>
          </a:p>
          <a:p>
            <a:endParaRPr lang="en-GB" altLang="zh-CN" sz="2000" b="1" dirty="0">
              <a:latin typeface="Times New Roman" panose="02020603050405020304" pitchFamily="18" charset="0"/>
              <a:cs typeface="Times New Roman" panose="02020603050405020304" pitchFamily="18" charset="0"/>
            </a:endParaRPr>
          </a:p>
          <a:p>
            <a:endParaRPr lang="en-GB" altLang="zh-CN" sz="2000" b="1" dirty="0">
              <a:latin typeface="Times New Roman" panose="02020603050405020304" pitchFamily="18" charset="0"/>
              <a:cs typeface="Times New Roman" panose="02020603050405020304" pitchFamily="18" charset="0"/>
            </a:endParaRPr>
          </a:p>
          <a:p>
            <a:r>
              <a:rPr lang="en-GB" altLang="zh-CN" sz="2000" b="1" dirty="0">
                <a:latin typeface="Times New Roman" panose="02020603050405020304" pitchFamily="18" charset="0"/>
                <a:cs typeface="Times New Roman" panose="02020603050405020304" pitchFamily="18" charset="0"/>
              </a:rPr>
              <a:t>Positive</a:t>
            </a:r>
            <a:r>
              <a:rPr lang="zh-CN" altLang="en-US" sz="2000" b="1" dirty="0">
                <a:latin typeface="Times New Roman" panose="02020603050405020304" pitchFamily="18" charset="0"/>
                <a:cs typeface="Times New Roman" panose="02020603050405020304" pitchFamily="18" charset="0"/>
              </a:rPr>
              <a:t> </a:t>
            </a:r>
            <a:r>
              <a:rPr lang="en-US" altLang="zh-CN" sz="2000" b="1" dirty="0">
                <a:latin typeface="Times New Roman" panose="02020603050405020304" pitchFamily="18" charset="0"/>
                <a:cs typeface="Times New Roman" panose="02020603050405020304" pitchFamily="18" charset="0"/>
              </a:rPr>
              <a:t>results——</a:t>
            </a:r>
            <a:r>
              <a:rPr lang="en-GB" altLang="zh-CN" sz="2000" b="1" dirty="0">
                <a:latin typeface="Times New Roman" panose="02020603050405020304" pitchFamily="18" charset="0"/>
                <a:cs typeface="Times New Roman" panose="02020603050405020304" pitchFamily="18" charset="0"/>
              </a:rPr>
              <a:t>the child becomes more confident and even takes the initiative to remind his father.</a:t>
            </a:r>
            <a:endParaRPr lang="en-GB" altLang="zh-CN" sz="2000" b="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wipe(left)">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6">
                                            <p:txEl>
                                              <p:pRg st="6" end="6"/>
                                            </p:txEl>
                                          </p:spTgt>
                                        </p:tgtEl>
                                        <p:attrNameLst>
                                          <p:attrName>style.visibility</p:attrName>
                                        </p:attrNameLst>
                                      </p:cBhvr>
                                      <p:to>
                                        <p:strVal val="visible"/>
                                      </p:to>
                                    </p:set>
                                    <p:animEffect transition="in" filter="wipe(left)">
                                      <p:cBhvr>
                                        <p:cTn id="12" dur="500"/>
                                        <p:tgtEl>
                                          <p:spTgt spid="6">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6">
                                            <p:txEl>
                                              <p:pRg st="8" end="8"/>
                                            </p:txEl>
                                          </p:spTgt>
                                        </p:tgtEl>
                                        <p:attrNameLst>
                                          <p:attrName>style.visibility</p:attrName>
                                        </p:attrNameLst>
                                      </p:cBhvr>
                                      <p:to>
                                        <p:strVal val="visible"/>
                                      </p:to>
                                    </p:set>
                                    <p:animEffect transition="in" filter="wipe(left)">
                                      <p:cBhvr>
                                        <p:cTn id="17" dur="500"/>
                                        <p:tgtEl>
                                          <p:spTgt spid="6">
                                            <p:txEl>
                                              <p:pRg st="8"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6">
                                            <p:txEl>
                                              <p:pRg st="12" end="12"/>
                                            </p:txEl>
                                          </p:spTgt>
                                        </p:tgtEl>
                                        <p:attrNameLst>
                                          <p:attrName>style.visibility</p:attrName>
                                        </p:attrNameLst>
                                      </p:cBhvr>
                                      <p:to>
                                        <p:strVal val="visible"/>
                                      </p:to>
                                    </p:set>
                                    <p:animEffect transition="in" filter="wipe(left)">
                                      <p:cBhvr>
                                        <p:cTn id="22" dur="500"/>
                                        <p:tgtEl>
                                          <p:spTgt spid="6">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B</a:t>
            </a:r>
            <a:endParaRPr lang="zh-CN" altLang="en-US"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17" name="文本框 16"/>
          <p:cNvSpPr txBox="1"/>
          <p:nvPr/>
        </p:nvSpPr>
        <p:spPr>
          <a:xfrm>
            <a:off x="184185" y="918890"/>
            <a:ext cx="12168440" cy="1200329"/>
          </a:xfrm>
          <a:prstGeom prst="rect">
            <a:avLst/>
          </a:prstGeom>
          <a:noFill/>
        </p:spPr>
        <p:txBody>
          <a:bodyPr wrap="square">
            <a:spAutoFit/>
          </a:bodyPr>
          <a:lstStyle/>
          <a:p>
            <a:pPr lvl="0"/>
            <a:r>
              <a:rPr lang="en-US" altLang="zh-CN" sz="2400" dirty="0">
                <a:latin typeface="Times New Roman" panose="02020603050405020304" pitchFamily="18" charset="0"/>
                <a:cs typeface="Times New Roman" panose="02020603050405020304" pitchFamily="18" charset="0"/>
              </a:rPr>
              <a:t>27.</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What can be a suitable title for the text?</a:t>
            </a:r>
            <a:br>
              <a:rPr lang="en-US" altLang="zh-CN" sz="2400" dirty="0">
                <a:latin typeface="Times New Roman" panose="02020603050405020304" pitchFamily="18" charset="0"/>
                <a:cs typeface="Times New Roman" panose="02020603050405020304" pitchFamily="18" charset="0"/>
              </a:rPr>
            </a:br>
            <a:r>
              <a:rPr lang="en-US" altLang="zh-CN" sz="2400" dirty="0">
                <a:latin typeface="Times New Roman" panose="02020603050405020304" pitchFamily="18" charset="0"/>
                <a:cs typeface="Times New Roman" panose="02020603050405020304" pitchFamily="18" charset="0"/>
              </a:rPr>
              <a:t>A. Learning to Be a Wise Father		B. The Magic of Companionship</a:t>
            </a:r>
            <a:br>
              <a:rPr lang="en-US" altLang="zh-CN" sz="2400" dirty="0">
                <a:latin typeface="Times New Roman" panose="02020603050405020304" pitchFamily="18" charset="0"/>
                <a:cs typeface="Times New Roman" panose="02020603050405020304" pitchFamily="18" charset="0"/>
              </a:rPr>
            </a:br>
            <a:r>
              <a:rPr lang="en-US" altLang="zh-CN" sz="2400" dirty="0">
                <a:latin typeface="Times New Roman" panose="02020603050405020304" pitchFamily="18" charset="0"/>
                <a:cs typeface="Times New Roman" panose="02020603050405020304" pitchFamily="18" charset="0"/>
              </a:rPr>
              <a:t>C. More Than Just Being Together		D. The Moment My Boy Found His Voice</a:t>
            </a:r>
            <a:endParaRPr lang="zh-CN" altLang="zh-CN" sz="2400" dirty="0">
              <a:latin typeface="Times New Roman" panose="02020603050405020304" pitchFamily="18" charset="0"/>
              <a:cs typeface="Times New Roman" panose="02020603050405020304" pitchFamily="18" charset="0"/>
            </a:endParaRPr>
          </a:p>
        </p:txBody>
      </p:sp>
      <p:sp>
        <p:nvSpPr>
          <p:cNvPr id="5" name="文本框 4"/>
          <p:cNvSpPr txBox="1"/>
          <p:nvPr/>
        </p:nvSpPr>
        <p:spPr>
          <a:xfrm>
            <a:off x="184185" y="2048879"/>
            <a:ext cx="11823630" cy="4801314"/>
          </a:xfrm>
          <a:prstGeom prst="rect">
            <a:avLst/>
          </a:prstGeom>
          <a:solidFill>
            <a:schemeClr val="bg1"/>
          </a:solidFill>
        </p:spPr>
        <p:txBody>
          <a:bodyPr wrap="square">
            <a:spAutoFit/>
          </a:bodyPr>
          <a:lstStyle/>
          <a:p>
            <a:r>
              <a:rPr lang="zh-CN" altLang="en-US" dirty="0"/>
              <a:t> 直接点明了文章的核心对比：表面上的“在一起”vs.更深层的“全心陪伴+孩子主导”。</a:t>
            </a:r>
            <a:endParaRPr lang="zh-CN" altLang="en-US" dirty="0"/>
          </a:p>
          <a:p>
            <a:r>
              <a:rPr lang="zh-CN" altLang="en-US" dirty="0"/>
              <a:t>“More than”暗示了文章从“以为在一起就是特殊时间”到“意识到需要更多”的转变，覆盖了整篇文章的叙事弧线。既简洁又富有深意，符合记叙文标题常有的“言有尽而意无穷”的特点。</a:t>
            </a:r>
            <a:endParaRPr lang="en-US" altLang="zh-CN" dirty="0"/>
          </a:p>
          <a:p>
            <a:r>
              <a:rPr lang="en-US" altLang="zh-CN" dirty="0">
                <a:latin typeface="Times New Roman" panose="02020603050405020304" pitchFamily="18" charset="0"/>
                <a:cs typeface="Times New Roman" panose="02020603050405020304" pitchFamily="18" charset="0"/>
              </a:rPr>
              <a:t>A. Learning to Be a Wise Father </a:t>
            </a:r>
            <a:r>
              <a:rPr lang="zh-CN" altLang="en-US" dirty="0"/>
              <a:t>文章确实有父亲学习如何做父亲的内容（比如学习克制不提建议、学习给予全神贯注），但</a:t>
            </a:r>
            <a:r>
              <a:rPr lang="zh-CN" altLang="en-US" b="1" dirty="0"/>
              <a:t>文章的重点并不完全是父亲的学习过程</a:t>
            </a:r>
            <a:r>
              <a:rPr lang="zh-CN" altLang="en-US" dirty="0"/>
              <a:t>。文章同样花了大量篇幅描写</a:t>
            </a:r>
            <a:r>
              <a:rPr lang="zh-CN" altLang="en-US" b="1" dirty="0"/>
              <a:t>儿子的变化</a:t>
            </a:r>
            <a:r>
              <a:rPr lang="zh-CN" altLang="en-US" dirty="0"/>
              <a:t>：从不会为自己着想、总是考虑父亲，到逐渐自信、敢于提出自己的需求、甚至提醒父亲“这是他的特殊时间”。标题只聚焦父亲，忽略了儿子这条同样重要的线索，不够全面。此外，文章并没有明确说父亲变成了“</a:t>
            </a:r>
            <a:r>
              <a:rPr lang="en-GB" altLang="zh-CN" dirty="0"/>
              <a:t>wise father”</a:t>
            </a:r>
            <a:r>
              <a:rPr lang="zh-CN" altLang="en-GB" dirty="0"/>
              <a:t>，</a:t>
            </a:r>
            <a:r>
              <a:rPr lang="zh-CN" altLang="en-US" dirty="0"/>
              <a:t>更多是描述一种互动关系的改善。</a:t>
            </a:r>
            <a:endParaRPr lang="en-US" altLang="zh-CN" dirty="0"/>
          </a:p>
          <a:p>
            <a:r>
              <a:rPr lang="en-US" altLang="zh-CN" dirty="0"/>
              <a:t>B. </a:t>
            </a:r>
            <a:r>
              <a:rPr lang="en-US" altLang="zh-CN" dirty="0">
                <a:latin typeface="Times New Roman" panose="02020603050405020304" pitchFamily="18" charset="0"/>
                <a:cs typeface="Times New Roman" panose="02020603050405020304" pitchFamily="18" charset="0"/>
              </a:rPr>
              <a:t>The Magic of Companionship.  </a:t>
            </a:r>
            <a:r>
              <a:rPr lang="zh-CN" altLang="en-US" dirty="0"/>
              <a:t>这个标题强调的是“陪伴的魔力”。但文章恰恰指出，</a:t>
            </a:r>
            <a:r>
              <a:rPr lang="zh-CN" altLang="en-US" b="1" dirty="0"/>
              <a:t>普通的陪伴（物理上在一起）是不够的</a:t>
            </a:r>
            <a:r>
              <a:rPr lang="zh-CN" altLang="en-US" dirty="0"/>
              <a:t>，需要的是“全神贯注</a:t>
            </a:r>
            <a:r>
              <a:rPr lang="en-US" altLang="zh-CN" dirty="0"/>
              <a:t>+</a:t>
            </a:r>
            <a:r>
              <a:rPr lang="zh-CN" altLang="en-US" dirty="0"/>
              <a:t>孩子主导”。如果只是“</a:t>
            </a:r>
            <a:r>
              <a:rPr lang="en-GB" altLang="zh-CN" dirty="0"/>
              <a:t>companionship”</a:t>
            </a:r>
            <a:r>
              <a:rPr lang="zh-CN" altLang="en-GB" dirty="0"/>
              <a:t>，</a:t>
            </a:r>
            <a:r>
              <a:rPr lang="zh-CN" altLang="en-US" dirty="0"/>
              <a:t>那和父亲最初以为的“</a:t>
            </a:r>
            <a:r>
              <a:rPr lang="en-GB" altLang="zh-CN" dirty="0"/>
              <a:t>special time”</a:t>
            </a:r>
            <a:r>
              <a:rPr lang="zh-CN" altLang="en-US" dirty="0"/>
              <a:t>没有区别</a:t>
            </a:r>
            <a:r>
              <a:rPr lang="en-US" altLang="zh-CN" dirty="0"/>
              <a:t>.</a:t>
            </a:r>
            <a:r>
              <a:rPr lang="en-GB" altLang="zh-CN" dirty="0"/>
              <a:t> “Magic”</a:t>
            </a:r>
            <a:r>
              <a:rPr lang="zh-CN" altLang="en-US" dirty="0"/>
              <a:t>一词带有浪漫化、神秘化的色彩，而本文是非常具体、日常、甚至带有挣扎的亲子互动（父亲要咬住舌头、儿子要学习为自己争取），并非强调“魔力”。</a:t>
            </a:r>
            <a:endParaRPr lang="en-US" altLang="zh-CN" dirty="0"/>
          </a:p>
          <a:p>
            <a:r>
              <a:rPr lang="en-US" altLang="zh-CN" dirty="0"/>
              <a:t>D.  </a:t>
            </a:r>
            <a:r>
              <a:rPr lang="en-US" altLang="zh-CN" dirty="0">
                <a:latin typeface="Times New Roman" panose="02020603050405020304" pitchFamily="18" charset="0"/>
                <a:cs typeface="Times New Roman" panose="02020603050405020304" pitchFamily="18" charset="0"/>
              </a:rPr>
              <a:t>The Moment My Boy Found His Voice </a:t>
            </a:r>
            <a:r>
              <a:rPr lang="zh-CN" altLang="en-US" dirty="0"/>
              <a:t>这个标题把焦点锁定在</a:t>
            </a:r>
            <a:r>
              <a:rPr lang="zh-CN" altLang="en-US" b="1" dirty="0"/>
              <a:t>某个具体的时刻</a:t>
            </a:r>
            <a:r>
              <a:rPr lang="zh-CN" altLang="en-US" dirty="0"/>
              <a:t>（</a:t>
            </a:r>
            <a:r>
              <a:rPr lang="en-GB" altLang="zh-CN" dirty="0"/>
              <a:t>the moment</a:t>
            </a:r>
            <a:r>
              <a:rPr lang="zh-CN" altLang="en-GB" dirty="0"/>
              <a:t>）。</a:t>
            </a:r>
            <a:r>
              <a:rPr lang="zh-CN" altLang="en-US" dirty="0"/>
              <a:t>但文章并没有描  写一个戏剧性的“找到了自己的声音”的瞬间。儿子的变化是</a:t>
            </a:r>
            <a:r>
              <a:rPr lang="zh-CN" altLang="en-US" b="1" dirty="0"/>
              <a:t>渐进的</a:t>
            </a:r>
            <a:r>
              <a:rPr lang="zh-CN" altLang="en-US" dirty="0"/>
              <a:t>：从最初不会想自己要什么，到后来选择去购物、再后来选择练习棒球，最后会提醒父亲“这是他的时间”。这是一个过程，不是一个时刻。</a:t>
            </a:r>
            <a:r>
              <a:rPr lang="en-GB" altLang="zh-CN" dirty="0"/>
              <a:t> “Found his voice”</a:t>
            </a:r>
            <a:r>
              <a:rPr lang="zh-CN" altLang="en-US" dirty="0"/>
              <a:t>通常指开始表达自己的观点或需求，文章确实有这方面的内容，但它只是文章的一部分。文章还有父亲的学习、双方关系的调整等。这个标题</a:t>
            </a:r>
            <a:r>
              <a:rPr lang="zh-CN" altLang="en-US" b="1" dirty="0"/>
              <a:t>过于片面</a:t>
            </a:r>
            <a:r>
              <a:rPr lang="zh-CN" altLang="en-US" dirty="0"/>
              <a:t>，不能概括全文。</a:t>
            </a:r>
            <a:endParaRPr lang="zh-CN" altLang="en-US" dirty="0"/>
          </a:p>
        </p:txBody>
      </p:sp>
      <p:sp>
        <p:nvSpPr>
          <p:cNvPr id="3" name="太阳 2"/>
          <p:cNvSpPr/>
          <p:nvPr/>
        </p:nvSpPr>
        <p:spPr>
          <a:xfrm>
            <a:off x="0" y="1574097"/>
            <a:ext cx="685800" cy="597877"/>
          </a:xfrm>
          <a:prstGeom prst="sun">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arn(inVertical)">
                                      <p:cBhvr>
                                        <p:cTn id="12" dur="500"/>
                                        <p:tgtEl>
                                          <p:spTgt spid="5">
                                            <p:txEl>
                                              <p:pRg st="0" end="0"/>
                                            </p:txEl>
                                          </p:spTgt>
                                        </p:tgtEl>
                                      </p:cBhvr>
                                    </p:animEffect>
                                  </p:childTnLst>
                                </p:cTn>
                              </p:par>
                              <p:par>
                                <p:cTn id="13" presetID="16" presetClass="entr" presetSubtype="21" fill="hold"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Effect transition="in" filter="barn(inVertical)">
                                      <p:cBhvr>
                                        <p:cTn id="15" dur="500"/>
                                        <p:tgtEl>
                                          <p:spTgt spid="5">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5">
                                            <p:txEl>
                                              <p:pRg st="2" end="2"/>
                                            </p:txEl>
                                          </p:spTgt>
                                        </p:tgtEl>
                                        <p:attrNameLst>
                                          <p:attrName>style.visibility</p:attrName>
                                        </p:attrNameLst>
                                      </p:cBhvr>
                                      <p:to>
                                        <p:strVal val="visible"/>
                                      </p:to>
                                    </p:set>
                                    <p:animEffect transition="in" filter="barn(inVertical)">
                                      <p:cBhvr>
                                        <p:cTn id="20" dur="500"/>
                                        <p:tgtEl>
                                          <p:spTgt spid="5">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Effect transition="in" filter="barn(inVertical)">
                                      <p:cBhvr>
                                        <p:cTn id="25" dur="500"/>
                                        <p:tgtEl>
                                          <p:spTgt spid="5">
                                            <p:txEl>
                                              <p:pRg st="3" end="3"/>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5">
                                            <p:txEl>
                                              <p:pRg st="4" end="4"/>
                                            </p:txEl>
                                          </p:spTgt>
                                        </p:tgtEl>
                                        <p:attrNameLst>
                                          <p:attrName>style.visibility</p:attrName>
                                        </p:attrNameLst>
                                      </p:cBhvr>
                                      <p:to>
                                        <p:strVal val="visible"/>
                                      </p:to>
                                    </p:set>
                                    <p:animEffect transition="in" filter="barn(inVertical)">
                                      <p:cBhvr>
                                        <p:cTn id="30"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6636328" y="2619188"/>
            <a:ext cx="5555672" cy="2246769"/>
          </a:xfrm>
          <a:prstGeom prst="rect">
            <a:avLst/>
          </a:prstGeom>
          <a:noFill/>
        </p:spPr>
        <p:txBody>
          <a:bodyPr wrap="square">
            <a:spAutoFit/>
          </a:bodyPr>
          <a:lstStyle/>
          <a:p>
            <a:pPr algn="just">
              <a:buNone/>
            </a:pPr>
            <a:r>
              <a:rPr lang="zh-CN" altLang="en-US" sz="2800" dirty="0">
                <a:latin typeface="Times New Roman" panose="02020603050405020304" pitchFamily="18" charset="0"/>
                <a:cs typeface="Times New Roman" panose="02020603050405020304" pitchFamily="18" charset="0"/>
              </a:rPr>
              <a:t>    </a:t>
            </a:r>
            <a:r>
              <a:rPr lang="en-GB" altLang="zh-CN" sz="2800" dirty="0" err="1">
                <a:latin typeface="Times New Roman" panose="02020603050405020304" pitchFamily="18" charset="0"/>
                <a:cs typeface="Times New Roman" panose="02020603050405020304" pitchFamily="18" charset="0"/>
              </a:rPr>
              <a:t>PulseNet</a:t>
            </a:r>
            <a:r>
              <a:rPr lang="en-GB" altLang="zh-CN" sz="2800" dirty="0">
                <a:latin typeface="Times New Roman" panose="02020603050405020304" pitchFamily="18" charset="0"/>
                <a:cs typeface="Times New Roman" panose="02020603050405020304" pitchFamily="18" charset="0"/>
              </a:rPr>
              <a:t> is a national lab network that uses DNA analysis to detect foodborne disease outbreaks much faster, helping prevent illnesses and save lives.</a:t>
            </a:r>
            <a:endParaRPr lang="en-GB" altLang="zh-CN" sz="2800" dirty="0">
              <a:latin typeface="Times New Roman" panose="02020603050405020304" pitchFamily="18" charset="0"/>
              <a:cs typeface="Times New Roman" panose="02020603050405020304" pitchFamily="18" charset="0"/>
            </a:endParaRPr>
          </a:p>
        </p:txBody>
      </p:sp>
      <p:pic>
        <p:nvPicPr>
          <p:cNvPr id="102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781421" y="0"/>
            <a:ext cx="3999561" cy="2456873"/>
          </a:xfrm>
          <a:prstGeom prst="rect">
            <a:avLst/>
          </a:prstGeom>
          <a:noFill/>
          <a:extLst>
            <a:ext uri="{909E8E84-426E-40DD-AFC4-6F175D3DCCD1}">
              <a14:hiddenFill xmlns:a14="http://schemas.microsoft.com/office/drawing/2010/main">
                <a:solidFill>
                  <a:srgbClr val="FFFFFF"/>
                </a:solidFill>
              </a14:hiddenFill>
            </a:ext>
          </a:extLst>
        </p:spPr>
      </p:pic>
      <p:pic>
        <p:nvPicPr>
          <p:cNvPr id="5" name="图片 4"/>
          <p:cNvPicPr>
            <a:picLocks noChangeAspect="1"/>
          </p:cNvPicPr>
          <p:nvPr/>
        </p:nvPicPr>
        <p:blipFill>
          <a:blip r:embed="rId2"/>
          <a:stretch>
            <a:fillRect/>
          </a:stretch>
        </p:blipFill>
        <p:spPr>
          <a:xfrm>
            <a:off x="-1" y="-24982"/>
            <a:ext cx="6528391" cy="6858000"/>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0"/>
            <a:ext cx="8174736" cy="6370975"/>
          </a:xfrm>
          <a:prstGeom prst="rect">
            <a:avLst/>
          </a:prstGeom>
          <a:noFill/>
        </p:spPr>
        <p:txBody>
          <a:bodyPr wrap="square">
            <a:spAutoFit/>
          </a:bodyPr>
          <a:lstStyle/>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fast-food restaurant chain</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It</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took</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investigators</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39</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days</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to determine that… </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contaminated with E. coli</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detect and link outbreaks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conduct</a:t>
            </a:r>
            <a:r>
              <a:rPr lang="zh-CN" altLang="en-US" sz="2400" dirty="0">
                <a:latin typeface="Times New Roman" panose="02020603050405020304" pitchFamily="18" charset="0"/>
                <a:cs typeface="Times New Roman" panose="02020603050405020304" pitchFamily="18" charset="0"/>
              </a:rPr>
              <a:t> DNA analysis</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national database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access</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a pathogen’s unique DNA fingerprint </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common source of infection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near real-time</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quick turnaround time</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recall contaminated food</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foodborne illnesses</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illness-causing bacteria-Salmonella </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disease monitoring</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round up stories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read on to learn </a:t>
            </a:r>
            <a:endParaRPr lang="en-US" altLang="zh-CN" sz="2400" dirty="0">
              <a:latin typeface="Times New Roman" panose="02020603050405020304" pitchFamily="18" charset="0"/>
              <a:cs typeface="Times New Roman" panose="02020603050405020304" pitchFamily="18" charset="0"/>
            </a:endParaRPr>
          </a:p>
          <a:p>
            <a:endParaRPr lang="zh-CN" altLang="en-US" sz="2400"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6455664" y="0"/>
            <a:ext cx="6144768" cy="6001643"/>
          </a:xfrm>
          <a:prstGeom prst="rect">
            <a:avLst/>
          </a:prstGeom>
          <a:noFill/>
        </p:spPr>
        <p:txBody>
          <a:bodyPr wrap="square">
            <a:spAutoFit/>
          </a:bodyPr>
          <a:lstStyle/>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快餐连锁店</a:t>
            </a:r>
            <a:endParaRPr lang="en-US" altLang="zh-CN"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调查人员花了 </a:t>
            </a:r>
            <a:r>
              <a:rPr lang="en-US" altLang="zh-CN" sz="2400" b="1" dirty="0">
                <a:latin typeface="仿宋" panose="02010609060101010101" pitchFamily="49" charset="-122"/>
                <a:ea typeface="仿宋" panose="02010609060101010101" pitchFamily="49" charset="-122"/>
              </a:rPr>
              <a:t>39 </a:t>
            </a:r>
            <a:r>
              <a:rPr lang="zh-CN" altLang="en-US" sz="2400" b="1" dirty="0">
                <a:latin typeface="仿宋" panose="02010609060101010101" pitchFamily="49" charset="-122"/>
                <a:ea typeface="仿宋" panose="02010609060101010101" pitchFamily="49" charset="-122"/>
              </a:rPr>
              <a:t>天才得出</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的结论。</a:t>
            </a:r>
            <a:endParaRPr lang="en-US" altLang="zh-CN"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被大肠杆菌污染</a:t>
            </a:r>
            <a:endParaRPr lang="en-US" altLang="zh-CN"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检测并关联疫情</a:t>
            </a:r>
            <a:endParaRPr lang="zh-CN" altLang="en-US"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DNA分析</a:t>
            </a:r>
            <a:endParaRPr lang="en-US" altLang="zh-CN"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国家数据库</a:t>
            </a:r>
            <a:endParaRPr lang="en-US" altLang="zh-CN"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获取病原体独特的</a:t>
            </a:r>
            <a:r>
              <a:rPr lang="en-GB" altLang="zh-CN" sz="2400" b="1" dirty="0">
                <a:latin typeface="仿宋" panose="02010609060101010101" pitchFamily="49" charset="-122"/>
                <a:ea typeface="仿宋" panose="02010609060101010101" pitchFamily="49" charset="-122"/>
              </a:rPr>
              <a:t>DNA</a:t>
            </a:r>
            <a:r>
              <a:rPr lang="zh-CN" altLang="en-US" sz="2400" b="1" dirty="0">
                <a:latin typeface="仿宋" panose="02010609060101010101" pitchFamily="49" charset="-122"/>
                <a:ea typeface="仿宋" panose="02010609060101010101" pitchFamily="49" charset="-122"/>
              </a:rPr>
              <a:t>指纹</a:t>
            </a:r>
            <a:endParaRPr lang="en-US" altLang="zh-CN"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共同感染源</a:t>
            </a:r>
            <a:endParaRPr lang="zh-CN" altLang="en-US"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近乎实时</a:t>
            </a:r>
            <a:endParaRPr lang="en-US" altLang="zh-CN"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快速周转时间</a:t>
            </a:r>
            <a:endParaRPr lang="en-US" altLang="zh-CN"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召回受污染食品</a:t>
            </a:r>
            <a:endParaRPr lang="en-US" altLang="zh-CN"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食源性疾病</a:t>
            </a:r>
            <a:endParaRPr lang="en-US" altLang="zh-CN"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致病细菌</a:t>
            </a:r>
            <a:r>
              <a:rPr lang="en-US" altLang="zh-CN" sz="2400" b="1" dirty="0">
                <a:latin typeface="仿宋" panose="02010609060101010101" pitchFamily="49" charset="-122"/>
                <a:ea typeface="仿宋" panose="02010609060101010101" pitchFamily="49" charset="-122"/>
              </a:rPr>
              <a:t>——</a:t>
            </a:r>
            <a:r>
              <a:rPr lang="zh-CN" altLang="en-US" sz="2400" b="1" dirty="0">
                <a:latin typeface="仿宋" panose="02010609060101010101" pitchFamily="49" charset="-122"/>
                <a:ea typeface="仿宋" panose="02010609060101010101" pitchFamily="49" charset="-122"/>
              </a:rPr>
              <a:t>沙门氏菌</a:t>
            </a:r>
            <a:endParaRPr lang="en-US" altLang="zh-CN"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cs typeface="Times New Roman" panose="02020603050405020304" pitchFamily="18" charset="0"/>
              </a:rPr>
              <a:t>疾病监测</a:t>
            </a:r>
            <a:endParaRPr lang="en-US" altLang="zh-CN" sz="2400" b="1" dirty="0">
              <a:latin typeface="仿宋" panose="02010609060101010101" pitchFamily="49" charset="-122"/>
              <a:ea typeface="仿宋" panose="02010609060101010101" pitchFamily="49" charset="-122"/>
              <a:cs typeface="Times New Roman" panose="02020603050405020304" pitchFamily="18" charset="0"/>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汇总 </a:t>
            </a:r>
            <a:r>
              <a:rPr lang="en-US" altLang="zh-CN" sz="2400" b="1" dirty="0">
                <a:latin typeface="仿宋" panose="02010609060101010101" pitchFamily="49" charset="-122"/>
                <a:ea typeface="仿宋" panose="02010609060101010101" pitchFamily="49" charset="-122"/>
              </a:rPr>
              <a:t>/ </a:t>
            </a:r>
            <a:r>
              <a:rPr lang="zh-CN" altLang="en-US" sz="2400" b="1" dirty="0">
                <a:latin typeface="仿宋" panose="02010609060101010101" pitchFamily="49" charset="-122"/>
                <a:ea typeface="仿宋" panose="02010609060101010101" pitchFamily="49" charset="-122"/>
              </a:rPr>
              <a:t>收集故事</a:t>
            </a:r>
            <a:endParaRPr lang="en-US" altLang="zh-CN"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继续读下去了解</a:t>
            </a:r>
            <a:endParaRPr lang="zh-CN" altLang="en-US" sz="2400" b="1"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wipe(left)">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wipe(left)">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wipe(left)">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wipe(left)">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wipe(left)">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wipe(left)">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nodeType="click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Effect transition="in" filter="wipe(left)">
                                      <p:cBhvr>
                                        <p:cTn id="42" dur="500"/>
                                        <p:tgtEl>
                                          <p:spTgt spid="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8" fill="hold" nodeType="click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animEffect transition="in" filter="wipe(left)">
                                      <p:cBhvr>
                                        <p:cTn id="47" dur="500"/>
                                        <p:tgtEl>
                                          <p:spTgt spid="8">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8" fill="hold" nodeType="clickEffect">
                                  <p:stCondLst>
                                    <p:cond delay="0"/>
                                  </p:stCondLst>
                                  <p:childTnLst>
                                    <p:set>
                                      <p:cBhvr>
                                        <p:cTn id="51" dur="1" fill="hold">
                                          <p:stCondLst>
                                            <p:cond delay="0"/>
                                          </p:stCondLst>
                                        </p:cTn>
                                        <p:tgtEl>
                                          <p:spTgt spid="8">
                                            <p:txEl>
                                              <p:pRg st="9" end="9"/>
                                            </p:txEl>
                                          </p:spTgt>
                                        </p:tgtEl>
                                        <p:attrNameLst>
                                          <p:attrName>style.visibility</p:attrName>
                                        </p:attrNameLst>
                                      </p:cBhvr>
                                      <p:to>
                                        <p:strVal val="visible"/>
                                      </p:to>
                                    </p:set>
                                    <p:animEffect transition="in" filter="wipe(left)">
                                      <p:cBhvr>
                                        <p:cTn id="52" dur="500"/>
                                        <p:tgtEl>
                                          <p:spTgt spid="8">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8" fill="hold" nodeType="clickEffect">
                                  <p:stCondLst>
                                    <p:cond delay="0"/>
                                  </p:stCondLst>
                                  <p:childTnLst>
                                    <p:set>
                                      <p:cBhvr>
                                        <p:cTn id="56" dur="1" fill="hold">
                                          <p:stCondLst>
                                            <p:cond delay="0"/>
                                          </p:stCondLst>
                                        </p:cTn>
                                        <p:tgtEl>
                                          <p:spTgt spid="8">
                                            <p:txEl>
                                              <p:pRg st="10" end="10"/>
                                            </p:txEl>
                                          </p:spTgt>
                                        </p:tgtEl>
                                        <p:attrNameLst>
                                          <p:attrName>style.visibility</p:attrName>
                                        </p:attrNameLst>
                                      </p:cBhvr>
                                      <p:to>
                                        <p:strVal val="visible"/>
                                      </p:to>
                                    </p:set>
                                    <p:animEffect transition="in" filter="wipe(left)">
                                      <p:cBhvr>
                                        <p:cTn id="57" dur="500"/>
                                        <p:tgtEl>
                                          <p:spTgt spid="8">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nodeType="clickEffect">
                                  <p:stCondLst>
                                    <p:cond delay="0"/>
                                  </p:stCondLst>
                                  <p:childTnLst>
                                    <p:set>
                                      <p:cBhvr>
                                        <p:cTn id="61" dur="1" fill="hold">
                                          <p:stCondLst>
                                            <p:cond delay="0"/>
                                          </p:stCondLst>
                                        </p:cTn>
                                        <p:tgtEl>
                                          <p:spTgt spid="8">
                                            <p:txEl>
                                              <p:pRg st="11" end="11"/>
                                            </p:txEl>
                                          </p:spTgt>
                                        </p:tgtEl>
                                        <p:attrNameLst>
                                          <p:attrName>style.visibility</p:attrName>
                                        </p:attrNameLst>
                                      </p:cBhvr>
                                      <p:to>
                                        <p:strVal val="visible"/>
                                      </p:to>
                                    </p:set>
                                    <p:animEffect transition="in" filter="wipe(left)">
                                      <p:cBhvr>
                                        <p:cTn id="62" dur="500"/>
                                        <p:tgtEl>
                                          <p:spTgt spid="8">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8" fill="hold" nodeType="clickEffect">
                                  <p:stCondLst>
                                    <p:cond delay="0"/>
                                  </p:stCondLst>
                                  <p:childTnLst>
                                    <p:set>
                                      <p:cBhvr>
                                        <p:cTn id="66" dur="1" fill="hold">
                                          <p:stCondLst>
                                            <p:cond delay="0"/>
                                          </p:stCondLst>
                                        </p:cTn>
                                        <p:tgtEl>
                                          <p:spTgt spid="8">
                                            <p:txEl>
                                              <p:pRg st="12" end="12"/>
                                            </p:txEl>
                                          </p:spTgt>
                                        </p:tgtEl>
                                        <p:attrNameLst>
                                          <p:attrName>style.visibility</p:attrName>
                                        </p:attrNameLst>
                                      </p:cBhvr>
                                      <p:to>
                                        <p:strVal val="visible"/>
                                      </p:to>
                                    </p:set>
                                    <p:animEffect transition="in" filter="wipe(left)">
                                      <p:cBhvr>
                                        <p:cTn id="67" dur="500"/>
                                        <p:tgtEl>
                                          <p:spTgt spid="8">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8" fill="hold" nodeType="clickEffect">
                                  <p:stCondLst>
                                    <p:cond delay="0"/>
                                  </p:stCondLst>
                                  <p:childTnLst>
                                    <p:set>
                                      <p:cBhvr>
                                        <p:cTn id="71" dur="1" fill="hold">
                                          <p:stCondLst>
                                            <p:cond delay="0"/>
                                          </p:stCondLst>
                                        </p:cTn>
                                        <p:tgtEl>
                                          <p:spTgt spid="8">
                                            <p:txEl>
                                              <p:pRg st="13" end="13"/>
                                            </p:txEl>
                                          </p:spTgt>
                                        </p:tgtEl>
                                        <p:attrNameLst>
                                          <p:attrName>style.visibility</p:attrName>
                                        </p:attrNameLst>
                                      </p:cBhvr>
                                      <p:to>
                                        <p:strVal val="visible"/>
                                      </p:to>
                                    </p:set>
                                    <p:animEffect transition="in" filter="wipe(left)">
                                      <p:cBhvr>
                                        <p:cTn id="72" dur="500"/>
                                        <p:tgtEl>
                                          <p:spTgt spid="8">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8" fill="hold" nodeType="clickEffect">
                                  <p:stCondLst>
                                    <p:cond delay="0"/>
                                  </p:stCondLst>
                                  <p:childTnLst>
                                    <p:set>
                                      <p:cBhvr>
                                        <p:cTn id="76" dur="1" fill="hold">
                                          <p:stCondLst>
                                            <p:cond delay="0"/>
                                          </p:stCondLst>
                                        </p:cTn>
                                        <p:tgtEl>
                                          <p:spTgt spid="8">
                                            <p:txEl>
                                              <p:pRg st="14" end="14"/>
                                            </p:txEl>
                                          </p:spTgt>
                                        </p:tgtEl>
                                        <p:attrNameLst>
                                          <p:attrName>style.visibility</p:attrName>
                                        </p:attrNameLst>
                                      </p:cBhvr>
                                      <p:to>
                                        <p:strVal val="visible"/>
                                      </p:to>
                                    </p:set>
                                    <p:animEffect transition="in" filter="wipe(left)">
                                      <p:cBhvr>
                                        <p:cTn id="77" dur="500"/>
                                        <p:tgtEl>
                                          <p:spTgt spid="8">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22" presetClass="entr" presetSubtype="8" fill="hold" nodeType="clickEffect">
                                  <p:stCondLst>
                                    <p:cond delay="0"/>
                                  </p:stCondLst>
                                  <p:childTnLst>
                                    <p:set>
                                      <p:cBhvr>
                                        <p:cTn id="81" dur="1" fill="hold">
                                          <p:stCondLst>
                                            <p:cond delay="0"/>
                                          </p:stCondLst>
                                        </p:cTn>
                                        <p:tgtEl>
                                          <p:spTgt spid="8">
                                            <p:txEl>
                                              <p:pRg st="15" end="15"/>
                                            </p:txEl>
                                          </p:spTgt>
                                        </p:tgtEl>
                                        <p:attrNameLst>
                                          <p:attrName>style.visibility</p:attrName>
                                        </p:attrNameLst>
                                      </p:cBhvr>
                                      <p:to>
                                        <p:strVal val="visible"/>
                                      </p:to>
                                    </p:set>
                                    <p:animEffect transition="in" filter="wipe(left)">
                                      <p:cBhvr>
                                        <p:cTn id="82" dur="500"/>
                                        <p:tgtEl>
                                          <p:spTgt spid="8">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C</a:t>
            </a:r>
            <a:endParaRPr lang="zh-CN" altLang="en-US"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25" name="文本框 24"/>
          <p:cNvSpPr txBox="1"/>
          <p:nvPr/>
        </p:nvSpPr>
        <p:spPr>
          <a:xfrm>
            <a:off x="184184" y="1059252"/>
            <a:ext cx="11801869" cy="1200329"/>
          </a:xfrm>
          <a:prstGeom prst="rect">
            <a:avLst/>
          </a:prstGeom>
          <a:noFill/>
        </p:spPr>
        <p:txBody>
          <a:bodyPr wrap="square">
            <a:spAutoFit/>
          </a:bodyPr>
          <a:lstStyle/>
          <a:p>
            <a:pPr marL="342900" lvl="0" indent="-342900">
              <a:buFont typeface="+mj-lt"/>
              <a:buAutoNum type="arabicPeriod" startAt="28"/>
              <a:tabLst>
                <a:tab pos="457200" algn="l"/>
              </a:tabLst>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What does the author want to show </a:t>
            </a:r>
            <a:r>
              <a:rPr lang="en-US" altLang="zh-CN" sz="24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by telling the fast-food chain outbreak</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endParaRPr>
          </a:p>
          <a:p>
            <a:pPr lvl="0">
              <a:tabLst>
                <a:tab pos="457200" algn="l"/>
              </a:tabLst>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A. Food safety was a top priority.			B. Illness detection was inefficient.</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C. Fast food required stricter regulation.		D. Public health was a challenging issue.</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p:txBody>
      </p:sp>
      <p:sp>
        <p:nvSpPr>
          <p:cNvPr id="27" name="文本框 26"/>
          <p:cNvSpPr txBox="1"/>
          <p:nvPr/>
        </p:nvSpPr>
        <p:spPr>
          <a:xfrm>
            <a:off x="184184" y="2516085"/>
            <a:ext cx="11823632" cy="3380926"/>
          </a:xfrm>
          <a:prstGeom prst="rect">
            <a:avLst/>
          </a:prstGeom>
          <a:noFill/>
        </p:spPr>
        <p:txBody>
          <a:bodyPr wrap="square">
            <a:spAutoFit/>
          </a:bodyPr>
          <a:lstStyle/>
          <a:p>
            <a:pPr algn="just">
              <a:buNone/>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    In 1993, more than 700 people were sickened (and four died) after eating at a fast-food restaurant chain. It took investigators 39 days to determine that the illnesses were connected and more than a month to find the thing that was making people sick: hamburgers contaminated with E. coli.</a:t>
            </a:r>
            <a:endPar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r>
              <a:rPr lang="zh-CN" altLang="en-US" sz="24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dirty="0">
                <a:latin typeface="Times New Roman" panose="02020603050405020304" pitchFamily="18" charset="0"/>
                <a:ea typeface="宋体" panose="02010600030101010101" pitchFamily="2" charset="-122"/>
                <a:cs typeface="Times New Roman" panose="02020603050405020304" pitchFamily="18" charset="0"/>
              </a:rPr>
              <a:t>Food safety experts and other scientists knew there had to be a faster way to detect and link outbreaks. They determined that if public health laboratories could each conduct the same kind of DNA analysis on bacteria and then share the data, dots could be connected and outbreaks could be identified sooner.</a:t>
            </a:r>
            <a:endParaRPr lang="zh-CN" altLang="zh-CN" sz="2400" kern="0" dirty="0">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15000"/>
              </a:lnSpc>
              <a:spcAft>
                <a:spcPts val="800"/>
              </a:spcAft>
              <a:buNone/>
            </a:pPr>
            <a:endParaRPr lang="zh-CN" altLang="zh-CN" sz="2000" kern="100" dirty="0">
              <a:effectLst/>
              <a:latin typeface="等线" panose="02010600030101010101" charset="-122"/>
              <a:ea typeface="等线" panose="02010600030101010101" charset="-122"/>
              <a:cs typeface="Times New Roman" panose="02020603050405020304" pitchFamily="18" charset="0"/>
            </a:endParaRPr>
          </a:p>
        </p:txBody>
      </p:sp>
      <p:sp>
        <p:nvSpPr>
          <p:cNvPr id="28" name="矩形 27"/>
          <p:cNvSpPr/>
          <p:nvPr/>
        </p:nvSpPr>
        <p:spPr>
          <a:xfrm>
            <a:off x="2339545" y="2966735"/>
            <a:ext cx="9646507" cy="317393"/>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9" name="矩形 28"/>
          <p:cNvSpPr/>
          <p:nvPr/>
        </p:nvSpPr>
        <p:spPr>
          <a:xfrm>
            <a:off x="885567" y="3368113"/>
            <a:ext cx="9271687" cy="317392"/>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1" name="文本框 30"/>
          <p:cNvSpPr txBox="1"/>
          <p:nvPr/>
        </p:nvSpPr>
        <p:spPr>
          <a:xfrm>
            <a:off x="3800020" y="622416"/>
            <a:ext cx="6104238" cy="369332"/>
          </a:xfrm>
          <a:prstGeom prst="rect">
            <a:avLst/>
          </a:prstGeom>
          <a:solidFill>
            <a:srgbClr val="FFFF00"/>
          </a:solidFill>
        </p:spPr>
        <p:txBody>
          <a:bodyPr wrap="square">
            <a:spAutoFit/>
          </a:bodyPr>
          <a:lstStyle/>
          <a:p>
            <a:r>
              <a:rPr lang="zh-CN" altLang="en-US" b="1" dirty="0">
                <a:latin typeface="仿宋" panose="02010609060101010101" pitchFamily="49" charset="-122"/>
                <a:ea typeface="仿宋" panose="02010609060101010101" pitchFamily="49" charset="-122"/>
              </a:rPr>
              <a:t>考查的是作者使用该事例的意图，而不是事例本身的细节。</a:t>
            </a:r>
            <a:endParaRPr lang="zh-CN" altLang="en-US" b="1" dirty="0">
              <a:latin typeface="仿宋" panose="02010609060101010101" pitchFamily="49" charset="-122"/>
              <a:ea typeface="仿宋" panose="02010609060101010101" pitchFamily="49" charset="-122"/>
            </a:endParaRPr>
          </a:p>
        </p:txBody>
      </p:sp>
      <p:sp>
        <p:nvSpPr>
          <p:cNvPr id="32" name="矩形 31"/>
          <p:cNvSpPr/>
          <p:nvPr/>
        </p:nvSpPr>
        <p:spPr>
          <a:xfrm>
            <a:off x="283040" y="5151605"/>
            <a:ext cx="3090576" cy="317392"/>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34" name="文本框 33"/>
          <p:cNvSpPr txBox="1"/>
          <p:nvPr/>
        </p:nvSpPr>
        <p:spPr>
          <a:xfrm>
            <a:off x="300097" y="2211862"/>
            <a:ext cx="10442625" cy="369332"/>
          </a:xfrm>
          <a:prstGeom prst="rect">
            <a:avLst/>
          </a:prstGeom>
          <a:noFill/>
        </p:spPr>
        <p:txBody>
          <a:bodyPr wrap="square">
            <a:spAutoFit/>
          </a:bodyPr>
          <a:lstStyle/>
          <a:p>
            <a:r>
              <a:rPr lang="zh-CN" altLang="en-US" b="1" dirty="0">
                <a:solidFill>
                  <a:srgbClr val="FF0000"/>
                </a:solidFill>
                <a:latin typeface="仿宋" panose="02010609060101010101" pitchFamily="49" charset="-122"/>
                <a:ea typeface="仿宋" panose="02010609060101010101" pitchFamily="49" charset="-122"/>
              </a:rPr>
              <a:t>用这个低效的检测案例，引出后文“需要更快的检测方法”，从而自然过渡到</a:t>
            </a:r>
            <a:r>
              <a:rPr lang="en-GB" altLang="zh-CN" b="1" dirty="0" err="1">
                <a:solidFill>
                  <a:srgbClr val="FF0000"/>
                </a:solidFill>
                <a:latin typeface="仿宋" panose="02010609060101010101" pitchFamily="49" charset="-122"/>
                <a:ea typeface="仿宋" panose="02010609060101010101" pitchFamily="49" charset="-122"/>
              </a:rPr>
              <a:t>PulseNet</a:t>
            </a:r>
            <a:r>
              <a:rPr lang="zh-CN" altLang="en-US" b="1" dirty="0">
                <a:solidFill>
                  <a:srgbClr val="FF0000"/>
                </a:solidFill>
                <a:latin typeface="仿宋" panose="02010609060101010101" pitchFamily="49" charset="-122"/>
                <a:ea typeface="仿宋" panose="02010609060101010101" pitchFamily="49" charset="-122"/>
              </a:rPr>
              <a:t>的诞生。</a:t>
            </a:r>
            <a:endParaRPr lang="zh-CN" altLang="en-US" b="1" dirty="0">
              <a:solidFill>
                <a:srgbClr val="FF0000"/>
              </a:solidFill>
              <a:latin typeface="仿宋" panose="02010609060101010101" pitchFamily="49" charset="-122"/>
              <a:ea typeface="仿宋" panose="02010609060101010101" pitchFamily="49" charset="-122"/>
            </a:endParaRPr>
          </a:p>
        </p:txBody>
      </p:sp>
      <p:sp>
        <p:nvSpPr>
          <p:cNvPr id="37" name="文本框 36"/>
          <p:cNvSpPr txBox="1"/>
          <p:nvPr/>
        </p:nvSpPr>
        <p:spPr>
          <a:xfrm>
            <a:off x="184184" y="5519331"/>
            <a:ext cx="9198128" cy="923330"/>
          </a:xfrm>
          <a:prstGeom prst="rect">
            <a:avLst/>
          </a:prstGeom>
          <a:noFill/>
        </p:spPr>
        <p:txBody>
          <a:bodyPr wrap="square">
            <a:spAutoFit/>
          </a:bodyPr>
          <a:lstStyle/>
          <a:p>
            <a:r>
              <a:rPr lang="zh-CN" altLang="en-US" b="1" dirty="0">
                <a:latin typeface="仿宋" panose="02010609060101010101" pitchFamily="49" charset="-122"/>
                <a:ea typeface="仿宋" panose="02010609060101010101" pitchFamily="49" charset="-122"/>
              </a:rPr>
              <a:t>A</a:t>
            </a:r>
            <a:r>
              <a:rPr lang="en-US" altLang="zh-CN" b="1" dirty="0">
                <a:latin typeface="仿宋" panose="02010609060101010101" pitchFamily="49" charset="-122"/>
                <a:ea typeface="仿宋" panose="02010609060101010101" pitchFamily="49" charset="-122"/>
              </a:rPr>
              <a:t>. </a:t>
            </a:r>
            <a:r>
              <a:rPr lang="zh-CN" altLang="en-US" b="1" dirty="0">
                <a:latin typeface="仿宋" panose="02010609060101010101" pitchFamily="49" charset="-122"/>
                <a:ea typeface="仿宋" panose="02010609060101010101" pitchFamily="49" charset="-122"/>
              </a:rPr>
              <a:t>事例确实涉及食品安全，但作者的重点不是强调其重要性，而是暴露检测的低效。</a:t>
            </a:r>
            <a:endParaRPr lang="zh-CN" altLang="en-US" b="1" dirty="0">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rPr>
              <a:t>C</a:t>
            </a:r>
            <a:r>
              <a:rPr lang="en-US" altLang="zh-CN" b="1" dirty="0">
                <a:latin typeface="仿宋" panose="02010609060101010101" pitchFamily="49" charset="-122"/>
                <a:ea typeface="仿宋" panose="02010609060101010101" pitchFamily="49" charset="-122"/>
              </a:rPr>
              <a:t>. </a:t>
            </a:r>
            <a:r>
              <a:rPr lang="zh-CN" altLang="en-US" b="1" dirty="0">
                <a:latin typeface="仿宋" panose="02010609060101010101" pitchFamily="49" charset="-122"/>
                <a:ea typeface="仿宋" panose="02010609060101010101" pitchFamily="49" charset="-122"/>
              </a:rPr>
              <a:t>偏离主题，全文没有讨论监管政策。</a:t>
            </a:r>
            <a:endParaRPr lang="zh-CN" altLang="en-US" b="1" dirty="0">
              <a:latin typeface="仿宋" panose="02010609060101010101" pitchFamily="49" charset="-122"/>
              <a:ea typeface="仿宋" panose="02010609060101010101" pitchFamily="49" charset="-122"/>
            </a:endParaRPr>
          </a:p>
          <a:p>
            <a:r>
              <a:rPr lang="zh-CN" altLang="en-US" b="1" dirty="0">
                <a:latin typeface="仿宋" panose="02010609060101010101" pitchFamily="49" charset="-122"/>
                <a:ea typeface="仿宋" panose="02010609060101010101" pitchFamily="49" charset="-122"/>
              </a:rPr>
              <a:t>D</a:t>
            </a:r>
            <a:r>
              <a:rPr lang="en-US" altLang="zh-CN" b="1" dirty="0">
                <a:latin typeface="仿宋" panose="02010609060101010101" pitchFamily="49" charset="-122"/>
                <a:ea typeface="仿宋" panose="02010609060101010101" pitchFamily="49" charset="-122"/>
              </a:rPr>
              <a:t>. </a:t>
            </a:r>
            <a:r>
              <a:rPr lang="zh-CN" altLang="en-US" b="1" dirty="0">
                <a:latin typeface="仿宋" panose="02010609060101010101" pitchFamily="49" charset="-122"/>
                <a:ea typeface="仿宋" panose="02010609060101010101" pitchFamily="49" charset="-122"/>
              </a:rPr>
              <a:t>过于宽泛，任何公共卫生事件都有挑战性，没有抓住作者的具体意图。</a:t>
            </a:r>
            <a:endParaRPr lang="zh-CN" altLang="en-US" b="1" dirty="0">
              <a:latin typeface="仿宋" panose="02010609060101010101" pitchFamily="49" charset="-122"/>
              <a:ea typeface="仿宋" panose="02010609060101010101" pitchFamily="49" charset="-122"/>
            </a:endParaRPr>
          </a:p>
        </p:txBody>
      </p:sp>
      <p:sp>
        <p:nvSpPr>
          <p:cNvPr id="39" name="文本框 38"/>
          <p:cNvSpPr txBox="1"/>
          <p:nvPr/>
        </p:nvSpPr>
        <p:spPr>
          <a:xfrm>
            <a:off x="1264035" y="169099"/>
            <a:ext cx="10743780" cy="369332"/>
          </a:xfrm>
          <a:prstGeom prst="rect">
            <a:avLst/>
          </a:prstGeom>
          <a:solidFill>
            <a:srgbClr val="FFFF00"/>
          </a:solidFill>
        </p:spPr>
        <p:txBody>
          <a:bodyPr wrap="square">
            <a:spAutoFit/>
          </a:bodyPr>
          <a:lstStyle/>
          <a:p>
            <a:r>
              <a:rPr lang="zh-CN" altLang="en-US" dirty="0">
                <a:latin typeface="仿宋" panose="02010609060101010101" pitchFamily="49" charset="-122"/>
                <a:ea typeface="仿宋" panose="02010609060101010101" pitchFamily="49" charset="-122"/>
              </a:rPr>
              <a:t>判断此类题目的关键是：看作者举这个例子是为了说明什么观点或引出什么内容，而不是例子本身的对错。</a:t>
            </a:r>
            <a:endParaRPr lang="zh-CN" altLang="en-US" dirty="0">
              <a:latin typeface="仿宋" panose="02010609060101010101" pitchFamily="49" charset="-122"/>
              <a:ea typeface="仿宋" panose="02010609060101010101" pitchFamily="49" charset="-122"/>
            </a:endParaRPr>
          </a:p>
        </p:txBody>
      </p:sp>
      <p:sp>
        <p:nvSpPr>
          <p:cNvPr id="3" name="太阳 2"/>
          <p:cNvSpPr/>
          <p:nvPr/>
        </p:nvSpPr>
        <p:spPr>
          <a:xfrm>
            <a:off x="6421578" y="1360477"/>
            <a:ext cx="685800" cy="597877"/>
          </a:xfrm>
          <a:prstGeom prst="sun">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dissolve">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dissolve">
                                      <p:cBhvr>
                                        <p:cTn id="12" dur="500"/>
                                        <p:tgtEl>
                                          <p:spTgt spid="3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
                                        </p:tgtEl>
                                        <p:attrNameLst>
                                          <p:attrName>style.visibility</p:attrName>
                                        </p:attrNameLst>
                                      </p:cBhvr>
                                      <p:to>
                                        <p:strVal val="visible"/>
                                      </p:to>
                                    </p:set>
                                    <p:animEffect transition="in" filter="wipe(left)">
                                      <p:cBhvr>
                                        <p:cTn id="17" dur="500"/>
                                        <p:tgtEl>
                                          <p:spTgt spid="28"/>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29"/>
                                        </p:tgtEl>
                                        <p:attrNameLst>
                                          <p:attrName>style.visibility</p:attrName>
                                        </p:attrNameLst>
                                      </p:cBhvr>
                                      <p:to>
                                        <p:strVal val="visible"/>
                                      </p:to>
                                    </p:set>
                                    <p:animEffect transition="in" filter="wipe(left)">
                                      <p:cBhvr>
                                        <p:cTn id="20" dur="500"/>
                                        <p:tgtEl>
                                          <p:spTgt spid="29"/>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2"/>
                                        </p:tgtEl>
                                        <p:attrNameLst>
                                          <p:attrName>style.visibility</p:attrName>
                                        </p:attrNameLst>
                                      </p:cBhvr>
                                      <p:to>
                                        <p:strVal val="visible"/>
                                      </p:to>
                                    </p:set>
                                    <p:animEffect transition="in" filter="wipe(down)">
                                      <p:cBhvr>
                                        <p:cTn id="25" dur="500"/>
                                        <p:tgtEl>
                                          <p:spTgt spid="3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34">
                                            <p:txEl>
                                              <p:pRg st="0" end="0"/>
                                            </p:txEl>
                                          </p:spTgt>
                                        </p:tgtEl>
                                        <p:attrNameLst>
                                          <p:attrName>style.visibility</p:attrName>
                                        </p:attrNameLst>
                                      </p:cBhvr>
                                      <p:to>
                                        <p:strVal val="visible"/>
                                      </p:to>
                                    </p:set>
                                    <p:animEffect transition="in" filter="checkerboard(across)">
                                      <p:cBhvr>
                                        <p:cTn id="30" dur="500"/>
                                        <p:tgtEl>
                                          <p:spTgt spid="34">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checkerboard(across)">
                                      <p:cBhvr>
                                        <p:cTn id="35" dur="500"/>
                                        <p:tgtEl>
                                          <p:spTgt spid="3"/>
                                        </p:tgtEl>
                                      </p:cBhvr>
                                    </p:animEffect>
                                  </p:childTnLst>
                                </p:cTn>
                              </p:par>
                            </p:childTnLst>
                          </p:cTn>
                        </p:par>
                      </p:childTnLst>
                    </p:cTn>
                  </p:par>
                  <p:par>
                    <p:cTn id="36" fill="hold">
                      <p:stCondLst>
                        <p:cond delay="indefinite"/>
                      </p:stCondLst>
                      <p:childTnLst>
                        <p:par>
                          <p:cTn id="37" fill="hold">
                            <p:stCondLst>
                              <p:cond delay="0"/>
                            </p:stCondLst>
                            <p:childTnLst>
                              <p:par>
                                <p:cTn id="38" presetID="9" presetClass="entr" presetSubtype="0" fill="hold" nodeType="clickEffect">
                                  <p:stCondLst>
                                    <p:cond delay="0"/>
                                  </p:stCondLst>
                                  <p:childTnLst>
                                    <p:set>
                                      <p:cBhvr>
                                        <p:cTn id="39" dur="1" fill="hold">
                                          <p:stCondLst>
                                            <p:cond delay="0"/>
                                          </p:stCondLst>
                                        </p:cTn>
                                        <p:tgtEl>
                                          <p:spTgt spid="37">
                                            <p:txEl>
                                              <p:pRg st="0" end="0"/>
                                            </p:txEl>
                                          </p:spTgt>
                                        </p:tgtEl>
                                        <p:attrNameLst>
                                          <p:attrName>style.visibility</p:attrName>
                                        </p:attrNameLst>
                                      </p:cBhvr>
                                      <p:to>
                                        <p:strVal val="visible"/>
                                      </p:to>
                                    </p:set>
                                    <p:animEffect transition="in" filter="dissolve">
                                      <p:cBhvr>
                                        <p:cTn id="40" dur="500"/>
                                        <p:tgtEl>
                                          <p:spTgt spid="37">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ntr" presetSubtype="0" fill="hold" nodeType="clickEffect">
                                  <p:stCondLst>
                                    <p:cond delay="0"/>
                                  </p:stCondLst>
                                  <p:childTnLst>
                                    <p:set>
                                      <p:cBhvr>
                                        <p:cTn id="44" dur="1" fill="hold">
                                          <p:stCondLst>
                                            <p:cond delay="0"/>
                                          </p:stCondLst>
                                        </p:cTn>
                                        <p:tgtEl>
                                          <p:spTgt spid="37">
                                            <p:txEl>
                                              <p:pRg st="1" end="1"/>
                                            </p:txEl>
                                          </p:spTgt>
                                        </p:tgtEl>
                                        <p:attrNameLst>
                                          <p:attrName>style.visibility</p:attrName>
                                        </p:attrNameLst>
                                      </p:cBhvr>
                                      <p:to>
                                        <p:strVal val="visible"/>
                                      </p:to>
                                    </p:set>
                                    <p:animEffect transition="in" filter="dissolve">
                                      <p:cBhvr>
                                        <p:cTn id="45" dur="500"/>
                                        <p:tgtEl>
                                          <p:spTgt spid="37">
                                            <p:txEl>
                                              <p:pRg st="1" end="1"/>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nodeType="clickEffect">
                                  <p:stCondLst>
                                    <p:cond delay="0"/>
                                  </p:stCondLst>
                                  <p:childTnLst>
                                    <p:set>
                                      <p:cBhvr>
                                        <p:cTn id="49" dur="1" fill="hold">
                                          <p:stCondLst>
                                            <p:cond delay="0"/>
                                          </p:stCondLst>
                                        </p:cTn>
                                        <p:tgtEl>
                                          <p:spTgt spid="37">
                                            <p:txEl>
                                              <p:pRg st="2" end="2"/>
                                            </p:txEl>
                                          </p:spTgt>
                                        </p:tgtEl>
                                        <p:attrNameLst>
                                          <p:attrName>style.visibility</p:attrName>
                                        </p:attrNameLst>
                                      </p:cBhvr>
                                      <p:to>
                                        <p:strVal val="visible"/>
                                      </p:to>
                                    </p:set>
                                    <p:animEffect transition="in" filter="dissolve">
                                      <p:cBhvr>
                                        <p:cTn id="50" dur="500"/>
                                        <p:tgtEl>
                                          <p:spTgt spid="3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1" grpId="0" animBg="1"/>
      <p:bldP spid="32" grpId="0" animBg="1"/>
      <p:bldP spid="39" grpId="0" animBg="1"/>
      <p:bldP spid="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0" y="0"/>
            <a:ext cx="12192000" cy="6858000"/>
          </a:xfrm>
          <a:prstGeom prst="rect">
            <a:avLst/>
          </a:prstGeom>
        </p:spPr>
      </p:pic>
      <p:sp>
        <p:nvSpPr>
          <p:cNvPr id="5" name="矩形 4"/>
          <p:cNvSpPr/>
          <p:nvPr/>
        </p:nvSpPr>
        <p:spPr>
          <a:xfrm>
            <a:off x="475422" y="934279"/>
            <a:ext cx="11241157" cy="4989443"/>
          </a:xfrm>
          <a:prstGeom prst="rect">
            <a:avLst/>
          </a:prstGeom>
          <a:gradFill flip="none" rotWithShape="1">
            <a:gsLst>
              <a:gs pos="48000">
                <a:schemeClr val="bg1"/>
              </a:gs>
              <a:gs pos="100000">
                <a:schemeClr val="bg1">
                  <a:alpha val="83000"/>
                </a:schemeClr>
              </a:gs>
            </a:gsLst>
            <a:lin ang="5400000" scaled="1"/>
            <a:tileRect/>
          </a:gradFill>
          <a:ln>
            <a:noFill/>
          </a:ln>
          <a:effectLst>
            <a:outerShdw blurRad="76200" dist="76200" algn="l" rotWithShape="0">
              <a:prstClr val="black">
                <a:alpha val="1624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4" name="文本框 3"/>
          <p:cNvSpPr txBox="1"/>
          <p:nvPr/>
        </p:nvSpPr>
        <p:spPr>
          <a:xfrm>
            <a:off x="475421" y="934278"/>
            <a:ext cx="11241157" cy="4462760"/>
          </a:xfrm>
          <a:prstGeom prst="rect">
            <a:avLst/>
          </a:prstGeom>
          <a:noFill/>
        </p:spPr>
        <p:txBody>
          <a:bodyPr wrap="square">
            <a:spAutoFit/>
          </a:bodyPr>
          <a:lstStyle/>
          <a:p>
            <a:pPr algn="ctr">
              <a:buNone/>
            </a:pPr>
            <a:r>
              <a:rPr lang="zh-CN" altLang="zh-CN" sz="36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金华十校</a:t>
            </a:r>
            <a:r>
              <a:rPr lang="en-US" altLang="zh-CN" sz="36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2026</a:t>
            </a:r>
            <a:r>
              <a:rPr lang="zh-CN" altLang="zh-CN" sz="36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年</a:t>
            </a:r>
            <a:r>
              <a:rPr lang="en-US" altLang="zh-CN" sz="36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a:t>
            </a:r>
            <a:r>
              <a:rPr lang="zh-CN" altLang="zh-CN" sz="36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月高三模拟考试</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ctr">
              <a:buNone/>
            </a:pPr>
            <a:r>
              <a:rPr lang="zh-CN" altLang="zh-CN" sz="3200" b="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英语答案</a:t>
            </a:r>
            <a:endParaRPr lang="zh-CN" altLang="zh-CN" sz="3200" b="1" kern="100" dirty="0">
              <a:effectLst/>
              <a:latin typeface="Arial" panose="020B0604020202020204" pitchFamily="34" charset="0"/>
              <a:ea typeface="宋体" panose="02010600030101010101" pitchFamily="2" charset="-122"/>
              <a:cs typeface="Times New Roman" panose="02020603050405020304" pitchFamily="18" charset="0"/>
            </a:endParaRPr>
          </a:p>
          <a:p>
            <a:pPr algn="just">
              <a:buNone/>
            </a:pPr>
            <a:r>
              <a:rPr lang="zh-CN" altLang="zh-CN" sz="1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第一部分</a:t>
            </a:r>
            <a:r>
              <a:rPr lang="zh-CN" altLang="zh-CN" sz="1800" b="1" kern="1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听力（共两节，满分</a:t>
            </a:r>
            <a:r>
              <a:rPr lang="en-US" altLang="zh-CN" sz="1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a:t>
            </a:r>
            <a:r>
              <a:rPr lang="zh-CN" altLang="zh-CN" sz="1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b="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1-20 CBAAB		CBBCC		BACCA		ACBAC</a:t>
            </a:r>
            <a:endParaRPr lang="zh-CN" altLang="zh-CN" sz="3200" b="1" kern="100" dirty="0">
              <a:effectLst/>
              <a:latin typeface="Arial" panose="020B0604020202020204" pitchFamily="34" charset="0"/>
              <a:ea typeface="宋体" panose="02010600030101010101" pitchFamily="2" charset="-122"/>
              <a:cs typeface="Times New Roman" panose="02020603050405020304" pitchFamily="18" charset="0"/>
            </a:endParaRPr>
          </a:p>
          <a:p>
            <a:pPr algn="just">
              <a:buNone/>
            </a:pPr>
            <a:r>
              <a:rPr lang="zh-CN" altLang="zh-CN" sz="1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第二部分</a:t>
            </a:r>
            <a:r>
              <a:rPr lang="zh-CN" altLang="zh-CN" sz="1800" b="1" kern="1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阅读理解（共两节，满分</a:t>
            </a:r>
            <a:r>
              <a:rPr lang="en-US" altLang="zh-CN" sz="1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50</a:t>
            </a:r>
            <a:r>
              <a:rPr lang="zh-CN" altLang="zh-CN" sz="1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a:t>
            </a:r>
            <a:r>
              <a:rPr lang="zh-CN" altLang="zh-CN" sz="1800" b="1" kern="1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第一节（共</a:t>
            </a: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小题：每小题</a:t>
            </a: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2.5</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分，满分</a:t>
            </a: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37.5</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a:t>
            </a:r>
            <a:r>
              <a:rPr lang="zh-CN" altLang="zh-CN" sz="1800" kern="1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b="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21-23 BDC		24-27 CADC		28-31BDBB		32-35ACDD</a:t>
            </a:r>
            <a:endParaRPr lang="zh-CN" altLang="zh-CN" sz="3200" b="1" kern="100" dirty="0">
              <a:effectLst/>
              <a:latin typeface="Arial" panose="020B0604020202020204" pitchFamily="34" charset="0"/>
              <a:ea typeface="宋体" panose="02010600030101010101" pitchFamily="2" charset="-122"/>
              <a:cs typeface="Times New Roman" panose="02020603050405020304" pitchFamily="18" charset="0"/>
            </a:endParaRPr>
          </a:p>
          <a:p>
            <a:pPr algn="just">
              <a:buNone/>
            </a:pPr>
            <a:r>
              <a:rPr lang="en-US" altLang="zh-CN" sz="1800" b="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36-40 FCEBG</a:t>
            </a:r>
            <a:endParaRPr lang="zh-CN" altLang="zh-CN" sz="3200" b="1" kern="100" dirty="0">
              <a:effectLst/>
              <a:latin typeface="Arial" panose="020B0604020202020204" pitchFamily="34" charset="0"/>
              <a:ea typeface="宋体" panose="02010600030101010101" pitchFamily="2" charset="-122"/>
              <a:cs typeface="Times New Roman" panose="02020603050405020304" pitchFamily="18" charset="0"/>
            </a:endParaRPr>
          </a:p>
          <a:p>
            <a:pPr algn="just">
              <a:buNone/>
              <a:tabLst>
                <a:tab pos="266700" algn="l"/>
                <a:tab pos="1733550" algn="l"/>
                <a:tab pos="3333750" algn="l"/>
                <a:tab pos="4800600" algn="l"/>
              </a:tabLst>
            </a:pPr>
            <a:r>
              <a:rPr lang="zh-CN" altLang="zh-CN" sz="1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第三部分</a:t>
            </a:r>
            <a:r>
              <a:rPr lang="zh-CN" altLang="zh-CN" sz="1800" b="1" kern="100" dirty="0">
                <a:solidFill>
                  <a:srgbClr val="000000"/>
                </a:solidFill>
                <a:effectLst/>
                <a:latin typeface="Calibri" panose="020F0502020204030204" pitchFamily="34" charset="0"/>
                <a:ea typeface="Times New Roman" panose="02020603050405020304" pitchFamily="18" charset="0"/>
                <a:cs typeface="Times New Roman" panose="02020603050405020304" pitchFamily="18" charset="0"/>
              </a:rPr>
              <a:t> </a:t>
            </a:r>
            <a:r>
              <a:rPr lang="zh-CN" altLang="zh-CN" sz="1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语言运用（共两节，满分</a:t>
            </a:r>
            <a:r>
              <a:rPr lang="en-US" altLang="zh-CN" sz="1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30</a:t>
            </a:r>
            <a:r>
              <a:rPr lang="zh-CN" altLang="zh-CN" sz="1800" b="1"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第一节（共</a:t>
            </a: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个小题；每小题</a:t>
            </a: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分，满分</a:t>
            </a: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a:t>
            </a:r>
            <a:endParaRPr lang="zh-CN" altLang="zh-CN" sz="1800" kern="100" dirty="0">
              <a:effectLst/>
              <a:latin typeface="宋体" panose="02010600030101010101" pitchFamily="2" charset="-122"/>
              <a:ea typeface="宋体" panose="02010600030101010101" pitchFamily="2" charset="-122"/>
              <a:cs typeface="Times New Roman" panose="02020603050405020304" pitchFamily="18" charset="0"/>
            </a:endParaRPr>
          </a:p>
          <a:p>
            <a:pPr algn="just">
              <a:buNone/>
            </a:pPr>
            <a:r>
              <a:rPr lang="en-US" altLang="zh-CN" sz="1800" b="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41-45 DDBAA	46-50 CCACB			51-55 DADBB</a:t>
            </a:r>
            <a:endParaRPr lang="zh-CN" altLang="zh-CN" sz="3200" b="1" kern="100" dirty="0">
              <a:effectLst/>
              <a:latin typeface="Arial" panose="020B0604020202020204" pitchFamily="34" charset="0"/>
              <a:ea typeface="宋体" panose="02010600030101010101" pitchFamily="2" charset="-122"/>
              <a:cs typeface="Times New Roman" panose="02020603050405020304" pitchFamily="18" charset="0"/>
            </a:endParaRPr>
          </a:p>
          <a:p>
            <a:pPr algn="just">
              <a:buNone/>
            </a:pP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第二节</a:t>
            </a: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 </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（共</a:t>
            </a: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10</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小题；每小题</a:t>
            </a: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分，满分</a:t>
            </a: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15</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分）</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56. to		57. to give		58. who/that	59. but			60. started</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buNone/>
            </a:pPr>
            <a:r>
              <a:rPr lang="en-US"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61. a		62. to be seen		63. has become	64. probably		65. shiny/shining</a:t>
            </a:r>
            <a:endParaRPr lang="zh-CN" altLang="zh-CN" sz="1800"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C</a:t>
            </a:r>
            <a:endParaRPr lang="zh-CN" altLang="en-US"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25" name="文本框 24"/>
          <p:cNvSpPr txBox="1"/>
          <p:nvPr/>
        </p:nvSpPr>
        <p:spPr>
          <a:xfrm>
            <a:off x="184184" y="1059252"/>
            <a:ext cx="11801869" cy="1200329"/>
          </a:xfrm>
          <a:prstGeom prst="rect">
            <a:avLst/>
          </a:prstGeom>
          <a:noFill/>
        </p:spPr>
        <p:txBody>
          <a:bodyPr wrap="square">
            <a:spAutoFit/>
          </a:bodyPr>
          <a:lstStyle/>
          <a:p>
            <a:pPr lvl="0"/>
            <a:r>
              <a:rPr lang="en-US" altLang="zh-CN" sz="2400" dirty="0">
                <a:latin typeface="Times New Roman" panose="02020603050405020304" pitchFamily="18" charset="0"/>
                <a:cs typeface="Times New Roman" panose="02020603050405020304" pitchFamily="18" charset="0"/>
              </a:rPr>
              <a:t>29. What can </a:t>
            </a:r>
            <a:r>
              <a:rPr lang="en-US" altLang="zh-CN" sz="2400" dirty="0" err="1">
                <a:highlight>
                  <a:srgbClr val="FFFF00"/>
                </a:highlight>
                <a:latin typeface="Times New Roman" panose="02020603050405020304" pitchFamily="18" charset="0"/>
                <a:cs typeface="Times New Roman" panose="02020603050405020304" pitchFamily="18" charset="0"/>
              </a:rPr>
              <a:t>PulseNet</a:t>
            </a:r>
            <a:r>
              <a:rPr lang="en-US" altLang="zh-CN" sz="2400" dirty="0">
                <a:highlight>
                  <a:srgbClr val="FFFF00"/>
                </a:highlight>
                <a:latin typeface="Times New Roman" panose="02020603050405020304" pitchFamily="18" charset="0"/>
                <a:cs typeface="Times New Roman" panose="02020603050405020304" pitchFamily="18" charset="0"/>
              </a:rPr>
              <a:t> do</a:t>
            </a:r>
            <a:r>
              <a:rPr lang="en-US" altLang="zh-CN" sz="2400" dirty="0">
                <a:latin typeface="Times New Roman" panose="02020603050405020304" pitchFamily="18" charset="0"/>
                <a:cs typeface="Times New Roman" panose="02020603050405020304" pitchFamily="18" charset="0"/>
              </a:rPr>
              <a:t>?</a:t>
            </a:r>
            <a:br>
              <a:rPr lang="en-US" altLang="zh-CN" sz="2400" dirty="0">
                <a:latin typeface="Times New Roman" panose="02020603050405020304" pitchFamily="18" charset="0"/>
                <a:cs typeface="Times New Roman" panose="02020603050405020304" pitchFamily="18" charset="0"/>
              </a:rPr>
            </a:br>
            <a:r>
              <a:rPr lang="en-US" altLang="zh-CN" sz="2400" dirty="0">
                <a:latin typeface="Times New Roman" panose="02020603050405020304" pitchFamily="18" charset="0"/>
                <a:cs typeface="Times New Roman" panose="02020603050405020304" pitchFamily="18" charset="0"/>
              </a:rPr>
              <a:t>A. Identify rare bacteria.			B. Cure certain diseases.</a:t>
            </a:r>
            <a:br>
              <a:rPr lang="en-US" altLang="zh-CN" sz="2400" dirty="0">
                <a:latin typeface="Times New Roman" panose="02020603050405020304" pitchFamily="18" charset="0"/>
                <a:cs typeface="Times New Roman" panose="02020603050405020304" pitchFamily="18" charset="0"/>
              </a:rPr>
            </a:br>
            <a:r>
              <a:rPr lang="en-US" altLang="zh-CN" sz="2400" dirty="0">
                <a:latin typeface="Times New Roman" panose="02020603050405020304" pitchFamily="18" charset="0"/>
                <a:cs typeface="Times New Roman" panose="02020603050405020304" pitchFamily="18" charset="0"/>
              </a:rPr>
              <a:t>C. Collect patients' fingerprints. 		D. Conduct DNA analysis on bacteria.</a:t>
            </a:r>
            <a:endParaRPr lang="zh-CN" altLang="zh-CN" sz="2400"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184184" y="2259581"/>
            <a:ext cx="11801868" cy="2614562"/>
          </a:xfrm>
          <a:prstGeom prst="rect">
            <a:avLst/>
          </a:prstGeom>
          <a:noFill/>
        </p:spPr>
        <p:txBody>
          <a:bodyPr wrap="square">
            <a:spAutoFit/>
          </a:bodyPr>
          <a:lstStyle/>
          <a:p>
            <a:pPr algn="just">
              <a:lnSpc>
                <a:spcPct val="115000"/>
              </a:lnSpc>
              <a:spcAft>
                <a:spcPts val="800"/>
              </a:spcAft>
              <a:buNone/>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   And so, </a:t>
            </a:r>
            <a:r>
              <a:rPr lang="en-US" altLang="zh-CN" sz="2400" kern="0" dirty="0" err="1">
                <a:effectLst/>
                <a:latin typeface="Times New Roman" panose="02020603050405020304" pitchFamily="18" charset="0"/>
                <a:ea typeface="宋体" panose="02010600030101010101" pitchFamily="2" charset="-122"/>
                <a:cs typeface="Times New Roman" panose="02020603050405020304" pitchFamily="18" charset="0"/>
              </a:rPr>
              <a:t>PulseNet</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 was born. Launched in 1996, </a:t>
            </a:r>
            <a:r>
              <a:rPr lang="en-US" altLang="zh-CN" sz="2400" kern="0" dirty="0" err="1">
                <a:effectLst/>
                <a:latin typeface="Times New Roman" panose="02020603050405020304" pitchFamily="18" charset="0"/>
                <a:ea typeface="宋体" panose="02010600030101010101" pitchFamily="2" charset="-122"/>
                <a:cs typeface="Times New Roman" panose="02020603050405020304" pitchFamily="18" charset="0"/>
              </a:rPr>
              <a:t>PulseNet</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 developed in partnership with APHL, US Centers for Disease Control and Prevention (CDC), other federal partners and four state public health labs, is a national laboratory network that analyzes a pathogen's unique DNA fingerprint. The resulting data are published to a national database. Microbiologists and epidemiologists from around the country can access the database and determine if there are similarities that indicate cases are related and even share a common source of infection.</a:t>
            </a:r>
            <a:endParaRPr lang="zh-CN" altLang="zh-CN" sz="2000" kern="100" dirty="0">
              <a:effectLst/>
              <a:latin typeface="Times New Roman" panose="02020603050405020304" pitchFamily="18" charset="0"/>
              <a:ea typeface="等线" panose="02010600030101010101" charset="-122"/>
              <a:cs typeface="Times New Roman" panose="02020603050405020304" pitchFamily="18" charset="0"/>
            </a:endParaRPr>
          </a:p>
        </p:txBody>
      </p:sp>
      <p:sp>
        <p:nvSpPr>
          <p:cNvPr id="5" name="矩形 4"/>
          <p:cNvSpPr/>
          <p:nvPr/>
        </p:nvSpPr>
        <p:spPr>
          <a:xfrm>
            <a:off x="3668790" y="3196162"/>
            <a:ext cx="3868831" cy="387296"/>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 name="矩形 5"/>
          <p:cNvSpPr/>
          <p:nvPr/>
        </p:nvSpPr>
        <p:spPr>
          <a:xfrm>
            <a:off x="8138985" y="3196162"/>
            <a:ext cx="3868831" cy="387296"/>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7" name="矩形 6"/>
          <p:cNvSpPr/>
          <p:nvPr/>
        </p:nvSpPr>
        <p:spPr>
          <a:xfrm>
            <a:off x="205949" y="3647856"/>
            <a:ext cx="2215976" cy="331020"/>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9" name="文本框 8"/>
          <p:cNvSpPr txBox="1"/>
          <p:nvPr/>
        </p:nvSpPr>
        <p:spPr>
          <a:xfrm>
            <a:off x="222640" y="4804538"/>
            <a:ext cx="11785176" cy="1631216"/>
          </a:xfrm>
          <a:prstGeom prst="rect">
            <a:avLst/>
          </a:prstGeom>
          <a:noFill/>
        </p:spPr>
        <p:txBody>
          <a:bodyPr wrap="square">
            <a:spAutoFit/>
          </a:bodyPr>
          <a:lstStyle/>
          <a:p>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A. Identify rare bacteria：未提及。</a:t>
            </a:r>
            <a:endParaRPr lang="zh-CN" altLang="en-US" sz="2000"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B. Cure certain diseases：不能治疗。</a:t>
            </a:r>
            <a:endParaRPr lang="zh-CN" altLang="en-US" sz="2000"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D. Collect patients’ fingerprints：原文中的“</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fingerprint”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是比喻义：指病原体的</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DNA</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特征图谱（一种分子生物学上的独特标识），而不是人类手指的物理指纹。选项</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D</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将其误解为字面义：收集病人的（手指）指纹，这是完全不同的概念。</a:t>
            </a:r>
            <a:endParaRPr lang="zh-CN" altLang="en-US" sz="2000" b="1"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3" name="太阳 2"/>
          <p:cNvSpPr/>
          <p:nvPr/>
        </p:nvSpPr>
        <p:spPr>
          <a:xfrm>
            <a:off x="5520075" y="1713037"/>
            <a:ext cx="685800" cy="597877"/>
          </a:xfrm>
          <a:prstGeom prst="sun">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checkerboard(across)">
                                      <p:cBhvr>
                                        <p:cTn id="15" dur="500"/>
                                        <p:tgtEl>
                                          <p:spTgt spid="3"/>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nodeType="clickEffect">
                                  <p:stCondLst>
                                    <p:cond delay="0"/>
                                  </p:stCondLst>
                                  <p:childTnLst>
                                    <p:set>
                                      <p:cBhvr>
                                        <p:cTn id="19" dur="1" fill="hold">
                                          <p:stCondLst>
                                            <p:cond delay="0"/>
                                          </p:stCondLst>
                                        </p:cTn>
                                        <p:tgtEl>
                                          <p:spTgt spid="9">
                                            <p:txEl>
                                              <p:pRg st="0" end="0"/>
                                            </p:txEl>
                                          </p:spTgt>
                                        </p:tgtEl>
                                        <p:attrNameLst>
                                          <p:attrName>style.visibility</p:attrName>
                                        </p:attrNameLst>
                                      </p:cBhvr>
                                      <p:to>
                                        <p:strVal val="visible"/>
                                      </p:to>
                                    </p:set>
                                    <p:animEffect transition="in" filter="barn(inVertical)">
                                      <p:cBhvr>
                                        <p:cTn id="20" dur="500"/>
                                        <p:tgtEl>
                                          <p:spTgt spid="9">
                                            <p:txEl>
                                              <p:pRg st="0" end="0"/>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nodeType="clickEffect">
                                  <p:stCondLst>
                                    <p:cond delay="0"/>
                                  </p:stCondLst>
                                  <p:childTnLst>
                                    <p:set>
                                      <p:cBhvr>
                                        <p:cTn id="24" dur="1" fill="hold">
                                          <p:stCondLst>
                                            <p:cond delay="0"/>
                                          </p:stCondLst>
                                        </p:cTn>
                                        <p:tgtEl>
                                          <p:spTgt spid="9">
                                            <p:txEl>
                                              <p:pRg st="1" end="1"/>
                                            </p:txEl>
                                          </p:spTgt>
                                        </p:tgtEl>
                                        <p:attrNameLst>
                                          <p:attrName>style.visibility</p:attrName>
                                        </p:attrNameLst>
                                      </p:cBhvr>
                                      <p:to>
                                        <p:strVal val="visible"/>
                                      </p:to>
                                    </p:set>
                                    <p:animEffect transition="in" filter="barn(inVertical)">
                                      <p:cBhvr>
                                        <p:cTn id="25" dur="500"/>
                                        <p:tgtEl>
                                          <p:spTgt spid="9">
                                            <p:txEl>
                                              <p:pRg st="1" end="1"/>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nodeType="clickEffect">
                                  <p:stCondLst>
                                    <p:cond delay="0"/>
                                  </p:stCondLst>
                                  <p:childTnLst>
                                    <p:set>
                                      <p:cBhvr>
                                        <p:cTn id="29" dur="1" fill="hold">
                                          <p:stCondLst>
                                            <p:cond delay="0"/>
                                          </p:stCondLst>
                                        </p:cTn>
                                        <p:tgtEl>
                                          <p:spTgt spid="9">
                                            <p:txEl>
                                              <p:pRg st="2" end="2"/>
                                            </p:txEl>
                                          </p:spTgt>
                                        </p:tgtEl>
                                        <p:attrNameLst>
                                          <p:attrName>style.visibility</p:attrName>
                                        </p:attrNameLst>
                                      </p:cBhvr>
                                      <p:to>
                                        <p:strVal val="visible"/>
                                      </p:to>
                                    </p:set>
                                    <p:animEffect transition="in" filter="barn(inVertical)">
                                      <p:cBhvr>
                                        <p:cTn id="30" dur="500"/>
                                        <p:tgtEl>
                                          <p:spTgt spid="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3"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C</a:t>
            </a:r>
            <a:endParaRPr lang="zh-CN" altLang="en-US"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25" name="文本框 24"/>
          <p:cNvSpPr txBox="1"/>
          <p:nvPr/>
        </p:nvSpPr>
        <p:spPr>
          <a:xfrm>
            <a:off x="184184" y="1059252"/>
            <a:ext cx="11801869" cy="1200329"/>
          </a:xfrm>
          <a:prstGeom prst="rect">
            <a:avLst/>
          </a:prstGeom>
          <a:noFill/>
        </p:spPr>
        <p:txBody>
          <a:bodyPr wrap="square">
            <a:spAutoFit/>
          </a:bodyPr>
          <a:lstStyle/>
          <a:p>
            <a:pPr lvl="0"/>
            <a:r>
              <a:rPr lang="en-US" altLang="zh-CN" sz="2400" dirty="0">
                <a:latin typeface="Times New Roman" panose="02020603050405020304" pitchFamily="18" charset="0"/>
                <a:cs typeface="Times New Roman" panose="02020603050405020304" pitchFamily="18" charset="0"/>
              </a:rPr>
              <a:t>30. What does </a:t>
            </a:r>
            <a:r>
              <a:rPr lang="en-US" altLang="zh-CN" sz="2400" dirty="0">
                <a:highlight>
                  <a:srgbClr val="FFFF00"/>
                </a:highlight>
                <a:latin typeface="Times New Roman" panose="02020603050405020304" pitchFamily="18" charset="0"/>
                <a:cs typeface="Times New Roman" panose="02020603050405020304" pitchFamily="18" charset="0"/>
              </a:rPr>
              <a:t>paragraph 5 </a:t>
            </a:r>
            <a:r>
              <a:rPr lang="en-US" altLang="zh-CN" sz="2400" dirty="0">
                <a:latin typeface="Times New Roman" panose="02020603050405020304" pitchFamily="18" charset="0"/>
                <a:cs typeface="Times New Roman" panose="02020603050405020304" pitchFamily="18" charset="0"/>
              </a:rPr>
              <a:t>mainly talk about </a:t>
            </a:r>
            <a:r>
              <a:rPr lang="en-US" altLang="zh-CN" sz="2400" dirty="0">
                <a:highlight>
                  <a:srgbClr val="FFFF00"/>
                </a:highlight>
                <a:latin typeface="Times New Roman" panose="02020603050405020304" pitchFamily="18" charset="0"/>
                <a:cs typeface="Times New Roman" panose="02020603050405020304" pitchFamily="18" charset="0"/>
              </a:rPr>
              <a:t>concerning </a:t>
            </a:r>
            <a:r>
              <a:rPr lang="en-US" altLang="zh-CN" sz="2400" dirty="0" err="1">
                <a:highlight>
                  <a:srgbClr val="FFFF00"/>
                </a:highlight>
                <a:latin typeface="Times New Roman" panose="02020603050405020304" pitchFamily="18" charset="0"/>
                <a:cs typeface="Times New Roman" panose="02020603050405020304" pitchFamily="18" charset="0"/>
              </a:rPr>
              <a:t>PulseNet</a:t>
            </a:r>
            <a:r>
              <a:rPr lang="en-US" altLang="zh-CN" sz="2400" dirty="0">
                <a:latin typeface="Times New Roman" panose="02020603050405020304" pitchFamily="18" charset="0"/>
                <a:cs typeface="Times New Roman" panose="02020603050405020304" pitchFamily="18" charset="0"/>
              </a:rPr>
              <a:t>?</a:t>
            </a:r>
            <a:br>
              <a:rPr lang="en-US" altLang="zh-CN" sz="2400" dirty="0">
                <a:latin typeface="Times New Roman" panose="02020603050405020304" pitchFamily="18" charset="0"/>
                <a:cs typeface="Times New Roman" panose="02020603050405020304" pitchFamily="18" charset="0"/>
              </a:rPr>
            </a:br>
            <a:r>
              <a:rPr lang="en-US" altLang="zh-CN" sz="2400" dirty="0">
                <a:latin typeface="Times New Roman" panose="02020603050405020304" pitchFamily="18" charset="0"/>
                <a:cs typeface="Times New Roman" panose="02020603050405020304" pitchFamily="18" charset="0"/>
              </a:rPr>
              <a:t>A. Its features.				B. Its contributions.</a:t>
            </a:r>
            <a:br>
              <a:rPr lang="en-US" altLang="zh-CN" sz="2400" dirty="0">
                <a:latin typeface="Times New Roman" panose="02020603050405020304" pitchFamily="18" charset="0"/>
                <a:cs typeface="Times New Roman" panose="02020603050405020304" pitchFamily="18" charset="0"/>
              </a:rPr>
            </a:br>
            <a:r>
              <a:rPr lang="en-US" altLang="zh-CN" sz="2400" dirty="0">
                <a:latin typeface="Times New Roman" panose="02020603050405020304" pitchFamily="18" charset="0"/>
                <a:cs typeface="Times New Roman" panose="02020603050405020304" pitchFamily="18" charset="0"/>
              </a:rPr>
              <a:t>C. Its future plans.			D. Its working principles.</a:t>
            </a:r>
            <a:endParaRPr lang="zh-CN" altLang="zh-CN" sz="2400"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222640" y="2516085"/>
            <a:ext cx="11763413" cy="2308324"/>
          </a:xfrm>
          <a:prstGeom prst="rect">
            <a:avLst/>
          </a:prstGeom>
          <a:noFill/>
        </p:spPr>
        <p:txBody>
          <a:bodyPr wrap="square">
            <a:spAutoFit/>
          </a:bodyPr>
          <a:lstStyle/>
          <a:p>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CDC reports that in the 30 years since </a:t>
            </a:r>
            <a:r>
              <a:rPr lang="en-US" altLang="zh-CN" sz="2400" dirty="0" err="1">
                <a:latin typeface="Times New Roman" panose="02020603050405020304" pitchFamily="18" charset="0"/>
                <a:cs typeface="Times New Roman" panose="02020603050405020304" pitchFamily="18" charset="0"/>
              </a:rPr>
              <a:t>PulseNet</a:t>
            </a:r>
            <a:r>
              <a:rPr lang="en-US" altLang="zh-CN" sz="2400" dirty="0">
                <a:latin typeface="Times New Roman" panose="02020603050405020304" pitchFamily="18" charset="0"/>
                <a:cs typeface="Times New Roman" panose="02020603050405020304" pitchFamily="18" charset="0"/>
              </a:rPr>
              <a:t> has been in action, over 1 billion pounds of contaminated food have been recalled and an estimated 270,000 foodborne illnesses associated with three common illness-causing bacteria—Salmonella, E. coli and Listeria—have been prevented. By developing new technologies such as </a:t>
            </a:r>
            <a:r>
              <a:rPr lang="en-US" altLang="zh-CN" sz="2400" dirty="0" err="1">
                <a:latin typeface="Times New Roman" panose="02020603050405020304" pitchFamily="18" charset="0"/>
                <a:cs typeface="Times New Roman" panose="02020603050405020304" pitchFamily="18" charset="0"/>
              </a:rPr>
              <a:t>PulseNet</a:t>
            </a:r>
            <a:r>
              <a:rPr lang="en-US" altLang="zh-CN" sz="2400" dirty="0">
                <a:latin typeface="Times New Roman" panose="02020603050405020304" pitchFamily="18" charset="0"/>
                <a:cs typeface="Times New Roman" panose="02020603050405020304" pitchFamily="18" charset="0"/>
              </a:rPr>
              <a:t> 2.0, the newly launched data analysis platform, </a:t>
            </a:r>
            <a:r>
              <a:rPr lang="en-US" altLang="zh-CN" sz="2400" dirty="0" err="1">
                <a:latin typeface="Times New Roman" panose="02020603050405020304" pitchFamily="18" charset="0"/>
                <a:cs typeface="Times New Roman" panose="02020603050405020304" pitchFamily="18" charset="0"/>
              </a:rPr>
              <a:t>PulseNet</a:t>
            </a:r>
            <a:r>
              <a:rPr lang="en-US" altLang="zh-CN" sz="2400" dirty="0">
                <a:latin typeface="Times New Roman" panose="02020603050405020304" pitchFamily="18" charset="0"/>
                <a:cs typeface="Times New Roman" panose="02020603050405020304" pitchFamily="18" charset="0"/>
              </a:rPr>
              <a:t> continues to enhance its ability to detect and prevent additional illnesses.</a:t>
            </a:r>
            <a:endParaRPr lang="zh-CN" altLang="zh-CN" sz="2400" dirty="0">
              <a:latin typeface="Times New Roman" panose="02020603050405020304" pitchFamily="18" charset="0"/>
              <a:cs typeface="Times New Roman" panose="02020603050405020304" pitchFamily="18" charset="0"/>
            </a:endParaRPr>
          </a:p>
        </p:txBody>
      </p:sp>
      <p:sp>
        <p:nvSpPr>
          <p:cNvPr id="5" name="矩形 4"/>
          <p:cNvSpPr/>
          <p:nvPr/>
        </p:nvSpPr>
        <p:spPr>
          <a:xfrm>
            <a:off x="9860692" y="3352854"/>
            <a:ext cx="2108668" cy="403599"/>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 name="矩形 5"/>
          <p:cNvSpPr/>
          <p:nvPr/>
        </p:nvSpPr>
        <p:spPr>
          <a:xfrm>
            <a:off x="222640" y="3670247"/>
            <a:ext cx="1433165" cy="403599"/>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7" name="矩形 6"/>
          <p:cNvSpPr/>
          <p:nvPr/>
        </p:nvSpPr>
        <p:spPr>
          <a:xfrm>
            <a:off x="3732067" y="4073846"/>
            <a:ext cx="7710289" cy="403599"/>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8" name="矩形 7"/>
          <p:cNvSpPr/>
          <p:nvPr/>
        </p:nvSpPr>
        <p:spPr>
          <a:xfrm>
            <a:off x="222641" y="4449128"/>
            <a:ext cx="1606160" cy="375281"/>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0" name="文本框 9"/>
          <p:cNvSpPr txBox="1"/>
          <p:nvPr/>
        </p:nvSpPr>
        <p:spPr>
          <a:xfrm>
            <a:off x="222640" y="4988828"/>
            <a:ext cx="7512689" cy="1200329"/>
          </a:xfrm>
          <a:prstGeom prst="rect">
            <a:avLst/>
          </a:prstGeom>
          <a:noFill/>
        </p:spPr>
        <p:txBody>
          <a:bodyPr wrap="square">
            <a:spAutoFit/>
          </a:bodyPr>
          <a:lstStyle/>
          <a:p>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A. Its features：前面段落讲特征。</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C. Its future plans：提到PulseNet 2.0但主要是成果。</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D. Its working principles：第3段讲原理。</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3" name="太阳 2"/>
          <p:cNvSpPr/>
          <p:nvPr/>
        </p:nvSpPr>
        <p:spPr>
          <a:xfrm>
            <a:off x="4589585" y="1360477"/>
            <a:ext cx="685800" cy="597877"/>
          </a:xfrm>
          <a:prstGeom prst="sun">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par>
                                <p:cTn id="11" presetID="5" presetClass="entr" presetSubtype="10" fill="hold" grpId="0" nodeType="with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heckerboard(across)">
                                      <p:cBhvr>
                                        <p:cTn id="13" dur="500"/>
                                        <p:tgtEl>
                                          <p:spTgt spid="7"/>
                                        </p:tgtEl>
                                      </p:cBhvr>
                                    </p:animEffect>
                                  </p:childTnLst>
                                </p:cTn>
                              </p:par>
                              <p:par>
                                <p:cTn id="14" presetID="5" presetClass="entr" presetSubtype="10" fill="hold" grpId="0" nodeType="withEffect">
                                  <p:stCondLst>
                                    <p:cond delay="0"/>
                                  </p:stCondLst>
                                  <p:childTnLst>
                                    <p:set>
                                      <p:cBhvr>
                                        <p:cTn id="15" dur="1" fill="hold">
                                          <p:stCondLst>
                                            <p:cond delay="0"/>
                                          </p:stCondLst>
                                        </p:cTn>
                                        <p:tgtEl>
                                          <p:spTgt spid="8"/>
                                        </p:tgtEl>
                                        <p:attrNameLst>
                                          <p:attrName>style.visibility</p:attrName>
                                        </p:attrNameLst>
                                      </p:cBhvr>
                                      <p:to>
                                        <p:strVal val="visible"/>
                                      </p:to>
                                    </p:set>
                                    <p:animEffect transition="in" filter="checkerboard(across)">
                                      <p:cBhvr>
                                        <p:cTn id="16" dur="500"/>
                                        <p:tgtEl>
                                          <p:spTgt spid="8"/>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checkerboard(across)">
                                      <p:cBhvr>
                                        <p:cTn id="21" dur="500"/>
                                        <p:tgtEl>
                                          <p:spTgt spid="3"/>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10">
                                            <p:txEl>
                                              <p:pRg st="0" end="0"/>
                                            </p:txEl>
                                          </p:spTgt>
                                        </p:tgtEl>
                                        <p:attrNameLst>
                                          <p:attrName>style.visibility</p:attrName>
                                        </p:attrNameLst>
                                      </p:cBhvr>
                                      <p:to>
                                        <p:strVal val="visible"/>
                                      </p:to>
                                    </p:set>
                                    <p:animEffect transition="in" filter="blinds(horizontal)">
                                      <p:cBhvr>
                                        <p:cTn id="26" dur="500"/>
                                        <p:tgtEl>
                                          <p:spTgt spid="10">
                                            <p:txEl>
                                              <p:pRg st="0" end="0"/>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3" presetClass="entr" presetSubtype="10" fill="hold" nodeType="clickEffect">
                                  <p:stCondLst>
                                    <p:cond delay="0"/>
                                  </p:stCondLst>
                                  <p:childTnLst>
                                    <p:set>
                                      <p:cBhvr>
                                        <p:cTn id="30" dur="1" fill="hold">
                                          <p:stCondLst>
                                            <p:cond delay="0"/>
                                          </p:stCondLst>
                                        </p:cTn>
                                        <p:tgtEl>
                                          <p:spTgt spid="10">
                                            <p:txEl>
                                              <p:pRg st="1" end="1"/>
                                            </p:txEl>
                                          </p:spTgt>
                                        </p:tgtEl>
                                        <p:attrNameLst>
                                          <p:attrName>style.visibility</p:attrName>
                                        </p:attrNameLst>
                                      </p:cBhvr>
                                      <p:to>
                                        <p:strVal val="visible"/>
                                      </p:to>
                                    </p:set>
                                    <p:animEffect transition="in" filter="blinds(horizontal)">
                                      <p:cBhvr>
                                        <p:cTn id="31" dur="500"/>
                                        <p:tgtEl>
                                          <p:spTgt spid="10">
                                            <p:txEl>
                                              <p:pRg st="1" end="1"/>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nodeType="clickEffect">
                                  <p:stCondLst>
                                    <p:cond delay="0"/>
                                  </p:stCondLst>
                                  <p:childTnLst>
                                    <p:set>
                                      <p:cBhvr>
                                        <p:cTn id="35" dur="1" fill="hold">
                                          <p:stCondLst>
                                            <p:cond delay="0"/>
                                          </p:stCondLst>
                                        </p:cTn>
                                        <p:tgtEl>
                                          <p:spTgt spid="10">
                                            <p:txEl>
                                              <p:pRg st="2" end="2"/>
                                            </p:txEl>
                                          </p:spTgt>
                                        </p:tgtEl>
                                        <p:attrNameLst>
                                          <p:attrName>style.visibility</p:attrName>
                                        </p:attrNameLst>
                                      </p:cBhvr>
                                      <p:to>
                                        <p:strVal val="visible"/>
                                      </p:to>
                                    </p:set>
                                    <p:animEffect transition="in" filter="blinds(horizontal)">
                                      <p:cBhvr>
                                        <p:cTn id="36"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 y="-17585"/>
            <a:ext cx="7933039" cy="6740307"/>
          </a:xfrm>
          <a:prstGeom prst="rect">
            <a:avLst/>
          </a:prstGeom>
          <a:noFill/>
        </p:spPr>
        <p:txBody>
          <a:bodyPr wrap="square">
            <a:spAutoFit/>
          </a:bodyPr>
          <a:lstStyle/>
          <a:p>
            <a:pPr indent="266700" algn="just">
              <a:buNone/>
            </a:pPr>
            <a:r>
              <a:rPr lang="en-US" altLang="zh-CN" sz="1600" kern="0" dirty="0">
                <a:effectLst/>
                <a:latin typeface="Times New Roman" panose="02020603050405020304" pitchFamily="18" charset="0"/>
                <a:ea typeface="宋体" panose="02010600030101010101" pitchFamily="2" charset="-122"/>
                <a:cs typeface="Times New Roman" panose="02020603050405020304" pitchFamily="18" charset="0"/>
              </a:rPr>
              <a:t>In 1993, more than 700 people were sickened (and four died) after eating at a fast-food restaurant chain. It took investigators 39 days to determine that the illnesses were connected and more than a month to find the thing that was making people sick: hamburgers contaminated with E. coli.</a:t>
            </a:r>
            <a:endParaRPr lang="zh-CN" altLang="zh-CN" sz="1600" kern="100" dirty="0">
              <a:effectLst/>
              <a:latin typeface="等线" panose="02010600030101010101" charset="-122"/>
              <a:ea typeface="等线" panose="02010600030101010101" charset="-122"/>
              <a:cs typeface="Times New Roman" panose="02020603050405020304" pitchFamily="18" charset="0"/>
            </a:endParaRPr>
          </a:p>
          <a:p>
            <a:pPr indent="266700" algn="just">
              <a:buNone/>
            </a:pPr>
            <a:r>
              <a:rPr lang="en-US" altLang="zh-CN" sz="1600" kern="0" dirty="0">
                <a:effectLst/>
                <a:latin typeface="Times New Roman" panose="02020603050405020304" pitchFamily="18" charset="0"/>
                <a:ea typeface="宋体" panose="02010600030101010101" pitchFamily="2" charset="-122"/>
                <a:cs typeface="Times New Roman" panose="02020603050405020304" pitchFamily="18" charset="0"/>
              </a:rPr>
              <a:t>Food safety experts and other scientists knew there had to be a faster way to detect and link outbreaks. They determined that if public health laboratories could each conduct the same kind of DNA analysis on bacteria and then share the data, dots could be connected and outbreaks could be identified sooner.</a:t>
            </a:r>
            <a:endParaRPr lang="zh-CN" altLang="zh-CN" sz="1600" kern="100" dirty="0">
              <a:effectLst/>
              <a:latin typeface="等线" panose="02010600030101010101" charset="-122"/>
              <a:ea typeface="等线" panose="02010600030101010101" charset="-122"/>
              <a:cs typeface="Times New Roman" panose="02020603050405020304" pitchFamily="18" charset="0"/>
            </a:endParaRPr>
          </a:p>
          <a:p>
            <a:pPr indent="266700" algn="just">
              <a:buNone/>
            </a:pPr>
            <a:r>
              <a:rPr lang="en-US" altLang="zh-CN" sz="16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And so, </a:t>
            </a:r>
            <a:r>
              <a:rPr lang="en-US" altLang="zh-CN" sz="1600" kern="0" dirty="0" err="1">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PulseNet</a:t>
            </a:r>
            <a:r>
              <a:rPr lang="en-US" altLang="zh-CN" sz="16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 was born</a:t>
            </a:r>
            <a:r>
              <a:rPr lang="en-US" altLang="zh-CN" sz="1600" kern="0" dirty="0">
                <a:effectLst/>
                <a:latin typeface="Times New Roman" panose="02020603050405020304" pitchFamily="18" charset="0"/>
                <a:ea typeface="宋体" panose="02010600030101010101" pitchFamily="2" charset="-122"/>
                <a:cs typeface="Times New Roman" panose="02020603050405020304" pitchFamily="18" charset="0"/>
              </a:rPr>
              <a:t>. Launched in 1996, </a:t>
            </a:r>
            <a:r>
              <a:rPr lang="en-US" altLang="zh-CN" sz="1600" kern="0" dirty="0" err="1">
                <a:effectLst/>
                <a:latin typeface="Times New Roman" panose="02020603050405020304" pitchFamily="18" charset="0"/>
                <a:ea typeface="宋体" panose="02010600030101010101" pitchFamily="2" charset="-122"/>
                <a:cs typeface="Times New Roman" panose="02020603050405020304" pitchFamily="18" charset="0"/>
              </a:rPr>
              <a:t>PulseNet</a:t>
            </a:r>
            <a:r>
              <a:rPr lang="en-US" altLang="zh-CN" sz="1600" kern="0" dirty="0">
                <a:effectLst/>
                <a:latin typeface="Times New Roman" panose="02020603050405020304" pitchFamily="18" charset="0"/>
                <a:ea typeface="宋体" panose="02010600030101010101" pitchFamily="2" charset="-122"/>
                <a:cs typeface="Times New Roman" panose="02020603050405020304" pitchFamily="18" charset="0"/>
              </a:rPr>
              <a:t>, developed in partnership with APHL, US Centers for Disease Control and Prevention (CDC), other federal partners and four state public health labs, </a:t>
            </a:r>
            <a:r>
              <a:rPr lang="en-US" altLang="zh-CN" sz="1600" b="1" i="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is a national laboratory network </a:t>
            </a:r>
            <a:r>
              <a:rPr lang="en-US" altLang="zh-CN" sz="1600" kern="0" dirty="0">
                <a:effectLst/>
                <a:latin typeface="Times New Roman" panose="02020603050405020304" pitchFamily="18" charset="0"/>
                <a:ea typeface="宋体" panose="02010600030101010101" pitchFamily="2" charset="-122"/>
                <a:cs typeface="Times New Roman" panose="02020603050405020304" pitchFamily="18" charset="0"/>
              </a:rPr>
              <a:t>that analyzes a pathogen's unique DNA fingerprint. The resulting data are published to a national database. Microbiologists and epidemiologists from around the country can access the database and determine if there are similarities that indicate cases are related and even share a common source of infection.</a:t>
            </a:r>
            <a:endParaRPr lang="zh-CN" altLang="zh-CN" sz="1600" kern="100" dirty="0">
              <a:effectLst/>
              <a:latin typeface="等线" panose="02010600030101010101" charset="-122"/>
              <a:ea typeface="等线" panose="02010600030101010101" charset="-122"/>
              <a:cs typeface="Times New Roman" panose="02020603050405020304" pitchFamily="18" charset="0"/>
            </a:endParaRPr>
          </a:p>
          <a:p>
            <a:pPr indent="266700" algn="just">
              <a:buNone/>
            </a:pPr>
            <a:r>
              <a:rPr lang="en-US" altLang="zh-CN" sz="1600" kern="0" dirty="0" err="1">
                <a:effectLst/>
                <a:latin typeface="Times New Roman" panose="02020603050405020304" pitchFamily="18" charset="0"/>
                <a:ea typeface="宋体" panose="02010600030101010101" pitchFamily="2" charset="-122"/>
                <a:cs typeface="Times New Roman" panose="02020603050405020304" pitchFamily="18" charset="0"/>
              </a:rPr>
              <a:t>PulseNet</a:t>
            </a:r>
            <a:r>
              <a:rPr lang="en-US" altLang="zh-CN" sz="1600" kern="0" dirty="0">
                <a:effectLst/>
                <a:latin typeface="Times New Roman" panose="02020603050405020304" pitchFamily="18" charset="0"/>
                <a:ea typeface="宋体" panose="02010600030101010101" pitchFamily="2" charset="-122"/>
                <a:cs typeface="Times New Roman" panose="02020603050405020304" pitchFamily="18" charset="0"/>
              </a:rPr>
              <a:t> enables investigators to identify eight illness-causing pathogens and discover outbreak clusters in near real-time. Investigations that used to take weeks, for example, can now take only days. That quick turnaround time is essential to saving lives.</a:t>
            </a:r>
            <a:endParaRPr lang="zh-CN" altLang="zh-CN" sz="1600" kern="100" dirty="0">
              <a:effectLst/>
              <a:latin typeface="等线" panose="02010600030101010101" charset="-122"/>
              <a:ea typeface="等线" panose="02010600030101010101" charset="-122"/>
              <a:cs typeface="Times New Roman" panose="02020603050405020304" pitchFamily="18" charset="0"/>
            </a:endParaRPr>
          </a:p>
          <a:p>
            <a:pPr indent="266700" algn="just">
              <a:buNone/>
            </a:pPr>
            <a:r>
              <a:rPr lang="en-US" altLang="zh-CN" sz="1600" kern="0" dirty="0">
                <a:effectLst/>
                <a:latin typeface="Times New Roman" panose="02020603050405020304" pitchFamily="18" charset="0"/>
                <a:ea typeface="宋体" panose="02010600030101010101" pitchFamily="2" charset="-122"/>
                <a:cs typeface="Times New Roman" panose="02020603050405020304" pitchFamily="18" charset="0"/>
              </a:rPr>
              <a:t>CDC reports that in the 30 years since </a:t>
            </a:r>
            <a:r>
              <a:rPr lang="en-US" altLang="zh-CN" sz="1600" kern="0" dirty="0" err="1">
                <a:effectLst/>
                <a:latin typeface="Times New Roman" panose="02020603050405020304" pitchFamily="18" charset="0"/>
                <a:ea typeface="宋体" panose="02010600030101010101" pitchFamily="2" charset="-122"/>
                <a:cs typeface="Times New Roman" panose="02020603050405020304" pitchFamily="18" charset="0"/>
              </a:rPr>
              <a:t>PulseNet</a:t>
            </a:r>
            <a:r>
              <a:rPr lang="en-US" altLang="zh-CN" sz="1600" kern="0" dirty="0">
                <a:effectLst/>
                <a:latin typeface="Times New Roman" panose="02020603050405020304" pitchFamily="18" charset="0"/>
                <a:ea typeface="宋体" panose="02010600030101010101" pitchFamily="2" charset="-122"/>
                <a:cs typeface="Times New Roman" panose="02020603050405020304" pitchFamily="18" charset="0"/>
              </a:rPr>
              <a:t> has been in action, over 1 billion pounds of contaminated food have been recalled and an estimated 270,000 foodborne illnesses associated with three common illness-causing bacteria—Salmonella, E. coli and Listeria—have been prevented. By developing new technologies such as </a:t>
            </a:r>
            <a:r>
              <a:rPr lang="en-US" altLang="zh-CN" sz="1600" kern="0" dirty="0" err="1">
                <a:effectLst/>
                <a:latin typeface="Times New Roman" panose="02020603050405020304" pitchFamily="18" charset="0"/>
                <a:ea typeface="宋体" panose="02010600030101010101" pitchFamily="2" charset="-122"/>
                <a:cs typeface="Times New Roman" panose="02020603050405020304" pitchFamily="18" charset="0"/>
              </a:rPr>
              <a:t>PulseNet</a:t>
            </a:r>
            <a:r>
              <a:rPr lang="en-US" altLang="zh-CN" sz="1600" kern="0" dirty="0">
                <a:effectLst/>
                <a:latin typeface="Times New Roman" panose="02020603050405020304" pitchFamily="18" charset="0"/>
                <a:ea typeface="宋体" panose="02010600030101010101" pitchFamily="2" charset="-122"/>
                <a:cs typeface="Times New Roman" panose="02020603050405020304" pitchFamily="18" charset="0"/>
              </a:rPr>
              <a:t> 2.0, the newly launched data analysis platform, </a:t>
            </a:r>
            <a:r>
              <a:rPr lang="en-US" altLang="zh-CN" sz="1600" kern="0" dirty="0" err="1">
                <a:effectLst/>
                <a:latin typeface="Times New Roman" panose="02020603050405020304" pitchFamily="18" charset="0"/>
                <a:ea typeface="宋体" panose="02010600030101010101" pitchFamily="2" charset="-122"/>
                <a:cs typeface="Times New Roman" panose="02020603050405020304" pitchFamily="18" charset="0"/>
              </a:rPr>
              <a:t>PulseNet</a:t>
            </a:r>
            <a:r>
              <a:rPr lang="en-US" altLang="zh-CN" sz="1600" kern="0" dirty="0">
                <a:effectLst/>
                <a:latin typeface="Times New Roman" panose="02020603050405020304" pitchFamily="18" charset="0"/>
                <a:ea typeface="宋体" panose="02010600030101010101" pitchFamily="2" charset="-122"/>
                <a:cs typeface="Times New Roman" panose="02020603050405020304" pitchFamily="18" charset="0"/>
              </a:rPr>
              <a:t> continues to enhance its ability to detect and prevent additional illnesses.</a:t>
            </a:r>
            <a:endParaRPr lang="zh-CN" altLang="zh-CN" sz="1600" kern="100" dirty="0">
              <a:effectLst/>
              <a:latin typeface="等线" panose="02010600030101010101" charset="-122"/>
              <a:ea typeface="等线" panose="02010600030101010101" charset="-122"/>
              <a:cs typeface="Times New Roman" panose="02020603050405020304" pitchFamily="18" charset="0"/>
            </a:endParaRPr>
          </a:p>
          <a:p>
            <a:pPr indent="228600" algn="just">
              <a:buNone/>
            </a:pPr>
            <a:r>
              <a:rPr lang="en-US" altLang="zh-CN" sz="1600" kern="0" dirty="0">
                <a:effectLst/>
                <a:latin typeface="Times New Roman" panose="02020603050405020304" pitchFamily="18" charset="0"/>
                <a:ea typeface="宋体" panose="02010600030101010101" pitchFamily="2" charset="-122"/>
                <a:cs typeface="Times New Roman" panose="02020603050405020304" pitchFamily="18" charset="0"/>
              </a:rPr>
              <a:t>In celebration of </a:t>
            </a:r>
            <a:r>
              <a:rPr lang="en-US" altLang="zh-CN" sz="1600" kern="0" dirty="0" err="1">
                <a:effectLst/>
                <a:latin typeface="Times New Roman" panose="02020603050405020304" pitchFamily="18" charset="0"/>
                <a:ea typeface="宋体" panose="02010600030101010101" pitchFamily="2" charset="-122"/>
                <a:cs typeface="Times New Roman" panose="02020603050405020304" pitchFamily="18" charset="0"/>
              </a:rPr>
              <a:t>PulseNet's</a:t>
            </a:r>
            <a:r>
              <a:rPr lang="en-US" altLang="zh-CN" sz="1600" kern="0" dirty="0">
                <a:effectLst/>
                <a:latin typeface="Times New Roman" panose="02020603050405020304" pitchFamily="18" charset="0"/>
                <a:ea typeface="宋体" panose="02010600030101010101" pitchFamily="2" charset="-122"/>
                <a:cs typeface="Times New Roman" panose="02020603050405020304" pitchFamily="18" charset="0"/>
              </a:rPr>
              <a:t> milestone birthday, we rounded up stories illustrating the enormous impact the network has had on disease monitoring and outbreak detection. Read on to learn how each one emphasizes </a:t>
            </a:r>
            <a:r>
              <a:rPr lang="en-US" altLang="zh-CN" sz="1600" kern="0" dirty="0" err="1">
                <a:effectLst/>
                <a:latin typeface="Times New Roman" panose="02020603050405020304" pitchFamily="18" charset="0"/>
                <a:ea typeface="宋体" panose="02010600030101010101" pitchFamily="2" charset="-122"/>
                <a:cs typeface="Times New Roman" panose="02020603050405020304" pitchFamily="18" charset="0"/>
              </a:rPr>
              <a:t>PulseNet's</a:t>
            </a:r>
            <a:r>
              <a:rPr lang="en-US" altLang="zh-CN" sz="1600" kern="0" dirty="0">
                <a:effectLst/>
                <a:latin typeface="Times New Roman" panose="02020603050405020304" pitchFamily="18" charset="0"/>
                <a:ea typeface="宋体" panose="02010600030101010101" pitchFamily="2" charset="-122"/>
                <a:cs typeface="Times New Roman" panose="02020603050405020304" pitchFamily="18" charset="0"/>
              </a:rPr>
              <a:t> vital contribution to human, animal and environmental health.</a:t>
            </a:r>
            <a:endParaRPr lang="zh-CN" altLang="zh-CN" sz="1600" kern="100" dirty="0">
              <a:effectLst/>
              <a:latin typeface="等线" panose="02010600030101010101" charset="-122"/>
              <a:ea typeface="等线" panose="02010600030101010101" charset="-122"/>
              <a:cs typeface="Times New Roman" panose="02020603050405020304" pitchFamily="18" charset="0"/>
            </a:endParaRPr>
          </a:p>
        </p:txBody>
      </p:sp>
      <p:sp>
        <p:nvSpPr>
          <p:cNvPr id="5" name="文本框 4"/>
          <p:cNvSpPr txBox="1"/>
          <p:nvPr/>
        </p:nvSpPr>
        <p:spPr>
          <a:xfrm>
            <a:off x="7933038" y="397913"/>
            <a:ext cx="4258962" cy="5909310"/>
          </a:xfrm>
          <a:prstGeom prst="rect">
            <a:avLst/>
          </a:prstGeom>
          <a:noFill/>
        </p:spPr>
        <p:txBody>
          <a:bodyPr wrap="square">
            <a:spAutoFit/>
          </a:bodyPr>
          <a:lstStyle/>
          <a:p>
            <a:r>
              <a:rPr lang="zh-CN" altLang="en-US" b="1" dirty="0">
                <a:latin typeface="Times New Roman" panose="02020603050405020304" pitchFamily="18" charset="0"/>
                <a:ea typeface="仿宋" panose="02010609060101010101" pitchFamily="49" charset="-122"/>
                <a:cs typeface="Times New Roman" panose="02020603050405020304" pitchFamily="18" charset="0"/>
              </a:rPr>
              <a:t>先用</a:t>
            </a:r>
            <a:r>
              <a:rPr lang="en-US" altLang="zh-CN" b="1" dirty="0">
                <a:latin typeface="Times New Roman" panose="02020603050405020304" pitchFamily="18" charset="0"/>
                <a:ea typeface="仿宋" panose="02010609060101010101" pitchFamily="49" charset="-122"/>
                <a:cs typeface="Times New Roman" panose="02020603050405020304" pitchFamily="18" charset="0"/>
              </a:rPr>
              <a:t>1993</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年的食物中毒事件引出问题</a:t>
            </a:r>
            <a:endParaRPr lang="en-US" altLang="zh-CN" b="1" dirty="0">
              <a:latin typeface="Times New Roman" panose="02020603050405020304" pitchFamily="18" charset="0"/>
              <a:ea typeface="仿宋" panose="02010609060101010101" pitchFamily="49" charset="-122"/>
              <a:cs typeface="Times New Roman" panose="02020603050405020304" pitchFamily="18" charset="0"/>
            </a:endParaRPr>
          </a:p>
          <a:p>
            <a:endParaRPr lang="en-US" altLang="zh-CN"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b="1" dirty="0">
                <a:latin typeface="Times New Roman" panose="02020603050405020304" pitchFamily="18" charset="0"/>
                <a:ea typeface="仿宋" panose="02010609060101010101" pitchFamily="49" charset="-122"/>
                <a:cs typeface="Times New Roman" panose="02020603050405020304" pitchFamily="18" charset="0"/>
              </a:rPr>
              <a:t>接着引出 </a:t>
            </a:r>
            <a:r>
              <a:rPr lang="en-GB" altLang="zh-CN" b="1" dirty="0" err="1">
                <a:latin typeface="Times New Roman" panose="02020603050405020304" pitchFamily="18" charset="0"/>
                <a:ea typeface="仿宋" panose="02010609060101010101" pitchFamily="49" charset="-122"/>
                <a:cs typeface="Times New Roman" panose="02020603050405020304" pitchFamily="18" charset="0"/>
              </a:rPr>
              <a:t>PulseNet</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的建立（这部分确实提到了它的诞生，但“诞生”只是介绍的一部分，不是全文重点。）</a:t>
            </a:r>
            <a:endParaRPr lang="en-US" altLang="zh-CN" b="1" dirty="0">
              <a:latin typeface="Times New Roman" panose="02020603050405020304" pitchFamily="18" charset="0"/>
              <a:ea typeface="仿宋" panose="02010609060101010101" pitchFamily="49" charset="-122"/>
              <a:cs typeface="Times New Roman" panose="02020603050405020304" pitchFamily="18" charset="0"/>
            </a:endParaRPr>
          </a:p>
          <a:p>
            <a:endParaRPr lang="en-US" altLang="zh-CN"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b="1" dirty="0">
                <a:latin typeface="Times New Roman" panose="02020603050405020304" pitchFamily="18" charset="0"/>
                <a:ea typeface="仿宋" panose="02010609060101010101" pitchFamily="49" charset="-122"/>
                <a:cs typeface="Times New Roman" panose="02020603050405020304" pitchFamily="18" charset="0"/>
              </a:rPr>
              <a:t>重点解释 </a:t>
            </a:r>
            <a:r>
              <a:rPr lang="en-GB" altLang="zh-CN" b="1" dirty="0" err="1">
                <a:latin typeface="Times New Roman" panose="02020603050405020304" pitchFamily="18" charset="0"/>
                <a:ea typeface="仿宋" panose="02010609060101010101" pitchFamily="49" charset="-122"/>
                <a:cs typeface="Times New Roman" panose="02020603050405020304" pitchFamily="18" charset="0"/>
              </a:rPr>
              <a:t>PulseNet</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是什么、怎么工作、有什么价值 </a:t>
            </a:r>
            <a:endParaRPr lang="en-US" altLang="zh-CN" b="1" dirty="0">
              <a:latin typeface="Times New Roman" panose="02020603050405020304" pitchFamily="18" charset="0"/>
              <a:ea typeface="仿宋" panose="02010609060101010101" pitchFamily="49" charset="-122"/>
              <a:cs typeface="Times New Roman" panose="02020603050405020304" pitchFamily="18" charset="0"/>
            </a:endParaRPr>
          </a:p>
          <a:p>
            <a:pPr marL="285750" indent="-285750">
              <a:buFont typeface="Arial" panose="020B0604020202020204" pitchFamily="34" charset="0"/>
              <a:buChar char="•"/>
            </a:pPr>
            <a:r>
              <a:rPr lang="zh-CN" altLang="en-US" b="1" dirty="0">
                <a:latin typeface="Times New Roman" panose="02020603050405020304" pitchFamily="18" charset="0"/>
                <a:ea typeface="仿宋" panose="02010609060101010101" pitchFamily="49" charset="-122"/>
                <a:cs typeface="Times New Roman" panose="02020603050405020304" pitchFamily="18" charset="0"/>
              </a:rPr>
              <a:t>它是一个 national laboratory network</a:t>
            </a:r>
            <a:endParaRPr lang="zh-CN" altLang="en-US" b="1" dirty="0">
              <a:latin typeface="Times New Roman" panose="02020603050405020304" pitchFamily="18" charset="0"/>
              <a:ea typeface="仿宋" panose="02010609060101010101" pitchFamily="49" charset="-122"/>
              <a:cs typeface="Times New Roman" panose="02020603050405020304" pitchFamily="18" charset="0"/>
            </a:endParaRPr>
          </a:p>
          <a:p>
            <a:pPr marL="285750" indent="-285750">
              <a:buFont typeface="Arial" panose="020B0604020202020204" pitchFamily="34" charset="0"/>
              <a:buChar char="•"/>
            </a:pPr>
            <a:r>
              <a:rPr lang="zh-CN" altLang="en-US" b="1" dirty="0">
                <a:latin typeface="Times New Roman" panose="02020603050405020304" pitchFamily="18" charset="0"/>
                <a:ea typeface="仿宋" panose="02010609060101010101" pitchFamily="49" charset="-122"/>
                <a:cs typeface="Times New Roman" panose="02020603050405020304" pitchFamily="18" charset="0"/>
              </a:rPr>
              <a:t>它分析病原体的 DNA fingerprint</a:t>
            </a:r>
            <a:endParaRPr lang="zh-CN" altLang="en-US" b="1" dirty="0">
              <a:latin typeface="Times New Roman" panose="02020603050405020304" pitchFamily="18" charset="0"/>
              <a:ea typeface="仿宋" panose="02010609060101010101" pitchFamily="49" charset="-122"/>
              <a:cs typeface="Times New Roman" panose="02020603050405020304" pitchFamily="18" charset="0"/>
            </a:endParaRPr>
          </a:p>
          <a:p>
            <a:pPr marL="285750" indent="-285750">
              <a:buFont typeface="Arial" panose="020B0604020202020204" pitchFamily="34" charset="0"/>
              <a:buChar char="•"/>
            </a:pPr>
            <a:r>
              <a:rPr lang="zh-CN" altLang="en-US" b="1" dirty="0">
                <a:latin typeface="Times New Roman" panose="02020603050405020304" pitchFamily="18" charset="0"/>
                <a:ea typeface="仿宋" panose="02010609060101010101" pitchFamily="49" charset="-122"/>
                <a:cs typeface="Times New Roman" panose="02020603050405020304" pitchFamily="18" charset="0"/>
              </a:rPr>
              <a:t>数据会进入全国数据库</a:t>
            </a:r>
            <a:endParaRPr lang="zh-CN" altLang="en-US" b="1" dirty="0">
              <a:latin typeface="Times New Roman" panose="02020603050405020304" pitchFamily="18" charset="0"/>
              <a:ea typeface="仿宋" panose="02010609060101010101" pitchFamily="49" charset="-122"/>
              <a:cs typeface="Times New Roman" panose="02020603050405020304" pitchFamily="18" charset="0"/>
            </a:endParaRPr>
          </a:p>
          <a:p>
            <a:pPr marL="285750" indent="-285750">
              <a:buFont typeface="Arial" panose="020B0604020202020204" pitchFamily="34" charset="0"/>
              <a:buChar char="•"/>
            </a:pPr>
            <a:r>
              <a:rPr lang="zh-CN" altLang="en-US" b="1" dirty="0">
                <a:latin typeface="Times New Roman" panose="02020603050405020304" pitchFamily="18" charset="0"/>
                <a:ea typeface="仿宋" panose="02010609060101010101" pitchFamily="49" charset="-122"/>
                <a:cs typeface="Times New Roman" panose="02020603050405020304" pitchFamily="18" charset="0"/>
              </a:rPr>
              <a:t>全国的微生物学家和流行病学家可以共享数据、比对病例、寻找共同感染源</a:t>
            </a:r>
            <a:endParaRPr lang="zh-CN" altLang="en-US" b="1" dirty="0">
              <a:latin typeface="Times New Roman" panose="02020603050405020304" pitchFamily="18" charset="0"/>
              <a:ea typeface="仿宋" panose="02010609060101010101" pitchFamily="49" charset="-122"/>
              <a:cs typeface="Times New Roman" panose="02020603050405020304" pitchFamily="18" charset="0"/>
            </a:endParaRPr>
          </a:p>
          <a:p>
            <a:pPr marL="285750" indent="-285750">
              <a:buFont typeface="Arial" panose="020B0604020202020204" pitchFamily="34" charset="0"/>
              <a:buChar char="•"/>
            </a:pPr>
            <a:r>
              <a:rPr lang="zh-CN" altLang="en-US" b="1" dirty="0">
                <a:latin typeface="Times New Roman" panose="02020603050405020304" pitchFamily="18" charset="0"/>
                <a:ea typeface="仿宋" panose="02010609060101010101" pitchFamily="49" charset="-122"/>
                <a:cs typeface="Times New Roman" panose="02020603050405020304" pitchFamily="18" charset="0"/>
              </a:rPr>
              <a:t>它能快速识别多种病原体，帮助更快发现 outbreak clusters</a:t>
            </a:r>
            <a:endParaRPr lang="zh-CN" altLang="en-US" b="1" dirty="0">
              <a:latin typeface="Times New Roman" panose="02020603050405020304" pitchFamily="18" charset="0"/>
              <a:ea typeface="仿宋" panose="02010609060101010101" pitchFamily="49" charset="-122"/>
              <a:cs typeface="Times New Roman" panose="02020603050405020304" pitchFamily="18" charset="0"/>
            </a:endParaRPr>
          </a:p>
          <a:p>
            <a:pPr marL="285750" indent="-285750">
              <a:buFont typeface="Arial" panose="020B0604020202020204" pitchFamily="34" charset="0"/>
              <a:buChar char="•"/>
            </a:pPr>
            <a:r>
              <a:rPr lang="zh-CN" altLang="en-US" b="1" dirty="0">
                <a:latin typeface="Times New Roman" panose="02020603050405020304" pitchFamily="18" charset="0"/>
                <a:ea typeface="仿宋" panose="02010609060101010101" pitchFamily="49" charset="-122"/>
                <a:cs typeface="Times New Roman" panose="02020603050405020304" pitchFamily="18" charset="0"/>
              </a:rPr>
              <a:t>它已经预防了大量疾病、促成大量污染食品召回</a:t>
            </a:r>
            <a:endParaRPr lang="en-US" altLang="zh-CN" b="1" dirty="0">
              <a:latin typeface="Times New Roman" panose="02020603050405020304" pitchFamily="18" charset="0"/>
              <a:ea typeface="仿宋" panose="02010609060101010101" pitchFamily="49" charset="-122"/>
              <a:cs typeface="Times New Roman" panose="02020603050405020304" pitchFamily="18" charset="0"/>
            </a:endParaRPr>
          </a:p>
          <a:p>
            <a:endParaRPr lang="en-US" altLang="zh-CN"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b="1"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中心</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：向读者介绍 </a:t>
            </a:r>
            <a:r>
              <a:rPr lang="en-GB" altLang="zh-CN" b="1" dirty="0" err="1">
                <a:latin typeface="Times New Roman" panose="02020603050405020304" pitchFamily="18" charset="0"/>
                <a:ea typeface="仿宋" panose="02010609060101010101" pitchFamily="49" charset="-122"/>
                <a:cs typeface="Times New Roman" panose="02020603050405020304" pitchFamily="18" charset="0"/>
              </a:rPr>
              <a:t>PulseNet</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这个网络及其功能和意义。</a:t>
            </a:r>
            <a:endParaRPr lang="zh-CN" altLang="en-US" b="1" dirty="0">
              <a:latin typeface="Times New Roman" panose="02020603050405020304" pitchFamily="18" charset="0"/>
              <a:ea typeface="仿宋"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checkerboard(across)">
                                      <p:cBhvr>
                                        <p:cTn id="7" dur="5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5">
                                            <p:txEl>
                                              <p:pRg st="2" end="2"/>
                                            </p:txEl>
                                          </p:spTgt>
                                        </p:tgtEl>
                                        <p:attrNameLst>
                                          <p:attrName>style.visibility</p:attrName>
                                        </p:attrNameLst>
                                      </p:cBhvr>
                                      <p:to>
                                        <p:strVal val="visible"/>
                                      </p:to>
                                    </p:set>
                                    <p:animEffect transition="in" filter="checkerboard(across)">
                                      <p:cBhvr>
                                        <p:cTn id="12" dur="500"/>
                                        <p:tgtEl>
                                          <p:spTgt spid="5">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animEffect transition="in" filter="checkerboard(across)">
                                      <p:cBhvr>
                                        <p:cTn id="17" dur="500"/>
                                        <p:tgtEl>
                                          <p:spTgt spid="5">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5">
                                            <p:txEl>
                                              <p:pRg st="5" end="5"/>
                                            </p:txEl>
                                          </p:spTgt>
                                        </p:tgtEl>
                                        <p:attrNameLst>
                                          <p:attrName>style.visibility</p:attrName>
                                        </p:attrNameLst>
                                      </p:cBhvr>
                                      <p:to>
                                        <p:strVal val="visible"/>
                                      </p:to>
                                    </p:set>
                                    <p:animEffect transition="in" filter="checkerboard(across)">
                                      <p:cBhvr>
                                        <p:cTn id="22" dur="500"/>
                                        <p:tgtEl>
                                          <p:spTgt spid="5">
                                            <p:txEl>
                                              <p:pRg st="5" end="5"/>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5">
                                            <p:txEl>
                                              <p:pRg st="6" end="6"/>
                                            </p:txEl>
                                          </p:spTgt>
                                        </p:tgtEl>
                                        <p:attrNameLst>
                                          <p:attrName>style.visibility</p:attrName>
                                        </p:attrNameLst>
                                      </p:cBhvr>
                                      <p:to>
                                        <p:strVal val="visible"/>
                                      </p:to>
                                    </p:set>
                                    <p:animEffect transition="in" filter="checkerboard(across)">
                                      <p:cBhvr>
                                        <p:cTn id="27" dur="500"/>
                                        <p:tgtEl>
                                          <p:spTgt spid="5">
                                            <p:txEl>
                                              <p:pRg st="6" end="6"/>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5">
                                            <p:txEl>
                                              <p:pRg st="7" end="7"/>
                                            </p:txEl>
                                          </p:spTgt>
                                        </p:tgtEl>
                                        <p:attrNameLst>
                                          <p:attrName>style.visibility</p:attrName>
                                        </p:attrNameLst>
                                      </p:cBhvr>
                                      <p:to>
                                        <p:strVal val="visible"/>
                                      </p:to>
                                    </p:set>
                                    <p:animEffect transition="in" filter="checkerboard(across)">
                                      <p:cBhvr>
                                        <p:cTn id="32" dur="500"/>
                                        <p:tgtEl>
                                          <p:spTgt spid="5">
                                            <p:txEl>
                                              <p:pRg st="7" end="7"/>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5">
                                            <p:txEl>
                                              <p:pRg st="8" end="8"/>
                                            </p:txEl>
                                          </p:spTgt>
                                        </p:tgtEl>
                                        <p:attrNameLst>
                                          <p:attrName>style.visibility</p:attrName>
                                        </p:attrNameLst>
                                      </p:cBhvr>
                                      <p:to>
                                        <p:strVal val="visible"/>
                                      </p:to>
                                    </p:set>
                                    <p:animEffect transition="in" filter="checkerboard(across)">
                                      <p:cBhvr>
                                        <p:cTn id="37" dur="500"/>
                                        <p:tgtEl>
                                          <p:spTgt spid="5">
                                            <p:txEl>
                                              <p:pRg st="8" end="8"/>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5">
                                            <p:txEl>
                                              <p:pRg st="9" end="9"/>
                                            </p:txEl>
                                          </p:spTgt>
                                        </p:tgtEl>
                                        <p:attrNameLst>
                                          <p:attrName>style.visibility</p:attrName>
                                        </p:attrNameLst>
                                      </p:cBhvr>
                                      <p:to>
                                        <p:strVal val="visible"/>
                                      </p:to>
                                    </p:set>
                                    <p:animEffect transition="in" filter="checkerboard(across)">
                                      <p:cBhvr>
                                        <p:cTn id="42" dur="500"/>
                                        <p:tgtEl>
                                          <p:spTgt spid="5">
                                            <p:txEl>
                                              <p:pRg st="9" end="9"/>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5">
                                            <p:txEl>
                                              <p:pRg st="10" end="10"/>
                                            </p:txEl>
                                          </p:spTgt>
                                        </p:tgtEl>
                                        <p:attrNameLst>
                                          <p:attrName>style.visibility</p:attrName>
                                        </p:attrNameLst>
                                      </p:cBhvr>
                                      <p:to>
                                        <p:strVal val="visible"/>
                                      </p:to>
                                    </p:set>
                                    <p:animEffect transition="in" filter="checkerboard(across)">
                                      <p:cBhvr>
                                        <p:cTn id="47" dur="500"/>
                                        <p:tgtEl>
                                          <p:spTgt spid="5">
                                            <p:txEl>
                                              <p:pRg st="10" end="1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5">
                                            <p:txEl>
                                              <p:pRg st="12" end="12"/>
                                            </p:txEl>
                                          </p:spTgt>
                                        </p:tgtEl>
                                        <p:attrNameLst>
                                          <p:attrName>style.visibility</p:attrName>
                                        </p:attrNameLst>
                                      </p:cBhvr>
                                      <p:to>
                                        <p:strVal val="visible"/>
                                      </p:to>
                                    </p:set>
                                    <p:animEffect transition="in" filter="checkerboard(across)">
                                      <p:cBhvr>
                                        <p:cTn id="52" dur="500"/>
                                        <p:tgtEl>
                                          <p:spTgt spid="5">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C</a:t>
            </a:r>
            <a:endParaRPr lang="zh-CN" altLang="en-US"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25" name="文本框 24"/>
          <p:cNvSpPr txBox="1"/>
          <p:nvPr/>
        </p:nvSpPr>
        <p:spPr>
          <a:xfrm>
            <a:off x="184184" y="1059252"/>
            <a:ext cx="11801869" cy="1569660"/>
          </a:xfrm>
          <a:prstGeom prst="rect">
            <a:avLst/>
          </a:prstGeom>
          <a:noFill/>
        </p:spPr>
        <p:txBody>
          <a:bodyPr wrap="square">
            <a:spAutoFit/>
          </a:bodyPr>
          <a:lstStyle/>
          <a:p>
            <a:r>
              <a:rPr lang="en-US" altLang="zh-CN" sz="2400" dirty="0">
                <a:latin typeface="Times New Roman" panose="02020603050405020304" pitchFamily="18" charset="0"/>
                <a:cs typeface="Times New Roman" panose="02020603050405020304" pitchFamily="18" charset="0"/>
              </a:rPr>
              <a:t>31.What is the </a:t>
            </a:r>
            <a:r>
              <a:rPr lang="en-US" altLang="zh-CN" sz="2400" dirty="0">
                <a:highlight>
                  <a:srgbClr val="FFFF00"/>
                </a:highlight>
                <a:latin typeface="Times New Roman" panose="02020603050405020304" pitchFamily="18" charset="0"/>
                <a:cs typeface="Times New Roman" panose="02020603050405020304" pitchFamily="18" charset="0"/>
              </a:rPr>
              <a:t>purpose</a:t>
            </a:r>
            <a:r>
              <a:rPr lang="en-US" altLang="zh-CN" sz="2400" dirty="0">
                <a:latin typeface="Times New Roman" panose="02020603050405020304" pitchFamily="18" charset="0"/>
                <a:cs typeface="Times New Roman" panose="02020603050405020304" pitchFamily="18" charset="0"/>
              </a:rPr>
              <a:t> of this </a:t>
            </a:r>
            <a:r>
              <a:rPr lang="en-US" altLang="zh-CN" sz="2400" dirty="0">
                <a:highlight>
                  <a:srgbClr val="FFFF00"/>
                </a:highlight>
                <a:latin typeface="Times New Roman" panose="02020603050405020304" pitchFamily="18" charset="0"/>
                <a:cs typeface="Times New Roman" panose="02020603050405020304" pitchFamily="18" charset="0"/>
              </a:rPr>
              <a:t>text</a:t>
            </a:r>
            <a:r>
              <a:rPr lang="en-US" altLang="zh-CN" sz="2400" dirty="0">
                <a:latin typeface="Times New Roman" panose="02020603050405020304" pitchFamily="18" charset="0"/>
                <a:cs typeface="Times New Roman" panose="02020603050405020304" pitchFamily="18" charset="0"/>
              </a:rPr>
              <a:t>?</a:t>
            </a:r>
            <a:br>
              <a:rPr lang="en-US" altLang="zh-CN" sz="2400" dirty="0">
                <a:latin typeface="Times New Roman" panose="02020603050405020304" pitchFamily="18" charset="0"/>
                <a:cs typeface="Times New Roman" panose="02020603050405020304" pitchFamily="18" charset="0"/>
              </a:rPr>
            </a:br>
            <a:r>
              <a:rPr lang="en-US" altLang="zh-CN" sz="2400" dirty="0">
                <a:latin typeface="Times New Roman" panose="02020603050405020304" pitchFamily="18" charset="0"/>
                <a:cs typeface="Times New Roman" panose="02020603050405020304" pitchFamily="18" charset="0"/>
              </a:rPr>
              <a:t>A. To explain the birth of </a:t>
            </a:r>
            <a:r>
              <a:rPr lang="en-US" altLang="zh-CN" sz="2400" dirty="0" err="1">
                <a:latin typeface="Times New Roman" panose="02020603050405020304" pitchFamily="18" charset="0"/>
                <a:cs typeface="Times New Roman" panose="02020603050405020304" pitchFamily="18" charset="0"/>
              </a:rPr>
              <a:t>PulseNet</a:t>
            </a:r>
            <a:r>
              <a:rPr lang="en-US" altLang="zh-CN" sz="2400" dirty="0">
                <a:latin typeface="Times New Roman" panose="02020603050405020304" pitchFamily="18" charset="0"/>
                <a:cs typeface="Times New Roman" panose="02020603050405020304" pitchFamily="18" charset="0"/>
              </a:rPr>
              <a:t>.		B. To introduce a laboratory network.</a:t>
            </a:r>
            <a:br>
              <a:rPr lang="en-US" altLang="zh-CN" sz="2400" dirty="0">
                <a:latin typeface="Times New Roman" panose="02020603050405020304" pitchFamily="18" charset="0"/>
                <a:cs typeface="Times New Roman" panose="02020603050405020304" pitchFamily="18" charset="0"/>
              </a:rPr>
            </a:br>
            <a:r>
              <a:rPr lang="en-US" altLang="zh-CN" sz="2400" dirty="0">
                <a:latin typeface="Times New Roman" panose="02020603050405020304" pitchFamily="18" charset="0"/>
                <a:cs typeface="Times New Roman" panose="02020603050405020304" pitchFamily="18" charset="0"/>
              </a:rPr>
              <a:t>C. To collect stories for an anniversary.	D. To show the progress of food safety tools.</a:t>
            </a:r>
            <a:endParaRPr lang="zh-CN" altLang="zh-CN" sz="2400" dirty="0">
              <a:latin typeface="Times New Roman" panose="02020603050405020304" pitchFamily="18" charset="0"/>
              <a:cs typeface="Times New Roman" panose="02020603050405020304" pitchFamily="18" charset="0"/>
            </a:endParaRPr>
          </a:p>
          <a:p>
            <a:pPr lvl="0"/>
            <a:endParaRPr lang="zh-CN" altLang="zh-CN" sz="2400"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222641" y="2226439"/>
            <a:ext cx="11763412" cy="3970318"/>
          </a:xfrm>
          <a:prstGeom prst="rect">
            <a:avLst/>
          </a:prstGeom>
          <a:noFill/>
        </p:spPr>
        <p:txBody>
          <a:bodyPr wrap="square">
            <a:spAutoFit/>
          </a:bodyPr>
          <a:lstStyle/>
          <a:p>
            <a:r>
              <a:rPr lang="zh-CN" altLang="en-US" b="1" dirty="0">
                <a:latin typeface="Times New Roman" panose="02020603050405020304" pitchFamily="18" charset="0"/>
                <a:ea typeface="仿宋" panose="02010609060101010101" pitchFamily="49" charset="-122"/>
                <a:cs typeface="Times New Roman" panose="02020603050405020304" pitchFamily="18" charset="0"/>
              </a:rPr>
              <a:t>第一步：看选项里谁最“全面”</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purpose </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题最常见的正确答案，往往是一个概括范围最大、最稳妥的选项。</a:t>
            </a:r>
            <a:endParaRPr lang="en-US" altLang="zh-CN"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b="1" dirty="0">
                <a:latin typeface="Times New Roman" panose="02020603050405020304" pitchFamily="18" charset="0"/>
                <a:ea typeface="仿宋" panose="02010609060101010101" pitchFamily="49" charset="-122"/>
                <a:cs typeface="Times New Roman" panose="02020603050405020304" pitchFamily="18" charset="0"/>
              </a:rPr>
              <a:t>A 讲的是 birth，只是“诞生”</a:t>
            </a:r>
            <a:endParaRPr lang="zh-CN" altLang="en-US"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b="1" dirty="0">
                <a:latin typeface="Times New Roman" panose="02020603050405020304" pitchFamily="18" charset="0"/>
                <a:ea typeface="仿宋" panose="02010609060101010101" pitchFamily="49" charset="-122"/>
                <a:cs typeface="Times New Roman" panose="02020603050405020304" pitchFamily="18" charset="0"/>
              </a:rPr>
              <a:t>B 讲的是 introduce a laboratory network，范围最大，能包住“背景、建立、功能、成果”</a:t>
            </a:r>
            <a:endParaRPr lang="zh-CN" altLang="en-US"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b="1" dirty="0">
                <a:latin typeface="Times New Roman" panose="02020603050405020304" pitchFamily="18" charset="0"/>
                <a:ea typeface="仿宋" panose="02010609060101010101" pitchFamily="49" charset="-122"/>
                <a:cs typeface="Times New Roman" panose="02020603050405020304" pitchFamily="18" charset="0"/>
              </a:rPr>
              <a:t>C 讲的是 collect stories for an anniversary，只是最后一句</a:t>
            </a:r>
            <a:endParaRPr lang="zh-CN" altLang="en-US"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b="1" dirty="0">
                <a:latin typeface="Times New Roman" panose="02020603050405020304" pitchFamily="18" charset="0"/>
                <a:ea typeface="仿宋" panose="02010609060101010101" pitchFamily="49" charset="-122"/>
                <a:cs typeface="Times New Roman" panose="02020603050405020304" pitchFamily="18" charset="0"/>
              </a:rPr>
              <a:t>D 讲的是 food safety tools 的进步，范围太泛，而且原文重点不是“各种工具”</a:t>
            </a:r>
            <a:endParaRPr lang="en-US" altLang="zh-CN"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b="1" dirty="0">
                <a:latin typeface="Times New Roman" panose="02020603050405020304" pitchFamily="18" charset="0"/>
                <a:ea typeface="仿宋" panose="02010609060101010101" pitchFamily="49" charset="-122"/>
                <a:cs typeface="Times New Roman" panose="02020603050405020304" pitchFamily="18" charset="0"/>
              </a:rPr>
              <a:t>因为文章结构非常标准：先讲问题：以前 </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outbreak </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检测太慢 ；再讲解决方案：</a:t>
            </a:r>
            <a:r>
              <a:rPr lang="en-GB" altLang="zh-CN" b="1" dirty="0" err="1">
                <a:latin typeface="Times New Roman" panose="02020603050405020304" pitchFamily="18" charset="0"/>
                <a:ea typeface="仿宋" panose="02010609060101010101" pitchFamily="49" charset="-122"/>
                <a:cs typeface="Times New Roman" panose="02020603050405020304" pitchFamily="18" charset="0"/>
              </a:rPr>
              <a:t>PulseNet</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出现 ；再讲它怎么运作 ；再讲它有什么成果和影响 这是典型的 介绍说明文 结构。所以看到 </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introduce a laboratory network</a:t>
            </a:r>
            <a:r>
              <a:rPr lang="zh-CN" altLang="en-GB"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基本就该有感觉：这就是全文在做的事。</a:t>
            </a:r>
            <a:endParaRPr lang="zh-CN" altLang="en-US"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b="1" dirty="0">
                <a:latin typeface="Times New Roman" panose="02020603050405020304" pitchFamily="18" charset="0"/>
                <a:ea typeface="仿宋" panose="02010609060101010101" pitchFamily="49" charset="-122"/>
                <a:cs typeface="Times New Roman" panose="02020603050405020304" pitchFamily="18" charset="0"/>
              </a:rPr>
              <a:t>第二步：谁只对应一小段，谁就先排</a:t>
            </a:r>
            <a:endParaRPr lang="en-US" altLang="zh-CN"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b="1" dirty="0">
                <a:latin typeface="Times New Roman" panose="02020603050405020304" pitchFamily="18" charset="0"/>
                <a:ea typeface="仿宋" panose="02010609060101010101" pitchFamily="49" charset="-122"/>
                <a:cs typeface="Times New Roman" panose="02020603050405020304" pitchFamily="18" charset="0"/>
              </a:rPr>
              <a:t>A</a:t>
            </a:r>
            <a:r>
              <a:rPr lang="zh-CN" altLang="en-GB"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只对应 “</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And so, </a:t>
            </a:r>
            <a:r>
              <a:rPr lang="en-GB" altLang="zh-CN" b="1" dirty="0" err="1">
                <a:latin typeface="Times New Roman" panose="02020603050405020304" pitchFamily="18" charset="0"/>
                <a:ea typeface="仿宋" panose="02010609060101010101" pitchFamily="49" charset="-122"/>
                <a:cs typeface="Times New Roman" panose="02020603050405020304" pitchFamily="18" charset="0"/>
              </a:rPr>
              <a:t>PulseNet</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 was born.” </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前后那部分</a:t>
            </a:r>
            <a:br>
              <a:rPr lang="zh-CN" altLang="en-US" b="1" dirty="0">
                <a:latin typeface="Times New Roman" panose="02020603050405020304" pitchFamily="18" charset="0"/>
                <a:ea typeface="仿宋" panose="02010609060101010101" pitchFamily="49" charset="-122"/>
                <a:cs typeface="Times New Roman" panose="02020603050405020304" pitchFamily="18" charset="0"/>
              </a:rPr>
            </a:br>
            <a:r>
              <a:rPr lang="zh-CN" altLang="en-US" b="1" dirty="0">
                <a:latin typeface="Times New Roman" panose="02020603050405020304" pitchFamily="18" charset="0"/>
                <a:ea typeface="仿宋" panose="02010609060101010101" pitchFamily="49" charset="-122"/>
                <a:cs typeface="Times New Roman" panose="02020603050405020304" pitchFamily="18" charset="0"/>
              </a:rPr>
              <a:t>只是一小段，不是全文重点 → 排除 </a:t>
            </a:r>
            <a:endParaRPr lang="zh-CN" altLang="en-US"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b="1" dirty="0">
                <a:latin typeface="Times New Roman" panose="02020603050405020304" pitchFamily="18" charset="0"/>
                <a:ea typeface="仿宋" panose="02010609060101010101" pitchFamily="49" charset="-122"/>
                <a:cs typeface="Times New Roman" panose="02020603050405020304" pitchFamily="18" charset="0"/>
              </a:rPr>
              <a:t>C</a:t>
            </a:r>
            <a:r>
              <a:rPr lang="zh-CN" altLang="en-GB"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只对应最后一句周年纪念的话</a:t>
            </a:r>
            <a:br>
              <a:rPr lang="zh-CN" altLang="en-US" b="1" dirty="0">
                <a:latin typeface="Times New Roman" panose="02020603050405020304" pitchFamily="18" charset="0"/>
                <a:ea typeface="仿宋" panose="02010609060101010101" pitchFamily="49" charset="-122"/>
                <a:cs typeface="Times New Roman" panose="02020603050405020304" pitchFamily="18" charset="0"/>
              </a:rPr>
            </a:br>
            <a:r>
              <a:rPr lang="zh-CN" altLang="en-US" b="1" dirty="0">
                <a:latin typeface="Times New Roman" panose="02020603050405020304" pitchFamily="18" charset="0"/>
                <a:ea typeface="仿宋" panose="02010609060101010101" pitchFamily="49" charset="-122"/>
                <a:cs typeface="Times New Roman" panose="02020603050405020304" pitchFamily="18" charset="0"/>
              </a:rPr>
              <a:t>结尾附带信息，不是写作目的 → 排除 </a:t>
            </a:r>
            <a:endParaRPr lang="zh-CN" altLang="en-US"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b="1" dirty="0">
                <a:latin typeface="Times New Roman" panose="02020603050405020304" pitchFamily="18" charset="0"/>
                <a:ea typeface="仿宋" panose="02010609060101010101" pitchFamily="49" charset="-122"/>
                <a:cs typeface="Times New Roman" panose="02020603050405020304" pitchFamily="18" charset="0"/>
              </a:rPr>
              <a:t>D</a:t>
            </a:r>
            <a:r>
              <a:rPr lang="zh-CN" altLang="en-GB"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听起来很大，但原文几乎只围绕 </a:t>
            </a:r>
            <a:r>
              <a:rPr lang="en-GB" altLang="zh-CN" b="1" dirty="0" err="1">
                <a:latin typeface="Times New Roman" panose="02020603050405020304" pitchFamily="18" charset="0"/>
                <a:ea typeface="仿宋" panose="02010609060101010101" pitchFamily="49" charset="-122"/>
                <a:cs typeface="Times New Roman" panose="02020603050405020304" pitchFamily="18" charset="0"/>
              </a:rPr>
              <a:t>PulseNet</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一个系统 展开，不是在综述食品安全工具发展史 → 排除</a:t>
            </a:r>
            <a:endParaRPr lang="zh-CN" altLang="en-US" b="1"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3" name="太阳 2"/>
          <p:cNvSpPr/>
          <p:nvPr/>
        </p:nvSpPr>
        <p:spPr>
          <a:xfrm>
            <a:off x="5521568" y="1379077"/>
            <a:ext cx="685800" cy="597877"/>
          </a:xfrm>
          <a:prstGeom prst="sun">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checkerboard(across)">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checkerboard(across)">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checkerboard(across)">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checkerboard(across)">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checkerboard(across)">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checkerboard(across)">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checkerboard(across)">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checkerboard(across)">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checkerboard(across)">
                                      <p:cBhvr>
                                        <p:cTn id="47" dur="500"/>
                                        <p:tgtEl>
                                          <p:spTgt spid="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checkerboard(across)">
                                      <p:cBhvr>
                                        <p:cTn id="52" dur="500"/>
                                        <p:tgtEl>
                                          <p:spTgt spid="4">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grpId="0" nodeType="click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checkerboard(across)">
                                      <p:cBhvr>
                                        <p:cTn id="5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591181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Main</a:t>
            </a:r>
            <a:r>
              <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 </a:t>
            </a: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idea/purpose</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25" name="文本框 24"/>
          <p:cNvSpPr txBox="1"/>
          <p:nvPr/>
        </p:nvSpPr>
        <p:spPr>
          <a:xfrm>
            <a:off x="184185" y="1084986"/>
            <a:ext cx="10248288" cy="1908215"/>
          </a:xfrm>
          <a:prstGeom prst="rect">
            <a:avLst/>
          </a:prstGeom>
          <a:noFill/>
        </p:spPr>
        <p:txBody>
          <a:bodyPr wrap="square">
            <a:spAutoFit/>
          </a:bodyPr>
          <a:lstStyle/>
          <a:p>
            <a:pPr>
              <a:buFont typeface="Arial" panose="020B0604020202020204" pitchFamily="34" charset="0"/>
              <a:buChar char="•"/>
            </a:pP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purpose</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题快速判断法：</a:t>
            </a:r>
            <a:endParaRPr lang="en-US" altLang="zh-CN" sz="2000" b="1" dirty="0">
              <a:latin typeface="Times New Roman" panose="02020603050405020304" pitchFamily="18" charset="0"/>
              <a:ea typeface="仿宋" panose="02010609060101010101" pitchFamily="49" charset="-122"/>
              <a:cs typeface="Times New Roman" panose="02020603050405020304" pitchFamily="18" charset="0"/>
            </a:endParaRPr>
          </a:p>
          <a:p>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1.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如果文章是“背景</a:t>
            </a:r>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定义</a:t>
            </a:r>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内容</a:t>
            </a:r>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作用</a:t>
            </a:r>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影响”大概率是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introduce / explain</a:t>
            </a:r>
            <a:endParaRPr lang="en-GB" altLang="zh-CN" sz="20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2.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如果文章是“提出问题</a:t>
            </a:r>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摆理由</a:t>
            </a:r>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下结论”大概率是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persuade / argue</a:t>
            </a:r>
            <a:endParaRPr lang="en-GB" altLang="zh-CN" sz="20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3.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如果文章是“按时间顺序写事件”大概率是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describe / narrate</a:t>
            </a:r>
            <a:endParaRPr lang="en-GB" altLang="zh-CN" sz="20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4.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如果文章一直在分析“为什么”大概率是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explain</a:t>
            </a:r>
            <a:endParaRPr lang="en-GB" altLang="zh-CN" sz="2000" b="1" dirty="0">
              <a:latin typeface="Times New Roman" panose="02020603050405020304" pitchFamily="18" charset="0"/>
              <a:ea typeface="仿宋" panose="02010609060101010101" pitchFamily="49" charset="-122"/>
              <a:cs typeface="Times New Roman" panose="02020603050405020304" pitchFamily="18" charset="0"/>
            </a:endParaRPr>
          </a:p>
          <a:p>
            <a:pPr>
              <a:buFont typeface="Arial" panose="020B0604020202020204" pitchFamily="34" charset="0"/>
              <a:buChar char="•"/>
            </a:pPr>
            <a:endParaRPr lang="zh-CN" altLang="en-US" b="1"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27" name="文本框 26"/>
          <p:cNvSpPr txBox="1"/>
          <p:nvPr/>
        </p:nvSpPr>
        <p:spPr>
          <a:xfrm>
            <a:off x="211895" y="2682978"/>
            <a:ext cx="11661451" cy="2585323"/>
          </a:xfrm>
          <a:prstGeom prst="rect">
            <a:avLst/>
          </a:prstGeom>
          <a:noFill/>
        </p:spPr>
        <p:txBody>
          <a:bodyPr wrap="square">
            <a:spAutoFit/>
          </a:bodyPr>
          <a:lstStyle/>
          <a:p>
            <a:r>
              <a:rPr lang="en-US" altLang="zh-CN" b="1" dirty="0">
                <a:latin typeface="Times New Roman" panose="02020603050405020304" pitchFamily="18" charset="0"/>
                <a:ea typeface="仿宋" panose="02010609060101010101" pitchFamily="49" charset="-122"/>
                <a:cs typeface="Times New Roman" panose="02020603050405020304" pitchFamily="18" charset="0"/>
              </a:rPr>
              <a:t>1.</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 细节项</a:t>
            </a:r>
            <a:r>
              <a:rPr lang="en-US" altLang="zh-CN"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特点：只对应原文某一句或某一段。</a:t>
            </a:r>
            <a:br>
              <a:rPr lang="zh-CN" altLang="en-US" b="1" dirty="0">
                <a:latin typeface="Times New Roman" panose="02020603050405020304" pitchFamily="18" charset="0"/>
                <a:ea typeface="仿宋" panose="02010609060101010101" pitchFamily="49" charset="-122"/>
                <a:cs typeface="Times New Roman" panose="02020603050405020304" pitchFamily="18" charset="0"/>
              </a:rPr>
            </a:br>
            <a:r>
              <a:rPr lang="zh-CN" altLang="en-US" b="1" dirty="0">
                <a:latin typeface="Times New Roman" panose="02020603050405020304" pitchFamily="18" charset="0"/>
                <a:ea typeface="仿宋" panose="02010609060101010101" pitchFamily="49" charset="-122"/>
                <a:cs typeface="Times New Roman" panose="02020603050405020304" pitchFamily="18" charset="0"/>
              </a:rPr>
              <a:t>标志词：时间、地点、某个例子、某个结果、某次活动。</a:t>
            </a:r>
            <a:endParaRPr lang="en-US" altLang="zh-CN" b="1" dirty="0">
              <a:latin typeface="Times New Roman" panose="02020603050405020304" pitchFamily="18" charset="0"/>
              <a:ea typeface="仿宋" panose="02010609060101010101" pitchFamily="49" charset="-122"/>
              <a:cs typeface="Times New Roman" panose="02020603050405020304" pitchFamily="18" charset="0"/>
            </a:endParaRPr>
          </a:p>
          <a:p>
            <a:r>
              <a:rPr lang="en-US" altLang="zh-CN" b="1" dirty="0">
                <a:latin typeface="Times New Roman" panose="02020603050405020304" pitchFamily="18" charset="0"/>
                <a:ea typeface="仿宋" panose="02010609060101010101" pitchFamily="49" charset="-122"/>
                <a:cs typeface="Times New Roman" panose="02020603050405020304" pitchFamily="18" charset="0"/>
              </a:rPr>
              <a:t>2.</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 尾句项</a:t>
            </a:r>
            <a:r>
              <a:rPr lang="en-US" altLang="zh-CN"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很多出题人喜欢把最后一句改成选项。</a:t>
            </a:r>
            <a:br>
              <a:rPr lang="zh-CN" altLang="en-US" b="1" dirty="0">
                <a:latin typeface="Times New Roman" panose="02020603050405020304" pitchFamily="18" charset="0"/>
                <a:ea typeface="仿宋" panose="02010609060101010101" pitchFamily="49" charset="-122"/>
                <a:cs typeface="Times New Roman" panose="02020603050405020304" pitchFamily="18" charset="0"/>
              </a:rPr>
            </a:br>
            <a:r>
              <a:rPr lang="zh-CN" altLang="en-US" b="1" dirty="0">
                <a:latin typeface="Times New Roman" panose="02020603050405020304" pitchFamily="18" charset="0"/>
                <a:ea typeface="仿宋" panose="02010609060101010101" pitchFamily="49" charset="-122"/>
                <a:cs typeface="Times New Roman" panose="02020603050405020304" pitchFamily="18" charset="0"/>
              </a:rPr>
              <a:t>但结尾往往只是补充、展望、号召，不一定是主旨。比如这题里的 </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collect stories for an anniversary</a:t>
            </a:r>
            <a:r>
              <a:rPr lang="zh-CN" altLang="en-GB"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就是典型尾句项。</a:t>
            </a:r>
            <a:endParaRPr lang="en-US" altLang="zh-CN" b="1" dirty="0">
              <a:latin typeface="Times New Roman" panose="02020603050405020304" pitchFamily="18" charset="0"/>
              <a:ea typeface="仿宋" panose="02010609060101010101" pitchFamily="49" charset="-122"/>
              <a:cs typeface="Times New Roman" panose="02020603050405020304" pitchFamily="18" charset="0"/>
            </a:endParaRPr>
          </a:p>
          <a:p>
            <a:r>
              <a:rPr lang="en-US" altLang="zh-CN" b="1" dirty="0">
                <a:latin typeface="Times New Roman" panose="02020603050405020304" pitchFamily="18" charset="0"/>
                <a:ea typeface="仿宋" panose="02010609060101010101" pitchFamily="49" charset="-122"/>
                <a:cs typeface="Times New Roman" panose="02020603050405020304" pitchFamily="18" charset="0"/>
              </a:rPr>
              <a:t>3.</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 扩大型</a:t>
            </a:r>
            <a:r>
              <a:rPr lang="en-US" altLang="zh-CN"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把原文一个小主题，偷换成一个更大的社会话题。看上去很高级，其实不准。比如原文讲 </a:t>
            </a:r>
            <a:r>
              <a:rPr lang="en-GB" altLang="zh-CN" b="1" dirty="0" err="1">
                <a:latin typeface="Times New Roman" panose="02020603050405020304" pitchFamily="18" charset="0"/>
                <a:ea typeface="仿宋" panose="02010609060101010101" pitchFamily="49" charset="-122"/>
                <a:cs typeface="Times New Roman" panose="02020603050405020304" pitchFamily="18" charset="0"/>
              </a:rPr>
              <a:t>PulseNet</a:t>
            </a:r>
            <a:r>
              <a:rPr lang="zh-CN" altLang="en-GB"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选项变成 </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food safety tools </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的进步，就是范围扩大了。</a:t>
            </a:r>
            <a:endParaRPr lang="zh-CN" altLang="en-US" b="1" dirty="0">
              <a:latin typeface="Times New Roman" panose="02020603050405020304" pitchFamily="18" charset="0"/>
              <a:ea typeface="仿宋" panose="02010609060101010101" pitchFamily="49" charset="-122"/>
              <a:cs typeface="Times New Roman" panose="02020603050405020304" pitchFamily="18" charset="0"/>
            </a:endParaRPr>
          </a:p>
          <a:p>
            <a:r>
              <a:rPr lang="en-US" altLang="zh-CN" b="1" dirty="0">
                <a:latin typeface="Times New Roman" panose="02020603050405020304" pitchFamily="18" charset="0"/>
                <a:ea typeface="仿宋" panose="02010609060101010101" pitchFamily="49" charset="-122"/>
                <a:cs typeface="Times New Roman" panose="02020603050405020304" pitchFamily="18" charset="0"/>
              </a:rPr>
              <a:t>4. </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偏离型</a:t>
            </a:r>
            <a:r>
              <a:rPr lang="en-US" altLang="zh-CN"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和文章沾边，但重心不对。原文重点在“</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A</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是什么、怎么运作”，选项却写成“</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A</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为什么诞生”或者“</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A</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产生了哪些故事”。</a:t>
            </a:r>
            <a:endParaRPr lang="zh-CN" altLang="en-US" b="1"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31" name="文本框 30"/>
          <p:cNvSpPr txBox="1"/>
          <p:nvPr/>
        </p:nvSpPr>
        <p:spPr>
          <a:xfrm>
            <a:off x="447420" y="5403682"/>
            <a:ext cx="12394993" cy="369332"/>
          </a:xfrm>
          <a:prstGeom prst="rect">
            <a:avLst/>
          </a:prstGeom>
          <a:noFill/>
        </p:spPr>
        <p:txBody>
          <a:bodyPr wrap="square">
            <a:spAutoFit/>
          </a:bodyPr>
          <a:lstStyle/>
          <a:p>
            <a:r>
              <a:rPr lang="zh-CN" altLang="en-US" b="1" dirty="0"/>
              <a:t>主旨看全文，目的看作者。；细节不选，尾句慎选。；过大不选，过小不选。谁最能包住全文，谁就是答案。</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checkerboard(across)">
                                      <p:cBhvr>
                                        <p:cTn id="7" dur="500"/>
                                        <p:tgtEl>
                                          <p:spTgt spid="27">
                                            <p:txEl>
                                              <p:pRg st="0" end="0"/>
                                            </p:txEl>
                                          </p:spTgt>
                                        </p:tgtEl>
                                      </p:cBhvr>
                                    </p:animEffect>
                                  </p:childTnLst>
                                </p:cTn>
                              </p:par>
                              <p:par>
                                <p:cTn id="8" presetID="5" presetClass="entr" presetSubtype="10" fill="hold" nodeType="withEffect">
                                  <p:stCondLst>
                                    <p:cond delay="0"/>
                                  </p:stCondLst>
                                  <p:childTnLst>
                                    <p:set>
                                      <p:cBhvr>
                                        <p:cTn id="9" dur="1" fill="hold">
                                          <p:stCondLst>
                                            <p:cond delay="0"/>
                                          </p:stCondLst>
                                        </p:cTn>
                                        <p:tgtEl>
                                          <p:spTgt spid="27">
                                            <p:txEl>
                                              <p:pRg st="1" end="1"/>
                                            </p:txEl>
                                          </p:spTgt>
                                        </p:tgtEl>
                                        <p:attrNameLst>
                                          <p:attrName>style.visibility</p:attrName>
                                        </p:attrNameLst>
                                      </p:cBhvr>
                                      <p:to>
                                        <p:strVal val="visible"/>
                                      </p:to>
                                    </p:set>
                                    <p:animEffect transition="in" filter="checkerboard(across)">
                                      <p:cBhvr>
                                        <p:cTn id="10" dur="500"/>
                                        <p:tgtEl>
                                          <p:spTgt spid="27">
                                            <p:txEl>
                                              <p:pRg st="1" end="1"/>
                                            </p:txEl>
                                          </p:spTgt>
                                        </p:tgtEl>
                                      </p:cBhvr>
                                    </p:animEffect>
                                  </p:childTnLst>
                                </p:cTn>
                              </p:par>
                              <p:par>
                                <p:cTn id="11" presetID="5" presetClass="entr" presetSubtype="10" fill="hold" nodeType="withEffect">
                                  <p:stCondLst>
                                    <p:cond delay="0"/>
                                  </p:stCondLst>
                                  <p:childTnLst>
                                    <p:set>
                                      <p:cBhvr>
                                        <p:cTn id="12" dur="1" fill="hold">
                                          <p:stCondLst>
                                            <p:cond delay="0"/>
                                          </p:stCondLst>
                                        </p:cTn>
                                        <p:tgtEl>
                                          <p:spTgt spid="27">
                                            <p:txEl>
                                              <p:pRg st="2" end="2"/>
                                            </p:txEl>
                                          </p:spTgt>
                                        </p:tgtEl>
                                        <p:attrNameLst>
                                          <p:attrName>style.visibility</p:attrName>
                                        </p:attrNameLst>
                                      </p:cBhvr>
                                      <p:to>
                                        <p:strVal val="visible"/>
                                      </p:to>
                                    </p:set>
                                    <p:animEffect transition="in" filter="checkerboard(across)">
                                      <p:cBhvr>
                                        <p:cTn id="13" dur="500"/>
                                        <p:tgtEl>
                                          <p:spTgt spid="27">
                                            <p:txEl>
                                              <p:pRg st="2" end="2"/>
                                            </p:txEl>
                                          </p:spTgt>
                                        </p:tgtEl>
                                      </p:cBhvr>
                                    </p:animEffect>
                                  </p:childTnLst>
                                </p:cTn>
                              </p:par>
                              <p:par>
                                <p:cTn id="14" presetID="5" presetClass="entr" presetSubtype="10" fill="hold" nodeType="withEffect">
                                  <p:stCondLst>
                                    <p:cond delay="0"/>
                                  </p:stCondLst>
                                  <p:childTnLst>
                                    <p:set>
                                      <p:cBhvr>
                                        <p:cTn id="15" dur="1" fill="hold">
                                          <p:stCondLst>
                                            <p:cond delay="0"/>
                                          </p:stCondLst>
                                        </p:cTn>
                                        <p:tgtEl>
                                          <p:spTgt spid="27">
                                            <p:txEl>
                                              <p:pRg st="3" end="3"/>
                                            </p:txEl>
                                          </p:spTgt>
                                        </p:tgtEl>
                                        <p:attrNameLst>
                                          <p:attrName>style.visibility</p:attrName>
                                        </p:attrNameLst>
                                      </p:cBhvr>
                                      <p:to>
                                        <p:strVal val="visible"/>
                                      </p:to>
                                    </p:set>
                                    <p:animEffect transition="in" filter="checkerboard(across)">
                                      <p:cBhvr>
                                        <p:cTn id="16" dur="500"/>
                                        <p:tgtEl>
                                          <p:spTgt spid="27">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5" presetClass="entr" presetSubtype="10" fill="hold" grpId="0" nodeType="click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checkerboard(across)">
                                      <p:cBhvr>
                                        <p:cTn id="21"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985165" y="2459504"/>
            <a:ext cx="6206835" cy="2677656"/>
          </a:xfrm>
          <a:prstGeom prst="rect">
            <a:avLst/>
          </a:prstGeom>
          <a:noFill/>
        </p:spPr>
        <p:txBody>
          <a:bodyPr wrap="square">
            <a:spAutoFit/>
          </a:bodyPr>
          <a:lstStyle/>
          <a:p>
            <a:pPr algn="just">
              <a:buNone/>
            </a:pP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Zeynep’s research shows that general AI tools like ChatGPT are not reliable enough to replace human therapists, though they may still help spot people under stress and guide them to</a:t>
            </a: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professional help.</a:t>
            </a:r>
            <a:endParaRPr lang="en-GB" altLang="zh-CN" sz="2800" dirty="0">
              <a:latin typeface="Times New Roman" panose="02020603050405020304" pitchFamily="18" charset="0"/>
              <a:cs typeface="Times New Roman" panose="02020603050405020304" pitchFamily="18" charset="0"/>
            </a:endParaRPr>
          </a:p>
        </p:txBody>
      </p:sp>
      <p:pic>
        <p:nvPicPr>
          <p:cNvPr id="5" name="图片 4"/>
          <p:cNvPicPr>
            <a:picLocks noChangeAspect="1"/>
          </p:cNvPicPr>
          <p:nvPr/>
        </p:nvPicPr>
        <p:blipFill>
          <a:blip r:embed="rId1"/>
          <a:stretch>
            <a:fillRect/>
          </a:stretch>
        </p:blipFill>
        <p:spPr>
          <a:xfrm>
            <a:off x="-1" y="0"/>
            <a:ext cx="5985165" cy="6858000"/>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141732" y="0"/>
            <a:ext cx="7703820" cy="5632311"/>
          </a:xfrm>
          <a:prstGeom prst="rect">
            <a:avLst/>
          </a:prstGeom>
          <a:noFill/>
        </p:spPr>
        <p:txBody>
          <a:bodyPr wrap="square">
            <a:spAutoFit/>
          </a:bodyPr>
          <a:lstStyle/>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Inspiration for … research struck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health insurance company</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mental health</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human therapist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incorrect statements </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large language model (LLM)</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detect stress </a:t>
            </a:r>
            <a:r>
              <a:rPr lang="en-US" altLang="zh-CN" sz="2400" dirty="0">
                <a:latin typeface="Times New Roman" panose="02020603050405020304" pitchFamily="18" charset="0"/>
                <a:cs typeface="Times New Roman" panose="02020603050405020304" pitchFamily="18" charset="0"/>
              </a:rPr>
              <a:t> in human text</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human raters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label…as…</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dataset of posts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random-forest model</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baseline</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millions of parameters</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be mindful with AI</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refer to a mental health professional</a:t>
            </a:r>
            <a:endParaRPr lang="zh-CN" altLang="en-US" sz="2400" dirty="0">
              <a:latin typeface="Times New Roman" panose="02020603050405020304" pitchFamily="18" charset="0"/>
              <a:cs typeface="Times New Roman" panose="02020603050405020304" pitchFamily="18" charset="0"/>
            </a:endParaRPr>
          </a:p>
        </p:txBody>
      </p:sp>
      <p:sp>
        <p:nvSpPr>
          <p:cNvPr id="9" name="文本框 8"/>
          <p:cNvSpPr txBox="1"/>
          <p:nvPr/>
        </p:nvSpPr>
        <p:spPr>
          <a:xfrm>
            <a:off x="5969508" y="-1"/>
            <a:ext cx="6099048" cy="5632311"/>
          </a:xfrm>
          <a:prstGeom prst="rect">
            <a:avLst/>
          </a:prstGeom>
          <a:noFill/>
        </p:spPr>
        <p:txBody>
          <a:bodyPr wrap="square">
            <a:spAutoFit/>
          </a:bodyPr>
          <a:lstStyle/>
          <a:p>
            <a:pPr marL="342900" indent="-342900">
              <a:buFont typeface="+mj-lt"/>
              <a:buAutoNum type="arabicPeriod"/>
            </a:pPr>
            <a:r>
              <a:rPr lang="zh-CN" altLang="en-US" sz="2400" dirty="0"/>
              <a:t>研究灵感突然出现</a:t>
            </a:r>
            <a:endParaRPr lang="zh-CN" altLang="en-US" sz="2400" dirty="0"/>
          </a:p>
          <a:p>
            <a:pPr marL="342900" indent="-342900">
              <a:buFont typeface="+mj-lt"/>
              <a:buAutoNum type="arabicPeriod"/>
            </a:pPr>
            <a:r>
              <a:rPr lang="zh-CN" altLang="en-US" sz="2400" dirty="0"/>
              <a:t>健康保险公司</a:t>
            </a:r>
            <a:endParaRPr lang="zh-CN" altLang="en-US" sz="2400" dirty="0"/>
          </a:p>
          <a:p>
            <a:pPr marL="342900" indent="-342900">
              <a:buFont typeface="+mj-lt"/>
              <a:buAutoNum type="arabicPeriod"/>
            </a:pPr>
            <a:r>
              <a:rPr lang="zh-CN" altLang="en-US" sz="2400" dirty="0"/>
              <a:t>心理健康</a:t>
            </a:r>
            <a:endParaRPr lang="zh-CN" altLang="en-US" sz="2400" dirty="0"/>
          </a:p>
          <a:p>
            <a:pPr marL="342900" indent="-342900">
              <a:buFont typeface="+mj-lt"/>
              <a:buAutoNum type="arabicPeriod"/>
            </a:pPr>
            <a:r>
              <a:rPr lang="zh-CN" altLang="en-US" sz="2400" dirty="0"/>
              <a:t>人类治疗师</a:t>
            </a:r>
            <a:endParaRPr lang="zh-CN" altLang="en-US" sz="2400" dirty="0"/>
          </a:p>
          <a:p>
            <a:pPr marL="342900" indent="-342900">
              <a:buFont typeface="+mj-lt"/>
              <a:buAutoNum type="arabicPeriod"/>
            </a:pPr>
            <a:r>
              <a:rPr lang="zh-CN" altLang="en-US" sz="2400" dirty="0"/>
              <a:t>错误陈述</a:t>
            </a:r>
            <a:endParaRPr lang="zh-CN" altLang="en-US" sz="2400" dirty="0"/>
          </a:p>
          <a:p>
            <a:pPr marL="342900" indent="-342900">
              <a:buFont typeface="+mj-lt"/>
              <a:buAutoNum type="arabicPeriod"/>
            </a:pPr>
            <a:r>
              <a:rPr lang="zh-CN" altLang="en-US" sz="2400" dirty="0"/>
              <a:t>大语言模型</a:t>
            </a:r>
            <a:endParaRPr lang="zh-CN" altLang="en-US" sz="2400" dirty="0"/>
          </a:p>
          <a:p>
            <a:pPr marL="342900" indent="-342900">
              <a:buFont typeface="+mj-lt"/>
              <a:buAutoNum type="arabicPeriod"/>
            </a:pPr>
            <a:r>
              <a:rPr lang="zh-CN" altLang="en-US" sz="2400" dirty="0"/>
              <a:t>从人类文本中检测压力</a:t>
            </a:r>
            <a:endParaRPr lang="zh-CN" altLang="en-US" sz="2400" dirty="0"/>
          </a:p>
          <a:p>
            <a:pPr marL="342900" indent="-342900">
              <a:buFont typeface="+mj-lt"/>
              <a:buAutoNum type="arabicPeriod"/>
            </a:pPr>
            <a:r>
              <a:rPr lang="zh-CN" altLang="en-US" sz="2400" dirty="0"/>
              <a:t>人类评分者</a:t>
            </a:r>
            <a:endParaRPr lang="zh-CN" altLang="en-US" sz="2400" dirty="0"/>
          </a:p>
          <a:p>
            <a:pPr marL="342900" indent="-342900">
              <a:buFont typeface="+mj-lt"/>
              <a:buAutoNum type="arabicPeriod"/>
            </a:pPr>
            <a:r>
              <a:rPr lang="zh-CN" altLang="en-US" sz="2400" dirty="0"/>
              <a:t>将……标记为……</a:t>
            </a:r>
            <a:endParaRPr lang="zh-CN" altLang="en-US" sz="2400" dirty="0"/>
          </a:p>
          <a:p>
            <a:pPr marL="342900" indent="-342900">
              <a:buFont typeface="+mj-lt"/>
              <a:buAutoNum type="arabicPeriod"/>
            </a:pPr>
            <a:r>
              <a:rPr lang="zh-CN" altLang="en-US" sz="2400" dirty="0"/>
              <a:t>帖子数据集</a:t>
            </a:r>
            <a:endParaRPr lang="zh-CN" altLang="en-US" sz="2400" dirty="0"/>
          </a:p>
          <a:p>
            <a:pPr marL="342900" indent="-342900">
              <a:buFont typeface="+mj-lt"/>
              <a:buAutoNum type="arabicPeriod"/>
            </a:pPr>
            <a:r>
              <a:rPr lang="zh-CN" altLang="en-US" sz="2400" dirty="0"/>
              <a:t>随机森林模型</a:t>
            </a:r>
            <a:endParaRPr lang="zh-CN" altLang="en-US" sz="2400" dirty="0"/>
          </a:p>
          <a:p>
            <a:pPr marL="342900" indent="-342900">
              <a:buFont typeface="+mj-lt"/>
              <a:buAutoNum type="arabicPeriod"/>
            </a:pPr>
            <a:r>
              <a:rPr lang="zh-CN" altLang="en-US" sz="2400" dirty="0"/>
              <a:t>基线</a:t>
            </a:r>
            <a:endParaRPr lang="zh-CN" altLang="en-US" sz="2400" dirty="0"/>
          </a:p>
          <a:p>
            <a:pPr marL="342900" indent="-342900">
              <a:buFont typeface="+mj-lt"/>
              <a:buAutoNum type="arabicPeriod"/>
            </a:pPr>
            <a:r>
              <a:rPr lang="zh-CN" altLang="en-US" sz="2400" dirty="0"/>
              <a:t>数百万个参数</a:t>
            </a:r>
            <a:endParaRPr lang="zh-CN" altLang="en-US" sz="2400" dirty="0"/>
          </a:p>
          <a:p>
            <a:pPr marL="342900" indent="-342900">
              <a:buFont typeface="+mj-lt"/>
              <a:buAutoNum type="arabicPeriod"/>
            </a:pPr>
            <a:r>
              <a:rPr lang="zh-CN" altLang="en-US" sz="2400" dirty="0"/>
              <a:t>对人工智能保持谨慎</a:t>
            </a:r>
            <a:endParaRPr lang="zh-CN" altLang="en-US" sz="2400" dirty="0"/>
          </a:p>
          <a:p>
            <a:pPr marL="342900" indent="-342900">
              <a:buFont typeface="+mj-lt"/>
              <a:buAutoNum type="arabicPeriod"/>
            </a:pPr>
            <a:r>
              <a:rPr lang="zh-CN" altLang="en-US" sz="2400" dirty="0"/>
              <a:t>转介给心理健康专业人士</a:t>
            </a:r>
            <a:endParaRPr lang="zh-CN" altLang="en-US" sz="2400" dirty="0"/>
          </a:p>
        </p:txBody>
      </p:sp>
      <p:sp>
        <p:nvSpPr>
          <p:cNvPr id="11" name="文本框 10"/>
          <p:cNvSpPr txBox="1"/>
          <p:nvPr/>
        </p:nvSpPr>
        <p:spPr>
          <a:xfrm>
            <a:off x="123444" y="5632310"/>
            <a:ext cx="12068556" cy="1200329"/>
          </a:xfrm>
          <a:prstGeom prst="rect">
            <a:avLst/>
          </a:prstGeom>
          <a:noFill/>
        </p:spPr>
        <p:txBody>
          <a:bodyPr wrap="square">
            <a:spAutoFit/>
          </a:bodyPr>
          <a:lstStyle/>
          <a:p>
            <a:r>
              <a:rPr lang="zh-CN" altLang="en-US" dirty="0">
                <a:latin typeface="Times New Roman" panose="02020603050405020304" pitchFamily="18" charset="0"/>
                <a:cs typeface="Times New Roman" panose="02020603050405020304" pitchFamily="18" charset="0"/>
              </a:rPr>
              <a:t>random-forest model </a:t>
            </a:r>
            <a:r>
              <a:rPr lang="zh-CN" altLang="en-US" dirty="0"/>
              <a:t>是一种常用的机器学习算法，主要用于</a:t>
            </a:r>
            <a:r>
              <a:rPr lang="zh-CN" altLang="en-US" b="1" dirty="0"/>
              <a:t>分类</a:t>
            </a:r>
            <a:r>
              <a:rPr lang="zh-CN" altLang="en-US" dirty="0"/>
              <a:t>和</a:t>
            </a:r>
            <a:r>
              <a:rPr lang="zh-CN" altLang="en-US" b="1" dirty="0"/>
              <a:t>回归</a:t>
            </a:r>
            <a:r>
              <a:rPr lang="zh-CN" altLang="en-US" dirty="0"/>
              <a:t>任务。它的核心思想是：</a:t>
            </a:r>
            <a:r>
              <a:rPr lang="zh-CN" altLang="en-US" b="1" dirty="0"/>
              <a:t>通过组合多棵决策树来做出更准确、更稳定的预测</a:t>
            </a:r>
            <a:r>
              <a:rPr lang="zh-CN" altLang="en-US" dirty="0"/>
              <a:t>。想象你要判断一个人是否患有某种疾病。你不会只问一个医生，而是请</a:t>
            </a:r>
            <a:r>
              <a:rPr lang="zh-CN" altLang="en-US" b="1" dirty="0"/>
              <a:t>几百个医生</a:t>
            </a:r>
            <a:r>
              <a:rPr lang="zh-CN" altLang="en-US" dirty="0"/>
              <a:t>各自独立诊断，然后</a:t>
            </a:r>
            <a:r>
              <a:rPr lang="zh-CN" altLang="en-US" b="1" dirty="0"/>
              <a:t>综合他们的意见</a:t>
            </a:r>
            <a:r>
              <a:rPr lang="zh-CN" altLang="en-US" dirty="0"/>
              <a:t>（比如投票）。随机森林就是这个“医生团队”</a:t>
            </a:r>
            <a:r>
              <a:rPr lang="en-US" altLang="zh-CN" dirty="0"/>
              <a:t>——</a:t>
            </a:r>
            <a:r>
              <a:rPr lang="zh-CN" altLang="en-US" dirty="0"/>
              <a:t>每一棵决策树就是一个“医生”，它们一起投票决定最终结果。</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blinds(horizontal)">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xEl>
                                              <p:pRg st="1" end="1"/>
                                            </p:txEl>
                                          </p:spTgt>
                                        </p:tgtEl>
                                        <p:attrNameLst>
                                          <p:attrName>style.visibility</p:attrName>
                                        </p:attrNameLst>
                                      </p:cBhvr>
                                      <p:to>
                                        <p:strVal val="visible"/>
                                      </p:to>
                                    </p:set>
                                    <p:animEffect transition="in" filter="blinds(horizontal)">
                                      <p:cBhvr>
                                        <p:cTn id="12" dur="500"/>
                                        <p:tgtEl>
                                          <p:spTgt spid="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Effect transition="in" filter="blinds(horizontal)">
                                      <p:cBhvr>
                                        <p:cTn id="17" dur="500"/>
                                        <p:tgtEl>
                                          <p:spTgt spid="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9">
                                            <p:txEl>
                                              <p:pRg st="3" end="3"/>
                                            </p:txEl>
                                          </p:spTgt>
                                        </p:tgtEl>
                                        <p:attrNameLst>
                                          <p:attrName>style.visibility</p:attrName>
                                        </p:attrNameLst>
                                      </p:cBhvr>
                                      <p:to>
                                        <p:strVal val="visible"/>
                                      </p:to>
                                    </p:set>
                                    <p:animEffect transition="in" filter="blinds(horizontal)">
                                      <p:cBhvr>
                                        <p:cTn id="22" dur="500"/>
                                        <p:tgtEl>
                                          <p:spTgt spid="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9">
                                            <p:txEl>
                                              <p:pRg st="4" end="4"/>
                                            </p:txEl>
                                          </p:spTgt>
                                        </p:tgtEl>
                                        <p:attrNameLst>
                                          <p:attrName>style.visibility</p:attrName>
                                        </p:attrNameLst>
                                      </p:cBhvr>
                                      <p:to>
                                        <p:strVal val="visible"/>
                                      </p:to>
                                    </p:set>
                                    <p:animEffect transition="in" filter="blinds(horizontal)">
                                      <p:cBhvr>
                                        <p:cTn id="27" dur="500"/>
                                        <p:tgtEl>
                                          <p:spTgt spid="9">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9">
                                            <p:txEl>
                                              <p:pRg st="5" end="5"/>
                                            </p:txEl>
                                          </p:spTgt>
                                        </p:tgtEl>
                                        <p:attrNameLst>
                                          <p:attrName>style.visibility</p:attrName>
                                        </p:attrNameLst>
                                      </p:cBhvr>
                                      <p:to>
                                        <p:strVal val="visible"/>
                                      </p:to>
                                    </p:set>
                                    <p:animEffect transition="in" filter="blinds(horizontal)">
                                      <p:cBhvr>
                                        <p:cTn id="32" dur="500"/>
                                        <p:tgtEl>
                                          <p:spTgt spid="9">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9">
                                            <p:txEl>
                                              <p:pRg st="6" end="6"/>
                                            </p:txEl>
                                          </p:spTgt>
                                        </p:tgtEl>
                                        <p:attrNameLst>
                                          <p:attrName>style.visibility</p:attrName>
                                        </p:attrNameLst>
                                      </p:cBhvr>
                                      <p:to>
                                        <p:strVal val="visible"/>
                                      </p:to>
                                    </p:set>
                                    <p:animEffect transition="in" filter="blinds(horizontal)">
                                      <p:cBhvr>
                                        <p:cTn id="37" dur="500"/>
                                        <p:tgtEl>
                                          <p:spTgt spid="9">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9">
                                            <p:txEl>
                                              <p:pRg st="7" end="7"/>
                                            </p:txEl>
                                          </p:spTgt>
                                        </p:tgtEl>
                                        <p:attrNameLst>
                                          <p:attrName>style.visibility</p:attrName>
                                        </p:attrNameLst>
                                      </p:cBhvr>
                                      <p:to>
                                        <p:strVal val="visible"/>
                                      </p:to>
                                    </p:set>
                                    <p:animEffect transition="in" filter="blinds(horizontal)">
                                      <p:cBhvr>
                                        <p:cTn id="42" dur="500"/>
                                        <p:tgtEl>
                                          <p:spTgt spid="9">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9">
                                            <p:txEl>
                                              <p:pRg st="8" end="8"/>
                                            </p:txEl>
                                          </p:spTgt>
                                        </p:tgtEl>
                                        <p:attrNameLst>
                                          <p:attrName>style.visibility</p:attrName>
                                        </p:attrNameLst>
                                      </p:cBhvr>
                                      <p:to>
                                        <p:strVal val="visible"/>
                                      </p:to>
                                    </p:set>
                                    <p:animEffect transition="in" filter="blinds(horizontal)">
                                      <p:cBhvr>
                                        <p:cTn id="47" dur="500"/>
                                        <p:tgtEl>
                                          <p:spTgt spid="9">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9">
                                            <p:txEl>
                                              <p:pRg st="9" end="9"/>
                                            </p:txEl>
                                          </p:spTgt>
                                        </p:tgtEl>
                                        <p:attrNameLst>
                                          <p:attrName>style.visibility</p:attrName>
                                        </p:attrNameLst>
                                      </p:cBhvr>
                                      <p:to>
                                        <p:strVal val="visible"/>
                                      </p:to>
                                    </p:set>
                                    <p:animEffect transition="in" filter="blinds(horizontal)">
                                      <p:cBhvr>
                                        <p:cTn id="52" dur="500"/>
                                        <p:tgtEl>
                                          <p:spTgt spid="9">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9">
                                            <p:txEl>
                                              <p:pRg st="10" end="10"/>
                                            </p:txEl>
                                          </p:spTgt>
                                        </p:tgtEl>
                                        <p:attrNameLst>
                                          <p:attrName>style.visibility</p:attrName>
                                        </p:attrNameLst>
                                      </p:cBhvr>
                                      <p:to>
                                        <p:strVal val="visible"/>
                                      </p:to>
                                    </p:set>
                                    <p:animEffect transition="in" filter="blinds(horizontal)">
                                      <p:cBhvr>
                                        <p:cTn id="57" dur="500"/>
                                        <p:tgtEl>
                                          <p:spTgt spid="9">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3" presetClass="entr" presetSubtype="10" fill="hold" grpId="0" nodeType="click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blinds(horizontal)">
                                      <p:cBhvr>
                                        <p:cTn id="62" dur="500"/>
                                        <p:tgtEl>
                                          <p:spTgt spid="11"/>
                                        </p:tgtEl>
                                      </p:cBhvr>
                                    </p:animEffect>
                                  </p:childTnLst>
                                </p:cTn>
                              </p:par>
                            </p:childTnLst>
                          </p:cTn>
                        </p:par>
                      </p:childTnLst>
                    </p:cTn>
                  </p:par>
                  <p:par>
                    <p:cTn id="63" fill="hold">
                      <p:stCondLst>
                        <p:cond delay="indefinite"/>
                      </p:stCondLst>
                      <p:childTnLst>
                        <p:par>
                          <p:cTn id="64" fill="hold">
                            <p:stCondLst>
                              <p:cond delay="0"/>
                            </p:stCondLst>
                            <p:childTnLst>
                              <p:par>
                                <p:cTn id="65" presetID="3" presetClass="entr" presetSubtype="10" fill="hold" nodeType="clickEffect">
                                  <p:stCondLst>
                                    <p:cond delay="0"/>
                                  </p:stCondLst>
                                  <p:childTnLst>
                                    <p:set>
                                      <p:cBhvr>
                                        <p:cTn id="66" dur="1" fill="hold">
                                          <p:stCondLst>
                                            <p:cond delay="0"/>
                                          </p:stCondLst>
                                        </p:cTn>
                                        <p:tgtEl>
                                          <p:spTgt spid="9">
                                            <p:txEl>
                                              <p:pRg st="11" end="11"/>
                                            </p:txEl>
                                          </p:spTgt>
                                        </p:tgtEl>
                                        <p:attrNameLst>
                                          <p:attrName>style.visibility</p:attrName>
                                        </p:attrNameLst>
                                      </p:cBhvr>
                                      <p:to>
                                        <p:strVal val="visible"/>
                                      </p:to>
                                    </p:set>
                                    <p:animEffect transition="in" filter="blinds(horizontal)">
                                      <p:cBhvr>
                                        <p:cTn id="67" dur="500"/>
                                        <p:tgtEl>
                                          <p:spTgt spid="9">
                                            <p:txEl>
                                              <p:pRg st="11" end="1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3" presetClass="entr" presetSubtype="10" fill="hold" nodeType="clickEffect">
                                  <p:stCondLst>
                                    <p:cond delay="0"/>
                                  </p:stCondLst>
                                  <p:childTnLst>
                                    <p:set>
                                      <p:cBhvr>
                                        <p:cTn id="71" dur="1" fill="hold">
                                          <p:stCondLst>
                                            <p:cond delay="0"/>
                                          </p:stCondLst>
                                        </p:cTn>
                                        <p:tgtEl>
                                          <p:spTgt spid="9">
                                            <p:txEl>
                                              <p:pRg st="12" end="12"/>
                                            </p:txEl>
                                          </p:spTgt>
                                        </p:tgtEl>
                                        <p:attrNameLst>
                                          <p:attrName>style.visibility</p:attrName>
                                        </p:attrNameLst>
                                      </p:cBhvr>
                                      <p:to>
                                        <p:strVal val="visible"/>
                                      </p:to>
                                    </p:set>
                                    <p:animEffect transition="in" filter="blinds(horizontal)">
                                      <p:cBhvr>
                                        <p:cTn id="72" dur="500"/>
                                        <p:tgtEl>
                                          <p:spTgt spid="9">
                                            <p:txEl>
                                              <p:pRg st="12" end="12"/>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3" presetClass="entr" presetSubtype="10" fill="hold" nodeType="clickEffect">
                                  <p:stCondLst>
                                    <p:cond delay="0"/>
                                  </p:stCondLst>
                                  <p:childTnLst>
                                    <p:set>
                                      <p:cBhvr>
                                        <p:cTn id="76" dur="1" fill="hold">
                                          <p:stCondLst>
                                            <p:cond delay="0"/>
                                          </p:stCondLst>
                                        </p:cTn>
                                        <p:tgtEl>
                                          <p:spTgt spid="9">
                                            <p:txEl>
                                              <p:pRg st="13" end="13"/>
                                            </p:txEl>
                                          </p:spTgt>
                                        </p:tgtEl>
                                        <p:attrNameLst>
                                          <p:attrName>style.visibility</p:attrName>
                                        </p:attrNameLst>
                                      </p:cBhvr>
                                      <p:to>
                                        <p:strVal val="visible"/>
                                      </p:to>
                                    </p:set>
                                    <p:animEffect transition="in" filter="blinds(horizontal)">
                                      <p:cBhvr>
                                        <p:cTn id="77" dur="500"/>
                                        <p:tgtEl>
                                          <p:spTgt spid="9">
                                            <p:txEl>
                                              <p:pRg st="13" end="13"/>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9">
                                            <p:txEl>
                                              <p:pRg st="14" end="14"/>
                                            </p:txEl>
                                          </p:spTgt>
                                        </p:tgtEl>
                                        <p:attrNameLst>
                                          <p:attrName>style.visibility</p:attrName>
                                        </p:attrNameLst>
                                      </p:cBhvr>
                                      <p:to>
                                        <p:strVal val="visible"/>
                                      </p:to>
                                    </p:set>
                                    <p:animEffect transition="in" filter="blinds(horizontal)">
                                      <p:cBhvr>
                                        <p:cTn id="82" dur="500"/>
                                        <p:tgtEl>
                                          <p:spTgt spid="9">
                                            <p:txEl>
                                              <p:pRg st="14" end="1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0"/>
            <a:ext cx="11957538" cy="6001643"/>
          </a:xfrm>
          <a:prstGeom prst="rect">
            <a:avLst/>
          </a:prstGeom>
          <a:noFill/>
        </p:spPr>
        <p:txBody>
          <a:bodyPr wrap="square">
            <a:spAutoFit/>
          </a:bodyPr>
          <a:lstStyle/>
          <a:p>
            <a:pPr>
              <a:buNone/>
            </a:pPr>
            <a:r>
              <a:rPr lang="en-GB" altLang="zh-CN" sz="2400" b="1" dirty="0">
                <a:latin typeface="Times New Roman" panose="02020603050405020304" pitchFamily="18" charset="0"/>
                <a:cs typeface="Times New Roman" panose="02020603050405020304" pitchFamily="18" charset="0"/>
              </a:rPr>
              <a:t>Strike</a:t>
            </a:r>
            <a:r>
              <a:rPr lang="zh-CN" altLang="en-US" sz="2400" b="1"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&amp;</a:t>
            </a:r>
            <a:r>
              <a:rPr lang="zh-CN" altLang="en-US" sz="2400" b="1" dirty="0">
                <a:latin typeface="Times New Roman" panose="02020603050405020304" pitchFamily="18" charset="0"/>
                <a:cs typeface="Times New Roman" panose="02020603050405020304" pitchFamily="18" charset="0"/>
              </a:rPr>
              <a:t> </a:t>
            </a:r>
            <a:r>
              <a:rPr lang="en-US" altLang="zh-CN" sz="2400" b="1" dirty="0">
                <a:latin typeface="Times New Roman" panose="02020603050405020304" pitchFamily="18" charset="0"/>
                <a:cs typeface="Times New Roman" panose="02020603050405020304" pitchFamily="18" charset="0"/>
              </a:rPr>
              <a:t>Stick</a:t>
            </a:r>
            <a:endParaRPr lang="en-GB" altLang="zh-CN" sz="2400" b="1" dirty="0">
              <a:latin typeface="Times New Roman" panose="02020603050405020304" pitchFamily="18" charset="0"/>
              <a:cs typeface="Times New Roman" panose="02020603050405020304" pitchFamily="18" charset="0"/>
            </a:endParaRPr>
          </a:p>
          <a:p>
            <a:pPr>
              <a:buNone/>
            </a:pPr>
            <a:r>
              <a:rPr lang="en-GB" altLang="zh-CN" sz="2400" b="1" dirty="0">
                <a:latin typeface="Times New Roman" panose="02020603050405020304" pitchFamily="18" charset="0"/>
                <a:cs typeface="Times New Roman" panose="02020603050405020304" pitchFamily="18" charset="0"/>
              </a:rPr>
              <a:t>1. strike</a:t>
            </a:r>
            <a:r>
              <a:rPr lang="zh-CN" altLang="en-GB" sz="2400" b="1" dirty="0">
                <a:latin typeface="Times New Roman" panose="02020603050405020304" pitchFamily="18" charset="0"/>
                <a:cs typeface="Times New Roman" panose="02020603050405020304" pitchFamily="18" charset="0"/>
              </a:rPr>
              <a:t>（</a:t>
            </a:r>
            <a:r>
              <a:rPr lang="en-GB" altLang="zh-CN" sz="2400" b="1" dirty="0">
                <a:latin typeface="Times New Roman" panose="02020603050405020304" pitchFamily="18" charset="0"/>
                <a:cs typeface="Times New Roman" panose="02020603050405020304" pitchFamily="18" charset="0"/>
              </a:rPr>
              <a:t>struck – struck</a:t>
            </a:r>
            <a:r>
              <a:rPr lang="zh-CN" altLang="en-GB" sz="2400" b="1" dirty="0">
                <a:latin typeface="Times New Roman" panose="02020603050405020304" pitchFamily="18" charset="0"/>
                <a:cs typeface="Times New Roman" panose="02020603050405020304" pitchFamily="18" charset="0"/>
              </a:rPr>
              <a:t>）</a:t>
            </a:r>
            <a:endParaRPr lang="zh-CN" altLang="en-GB" sz="2400" b="1"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zh-CN" altLang="en-US" sz="2400" dirty="0">
                <a:latin typeface="Times New Roman" panose="02020603050405020304" pitchFamily="18" charset="0"/>
                <a:cs typeface="Times New Roman" panose="02020603050405020304" pitchFamily="18" charset="0"/>
              </a:rPr>
              <a:t>基本义：</a:t>
            </a:r>
            <a:r>
              <a:rPr lang="zh-CN" altLang="en-US" sz="2400" b="1" dirty="0">
                <a:latin typeface="Times New Roman" panose="02020603050405020304" pitchFamily="18" charset="0"/>
                <a:cs typeface="Times New Roman" panose="02020603050405020304" pitchFamily="18" charset="0"/>
              </a:rPr>
              <a:t>打、击、撞</a:t>
            </a:r>
            <a:br>
              <a:rPr lang="zh-CN" altLang="en-US" sz="2400" dirty="0">
                <a:latin typeface="Times New Roman" panose="02020603050405020304" pitchFamily="18" charset="0"/>
                <a:cs typeface="Times New Roman" panose="02020603050405020304" pitchFamily="18" charset="0"/>
              </a:rPr>
            </a:br>
            <a:r>
              <a:rPr lang="en-GB" altLang="zh-CN" sz="2400" i="1" dirty="0">
                <a:latin typeface="Times New Roman" panose="02020603050405020304" pitchFamily="18" charset="0"/>
                <a:cs typeface="Times New Roman" panose="02020603050405020304" pitchFamily="18" charset="0"/>
              </a:rPr>
              <a:t>The car struck a tree.</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车撞上了树）</a:t>
            </a:r>
            <a:endParaRPr lang="zh-CN" altLang="en-US" sz="24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zh-CN" altLang="en-US" sz="2400" dirty="0">
                <a:latin typeface="Times New Roman" panose="02020603050405020304" pitchFamily="18" charset="0"/>
                <a:cs typeface="Times New Roman" panose="02020603050405020304" pitchFamily="18" charset="0"/>
              </a:rPr>
              <a:t>引申义：</a:t>
            </a:r>
            <a:r>
              <a:rPr lang="zh-CN" altLang="en-US" sz="2400" b="1" dirty="0">
                <a:latin typeface="Times New Roman" panose="02020603050405020304" pitchFamily="18" charset="0"/>
                <a:cs typeface="Times New Roman" panose="02020603050405020304" pitchFamily="18" charset="0"/>
              </a:rPr>
              <a:t>（钟）敲响</a:t>
            </a:r>
            <a:r>
              <a:rPr lang="zh-CN" altLang="en-US" sz="2400" dirty="0">
                <a:latin typeface="Times New Roman" panose="02020603050405020304" pitchFamily="18" charset="0"/>
                <a:cs typeface="Times New Roman" panose="02020603050405020304" pitchFamily="18" charset="0"/>
              </a:rPr>
              <a:t>、</a:t>
            </a:r>
            <a:r>
              <a:rPr lang="zh-CN" altLang="en-US" sz="2400" b="1" dirty="0">
                <a:latin typeface="Times New Roman" panose="02020603050405020304" pitchFamily="18" charset="0"/>
                <a:cs typeface="Times New Roman" panose="02020603050405020304" pitchFamily="18" charset="0"/>
              </a:rPr>
              <a:t>突然想到</a:t>
            </a:r>
            <a:r>
              <a:rPr lang="zh-CN" altLang="en-US" sz="2400" dirty="0">
                <a:latin typeface="Times New Roman" panose="02020603050405020304" pitchFamily="18" charset="0"/>
                <a:cs typeface="Times New Roman" panose="02020603050405020304" pitchFamily="18" charset="0"/>
              </a:rPr>
              <a:t>、</a:t>
            </a:r>
            <a:r>
              <a:rPr lang="zh-CN" altLang="en-US" sz="2400" b="1" dirty="0">
                <a:latin typeface="Times New Roman" panose="02020603050405020304" pitchFamily="18" charset="0"/>
                <a:cs typeface="Times New Roman" panose="02020603050405020304" pitchFamily="18" charset="0"/>
              </a:rPr>
              <a:t>罢工</a:t>
            </a:r>
            <a:br>
              <a:rPr lang="zh-CN" altLang="en-US" sz="2400" dirty="0">
                <a:latin typeface="Times New Roman" panose="02020603050405020304" pitchFamily="18" charset="0"/>
                <a:cs typeface="Times New Roman" panose="02020603050405020304" pitchFamily="18" charset="0"/>
              </a:rPr>
            </a:br>
            <a:r>
              <a:rPr lang="en-GB" altLang="zh-CN" sz="2400" i="1" dirty="0">
                <a:latin typeface="Times New Roman" panose="02020603050405020304" pitchFamily="18" charset="0"/>
                <a:cs typeface="Times New Roman" panose="02020603050405020304" pitchFamily="18" charset="0"/>
              </a:rPr>
              <a:t>An idea struck me.</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我突然想到一个主意）</a:t>
            </a:r>
            <a:br>
              <a:rPr lang="zh-CN" altLang="en-US" sz="2400" dirty="0">
                <a:latin typeface="Times New Roman" panose="02020603050405020304" pitchFamily="18" charset="0"/>
                <a:cs typeface="Times New Roman" panose="02020603050405020304" pitchFamily="18" charset="0"/>
              </a:rPr>
            </a:br>
            <a:r>
              <a:rPr lang="en-GB" altLang="zh-CN" sz="2400" i="1" dirty="0">
                <a:latin typeface="Times New Roman" panose="02020603050405020304" pitchFamily="18" charset="0"/>
                <a:cs typeface="Times New Roman" panose="02020603050405020304" pitchFamily="18" charset="0"/>
              </a:rPr>
              <a:t>Workers are striking.</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工人在罢工）</a:t>
            </a:r>
            <a:endParaRPr lang="en-US" altLang="zh-CN" sz="2400" dirty="0">
              <a:latin typeface="Times New Roman" panose="02020603050405020304" pitchFamily="18" charset="0"/>
              <a:cs typeface="Times New Roman" panose="02020603050405020304" pitchFamily="18" charset="0"/>
            </a:endParaRPr>
          </a:p>
          <a:p>
            <a:r>
              <a:rPr lang="en-US" altLang="zh-CN" sz="2400" b="1" dirty="0">
                <a:latin typeface="Times New Roman" panose="02020603050405020304" pitchFamily="18" charset="0"/>
                <a:cs typeface="Times New Roman" panose="02020603050405020304" pitchFamily="18" charset="0"/>
              </a:rPr>
              <a:t>2.</a:t>
            </a:r>
            <a:r>
              <a:rPr lang="en-GB" altLang="zh-CN" sz="2400" b="1" dirty="0">
                <a:latin typeface="Times New Roman" panose="02020603050405020304" pitchFamily="18" charset="0"/>
                <a:cs typeface="Times New Roman" panose="02020603050405020304" pitchFamily="18" charset="0"/>
              </a:rPr>
              <a:t>stick</a:t>
            </a:r>
            <a:r>
              <a:rPr lang="zh-CN" altLang="en-GB" sz="2400" b="1" dirty="0">
                <a:latin typeface="Times New Roman" panose="02020603050405020304" pitchFamily="18" charset="0"/>
                <a:cs typeface="Times New Roman" panose="02020603050405020304" pitchFamily="18" charset="0"/>
              </a:rPr>
              <a:t>（</a:t>
            </a:r>
            <a:r>
              <a:rPr lang="en-GB" altLang="zh-CN" sz="2400" b="1" dirty="0">
                <a:latin typeface="Times New Roman" panose="02020603050405020304" pitchFamily="18" charset="0"/>
                <a:cs typeface="Times New Roman" panose="02020603050405020304" pitchFamily="18" charset="0"/>
              </a:rPr>
              <a:t>stuck – stuck</a:t>
            </a:r>
            <a:r>
              <a:rPr lang="zh-CN" altLang="en-GB" sz="2400" b="1" dirty="0">
                <a:latin typeface="Times New Roman" panose="02020603050405020304" pitchFamily="18" charset="0"/>
                <a:cs typeface="Times New Roman" panose="02020603050405020304" pitchFamily="18" charset="0"/>
              </a:rPr>
              <a:t>）</a:t>
            </a:r>
            <a:endParaRPr lang="zh-CN" altLang="en-GB" sz="2400" b="1"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基本义：</a:t>
            </a:r>
            <a:r>
              <a:rPr lang="zh-CN" altLang="en-US" sz="2400" b="1" dirty="0">
                <a:latin typeface="Times New Roman" panose="02020603050405020304" pitchFamily="18" charset="0"/>
                <a:cs typeface="Times New Roman" panose="02020603050405020304" pitchFamily="18" charset="0"/>
              </a:rPr>
              <a:t>粘贴、刺入、卡住</a:t>
            </a:r>
            <a:br>
              <a:rPr lang="zh-CN" altLang="en-US" sz="2400" dirty="0">
                <a:latin typeface="Times New Roman" panose="02020603050405020304" pitchFamily="18" charset="0"/>
                <a:cs typeface="Times New Roman" panose="02020603050405020304" pitchFamily="18" charset="0"/>
              </a:rPr>
            </a:br>
            <a:r>
              <a:rPr lang="en-GB" altLang="zh-CN" sz="2400" i="1" dirty="0">
                <a:latin typeface="Times New Roman" panose="02020603050405020304" pitchFamily="18" charset="0"/>
                <a:cs typeface="Times New Roman" panose="02020603050405020304" pitchFamily="18" charset="0"/>
              </a:rPr>
              <a:t>Stick a stamp on the envelope.</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把邮票贴到信封上）</a:t>
            </a:r>
            <a:br>
              <a:rPr lang="zh-CN" altLang="en-US" sz="2400" dirty="0">
                <a:latin typeface="Times New Roman" panose="02020603050405020304" pitchFamily="18" charset="0"/>
                <a:cs typeface="Times New Roman" panose="02020603050405020304" pitchFamily="18" charset="0"/>
              </a:rPr>
            </a:br>
            <a:r>
              <a:rPr lang="en-GB" altLang="zh-CN" sz="2400" i="1" dirty="0">
                <a:latin typeface="Times New Roman" panose="02020603050405020304" pitchFamily="18" charset="0"/>
                <a:cs typeface="Times New Roman" panose="02020603050405020304" pitchFamily="18" charset="0"/>
              </a:rPr>
              <a:t>The key stuck in the lock.</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钥匙卡在锁里）</a:t>
            </a:r>
            <a:endParaRPr lang="zh-CN" altLang="en-US" sz="2400" dirty="0">
              <a:latin typeface="Times New Roman" panose="02020603050405020304" pitchFamily="18" charset="0"/>
              <a:cs typeface="Times New Roman" panose="02020603050405020304" pitchFamily="18" charset="0"/>
            </a:endParaRPr>
          </a:p>
          <a:p>
            <a:r>
              <a:rPr lang="zh-CN" altLang="en-US" sz="2400" dirty="0">
                <a:latin typeface="Times New Roman" panose="02020603050405020304" pitchFamily="18" charset="0"/>
                <a:cs typeface="Times New Roman" panose="02020603050405020304" pitchFamily="18" charset="0"/>
              </a:rPr>
              <a:t>引申义：</a:t>
            </a:r>
            <a:r>
              <a:rPr lang="zh-CN" altLang="en-US" sz="2400" b="1" dirty="0">
                <a:latin typeface="Times New Roman" panose="02020603050405020304" pitchFamily="18" charset="0"/>
                <a:cs typeface="Times New Roman" panose="02020603050405020304" pitchFamily="18" charset="0"/>
              </a:rPr>
              <a:t>坚持、困住</a:t>
            </a:r>
            <a:br>
              <a:rPr lang="zh-CN" altLang="en-US" sz="2400" dirty="0">
                <a:latin typeface="Times New Roman" panose="02020603050405020304" pitchFamily="18" charset="0"/>
                <a:cs typeface="Times New Roman" panose="02020603050405020304" pitchFamily="18" charset="0"/>
              </a:rPr>
            </a:br>
            <a:r>
              <a:rPr lang="en-GB" altLang="zh-CN" sz="2400" i="1" dirty="0">
                <a:latin typeface="Times New Roman" panose="02020603050405020304" pitchFamily="18" charset="0"/>
                <a:cs typeface="Times New Roman" panose="02020603050405020304" pitchFamily="18" charset="0"/>
              </a:rPr>
              <a:t>Stick to your plan.</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坚持你的计划）</a:t>
            </a:r>
            <a:br>
              <a:rPr lang="zh-CN" altLang="en-US" sz="2400" dirty="0">
                <a:latin typeface="Times New Roman" panose="02020603050405020304" pitchFamily="18" charset="0"/>
                <a:cs typeface="Times New Roman" panose="02020603050405020304" pitchFamily="18" charset="0"/>
              </a:rPr>
            </a:br>
            <a:r>
              <a:rPr lang="en-GB" altLang="zh-CN" sz="2400" i="1" dirty="0">
                <a:latin typeface="Times New Roman" panose="02020603050405020304" pitchFamily="18" charset="0"/>
                <a:cs typeface="Times New Roman" panose="02020603050405020304" pitchFamily="18" charset="0"/>
              </a:rPr>
              <a:t>We got stuck in traffic.</a:t>
            </a:r>
            <a:r>
              <a:rPr lang="zh-CN" altLang="en-GB" sz="2400" dirty="0">
                <a:latin typeface="Times New Roman" panose="02020603050405020304" pitchFamily="18" charset="0"/>
                <a:cs typeface="Times New Roman" panose="02020603050405020304" pitchFamily="18" charset="0"/>
              </a:rPr>
              <a:t>（</a:t>
            </a:r>
            <a:r>
              <a:rPr lang="zh-CN" altLang="en-US" sz="2400" dirty="0">
                <a:latin typeface="Times New Roman" panose="02020603050405020304" pitchFamily="18" charset="0"/>
                <a:cs typeface="Times New Roman" panose="02020603050405020304" pitchFamily="18" charset="0"/>
              </a:rPr>
              <a:t>我们堵车被困住了）</a:t>
            </a:r>
            <a:endParaRPr lang="zh-CN" altLang="en-US" sz="24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GB" altLang="zh-CN" sz="2400" b="1" dirty="0">
                <a:latin typeface="Times New Roman" panose="02020603050405020304" pitchFamily="18" charset="0"/>
                <a:cs typeface="Times New Roman" panose="02020603050405020304" pitchFamily="18" charset="0"/>
              </a:rPr>
              <a:t>strike</a:t>
            </a:r>
            <a:r>
              <a:rPr lang="en-GB"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强调 </a:t>
            </a:r>
            <a:r>
              <a:rPr lang="zh-CN" altLang="en-US" sz="2400" b="1" dirty="0">
                <a:latin typeface="Times New Roman" panose="02020603050405020304" pitchFamily="18" charset="0"/>
                <a:cs typeface="Times New Roman" panose="02020603050405020304" pitchFamily="18" charset="0"/>
              </a:rPr>
              <a:t>“撞击 </a:t>
            </a:r>
            <a:r>
              <a:rPr lang="en-US" altLang="zh-CN" sz="2400" b="1" dirty="0">
                <a:latin typeface="Times New Roman" panose="02020603050405020304" pitchFamily="18" charset="0"/>
                <a:cs typeface="Times New Roman" panose="02020603050405020304" pitchFamily="18" charset="0"/>
              </a:rPr>
              <a:t>/ </a:t>
            </a:r>
            <a:r>
              <a:rPr lang="zh-CN" altLang="en-US" sz="2400" b="1" dirty="0">
                <a:latin typeface="Times New Roman" panose="02020603050405020304" pitchFamily="18" charset="0"/>
                <a:cs typeface="Times New Roman" panose="02020603050405020304" pitchFamily="18" charset="0"/>
              </a:rPr>
              <a:t>突然发生”</a:t>
            </a:r>
            <a:r>
              <a:rPr lang="zh-CN" altLang="en-US" sz="2400" dirty="0">
                <a:latin typeface="Times New Roman" panose="02020603050405020304" pitchFamily="18" charset="0"/>
                <a:cs typeface="Times New Roman" panose="02020603050405020304" pitchFamily="18" charset="0"/>
              </a:rPr>
              <a:t>（如闪电、想法、罢工）</a:t>
            </a:r>
            <a:endParaRPr lang="en-US" altLang="zh-CN" sz="2400" dirty="0">
              <a:latin typeface="Times New Roman" panose="02020603050405020304" pitchFamily="18" charset="0"/>
              <a:cs typeface="Times New Roman" panose="02020603050405020304" pitchFamily="18" charset="0"/>
            </a:endParaRPr>
          </a:p>
          <a:p>
            <a:pPr>
              <a:buFont typeface="Arial" panose="020B0604020202020204" pitchFamily="34" charset="0"/>
              <a:buChar char="•"/>
            </a:pPr>
            <a:r>
              <a:rPr lang="en-GB" altLang="zh-CN" sz="2400" b="1" dirty="0">
                <a:latin typeface="Times New Roman" panose="02020603050405020304" pitchFamily="18" charset="0"/>
                <a:cs typeface="Times New Roman" panose="02020603050405020304" pitchFamily="18" charset="0"/>
              </a:rPr>
              <a:t>stick</a:t>
            </a:r>
            <a:r>
              <a:rPr lang="en-GB" altLang="zh-CN" sz="2400" dirty="0">
                <a:latin typeface="Times New Roman" panose="02020603050405020304" pitchFamily="18" charset="0"/>
                <a:cs typeface="Times New Roman" panose="02020603050405020304" pitchFamily="18" charset="0"/>
              </a:rPr>
              <a:t> </a:t>
            </a:r>
            <a:r>
              <a:rPr lang="zh-CN" altLang="en-US" sz="2400" dirty="0">
                <a:latin typeface="Times New Roman" panose="02020603050405020304" pitchFamily="18" charset="0"/>
                <a:cs typeface="Times New Roman" panose="02020603050405020304" pitchFamily="18" charset="0"/>
              </a:rPr>
              <a:t>强调 </a:t>
            </a:r>
            <a:r>
              <a:rPr lang="zh-CN" altLang="en-US" sz="2400" b="1" dirty="0">
                <a:latin typeface="Times New Roman" panose="02020603050405020304" pitchFamily="18" charset="0"/>
                <a:cs typeface="Times New Roman" panose="02020603050405020304" pitchFamily="18" charset="0"/>
              </a:rPr>
              <a:t>“粘住 </a:t>
            </a:r>
            <a:r>
              <a:rPr lang="en-US" altLang="zh-CN" sz="2400" b="1" dirty="0">
                <a:latin typeface="Times New Roman" panose="02020603050405020304" pitchFamily="18" charset="0"/>
                <a:cs typeface="Times New Roman" panose="02020603050405020304" pitchFamily="18" charset="0"/>
              </a:rPr>
              <a:t>/ </a:t>
            </a:r>
            <a:r>
              <a:rPr lang="zh-CN" altLang="en-US" sz="2400" b="1" dirty="0">
                <a:latin typeface="Times New Roman" panose="02020603050405020304" pitchFamily="18" charset="0"/>
                <a:cs typeface="Times New Roman" panose="02020603050405020304" pitchFamily="18" charset="0"/>
              </a:rPr>
              <a:t>卡住 </a:t>
            </a:r>
            <a:r>
              <a:rPr lang="en-US" altLang="zh-CN" sz="2400" b="1" dirty="0">
                <a:latin typeface="Times New Roman" panose="02020603050405020304" pitchFamily="18" charset="0"/>
                <a:cs typeface="Times New Roman" panose="02020603050405020304" pitchFamily="18" charset="0"/>
              </a:rPr>
              <a:t>/ </a:t>
            </a:r>
            <a:r>
              <a:rPr lang="zh-CN" altLang="en-US" sz="2400" b="1" dirty="0">
                <a:latin typeface="Times New Roman" panose="02020603050405020304" pitchFamily="18" charset="0"/>
                <a:cs typeface="Times New Roman" panose="02020603050405020304" pitchFamily="18" charset="0"/>
              </a:rPr>
              <a:t>坚持不动”</a:t>
            </a:r>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animEffect transition="in" filter="blinds(horizontal)">
                                      <p:cBhvr>
                                        <p:cTn id="7" dur="500"/>
                                        <p:tgtEl>
                                          <p:spTgt spid="5">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blinds(horizontal)">
                                      <p:cBhvr>
                                        <p:cTn id="12" dur="5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Effect transition="in" filter="blinds(horizontal)">
                                      <p:cBhvr>
                                        <p:cTn id="17" dur="500"/>
                                        <p:tgtEl>
                                          <p:spTgt spid="5">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5">
                                            <p:txEl>
                                              <p:pRg st="3" end="3"/>
                                            </p:txEl>
                                          </p:spTgt>
                                        </p:tgtEl>
                                        <p:attrNameLst>
                                          <p:attrName>style.visibility</p:attrName>
                                        </p:attrNameLst>
                                      </p:cBhvr>
                                      <p:to>
                                        <p:strVal val="visible"/>
                                      </p:to>
                                    </p:set>
                                    <p:animEffect transition="in" filter="blinds(horizontal)">
                                      <p:cBhvr>
                                        <p:cTn id="22" dur="500"/>
                                        <p:tgtEl>
                                          <p:spTgt spid="5">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5">
                                            <p:txEl>
                                              <p:pRg st="4" end="4"/>
                                            </p:txEl>
                                          </p:spTgt>
                                        </p:tgtEl>
                                        <p:attrNameLst>
                                          <p:attrName>style.visibility</p:attrName>
                                        </p:attrNameLst>
                                      </p:cBhvr>
                                      <p:to>
                                        <p:strVal val="visible"/>
                                      </p:to>
                                    </p:set>
                                    <p:animEffect transition="in" filter="blinds(horizontal)">
                                      <p:cBhvr>
                                        <p:cTn id="27" dur="500"/>
                                        <p:tgtEl>
                                          <p:spTgt spid="5">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5">
                                            <p:txEl>
                                              <p:pRg st="5" end="5"/>
                                            </p:txEl>
                                          </p:spTgt>
                                        </p:tgtEl>
                                        <p:attrNameLst>
                                          <p:attrName>style.visibility</p:attrName>
                                        </p:attrNameLst>
                                      </p:cBhvr>
                                      <p:to>
                                        <p:strVal val="visible"/>
                                      </p:to>
                                    </p:set>
                                    <p:animEffect transition="in" filter="blinds(horizontal)">
                                      <p:cBhvr>
                                        <p:cTn id="32" dur="500"/>
                                        <p:tgtEl>
                                          <p:spTgt spid="5">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5">
                                            <p:txEl>
                                              <p:pRg st="6" end="6"/>
                                            </p:txEl>
                                          </p:spTgt>
                                        </p:tgtEl>
                                        <p:attrNameLst>
                                          <p:attrName>style.visibility</p:attrName>
                                        </p:attrNameLst>
                                      </p:cBhvr>
                                      <p:to>
                                        <p:strVal val="visible"/>
                                      </p:to>
                                    </p:set>
                                    <p:animEffect transition="in" filter="blinds(horizontal)">
                                      <p:cBhvr>
                                        <p:cTn id="37" dur="500"/>
                                        <p:tgtEl>
                                          <p:spTgt spid="5">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5">
                                            <p:txEl>
                                              <p:pRg st="7" end="7"/>
                                            </p:txEl>
                                          </p:spTgt>
                                        </p:tgtEl>
                                        <p:attrNameLst>
                                          <p:attrName>style.visibility</p:attrName>
                                        </p:attrNameLst>
                                      </p:cBhvr>
                                      <p:to>
                                        <p:strVal val="visible"/>
                                      </p:to>
                                    </p:set>
                                    <p:animEffect transition="in" filter="blinds(horizontal)">
                                      <p:cBhvr>
                                        <p:cTn id="42" dur="500"/>
                                        <p:tgtEl>
                                          <p:spTgt spid="5">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5">
                                            <p:txEl>
                                              <p:pRg st="8" end="8"/>
                                            </p:txEl>
                                          </p:spTgt>
                                        </p:tgtEl>
                                        <p:attrNameLst>
                                          <p:attrName>style.visibility</p:attrName>
                                        </p:attrNameLst>
                                      </p:cBhvr>
                                      <p:to>
                                        <p:strVal val="visible"/>
                                      </p:to>
                                    </p:set>
                                    <p:animEffect transition="in" filter="blinds(horizontal)">
                                      <p:cBhvr>
                                        <p:cTn id="47" dur="500"/>
                                        <p:tgtEl>
                                          <p:spTgt spid="5">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D</a:t>
            </a:r>
            <a:endParaRPr lang="zh-CN" altLang="en-US"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39" name="文本框 38"/>
          <p:cNvSpPr txBox="1"/>
          <p:nvPr/>
        </p:nvSpPr>
        <p:spPr>
          <a:xfrm>
            <a:off x="222640" y="951029"/>
            <a:ext cx="11969359" cy="1200329"/>
          </a:xfrm>
          <a:prstGeom prst="rect">
            <a:avLst/>
          </a:prstGeom>
          <a:noFill/>
        </p:spPr>
        <p:txBody>
          <a:bodyPr wrap="square">
            <a:spAutoFit/>
          </a:bodyPr>
          <a:lstStyle/>
          <a:p>
            <a:pPr marL="342900" lvl="0" indent="-342900">
              <a:buFont typeface="+mj-lt"/>
              <a:buAutoNum type="arabicPeriod" startAt="32"/>
              <a:tabLst>
                <a:tab pos="457200" algn="l"/>
              </a:tabLst>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What </a:t>
            </a:r>
            <a:r>
              <a:rPr lang="en-US" altLang="zh-CN" sz="24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worried Zeynep </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when </a:t>
            </a:r>
            <a:r>
              <a:rPr lang="en-US" altLang="zh-CN" sz="24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chatting with a friend</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a:t>
            </a:r>
            <a:endPar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endParaRPr>
          </a:p>
          <a:p>
            <a:pPr lvl="0">
              <a:tabLst>
                <a:tab pos="457200" algn="l"/>
              </a:tabLst>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A. AI is applied to mental health.		B. Human therapists charge high fees.</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C. AI is developing at an alarming rate.	D. Health insurance companies face challenges.</a:t>
            </a:r>
            <a:endParaRPr lang="zh-CN" altLang="zh-CN" sz="2400" kern="100" dirty="0">
              <a:effectLst/>
              <a:latin typeface="Times New Roman" panose="02020603050405020304" pitchFamily="18" charset="0"/>
              <a:ea typeface="等线" panose="02010600030101010101" charset="-122"/>
              <a:cs typeface="Times New Roman" panose="02020603050405020304" pitchFamily="18" charset="0"/>
            </a:endParaRPr>
          </a:p>
        </p:txBody>
      </p:sp>
      <p:sp>
        <p:nvSpPr>
          <p:cNvPr id="4" name="文本框 3"/>
          <p:cNvSpPr txBox="1"/>
          <p:nvPr/>
        </p:nvSpPr>
        <p:spPr>
          <a:xfrm>
            <a:off x="244492" y="2151358"/>
            <a:ext cx="11703015" cy="3046988"/>
          </a:xfrm>
          <a:prstGeom prst="rect">
            <a:avLst/>
          </a:prstGeom>
          <a:noFill/>
        </p:spPr>
        <p:txBody>
          <a:bodyPr wrap="square">
            <a:spAutoFit/>
          </a:bodyPr>
          <a:lstStyle/>
          <a:p>
            <a:pPr algn="just"/>
            <a:r>
              <a:rPr lang="zh-CN" altLang="en-US" sz="2400" dirty="0">
                <a:latin typeface="Times New Roman" panose="02020603050405020304" pitchFamily="18" charset="0"/>
                <a:cs typeface="Times New Roman" panose="02020603050405020304" pitchFamily="18" charset="0"/>
              </a:rPr>
              <a:t>    Inspiration for Zeynep Demirbas' research struck during a chat with a friend. That friend, a psychologist, said some health insurance companies were pushing the use of artificial intelligence, such as ChatGPT, for mental health. The idea: AI might be less costly and easier to access than human therapists.</a:t>
            </a:r>
            <a:endParaRPr lang="zh-CN" altLang="en-US" sz="2400" dirty="0">
              <a:latin typeface="Times New Roman" panose="02020603050405020304" pitchFamily="18" charset="0"/>
              <a:cs typeface="Times New Roman" panose="02020603050405020304" pitchFamily="18" charset="0"/>
            </a:endParaRPr>
          </a:p>
          <a:p>
            <a:pPr algn="just"/>
            <a:r>
              <a:rPr lang="zh-CN" altLang="en-US" sz="2400" dirty="0">
                <a:latin typeface="Times New Roman" panose="02020603050405020304" pitchFamily="18" charset="0"/>
                <a:cs typeface="Times New Roman" panose="02020603050405020304" pitchFamily="18" charset="0"/>
              </a:rPr>
              <a:t>    That worried Zeynep, 14. She knew that ChatGPT often gave wrong answers or agreed with incorrect statements. Could this type of AI, known as a large language model—or LLM—really be trusted with our mental health?</a:t>
            </a:r>
            <a:endParaRPr lang="zh-CN" altLang="en-US" sz="2400" dirty="0">
              <a:latin typeface="Times New Roman" panose="02020603050405020304" pitchFamily="18" charset="0"/>
              <a:cs typeface="Times New Roman" panose="02020603050405020304" pitchFamily="18" charset="0"/>
            </a:endParaRPr>
          </a:p>
          <a:p>
            <a:pPr algn="just"/>
            <a:endParaRPr lang="zh-CN" altLang="en-US" sz="2400" dirty="0">
              <a:latin typeface="Times New Roman" panose="02020603050405020304" pitchFamily="18" charset="0"/>
              <a:cs typeface="Times New Roman" panose="02020603050405020304" pitchFamily="18" charset="0"/>
            </a:endParaRPr>
          </a:p>
        </p:txBody>
      </p:sp>
      <p:sp>
        <p:nvSpPr>
          <p:cNvPr id="5" name="矩形 4"/>
          <p:cNvSpPr/>
          <p:nvPr/>
        </p:nvSpPr>
        <p:spPr>
          <a:xfrm>
            <a:off x="2743199" y="2562022"/>
            <a:ext cx="9204307" cy="354173"/>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 name="矩形 5"/>
          <p:cNvSpPr/>
          <p:nvPr/>
        </p:nvSpPr>
        <p:spPr>
          <a:xfrm>
            <a:off x="244493" y="2997514"/>
            <a:ext cx="6181022" cy="329345"/>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7" name="矩形 6"/>
          <p:cNvSpPr/>
          <p:nvPr/>
        </p:nvSpPr>
        <p:spPr>
          <a:xfrm>
            <a:off x="569888" y="3727925"/>
            <a:ext cx="2704872" cy="329345"/>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9" name="文本框 8"/>
          <p:cNvSpPr txBox="1"/>
          <p:nvPr/>
        </p:nvSpPr>
        <p:spPr>
          <a:xfrm>
            <a:off x="4293233" y="3351687"/>
            <a:ext cx="6104238" cy="369332"/>
          </a:xfrm>
          <a:prstGeom prst="rect">
            <a:avLst/>
          </a:prstGeom>
          <a:noFill/>
        </p:spPr>
        <p:txBody>
          <a:bodyPr wrap="square">
            <a:spAutoFit/>
          </a:bodyPr>
          <a:lstStyle/>
          <a:p>
            <a:r>
              <a:rPr lang="en-GB" altLang="zh-CN" b="1" dirty="0">
                <a:solidFill>
                  <a:srgbClr val="FF0000"/>
                </a:solidFill>
              </a:rPr>
              <a:t>That = </a:t>
            </a:r>
            <a:r>
              <a:rPr lang="zh-CN" altLang="en-US" b="1" dirty="0">
                <a:solidFill>
                  <a:srgbClr val="FF0000"/>
                </a:solidFill>
              </a:rPr>
              <a:t>让 </a:t>
            </a:r>
            <a:r>
              <a:rPr lang="en-GB" altLang="zh-CN" b="1" dirty="0">
                <a:solidFill>
                  <a:srgbClr val="FF0000"/>
                </a:solidFill>
              </a:rPr>
              <a:t>AI </a:t>
            </a:r>
            <a:r>
              <a:rPr lang="zh-CN" altLang="en-US" b="1" dirty="0">
                <a:solidFill>
                  <a:srgbClr val="FF0000"/>
                </a:solidFill>
              </a:rPr>
              <a:t>用于心理健康服务这件事</a:t>
            </a:r>
            <a:endParaRPr lang="zh-CN" altLang="en-US" b="1" dirty="0">
              <a:solidFill>
                <a:srgbClr val="FF0000"/>
              </a:solidFill>
            </a:endParaRPr>
          </a:p>
        </p:txBody>
      </p:sp>
      <p:sp>
        <p:nvSpPr>
          <p:cNvPr id="11" name="文本框 10"/>
          <p:cNvSpPr txBox="1"/>
          <p:nvPr/>
        </p:nvSpPr>
        <p:spPr>
          <a:xfrm>
            <a:off x="244490" y="4780783"/>
            <a:ext cx="11703015" cy="1200329"/>
          </a:xfrm>
          <a:prstGeom prst="rect">
            <a:avLst/>
          </a:prstGeom>
          <a:noFill/>
        </p:spPr>
        <p:txBody>
          <a:bodyPr wrap="square">
            <a:spAutoFit/>
          </a:bodyPr>
          <a:lstStyle/>
          <a:p>
            <a:r>
              <a:rPr lang="en-GB" altLang="zh-CN" b="1" dirty="0">
                <a:latin typeface="Times New Roman" panose="02020603050405020304" pitchFamily="18" charset="0"/>
                <a:cs typeface="Times New Roman" panose="02020603050405020304" pitchFamily="18" charset="0"/>
              </a:rPr>
              <a:t>B. Human therapists charge high fees.</a:t>
            </a:r>
            <a:r>
              <a:rPr lang="zh-CN" altLang="en-US" b="1"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原文只是说 </a:t>
            </a:r>
            <a:r>
              <a:rPr lang="en-GB" altLang="zh-CN" dirty="0">
                <a:latin typeface="Times New Roman" panose="02020603050405020304" pitchFamily="18" charset="0"/>
                <a:cs typeface="Times New Roman" panose="02020603050405020304" pitchFamily="18" charset="0"/>
              </a:rPr>
              <a:t>AI </a:t>
            </a:r>
            <a:r>
              <a:rPr lang="zh-CN" altLang="en-US" dirty="0">
                <a:latin typeface="Times New Roman" panose="02020603050405020304" pitchFamily="18" charset="0"/>
                <a:cs typeface="Times New Roman" panose="02020603050405020304" pitchFamily="18" charset="0"/>
              </a:rPr>
              <a:t>可能比真人治疗师更便宜、更容易获得，但这不是让她担心的核心。她担心的是：</a:t>
            </a:r>
            <a:r>
              <a:rPr lang="en-GB" altLang="zh-CN" b="1" dirty="0">
                <a:latin typeface="Times New Roman" panose="02020603050405020304" pitchFamily="18" charset="0"/>
                <a:cs typeface="Times New Roman" panose="02020603050405020304" pitchFamily="18" charset="0"/>
              </a:rPr>
              <a:t>AI </a:t>
            </a:r>
            <a:r>
              <a:rPr lang="zh-CN" altLang="en-US" b="1" dirty="0">
                <a:latin typeface="Times New Roman" panose="02020603050405020304" pitchFamily="18" charset="0"/>
                <a:cs typeface="Times New Roman" panose="02020603050405020304" pitchFamily="18" charset="0"/>
              </a:rPr>
              <a:t>居然要被拿来做心理健康服务</a:t>
            </a:r>
            <a:r>
              <a:rPr lang="zh-CN" altLang="en-US"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r>
              <a:rPr lang="en-GB" altLang="zh-CN" b="1" dirty="0">
                <a:latin typeface="Times New Roman" panose="02020603050405020304" pitchFamily="18" charset="0"/>
                <a:cs typeface="Times New Roman" panose="02020603050405020304" pitchFamily="18" charset="0"/>
              </a:rPr>
              <a:t>C. AI is developing at an alarming rate.</a:t>
            </a:r>
            <a:r>
              <a:rPr lang="zh-CN" altLang="en-US" dirty="0">
                <a:latin typeface="Times New Roman" panose="02020603050405020304" pitchFamily="18" charset="0"/>
                <a:cs typeface="Times New Roman" panose="02020603050405020304" pitchFamily="18" charset="0"/>
              </a:rPr>
              <a:t>原文没说 </a:t>
            </a:r>
            <a:r>
              <a:rPr lang="en-GB" altLang="zh-CN" dirty="0">
                <a:latin typeface="Times New Roman" panose="02020603050405020304" pitchFamily="18" charset="0"/>
                <a:cs typeface="Times New Roman" panose="02020603050405020304" pitchFamily="18" charset="0"/>
              </a:rPr>
              <a:t>AI </a:t>
            </a:r>
            <a:r>
              <a:rPr lang="zh-CN" altLang="en-US" dirty="0">
                <a:latin typeface="Times New Roman" panose="02020603050405020304" pitchFamily="18" charset="0"/>
                <a:cs typeface="Times New Roman" panose="02020603050405020304" pitchFamily="18" charset="0"/>
              </a:rPr>
              <a:t>发展太快让她担心，属于无中生有。</a:t>
            </a:r>
            <a:endParaRPr lang="en-US" altLang="zh-CN" dirty="0">
              <a:latin typeface="Times New Roman" panose="02020603050405020304" pitchFamily="18" charset="0"/>
              <a:cs typeface="Times New Roman" panose="02020603050405020304" pitchFamily="18" charset="0"/>
            </a:endParaRPr>
          </a:p>
          <a:p>
            <a:r>
              <a:rPr lang="en-GB" altLang="zh-CN" b="1" dirty="0">
                <a:latin typeface="Times New Roman" panose="02020603050405020304" pitchFamily="18" charset="0"/>
                <a:cs typeface="Times New Roman" panose="02020603050405020304" pitchFamily="18" charset="0"/>
              </a:rPr>
              <a:t>D. Health insurance companies face challenges.</a:t>
            </a:r>
            <a:r>
              <a:rPr lang="zh-CN" altLang="en-US" b="1"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原文也没说保险公司遇到困难，这个明显偏了。</a:t>
            </a:r>
            <a:endParaRPr lang="zh-CN" altLang="en-US" dirty="0">
              <a:latin typeface="Times New Roman" panose="02020603050405020304" pitchFamily="18" charset="0"/>
              <a:cs typeface="Times New Roman" panose="02020603050405020304" pitchFamily="18" charset="0"/>
            </a:endParaRPr>
          </a:p>
        </p:txBody>
      </p:sp>
      <p:sp>
        <p:nvSpPr>
          <p:cNvPr id="2" name="太阳 1"/>
          <p:cNvSpPr/>
          <p:nvPr/>
        </p:nvSpPr>
        <p:spPr>
          <a:xfrm>
            <a:off x="99646" y="1252255"/>
            <a:ext cx="685800" cy="597877"/>
          </a:xfrm>
          <a:prstGeom prst="sun">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par>
                                <p:cTn id="8" presetID="5" presetClass="entr" presetSubtype="10" fill="hold" grpId="0"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checkerboard(across)">
                                      <p:cBhvr>
                                        <p:cTn id="10" dur="500"/>
                                        <p:tgtEl>
                                          <p:spTgt spid="6"/>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checkerboard(across)">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checkerboard(across)">
                                      <p:cBhvr>
                                        <p:cTn id="20" dur="500"/>
                                        <p:tgtEl>
                                          <p:spTgt spid="9"/>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checkerboard(across)">
                                      <p:cBhvr>
                                        <p:cTn id="25" dur="500"/>
                                        <p:tgtEl>
                                          <p:spTgt spid="2"/>
                                        </p:tgtEl>
                                      </p:cBhvr>
                                    </p:animEffect>
                                  </p:childTnLst>
                                </p:cTn>
                              </p:par>
                            </p:childTnLst>
                          </p:cTn>
                        </p:par>
                      </p:childTnLst>
                    </p:cTn>
                  </p:par>
                  <p:par>
                    <p:cTn id="26" fill="hold">
                      <p:stCondLst>
                        <p:cond delay="indefinite"/>
                      </p:stCondLst>
                      <p:childTnLst>
                        <p:par>
                          <p:cTn id="27" fill="hold">
                            <p:stCondLst>
                              <p:cond delay="0"/>
                            </p:stCondLst>
                            <p:childTnLst>
                              <p:par>
                                <p:cTn id="28" presetID="5" presetClass="entr" presetSubtype="10" fill="hold" nodeType="clickEffect">
                                  <p:stCondLst>
                                    <p:cond delay="0"/>
                                  </p:stCondLst>
                                  <p:childTnLst>
                                    <p:set>
                                      <p:cBhvr>
                                        <p:cTn id="29" dur="1" fill="hold">
                                          <p:stCondLst>
                                            <p:cond delay="0"/>
                                          </p:stCondLst>
                                        </p:cTn>
                                        <p:tgtEl>
                                          <p:spTgt spid="11">
                                            <p:txEl>
                                              <p:pRg st="0" end="0"/>
                                            </p:txEl>
                                          </p:spTgt>
                                        </p:tgtEl>
                                        <p:attrNameLst>
                                          <p:attrName>style.visibility</p:attrName>
                                        </p:attrNameLst>
                                      </p:cBhvr>
                                      <p:to>
                                        <p:strVal val="visible"/>
                                      </p:to>
                                    </p:set>
                                    <p:animEffect transition="in" filter="checkerboard(across)">
                                      <p:cBhvr>
                                        <p:cTn id="30" dur="500"/>
                                        <p:tgtEl>
                                          <p:spTgt spid="11">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5" presetClass="entr" presetSubtype="10" fill="hold" nodeType="clickEffect">
                                  <p:stCondLst>
                                    <p:cond delay="0"/>
                                  </p:stCondLst>
                                  <p:childTnLst>
                                    <p:set>
                                      <p:cBhvr>
                                        <p:cTn id="34" dur="1" fill="hold">
                                          <p:stCondLst>
                                            <p:cond delay="0"/>
                                          </p:stCondLst>
                                        </p:cTn>
                                        <p:tgtEl>
                                          <p:spTgt spid="11">
                                            <p:txEl>
                                              <p:pRg st="1" end="1"/>
                                            </p:txEl>
                                          </p:spTgt>
                                        </p:tgtEl>
                                        <p:attrNameLst>
                                          <p:attrName>style.visibility</p:attrName>
                                        </p:attrNameLst>
                                      </p:cBhvr>
                                      <p:to>
                                        <p:strVal val="visible"/>
                                      </p:to>
                                    </p:set>
                                    <p:animEffect transition="in" filter="checkerboard(across)">
                                      <p:cBhvr>
                                        <p:cTn id="35" dur="500"/>
                                        <p:tgtEl>
                                          <p:spTgt spid="11">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 presetClass="entr" presetSubtype="10" fill="hold" nodeType="clickEffect">
                                  <p:stCondLst>
                                    <p:cond delay="0"/>
                                  </p:stCondLst>
                                  <p:childTnLst>
                                    <p:set>
                                      <p:cBhvr>
                                        <p:cTn id="39" dur="1" fill="hold">
                                          <p:stCondLst>
                                            <p:cond delay="0"/>
                                          </p:stCondLst>
                                        </p:cTn>
                                        <p:tgtEl>
                                          <p:spTgt spid="11">
                                            <p:txEl>
                                              <p:pRg st="2" end="2"/>
                                            </p:txEl>
                                          </p:spTgt>
                                        </p:tgtEl>
                                        <p:attrNameLst>
                                          <p:attrName>style.visibility</p:attrName>
                                        </p:attrNameLst>
                                      </p:cBhvr>
                                      <p:to>
                                        <p:strVal val="visible"/>
                                      </p:to>
                                    </p:set>
                                    <p:animEffect transition="in" filter="checkerboard(across)">
                                      <p:cBhvr>
                                        <p:cTn id="40"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9" grpId="0"/>
      <p:bldP spid="2"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 y="0"/>
            <a:ext cx="3978876" cy="6740307"/>
          </a:xfrm>
          <a:prstGeom prst="rect">
            <a:avLst/>
          </a:prstGeom>
          <a:noFill/>
        </p:spPr>
        <p:txBody>
          <a:bodyPr wrap="square">
            <a:spAutoFit/>
          </a:bodyPr>
          <a:lstStyle/>
          <a:p>
            <a:pPr>
              <a:buNone/>
            </a:pPr>
            <a:r>
              <a:rPr lang="zh-CN" altLang="en-US" b="1" dirty="0"/>
              <a:t>一，看位置</a:t>
            </a:r>
            <a:endParaRPr lang="zh-CN" altLang="en-US" b="1" dirty="0"/>
          </a:p>
          <a:p>
            <a:pPr>
              <a:buNone/>
            </a:pPr>
            <a:r>
              <a:rPr lang="zh-CN" altLang="en-US" dirty="0"/>
              <a:t>看到 </a:t>
            </a:r>
            <a:r>
              <a:rPr lang="en-GB" altLang="zh-CN" b="1" dirty="0"/>
              <a:t>that / this / these / it</a:t>
            </a:r>
            <a:r>
              <a:rPr lang="zh-CN" altLang="en-GB" dirty="0"/>
              <a:t>，</a:t>
            </a:r>
            <a:r>
              <a:rPr lang="zh-CN" altLang="en-US" dirty="0"/>
              <a:t>先看它的</a:t>
            </a:r>
            <a:r>
              <a:rPr lang="zh-CN" altLang="en-US" b="1" dirty="0"/>
              <a:t>前一句或前两句</a:t>
            </a:r>
            <a:r>
              <a:rPr lang="zh-CN" altLang="en-US" dirty="0"/>
              <a:t>。</a:t>
            </a:r>
            <a:br>
              <a:rPr lang="zh-CN" altLang="en-US" dirty="0"/>
            </a:br>
            <a:r>
              <a:rPr lang="zh-CN" altLang="en-US" dirty="0"/>
              <a:t>阅读里这种指代，</a:t>
            </a:r>
            <a:r>
              <a:rPr lang="zh-CN" altLang="en-US" b="1" dirty="0"/>
              <a:t>大多数都往前找</a:t>
            </a:r>
            <a:r>
              <a:rPr lang="zh-CN" altLang="en-US" dirty="0"/>
              <a:t>，很少往后找。</a:t>
            </a:r>
            <a:endParaRPr lang="en-US" altLang="zh-CN" dirty="0"/>
          </a:p>
          <a:p>
            <a:r>
              <a:rPr lang="zh-CN" altLang="en-US" b="1" dirty="0"/>
              <a:t>二，先判断它指“词”还是“整件事”</a:t>
            </a:r>
            <a:endParaRPr lang="zh-CN" altLang="en-US" b="1" dirty="0"/>
          </a:p>
          <a:p>
            <a:r>
              <a:rPr lang="zh-CN" altLang="en-US" dirty="0"/>
              <a:t>这是最快的一步。</a:t>
            </a:r>
            <a:endParaRPr lang="zh-CN" altLang="en-US" dirty="0"/>
          </a:p>
          <a:p>
            <a:r>
              <a:rPr lang="en-US" altLang="zh-CN" b="1" dirty="0"/>
              <a:t>1</a:t>
            </a:r>
            <a:r>
              <a:rPr lang="zh-CN" altLang="en-US" b="1" dirty="0"/>
              <a:t>）如果是 </a:t>
            </a:r>
            <a:r>
              <a:rPr lang="en-GB" altLang="zh-CN" b="1" dirty="0"/>
              <a:t>it / he / she / they</a:t>
            </a:r>
            <a:endParaRPr lang="en-GB" altLang="zh-CN" b="1" dirty="0"/>
          </a:p>
          <a:p>
            <a:r>
              <a:rPr lang="zh-CN" altLang="en-US" dirty="0"/>
              <a:t>通常更容易指代</a:t>
            </a:r>
            <a:r>
              <a:rPr lang="zh-CN" altLang="en-US" b="1" dirty="0"/>
              <a:t>具体名词</a:t>
            </a:r>
            <a:r>
              <a:rPr lang="zh-CN" altLang="en-US" dirty="0"/>
              <a:t>。</a:t>
            </a:r>
            <a:endParaRPr lang="zh-CN" altLang="en-US" dirty="0"/>
          </a:p>
          <a:p>
            <a:r>
              <a:rPr lang="en-US" altLang="zh-CN" b="1" dirty="0"/>
              <a:t>2</a:t>
            </a:r>
            <a:r>
              <a:rPr lang="zh-CN" altLang="en-US" b="1" dirty="0"/>
              <a:t>）如果是 </a:t>
            </a:r>
            <a:r>
              <a:rPr lang="en-GB" altLang="zh-CN" b="1" dirty="0"/>
              <a:t>this / that</a:t>
            </a:r>
            <a:endParaRPr lang="en-GB" altLang="zh-CN" b="1" dirty="0"/>
          </a:p>
          <a:p>
            <a:r>
              <a:rPr lang="zh-CN" altLang="en-US" dirty="0"/>
              <a:t>很常指代</a:t>
            </a:r>
            <a:r>
              <a:rPr lang="zh-CN" altLang="en-US" b="1" dirty="0"/>
              <a:t>前面整句话、前面整个观点、前面那件事</a:t>
            </a:r>
            <a:r>
              <a:rPr lang="zh-CN" altLang="en-US" dirty="0"/>
              <a:t>。</a:t>
            </a:r>
            <a:endParaRPr lang="zh-CN" altLang="en-US" dirty="0"/>
          </a:p>
          <a:p>
            <a:r>
              <a:rPr lang="zh-CN" altLang="en-US" dirty="0"/>
              <a:t>这题就是典型的第二种。</a:t>
            </a:r>
            <a:br>
              <a:rPr lang="zh-CN" altLang="en-US" dirty="0"/>
            </a:br>
            <a:r>
              <a:rPr lang="en-GB" altLang="zh-CN" b="1" dirty="0"/>
              <a:t>That worried Zeynep</a:t>
            </a:r>
            <a:r>
              <a:rPr lang="en-GB" altLang="zh-CN" dirty="0"/>
              <a:t> </a:t>
            </a:r>
            <a:r>
              <a:rPr lang="zh-CN" altLang="en-US" dirty="0"/>
              <a:t>不是指某一个词，而是指前面说的那个想法。</a:t>
            </a:r>
            <a:endParaRPr lang="zh-CN" altLang="en-US" dirty="0"/>
          </a:p>
          <a:p>
            <a:r>
              <a:rPr lang="zh-CN" altLang="en-US" b="1" dirty="0"/>
              <a:t>三，把 </a:t>
            </a:r>
            <a:r>
              <a:rPr lang="en-GB" altLang="zh-CN" b="1" dirty="0"/>
              <a:t>that </a:t>
            </a:r>
            <a:r>
              <a:rPr lang="zh-CN" altLang="en-US" b="1" dirty="0"/>
              <a:t>换回原文试读</a:t>
            </a:r>
            <a:endParaRPr lang="zh-CN" altLang="en-US" b="1" dirty="0"/>
          </a:p>
          <a:p>
            <a:r>
              <a:rPr lang="zh-CN" altLang="en-US" dirty="0"/>
              <a:t>你可以在脑子里直接替换：</a:t>
            </a:r>
            <a:endParaRPr lang="zh-CN" altLang="en-US" dirty="0"/>
          </a:p>
          <a:p>
            <a:r>
              <a:rPr lang="en-GB" altLang="zh-CN" b="1" dirty="0"/>
              <a:t>That worried Zeynep.</a:t>
            </a:r>
            <a:endParaRPr lang="en-GB" altLang="zh-CN" dirty="0"/>
          </a:p>
          <a:p>
            <a:r>
              <a:rPr lang="zh-CN" altLang="en-US" dirty="0"/>
              <a:t>换成：</a:t>
            </a:r>
            <a:endParaRPr lang="zh-CN" altLang="en-US" dirty="0"/>
          </a:p>
          <a:p>
            <a:r>
              <a:rPr lang="en-GB" altLang="zh-CN" b="1" dirty="0"/>
              <a:t>The use of AI like ChatGPT for mental health worried Zeynep.</a:t>
            </a:r>
            <a:endParaRPr lang="en-GB" altLang="zh-CN" dirty="0"/>
          </a:p>
          <a:p>
            <a:r>
              <a:rPr lang="zh-CN" altLang="en-US" dirty="0"/>
              <a:t>句子通顺，逻辑也对。</a:t>
            </a:r>
            <a:br>
              <a:rPr lang="zh-CN" altLang="en-US" dirty="0"/>
            </a:br>
            <a:r>
              <a:rPr lang="zh-CN" altLang="en-US" dirty="0"/>
              <a:t>所以答案就是这个意思，对应 </a:t>
            </a:r>
            <a:r>
              <a:rPr lang="en-GB" altLang="zh-CN" b="1" dirty="0"/>
              <a:t>A</a:t>
            </a:r>
            <a:r>
              <a:rPr lang="zh-CN" altLang="en-GB" dirty="0"/>
              <a:t>。</a:t>
            </a:r>
            <a:endParaRPr lang="zh-CN" altLang="en-GB" dirty="0"/>
          </a:p>
          <a:p>
            <a:pPr>
              <a:buNone/>
            </a:pPr>
            <a:endParaRPr lang="zh-CN" altLang="en-US" dirty="0"/>
          </a:p>
        </p:txBody>
      </p:sp>
      <p:sp>
        <p:nvSpPr>
          <p:cNvPr id="5" name="文本框 4"/>
          <p:cNvSpPr txBox="1"/>
          <p:nvPr/>
        </p:nvSpPr>
        <p:spPr>
          <a:xfrm>
            <a:off x="4423719" y="0"/>
            <a:ext cx="7768281" cy="6463308"/>
          </a:xfrm>
          <a:prstGeom prst="rect">
            <a:avLst/>
          </a:prstGeom>
          <a:noFill/>
        </p:spPr>
        <p:txBody>
          <a:bodyPr wrap="square">
            <a:spAutoFit/>
          </a:bodyPr>
          <a:lstStyle/>
          <a:p>
            <a:r>
              <a:rPr lang="en-GB" altLang="zh-CN" b="1" dirty="0"/>
              <a:t>that / this</a:t>
            </a:r>
            <a:endParaRPr lang="en-GB" altLang="zh-CN" b="1" dirty="0"/>
          </a:p>
          <a:p>
            <a:r>
              <a:rPr lang="zh-CN" altLang="en-US" b="1" dirty="0"/>
              <a:t>常见指代：</a:t>
            </a:r>
            <a:endParaRPr lang="zh-CN" altLang="en-US" b="1" dirty="0"/>
          </a:p>
          <a:p>
            <a:r>
              <a:rPr lang="zh-CN" altLang="en-US" dirty="0"/>
              <a:t>这两个最容易指代</a:t>
            </a:r>
            <a:r>
              <a:rPr lang="zh-CN" altLang="en-US" b="1" dirty="0"/>
              <a:t>前面整句话、前面那个观点、前面那件事</a:t>
            </a:r>
            <a:endParaRPr lang="zh-CN" altLang="en-US" dirty="0"/>
          </a:p>
          <a:p>
            <a:r>
              <a:rPr lang="zh-CN" altLang="en-US" b="1" dirty="0"/>
              <a:t>快速特征：</a:t>
            </a:r>
            <a:endParaRPr lang="zh-CN" altLang="en-US" b="1" dirty="0"/>
          </a:p>
          <a:p>
            <a:r>
              <a:rPr lang="zh-CN" altLang="en-US" dirty="0"/>
              <a:t>不一定指某个具体名词 </a:t>
            </a:r>
            <a:endParaRPr lang="zh-CN" altLang="en-US" dirty="0"/>
          </a:p>
          <a:p>
            <a:r>
              <a:rPr lang="zh-CN" altLang="en-US" dirty="0"/>
              <a:t>经常指前面提到的</a:t>
            </a:r>
            <a:r>
              <a:rPr lang="zh-CN" altLang="en-US" b="1" dirty="0"/>
              <a:t>整个情况</a:t>
            </a:r>
            <a:r>
              <a:rPr lang="zh-CN" altLang="en-US" dirty="0"/>
              <a:t> </a:t>
            </a:r>
            <a:endParaRPr lang="zh-CN" altLang="en-US" dirty="0"/>
          </a:p>
          <a:p>
            <a:r>
              <a:rPr lang="zh-CN" altLang="en-US" dirty="0"/>
              <a:t>特别是放在句首时很常见 </a:t>
            </a:r>
            <a:endParaRPr lang="zh-CN" altLang="en-US" dirty="0"/>
          </a:p>
          <a:p>
            <a:r>
              <a:rPr lang="zh-CN" altLang="en-US" b="1" dirty="0"/>
              <a:t>例子：</a:t>
            </a:r>
            <a:endParaRPr lang="zh-CN" altLang="en-US" b="1" dirty="0"/>
          </a:p>
          <a:p>
            <a:r>
              <a:rPr lang="en-GB" altLang="zh-CN" dirty="0"/>
              <a:t>Some companies were pushing AI for mental health. That worried Zeynep.</a:t>
            </a:r>
            <a:endParaRPr lang="en-GB" altLang="zh-CN" dirty="0"/>
          </a:p>
          <a:p>
            <a:r>
              <a:rPr lang="zh-CN" altLang="en-US" dirty="0"/>
              <a:t>这里 </a:t>
            </a:r>
            <a:r>
              <a:rPr lang="en-GB" altLang="zh-CN" b="1" dirty="0"/>
              <a:t>that</a:t>
            </a:r>
            <a:r>
              <a:rPr lang="en-GB" altLang="zh-CN" dirty="0"/>
              <a:t> </a:t>
            </a:r>
            <a:r>
              <a:rPr lang="zh-CN" altLang="en-US" dirty="0"/>
              <a:t>不是指单独一个词，而是指 </a:t>
            </a:r>
            <a:r>
              <a:rPr lang="en-GB" altLang="zh-CN" b="1" dirty="0"/>
              <a:t>companies pushing AI for mental health </a:t>
            </a:r>
            <a:r>
              <a:rPr lang="zh-CN" altLang="en-US" b="1" dirty="0"/>
              <a:t>这件事</a:t>
            </a:r>
            <a:endParaRPr lang="zh-CN" altLang="en-US" dirty="0"/>
          </a:p>
          <a:p>
            <a:r>
              <a:rPr lang="zh-CN" altLang="en-US" b="1" dirty="0"/>
              <a:t>再看一个：</a:t>
            </a:r>
            <a:endParaRPr lang="zh-CN" altLang="en-US" b="1" dirty="0"/>
          </a:p>
          <a:p>
            <a:r>
              <a:rPr lang="en-GB" altLang="zh-CN" dirty="0"/>
              <a:t>He failed the exam again. This surprised nobody.</a:t>
            </a:r>
            <a:endParaRPr lang="en-GB" altLang="zh-CN" dirty="0"/>
          </a:p>
          <a:p>
            <a:r>
              <a:rPr lang="zh-CN" altLang="en-US" dirty="0"/>
              <a:t>这里 </a:t>
            </a:r>
            <a:r>
              <a:rPr lang="en-GB" altLang="zh-CN" b="1" dirty="0"/>
              <a:t>this</a:t>
            </a:r>
            <a:r>
              <a:rPr lang="en-GB" altLang="zh-CN" dirty="0"/>
              <a:t> = </a:t>
            </a:r>
            <a:r>
              <a:rPr lang="en-GB" altLang="zh-CN" b="1" dirty="0"/>
              <a:t>he failed the exam again </a:t>
            </a:r>
            <a:r>
              <a:rPr lang="zh-CN" altLang="en-US" b="1" dirty="0"/>
              <a:t>这件事</a:t>
            </a:r>
            <a:endParaRPr lang="zh-CN" altLang="en-US" dirty="0"/>
          </a:p>
          <a:p>
            <a:r>
              <a:rPr lang="zh-CN" altLang="en-US" b="1" dirty="0"/>
              <a:t>做题提醒：</a:t>
            </a:r>
            <a:endParaRPr lang="zh-CN" altLang="en-US" b="1" dirty="0"/>
          </a:p>
          <a:p>
            <a:r>
              <a:rPr lang="zh-CN" altLang="en-US" dirty="0"/>
              <a:t>如果 </a:t>
            </a:r>
            <a:r>
              <a:rPr lang="en-GB" altLang="zh-CN" b="1" dirty="0"/>
              <a:t>that / this</a:t>
            </a:r>
            <a:r>
              <a:rPr lang="en-GB" altLang="zh-CN" dirty="0"/>
              <a:t> </a:t>
            </a:r>
            <a:r>
              <a:rPr lang="zh-CN" altLang="en-US" dirty="0"/>
              <a:t>后面接的是表示态度、影响、结果的词，像：</a:t>
            </a:r>
            <a:endParaRPr lang="zh-CN" altLang="en-US" dirty="0"/>
          </a:p>
          <a:p>
            <a:r>
              <a:rPr lang="en-GB" altLang="zh-CN" dirty="0"/>
              <a:t>worried </a:t>
            </a:r>
            <a:endParaRPr lang="en-GB" altLang="zh-CN" dirty="0"/>
          </a:p>
          <a:p>
            <a:r>
              <a:rPr lang="en-GB" altLang="zh-CN" dirty="0"/>
              <a:t>surprised </a:t>
            </a:r>
            <a:endParaRPr lang="en-GB" altLang="zh-CN" dirty="0"/>
          </a:p>
          <a:p>
            <a:r>
              <a:rPr lang="en-GB" altLang="zh-CN" dirty="0"/>
              <a:t>caused </a:t>
            </a:r>
            <a:endParaRPr lang="en-GB" altLang="zh-CN" dirty="0"/>
          </a:p>
          <a:p>
            <a:r>
              <a:rPr lang="en-GB" altLang="zh-CN" dirty="0"/>
              <a:t>showed </a:t>
            </a:r>
            <a:endParaRPr lang="en-GB" altLang="zh-CN" dirty="0"/>
          </a:p>
          <a:p>
            <a:r>
              <a:rPr lang="en-GB" altLang="zh-CN" dirty="0"/>
              <a:t>meant </a:t>
            </a:r>
            <a:endParaRPr lang="en-GB" altLang="zh-CN" dirty="0"/>
          </a:p>
          <a:p>
            <a:r>
              <a:rPr lang="zh-CN" altLang="en-US" dirty="0"/>
              <a:t>那它往往指的是</a:t>
            </a:r>
            <a:r>
              <a:rPr lang="zh-CN" altLang="en-US" b="1" dirty="0"/>
              <a:t>前面整件事</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flipH="1">
            <a:off x="0" y="0"/>
            <a:ext cx="12192000" cy="6858000"/>
          </a:xfrm>
          <a:prstGeom prst="rect">
            <a:avLst/>
          </a:prstGeom>
        </p:spPr>
      </p:pic>
      <p:grpSp>
        <p:nvGrpSpPr>
          <p:cNvPr id="9" name="组合 8"/>
          <p:cNvGrpSpPr/>
          <p:nvPr/>
        </p:nvGrpSpPr>
        <p:grpSpPr>
          <a:xfrm>
            <a:off x="5748768" y="1110654"/>
            <a:ext cx="4934312" cy="2646878"/>
            <a:chOff x="5955897" y="1231054"/>
            <a:chExt cx="4934312" cy="2646878"/>
          </a:xfrm>
        </p:grpSpPr>
        <p:sp>
          <p:nvSpPr>
            <p:cNvPr id="10" name="文本框 9"/>
            <p:cNvSpPr txBox="1"/>
            <p:nvPr/>
          </p:nvSpPr>
          <p:spPr>
            <a:xfrm>
              <a:off x="6756454" y="1231054"/>
              <a:ext cx="3333198" cy="2646878"/>
            </a:xfrm>
            <a:prstGeom prst="rect">
              <a:avLst/>
            </a:prstGeom>
            <a:noFill/>
          </p:spPr>
          <p:txBody>
            <a:bodyPr wrap="square" rtlCol="0">
              <a:spAutoFit/>
            </a:bodyPr>
            <a:lstStyle/>
            <a:p>
              <a:pPr algn="ctr"/>
              <a:r>
                <a:rPr lang="en-US" altLang="zh-CN" sz="166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1</a:t>
              </a:r>
              <a:endParaRPr lang="zh-CN" altLang="en-US" sz="166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11" name="矩形: 圆角 10"/>
            <p:cNvSpPr/>
            <p:nvPr/>
          </p:nvSpPr>
          <p:spPr>
            <a:xfrm flipH="1">
              <a:off x="9550507" y="2499492"/>
              <a:ext cx="1339702" cy="110002"/>
            </a:xfrm>
            <a:prstGeom prst="roundRect">
              <a:avLst>
                <a:gd name="adj" fmla="val 50000"/>
              </a:avLst>
            </a:prstGeom>
            <a:gradFill>
              <a:gsLst>
                <a:gs pos="0">
                  <a:schemeClr val="tx1"/>
                </a:gs>
                <a:gs pos="70000">
                  <a:schemeClr val="tx1">
                    <a:alpha val="0"/>
                  </a:schemeClr>
                </a:gs>
              </a:gsLst>
              <a:lin ang="10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zh-CN" altLang="en-US" sz="1200" dirty="0">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12" name="矩形: 圆角 11"/>
            <p:cNvSpPr/>
            <p:nvPr/>
          </p:nvSpPr>
          <p:spPr>
            <a:xfrm>
              <a:off x="5955897" y="2499492"/>
              <a:ext cx="1339702" cy="110002"/>
            </a:xfrm>
            <a:prstGeom prst="roundRect">
              <a:avLst>
                <a:gd name="adj" fmla="val 50000"/>
              </a:avLst>
            </a:prstGeom>
            <a:gradFill>
              <a:gsLst>
                <a:gs pos="0">
                  <a:schemeClr val="tx1"/>
                </a:gs>
                <a:gs pos="70000">
                  <a:schemeClr val="tx1">
                    <a:alpha val="0"/>
                  </a:schemeClr>
                </a:gs>
              </a:gsLst>
              <a:lin ang="10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zh-CN" altLang="en-US" sz="1200">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13" name="文本框 12"/>
          <p:cNvSpPr txBox="1"/>
          <p:nvPr/>
        </p:nvSpPr>
        <p:spPr>
          <a:xfrm>
            <a:off x="5311072" y="3546871"/>
            <a:ext cx="5809705" cy="584775"/>
          </a:xfrm>
          <a:prstGeom prst="rect">
            <a:avLst/>
          </a:prstGeom>
          <a:noFill/>
        </p:spPr>
        <p:txBody>
          <a:bodyPr wrap="square" rtlCol="0">
            <a:spAutoFit/>
          </a:bodyPr>
          <a:lstStyle/>
          <a:p>
            <a:pPr algn="ctr"/>
            <a:r>
              <a:rPr lang="en-US" altLang="zh-CN" sz="3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Listening</a:t>
            </a:r>
            <a:r>
              <a:rPr lang="zh-CN" altLang="en-US" sz="3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 </a:t>
            </a:r>
            <a:r>
              <a:rPr lang="en-US" altLang="zh-CN" sz="3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comprehension</a:t>
            </a:r>
            <a:endParaRPr lang="zh-CN" altLang="en-US" sz="3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353670"/>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D</a:t>
            </a:r>
            <a:endParaRPr lang="zh-CN" altLang="en-US"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39" name="文本框 38"/>
          <p:cNvSpPr txBox="1"/>
          <p:nvPr/>
        </p:nvSpPr>
        <p:spPr>
          <a:xfrm>
            <a:off x="222642" y="1095962"/>
            <a:ext cx="11738700" cy="1938992"/>
          </a:xfrm>
          <a:prstGeom prst="rect">
            <a:avLst/>
          </a:prstGeom>
          <a:noFill/>
        </p:spPr>
        <p:txBody>
          <a:bodyPr wrap="square">
            <a:spAutoFit/>
          </a:bodyPr>
          <a:lstStyle/>
          <a:p>
            <a:pPr lvl="0">
              <a:tabLst>
                <a:tab pos="457200" algn="l"/>
              </a:tabLst>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33.</a:t>
            </a:r>
            <a:r>
              <a:rPr lang="zh-CN" altLang="en-US" sz="24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Why</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 were the </a:t>
            </a:r>
            <a:r>
              <a:rPr lang="en-US" altLang="zh-CN" sz="24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human raters asked to label the posts</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A. To assess the reliability of the posts.</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B. To figure out the F1-scores of different LLMs.</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C. To provide a reference standard for LLM testing.</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D. To assess human raters' accuracy in detecting stress.</a:t>
            </a:r>
            <a:endParaRPr lang="zh-CN" altLang="zh-CN" sz="2400" kern="100" dirty="0">
              <a:effectLst/>
              <a:latin typeface="Times New Roman" panose="02020603050405020304" pitchFamily="18" charset="0"/>
              <a:ea typeface="等线" panose="02010600030101010101" charset="-122"/>
              <a:cs typeface="Times New Roman" panose="02020603050405020304" pitchFamily="18" charset="0"/>
            </a:endParaRPr>
          </a:p>
        </p:txBody>
      </p:sp>
      <p:sp>
        <p:nvSpPr>
          <p:cNvPr id="4" name="文本框 3"/>
          <p:cNvSpPr txBox="1"/>
          <p:nvPr/>
        </p:nvSpPr>
        <p:spPr>
          <a:xfrm>
            <a:off x="222640" y="3034954"/>
            <a:ext cx="11746717" cy="1765099"/>
          </a:xfrm>
          <a:prstGeom prst="rect">
            <a:avLst/>
          </a:prstGeom>
          <a:noFill/>
        </p:spPr>
        <p:txBody>
          <a:bodyPr wrap="square">
            <a:spAutoFit/>
          </a:bodyPr>
          <a:lstStyle/>
          <a:p>
            <a:pPr indent="266700" algn="just">
              <a:lnSpc>
                <a:spcPct val="115000"/>
              </a:lnSpc>
              <a:spcAft>
                <a:spcPts val="800"/>
              </a:spcAft>
              <a:buNone/>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To find out, she tested whether several LLMs could detect stress in human text. She gave the models a dataset of more than 3,500 posts. Human raters had been asked to label each one as containing stress or not. Then Zeynep asked the models to identify which posts showed stress.</a:t>
            </a:r>
            <a:endParaRPr lang="zh-CN" altLang="zh-CN" sz="2000" kern="100" dirty="0">
              <a:effectLst/>
              <a:latin typeface="Times New Roman" panose="02020603050405020304" pitchFamily="18" charset="0"/>
              <a:ea typeface="等线" panose="02010600030101010101" charset="-122"/>
              <a:cs typeface="Times New Roman" panose="02020603050405020304" pitchFamily="18" charset="0"/>
            </a:endParaRPr>
          </a:p>
        </p:txBody>
      </p:sp>
      <p:sp>
        <p:nvSpPr>
          <p:cNvPr id="5" name="矩形 4"/>
          <p:cNvSpPr/>
          <p:nvPr/>
        </p:nvSpPr>
        <p:spPr>
          <a:xfrm>
            <a:off x="7835660" y="3588158"/>
            <a:ext cx="4125681" cy="341291"/>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 name="矩形 5"/>
          <p:cNvSpPr/>
          <p:nvPr/>
        </p:nvSpPr>
        <p:spPr>
          <a:xfrm>
            <a:off x="222641" y="3954163"/>
            <a:ext cx="3558528" cy="345988"/>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7" name="矩形 6"/>
          <p:cNvSpPr/>
          <p:nvPr/>
        </p:nvSpPr>
        <p:spPr>
          <a:xfrm>
            <a:off x="3933785" y="3966929"/>
            <a:ext cx="8027555" cy="341291"/>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8" name="矩形 7"/>
          <p:cNvSpPr/>
          <p:nvPr/>
        </p:nvSpPr>
        <p:spPr>
          <a:xfrm>
            <a:off x="222640" y="4393820"/>
            <a:ext cx="1013036" cy="345988"/>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1" name="文本框 10"/>
          <p:cNvSpPr txBox="1"/>
          <p:nvPr/>
        </p:nvSpPr>
        <p:spPr>
          <a:xfrm>
            <a:off x="222640" y="4833477"/>
            <a:ext cx="11738699" cy="646331"/>
          </a:xfrm>
          <a:prstGeom prst="rect">
            <a:avLst/>
          </a:prstGeom>
          <a:noFill/>
        </p:spPr>
        <p:txBody>
          <a:bodyPr wrap="square">
            <a:spAutoFit/>
          </a:bodyPr>
          <a:lstStyle/>
          <a:p>
            <a:r>
              <a:rPr lang="zh-CN" altLang="en-US" dirty="0"/>
              <a:t>先有一批帖子</a:t>
            </a:r>
            <a:r>
              <a:rPr lang="en-US" altLang="zh-CN" dirty="0"/>
              <a:t>——</a:t>
            </a:r>
            <a:r>
              <a:rPr lang="zh-CN" altLang="en-US" dirty="0"/>
              <a:t>人类评分者先给这些帖子打标签：有压力 / 没压力</a:t>
            </a:r>
            <a:r>
              <a:rPr lang="en-US" altLang="zh-CN" dirty="0"/>
              <a:t>——</a:t>
            </a:r>
            <a:r>
              <a:rPr lang="zh-CN" altLang="en-US" dirty="0"/>
              <a:t>再让 LLM 去判断</a:t>
            </a:r>
            <a:r>
              <a:rPr lang="en-US" altLang="zh-CN" dirty="0"/>
              <a:t>——</a:t>
            </a:r>
            <a:r>
              <a:rPr lang="zh-CN" altLang="en-US" dirty="0"/>
              <a:t>然后拿 LLM 的结果和前面的人类标签对比。人类打标签的作用就是： </a:t>
            </a:r>
            <a:r>
              <a:rPr lang="zh-CN" altLang="en-US" b="1" dirty="0"/>
              <a:t>给模型测试提供一个对照标准、参考答案。</a:t>
            </a:r>
            <a:endParaRPr lang="zh-CN" altLang="en-US" dirty="0"/>
          </a:p>
        </p:txBody>
      </p:sp>
      <p:sp>
        <p:nvSpPr>
          <p:cNvPr id="2" name="太阳 1"/>
          <p:cNvSpPr/>
          <p:nvPr/>
        </p:nvSpPr>
        <p:spPr>
          <a:xfrm>
            <a:off x="43358" y="2133829"/>
            <a:ext cx="685800" cy="597877"/>
          </a:xfrm>
          <a:prstGeom prst="sun">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checkerboard(across)">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checkerboard(across)">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checkerboard(across)">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dissolve">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p:bldP spid="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 name="文本框 131"/>
          <p:cNvSpPr txBox="1"/>
          <p:nvPr/>
        </p:nvSpPr>
        <p:spPr>
          <a:xfrm>
            <a:off x="226650" y="1077023"/>
            <a:ext cx="11738699" cy="4801314"/>
          </a:xfrm>
          <a:prstGeom prst="rect">
            <a:avLst/>
          </a:prstGeom>
          <a:noFill/>
        </p:spPr>
        <p:txBody>
          <a:bodyPr wrap="square">
            <a:spAutoFit/>
          </a:bodyPr>
          <a:lstStyle/>
          <a:p>
            <a:pPr marL="342900" indent="-342900">
              <a:buAutoNum type="alphaUcPeriod"/>
            </a:pPr>
            <a:r>
              <a:rPr lang="en-GB" altLang="zh-CN" b="1" dirty="0">
                <a:latin typeface="Times New Roman" panose="02020603050405020304" pitchFamily="18" charset="0"/>
                <a:cs typeface="Times New Roman" panose="02020603050405020304" pitchFamily="18" charset="0"/>
              </a:rPr>
              <a:t>To assess the reliability of the posts.</a:t>
            </a:r>
            <a:r>
              <a:rPr lang="zh-CN" altLang="en-US" dirty="0">
                <a:latin typeface="Times New Roman" panose="02020603050405020304" pitchFamily="18" charset="0"/>
                <a:cs typeface="Times New Roman" panose="02020603050405020304" pitchFamily="18" charset="0"/>
              </a:rPr>
              <a:t>偷换对象。</a:t>
            </a:r>
            <a:endParaRPr lang="en-US"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原文不是说“判断这些帖子靠不靠谱”，而是说“判断这些帖子是否体现 </a:t>
            </a:r>
            <a:r>
              <a:rPr lang="en-GB" altLang="zh-CN" dirty="0">
                <a:latin typeface="Times New Roman" panose="02020603050405020304" pitchFamily="18" charset="0"/>
                <a:cs typeface="Times New Roman" panose="02020603050405020304" pitchFamily="18" charset="0"/>
              </a:rPr>
              <a:t>stress”</a:t>
            </a:r>
            <a:r>
              <a:rPr lang="zh-CN" altLang="en-GB" dirty="0">
                <a:latin typeface="Times New Roman" panose="02020603050405020304" pitchFamily="18" charset="0"/>
                <a:cs typeface="Times New Roman" panose="02020603050405020304" pitchFamily="18" charset="0"/>
              </a:rPr>
              <a:t>。</a:t>
            </a:r>
            <a:r>
              <a:rPr lang="en-GB" altLang="zh-CN" b="1" dirty="0">
                <a:latin typeface="Times New Roman" panose="02020603050405020304" pitchFamily="18" charset="0"/>
                <a:cs typeface="Times New Roman" panose="02020603050405020304" pitchFamily="18" charset="0"/>
              </a:rPr>
              <a:t>reliability of the posts</a:t>
            </a:r>
            <a:r>
              <a:rPr lang="en-GB" altLang="zh-CN" dirty="0">
                <a:latin typeface="Times New Roman" panose="02020603050405020304" pitchFamily="18" charset="0"/>
                <a:cs typeface="Times New Roman" panose="02020603050405020304" pitchFamily="18" charset="0"/>
              </a:rPr>
              <a:t> = </a:t>
            </a:r>
            <a:r>
              <a:rPr lang="zh-CN" altLang="en-US" dirty="0">
                <a:latin typeface="Times New Roman" panose="02020603050405020304" pitchFamily="18" charset="0"/>
                <a:cs typeface="Times New Roman" panose="02020603050405020304" pitchFamily="18" charset="0"/>
              </a:rPr>
              <a:t>帖子本身的可信度，原文讨论的是 </a:t>
            </a:r>
            <a:r>
              <a:rPr lang="en-GB" altLang="zh-CN" b="1" dirty="0">
                <a:latin typeface="Times New Roman" panose="02020603050405020304" pitchFamily="18" charset="0"/>
                <a:cs typeface="Times New Roman" panose="02020603050405020304" pitchFamily="18" charset="0"/>
              </a:rPr>
              <a:t>stress labeling</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不是帖子真假。</a:t>
            </a:r>
            <a:endParaRPr lang="en-US" altLang="zh-CN" dirty="0">
              <a:latin typeface="Times New Roman" panose="02020603050405020304" pitchFamily="18" charset="0"/>
              <a:cs typeface="Times New Roman" panose="02020603050405020304" pitchFamily="18" charset="0"/>
            </a:endParaRPr>
          </a:p>
          <a:p>
            <a:r>
              <a:rPr lang="en-GB" altLang="zh-CN" b="1" dirty="0">
                <a:latin typeface="Times New Roman" panose="02020603050405020304" pitchFamily="18" charset="0"/>
                <a:cs typeface="Times New Roman" panose="02020603050405020304" pitchFamily="18" charset="0"/>
              </a:rPr>
              <a:t>B</a:t>
            </a:r>
            <a:r>
              <a:rPr lang="en-US" altLang="zh-CN" b="1" dirty="0">
                <a:latin typeface="Times New Roman" panose="02020603050405020304" pitchFamily="18" charset="0"/>
                <a:cs typeface="Times New Roman" panose="02020603050405020304" pitchFamily="18" charset="0"/>
              </a:rPr>
              <a:t>. </a:t>
            </a:r>
            <a:r>
              <a:rPr lang="en-GB" altLang="zh-CN" b="1" dirty="0">
                <a:latin typeface="Times New Roman" panose="02020603050405020304" pitchFamily="18" charset="0"/>
                <a:cs typeface="Times New Roman" panose="02020603050405020304" pitchFamily="18" charset="0"/>
              </a:rPr>
              <a:t>To figure out the F1-scores of different LLMs.</a:t>
            </a:r>
            <a:r>
              <a:rPr lang="zh-CN" altLang="en-US" b="1"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这个有点迷惑性，因为后文确实算了 </a:t>
            </a:r>
            <a:r>
              <a:rPr lang="en-GB" altLang="zh-CN" dirty="0">
                <a:latin typeface="Times New Roman" panose="02020603050405020304" pitchFamily="18" charset="0"/>
                <a:cs typeface="Times New Roman" panose="02020603050405020304" pitchFamily="18" charset="0"/>
              </a:rPr>
              <a:t>F1-score</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但要注意：</a:t>
            </a:r>
            <a:r>
              <a:rPr lang="zh-CN" altLang="en-US" b="1" dirty="0">
                <a:latin typeface="Times New Roman" panose="02020603050405020304" pitchFamily="18" charset="0"/>
                <a:cs typeface="Times New Roman" panose="02020603050405020304" pitchFamily="18" charset="0"/>
              </a:rPr>
              <a:t>人类标注不是为了计算分数本身，而是为了先提供正确答案</a:t>
            </a:r>
            <a:r>
              <a:rPr lang="zh-CN" altLang="en-US" dirty="0">
                <a:latin typeface="Times New Roman" panose="02020603050405020304" pitchFamily="18" charset="0"/>
                <a:cs typeface="Times New Roman" panose="02020603050405020304" pitchFamily="18" charset="0"/>
              </a:rPr>
              <a:t>。</a:t>
            </a:r>
            <a:r>
              <a:rPr lang="en-GB" altLang="zh-CN" dirty="0">
                <a:latin typeface="Times New Roman" panose="02020603050405020304" pitchFamily="18" charset="0"/>
                <a:cs typeface="Times New Roman" panose="02020603050405020304" pitchFamily="18" charset="0"/>
              </a:rPr>
              <a:t>F1-score </a:t>
            </a:r>
            <a:r>
              <a:rPr lang="zh-CN" altLang="en-US" dirty="0">
                <a:latin typeface="Times New Roman" panose="02020603050405020304" pitchFamily="18" charset="0"/>
                <a:cs typeface="Times New Roman" panose="02020603050405020304" pitchFamily="18" charset="0"/>
              </a:rPr>
              <a:t>是后面根据“模型输出”和“人工标签”比较得出来的。所以人工标注是</a:t>
            </a:r>
            <a:r>
              <a:rPr lang="zh-CN" altLang="en-US" b="1" dirty="0">
                <a:latin typeface="Times New Roman" panose="02020603050405020304" pitchFamily="18" charset="0"/>
                <a:cs typeface="Times New Roman" panose="02020603050405020304" pitchFamily="18" charset="0"/>
              </a:rPr>
              <a:t>前提</a:t>
            </a:r>
            <a:r>
              <a:rPr lang="zh-CN" altLang="en-US" dirty="0">
                <a:latin typeface="Times New Roman" panose="02020603050405020304" pitchFamily="18" charset="0"/>
                <a:cs typeface="Times New Roman" panose="02020603050405020304" pitchFamily="18" charset="0"/>
              </a:rPr>
              <a:t>，不是</a:t>
            </a:r>
            <a:r>
              <a:rPr lang="zh-CN" altLang="en-US" b="1" dirty="0">
                <a:latin typeface="Times New Roman" panose="02020603050405020304" pitchFamily="18" charset="0"/>
                <a:cs typeface="Times New Roman" panose="02020603050405020304" pitchFamily="18" charset="0"/>
              </a:rPr>
              <a:t>直接目的</a:t>
            </a:r>
            <a:r>
              <a:rPr lang="zh-CN" altLang="en-US" dirty="0">
                <a:latin typeface="Times New Roman" panose="02020603050405020304" pitchFamily="18" charset="0"/>
                <a:cs typeface="Times New Roman" panose="02020603050405020304" pitchFamily="18" charset="0"/>
              </a:rPr>
              <a:t>。</a:t>
            </a:r>
            <a:endParaRPr lang="en-US" altLang="zh-CN" dirty="0">
              <a:latin typeface="Times New Roman" panose="02020603050405020304" pitchFamily="18" charset="0"/>
              <a:cs typeface="Times New Roman" panose="02020603050405020304" pitchFamily="18" charset="0"/>
            </a:endParaRPr>
          </a:p>
          <a:p>
            <a:pPr algn="just"/>
            <a:r>
              <a:rPr lang="en-US" altLang="zh-CN" dirty="0">
                <a:latin typeface="Times New Roman" panose="02020603050405020304" pitchFamily="18" charset="0"/>
                <a:cs typeface="Times New Roman" panose="02020603050405020304" pitchFamily="18" charset="0"/>
              </a:rPr>
              <a:t>    To find out, she tested whether several LLMs could detect stress in human text. She gave the models a dataset of more than 3,500 posts. Human raters had been asked to label each one as containing stress or not. Then Zeynep asked the models to identify which posts showed stress.</a:t>
            </a:r>
            <a:endParaRPr lang="zh-CN" altLang="zh-CN" dirty="0">
              <a:latin typeface="Times New Roman" panose="02020603050405020304" pitchFamily="18" charset="0"/>
              <a:cs typeface="Times New Roman" panose="02020603050405020304" pitchFamily="18" charset="0"/>
            </a:endParaRPr>
          </a:p>
          <a:p>
            <a:pPr algn="just"/>
            <a:r>
              <a:rPr lang="en-US" altLang="zh-CN" dirty="0">
                <a:latin typeface="Times New Roman" panose="02020603050405020304" pitchFamily="18" charset="0"/>
                <a:cs typeface="Times New Roman" panose="02020603050405020304" pitchFamily="18" charset="0"/>
              </a:rPr>
              <a:t>    </a:t>
            </a:r>
            <a:r>
              <a:rPr lang="en-US" altLang="zh-CN" b="1" dirty="0">
                <a:solidFill>
                  <a:srgbClr val="FF0000"/>
                </a:solidFill>
                <a:latin typeface="Times New Roman" panose="02020603050405020304" pitchFamily="18" charset="0"/>
                <a:cs typeface="Times New Roman" panose="02020603050405020304" pitchFamily="18" charset="0"/>
              </a:rPr>
              <a:t>To judge how well the models did, Zeynep calculated something called an F1-score for each one. This score considers how many stress-containing posts the models accurately spotted. </a:t>
            </a:r>
            <a:r>
              <a:rPr lang="en-US" altLang="zh-CN" dirty="0">
                <a:latin typeface="Times New Roman" panose="02020603050405020304" pitchFamily="18" charset="0"/>
                <a:cs typeface="Times New Roman" panose="02020603050405020304" pitchFamily="18" charset="0"/>
              </a:rPr>
              <a:t>It also accounts for how often the models missed cases of stress and how often they mislabeled posts as showing stress. An LLM specifically designed for mental health did the best. It scored about 82 percent. ChatGPT scored only about 74 percent.</a:t>
            </a:r>
            <a:endParaRPr lang="zh-CN" altLang="en-US" dirty="0">
              <a:latin typeface="Times New Roman" panose="02020603050405020304" pitchFamily="18" charset="0"/>
              <a:cs typeface="Times New Roman" panose="02020603050405020304" pitchFamily="18" charset="0"/>
            </a:endParaRPr>
          </a:p>
          <a:p>
            <a:r>
              <a:rPr lang="en-GB" altLang="zh-CN" b="1" dirty="0">
                <a:latin typeface="Times New Roman" panose="02020603050405020304" pitchFamily="18" charset="0"/>
                <a:cs typeface="Times New Roman" panose="02020603050405020304" pitchFamily="18" charset="0"/>
              </a:rPr>
              <a:t>D. To assess human raters' accuracy in detecting stress.</a:t>
            </a:r>
            <a:r>
              <a:rPr lang="zh-CN" altLang="en-US" dirty="0">
                <a:latin typeface="Times New Roman" panose="02020603050405020304" pitchFamily="18" charset="0"/>
                <a:cs typeface="Times New Roman" panose="02020603050405020304" pitchFamily="18" charset="0"/>
              </a:rPr>
              <a:t>方向反了。</a:t>
            </a:r>
            <a:br>
              <a:rPr lang="zh-CN" altLang="en-US" dirty="0">
                <a:latin typeface="Times New Roman" panose="02020603050405020304" pitchFamily="18" charset="0"/>
                <a:cs typeface="Times New Roman" panose="02020603050405020304" pitchFamily="18" charset="0"/>
              </a:rPr>
            </a:br>
            <a:r>
              <a:rPr lang="zh-CN" altLang="en-US" dirty="0">
                <a:latin typeface="Times New Roman" panose="02020603050405020304" pitchFamily="18" charset="0"/>
                <a:cs typeface="Times New Roman" panose="02020603050405020304" pitchFamily="18" charset="0"/>
              </a:rPr>
              <a:t>原文不是在测试“人类评分者准不准”，而是用人类评分者的结果去测试 </a:t>
            </a:r>
            <a:r>
              <a:rPr lang="en-GB" altLang="zh-CN" b="1" dirty="0">
                <a:latin typeface="Times New Roman" panose="02020603050405020304" pitchFamily="18" charset="0"/>
                <a:cs typeface="Times New Roman" panose="02020603050405020304" pitchFamily="18" charset="0"/>
              </a:rPr>
              <a:t>LLMs </a:t>
            </a:r>
            <a:r>
              <a:rPr lang="zh-CN" altLang="en-US" b="1" dirty="0">
                <a:latin typeface="Times New Roman" panose="02020603050405020304" pitchFamily="18" charset="0"/>
                <a:cs typeface="Times New Roman" panose="02020603050405020304" pitchFamily="18" charset="0"/>
              </a:rPr>
              <a:t>准不准</a:t>
            </a:r>
            <a:r>
              <a:rPr lang="zh-CN" altLang="en-US" dirty="0">
                <a:latin typeface="Times New Roman" panose="02020603050405020304" pitchFamily="18" charset="0"/>
                <a:cs typeface="Times New Roman" panose="02020603050405020304" pitchFamily="18" charset="0"/>
              </a:rPr>
              <a:t>。也就是说，</a:t>
            </a:r>
            <a:r>
              <a:rPr lang="zh-CN" altLang="en-US" b="1" dirty="0">
                <a:latin typeface="Times New Roman" panose="02020603050405020304" pitchFamily="18" charset="0"/>
                <a:cs typeface="Times New Roman" panose="02020603050405020304" pitchFamily="18" charset="0"/>
              </a:rPr>
              <a:t>被考的是模型，不是人类评分者。</a:t>
            </a:r>
            <a:endParaRPr lang="zh-CN" altLang="en-US" dirty="0">
              <a:latin typeface="Times New Roman" panose="02020603050405020304" pitchFamily="18" charset="0"/>
              <a:cs typeface="Times New Roman" panose="02020603050405020304" pitchFamily="18" charset="0"/>
            </a:endParaRPr>
          </a:p>
          <a:p>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32">
                                            <p:txEl>
                                              <p:pRg st="0" end="0"/>
                                            </p:txEl>
                                          </p:spTgt>
                                        </p:tgtEl>
                                        <p:attrNameLst>
                                          <p:attrName>style.visibility</p:attrName>
                                        </p:attrNameLst>
                                      </p:cBhvr>
                                      <p:to>
                                        <p:strVal val="visible"/>
                                      </p:to>
                                    </p:set>
                                    <p:animEffect transition="in" filter="blinds(horizontal)">
                                      <p:cBhvr>
                                        <p:cTn id="7" dur="500"/>
                                        <p:tgtEl>
                                          <p:spTgt spid="132">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32">
                                            <p:txEl>
                                              <p:pRg st="1" end="1"/>
                                            </p:txEl>
                                          </p:spTgt>
                                        </p:tgtEl>
                                        <p:attrNameLst>
                                          <p:attrName>style.visibility</p:attrName>
                                        </p:attrNameLst>
                                      </p:cBhvr>
                                      <p:to>
                                        <p:strVal val="visible"/>
                                      </p:to>
                                    </p:set>
                                    <p:animEffect transition="in" filter="blinds(horizontal)">
                                      <p:cBhvr>
                                        <p:cTn id="10" dur="500"/>
                                        <p:tgtEl>
                                          <p:spTgt spid="132">
                                            <p:txEl>
                                              <p:pRg st="1" end="1"/>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5" presetClass="entr" presetSubtype="10" fill="hold" nodeType="clickEffect">
                                  <p:stCondLst>
                                    <p:cond delay="0"/>
                                  </p:stCondLst>
                                  <p:childTnLst>
                                    <p:set>
                                      <p:cBhvr>
                                        <p:cTn id="14" dur="1" fill="hold">
                                          <p:stCondLst>
                                            <p:cond delay="0"/>
                                          </p:stCondLst>
                                        </p:cTn>
                                        <p:tgtEl>
                                          <p:spTgt spid="132">
                                            <p:txEl>
                                              <p:pRg st="2" end="2"/>
                                            </p:txEl>
                                          </p:spTgt>
                                        </p:tgtEl>
                                        <p:attrNameLst>
                                          <p:attrName>style.visibility</p:attrName>
                                        </p:attrNameLst>
                                      </p:cBhvr>
                                      <p:to>
                                        <p:strVal val="visible"/>
                                      </p:to>
                                    </p:set>
                                    <p:animEffect transition="in" filter="checkerboard(across)">
                                      <p:cBhvr>
                                        <p:cTn id="15" dur="500"/>
                                        <p:tgtEl>
                                          <p:spTgt spid="132">
                                            <p:txEl>
                                              <p:pRg st="2" end="2"/>
                                            </p:txEl>
                                          </p:spTgt>
                                        </p:tgtEl>
                                      </p:cBhvr>
                                    </p:animEffect>
                                  </p:childTnLst>
                                </p:cTn>
                              </p:par>
                              <p:par>
                                <p:cTn id="16" presetID="5" presetClass="entr" presetSubtype="10" fill="hold" nodeType="withEffect">
                                  <p:stCondLst>
                                    <p:cond delay="0"/>
                                  </p:stCondLst>
                                  <p:childTnLst>
                                    <p:set>
                                      <p:cBhvr>
                                        <p:cTn id="17" dur="1" fill="hold">
                                          <p:stCondLst>
                                            <p:cond delay="0"/>
                                          </p:stCondLst>
                                        </p:cTn>
                                        <p:tgtEl>
                                          <p:spTgt spid="132">
                                            <p:txEl>
                                              <p:pRg st="3" end="3"/>
                                            </p:txEl>
                                          </p:spTgt>
                                        </p:tgtEl>
                                        <p:attrNameLst>
                                          <p:attrName>style.visibility</p:attrName>
                                        </p:attrNameLst>
                                      </p:cBhvr>
                                      <p:to>
                                        <p:strVal val="visible"/>
                                      </p:to>
                                    </p:set>
                                    <p:animEffect transition="in" filter="checkerboard(across)">
                                      <p:cBhvr>
                                        <p:cTn id="18" dur="500"/>
                                        <p:tgtEl>
                                          <p:spTgt spid="132">
                                            <p:txEl>
                                              <p:pRg st="3" end="3"/>
                                            </p:txEl>
                                          </p:spTgt>
                                        </p:tgtEl>
                                      </p:cBhvr>
                                    </p:animEffect>
                                  </p:childTnLst>
                                </p:cTn>
                              </p:par>
                              <p:par>
                                <p:cTn id="19" presetID="5" presetClass="entr" presetSubtype="10" fill="hold" nodeType="withEffect">
                                  <p:stCondLst>
                                    <p:cond delay="0"/>
                                  </p:stCondLst>
                                  <p:childTnLst>
                                    <p:set>
                                      <p:cBhvr>
                                        <p:cTn id="20" dur="1" fill="hold">
                                          <p:stCondLst>
                                            <p:cond delay="0"/>
                                          </p:stCondLst>
                                        </p:cTn>
                                        <p:tgtEl>
                                          <p:spTgt spid="132">
                                            <p:txEl>
                                              <p:pRg st="4" end="4"/>
                                            </p:txEl>
                                          </p:spTgt>
                                        </p:tgtEl>
                                        <p:attrNameLst>
                                          <p:attrName>style.visibility</p:attrName>
                                        </p:attrNameLst>
                                      </p:cBhvr>
                                      <p:to>
                                        <p:strVal val="visible"/>
                                      </p:to>
                                    </p:set>
                                    <p:animEffect transition="in" filter="checkerboard(across)">
                                      <p:cBhvr>
                                        <p:cTn id="21" dur="500"/>
                                        <p:tgtEl>
                                          <p:spTgt spid="132">
                                            <p:txEl>
                                              <p:pRg st="4" end="4"/>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5" presetClass="entr" presetSubtype="10" fill="hold" nodeType="clickEffect">
                                  <p:stCondLst>
                                    <p:cond delay="0"/>
                                  </p:stCondLst>
                                  <p:childTnLst>
                                    <p:set>
                                      <p:cBhvr>
                                        <p:cTn id="25" dur="1" fill="hold">
                                          <p:stCondLst>
                                            <p:cond delay="0"/>
                                          </p:stCondLst>
                                        </p:cTn>
                                        <p:tgtEl>
                                          <p:spTgt spid="132">
                                            <p:txEl>
                                              <p:pRg st="5" end="5"/>
                                            </p:txEl>
                                          </p:spTgt>
                                        </p:tgtEl>
                                        <p:attrNameLst>
                                          <p:attrName>style.visibility</p:attrName>
                                        </p:attrNameLst>
                                      </p:cBhvr>
                                      <p:to>
                                        <p:strVal val="visible"/>
                                      </p:to>
                                    </p:set>
                                    <p:animEffect transition="in" filter="checkerboard(across)">
                                      <p:cBhvr>
                                        <p:cTn id="26" dur="500"/>
                                        <p:tgtEl>
                                          <p:spTgt spid="13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D</a:t>
            </a:r>
            <a:endParaRPr lang="zh-CN" altLang="en-US"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39" name="文本框 38"/>
          <p:cNvSpPr txBox="1"/>
          <p:nvPr/>
        </p:nvSpPr>
        <p:spPr>
          <a:xfrm>
            <a:off x="222641" y="1099310"/>
            <a:ext cx="11969359" cy="1938992"/>
          </a:xfrm>
          <a:prstGeom prst="rect">
            <a:avLst/>
          </a:prstGeom>
          <a:noFill/>
        </p:spPr>
        <p:txBody>
          <a:bodyPr wrap="square">
            <a:spAutoFit/>
          </a:bodyPr>
          <a:lstStyle/>
          <a:p>
            <a:pPr lvl="0">
              <a:tabLst>
                <a:tab pos="457200" algn="l"/>
              </a:tabLst>
            </a:pPr>
            <a:r>
              <a:rPr lang="en-US" altLang="zh-CN" sz="2400" kern="0" dirty="0">
                <a:latin typeface="Times New Roman" panose="02020603050405020304" pitchFamily="18" charset="0"/>
                <a:ea typeface="宋体" panose="02010600030101010101" pitchFamily="2" charset="-122"/>
                <a:cs typeface="Times New Roman" panose="02020603050405020304" pitchFamily="18" charset="0"/>
              </a:rPr>
              <a:t>34.</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Why does Zeynep mention the </a:t>
            </a:r>
            <a:r>
              <a:rPr lang="en-US" altLang="zh-CN" sz="24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random-forest model</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A. To erase doubts about old models.</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B. To compare simple and complex models.</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C. To illustrate the urgent need for more parameters.</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D. To show the poor performance of LLMs in the test.</a:t>
            </a:r>
            <a:endParaRPr lang="zh-CN" altLang="zh-CN" sz="2400" kern="100" dirty="0">
              <a:effectLst/>
              <a:latin typeface="Times New Roman" panose="02020603050405020304" pitchFamily="18" charset="0"/>
              <a:ea typeface="等线" panose="02010600030101010101" charset="-122"/>
              <a:cs typeface="Times New Roman" panose="02020603050405020304" pitchFamily="18" charset="0"/>
            </a:endParaRPr>
          </a:p>
        </p:txBody>
      </p:sp>
      <p:sp>
        <p:nvSpPr>
          <p:cNvPr id="4" name="文本框 3"/>
          <p:cNvSpPr txBox="1"/>
          <p:nvPr/>
        </p:nvSpPr>
        <p:spPr>
          <a:xfrm>
            <a:off x="222641" y="3038302"/>
            <a:ext cx="11746718" cy="2189830"/>
          </a:xfrm>
          <a:prstGeom prst="rect">
            <a:avLst/>
          </a:prstGeom>
          <a:noFill/>
        </p:spPr>
        <p:txBody>
          <a:bodyPr wrap="square">
            <a:spAutoFit/>
          </a:bodyPr>
          <a:lstStyle/>
          <a:p>
            <a:pPr indent="266700">
              <a:lnSpc>
                <a:spcPct val="115000"/>
              </a:lnSpc>
              <a:spcAft>
                <a:spcPts val="800"/>
              </a:spcAft>
              <a:buNone/>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ChatGPT performing badly was "really surprising", Zeynep says. It did even worse than the "random-forest" model, which is "supposed to be a very simple and old technique. So I just put it in as a baseline," Zeynep says. "That was very interesting—how something so small and simple was able to beat an LLM like ChatGPT that used millions of parameters and had so much coding go into it."</a:t>
            </a:r>
            <a:endParaRPr lang="zh-CN" altLang="zh-CN" sz="2000" kern="100" dirty="0">
              <a:effectLst/>
              <a:latin typeface="Times New Roman" panose="02020603050405020304" pitchFamily="18" charset="0"/>
              <a:ea typeface="等线" panose="02010600030101010101" charset="-122"/>
              <a:cs typeface="Times New Roman" panose="02020603050405020304" pitchFamily="18" charset="0"/>
            </a:endParaRPr>
          </a:p>
        </p:txBody>
      </p:sp>
      <p:sp>
        <p:nvSpPr>
          <p:cNvPr id="5" name="矩形 4"/>
          <p:cNvSpPr/>
          <p:nvPr/>
        </p:nvSpPr>
        <p:spPr>
          <a:xfrm>
            <a:off x="8552351" y="3170191"/>
            <a:ext cx="3417007" cy="388332"/>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 name="矩形 5"/>
          <p:cNvSpPr/>
          <p:nvPr/>
        </p:nvSpPr>
        <p:spPr>
          <a:xfrm>
            <a:off x="222641" y="3550719"/>
            <a:ext cx="3052119" cy="388332"/>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7" name="矩形 6"/>
          <p:cNvSpPr/>
          <p:nvPr/>
        </p:nvSpPr>
        <p:spPr>
          <a:xfrm>
            <a:off x="8917239" y="4004995"/>
            <a:ext cx="3052119" cy="388332"/>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8" name="矩形 7"/>
          <p:cNvSpPr/>
          <p:nvPr/>
        </p:nvSpPr>
        <p:spPr>
          <a:xfrm>
            <a:off x="222641" y="4389425"/>
            <a:ext cx="3052119" cy="369243"/>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9" name="文本框 8"/>
          <p:cNvSpPr txBox="1"/>
          <p:nvPr/>
        </p:nvSpPr>
        <p:spPr>
          <a:xfrm>
            <a:off x="69476" y="5448013"/>
            <a:ext cx="11899881" cy="1323439"/>
          </a:xfrm>
          <a:prstGeom prst="rect">
            <a:avLst/>
          </a:prstGeom>
          <a:solidFill>
            <a:schemeClr val="bg1"/>
          </a:solidFill>
        </p:spPr>
        <p:txBody>
          <a:bodyPr wrap="square">
            <a:spAutoFit/>
          </a:bodyPr>
          <a:lstStyle/>
          <a:p>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举例是为了支撑和说明这一段的主题句（</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topic sentence</a:t>
            </a:r>
            <a:r>
              <a:rPr lang="zh-CN" altLang="en-GB" sz="2000" b="1" dirty="0">
                <a:latin typeface="Times New Roman" panose="02020603050405020304" pitchFamily="18" charset="0"/>
                <a:ea typeface="仿宋" panose="02010609060101010101" pitchFamily="49" charset="-122"/>
                <a:cs typeface="Times New Roman" panose="02020603050405020304" pitchFamily="18" charset="0"/>
              </a:rPr>
              <a:t>）</a:t>
            </a:r>
            <a:endParaRPr lang="en-US" altLang="zh-CN" sz="20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ChatGPT performing badly was "really surprising", Zeynep says.</a:t>
            </a:r>
            <a:endParaRPr lang="en-GB" altLang="zh-CN" sz="2000"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后面的内容（随机森林模型作为基线、简单模型打败了复杂的</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ChatGPT</a:t>
            </a:r>
            <a:r>
              <a:rPr lang="zh-CN" altLang="en-GB"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都是</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具体例证</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，用来证明“</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ChatGPT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表现糟糕”这一观点。</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11" name="文本框 10"/>
          <p:cNvSpPr txBox="1"/>
          <p:nvPr/>
        </p:nvSpPr>
        <p:spPr>
          <a:xfrm>
            <a:off x="7570694" y="1273005"/>
            <a:ext cx="4208929" cy="1477328"/>
          </a:xfrm>
          <a:prstGeom prst="rect">
            <a:avLst/>
          </a:prstGeom>
          <a:noFill/>
        </p:spPr>
        <p:txBody>
          <a:bodyPr wrap="square">
            <a:spAutoFit/>
          </a:bodyPr>
          <a:lstStyle/>
          <a:p>
            <a:r>
              <a:rPr lang="zh-CN" altLang="en-US" dirty="0"/>
              <a:t>这个例子（随机森林模型）正是为了</a:t>
            </a:r>
            <a:r>
              <a:rPr lang="zh-CN" altLang="en-US" b="1" dirty="0"/>
              <a:t>证明和阐释本段的主题句</a:t>
            </a:r>
            <a:r>
              <a:rPr lang="en-US" altLang="zh-CN" dirty="0"/>
              <a:t>——</a:t>
            </a:r>
            <a:r>
              <a:rPr lang="en-GB" altLang="zh-CN" dirty="0"/>
              <a:t>ChatGPT</a:t>
            </a:r>
            <a:r>
              <a:rPr lang="zh-CN" altLang="en-US" dirty="0"/>
              <a:t>在压力检测任务上的表现非常差。没有这个对比例子，主题句就只是一个断言；有了例子，论证就变得具体、有说服力。</a:t>
            </a:r>
            <a:endParaRPr lang="zh-CN" altLang="en-US" dirty="0"/>
          </a:p>
        </p:txBody>
      </p:sp>
      <p:sp>
        <p:nvSpPr>
          <p:cNvPr id="2" name="太阳 1"/>
          <p:cNvSpPr/>
          <p:nvPr/>
        </p:nvSpPr>
        <p:spPr>
          <a:xfrm>
            <a:off x="69477" y="2523114"/>
            <a:ext cx="685800" cy="597877"/>
          </a:xfrm>
          <a:prstGeom prst="sun">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
        <p:nvSpPr>
          <p:cNvPr id="10" name="矩形 9"/>
          <p:cNvSpPr/>
          <p:nvPr/>
        </p:nvSpPr>
        <p:spPr>
          <a:xfrm>
            <a:off x="598243" y="3110657"/>
            <a:ext cx="6189419" cy="318343"/>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5" name="文本框 14"/>
          <p:cNvSpPr txBox="1"/>
          <p:nvPr/>
        </p:nvSpPr>
        <p:spPr>
          <a:xfrm>
            <a:off x="3274760" y="4677941"/>
            <a:ext cx="8504863" cy="923330"/>
          </a:xfrm>
          <a:prstGeom prst="rect">
            <a:avLst/>
          </a:prstGeom>
          <a:noFill/>
        </p:spPr>
        <p:txBody>
          <a:bodyPr wrap="square">
            <a:spAutoFit/>
          </a:bodyPr>
          <a:lstStyle/>
          <a:p>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这里的 “</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an LLM like ChatGPT” </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意味着她并不是只针对 </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ChatGPT </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这一个模型，而是把它作为大语言模型这一类模型的代表。她的结论暗示：这类大语言模型（</a:t>
            </a:r>
            <a:r>
              <a:rPr lang="en-GB" altLang="zh-CN"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LLMs</a:t>
            </a:r>
            <a:r>
              <a:rPr lang="zh-CN" altLang="en-GB"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solidFill>
                  <a:srgbClr val="FF0000"/>
                </a:solidFill>
                <a:latin typeface="Times New Roman" panose="02020603050405020304" pitchFamily="18" charset="0"/>
                <a:ea typeface="仿宋" panose="02010609060101010101" pitchFamily="49" charset="-122"/>
                <a:cs typeface="Times New Roman" panose="02020603050405020304" pitchFamily="18" charset="0"/>
              </a:rPr>
              <a:t>在测试中都可能表现不佳。</a:t>
            </a:r>
            <a:endParaRPr lang="zh-CN" altLang="en-US" b="1" dirty="0">
              <a:solidFill>
                <a:srgbClr val="FF0000"/>
              </a:solidFill>
            </a:endParaRPr>
          </a:p>
        </p:txBody>
      </p:sp>
      <p:cxnSp>
        <p:nvCxnSpPr>
          <p:cNvPr id="17" name="直线连接符 16"/>
          <p:cNvCxnSpPr/>
          <p:nvPr/>
        </p:nvCxnSpPr>
        <p:spPr>
          <a:xfrm>
            <a:off x="3274760" y="4677941"/>
            <a:ext cx="282124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Effect transition="in" filter="checkerboard(across)">
                                      <p:cBhvr>
                                        <p:cTn id="7" dur="500"/>
                                        <p:tgtEl>
                                          <p:spTgt spid="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checkerboard(across)">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checkerboard(across)">
                                      <p:cBhvr>
                                        <p:cTn id="17" dur="500"/>
                                        <p:tgtEl>
                                          <p:spTgt spid="5"/>
                                        </p:tgtEl>
                                      </p:cBhvr>
                                    </p:animEffect>
                                  </p:childTnLst>
                                </p:cTn>
                              </p:par>
                              <p:par>
                                <p:cTn id="18" presetID="5" presetClass="entr" presetSubtype="10"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checkerboard(across)">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checkerboard(across)">
                                      <p:cBhvr>
                                        <p:cTn id="25" dur="500"/>
                                        <p:tgtEl>
                                          <p:spTgt spid="7"/>
                                        </p:tgtEl>
                                      </p:cBhvr>
                                    </p:animEffect>
                                  </p:childTnLst>
                                </p:cTn>
                              </p:par>
                              <p:par>
                                <p:cTn id="26" presetID="5" presetClass="entr" presetSubtype="1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checkerboard(across)">
                                      <p:cBhvr>
                                        <p:cTn id="28" dur="500"/>
                                        <p:tgtEl>
                                          <p:spTgt spid="8"/>
                                        </p:tgtEl>
                                      </p:cBhvr>
                                    </p:animEffect>
                                  </p:childTnLst>
                                </p:cTn>
                              </p:par>
                            </p:childTnLst>
                          </p:cTn>
                        </p:par>
                      </p:childTnLst>
                    </p:cTn>
                  </p:par>
                  <p:par>
                    <p:cTn id="29" fill="hold">
                      <p:stCondLst>
                        <p:cond delay="indefinite"/>
                      </p:stCondLst>
                      <p:childTnLst>
                        <p:par>
                          <p:cTn id="30" fill="hold">
                            <p:stCondLst>
                              <p:cond delay="0"/>
                            </p:stCondLst>
                            <p:childTnLst>
                              <p:par>
                                <p:cTn id="31" presetID="5" presetClass="entr" presetSubtype="10" fill="hold" nodeType="clickEffect">
                                  <p:stCondLst>
                                    <p:cond delay="0"/>
                                  </p:stCondLst>
                                  <p:childTnLst>
                                    <p:set>
                                      <p:cBhvr>
                                        <p:cTn id="32" dur="1" fill="hold">
                                          <p:stCondLst>
                                            <p:cond delay="0"/>
                                          </p:stCondLst>
                                        </p:cTn>
                                        <p:tgtEl>
                                          <p:spTgt spid="9">
                                            <p:txEl>
                                              <p:pRg st="1" end="1"/>
                                            </p:txEl>
                                          </p:spTgt>
                                        </p:tgtEl>
                                        <p:attrNameLst>
                                          <p:attrName>style.visibility</p:attrName>
                                        </p:attrNameLst>
                                      </p:cBhvr>
                                      <p:to>
                                        <p:strVal val="visible"/>
                                      </p:to>
                                    </p:set>
                                    <p:animEffect transition="in" filter="checkerboard(across)">
                                      <p:cBhvr>
                                        <p:cTn id="33" dur="500"/>
                                        <p:tgtEl>
                                          <p:spTgt spid="9">
                                            <p:txEl>
                                              <p:pRg st="1" end="1"/>
                                            </p:txEl>
                                          </p:spTgt>
                                        </p:tgtEl>
                                      </p:cBhvr>
                                    </p:animEffect>
                                  </p:childTnLst>
                                </p:cTn>
                              </p:par>
                              <p:par>
                                <p:cTn id="34" presetID="5" presetClass="entr" presetSubtype="10" fill="hold" nodeType="withEffect">
                                  <p:stCondLst>
                                    <p:cond delay="0"/>
                                  </p:stCondLst>
                                  <p:childTnLst>
                                    <p:set>
                                      <p:cBhvr>
                                        <p:cTn id="35" dur="1" fill="hold">
                                          <p:stCondLst>
                                            <p:cond delay="0"/>
                                          </p:stCondLst>
                                        </p:cTn>
                                        <p:tgtEl>
                                          <p:spTgt spid="9">
                                            <p:txEl>
                                              <p:pRg st="2" end="2"/>
                                            </p:txEl>
                                          </p:spTgt>
                                        </p:tgtEl>
                                        <p:attrNameLst>
                                          <p:attrName>style.visibility</p:attrName>
                                        </p:attrNameLst>
                                      </p:cBhvr>
                                      <p:to>
                                        <p:strVal val="visible"/>
                                      </p:to>
                                    </p:set>
                                    <p:animEffect transition="in" filter="checkerboard(across)">
                                      <p:cBhvr>
                                        <p:cTn id="36" dur="500"/>
                                        <p:tgtEl>
                                          <p:spTgt spid="9">
                                            <p:txEl>
                                              <p:pRg st="2" end="2"/>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5" presetClass="entr" presetSubtype="10" fill="hold" grpId="0" nodeType="click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checkerboard(across)">
                                      <p:cBhvr>
                                        <p:cTn id="41" dur="500"/>
                                        <p:tgtEl>
                                          <p:spTgt spid="11"/>
                                        </p:tgtEl>
                                      </p:cBhvr>
                                    </p:animEffect>
                                  </p:childTnLst>
                                </p:cTn>
                              </p:par>
                            </p:childTnLst>
                          </p:cTn>
                        </p:par>
                      </p:childTnLst>
                    </p:cTn>
                  </p:par>
                  <p:par>
                    <p:cTn id="42" fill="hold">
                      <p:stCondLst>
                        <p:cond delay="indefinite"/>
                      </p:stCondLst>
                      <p:childTnLst>
                        <p:par>
                          <p:cTn id="43" fill="hold">
                            <p:stCondLst>
                              <p:cond delay="0"/>
                            </p:stCondLst>
                            <p:childTnLst>
                              <p:par>
                                <p:cTn id="44" presetID="5" presetClass="entr" presetSubtype="10" fill="hold" grpId="0"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checkerboard(across)">
                                      <p:cBhvr>
                                        <p:cTn id="46" dur="500"/>
                                        <p:tgtEl>
                                          <p:spTgt spid="2"/>
                                        </p:tgtEl>
                                      </p:cBhvr>
                                    </p:animEffect>
                                  </p:childTnLst>
                                </p:cTn>
                              </p:par>
                            </p:childTnLst>
                          </p:cTn>
                        </p:par>
                      </p:childTnLst>
                    </p:cTn>
                  </p:par>
                  <p:par>
                    <p:cTn id="47" fill="hold">
                      <p:stCondLst>
                        <p:cond delay="indefinite"/>
                      </p:stCondLst>
                      <p:childTnLst>
                        <p:par>
                          <p:cTn id="48" fill="hold">
                            <p:stCondLst>
                              <p:cond delay="0"/>
                            </p:stCondLst>
                            <p:childTnLst>
                              <p:par>
                                <p:cTn id="49" presetID="3" presetClass="entr" presetSubtype="10" fill="hold" nodeType="clickEffect">
                                  <p:stCondLst>
                                    <p:cond delay="0"/>
                                  </p:stCondLst>
                                  <p:childTnLst>
                                    <p:set>
                                      <p:cBhvr>
                                        <p:cTn id="50" dur="1" fill="hold">
                                          <p:stCondLst>
                                            <p:cond delay="0"/>
                                          </p:stCondLst>
                                        </p:cTn>
                                        <p:tgtEl>
                                          <p:spTgt spid="17"/>
                                        </p:tgtEl>
                                        <p:attrNameLst>
                                          <p:attrName>style.visibility</p:attrName>
                                        </p:attrNameLst>
                                      </p:cBhvr>
                                      <p:to>
                                        <p:strVal val="visible"/>
                                      </p:to>
                                    </p:set>
                                    <p:animEffect transition="in" filter="blinds(horizontal)">
                                      <p:cBhvr>
                                        <p:cTn id="51" dur="500"/>
                                        <p:tgtEl>
                                          <p:spTgt spid="17"/>
                                        </p:tgtEl>
                                      </p:cBhvr>
                                    </p:animEffect>
                                  </p:childTnLst>
                                </p:cTn>
                              </p:par>
                              <p:par>
                                <p:cTn id="52" presetID="3" presetClass="entr" presetSubtype="10"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blinds(horizontal)">
                                      <p:cBhvr>
                                        <p:cTn id="54"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11" grpId="0"/>
      <p:bldP spid="2" grpId="0" animBg="1"/>
      <p:bldP spid="10" grpId="0" animBg="1"/>
      <p:bldP spid="15"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D</a:t>
            </a:r>
            <a:endParaRPr lang="zh-CN" altLang="en-US" sz="28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39" name="文本框 38"/>
          <p:cNvSpPr txBox="1"/>
          <p:nvPr/>
        </p:nvSpPr>
        <p:spPr>
          <a:xfrm>
            <a:off x="222640" y="951029"/>
            <a:ext cx="11969359" cy="2181944"/>
          </a:xfrm>
          <a:prstGeom prst="rect">
            <a:avLst/>
          </a:prstGeom>
          <a:noFill/>
        </p:spPr>
        <p:txBody>
          <a:bodyPr wrap="square">
            <a:spAutoFit/>
          </a:bodyPr>
          <a:lstStyle/>
          <a:p>
            <a:pPr lvl="0">
              <a:lnSpc>
                <a:spcPct val="115000"/>
              </a:lnSpc>
              <a:spcAft>
                <a:spcPts val="800"/>
              </a:spcAft>
              <a:tabLst>
                <a:tab pos="457200" algn="l"/>
              </a:tabLst>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35.</a:t>
            </a:r>
            <a:r>
              <a:rPr lang="zh-CN" altLang="en-US" sz="24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What does </a:t>
            </a:r>
            <a:r>
              <a:rPr lang="en-US" altLang="zh-CN" sz="2400" kern="0" dirty="0">
                <a:effectLst/>
                <a:highlight>
                  <a:srgbClr val="FFFF00"/>
                </a:highlight>
                <a:latin typeface="Times New Roman" panose="02020603050405020304" pitchFamily="18" charset="0"/>
                <a:ea typeface="宋体" panose="02010600030101010101" pitchFamily="2" charset="-122"/>
                <a:cs typeface="Times New Roman" panose="02020603050405020304" pitchFamily="18" charset="0"/>
              </a:rPr>
              <a:t>Zeynep</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 mean in the last paragraph?</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A. LLMs are generally useless in most fields.</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B. Humans are responsible for improving AI.</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C. LLMs need more training in identifying mental struggles.</a:t>
            </a:r>
            <a:b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D. Humans still play a dominant role in addressing mental issues.</a:t>
            </a:r>
            <a:endParaRPr lang="zh-CN" altLang="zh-CN" sz="2400" kern="100" dirty="0">
              <a:effectLst/>
              <a:latin typeface="Times New Roman" panose="02020603050405020304" pitchFamily="18" charset="0"/>
              <a:ea typeface="等线" panose="02010600030101010101" charset="-122"/>
              <a:cs typeface="Times New Roman" panose="02020603050405020304" pitchFamily="18" charset="0"/>
            </a:endParaRPr>
          </a:p>
        </p:txBody>
      </p:sp>
      <p:sp>
        <p:nvSpPr>
          <p:cNvPr id="4" name="文本框 3"/>
          <p:cNvSpPr txBox="1"/>
          <p:nvPr/>
        </p:nvSpPr>
        <p:spPr>
          <a:xfrm>
            <a:off x="184185" y="3132973"/>
            <a:ext cx="11785175" cy="1765099"/>
          </a:xfrm>
          <a:prstGeom prst="rect">
            <a:avLst/>
          </a:prstGeom>
          <a:noFill/>
        </p:spPr>
        <p:txBody>
          <a:bodyPr wrap="square">
            <a:spAutoFit/>
          </a:bodyPr>
          <a:lstStyle/>
          <a:p>
            <a:pPr indent="152400" algn="just">
              <a:lnSpc>
                <a:spcPct val="115000"/>
              </a:lnSpc>
              <a:spcAft>
                <a:spcPts val="800"/>
              </a:spcAft>
              <a:buNone/>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"We should be mindful with AI," Zeynep says. "That doesn't mean that LLMs are bad, because they're for general use. They're not necessarily meant for mental health." Her data led her to conclude that LLMs should not be replacing human therapists. Instead, these models might help identify people who are struggling and refer them to a mental health professional.</a:t>
            </a:r>
            <a:endParaRPr lang="zh-CN" altLang="zh-CN" sz="2000" kern="100" dirty="0">
              <a:effectLst/>
              <a:latin typeface="Times New Roman" panose="02020603050405020304" pitchFamily="18" charset="0"/>
              <a:ea typeface="等线" panose="02010600030101010101" charset="-122"/>
              <a:cs typeface="Times New Roman" panose="02020603050405020304" pitchFamily="18" charset="0"/>
            </a:endParaRPr>
          </a:p>
        </p:txBody>
      </p:sp>
      <p:sp>
        <p:nvSpPr>
          <p:cNvPr id="5" name="矩形 4"/>
          <p:cNvSpPr/>
          <p:nvPr/>
        </p:nvSpPr>
        <p:spPr>
          <a:xfrm>
            <a:off x="10246659" y="3627190"/>
            <a:ext cx="1722701" cy="326245"/>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6" name="矩形 5"/>
          <p:cNvSpPr/>
          <p:nvPr/>
        </p:nvSpPr>
        <p:spPr>
          <a:xfrm>
            <a:off x="222640" y="4069310"/>
            <a:ext cx="8759995" cy="368219"/>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7" name="矩形 6"/>
          <p:cNvSpPr/>
          <p:nvPr/>
        </p:nvSpPr>
        <p:spPr>
          <a:xfrm>
            <a:off x="222640" y="4529853"/>
            <a:ext cx="11314936" cy="368219"/>
          </a:xfrm>
          <a:prstGeom prst="rect">
            <a:avLst/>
          </a:prstGeom>
          <a:solidFill>
            <a:srgbClr val="00B0F0">
              <a:alpha val="54000"/>
            </a:srgb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10" name="文本框 9"/>
          <p:cNvSpPr txBox="1"/>
          <p:nvPr/>
        </p:nvSpPr>
        <p:spPr>
          <a:xfrm>
            <a:off x="222639" y="4957246"/>
            <a:ext cx="11969359" cy="1754326"/>
          </a:xfrm>
          <a:prstGeom prst="rect">
            <a:avLst/>
          </a:prstGeom>
          <a:noFill/>
        </p:spPr>
        <p:txBody>
          <a:bodyPr wrap="square">
            <a:spAutoFit/>
          </a:bodyPr>
          <a:lstStyle/>
          <a:p>
            <a:r>
              <a:rPr lang="zh-CN" altLang="en-US" dirty="0">
                <a:latin typeface="Times New Roman" panose="02020603050405020304" pitchFamily="18" charset="0"/>
                <a:ea typeface="仿宋" panose="02010609060101010101" pitchFamily="49" charset="-122"/>
                <a:cs typeface="Times New Roman" panose="02020603050405020304" pitchFamily="18" charset="0"/>
              </a:rPr>
              <a:t>她不是说 LLMs 完全没用；她是说 LLMs 不该替代 human therapists；LLMs 可以做辅助工作；真正处理心理问题，还是要交给 mental health professional</a:t>
            </a:r>
            <a:r>
              <a:rPr lang="en-US" altLang="zh-CN"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在人类心理健康问题上，人类专业人员仍然是主导者，</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AI </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只能辅助。</a:t>
            </a:r>
            <a:endParaRPr lang="en-US" altLang="zh-CN"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dirty="0">
                <a:latin typeface="Times New Roman" panose="02020603050405020304" pitchFamily="18" charset="0"/>
                <a:ea typeface="仿宋" panose="02010609060101010101" pitchFamily="49" charset="-122"/>
                <a:cs typeface="Times New Roman" panose="02020603050405020304" pitchFamily="18" charset="0"/>
              </a:rPr>
              <a:t>D </a:t>
            </a:r>
            <a:r>
              <a:rPr lang="zh-CN" altLang="en-US" dirty="0">
                <a:latin typeface="Times New Roman" panose="02020603050405020304" pitchFamily="18" charset="0"/>
                <a:ea typeface="仿宋" panose="02010609060101010101" pitchFamily="49" charset="-122"/>
                <a:cs typeface="Times New Roman" panose="02020603050405020304" pitchFamily="18" charset="0"/>
              </a:rPr>
              <a:t>里的关键词是：</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Humans</a:t>
            </a:r>
            <a:r>
              <a:rPr lang="en-GB" altLang="zh-CN"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dirty="0">
                <a:latin typeface="Times New Roman" panose="02020603050405020304" pitchFamily="18" charset="0"/>
                <a:ea typeface="仿宋" panose="02010609060101010101" pitchFamily="49" charset="-122"/>
                <a:cs typeface="Times New Roman" panose="02020603050405020304" pitchFamily="18" charset="0"/>
              </a:rPr>
              <a:t>；</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dominant role</a:t>
            </a:r>
            <a:r>
              <a:rPr lang="en-GB" altLang="zh-CN"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dirty="0">
                <a:latin typeface="Times New Roman" panose="02020603050405020304" pitchFamily="18" charset="0"/>
                <a:ea typeface="仿宋" panose="02010609060101010101" pitchFamily="49" charset="-122"/>
                <a:cs typeface="Times New Roman" panose="02020603050405020304" pitchFamily="18" charset="0"/>
              </a:rPr>
              <a:t>；</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addressing mental issues</a:t>
            </a:r>
            <a:r>
              <a:rPr lang="zh-CN" altLang="en-US"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dirty="0">
                <a:latin typeface="Times New Roman" panose="02020603050405020304" pitchFamily="18" charset="0"/>
                <a:ea typeface="仿宋" panose="02010609060101010101" pitchFamily="49" charset="-122"/>
                <a:cs typeface="Times New Roman" panose="02020603050405020304" pitchFamily="18" charset="0"/>
              </a:rPr>
              <a:t>这和原文完全对应：</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should not be replacing human therapists</a:t>
            </a:r>
            <a:r>
              <a:rPr lang="en-GB" altLang="zh-CN"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dirty="0">
                <a:latin typeface="Times New Roman" panose="02020603050405020304" pitchFamily="18" charset="0"/>
                <a:ea typeface="仿宋" panose="02010609060101010101" pitchFamily="49" charset="-122"/>
                <a:cs typeface="Times New Roman" panose="02020603050405020304" pitchFamily="18" charset="0"/>
              </a:rPr>
              <a:t>；</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refer them to a mental health professional</a:t>
            </a:r>
            <a:r>
              <a:rPr lang="en-GB" altLang="zh-CN" dirty="0">
                <a:latin typeface="Times New Roman" panose="02020603050405020304" pitchFamily="18" charset="0"/>
                <a:ea typeface="仿宋" panose="02010609060101010101" pitchFamily="49" charset="-122"/>
                <a:cs typeface="Times New Roman" panose="02020603050405020304" pitchFamily="18" charset="0"/>
              </a:rPr>
              <a:t> AI </a:t>
            </a:r>
            <a:r>
              <a:rPr lang="zh-CN" altLang="en-US" dirty="0">
                <a:latin typeface="Times New Roman" panose="02020603050405020304" pitchFamily="18" charset="0"/>
                <a:ea typeface="仿宋" panose="02010609060101010101" pitchFamily="49" charset="-122"/>
                <a:cs typeface="Times New Roman" panose="02020603050405020304" pitchFamily="18" charset="0"/>
              </a:rPr>
              <a:t>可以帮忙筛查、识别、转介；</a:t>
            </a:r>
            <a:br>
              <a:rPr lang="zh-CN" altLang="en-US" dirty="0">
                <a:latin typeface="Times New Roman" panose="02020603050405020304" pitchFamily="18" charset="0"/>
                <a:ea typeface="仿宋" panose="02010609060101010101" pitchFamily="49" charset="-122"/>
                <a:cs typeface="Times New Roman" panose="02020603050405020304" pitchFamily="18" charset="0"/>
              </a:rPr>
            </a:br>
            <a:r>
              <a:rPr lang="zh-CN" altLang="en-US" dirty="0">
                <a:latin typeface="Times New Roman" panose="02020603050405020304" pitchFamily="18" charset="0"/>
                <a:ea typeface="仿宋" panose="02010609060101010101" pitchFamily="49" charset="-122"/>
                <a:cs typeface="Times New Roman" panose="02020603050405020304" pitchFamily="18" charset="0"/>
              </a:rPr>
              <a:t>但真正处理心理问题，还是要靠人类专业人士。</a:t>
            </a:r>
            <a:endParaRPr lang="en-GB" altLang="zh-CN" dirty="0">
              <a:latin typeface="Times New Roman" panose="02020603050405020304" pitchFamily="18" charset="0"/>
              <a:ea typeface="仿宋" panose="02010609060101010101" pitchFamily="49" charset="-122"/>
              <a:cs typeface="Times New Roman" panose="02020603050405020304" pitchFamily="18" charset="0"/>
            </a:endParaRPr>
          </a:p>
          <a:p>
            <a:endParaRPr lang="zh-CN" altLang="en-US" dirty="0">
              <a:latin typeface="Times New Roman" panose="02020603050405020304" pitchFamily="18" charset="0"/>
              <a:ea typeface="仿宋" panose="02010609060101010101" pitchFamily="49" charset="-122"/>
              <a:cs typeface="Times New Roman" panose="02020603050405020304" pitchFamily="18" charset="0"/>
            </a:endParaRPr>
          </a:p>
        </p:txBody>
      </p:sp>
      <p:sp>
        <p:nvSpPr>
          <p:cNvPr id="2" name="太阳 1"/>
          <p:cNvSpPr/>
          <p:nvPr/>
        </p:nvSpPr>
        <p:spPr>
          <a:xfrm>
            <a:off x="51892" y="2593454"/>
            <a:ext cx="685800" cy="597877"/>
          </a:xfrm>
          <a:prstGeom prst="sun">
            <a:avLst/>
          </a:prstGeom>
          <a:noFill/>
          <a:ln w="38100">
            <a:solidFill>
              <a:srgbClr val="0070C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kumimoji="1"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heckerboard(across)">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checkerboard(across)">
                                      <p:cBhvr>
                                        <p:cTn id="12" dur="500"/>
                                        <p:tgtEl>
                                          <p:spTgt spid="5"/>
                                        </p:tgtEl>
                                      </p:cBhvr>
                                    </p:animEffect>
                                  </p:childTnLst>
                                </p:cTn>
                              </p:par>
                              <p:par>
                                <p:cTn id="13" presetID="5" presetClass="entr" presetSubtype="10"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checkerboard(across)">
                                      <p:cBhvr>
                                        <p:cTn id="15" dur="500"/>
                                        <p:tgtEl>
                                          <p:spTgt spid="6"/>
                                        </p:tgtEl>
                                      </p:cBhvr>
                                    </p:animEffect>
                                  </p:childTnLst>
                                </p:cTn>
                              </p:par>
                            </p:childTnLst>
                          </p:cTn>
                        </p:par>
                      </p:childTnLst>
                    </p:cTn>
                  </p:par>
                  <p:par>
                    <p:cTn id="16" fill="hold">
                      <p:stCondLst>
                        <p:cond delay="indefinite"/>
                      </p:stCondLst>
                      <p:childTnLst>
                        <p:par>
                          <p:cTn id="17" fill="hold">
                            <p:stCondLst>
                              <p:cond delay="0"/>
                            </p:stCondLst>
                            <p:childTnLst>
                              <p:par>
                                <p:cTn id="18" presetID="5" presetClass="entr" presetSubtype="1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checkerboard(across)">
                                      <p:cBhvr>
                                        <p:cTn id="20" dur="500"/>
                                        <p:tgtEl>
                                          <p:spTgt spid="7"/>
                                        </p:tgtEl>
                                      </p:cBhvr>
                                    </p:animEffect>
                                  </p:childTnLst>
                                </p:cTn>
                              </p:par>
                            </p:childTnLst>
                          </p:cTn>
                        </p:par>
                      </p:childTnLst>
                    </p:cTn>
                  </p:par>
                  <p:par>
                    <p:cTn id="21" fill="hold">
                      <p:stCondLst>
                        <p:cond delay="indefinite"/>
                      </p:stCondLst>
                      <p:childTnLst>
                        <p:par>
                          <p:cTn id="22" fill="hold">
                            <p:stCondLst>
                              <p:cond delay="0"/>
                            </p:stCondLst>
                            <p:childTnLst>
                              <p:par>
                                <p:cTn id="23" presetID="5" presetClass="entr" presetSubtype="10" fill="hold" nodeType="clickEffect">
                                  <p:stCondLst>
                                    <p:cond delay="0"/>
                                  </p:stCondLst>
                                  <p:childTnLst>
                                    <p:set>
                                      <p:cBhvr>
                                        <p:cTn id="24" dur="1" fill="hold">
                                          <p:stCondLst>
                                            <p:cond delay="0"/>
                                          </p:stCondLst>
                                        </p:cTn>
                                        <p:tgtEl>
                                          <p:spTgt spid="10">
                                            <p:txEl>
                                              <p:pRg st="0" end="0"/>
                                            </p:txEl>
                                          </p:spTgt>
                                        </p:tgtEl>
                                        <p:attrNameLst>
                                          <p:attrName>style.visibility</p:attrName>
                                        </p:attrNameLst>
                                      </p:cBhvr>
                                      <p:to>
                                        <p:strVal val="visible"/>
                                      </p:to>
                                    </p:set>
                                    <p:animEffect transition="in" filter="checkerboard(across)">
                                      <p:cBhvr>
                                        <p:cTn id="25" dur="500"/>
                                        <p:tgtEl>
                                          <p:spTgt spid="10">
                                            <p:txEl>
                                              <p:pRg st="0" end="0"/>
                                            </p:txEl>
                                          </p:spTgt>
                                        </p:tgtEl>
                                      </p:cBhvr>
                                    </p:animEffect>
                                  </p:childTnLst>
                                </p:cTn>
                              </p:par>
                              <p:par>
                                <p:cTn id="26" presetID="5" presetClass="entr" presetSubtype="10" fill="hold" nodeType="withEffect">
                                  <p:stCondLst>
                                    <p:cond delay="0"/>
                                  </p:stCondLst>
                                  <p:childTnLst>
                                    <p:set>
                                      <p:cBhvr>
                                        <p:cTn id="27" dur="1" fill="hold">
                                          <p:stCondLst>
                                            <p:cond delay="0"/>
                                          </p:stCondLst>
                                        </p:cTn>
                                        <p:tgtEl>
                                          <p:spTgt spid="10">
                                            <p:txEl>
                                              <p:pRg st="1" end="1"/>
                                            </p:txEl>
                                          </p:spTgt>
                                        </p:tgtEl>
                                        <p:attrNameLst>
                                          <p:attrName>style.visibility</p:attrName>
                                        </p:attrNameLst>
                                      </p:cBhvr>
                                      <p:to>
                                        <p:strVal val="visible"/>
                                      </p:to>
                                    </p:set>
                                    <p:animEffect transition="in" filter="checkerboard(across)">
                                      <p:cBhvr>
                                        <p:cTn id="28"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文本框 22"/>
          <p:cNvSpPr txBox="1"/>
          <p:nvPr/>
        </p:nvSpPr>
        <p:spPr>
          <a:xfrm>
            <a:off x="228600" y="1099555"/>
            <a:ext cx="11551024" cy="5078313"/>
          </a:xfrm>
          <a:prstGeom prst="rect">
            <a:avLst/>
          </a:prstGeom>
          <a:noFill/>
        </p:spPr>
        <p:txBody>
          <a:bodyPr wrap="square">
            <a:spAutoFit/>
          </a:bodyPr>
          <a:lstStyle/>
          <a:p>
            <a:pPr>
              <a:buNone/>
            </a:pPr>
            <a:r>
              <a:rPr lang="en-GB" altLang="zh-CN" b="1" dirty="0">
                <a:latin typeface="Times New Roman" panose="02020603050405020304" pitchFamily="18" charset="0"/>
                <a:cs typeface="Times New Roman" panose="02020603050405020304" pitchFamily="18" charset="0"/>
              </a:rPr>
              <a:t>A. LLMs are generally useless in most fields.</a:t>
            </a:r>
            <a:endParaRPr lang="en-GB" altLang="zh-CN" b="1" dirty="0">
              <a:latin typeface="Times New Roman" panose="02020603050405020304" pitchFamily="18" charset="0"/>
              <a:cs typeface="Times New Roman" panose="02020603050405020304" pitchFamily="18" charset="0"/>
            </a:endParaRPr>
          </a:p>
          <a:p>
            <a:pPr>
              <a:buNone/>
            </a:pPr>
            <a:r>
              <a:rPr lang="zh-CN" altLang="en-US" dirty="0">
                <a:latin typeface="Times New Roman" panose="02020603050405020304" pitchFamily="18" charset="0"/>
                <a:cs typeface="Times New Roman" panose="02020603050405020304" pitchFamily="18" charset="0"/>
              </a:rPr>
              <a:t>原文说：</a:t>
            </a:r>
            <a:endParaRPr lang="zh-CN" altLang="en-US" dirty="0">
              <a:latin typeface="Times New Roman" panose="02020603050405020304" pitchFamily="18" charset="0"/>
              <a:cs typeface="Times New Roman" panose="02020603050405020304" pitchFamily="18" charset="0"/>
            </a:endParaRPr>
          </a:p>
          <a:p>
            <a:pPr>
              <a:buNone/>
            </a:pPr>
            <a:r>
              <a:rPr lang="en-GB" altLang="zh-CN" dirty="0">
                <a:latin typeface="Times New Roman" panose="02020603050405020304" pitchFamily="18" charset="0"/>
                <a:cs typeface="Times New Roman" panose="02020603050405020304" pitchFamily="18" charset="0"/>
              </a:rPr>
              <a:t>That doesn't mean that LLMs are bad</a:t>
            </a:r>
            <a:endParaRPr lang="en-GB" altLang="zh-CN" dirty="0">
              <a:latin typeface="Times New Roman" panose="02020603050405020304" pitchFamily="18" charset="0"/>
              <a:cs typeface="Times New Roman" panose="02020603050405020304" pitchFamily="18" charset="0"/>
            </a:endParaRPr>
          </a:p>
          <a:p>
            <a:pPr>
              <a:buNone/>
            </a:pPr>
            <a:r>
              <a:rPr lang="zh-CN" altLang="en-US" dirty="0">
                <a:latin typeface="Times New Roman" panose="02020603050405020304" pitchFamily="18" charset="0"/>
                <a:cs typeface="Times New Roman" panose="02020603050405020304" pitchFamily="18" charset="0"/>
              </a:rPr>
              <a:t>她明确否定了“</a:t>
            </a:r>
            <a:r>
              <a:rPr lang="en-GB" altLang="zh-CN" dirty="0">
                <a:latin typeface="Times New Roman" panose="02020603050405020304" pitchFamily="18" charset="0"/>
                <a:cs typeface="Times New Roman" panose="02020603050405020304" pitchFamily="18" charset="0"/>
              </a:rPr>
              <a:t>LLMs </a:t>
            </a:r>
            <a:r>
              <a:rPr lang="zh-CN" altLang="en-US" dirty="0">
                <a:latin typeface="Times New Roman" panose="02020603050405020304" pitchFamily="18" charset="0"/>
                <a:cs typeface="Times New Roman" panose="02020603050405020304" pitchFamily="18" charset="0"/>
              </a:rPr>
              <a:t>很差 </a:t>
            </a:r>
            <a:r>
              <a:rPr lang="en-US" altLang="zh-CN" dirty="0">
                <a:latin typeface="Times New Roman" panose="02020603050405020304" pitchFamily="18" charset="0"/>
                <a:cs typeface="Times New Roman" panose="02020603050405020304" pitchFamily="18" charset="0"/>
              </a:rPr>
              <a:t>/ </a:t>
            </a:r>
            <a:r>
              <a:rPr lang="zh-CN" altLang="en-US" dirty="0">
                <a:latin typeface="Times New Roman" panose="02020603050405020304" pitchFamily="18" charset="0"/>
                <a:cs typeface="Times New Roman" panose="02020603050405020304" pitchFamily="18" charset="0"/>
              </a:rPr>
              <a:t>没用”这种说法。</a:t>
            </a:r>
            <a:br>
              <a:rPr lang="zh-CN" altLang="en-US" dirty="0">
                <a:latin typeface="Times New Roman" panose="02020603050405020304" pitchFamily="18" charset="0"/>
                <a:cs typeface="Times New Roman" panose="02020603050405020304" pitchFamily="18" charset="0"/>
              </a:rPr>
            </a:br>
            <a:r>
              <a:rPr lang="zh-CN" altLang="en-US" dirty="0">
                <a:latin typeface="Times New Roman" panose="02020603050405020304" pitchFamily="18" charset="0"/>
                <a:cs typeface="Times New Roman" panose="02020603050405020304" pitchFamily="18" charset="0"/>
              </a:rPr>
              <a:t>她只是说：</a:t>
            </a:r>
            <a:r>
              <a:rPr lang="zh-CN" altLang="en-US" b="1" dirty="0">
                <a:latin typeface="Times New Roman" panose="02020603050405020304" pitchFamily="18" charset="0"/>
                <a:cs typeface="Times New Roman" panose="02020603050405020304" pitchFamily="18" charset="0"/>
              </a:rPr>
              <a:t>它们不适合替代心理治疗师。</a:t>
            </a:r>
            <a:endParaRPr lang="en-US" altLang="zh-CN" b="1" dirty="0">
              <a:latin typeface="Times New Roman" panose="02020603050405020304" pitchFamily="18" charset="0"/>
              <a:cs typeface="Times New Roman" panose="02020603050405020304" pitchFamily="18" charset="0"/>
            </a:endParaRPr>
          </a:p>
          <a:p>
            <a:r>
              <a:rPr lang="en-GB" altLang="zh-CN" b="1" dirty="0">
                <a:latin typeface="Times New Roman" panose="02020603050405020304" pitchFamily="18" charset="0"/>
                <a:cs typeface="Times New Roman" panose="02020603050405020304" pitchFamily="18" charset="0"/>
              </a:rPr>
              <a:t>B. Humans are responsible for improving AI.</a:t>
            </a:r>
            <a:endParaRPr lang="en-GB" altLang="zh-CN" b="1"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原文根本没谈“人类有责任改进 </a:t>
            </a:r>
            <a:r>
              <a:rPr lang="en-GB" altLang="zh-CN" dirty="0">
                <a:latin typeface="Times New Roman" panose="02020603050405020304" pitchFamily="18" charset="0"/>
                <a:cs typeface="Times New Roman" panose="02020603050405020304" pitchFamily="18" charset="0"/>
              </a:rPr>
              <a:t>AI”</a:t>
            </a:r>
            <a:r>
              <a:rPr lang="zh-CN" altLang="en-GB" dirty="0">
                <a:latin typeface="Times New Roman" panose="02020603050405020304" pitchFamily="18" charset="0"/>
                <a:cs typeface="Times New Roman" panose="02020603050405020304" pitchFamily="18" charset="0"/>
              </a:rPr>
              <a:t>。</a:t>
            </a:r>
            <a:br>
              <a:rPr lang="zh-CN" altLang="en-GB" dirty="0">
                <a:latin typeface="Times New Roman" panose="02020603050405020304" pitchFamily="18" charset="0"/>
                <a:cs typeface="Times New Roman" panose="02020603050405020304" pitchFamily="18" charset="0"/>
              </a:rPr>
            </a:br>
            <a:r>
              <a:rPr lang="zh-CN" altLang="en-US" dirty="0">
                <a:latin typeface="Times New Roman" panose="02020603050405020304" pitchFamily="18" charset="0"/>
                <a:cs typeface="Times New Roman" panose="02020603050405020304" pitchFamily="18" charset="0"/>
              </a:rPr>
              <a:t>这属于凭空延伸。</a:t>
            </a:r>
            <a:br>
              <a:rPr lang="zh-CN" altLang="en-US" dirty="0">
                <a:latin typeface="Times New Roman" panose="02020603050405020304" pitchFamily="18" charset="0"/>
                <a:cs typeface="Times New Roman" panose="02020603050405020304" pitchFamily="18" charset="0"/>
              </a:rPr>
            </a:br>
            <a:r>
              <a:rPr lang="zh-CN" altLang="en-US" dirty="0">
                <a:latin typeface="Times New Roman" panose="02020603050405020304" pitchFamily="18" charset="0"/>
                <a:cs typeface="Times New Roman" panose="02020603050405020304" pitchFamily="18" charset="0"/>
              </a:rPr>
              <a:t>最后一段谈的是 </a:t>
            </a:r>
            <a:r>
              <a:rPr lang="en-GB" altLang="zh-CN" b="1" dirty="0">
                <a:latin typeface="Times New Roman" panose="02020603050405020304" pitchFamily="18" charset="0"/>
                <a:cs typeface="Times New Roman" panose="02020603050405020304" pitchFamily="18" charset="0"/>
              </a:rPr>
              <a:t>AI </a:t>
            </a:r>
            <a:r>
              <a:rPr lang="zh-CN" altLang="en-US" b="1" dirty="0">
                <a:latin typeface="Times New Roman" panose="02020603050405020304" pitchFamily="18" charset="0"/>
                <a:cs typeface="Times New Roman" panose="02020603050405020304" pitchFamily="18" charset="0"/>
              </a:rPr>
              <a:t>的适用边界</a:t>
            </a:r>
            <a:r>
              <a:rPr lang="zh-CN" altLang="en-US" dirty="0">
                <a:latin typeface="Times New Roman" panose="02020603050405020304" pitchFamily="18" charset="0"/>
                <a:cs typeface="Times New Roman" panose="02020603050405020304" pitchFamily="18" charset="0"/>
              </a:rPr>
              <a:t>，不是谈“谁该负责提升 </a:t>
            </a:r>
            <a:r>
              <a:rPr lang="en-GB" altLang="zh-CN" dirty="0">
                <a:latin typeface="Times New Roman" panose="02020603050405020304" pitchFamily="18" charset="0"/>
                <a:cs typeface="Times New Roman" panose="02020603050405020304" pitchFamily="18" charset="0"/>
              </a:rPr>
              <a:t>AI”</a:t>
            </a:r>
            <a:r>
              <a:rPr lang="zh-CN" altLang="en-GB" dirty="0">
                <a:latin typeface="Times New Roman" panose="02020603050405020304" pitchFamily="18" charset="0"/>
                <a:cs typeface="Times New Roman" panose="02020603050405020304" pitchFamily="18" charset="0"/>
              </a:rPr>
              <a:t>。</a:t>
            </a:r>
            <a:endParaRPr lang="zh-CN" altLang="en-GB" dirty="0">
              <a:latin typeface="Times New Roman" panose="02020603050405020304" pitchFamily="18" charset="0"/>
              <a:cs typeface="Times New Roman" panose="02020603050405020304" pitchFamily="18" charset="0"/>
            </a:endParaRPr>
          </a:p>
          <a:p>
            <a:r>
              <a:rPr lang="en-GB" altLang="zh-CN" b="1" dirty="0">
                <a:latin typeface="Times New Roman" panose="02020603050405020304" pitchFamily="18" charset="0"/>
                <a:cs typeface="Times New Roman" panose="02020603050405020304" pitchFamily="18" charset="0"/>
              </a:rPr>
              <a:t>C. LLMs need more training in identifying mental struggles.</a:t>
            </a:r>
            <a:endParaRPr lang="en-GB" altLang="zh-CN" b="1"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这个选项最容易让人犹豫，因为看起来挺合理。</a:t>
            </a:r>
            <a:br>
              <a:rPr lang="zh-CN" altLang="en-US" dirty="0">
                <a:latin typeface="Times New Roman" panose="02020603050405020304" pitchFamily="18" charset="0"/>
                <a:cs typeface="Times New Roman" panose="02020603050405020304" pitchFamily="18" charset="0"/>
              </a:rPr>
            </a:br>
            <a:r>
              <a:rPr lang="zh-CN" altLang="en-US" dirty="0">
                <a:latin typeface="Times New Roman" panose="02020603050405020304" pitchFamily="18" charset="0"/>
                <a:cs typeface="Times New Roman" panose="02020603050405020304" pitchFamily="18" charset="0"/>
              </a:rPr>
              <a:t>但它不是原文真正的中心。</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原文不是说：</a:t>
            </a:r>
            <a:br>
              <a:rPr lang="zh-CN" altLang="en-US" dirty="0">
                <a:latin typeface="Times New Roman" panose="02020603050405020304" pitchFamily="18" charset="0"/>
                <a:cs typeface="Times New Roman" panose="02020603050405020304" pitchFamily="18" charset="0"/>
              </a:rPr>
            </a:br>
            <a:r>
              <a:rPr lang="zh-CN" altLang="en-US" dirty="0">
                <a:latin typeface="Times New Roman" panose="02020603050405020304" pitchFamily="18" charset="0"/>
                <a:cs typeface="Times New Roman" panose="02020603050405020304" pitchFamily="18" charset="0"/>
              </a:rPr>
              <a:t>“再训练一下它们，就可以替代治疗师。”</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原文真正说的是：</a:t>
            </a:r>
            <a:br>
              <a:rPr lang="zh-CN" altLang="en-US" dirty="0">
                <a:latin typeface="Times New Roman" panose="02020603050405020304" pitchFamily="18" charset="0"/>
                <a:cs typeface="Times New Roman" panose="02020603050405020304" pitchFamily="18" charset="0"/>
              </a:rPr>
            </a:br>
            <a:r>
              <a:rPr lang="zh-CN" altLang="en-US" dirty="0">
                <a:latin typeface="Times New Roman" panose="02020603050405020304" pitchFamily="18" charset="0"/>
                <a:cs typeface="Times New Roman" panose="02020603050405020304" pitchFamily="18" charset="0"/>
              </a:rPr>
              <a:t>“</a:t>
            </a:r>
            <a:r>
              <a:rPr lang="en-GB" altLang="zh-CN" dirty="0">
                <a:latin typeface="Times New Roman" panose="02020603050405020304" pitchFamily="18" charset="0"/>
                <a:cs typeface="Times New Roman" panose="02020603050405020304" pitchFamily="18" charset="0"/>
              </a:rPr>
              <a:t>LLMs </a:t>
            </a:r>
            <a:r>
              <a:rPr lang="zh-CN" altLang="en-US" dirty="0">
                <a:latin typeface="Times New Roman" panose="02020603050405020304" pitchFamily="18" charset="0"/>
                <a:cs typeface="Times New Roman" panose="02020603050405020304" pitchFamily="18" charset="0"/>
              </a:rPr>
              <a:t>本来就是 </a:t>
            </a:r>
            <a:r>
              <a:rPr lang="en-GB" altLang="zh-CN" dirty="0">
                <a:latin typeface="Times New Roman" panose="02020603050405020304" pitchFamily="18" charset="0"/>
                <a:cs typeface="Times New Roman" panose="02020603050405020304" pitchFamily="18" charset="0"/>
              </a:rPr>
              <a:t>general use</a:t>
            </a:r>
            <a:r>
              <a:rPr lang="zh-CN" altLang="en-GB" dirty="0">
                <a:latin typeface="Times New Roman" panose="02020603050405020304" pitchFamily="18" charset="0"/>
                <a:cs typeface="Times New Roman" panose="02020603050405020304" pitchFamily="18" charset="0"/>
              </a:rPr>
              <a:t>，</a:t>
            </a:r>
            <a:r>
              <a:rPr lang="zh-CN" altLang="en-US" dirty="0">
                <a:latin typeface="Times New Roman" panose="02020603050405020304" pitchFamily="18" charset="0"/>
                <a:cs typeface="Times New Roman" panose="02020603050405020304" pitchFamily="18" charset="0"/>
              </a:rPr>
              <a:t>不一定是为 </a:t>
            </a:r>
            <a:r>
              <a:rPr lang="en-GB" altLang="zh-CN" dirty="0">
                <a:latin typeface="Times New Roman" panose="02020603050405020304" pitchFamily="18" charset="0"/>
                <a:cs typeface="Times New Roman" panose="02020603050405020304" pitchFamily="18" charset="0"/>
              </a:rPr>
              <a:t>mental health </a:t>
            </a:r>
            <a:r>
              <a:rPr lang="zh-CN" altLang="en-US" dirty="0">
                <a:latin typeface="Times New Roman" panose="02020603050405020304" pitchFamily="18" charset="0"/>
                <a:cs typeface="Times New Roman" panose="02020603050405020304" pitchFamily="18" charset="0"/>
              </a:rPr>
              <a:t>设计的，因此</a:t>
            </a:r>
            <a:r>
              <a:rPr lang="zh-CN" altLang="en-US" b="1" dirty="0">
                <a:latin typeface="Times New Roman" panose="02020603050405020304" pitchFamily="18" charset="0"/>
                <a:cs typeface="Times New Roman" panose="02020603050405020304" pitchFamily="18" charset="0"/>
              </a:rPr>
              <a:t>不该替代</a:t>
            </a:r>
            <a:r>
              <a:rPr lang="zh-CN" altLang="en-US" dirty="0">
                <a:latin typeface="Times New Roman" panose="02020603050405020304" pitchFamily="18" charset="0"/>
                <a:cs typeface="Times New Roman" panose="02020603050405020304" pitchFamily="18" charset="0"/>
              </a:rPr>
              <a:t>人类治疗师，只能起辅助作用。”</a:t>
            </a:r>
            <a:endParaRPr lang="zh-CN" altLang="en-US"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也就是说，这段重点是</a:t>
            </a:r>
            <a:r>
              <a:rPr lang="zh-CN" altLang="en-US" b="1" dirty="0">
                <a:latin typeface="Times New Roman" panose="02020603050405020304" pitchFamily="18" charset="0"/>
                <a:cs typeface="Times New Roman" panose="02020603050405020304" pitchFamily="18" charset="0"/>
              </a:rPr>
              <a:t>角色定位</a:t>
            </a:r>
            <a:r>
              <a:rPr lang="zh-CN" altLang="en-US" dirty="0">
                <a:latin typeface="Times New Roman" panose="02020603050405020304" pitchFamily="18" charset="0"/>
                <a:cs typeface="Times New Roman" panose="02020603050405020304" pitchFamily="18" charset="0"/>
              </a:rPr>
              <a:t>，不是“训练还不够”。</a:t>
            </a:r>
            <a:br>
              <a:rPr lang="zh-CN" altLang="en-US" dirty="0">
                <a:latin typeface="Times New Roman" panose="02020603050405020304" pitchFamily="18" charset="0"/>
                <a:cs typeface="Times New Roman" panose="02020603050405020304" pitchFamily="18" charset="0"/>
              </a:rPr>
            </a:br>
            <a:r>
              <a:rPr lang="zh-CN" altLang="en-US" dirty="0">
                <a:latin typeface="Times New Roman" panose="02020603050405020304" pitchFamily="18" charset="0"/>
                <a:cs typeface="Times New Roman" panose="02020603050405020304" pitchFamily="18" charset="0"/>
              </a:rPr>
              <a:t>所以 </a:t>
            </a:r>
            <a:r>
              <a:rPr lang="en-GB" altLang="zh-CN" dirty="0">
                <a:latin typeface="Times New Roman" panose="02020603050405020304" pitchFamily="18" charset="0"/>
                <a:cs typeface="Times New Roman" panose="02020603050405020304" pitchFamily="18" charset="0"/>
              </a:rPr>
              <a:t>C </a:t>
            </a:r>
            <a:r>
              <a:rPr lang="zh-CN" altLang="en-US" dirty="0">
                <a:latin typeface="Times New Roman" panose="02020603050405020304" pitchFamily="18" charset="0"/>
                <a:cs typeface="Times New Roman" panose="02020603050405020304" pitchFamily="18" charset="0"/>
              </a:rPr>
              <a:t>有点“合理脑补”，但不是作者原意。</a:t>
            </a:r>
            <a:endParaRPr lang="zh-CN" altLang="en-US"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3">
                                            <p:txEl>
                                              <p:pRg st="0" end="0"/>
                                            </p:txEl>
                                          </p:spTgt>
                                        </p:tgtEl>
                                        <p:attrNameLst>
                                          <p:attrName>style.visibility</p:attrName>
                                        </p:attrNameLst>
                                      </p:cBhvr>
                                      <p:to>
                                        <p:strVal val="visible"/>
                                      </p:to>
                                    </p:set>
                                    <p:animEffect transition="in" filter="barn(inVertical)">
                                      <p:cBhvr>
                                        <p:cTn id="7" dur="500"/>
                                        <p:tgtEl>
                                          <p:spTgt spid="23">
                                            <p:txEl>
                                              <p:pRg st="0" end="0"/>
                                            </p:txEl>
                                          </p:spTgt>
                                        </p:tgtEl>
                                      </p:cBhvr>
                                    </p:animEffect>
                                  </p:childTnLst>
                                </p:cTn>
                              </p:par>
                              <p:par>
                                <p:cTn id="8" presetID="16" presetClass="entr" presetSubtype="21" fill="hold" nodeType="withEffect">
                                  <p:stCondLst>
                                    <p:cond delay="0"/>
                                  </p:stCondLst>
                                  <p:childTnLst>
                                    <p:set>
                                      <p:cBhvr>
                                        <p:cTn id="9" dur="1" fill="hold">
                                          <p:stCondLst>
                                            <p:cond delay="0"/>
                                          </p:stCondLst>
                                        </p:cTn>
                                        <p:tgtEl>
                                          <p:spTgt spid="23">
                                            <p:txEl>
                                              <p:pRg st="1" end="1"/>
                                            </p:txEl>
                                          </p:spTgt>
                                        </p:tgtEl>
                                        <p:attrNameLst>
                                          <p:attrName>style.visibility</p:attrName>
                                        </p:attrNameLst>
                                      </p:cBhvr>
                                      <p:to>
                                        <p:strVal val="visible"/>
                                      </p:to>
                                    </p:set>
                                    <p:animEffect transition="in" filter="barn(inVertical)">
                                      <p:cBhvr>
                                        <p:cTn id="10" dur="500"/>
                                        <p:tgtEl>
                                          <p:spTgt spid="23">
                                            <p:txEl>
                                              <p:pRg st="1" end="1"/>
                                            </p:txEl>
                                          </p:spTgt>
                                        </p:tgtEl>
                                      </p:cBhvr>
                                    </p:animEffect>
                                  </p:childTnLst>
                                </p:cTn>
                              </p:par>
                              <p:par>
                                <p:cTn id="11" presetID="16" presetClass="entr" presetSubtype="21" fill="hold" nodeType="withEffect">
                                  <p:stCondLst>
                                    <p:cond delay="0"/>
                                  </p:stCondLst>
                                  <p:childTnLst>
                                    <p:set>
                                      <p:cBhvr>
                                        <p:cTn id="12" dur="1" fill="hold">
                                          <p:stCondLst>
                                            <p:cond delay="0"/>
                                          </p:stCondLst>
                                        </p:cTn>
                                        <p:tgtEl>
                                          <p:spTgt spid="23">
                                            <p:txEl>
                                              <p:pRg st="2" end="2"/>
                                            </p:txEl>
                                          </p:spTgt>
                                        </p:tgtEl>
                                        <p:attrNameLst>
                                          <p:attrName>style.visibility</p:attrName>
                                        </p:attrNameLst>
                                      </p:cBhvr>
                                      <p:to>
                                        <p:strVal val="visible"/>
                                      </p:to>
                                    </p:set>
                                    <p:animEffect transition="in" filter="barn(inVertical)">
                                      <p:cBhvr>
                                        <p:cTn id="13" dur="500"/>
                                        <p:tgtEl>
                                          <p:spTgt spid="23">
                                            <p:txEl>
                                              <p:pRg st="2" end="2"/>
                                            </p:txEl>
                                          </p:spTgt>
                                        </p:tgtEl>
                                      </p:cBhvr>
                                    </p:animEffect>
                                  </p:childTnLst>
                                </p:cTn>
                              </p:par>
                              <p:par>
                                <p:cTn id="14" presetID="16" presetClass="entr" presetSubtype="21" fill="hold" nodeType="withEffect">
                                  <p:stCondLst>
                                    <p:cond delay="0"/>
                                  </p:stCondLst>
                                  <p:childTnLst>
                                    <p:set>
                                      <p:cBhvr>
                                        <p:cTn id="15" dur="1" fill="hold">
                                          <p:stCondLst>
                                            <p:cond delay="0"/>
                                          </p:stCondLst>
                                        </p:cTn>
                                        <p:tgtEl>
                                          <p:spTgt spid="23">
                                            <p:txEl>
                                              <p:pRg st="3" end="3"/>
                                            </p:txEl>
                                          </p:spTgt>
                                        </p:tgtEl>
                                        <p:attrNameLst>
                                          <p:attrName>style.visibility</p:attrName>
                                        </p:attrNameLst>
                                      </p:cBhvr>
                                      <p:to>
                                        <p:strVal val="visible"/>
                                      </p:to>
                                    </p:set>
                                    <p:animEffect transition="in" filter="barn(inVertical)">
                                      <p:cBhvr>
                                        <p:cTn id="16" dur="500"/>
                                        <p:tgtEl>
                                          <p:spTgt spid="23">
                                            <p:txEl>
                                              <p:pRg st="3" end="3"/>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6" presetClass="entr" presetSubtype="21" fill="hold" nodeType="clickEffect">
                                  <p:stCondLst>
                                    <p:cond delay="0"/>
                                  </p:stCondLst>
                                  <p:childTnLst>
                                    <p:set>
                                      <p:cBhvr>
                                        <p:cTn id="20" dur="1" fill="hold">
                                          <p:stCondLst>
                                            <p:cond delay="0"/>
                                          </p:stCondLst>
                                        </p:cTn>
                                        <p:tgtEl>
                                          <p:spTgt spid="23">
                                            <p:txEl>
                                              <p:pRg st="4" end="4"/>
                                            </p:txEl>
                                          </p:spTgt>
                                        </p:tgtEl>
                                        <p:attrNameLst>
                                          <p:attrName>style.visibility</p:attrName>
                                        </p:attrNameLst>
                                      </p:cBhvr>
                                      <p:to>
                                        <p:strVal val="visible"/>
                                      </p:to>
                                    </p:set>
                                    <p:animEffect transition="in" filter="barn(inVertical)">
                                      <p:cBhvr>
                                        <p:cTn id="21" dur="500"/>
                                        <p:tgtEl>
                                          <p:spTgt spid="23">
                                            <p:txEl>
                                              <p:pRg st="4" end="4"/>
                                            </p:txEl>
                                          </p:spTgt>
                                        </p:tgtEl>
                                      </p:cBhvr>
                                    </p:animEffect>
                                  </p:childTnLst>
                                </p:cTn>
                              </p:par>
                              <p:par>
                                <p:cTn id="22" presetID="16" presetClass="entr" presetSubtype="21" fill="hold" nodeType="withEffect">
                                  <p:stCondLst>
                                    <p:cond delay="0"/>
                                  </p:stCondLst>
                                  <p:childTnLst>
                                    <p:set>
                                      <p:cBhvr>
                                        <p:cTn id="23" dur="1" fill="hold">
                                          <p:stCondLst>
                                            <p:cond delay="0"/>
                                          </p:stCondLst>
                                        </p:cTn>
                                        <p:tgtEl>
                                          <p:spTgt spid="23">
                                            <p:txEl>
                                              <p:pRg st="5" end="5"/>
                                            </p:txEl>
                                          </p:spTgt>
                                        </p:tgtEl>
                                        <p:attrNameLst>
                                          <p:attrName>style.visibility</p:attrName>
                                        </p:attrNameLst>
                                      </p:cBhvr>
                                      <p:to>
                                        <p:strVal val="visible"/>
                                      </p:to>
                                    </p:set>
                                    <p:animEffect transition="in" filter="barn(inVertical)">
                                      <p:cBhvr>
                                        <p:cTn id="24" dur="500"/>
                                        <p:tgtEl>
                                          <p:spTgt spid="23">
                                            <p:txEl>
                                              <p:pRg st="5" end="5"/>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nodeType="clickEffect">
                                  <p:stCondLst>
                                    <p:cond delay="0"/>
                                  </p:stCondLst>
                                  <p:childTnLst>
                                    <p:set>
                                      <p:cBhvr>
                                        <p:cTn id="28" dur="1" fill="hold">
                                          <p:stCondLst>
                                            <p:cond delay="0"/>
                                          </p:stCondLst>
                                        </p:cTn>
                                        <p:tgtEl>
                                          <p:spTgt spid="23">
                                            <p:txEl>
                                              <p:pRg st="6" end="6"/>
                                            </p:txEl>
                                          </p:spTgt>
                                        </p:tgtEl>
                                        <p:attrNameLst>
                                          <p:attrName>style.visibility</p:attrName>
                                        </p:attrNameLst>
                                      </p:cBhvr>
                                      <p:to>
                                        <p:strVal val="visible"/>
                                      </p:to>
                                    </p:set>
                                    <p:animEffect transition="in" filter="barn(inVertical)">
                                      <p:cBhvr>
                                        <p:cTn id="29" dur="500"/>
                                        <p:tgtEl>
                                          <p:spTgt spid="23">
                                            <p:txEl>
                                              <p:pRg st="6" end="6"/>
                                            </p:txEl>
                                          </p:spTgt>
                                        </p:tgtEl>
                                      </p:cBhvr>
                                    </p:animEffect>
                                  </p:childTnLst>
                                </p:cTn>
                              </p:par>
                              <p:par>
                                <p:cTn id="30" presetID="16" presetClass="entr" presetSubtype="21" fill="hold" nodeType="withEffect">
                                  <p:stCondLst>
                                    <p:cond delay="0"/>
                                  </p:stCondLst>
                                  <p:childTnLst>
                                    <p:set>
                                      <p:cBhvr>
                                        <p:cTn id="31" dur="1" fill="hold">
                                          <p:stCondLst>
                                            <p:cond delay="0"/>
                                          </p:stCondLst>
                                        </p:cTn>
                                        <p:tgtEl>
                                          <p:spTgt spid="23">
                                            <p:txEl>
                                              <p:pRg st="7" end="7"/>
                                            </p:txEl>
                                          </p:spTgt>
                                        </p:tgtEl>
                                        <p:attrNameLst>
                                          <p:attrName>style.visibility</p:attrName>
                                        </p:attrNameLst>
                                      </p:cBhvr>
                                      <p:to>
                                        <p:strVal val="visible"/>
                                      </p:to>
                                    </p:set>
                                    <p:animEffect transition="in" filter="barn(inVertical)">
                                      <p:cBhvr>
                                        <p:cTn id="32" dur="500"/>
                                        <p:tgtEl>
                                          <p:spTgt spid="23">
                                            <p:txEl>
                                              <p:pRg st="7" end="7"/>
                                            </p:txEl>
                                          </p:spTgt>
                                        </p:tgtEl>
                                      </p:cBhvr>
                                    </p:animEffect>
                                  </p:childTnLst>
                                </p:cTn>
                              </p:par>
                              <p:par>
                                <p:cTn id="33" presetID="16" presetClass="entr" presetSubtype="21" fill="hold" nodeType="withEffect">
                                  <p:stCondLst>
                                    <p:cond delay="0"/>
                                  </p:stCondLst>
                                  <p:childTnLst>
                                    <p:set>
                                      <p:cBhvr>
                                        <p:cTn id="34" dur="1" fill="hold">
                                          <p:stCondLst>
                                            <p:cond delay="0"/>
                                          </p:stCondLst>
                                        </p:cTn>
                                        <p:tgtEl>
                                          <p:spTgt spid="23">
                                            <p:txEl>
                                              <p:pRg st="8" end="8"/>
                                            </p:txEl>
                                          </p:spTgt>
                                        </p:tgtEl>
                                        <p:attrNameLst>
                                          <p:attrName>style.visibility</p:attrName>
                                        </p:attrNameLst>
                                      </p:cBhvr>
                                      <p:to>
                                        <p:strVal val="visible"/>
                                      </p:to>
                                    </p:set>
                                    <p:animEffect transition="in" filter="barn(inVertical)">
                                      <p:cBhvr>
                                        <p:cTn id="35" dur="500"/>
                                        <p:tgtEl>
                                          <p:spTgt spid="23">
                                            <p:txEl>
                                              <p:pRg st="8" end="8"/>
                                            </p:txEl>
                                          </p:spTgt>
                                        </p:tgtEl>
                                      </p:cBhvr>
                                    </p:animEffect>
                                  </p:childTnLst>
                                </p:cTn>
                              </p:par>
                              <p:par>
                                <p:cTn id="36" presetID="16" presetClass="entr" presetSubtype="21" fill="hold" nodeType="withEffect">
                                  <p:stCondLst>
                                    <p:cond delay="0"/>
                                  </p:stCondLst>
                                  <p:childTnLst>
                                    <p:set>
                                      <p:cBhvr>
                                        <p:cTn id="37" dur="1" fill="hold">
                                          <p:stCondLst>
                                            <p:cond delay="0"/>
                                          </p:stCondLst>
                                        </p:cTn>
                                        <p:tgtEl>
                                          <p:spTgt spid="23">
                                            <p:txEl>
                                              <p:pRg st="9" end="9"/>
                                            </p:txEl>
                                          </p:spTgt>
                                        </p:tgtEl>
                                        <p:attrNameLst>
                                          <p:attrName>style.visibility</p:attrName>
                                        </p:attrNameLst>
                                      </p:cBhvr>
                                      <p:to>
                                        <p:strVal val="visible"/>
                                      </p:to>
                                    </p:set>
                                    <p:animEffect transition="in" filter="barn(inVertical)">
                                      <p:cBhvr>
                                        <p:cTn id="38" dur="500"/>
                                        <p:tgtEl>
                                          <p:spTgt spid="23">
                                            <p:txEl>
                                              <p:pRg st="9" end="9"/>
                                            </p:txEl>
                                          </p:spTgt>
                                        </p:tgtEl>
                                      </p:cBhvr>
                                    </p:animEffect>
                                  </p:childTnLst>
                                </p:cTn>
                              </p:par>
                              <p:par>
                                <p:cTn id="39" presetID="16" presetClass="entr" presetSubtype="21" fill="hold" nodeType="withEffect">
                                  <p:stCondLst>
                                    <p:cond delay="0"/>
                                  </p:stCondLst>
                                  <p:childTnLst>
                                    <p:set>
                                      <p:cBhvr>
                                        <p:cTn id="40" dur="1" fill="hold">
                                          <p:stCondLst>
                                            <p:cond delay="0"/>
                                          </p:stCondLst>
                                        </p:cTn>
                                        <p:tgtEl>
                                          <p:spTgt spid="23">
                                            <p:txEl>
                                              <p:pRg st="10" end="10"/>
                                            </p:txEl>
                                          </p:spTgt>
                                        </p:tgtEl>
                                        <p:attrNameLst>
                                          <p:attrName>style.visibility</p:attrName>
                                        </p:attrNameLst>
                                      </p:cBhvr>
                                      <p:to>
                                        <p:strVal val="visible"/>
                                      </p:to>
                                    </p:set>
                                    <p:animEffect transition="in" filter="barn(inVertical)">
                                      <p:cBhvr>
                                        <p:cTn id="41" dur="500"/>
                                        <p:tgtEl>
                                          <p:spTgt spid="2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flipH="1">
            <a:off x="0" y="0"/>
            <a:ext cx="12192000" cy="6858000"/>
          </a:xfrm>
          <a:prstGeom prst="rect">
            <a:avLst/>
          </a:prstGeom>
        </p:spPr>
      </p:pic>
      <p:grpSp>
        <p:nvGrpSpPr>
          <p:cNvPr id="9" name="组合 8"/>
          <p:cNvGrpSpPr/>
          <p:nvPr/>
        </p:nvGrpSpPr>
        <p:grpSpPr>
          <a:xfrm>
            <a:off x="5748768" y="1110654"/>
            <a:ext cx="4934312" cy="2646878"/>
            <a:chOff x="5955897" y="1231054"/>
            <a:chExt cx="4934312" cy="2646878"/>
          </a:xfrm>
        </p:grpSpPr>
        <p:sp>
          <p:nvSpPr>
            <p:cNvPr id="10" name="文本框 9"/>
            <p:cNvSpPr txBox="1"/>
            <p:nvPr/>
          </p:nvSpPr>
          <p:spPr>
            <a:xfrm>
              <a:off x="6756454" y="1231054"/>
              <a:ext cx="3333198" cy="2646878"/>
            </a:xfrm>
            <a:prstGeom prst="rect">
              <a:avLst/>
            </a:prstGeom>
            <a:noFill/>
          </p:spPr>
          <p:txBody>
            <a:bodyPr wrap="square" rtlCol="0">
              <a:spAutoFit/>
            </a:bodyPr>
            <a:lstStyle/>
            <a:p>
              <a:pPr algn="ctr"/>
              <a:r>
                <a:rPr lang="en-US" altLang="zh-CN" sz="166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3</a:t>
              </a:r>
              <a:endParaRPr lang="zh-CN" altLang="en-US" sz="166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11" name="矩形: 圆角 10"/>
            <p:cNvSpPr/>
            <p:nvPr/>
          </p:nvSpPr>
          <p:spPr>
            <a:xfrm flipH="1">
              <a:off x="9550507" y="2499492"/>
              <a:ext cx="1339702" cy="110002"/>
            </a:xfrm>
            <a:prstGeom prst="roundRect">
              <a:avLst>
                <a:gd name="adj" fmla="val 50000"/>
              </a:avLst>
            </a:prstGeom>
            <a:gradFill>
              <a:gsLst>
                <a:gs pos="0">
                  <a:schemeClr val="tx1"/>
                </a:gs>
                <a:gs pos="70000">
                  <a:schemeClr val="tx1">
                    <a:alpha val="0"/>
                  </a:schemeClr>
                </a:gs>
              </a:gsLst>
              <a:lin ang="10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zh-CN" altLang="en-US" sz="1200" dirty="0">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12" name="矩形: 圆角 11"/>
            <p:cNvSpPr/>
            <p:nvPr/>
          </p:nvSpPr>
          <p:spPr>
            <a:xfrm>
              <a:off x="5955897" y="2499492"/>
              <a:ext cx="1339702" cy="110002"/>
            </a:xfrm>
            <a:prstGeom prst="roundRect">
              <a:avLst>
                <a:gd name="adj" fmla="val 50000"/>
              </a:avLst>
            </a:prstGeom>
            <a:gradFill>
              <a:gsLst>
                <a:gs pos="0">
                  <a:schemeClr val="tx1"/>
                </a:gs>
                <a:gs pos="70000">
                  <a:schemeClr val="tx1">
                    <a:alpha val="0"/>
                  </a:schemeClr>
                </a:gs>
              </a:gsLst>
              <a:lin ang="10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zh-CN" altLang="en-US" sz="1200">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13" name="文本框 12"/>
          <p:cNvSpPr txBox="1"/>
          <p:nvPr/>
        </p:nvSpPr>
        <p:spPr>
          <a:xfrm>
            <a:off x="5311072" y="3546871"/>
            <a:ext cx="5809705" cy="584775"/>
          </a:xfrm>
          <a:prstGeom prst="rect">
            <a:avLst/>
          </a:prstGeom>
          <a:noFill/>
        </p:spPr>
        <p:txBody>
          <a:bodyPr wrap="square" rtlCol="0">
            <a:spAutoFit/>
          </a:bodyPr>
          <a:lstStyle/>
          <a:p>
            <a:pPr algn="ctr"/>
            <a:r>
              <a:rPr lang="en-US" altLang="zh-CN" sz="3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Gap</a:t>
            </a:r>
            <a:r>
              <a:rPr lang="zh-CN" altLang="en-US" sz="3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 </a:t>
            </a:r>
            <a:r>
              <a:rPr lang="en-US" altLang="zh-CN" sz="3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filling</a:t>
            </a:r>
            <a:endParaRPr lang="zh-CN" altLang="en-US" sz="3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971308" y="2274654"/>
            <a:ext cx="6220692" cy="2246769"/>
          </a:xfrm>
          <a:prstGeom prst="rect">
            <a:avLst/>
          </a:prstGeom>
          <a:noFill/>
        </p:spPr>
        <p:txBody>
          <a:bodyPr wrap="square">
            <a:spAutoFit/>
          </a:bodyPr>
          <a:lstStyle/>
          <a:p>
            <a:pPr algn="just">
              <a:buNone/>
            </a:pP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People who help others need to take care of their own mental health by noticing burnout, trying new things, managing their time, and valuing small successes.</a:t>
            </a:r>
            <a:endParaRPr lang="en-GB" altLang="zh-CN" sz="2800" dirty="0">
              <a:latin typeface="Times New Roman" panose="02020603050405020304" pitchFamily="18" charset="0"/>
              <a:cs typeface="Times New Roman" panose="02020603050405020304" pitchFamily="18" charset="0"/>
            </a:endParaRPr>
          </a:p>
        </p:txBody>
      </p:sp>
      <p:pic>
        <p:nvPicPr>
          <p:cNvPr id="9" name="图片 8"/>
          <p:cNvPicPr>
            <a:picLocks noChangeAspect="1"/>
          </p:cNvPicPr>
          <p:nvPr/>
        </p:nvPicPr>
        <p:blipFill>
          <a:blip r:embed="rId1"/>
          <a:stretch>
            <a:fillRect/>
          </a:stretch>
        </p:blipFill>
        <p:spPr>
          <a:xfrm>
            <a:off x="-1" y="0"/>
            <a:ext cx="5971309" cy="685800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0" y="36576"/>
            <a:ext cx="6099048" cy="6370975"/>
          </a:xfrm>
          <a:prstGeom prst="rect">
            <a:avLst/>
          </a:prstGeom>
          <a:noFill/>
        </p:spPr>
        <p:txBody>
          <a:bodyPr wrap="square">
            <a:spAutoFit/>
          </a:bodyPr>
          <a:lstStyle/>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push through</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invest</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in</a:t>
            </a:r>
            <a:r>
              <a:rPr lang="zh-CN" altLang="en-US" sz="2400" dirty="0">
                <a:latin typeface="Times New Roman" panose="02020603050405020304" pitchFamily="18" charset="0"/>
                <a:cs typeface="Times New Roman" panose="02020603050405020304" pitchFamily="18" charset="0"/>
              </a:rPr>
              <a:t> </a:t>
            </a:r>
            <a:r>
              <a:rPr lang="en-US" altLang="zh-CN" sz="2400" dirty="0">
                <a:latin typeface="Times New Roman" panose="02020603050405020304" pitchFamily="18" charset="0"/>
                <a:cs typeface="Times New Roman" panose="02020603050405020304" pitchFamily="18" charset="0"/>
              </a:rPr>
              <a:t>yourself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mental well-being </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put yourself last</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burnout</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physical tiredness</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irritability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en-US" altLang="zh-CN" sz="2400" dirty="0">
                <a:latin typeface="Times New Roman" panose="02020603050405020304" pitchFamily="18" charset="0"/>
                <a:cs typeface="Times New Roman" panose="02020603050405020304" pitchFamily="18" charset="0"/>
              </a:rPr>
              <a:t>be disconnected from …</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unplug after a long day</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boost mental energy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feel dull</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refresh your mindset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time flexibility </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emotional stability</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small wins</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build positive drive</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milestones</a:t>
            </a:r>
            <a:endParaRPr lang="zh-CN" altLang="en-US" sz="2400" dirty="0">
              <a:latin typeface="Times New Roman" panose="02020603050405020304" pitchFamily="18" charset="0"/>
              <a:cs typeface="Times New Roman" panose="02020603050405020304" pitchFamily="18" charset="0"/>
            </a:endParaRPr>
          </a:p>
        </p:txBody>
      </p:sp>
      <p:sp>
        <p:nvSpPr>
          <p:cNvPr id="12" name="文本框 11"/>
          <p:cNvSpPr txBox="1"/>
          <p:nvPr/>
        </p:nvSpPr>
        <p:spPr>
          <a:xfrm>
            <a:off x="5079492" y="36576"/>
            <a:ext cx="6099048" cy="6370975"/>
          </a:xfrm>
          <a:prstGeom prst="rect">
            <a:avLst/>
          </a:prstGeom>
          <a:noFill/>
        </p:spPr>
        <p:txBody>
          <a:bodyPr wrap="square">
            <a:spAutoFit/>
          </a:bodyPr>
          <a:lstStyle/>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硬撑 / 咬牙坚持</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为自己投资 / 关注自身成长</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心理健康 / 精神福祉</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把自己放在最后 / 忽视自己</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倦怠 / 精疲力竭</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身体疲劳</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易怒 / 烦躁</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与……脱节 / 疏离</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一天忙碌后放松 / 脱离工作状态</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提升精神能量</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感到枯燥 / 乏味</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刷新心态 / 调整思维模式</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时间灵活性</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情绪稳定</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小胜利 / 小成就</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建立积极动力</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里程碑</a:t>
            </a:r>
            <a:endParaRPr lang="zh-CN" altLang="en-US" sz="2400" b="1"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animEffect transition="in" filter="barn(inVertical)">
                                      <p:cBhvr>
                                        <p:cTn id="7" dur="500"/>
                                        <p:tgtEl>
                                          <p:spTgt spid="1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2">
                                            <p:txEl>
                                              <p:pRg st="1" end="1"/>
                                            </p:txEl>
                                          </p:spTgt>
                                        </p:tgtEl>
                                        <p:attrNameLst>
                                          <p:attrName>style.visibility</p:attrName>
                                        </p:attrNameLst>
                                      </p:cBhvr>
                                      <p:to>
                                        <p:strVal val="visible"/>
                                      </p:to>
                                    </p:set>
                                    <p:animEffect transition="in" filter="barn(inVertical)">
                                      <p:cBhvr>
                                        <p:cTn id="12" dur="500"/>
                                        <p:tgtEl>
                                          <p:spTgt spid="1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animEffect transition="in" filter="barn(inVertical)">
                                      <p:cBhvr>
                                        <p:cTn id="17" dur="500"/>
                                        <p:tgtEl>
                                          <p:spTgt spid="1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nodeType="clickEffect">
                                  <p:stCondLst>
                                    <p:cond delay="0"/>
                                  </p:stCondLst>
                                  <p:childTnLst>
                                    <p:set>
                                      <p:cBhvr>
                                        <p:cTn id="21" dur="1" fill="hold">
                                          <p:stCondLst>
                                            <p:cond delay="0"/>
                                          </p:stCondLst>
                                        </p:cTn>
                                        <p:tgtEl>
                                          <p:spTgt spid="12">
                                            <p:txEl>
                                              <p:pRg st="3" end="3"/>
                                            </p:txEl>
                                          </p:spTgt>
                                        </p:tgtEl>
                                        <p:attrNameLst>
                                          <p:attrName>style.visibility</p:attrName>
                                        </p:attrNameLst>
                                      </p:cBhvr>
                                      <p:to>
                                        <p:strVal val="visible"/>
                                      </p:to>
                                    </p:set>
                                    <p:animEffect transition="in" filter="barn(inVertical)">
                                      <p:cBhvr>
                                        <p:cTn id="22" dur="500"/>
                                        <p:tgtEl>
                                          <p:spTgt spid="1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nodeType="clickEffect">
                                  <p:stCondLst>
                                    <p:cond delay="0"/>
                                  </p:stCondLst>
                                  <p:childTnLst>
                                    <p:set>
                                      <p:cBhvr>
                                        <p:cTn id="26" dur="1" fill="hold">
                                          <p:stCondLst>
                                            <p:cond delay="0"/>
                                          </p:stCondLst>
                                        </p:cTn>
                                        <p:tgtEl>
                                          <p:spTgt spid="12">
                                            <p:txEl>
                                              <p:pRg st="4" end="4"/>
                                            </p:txEl>
                                          </p:spTgt>
                                        </p:tgtEl>
                                        <p:attrNameLst>
                                          <p:attrName>style.visibility</p:attrName>
                                        </p:attrNameLst>
                                      </p:cBhvr>
                                      <p:to>
                                        <p:strVal val="visible"/>
                                      </p:to>
                                    </p:set>
                                    <p:animEffect transition="in" filter="barn(inVertical)">
                                      <p:cBhvr>
                                        <p:cTn id="27" dur="500"/>
                                        <p:tgtEl>
                                          <p:spTgt spid="1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nodeType="clickEffect">
                                  <p:stCondLst>
                                    <p:cond delay="0"/>
                                  </p:stCondLst>
                                  <p:childTnLst>
                                    <p:set>
                                      <p:cBhvr>
                                        <p:cTn id="31" dur="1" fill="hold">
                                          <p:stCondLst>
                                            <p:cond delay="0"/>
                                          </p:stCondLst>
                                        </p:cTn>
                                        <p:tgtEl>
                                          <p:spTgt spid="12">
                                            <p:txEl>
                                              <p:pRg st="5" end="5"/>
                                            </p:txEl>
                                          </p:spTgt>
                                        </p:tgtEl>
                                        <p:attrNameLst>
                                          <p:attrName>style.visibility</p:attrName>
                                        </p:attrNameLst>
                                      </p:cBhvr>
                                      <p:to>
                                        <p:strVal val="visible"/>
                                      </p:to>
                                    </p:set>
                                    <p:animEffect transition="in" filter="barn(inVertical)">
                                      <p:cBhvr>
                                        <p:cTn id="32" dur="500"/>
                                        <p:tgtEl>
                                          <p:spTgt spid="1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6" presetClass="entr" presetSubtype="21" fill="hold" nodeType="clickEffect">
                                  <p:stCondLst>
                                    <p:cond delay="0"/>
                                  </p:stCondLst>
                                  <p:childTnLst>
                                    <p:set>
                                      <p:cBhvr>
                                        <p:cTn id="36" dur="1" fill="hold">
                                          <p:stCondLst>
                                            <p:cond delay="0"/>
                                          </p:stCondLst>
                                        </p:cTn>
                                        <p:tgtEl>
                                          <p:spTgt spid="12">
                                            <p:txEl>
                                              <p:pRg st="6" end="6"/>
                                            </p:txEl>
                                          </p:spTgt>
                                        </p:tgtEl>
                                        <p:attrNameLst>
                                          <p:attrName>style.visibility</p:attrName>
                                        </p:attrNameLst>
                                      </p:cBhvr>
                                      <p:to>
                                        <p:strVal val="visible"/>
                                      </p:to>
                                    </p:set>
                                    <p:animEffect transition="in" filter="barn(inVertical)">
                                      <p:cBhvr>
                                        <p:cTn id="37" dur="500"/>
                                        <p:tgtEl>
                                          <p:spTgt spid="12">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nodeType="clickEffect">
                                  <p:stCondLst>
                                    <p:cond delay="0"/>
                                  </p:stCondLst>
                                  <p:childTnLst>
                                    <p:set>
                                      <p:cBhvr>
                                        <p:cTn id="41" dur="1" fill="hold">
                                          <p:stCondLst>
                                            <p:cond delay="0"/>
                                          </p:stCondLst>
                                        </p:cTn>
                                        <p:tgtEl>
                                          <p:spTgt spid="12">
                                            <p:txEl>
                                              <p:pRg st="7" end="7"/>
                                            </p:txEl>
                                          </p:spTgt>
                                        </p:tgtEl>
                                        <p:attrNameLst>
                                          <p:attrName>style.visibility</p:attrName>
                                        </p:attrNameLst>
                                      </p:cBhvr>
                                      <p:to>
                                        <p:strVal val="visible"/>
                                      </p:to>
                                    </p:set>
                                    <p:animEffect transition="in" filter="barn(inVertical)">
                                      <p:cBhvr>
                                        <p:cTn id="42" dur="500"/>
                                        <p:tgtEl>
                                          <p:spTgt spid="12">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21" fill="hold" nodeType="clickEffect">
                                  <p:stCondLst>
                                    <p:cond delay="0"/>
                                  </p:stCondLst>
                                  <p:childTnLst>
                                    <p:set>
                                      <p:cBhvr>
                                        <p:cTn id="46" dur="1" fill="hold">
                                          <p:stCondLst>
                                            <p:cond delay="0"/>
                                          </p:stCondLst>
                                        </p:cTn>
                                        <p:tgtEl>
                                          <p:spTgt spid="12">
                                            <p:txEl>
                                              <p:pRg st="8" end="8"/>
                                            </p:txEl>
                                          </p:spTgt>
                                        </p:tgtEl>
                                        <p:attrNameLst>
                                          <p:attrName>style.visibility</p:attrName>
                                        </p:attrNameLst>
                                      </p:cBhvr>
                                      <p:to>
                                        <p:strVal val="visible"/>
                                      </p:to>
                                    </p:set>
                                    <p:animEffect transition="in" filter="barn(inVertical)">
                                      <p:cBhvr>
                                        <p:cTn id="47" dur="500"/>
                                        <p:tgtEl>
                                          <p:spTgt spid="12">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6" presetClass="entr" presetSubtype="21" fill="hold" nodeType="clickEffect">
                                  <p:stCondLst>
                                    <p:cond delay="0"/>
                                  </p:stCondLst>
                                  <p:childTnLst>
                                    <p:set>
                                      <p:cBhvr>
                                        <p:cTn id="51" dur="1" fill="hold">
                                          <p:stCondLst>
                                            <p:cond delay="0"/>
                                          </p:stCondLst>
                                        </p:cTn>
                                        <p:tgtEl>
                                          <p:spTgt spid="12">
                                            <p:txEl>
                                              <p:pRg st="9" end="9"/>
                                            </p:txEl>
                                          </p:spTgt>
                                        </p:tgtEl>
                                        <p:attrNameLst>
                                          <p:attrName>style.visibility</p:attrName>
                                        </p:attrNameLst>
                                      </p:cBhvr>
                                      <p:to>
                                        <p:strVal val="visible"/>
                                      </p:to>
                                    </p:set>
                                    <p:animEffect transition="in" filter="barn(inVertical)">
                                      <p:cBhvr>
                                        <p:cTn id="52" dur="500"/>
                                        <p:tgtEl>
                                          <p:spTgt spid="12">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6" presetClass="entr" presetSubtype="21" fill="hold" nodeType="clickEffect">
                                  <p:stCondLst>
                                    <p:cond delay="0"/>
                                  </p:stCondLst>
                                  <p:childTnLst>
                                    <p:set>
                                      <p:cBhvr>
                                        <p:cTn id="56" dur="1" fill="hold">
                                          <p:stCondLst>
                                            <p:cond delay="0"/>
                                          </p:stCondLst>
                                        </p:cTn>
                                        <p:tgtEl>
                                          <p:spTgt spid="12">
                                            <p:txEl>
                                              <p:pRg st="10" end="10"/>
                                            </p:txEl>
                                          </p:spTgt>
                                        </p:tgtEl>
                                        <p:attrNameLst>
                                          <p:attrName>style.visibility</p:attrName>
                                        </p:attrNameLst>
                                      </p:cBhvr>
                                      <p:to>
                                        <p:strVal val="visible"/>
                                      </p:to>
                                    </p:set>
                                    <p:animEffect transition="in" filter="barn(inVertical)">
                                      <p:cBhvr>
                                        <p:cTn id="57" dur="500"/>
                                        <p:tgtEl>
                                          <p:spTgt spid="12">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6" presetClass="entr" presetSubtype="21" fill="hold" nodeType="clickEffect">
                                  <p:stCondLst>
                                    <p:cond delay="0"/>
                                  </p:stCondLst>
                                  <p:childTnLst>
                                    <p:set>
                                      <p:cBhvr>
                                        <p:cTn id="61" dur="1" fill="hold">
                                          <p:stCondLst>
                                            <p:cond delay="0"/>
                                          </p:stCondLst>
                                        </p:cTn>
                                        <p:tgtEl>
                                          <p:spTgt spid="12">
                                            <p:txEl>
                                              <p:pRg st="11" end="11"/>
                                            </p:txEl>
                                          </p:spTgt>
                                        </p:tgtEl>
                                        <p:attrNameLst>
                                          <p:attrName>style.visibility</p:attrName>
                                        </p:attrNameLst>
                                      </p:cBhvr>
                                      <p:to>
                                        <p:strVal val="visible"/>
                                      </p:to>
                                    </p:set>
                                    <p:animEffect transition="in" filter="barn(inVertical)">
                                      <p:cBhvr>
                                        <p:cTn id="62" dur="500"/>
                                        <p:tgtEl>
                                          <p:spTgt spid="12">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12">
                                            <p:txEl>
                                              <p:pRg st="12" end="12"/>
                                            </p:txEl>
                                          </p:spTgt>
                                        </p:tgtEl>
                                        <p:attrNameLst>
                                          <p:attrName>style.visibility</p:attrName>
                                        </p:attrNameLst>
                                      </p:cBhvr>
                                      <p:to>
                                        <p:strVal val="visible"/>
                                      </p:to>
                                    </p:set>
                                    <p:animEffect transition="in" filter="barn(inVertical)">
                                      <p:cBhvr>
                                        <p:cTn id="67" dur="500"/>
                                        <p:tgtEl>
                                          <p:spTgt spid="12">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12">
                                            <p:txEl>
                                              <p:pRg st="13" end="13"/>
                                            </p:txEl>
                                          </p:spTgt>
                                        </p:tgtEl>
                                        <p:attrNameLst>
                                          <p:attrName>style.visibility</p:attrName>
                                        </p:attrNameLst>
                                      </p:cBhvr>
                                      <p:to>
                                        <p:strVal val="visible"/>
                                      </p:to>
                                    </p:set>
                                    <p:animEffect transition="in" filter="barn(inVertical)">
                                      <p:cBhvr>
                                        <p:cTn id="72" dur="500"/>
                                        <p:tgtEl>
                                          <p:spTgt spid="12">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nodeType="clickEffect">
                                  <p:stCondLst>
                                    <p:cond delay="0"/>
                                  </p:stCondLst>
                                  <p:childTnLst>
                                    <p:set>
                                      <p:cBhvr>
                                        <p:cTn id="76" dur="1" fill="hold">
                                          <p:stCondLst>
                                            <p:cond delay="0"/>
                                          </p:stCondLst>
                                        </p:cTn>
                                        <p:tgtEl>
                                          <p:spTgt spid="12">
                                            <p:txEl>
                                              <p:pRg st="14" end="14"/>
                                            </p:txEl>
                                          </p:spTgt>
                                        </p:tgtEl>
                                        <p:attrNameLst>
                                          <p:attrName>style.visibility</p:attrName>
                                        </p:attrNameLst>
                                      </p:cBhvr>
                                      <p:to>
                                        <p:strVal val="visible"/>
                                      </p:to>
                                    </p:set>
                                    <p:animEffect transition="in" filter="barn(inVertical)">
                                      <p:cBhvr>
                                        <p:cTn id="77" dur="500"/>
                                        <p:tgtEl>
                                          <p:spTgt spid="12">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nodeType="clickEffect">
                                  <p:stCondLst>
                                    <p:cond delay="0"/>
                                  </p:stCondLst>
                                  <p:childTnLst>
                                    <p:set>
                                      <p:cBhvr>
                                        <p:cTn id="81" dur="1" fill="hold">
                                          <p:stCondLst>
                                            <p:cond delay="0"/>
                                          </p:stCondLst>
                                        </p:cTn>
                                        <p:tgtEl>
                                          <p:spTgt spid="12">
                                            <p:txEl>
                                              <p:pRg st="15" end="15"/>
                                            </p:txEl>
                                          </p:spTgt>
                                        </p:tgtEl>
                                        <p:attrNameLst>
                                          <p:attrName>style.visibility</p:attrName>
                                        </p:attrNameLst>
                                      </p:cBhvr>
                                      <p:to>
                                        <p:strVal val="visible"/>
                                      </p:to>
                                    </p:set>
                                    <p:animEffect transition="in" filter="barn(inVertical)">
                                      <p:cBhvr>
                                        <p:cTn id="82" dur="500"/>
                                        <p:tgtEl>
                                          <p:spTgt spid="12">
                                            <p:txEl>
                                              <p:pRg st="15" end="1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nodeType="clickEffect">
                                  <p:stCondLst>
                                    <p:cond delay="0"/>
                                  </p:stCondLst>
                                  <p:childTnLst>
                                    <p:set>
                                      <p:cBhvr>
                                        <p:cTn id="86" dur="1" fill="hold">
                                          <p:stCondLst>
                                            <p:cond delay="0"/>
                                          </p:stCondLst>
                                        </p:cTn>
                                        <p:tgtEl>
                                          <p:spTgt spid="12">
                                            <p:txEl>
                                              <p:pRg st="16" end="16"/>
                                            </p:txEl>
                                          </p:spTgt>
                                        </p:tgtEl>
                                        <p:attrNameLst>
                                          <p:attrName>style.visibility</p:attrName>
                                        </p:attrNameLst>
                                      </p:cBhvr>
                                      <p:to>
                                        <p:strVal val="visible"/>
                                      </p:to>
                                    </p:set>
                                    <p:animEffect transition="in" filter="barn(inVertical)">
                                      <p:cBhvr>
                                        <p:cTn id="87" dur="500"/>
                                        <p:tgtEl>
                                          <p:spTgt spid="12">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Gap</a:t>
            </a:r>
            <a:r>
              <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 </a:t>
            </a: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filling</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29" name="文本框 28"/>
          <p:cNvSpPr txBox="1"/>
          <p:nvPr/>
        </p:nvSpPr>
        <p:spPr>
          <a:xfrm>
            <a:off x="184184" y="1090234"/>
            <a:ext cx="11810592" cy="1765099"/>
          </a:xfrm>
          <a:prstGeom prst="rect">
            <a:avLst/>
          </a:prstGeom>
          <a:noFill/>
        </p:spPr>
        <p:txBody>
          <a:bodyPr wrap="square">
            <a:spAutoFit/>
          </a:bodyPr>
          <a:lstStyle/>
          <a:p>
            <a:pPr indent="304800" algn="just">
              <a:lnSpc>
                <a:spcPct val="115000"/>
              </a:lnSpc>
              <a:spcAft>
                <a:spcPts val="800"/>
              </a:spcAft>
              <a:buNone/>
            </a:pP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Helping others can be one of the most meaningful things you do, but it can also take a lot out of you, making you lose sight of the fact that you need support, too. You might think pushing through is normal. </a:t>
            </a:r>
            <a:r>
              <a:rPr lang="en-US" altLang="zh-CN" sz="2400" u="sng" kern="0" dirty="0">
                <a:effectLst/>
                <a:latin typeface="Times New Roman" panose="02020603050405020304" pitchFamily="18" charset="0"/>
                <a:ea typeface="宋体" panose="02010600030101010101" pitchFamily="2" charset="-122"/>
                <a:cs typeface="Times New Roman" panose="02020603050405020304" pitchFamily="18" charset="0"/>
              </a:rPr>
              <a:t>36       </a:t>
            </a:r>
            <a:r>
              <a:rPr lang="en-US" altLang="zh-CN" sz="2400" kern="0" dirty="0">
                <a:effectLst/>
                <a:latin typeface="Times New Roman" panose="02020603050405020304" pitchFamily="18" charset="0"/>
                <a:ea typeface="宋体" panose="02010600030101010101" pitchFamily="2" charset="-122"/>
                <a:cs typeface="Times New Roman" panose="02020603050405020304" pitchFamily="18" charset="0"/>
              </a:rPr>
              <a:t>You need to learn how to invest in yourself and pay attention to your mental well-being.</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p:txBody>
      </p:sp>
      <p:sp>
        <p:nvSpPr>
          <p:cNvPr id="31" name="文本框 30"/>
          <p:cNvSpPr txBox="1"/>
          <p:nvPr/>
        </p:nvSpPr>
        <p:spPr>
          <a:xfrm>
            <a:off x="184182" y="4366807"/>
            <a:ext cx="11557346" cy="2246769"/>
          </a:xfrm>
          <a:prstGeom prst="rect">
            <a:avLst/>
          </a:prstGeom>
          <a:noFill/>
        </p:spPr>
        <p:txBody>
          <a:bodyPr wrap="square">
            <a:spAutoFit/>
          </a:bodyPr>
          <a:lstStyle/>
          <a:p>
            <a:pPr>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Purpose is a powerful mental health tool.</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B. Time flexibility leads to emotional stability.</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C. It doesn't just show up as physical tiredness.</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D. Sometimes it can mean saying yes to extra tasks.</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E. When that happens, your interest and motivation can fade.</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F. </a:t>
            </a: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But the truth is</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constantly putting yourself last isn't sustainable.</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G. Each time you complete a step, you prove to yourself that progress is happening.</a:t>
            </a:r>
            <a:endParaRPr lang="zh-CN" altLang="zh-CN" kern="100" dirty="0">
              <a:effectLst/>
              <a:latin typeface="等线" panose="02010600030101010101" charset="-122"/>
              <a:ea typeface="等线" panose="02010600030101010101" charset="-122"/>
              <a:cs typeface="Times New Roman" panose="02020603050405020304" pitchFamily="18" charset="0"/>
            </a:endParaRPr>
          </a:p>
        </p:txBody>
      </p:sp>
      <p:sp>
        <p:nvSpPr>
          <p:cNvPr id="34" name="文本框 33"/>
          <p:cNvSpPr txBox="1"/>
          <p:nvPr/>
        </p:nvSpPr>
        <p:spPr>
          <a:xfrm>
            <a:off x="184183" y="2735591"/>
            <a:ext cx="11823633" cy="1631216"/>
          </a:xfrm>
          <a:prstGeom prst="rect">
            <a:avLst/>
          </a:prstGeom>
          <a:noFill/>
        </p:spPr>
        <p:txBody>
          <a:bodyPr wrap="square">
            <a:spAutoFit/>
          </a:bodyPr>
          <a:lstStyle/>
          <a:p>
            <a:r>
              <a:rPr lang="zh-CN" altLang="en-US" sz="2000" dirty="0"/>
              <a:t>前句说“你可能认为硬撑是正常的” → 后句说“你需要学会投资自己” → 中间需要一个转折，指出“硬撑”其实不正常</a:t>
            </a:r>
            <a:r>
              <a:rPr lang="en-US" altLang="zh-CN" sz="2000" dirty="0"/>
              <a:t>/</a:t>
            </a:r>
            <a:r>
              <a:rPr lang="zh-CN" altLang="en-US" sz="2000" dirty="0"/>
              <a:t>不可持续。“你以为一直扛着没问题，</a:t>
            </a:r>
            <a:r>
              <a:rPr lang="zh-CN" altLang="en-US" sz="2000" b="1" dirty="0"/>
              <a:t>但其实不是这样</a:t>
            </a:r>
            <a:r>
              <a:rPr lang="zh-CN" altLang="en-US" sz="2000" dirty="0"/>
              <a:t>。”</a:t>
            </a:r>
            <a:endParaRPr lang="en-US" altLang="zh-CN" sz="2000" dirty="0"/>
          </a:p>
          <a:p>
            <a:r>
              <a:rPr lang="en-GB" altLang="zh-CN" sz="2000" dirty="0">
                <a:latin typeface="Times New Roman" panose="02020603050405020304" pitchFamily="18" charset="0"/>
                <a:cs typeface="Times New Roman" panose="02020603050405020304" pitchFamily="18" charset="0"/>
              </a:rPr>
              <a:t>“putting yourself last” </a:t>
            </a:r>
            <a:r>
              <a:rPr lang="zh-CN" altLang="en-US" sz="2000" dirty="0">
                <a:latin typeface="Times New Roman" panose="02020603050405020304" pitchFamily="18" charset="0"/>
                <a:cs typeface="Times New Roman" panose="02020603050405020304" pitchFamily="18" charset="0"/>
              </a:rPr>
              <a:t>对应前文的 “</a:t>
            </a:r>
            <a:r>
              <a:rPr lang="en-GB" altLang="zh-CN" sz="2000" dirty="0">
                <a:latin typeface="Times New Roman" panose="02020603050405020304" pitchFamily="18" charset="0"/>
                <a:cs typeface="Times New Roman" panose="02020603050405020304" pitchFamily="18" charset="0"/>
              </a:rPr>
              <a:t>pushing through” </a:t>
            </a:r>
            <a:r>
              <a:rPr lang="zh-CN" altLang="en-US" sz="2000" dirty="0">
                <a:latin typeface="Times New Roman" panose="02020603050405020304" pitchFamily="18" charset="0"/>
                <a:cs typeface="Times New Roman" panose="02020603050405020304" pitchFamily="18" charset="0"/>
              </a:rPr>
              <a:t>和 “</a:t>
            </a:r>
            <a:r>
              <a:rPr lang="en-GB" altLang="zh-CN" sz="2000" dirty="0">
                <a:latin typeface="Times New Roman" panose="02020603050405020304" pitchFamily="18" charset="0"/>
                <a:cs typeface="Times New Roman" panose="02020603050405020304" pitchFamily="18" charset="0"/>
              </a:rPr>
              <a:t>lose sight of the fact that you need support” </a:t>
            </a:r>
            <a:r>
              <a:rPr lang="zh-CN" altLang="en-US" sz="2000" dirty="0">
                <a:latin typeface="Times New Roman" panose="02020603050405020304" pitchFamily="18" charset="0"/>
                <a:cs typeface="Times New Roman" panose="02020603050405020304" pitchFamily="18" charset="0"/>
              </a:rPr>
              <a:t>中的自我忽视。</a:t>
            </a:r>
            <a:r>
              <a:rPr lang="en-GB" altLang="zh-CN" sz="2000" dirty="0">
                <a:latin typeface="Times New Roman" panose="02020603050405020304" pitchFamily="18" charset="0"/>
                <a:cs typeface="Times New Roman" panose="02020603050405020304" pitchFamily="18" charset="0"/>
              </a:rPr>
              <a:t>“isn’t sustainable” </a:t>
            </a:r>
            <a:r>
              <a:rPr lang="zh-CN" altLang="en-US" sz="2000" dirty="0">
                <a:latin typeface="Times New Roman" panose="02020603050405020304" pitchFamily="18" charset="0"/>
                <a:cs typeface="Times New Roman" panose="02020603050405020304" pitchFamily="18" charset="0"/>
              </a:rPr>
              <a:t>与后文的 “</a:t>
            </a:r>
            <a:r>
              <a:rPr lang="en-GB" altLang="zh-CN" sz="2000" dirty="0">
                <a:latin typeface="Times New Roman" panose="02020603050405020304" pitchFamily="18" charset="0"/>
                <a:cs typeface="Times New Roman" panose="02020603050405020304" pitchFamily="18" charset="0"/>
              </a:rPr>
              <a:t>need to learn how to invest in yourself” </a:t>
            </a:r>
            <a:r>
              <a:rPr lang="zh-CN" altLang="en-US" sz="2000" dirty="0">
                <a:latin typeface="Times New Roman" panose="02020603050405020304" pitchFamily="18" charset="0"/>
                <a:cs typeface="Times New Roman" panose="02020603050405020304" pitchFamily="18" charset="0"/>
              </a:rPr>
              <a:t>形成因果：因为不可持续，所以需要改变。</a:t>
            </a:r>
            <a:r>
              <a:rPr lang="zh-CN" altLang="en-US" sz="2000" dirty="0"/>
              <a:t>词汇复现：</a:t>
            </a:r>
            <a:r>
              <a:rPr lang="en-GB" altLang="zh-CN" sz="2000" dirty="0"/>
              <a:t>yourself </a:t>
            </a:r>
            <a:r>
              <a:rPr lang="zh-CN" altLang="en-US" sz="2000" dirty="0"/>
              <a:t>反复出现。</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4">
                                            <p:txEl>
                                              <p:pRg st="0" end="0"/>
                                            </p:txEl>
                                          </p:spTgt>
                                        </p:tgtEl>
                                        <p:attrNameLst>
                                          <p:attrName>style.visibility</p:attrName>
                                        </p:attrNameLst>
                                      </p:cBhvr>
                                      <p:to>
                                        <p:strVal val="visible"/>
                                      </p:to>
                                    </p:set>
                                    <p:animEffect transition="in" filter="barn(inVertical)">
                                      <p:cBhvr>
                                        <p:cTn id="7" dur="500"/>
                                        <p:tgtEl>
                                          <p:spTgt spid="3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4">
                                            <p:txEl>
                                              <p:pRg st="1" end="1"/>
                                            </p:txEl>
                                          </p:spTgt>
                                        </p:tgtEl>
                                        <p:attrNameLst>
                                          <p:attrName>style.visibility</p:attrName>
                                        </p:attrNameLst>
                                      </p:cBhvr>
                                      <p:to>
                                        <p:strVal val="visible"/>
                                      </p:to>
                                    </p:set>
                                    <p:animEffect transition="in" filter="barn(inVertical)">
                                      <p:cBhvr>
                                        <p:cTn id="12" dur="500"/>
                                        <p:tgtEl>
                                          <p:spTgt spid="3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Gap</a:t>
            </a:r>
            <a:r>
              <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 </a:t>
            </a: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filling</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34" name="文本框 33"/>
          <p:cNvSpPr txBox="1"/>
          <p:nvPr/>
        </p:nvSpPr>
        <p:spPr>
          <a:xfrm>
            <a:off x="222278" y="1023918"/>
            <a:ext cx="11718710" cy="1200329"/>
          </a:xfrm>
          <a:prstGeom prst="rect">
            <a:avLst/>
          </a:prstGeom>
          <a:noFill/>
        </p:spPr>
        <p:txBody>
          <a:bodyPr wrap="square">
            <a:spAutoFit/>
          </a:bodyPr>
          <a:lstStyle/>
          <a:p>
            <a:pPr algn="just">
              <a:buNone/>
            </a:pPr>
            <a:r>
              <a:rPr lang="en-US" altLang="zh-CN" sz="1800" b="1" kern="0" dirty="0">
                <a:effectLst/>
                <a:latin typeface="Times New Roman" panose="02020603050405020304" pitchFamily="18" charset="0"/>
                <a:ea typeface="宋体" panose="02010600030101010101" pitchFamily="2" charset="-122"/>
                <a:cs typeface="Times New Roman" panose="02020603050405020304" pitchFamily="18" charset="0"/>
              </a:rPr>
              <a:t>Burnout doesn't always look like exhaustion.</a:t>
            </a:r>
            <a:endParaRPr lang="zh-CN" altLang="zh-CN" sz="1600" kern="100" dirty="0">
              <a:effectLst/>
              <a:latin typeface="等线" panose="02010600030101010101" charset="-122"/>
              <a:ea typeface="等线" panose="02010600030101010101" charset="-122"/>
              <a:cs typeface="Times New Roman" panose="02020603050405020304" pitchFamily="18" charset="0"/>
            </a:endParaRPr>
          </a:p>
          <a:p>
            <a:pPr indent="304800" algn="jus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Burnout isn't always obvious. </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37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It can be irritability, lack of focus, or feeling like you're disconnected from the work you used to enjoy. Being aware of the emotional signs early makes it easier to step in and make changes. That might mean adjusting your schedule, taking breaks when you can, or just giving yourself permission to unplug after a long day.</a:t>
            </a:r>
            <a:endParaRPr lang="zh-CN" altLang="zh-CN" sz="1600" kern="100" dirty="0">
              <a:effectLst/>
              <a:latin typeface="等线" panose="02010600030101010101" charset="-122"/>
              <a:ea typeface="等线" panose="02010600030101010101" charset="-122"/>
              <a:cs typeface="Times New Roman" panose="02020603050405020304" pitchFamily="18" charset="0"/>
            </a:endParaRPr>
          </a:p>
        </p:txBody>
      </p:sp>
      <p:sp>
        <p:nvSpPr>
          <p:cNvPr id="35" name="文本框 34"/>
          <p:cNvSpPr txBox="1"/>
          <p:nvPr/>
        </p:nvSpPr>
        <p:spPr>
          <a:xfrm>
            <a:off x="222278" y="4331703"/>
            <a:ext cx="11557346" cy="2246769"/>
          </a:xfrm>
          <a:prstGeom prst="rect">
            <a:avLst/>
          </a:prstGeom>
          <a:noFill/>
        </p:spPr>
        <p:txBody>
          <a:bodyPr wrap="square">
            <a:spAutoFit/>
          </a:bodyPr>
          <a:lstStyle/>
          <a:p>
            <a:pPr>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Purpose is a powerful mental health tool.</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B. Time flexibility leads to emotional stability.</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C. It doesn't just show up as physical tiredness.</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D. Sometimes it can mean saying yes to extra tasks.</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E. When that happens, your interest and motivation can fade.</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F. But the truth is, constantly putting yourself last isn't sustainable.</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G. Each time you complete a step, you prove to yourself that progress is happening.</a:t>
            </a:r>
            <a:endParaRPr lang="zh-CN" altLang="zh-CN" kern="100" dirty="0">
              <a:effectLst/>
              <a:latin typeface="等线" panose="02010600030101010101" charset="-122"/>
              <a:ea typeface="等线" panose="02010600030101010101" charset="-122"/>
              <a:cs typeface="Times New Roman" panose="02020603050405020304" pitchFamily="18" charset="0"/>
            </a:endParaRPr>
          </a:p>
        </p:txBody>
      </p:sp>
      <p:sp>
        <p:nvSpPr>
          <p:cNvPr id="38" name="文本框 37"/>
          <p:cNvSpPr txBox="1"/>
          <p:nvPr/>
        </p:nvSpPr>
        <p:spPr>
          <a:xfrm>
            <a:off x="155451" y="2327408"/>
            <a:ext cx="11785537" cy="1938992"/>
          </a:xfrm>
          <a:prstGeom prst="rect">
            <a:avLst/>
          </a:prstGeom>
          <a:noFill/>
        </p:spPr>
        <p:txBody>
          <a:bodyPr wrap="square">
            <a:spAutoFit/>
          </a:bodyPr>
          <a:lstStyle/>
          <a:p>
            <a:r>
              <a:rPr lang="zh-CN" altLang="en-US" sz="2000" dirty="0">
                <a:latin typeface="Times New Roman" panose="02020603050405020304" pitchFamily="18" charset="0"/>
                <a:cs typeface="Times New Roman" panose="02020603050405020304" pitchFamily="18" charset="0"/>
              </a:rPr>
              <a:t>小标题说“倦怠不总是表现为疲惫（</a:t>
            </a:r>
            <a:r>
              <a:rPr lang="en-GB" altLang="zh-CN" sz="2000" dirty="0">
                <a:latin typeface="Times New Roman" panose="02020603050405020304" pitchFamily="18" charset="0"/>
                <a:cs typeface="Times New Roman" panose="02020603050405020304" pitchFamily="18" charset="0"/>
              </a:rPr>
              <a:t>exhaustion</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首句说“倦怠不总是明显的”，接着需要具体说明它除了身体疲惫还有什么表现。</a:t>
            </a:r>
            <a:r>
              <a:rPr lang="en-GB" altLang="zh-CN" sz="2000" dirty="0">
                <a:latin typeface="Times New Roman" panose="02020603050405020304" pitchFamily="18" charset="0"/>
                <a:cs typeface="Times New Roman" panose="02020603050405020304" pitchFamily="18" charset="0"/>
              </a:rPr>
              <a:t>C</a:t>
            </a:r>
            <a:r>
              <a:rPr lang="zh-CN" altLang="en-US" sz="2000" dirty="0">
                <a:latin typeface="Times New Roman" panose="02020603050405020304" pitchFamily="18" charset="0"/>
                <a:cs typeface="Times New Roman" panose="02020603050405020304" pitchFamily="18" charset="0"/>
              </a:rPr>
              <a:t>选项说“它不仅仅表现为身体疲劳”，与标题和首句一致，然后后文列举了易怒、注意力不集中等非身体症状。</a:t>
            </a:r>
            <a:endParaRPr lang="en-US" altLang="zh-CN"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“It” 指代 burnout。“physical tiredness” 复现小标题中的 “exhaustion”。“doesn’t just show up as” 与 “doesn’t always look like” 同义转述。</a:t>
            </a:r>
            <a:endParaRPr lang="en-US" altLang="zh-CN" sz="2000" dirty="0">
              <a:latin typeface="Times New Roman" panose="02020603050405020304" pitchFamily="18" charset="0"/>
              <a:cs typeface="Times New Roman" panose="02020603050405020304" pitchFamily="18" charset="0"/>
            </a:endParaRPr>
          </a:p>
          <a:p>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animEffect transition="in" filter="barn(inVertical)">
                                      <p:cBhvr>
                                        <p:cTn id="7" dur="500"/>
                                        <p:tgtEl>
                                          <p:spTgt spid="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8">
                                            <p:txEl>
                                              <p:pRg st="1" end="1"/>
                                            </p:txEl>
                                          </p:spTgt>
                                        </p:tgtEl>
                                        <p:attrNameLst>
                                          <p:attrName>style.visibility</p:attrName>
                                        </p:attrNameLst>
                                      </p:cBhvr>
                                      <p:to>
                                        <p:strVal val="visible"/>
                                      </p:to>
                                    </p:set>
                                    <p:animEffect transition="in" filter="barn(inVertical)">
                                      <p:cBhvr>
                                        <p:cTn id="12" dur="500"/>
                                        <p:tgtEl>
                                          <p:spTgt spid="3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77586" y="195943"/>
            <a:ext cx="5818414" cy="6370975"/>
          </a:xfrm>
          <a:prstGeom prst="rect">
            <a:avLst/>
          </a:prstGeom>
          <a:noFill/>
        </p:spPr>
        <p:txBody>
          <a:bodyPr wrap="square" rtlCol="0">
            <a:spAutoFit/>
          </a:bodyPr>
          <a:lstStyle/>
          <a:p>
            <a:r>
              <a:rPr kumimoji="1" lang="zh-CN" altLang="en-US" sz="2400" dirty="0">
                <a:latin typeface="Times New Roman" panose="02020603050405020304" pitchFamily="18" charset="0"/>
                <a:cs typeface="Times New Roman" panose="02020603050405020304" pitchFamily="18" charset="0"/>
              </a:rPr>
              <a:t>听力</a:t>
            </a:r>
            <a:endParaRPr kumimoji="1" lang="en-US" altLang="zh-CN" sz="2400" dirty="0">
              <a:latin typeface="Times New Roman" panose="02020603050405020304" pitchFamily="18" charset="0"/>
              <a:cs typeface="Times New Roman" panose="02020603050405020304" pitchFamily="18" charset="0"/>
            </a:endParaRPr>
          </a:p>
          <a:p>
            <a:pPr marL="457200" indent="-457200">
              <a:buAutoNum type="arabicPeriod"/>
            </a:pPr>
            <a:r>
              <a:rPr kumimoji="1" lang="en-GB" altLang="zh-CN" sz="2400" dirty="0">
                <a:latin typeface="Times New Roman" panose="02020603050405020304" pitchFamily="18" charset="0"/>
                <a:cs typeface="Times New Roman" panose="02020603050405020304" pitchFamily="18" charset="0"/>
              </a:rPr>
              <a:t>doing the mixing</a:t>
            </a:r>
            <a:endParaRPr kumimoji="1" lang="en-GB" altLang="zh-CN" sz="2400" dirty="0">
              <a:latin typeface="Times New Roman" panose="02020603050405020304" pitchFamily="18" charset="0"/>
              <a:cs typeface="Times New Roman" panose="02020603050405020304" pitchFamily="18" charset="0"/>
            </a:endParaRPr>
          </a:p>
          <a:p>
            <a:pPr marL="457200" indent="-457200">
              <a:buAutoNum type="arabicPeriod"/>
            </a:pPr>
            <a:r>
              <a:rPr lang="en-GB" altLang="zh-CN" sz="2400" dirty="0">
                <a:latin typeface="Times New Roman" panose="02020603050405020304" pitchFamily="18" charset="0"/>
                <a:cs typeface="Times New Roman" panose="02020603050405020304" pitchFamily="18" charset="0"/>
              </a:rPr>
              <a:t>buy materials for a cake</a:t>
            </a:r>
            <a:endParaRPr lang="en-GB" altLang="zh-CN" sz="2400" dirty="0">
              <a:latin typeface="Times New Roman" panose="02020603050405020304" pitchFamily="18" charset="0"/>
              <a:cs typeface="Times New Roman" panose="02020603050405020304" pitchFamily="18" charset="0"/>
            </a:endParaRPr>
          </a:p>
          <a:p>
            <a:pPr marL="457200" indent="-457200">
              <a:buAutoNum type="arabicPeriod"/>
            </a:pPr>
            <a:r>
              <a:rPr lang="en-GB" altLang="zh-CN" sz="2400" dirty="0">
                <a:latin typeface="Times New Roman" panose="02020603050405020304" pitchFamily="18" charset="0"/>
                <a:cs typeface="Times New Roman" panose="02020603050405020304" pitchFamily="18" charset="0"/>
              </a:rPr>
              <a:t>fitness center</a:t>
            </a:r>
            <a:endParaRPr lang="en-GB" altLang="zh-CN" sz="2400" dirty="0">
              <a:latin typeface="Times New Roman" panose="02020603050405020304" pitchFamily="18" charset="0"/>
              <a:cs typeface="Times New Roman" panose="02020603050405020304" pitchFamily="18" charset="0"/>
            </a:endParaRPr>
          </a:p>
          <a:p>
            <a:pPr marL="457200" indent="-457200">
              <a:buAutoNum type="arabicPeriod"/>
            </a:pPr>
            <a:r>
              <a:rPr kumimoji="1" lang="en-GB" altLang="zh-CN" sz="2400" dirty="0">
                <a:latin typeface="Times New Roman" panose="02020603050405020304" pitchFamily="18" charset="0"/>
                <a:cs typeface="Times New Roman" panose="02020603050405020304" pitchFamily="18" charset="0"/>
              </a:rPr>
              <a:t>sports</a:t>
            </a:r>
            <a:r>
              <a:rPr kumimoji="1" lang="zh-CN" altLang="en-US" sz="2400" dirty="0">
                <a:latin typeface="Times New Roman" panose="02020603050405020304" pitchFamily="18" charset="0"/>
                <a:cs typeface="Times New Roman" panose="02020603050405020304" pitchFamily="18" charset="0"/>
              </a:rPr>
              <a:t> </a:t>
            </a:r>
            <a:r>
              <a:rPr kumimoji="1" lang="en-US" altLang="zh-CN" sz="2400" dirty="0">
                <a:latin typeface="Times New Roman" panose="02020603050405020304" pitchFamily="18" charset="0"/>
                <a:cs typeface="Times New Roman" panose="02020603050405020304" pitchFamily="18" charset="0"/>
              </a:rPr>
              <a:t>equipment store </a:t>
            </a:r>
            <a:endParaRPr kumimoji="1" lang="en-US" altLang="zh-CN" sz="2400" dirty="0">
              <a:latin typeface="Times New Roman" panose="02020603050405020304" pitchFamily="18" charset="0"/>
              <a:cs typeface="Times New Roman" panose="02020603050405020304" pitchFamily="18" charset="0"/>
            </a:endParaRPr>
          </a:p>
          <a:p>
            <a:pPr marL="457200" indent="-457200">
              <a:buAutoNum type="arabicPeriod"/>
            </a:pPr>
            <a:r>
              <a:rPr kumimoji="1" lang="en-US" altLang="zh-CN" sz="2400" dirty="0">
                <a:latin typeface="Times New Roman" panose="02020603050405020304" pitchFamily="18" charset="0"/>
                <a:cs typeface="Times New Roman" panose="02020603050405020304" pitchFamily="18" charset="0"/>
              </a:rPr>
              <a:t>a tool for creating video</a:t>
            </a:r>
            <a:endParaRPr kumimoji="1" lang="en-US" altLang="zh-CN" sz="2400" dirty="0">
              <a:latin typeface="Times New Roman" panose="02020603050405020304" pitchFamily="18" charset="0"/>
              <a:cs typeface="Times New Roman" panose="02020603050405020304" pitchFamily="18" charset="0"/>
            </a:endParaRPr>
          </a:p>
          <a:p>
            <a:pPr marL="457200" indent="-457200">
              <a:buAutoNum type="arabicPeriod"/>
            </a:pPr>
            <a:r>
              <a:rPr kumimoji="1" lang="en-US" altLang="zh-CN" sz="2400" dirty="0">
                <a:latin typeface="Times New Roman" panose="02020603050405020304" pitchFamily="18" charset="0"/>
                <a:cs typeface="Times New Roman" panose="02020603050405020304" pitchFamily="18" charset="0"/>
              </a:rPr>
              <a:t>a platform for short photos</a:t>
            </a:r>
            <a:endParaRPr kumimoji="1" lang="en-US" altLang="zh-CN" sz="2400" dirty="0">
              <a:latin typeface="Times New Roman" panose="02020603050405020304" pitchFamily="18" charset="0"/>
              <a:cs typeface="Times New Roman" panose="02020603050405020304" pitchFamily="18" charset="0"/>
            </a:endParaRPr>
          </a:p>
          <a:p>
            <a:pPr marL="457200" indent="-457200">
              <a:buAutoNum type="arabicPeriod"/>
            </a:pPr>
            <a:r>
              <a:rPr kumimoji="1" lang="en-US" altLang="zh-CN" sz="2400" dirty="0">
                <a:latin typeface="Times New Roman" panose="02020603050405020304" pitchFamily="18" charset="0"/>
                <a:cs typeface="Times New Roman" panose="02020603050405020304" pitchFamily="18" charset="0"/>
              </a:rPr>
              <a:t>a chatroom for sharing posts</a:t>
            </a:r>
            <a:endParaRPr kumimoji="1" lang="en-US" altLang="zh-CN" sz="2400" dirty="0">
              <a:latin typeface="Times New Roman" panose="02020603050405020304" pitchFamily="18" charset="0"/>
              <a:cs typeface="Times New Roman" panose="02020603050405020304" pitchFamily="18" charset="0"/>
            </a:endParaRPr>
          </a:p>
          <a:p>
            <a:pPr marL="457200" indent="-457200">
              <a:buAutoNum type="arabicPeriod"/>
            </a:pPr>
            <a:r>
              <a:rPr kumimoji="1" lang="en-US" altLang="zh-CN" sz="2400" dirty="0">
                <a:latin typeface="Times New Roman" panose="02020603050405020304" pitchFamily="18" charset="0"/>
                <a:cs typeface="Times New Roman" panose="02020603050405020304" pitchFamily="18" charset="0"/>
              </a:rPr>
              <a:t>ban their accounts</a:t>
            </a:r>
            <a:endParaRPr kumimoji="1" lang="en-US" altLang="zh-CN" sz="2400" dirty="0">
              <a:latin typeface="Times New Roman" panose="02020603050405020304" pitchFamily="18" charset="0"/>
              <a:cs typeface="Times New Roman" panose="02020603050405020304" pitchFamily="18" charset="0"/>
            </a:endParaRPr>
          </a:p>
          <a:p>
            <a:pPr marL="457200" indent="-457200">
              <a:buAutoNum type="arabicPeriod"/>
            </a:pPr>
            <a:r>
              <a:rPr lang="en-GB" altLang="zh-CN" sz="2400" dirty="0">
                <a:latin typeface="Times New Roman" panose="02020603050405020304" pitchFamily="18" charset="0"/>
                <a:cs typeface="Times New Roman" panose="02020603050405020304" pitchFamily="18" charset="0"/>
              </a:rPr>
              <a:t>silence them for a while</a:t>
            </a:r>
            <a:endParaRPr lang="en-GB" altLang="zh-CN" sz="2400" dirty="0">
              <a:latin typeface="Times New Roman" panose="02020603050405020304" pitchFamily="18" charset="0"/>
              <a:cs typeface="Times New Roman" panose="02020603050405020304" pitchFamily="18" charset="0"/>
            </a:endParaRPr>
          </a:p>
          <a:p>
            <a:pPr marL="457200" indent="-457200">
              <a:buAutoNum type="arabicPeriod"/>
            </a:pPr>
            <a:r>
              <a:rPr lang="en-GB" altLang="zh-CN" sz="2400" dirty="0">
                <a:latin typeface="Times New Roman" panose="02020603050405020304" pitchFamily="18" charset="0"/>
                <a:cs typeface="Times New Roman" panose="02020603050405020304" pitchFamily="18" charset="0"/>
              </a:rPr>
              <a:t>private messaging</a:t>
            </a:r>
            <a:endParaRPr kumimoji="1" lang="en-US" altLang="zh-CN" sz="2400" dirty="0">
              <a:latin typeface="Times New Roman" panose="02020603050405020304" pitchFamily="18" charset="0"/>
              <a:cs typeface="Times New Roman" panose="02020603050405020304" pitchFamily="18" charset="0"/>
            </a:endParaRPr>
          </a:p>
          <a:p>
            <a:pPr marL="457200" indent="-457200">
              <a:buAutoNum type="arabicPeriod"/>
            </a:pPr>
            <a:r>
              <a:rPr kumimoji="1" lang="en-US" altLang="zh-CN" sz="2400" dirty="0">
                <a:latin typeface="Times New Roman" panose="02020603050405020304" pitchFamily="18" charset="0"/>
                <a:cs typeface="Times New Roman" panose="02020603050405020304" pitchFamily="18" charset="0"/>
              </a:rPr>
              <a:t>board a plane </a:t>
            </a:r>
            <a:endParaRPr kumimoji="1" lang="en-US" altLang="zh-CN" sz="2400" dirty="0">
              <a:latin typeface="Times New Roman" panose="02020603050405020304" pitchFamily="18" charset="0"/>
              <a:cs typeface="Times New Roman" panose="02020603050405020304" pitchFamily="18" charset="0"/>
            </a:endParaRPr>
          </a:p>
          <a:p>
            <a:pPr marL="457200" indent="-457200">
              <a:buAutoNum type="arabicPeriod"/>
            </a:pPr>
            <a:r>
              <a:rPr kumimoji="1" lang="en-US" altLang="zh-CN" sz="2400" dirty="0">
                <a:latin typeface="Times New Roman" panose="02020603050405020304" pitchFamily="18" charset="0"/>
                <a:cs typeface="Times New Roman" panose="02020603050405020304" pitchFamily="18" charset="0"/>
              </a:rPr>
              <a:t>head of a nature group</a:t>
            </a:r>
            <a:endParaRPr kumimoji="1" lang="en-US" altLang="zh-CN" sz="2400" dirty="0">
              <a:latin typeface="Times New Roman" panose="02020603050405020304" pitchFamily="18" charset="0"/>
              <a:cs typeface="Times New Roman" panose="02020603050405020304" pitchFamily="18" charset="0"/>
            </a:endParaRPr>
          </a:p>
          <a:p>
            <a:pPr marL="457200" indent="-457200">
              <a:buAutoNum type="arabicPeriod"/>
            </a:pPr>
            <a:r>
              <a:rPr kumimoji="1" lang="en-US" altLang="zh-CN" sz="2400" dirty="0">
                <a:latin typeface="Times New Roman" panose="02020603050405020304" pitchFamily="18" charset="0"/>
                <a:cs typeface="Times New Roman" panose="02020603050405020304" pitchFamily="18" charset="0"/>
              </a:rPr>
              <a:t>a town council member</a:t>
            </a:r>
            <a:endParaRPr kumimoji="1" lang="en-US" altLang="zh-CN" sz="2400" dirty="0">
              <a:latin typeface="Times New Roman" panose="02020603050405020304" pitchFamily="18" charset="0"/>
              <a:cs typeface="Times New Roman" panose="02020603050405020304" pitchFamily="18" charset="0"/>
            </a:endParaRPr>
          </a:p>
          <a:p>
            <a:pPr marL="457200" indent="-457200">
              <a:buAutoNum type="arabicPeriod"/>
            </a:pPr>
            <a:r>
              <a:rPr lang="en-GB" altLang="zh-CN" sz="2400" dirty="0">
                <a:latin typeface="Times New Roman" panose="02020603050405020304" pitchFamily="18" charset="0"/>
                <a:cs typeface="Times New Roman" panose="02020603050405020304" pitchFamily="18" charset="0"/>
              </a:rPr>
              <a:t>give a warning</a:t>
            </a:r>
            <a:endParaRPr kumimoji="1" lang="en-US" altLang="zh-CN" sz="2400" dirty="0">
              <a:latin typeface="Times New Roman" panose="02020603050405020304" pitchFamily="18" charset="0"/>
              <a:cs typeface="Times New Roman" panose="02020603050405020304" pitchFamily="18" charset="0"/>
            </a:endParaRPr>
          </a:p>
          <a:p>
            <a:pPr marL="457200" indent="-457200">
              <a:buAutoNum type="arabicPeriod"/>
            </a:pPr>
            <a:r>
              <a:rPr kumimoji="1" lang="en-US" altLang="zh-CN" sz="2400" dirty="0">
                <a:latin typeface="Times New Roman" panose="02020603050405020304" pitchFamily="18" charset="0"/>
                <a:cs typeface="Times New Roman" panose="02020603050405020304" pitchFamily="18" charset="0"/>
              </a:rPr>
              <a:t>express gratitude </a:t>
            </a:r>
            <a:endParaRPr kumimoji="1" lang="en-US" altLang="zh-CN" sz="2400" dirty="0">
              <a:latin typeface="Times New Roman" panose="02020603050405020304" pitchFamily="18" charset="0"/>
              <a:cs typeface="Times New Roman" panose="02020603050405020304" pitchFamily="18" charset="0"/>
            </a:endParaRPr>
          </a:p>
          <a:p>
            <a:endParaRPr kumimoji="1" lang="en-US" altLang="zh-CN" sz="2400" dirty="0">
              <a:latin typeface="Times New Roman" panose="02020603050405020304" pitchFamily="18" charset="0"/>
              <a:cs typeface="Times New Roman" panose="02020603050405020304" pitchFamily="18" charset="0"/>
            </a:endParaRPr>
          </a:p>
        </p:txBody>
      </p:sp>
      <p:sp>
        <p:nvSpPr>
          <p:cNvPr id="6" name="文本框 5"/>
          <p:cNvSpPr txBox="1"/>
          <p:nvPr/>
        </p:nvSpPr>
        <p:spPr>
          <a:xfrm>
            <a:off x="5335361" y="565274"/>
            <a:ext cx="6098720" cy="5632311"/>
          </a:xfrm>
          <a:prstGeom prst="rect">
            <a:avLst/>
          </a:prstGeom>
          <a:noFill/>
        </p:spPr>
        <p:txBody>
          <a:bodyPr wrap="square">
            <a:spAutoFit/>
          </a:bodyPr>
          <a:lstStyle/>
          <a:p>
            <a:pPr>
              <a:buFont typeface="+mj-lt"/>
              <a:buAutoNum type="arabicPeriod"/>
            </a:pPr>
            <a:r>
              <a:rPr lang="zh-CN" altLang="en-US" sz="2400" b="1" dirty="0">
                <a:effectLst/>
                <a:latin typeface="仿宋" panose="02010609060101010101" pitchFamily="49" charset="-122"/>
                <a:ea typeface="仿宋" panose="02010609060101010101" pitchFamily="49" charset="-122"/>
              </a:rPr>
              <a:t>进行搅拌 </a:t>
            </a:r>
            <a:r>
              <a:rPr lang="en-US" altLang="zh-CN" sz="2400" b="1" dirty="0">
                <a:effectLst/>
                <a:latin typeface="仿宋" panose="02010609060101010101" pitchFamily="49" charset="-122"/>
                <a:ea typeface="仿宋" panose="02010609060101010101" pitchFamily="49" charset="-122"/>
              </a:rPr>
              <a:t>/ </a:t>
            </a:r>
            <a:r>
              <a:rPr lang="zh-CN" altLang="en-US" sz="2400" b="1" dirty="0">
                <a:effectLst/>
                <a:latin typeface="仿宋" panose="02010609060101010101" pitchFamily="49" charset="-122"/>
                <a:ea typeface="仿宋" panose="02010609060101010101" pitchFamily="49" charset="-122"/>
              </a:rPr>
              <a:t>负责混合</a:t>
            </a:r>
            <a:endParaRPr lang="zh-CN" altLang="en-US" sz="2400" b="1" dirty="0">
              <a:effectLst/>
              <a:latin typeface="仿宋" panose="02010609060101010101" pitchFamily="49" charset="-122"/>
              <a:ea typeface="仿宋" panose="02010609060101010101" pitchFamily="49" charset="-122"/>
            </a:endParaRPr>
          </a:p>
          <a:p>
            <a:pPr>
              <a:buFont typeface="+mj-lt"/>
              <a:buAutoNum type="arabicPeriod"/>
            </a:pPr>
            <a:r>
              <a:rPr lang="zh-CN" altLang="en-US" sz="2400" b="1" dirty="0">
                <a:effectLst/>
                <a:latin typeface="仿宋" panose="02010609060101010101" pitchFamily="49" charset="-122"/>
                <a:ea typeface="仿宋" panose="02010609060101010101" pitchFamily="49" charset="-122"/>
              </a:rPr>
              <a:t>购买做蛋糕的材料</a:t>
            </a:r>
            <a:endParaRPr lang="zh-CN" altLang="en-US" sz="2400" b="1" dirty="0">
              <a:effectLst/>
              <a:latin typeface="仿宋" panose="02010609060101010101" pitchFamily="49" charset="-122"/>
              <a:ea typeface="仿宋" panose="02010609060101010101" pitchFamily="49" charset="-122"/>
            </a:endParaRPr>
          </a:p>
          <a:p>
            <a:pPr>
              <a:buFont typeface="+mj-lt"/>
              <a:buAutoNum type="arabicPeriod"/>
            </a:pPr>
            <a:r>
              <a:rPr lang="zh-CN" altLang="en-US" sz="2400" b="1" dirty="0">
                <a:effectLst/>
                <a:latin typeface="仿宋" panose="02010609060101010101" pitchFamily="49" charset="-122"/>
                <a:ea typeface="仿宋" panose="02010609060101010101" pitchFamily="49" charset="-122"/>
              </a:rPr>
              <a:t>健身中心</a:t>
            </a:r>
            <a:endParaRPr lang="zh-CN" altLang="en-US" sz="2400" b="1" dirty="0">
              <a:effectLst/>
              <a:latin typeface="仿宋" panose="02010609060101010101" pitchFamily="49" charset="-122"/>
              <a:ea typeface="仿宋" panose="02010609060101010101" pitchFamily="49" charset="-122"/>
            </a:endParaRPr>
          </a:p>
          <a:p>
            <a:pPr>
              <a:buFont typeface="+mj-lt"/>
              <a:buAutoNum type="arabicPeriod"/>
            </a:pPr>
            <a:r>
              <a:rPr lang="zh-CN" altLang="en-US" sz="2400" b="1" dirty="0">
                <a:effectLst/>
                <a:latin typeface="仿宋" panose="02010609060101010101" pitchFamily="49" charset="-122"/>
                <a:ea typeface="仿宋" panose="02010609060101010101" pitchFamily="49" charset="-122"/>
              </a:rPr>
              <a:t>体育用品商店</a:t>
            </a:r>
            <a:endParaRPr lang="zh-CN" altLang="en-US" sz="2400" b="1" dirty="0">
              <a:effectLst/>
              <a:latin typeface="仿宋" panose="02010609060101010101" pitchFamily="49" charset="-122"/>
              <a:ea typeface="仿宋" panose="02010609060101010101" pitchFamily="49" charset="-122"/>
            </a:endParaRPr>
          </a:p>
          <a:p>
            <a:pPr>
              <a:buFont typeface="+mj-lt"/>
              <a:buAutoNum type="arabicPeriod"/>
            </a:pPr>
            <a:r>
              <a:rPr lang="zh-CN" altLang="en-US" sz="2400" b="1" dirty="0">
                <a:effectLst/>
                <a:latin typeface="仿宋" panose="02010609060101010101" pitchFamily="49" charset="-122"/>
                <a:ea typeface="仿宋" panose="02010609060101010101" pitchFamily="49" charset="-122"/>
              </a:rPr>
              <a:t>一种制作视频的工具</a:t>
            </a:r>
            <a:endParaRPr lang="zh-CN" altLang="en-US" sz="2400" b="1" dirty="0">
              <a:effectLst/>
              <a:latin typeface="仿宋" panose="02010609060101010101" pitchFamily="49" charset="-122"/>
              <a:ea typeface="仿宋" panose="02010609060101010101" pitchFamily="49" charset="-122"/>
            </a:endParaRPr>
          </a:p>
          <a:p>
            <a:pPr>
              <a:buFont typeface="+mj-lt"/>
              <a:buAutoNum type="arabicPeriod"/>
            </a:pPr>
            <a:r>
              <a:rPr lang="zh-CN" altLang="en-US" sz="2400" b="1" dirty="0">
                <a:effectLst/>
                <a:latin typeface="仿宋" panose="02010609060101010101" pitchFamily="49" charset="-122"/>
                <a:ea typeface="仿宋" panose="02010609060101010101" pitchFamily="49" charset="-122"/>
              </a:rPr>
              <a:t>一个用于分享短照片的平台</a:t>
            </a:r>
            <a:endParaRPr lang="zh-CN" altLang="en-US" sz="2400" b="1" dirty="0">
              <a:effectLst/>
              <a:latin typeface="仿宋" panose="02010609060101010101" pitchFamily="49" charset="-122"/>
              <a:ea typeface="仿宋" panose="02010609060101010101" pitchFamily="49" charset="-122"/>
            </a:endParaRPr>
          </a:p>
          <a:p>
            <a:pPr>
              <a:buFont typeface="+mj-lt"/>
              <a:buAutoNum type="arabicPeriod"/>
            </a:pPr>
            <a:r>
              <a:rPr lang="zh-CN" altLang="en-US" sz="2400" b="1" dirty="0">
                <a:effectLst/>
                <a:latin typeface="仿宋" panose="02010609060101010101" pitchFamily="49" charset="-122"/>
                <a:ea typeface="仿宋" panose="02010609060101010101" pitchFamily="49" charset="-122"/>
              </a:rPr>
              <a:t>一个用于</a:t>
            </a:r>
            <a:r>
              <a:rPr lang="zh-CN" altLang="en-US" sz="2400" b="1" dirty="0">
                <a:latin typeface="仿宋" panose="02010609060101010101" pitchFamily="49" charset="-122"/>
                <a:ea typeface="仿宋" panose="02010609060101010101" pitchFamily="49" charset="-122"/>
              </a:rPr>
              <a:t>分享博文</a:t>
            </a:r>
            <a:r>
              <a:rPr lang="zh-CN" altLang="en-US" sz="2400" b="1" dirty="0">
                <a:effectLst/>
                <a:latin typeface="仿宋" panose="02010609060101010101" pitchFamily="49" charset="-122"/>
                <a:ea typeface="仿宋" panose="02010609060101010101" pitchFamily="49" charset="-122"/>
              </a:rPr>
              <a:t>的聊天室</a:t>
            </a:r>
            <a:endParaRPr lang="zh-CN" altLang="en-US" sz="2400" b="1" dirty="0">
              <a:effectLst/>
              <a:latin typeface="仿宋" panose="02010609060101010101" pitchFamily="49" charset="-122"/>
              <a:ea typeface="仿宋" panose="02010609060101010101" pitchFamily="49" charset="-122"/>
            </a:endParaRPr>
          </a:p>
          <a:p>
            <a:pPr>
              <a:buFont typeface="+mj-lt"/>
              <a:buAutoNum type="arabicPeriod"/>
            </a:pPr>
            <a:r>
              <a:rPr lang="zh-CN" altLang="en-US" sz="2400" b="1" dirty="0">
                <a:effectLst/>
                <a:latin typeface="仿宋" panose="02010609060101010101" pitchFamily="49" charset="-122"/>
                <a:ea typeface="仿宋" panose="02010609060101010101" pitchFamily="49" charset="-122"/>
              </a:rPr>
              <a:t>封禁他们的账号</a:t>
            </a:r>
            <a:endParaRPr lang="zh-CN" altLang="en-US" sz="2400" b="1" dirty="0">
              <a:effectLst/>
              <a:latin typeface="仿宋" panose="02010609060101010101" pitchFamily="49" charset="-122"/>
              <a:ea typeface="仿宋" panose="02010609060101010101" pitchFamily="49" charset="-122"/>
            </a:endParaRPr>
          </a:p>
          <a:p>
            <a:pPr>
              <a:buFont typeface="+mj-lt"/>
              <a:buAutoNum type="arabicPeriod"/>
            </a:pPr>
            <a:r>
              <a:rPr lang="zh-CN" altLang="en-US" sz="2400" b="1" dirty="0">
                <a:effectLst/>
                <a:latin typeface="仿宋" panose="02010609060101010101" pitchFamily="49" charset="-122"/>
                <a:ea typeface="仿宋" panose="02010609060101010101" pitchFamily="49" charset="-122"/>
              </a:rPr>
              <a:t>暂时禁言他们</a:t>
            </a:r>
            <a:endParaRPr lang="zh-CN" altLang="en-US" sz="2400" b="1" dirty="0">
              <a:effectLst/>
              <a:latin typeface="仿宋" panose="02010609060101010101" pitchFamily="49" charset="-122"/>
              <a:ea typeface="仿宋" panose="02010609060101010101" pitchFamily="49" charset="-122"/>
            </a:endParaRPr>
          </a:p>
          <a:p>
            <a:pPr>
              <a:buFont typeface="+mj-lt"/>
              <a:buAutoNum type="arabicPeriod"/>
            </a:pPr>
            <a:r>
              <a:rPr lang="zh-CN" altLang="en-US" sz="2400" b="1" dirty="0">
                <a:effectLst/>
                <a:latin typeface="仿宋" panose="02010609060101010101" pitchFamily="49" charset="-122"/>
                <a:ea typeface="仿宋" panose="02010609060101010101" pitchFamily="49" charset="-122"/>
              </a:rPr>
              <a:t>私信功能 </a:t>
            </a:r>
            <a:r>
              <a:rPr lang="en-US" altLang="zh-CN" sz="2400" b="1" dirty="0">
                <a:effectLst/>
                <a:latin typeface="仿宋" panose="02010609060101010101" pitchFamily="49" charset="-122"/>
                <a:ea typeface="仿宋" panose="02010609060101010101" pitchFamily="49" charset="-122"/>
              </a:rPr>
              <a:t>/ </a:t>
            </a:r>
            <a:r>
              <a:rPr lang="zh-CN" altLang="en-US" sz="2400" b="1" dirty="0">
                <a:effectLst/>
                <a:latin typeface="仿宋" panose="02010609060101010101" pitchFamily="49" charset="-122"/>
                <a:ea typeface="仿宋" panose="02010609060101010101" pitchFamily="49" charset="-122"/>
              </a:rPr>
              <a:t>私人消息</a:t>
            </a:r>
            <a:endParaRPr lang="zh-CN" altLang="en-US" sz="2400" b="1" dirty="0">
              <a:effectLst/>
              <a:latin typeface="仿宋" panose="02010609060101010101" pitchFamily="49" charset="-122"/>
              <a:ea typeface="仿宋" panose="02010609060101010101" pitchFamily="49" charset="-122"/>
            </a:endParaRPr>
          </a:p>
          <a:p>
            <a:pPr>
              <a:buFont typeface="+mj-lt"/>
              <a:buAutoNum type="arabicPeriod"/>
            </a:pPr>
            <a:r>
              <a:rPr lang="zh-CN" altLang="en-US" sz="2400" b="1" dirty="0">
                <a:effectLst/>
                <a:latin typeface="仿宋" panose="02010609060101010101" pitchFamily="49" charset="-122"/>
                <a:ea typeface="仿宋" panose="02010609060101010101" pitchFamily="49" charset="-122"/>
              </a:rPr>
              <a:t>登机</a:t>
            </a:r>
            <a:endParaRPr lang="zh-CN" altLang="en-US" sz="2400" b="1" dirty="0">
              <a:effectLst/>
              <a:latin typeface="仿宋" panose="02010609060101010101" pitchFamily="49" charset="-122"/>
              <a:ea typeface="仿宋" panose="02010609060101010101" pitchFamily="49" charset="-122"/>
            </a:endParaRPr>
          </a:p>
          <a:p>
            <a:pPr>
              <a:buFont typeface="+mj-lt"/>
              <a:buAutoNum type="arabicPeriod"/>
            </a:pPr>
            <a:r>
              <a:rPr lang="zh-CN" altLang="en-US" sz="2400" b="1" dirty="0">
                <a:effectLst/>
                <a:latin typeface="仿宋" panose="02010609060101010101" pitchFamily="49" charset="-122"/>
                <a:ea typeface="仿宋" panose="02010609060101010101" pitchFamily="49" charset="-122"/>
              </a:rPr>
              <a:t>一个自然团体负责人</a:t>
            </a:r>
            <a:endParaRPr lang="zh-CN" altLang="en-US" sz="2400" b="1" dirty="0">
              <a:effectLst/>
              <a:latin typeface="仿宋" panose="02010609060101010101" pitchFamily="49" charset="-122"/>
              <a:ea typeface="仿宋" panose="02010609060101010101" pitchFamily="49" charset="-122"/>
            </a:endParaRPr>
          </a:p>
          <a:p>
            <a:pPr>
              <a:buFont typeface="+mj-lt"/>
              <a:buAutoNum type="arabicPeriod"/>
            </a:pPr>
            <a:r>
              <a:rPr lang="zh-CN" altLang="en-US" sz="2400" b="1" dirty="0">
                <a:effectLst/>
                <a:latin typeface="仿宋" panose="02010609060101010101" pitchFamily="49" charset="-122"/>
                <a:ea typeface="仿宋" panose="02010609060101010101" pitchFamily="49" charset="-122"/>
              </a:rPr>
              <a:t>镇议会成员</a:t>
            </a:r>
            <a:endParaRPr lang="zh-CN" altLang="en-US" sz="2400" b="1" dirty="0">
              <a:effectLst/>
              <a:latin typeface="仿宋" panose="02010609060101010101" pitchFamily="49" charset="-122"/>
              <a:ea typeface="仿宋" panose="02010609060101010101" pitchFamily="49" charset="-122"/>
            </a:endParaRPr>
          </a:p>
          <a:p>
            <a:pPr>
              <a:buFont typeface="+mj-lt"/>
              <a:buAutoNum type="arabicPeriod"/>
            </a:pPr>
            <a:r>
              <a:rPr lang="zh-CN" altLang="en-US" sz="2400" b="1" dirty="0">
                <a:effectLst/>
                <a:latin typeface="仿宋" panose="02010609060101010101" pitchFamily="49" charset="-122"/>
                <a:ea typeface="仿宋" panose="02010609060101010101" pitchFamily="49" charset="-122"/>
              </a:rPr>
              <a:t>发出警告</a:t>
            </a:r>
            <a:endParaRPr lang="zh-CN" altLang="en-US" sz="2400" b="1" dirty="0">
              <a:effectLst/>
              <a:latin typeface="仿宋" panose="02010609060101010101" pitchFamily="49" charset="-122"/>
              <a:ea typeface="仿宋" panose="02010609060101010101" pitchFamily="49" charset="-122"/>
            </a:endParaRPr>
          </a:p>
          <a:p>
            <a:pPr>
              <a:buFont typeface="+mj-lt"/>
              <a:buAutoNum type="arabicPeriod"/>
            </a:pPr>
            <a:r>
              <a:rPr lang="zh-CN" altLang="en-US" sz="2400" b="1" dirty="0">
                <a:effectLst/>
                <a:latin typeface="仿宋" panose="02010609060101010101" pitchFamily="49" charset="-122"/>
                <a:ea typeface="仿宋" panose="02010609060101010101" pitchFamily="49" charset="-122"/>
              </a:rPr>
              <a:t>表达感谢</a:t>
            </a:r>
            <a:endParaRPr lang="zh-CN" altLang="en-US" sz="2400" b="1" dirty="0">
              <a:effectLst/>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6">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6">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6">
                                            <p:txEl>
                                              <p:pRg st="10" end="1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6">
                                            <p:txEl>
                                              <p:pRg st="12" end="12"/>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6">
                                            <p:txEl>
                                              <p:pRg st="13" end="13"/>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6">
                                            <p:txEl>
                                              <p:pRg st="14" end="1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Gap</a:t>
            </a:r>
            <a:r>
              <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 </a:t>
            </a: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filling</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34" name="文本框 33"/>
          <p:cNvSpPr txBox="1"/>
          <p:nvPr/>
        </p:nvSpPr>
        <p:spPr>
          <a:xfrm>
            <a:off x="222278" y="1023918"/>
            <a:ext cx="11718710" cy="1200329"/>
          </a:xfrm>
          <a:prstGeom prst="rect">
            <a:avLst/>
          </a:prstGeom>
          <a:noFill/>
        </p:spPr>
        <p:txBody>
          <a:bodyPr wrap="square">
            <a:spAutoFit/>
          </a:bodyPr>
          <a:lstStyle/>
          <a:p>
            <a:r>
              <a:rPr lang="en-US" altLang="zh-CN" b="1" dirty="0">
                <a:latin typeface="Times New Roman" panose="02020603050405020304" pitchFamily="18" charset="0"/>
                <a:cs typeface="Times New Roman" panose="02020603050405020304" pitchFamily="18" charset="0"/>
              </a:rPr>
              <a:t>Learning something new boosts mental energy.</a:t>
            </a:r>
            <a:endParaRPr lang="zh-CN" altLang="zh-CN" dirty="0">
              <a:latin typeface="Times New Roman" panose="02020603050405020304" pitchFamily="18" charset="0"/>
              <a:cs typeface="Times New Roman" panose="02020603050405020304" pitchFamily="18" charset="0"/>
            </a:endParaRPr>
          </a:p>
          <a:p>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Doing the </a:t>
            </a:r>
            <a:r>
              <a:rPr lang="zh-CN" altLang="en-US" dirty="0">
                <a:latin typeface="Times New Roman" panose="02020603050405020304" pitchFamily="18" charset="0"/>
                <a:cs typeface="Times New Roman" panose="02020603050405020304" pitchFamily="18" charset="0"/>
              </a:rPr>
              <a:t> </a:t>
            </a:r>
            <a:r>
              <a:rPr lang="en-US" altLang="zh-CN" dirty="0">
                <a:latin typeface="Times New Roman" panose="02020603050405020304" pitchFamily="18" charset="0"/>
                <a:cs typeface="Times New Roman" panose="02020603050405020304" pitchFamily="18" charset="0"/>
              </a:rPr>
              <a:t>same routine every day can start to feel dull. </a:t>
            </a:r>
            <a:r>
              <a:rPr lang="en-US" altLang="zh-CN" u="sng" dirty="0">
                <a:latin typeface="Times New Roman" panose="02020603050405020304" pitchFamily="18" charset="0"/>
                <a:cs typeface="Times New Roman" panose="02020603050405020304" pitchFamily="18" charset="0"/>
              </a:rPr>
              <a:t>38       </a:t>
            </a:r>
            <a:r>
              <a:rPr lang="en-US" altLang="zh-CN" dirty="0">
                <a:latin typeface="Times New Roman" panose="02020603050405020304" pitchFamily="18" charset="0"/>
                <a:cs typeface="Times New Roman" panose="02020603050405020304" pitchFamily="18" charset="0"/>
              </a:rPr>
              <a:t>Adding something fresh to your day, like learning a new technique or exploring a new topic, can bring your energy back. A few minutes a day reading an article, watching a short tutorial, or engaging in a new task can refresh your mindset.</a:t>
            </a:r>
            <a:endParaRPr lang="zh-CN" altLang="zh-CN" dirty="0">
              <a:latin typeface="Times New Roman" panose="02020603050405020304" pitchFamily="18" charset="0"/>
              <a:cs typeface="Times New Roman" panose="02020603050405020304" pitchFamily="18" charset="0"/>
            </a:endParaRPr>
          </a:p>
        </p:txBody>
      </p:sp>
      <p:sp>
        <p:nvSpPr>
          <p:cNvPr id="35" name="文本框 34"/>
          <p:cNvSpPr txBox="1"/>
          <p:nvPr/>
        </p:nvSpPr>
        <p:spPr>
          <a:xfrm>
            <a:off x="222278" y="4331703"/>
            <a:ext cx="11557346" cy="2246769"/>
          </a:xfrm>
          <a:prstGeom prst="rect">
            <a:avLst/>
          </a:prstGeom>
          <a:noFill/>
        </p:spPr>
        <p:txBody>
          <a:bodyPr wrap="square">
            <a:spAutoFit/>
          </a:bodyPr>
          <a:lstStyle/>
          <a:p>
            <a:pPr>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Purpose is a powerful mental health tool.</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B. Time flexibility leads to emotional stability.</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C. It doesn't just show up as physical tiredness.</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D. Sometimes it can mean saying yes to extra tasks.</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E. When that happens, your interest and motivation can fade.</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F. But the truth is, constantly putting yourself last isn't sustainable.</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G. Each time you complete a step, you prove to yourself that progress is happening.</a:t>
            </a:r>
            <a:endParaRPr lang="zh-CN" altLang="zh-CN" kern="100" dirty="0">
              <a:effectLst/>
              <a:latin typeface="等线" panose="02010600030101010101" charset="-122"/>
              <a:ea typeface="等线" panose="02010600030101010101" charset="-122"/>
              <a:cs typeface="Times New Roman" panose="02020603050405020304" pitchFamily="18" charset="0"/>
            </a:endParaRPr>
          </a:p>
        </p:txBody>
      </p:sp>
      <p:sp>
        <p:nvSpPr>
          <p:cNvPr id="38" name="文本框 37"/>
          <p:cNvSpPr txBox="1"/>
          <p:nvPr/>
        </p:nvSpPr>
        <p:spPr>
          <a:xfrm>
            <a:off x="203231" y="2224247"/>
            <a:ext cx="11785537" cy="1631216"/>
          </a:xfrm>
          <a:prstGeom prst="rect">
            <a:avLst/>
          </a:prstGeom>
          <a:noFill/>
        </p:spPr>
        <p:txBody>
          <a:bodyPr wrap="square">
            <a:spAutoFit/>
          </a:bodyPr>
          <a:lstStyle/>
          <a:p>
            <a:pPr algn="just"/>
            <a:r>
              <a:rPr lang="zh-CN" altLang="en-US" sz="2000" dirty="0">
                <a:latin typeface="Times New Roman" panose="02020603050405020304" pitchFamily="18" charset="0"/>
                <a:cs typeface="Times New Roman" panose="02020603050405020304" pitchFamily="18" charset="0"/>
              </a:rPr>
              <a:t>前句说“每天重复同样的例行公事会开始感到枯燥（</a:t>
            </a:r>
            <a:r>
              <a:rPr lang="en-GB" altLang="zh-CN" sz="2000" dirty="0">
                <a:latin typeface="Times New Roman" panose="02020603050405020304" pitchFamily="18" charset="0"/>
                <a:cs typeface="Times New Roman" panose="02020603050405020304" pitchFamily="18" charset="0"/>
              </a:rPr>
              <a:t>dull</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后句说“给一天添加新鲜事物能恢复精力”。中间需要一个中间状态：枯燥会导致兴趣和动力下降，然后才需要新鲜事物来恢复。</a:t>
            </a:r>
            <a:r>
              <a:rPr lang="en-GB" altLang="zh-CN" sz="2000" dirty="0">
                <a:latin typeface="Times New Roman" panose="02020603050405020304" pitchFamily="18" charset="0"/>
                <a:cs typeface="Times New Roman" panose="02020603050405020304" pitchFamily="18" charset="0"/>
              </a:rPr>
              <a:t>E</a:t>
            </a:r>
            <a:r>
              <a:rPr lang="zh-CN" altLang="en-US" sz="2000" dirty="0">
                <a:latin typeface="Times New Roman" panose="02020603050405020304" pitchFamily="18" charset="0"/>
                <a:cs typeface="Times New Roman" panose="02020603050405020304" pitchFamily="18" charset="0"/>
              </a:rPr>
              <a:t>选项中的“</a:t>
            </a:r>
            <a:r>
              <a:rPr lang="en-GB" altLang="zh-CN" sz="2000" dirty="0">
                <a:latin typeface="Times New Roman" panose="02020603050405020304" pitchFamily="18" charset="0"/>
                <a:cs typeface="Times New Roman" panose="02020603050405020304" pitchFamily="18" charset="0"/>
              </a:rPr>
              <a:t>that”</a:t>
            </a:r>
            <a:r>
              <a:rPr lang="zh-CN" altLang="en-US" sz="2000" dirty="0">
                <a:latin typeface="Times New Roman" panose="02020603050405020304" pitchFamily="18" charset="0"/>
                <a:cs typeface="Times New Roman" panose="02020603050405020304" pitchFamily="18" charset="0"/>
              </a:rPr>
              <a:t>指代前句的“</a:t>
            </a:r>
            <a:r>
              <a:rPr lang="en-GB" altLang="zh-CN" sz="2000" dirty="0">
                <a:latin typeface="Times New Roman" panose="02020603050405020304" pitchFamily="18" charset="0"/>
                <a:cs typeface="Times New Roman" panose="02020603050405020304" pitchFamily="18" charset="0"/>
              </a:rPr>
              <a:t>feel dull”</a:t>
            </a:r>
            <a:r>
              <a:rPr lang="zh-CN" altLang="en-GB" sz="2000" dirty="0">
                <a:latin typeface="Times New Roman" panose="02020603050405020304" pitchFamily="18" charset="0"/>
                <a:cs typeface="Times New Roman" panose="02020603050405020304" pitchFamily="18" charset="0"/>
              </a:rPr>
              <a:t>，“</a:t>
            </a:r>
            <a:r>
              <a:rPr lang="en-GB" altLang="zh-CN" sz="2000" dirty="0">
                <a:latin typeface="Times New Roman" panose="02020603050405020304" pitchFamily="18" charset="0"/>
                <a:cs typeface="Times New Roman" panose="02020603050405020304" pitchFamily="18" charset="0"/>
              </a:rPr>
              <a:t>interest and motivation can fade”</a:t>
            </a:r>
            <a:r>
              <a:rPr lang="zh-CN" altLang="en-US" sz="2000" dirty="0">
                <a:latin typeface="Times New Roman" panose="02020603050405020304" pitchFamily="18" charset="0"/>
                <a:cs typeface="Times New Roman" panose="02020603050405020304" pitchFamily="18" charset="0"/>
              </a:rPr>
              <a:t>正是需要“</a:t>
            </a:r>
            <a:r>
              <a:rPr lang="en-GB" altLang="zh-CN" sz="2000" dirty="0">
                <a:latin typeface="Times New Roman" panose="02020603050405020304" pitchFamily="18" charset="0"/>
                <a:cs typeface="Times New Roman" panose="02020603050405020304" pitchFamily="18" charset="0"/>
              </a:rPr>
              <a:t>bring your energy back”</a:t>
            </a:r>
            <a:r>
              <a:rPr lang="zh-CN" altLang="en-US" sz="2000" dirty="0">
                <a:latin typeface="Times New Roman" panose="02020603050405020304" pitchFamily="18" charset="0"/>
                <a:cs typeface="Times New Roman" panose="02020603050405020304" pitchFamily="18" charset="0"/>
              </a:rPr>
              <a:t>的原因。</a:t>
            </a:r>
            <a:endParaRPr lang="en-US" altLang="zh-CN" sz="2000" dirty="0">
              <a:latin typeface="Times New Roman" panose="02020603050405020304" pitchFamily="18" charset="0"/>
              <a:cs typeface="Times New Roman" panose="02020603050405020304" pitchFamily="18" charset="0"/>
            </a:endParaRPr>
          </a:p>
          <a:p>
            <a:pPr algn="just"/>
            <a:r>
              <a:rPr lang="en-GB" altLang="zh-CN" sz="2000" dirty="0">
                <a:latin typeface="Times New Roman" panose="02020603050405020304" pitchFamily="18" charset="0"/>
                <a:cs typeface="Times New Roman" panose="02020603050405020304" pitchFamily="18" charset="0"/>
              </a:rPr>
              <a:t>“that” </a:t>
            </a:r>
            <a:r>
              <a:rPr lang="zh-CN" altLang="en-US" sz="2000" dirty="0">
                <a:latin typeface="Times New Roman" panose="02020603050405020304" pitchFamily="18" charset="0"/>
                <a:cs typeface="Times New Roman" panose="02020603050405020304" pitchFamily="18" charset="0"/>
              </a:rPr>
              <a:t>指代 “</a:t>
            </a:r>
            <a:r>
              <a:rPr lang="en-GB" altLang="zh-CN" sz="2000" dirty="0">
                <a:latin typeface="Times New Roman" panose="02020603050405020304" pitchFamily="18" charset="0"/>
                <a:cs typeface="Times New Roman" panose="02020603050405020304" pitchFamily="18" charset="0"/>
              </a:rPr>
              <a:t>feel dull”</a:t>
            </a:r>
            <a:r>
              <a:rPr lang="zh-CN" altLang="en-GB" sz="2000" dirty="0">
                <a:latin typeface="Times New Roman" panose="02020603050405020304" pitchFamily="18" charset="0"/>
                <a:cs typeface="Times New Roman" panose="02020603050405020304" pitchFamily="18" charset="0"/>
              </a:rPr>
              <a:t>。</a:t>
            </a:r>
            <a:r>
              <a:rPr lang="en-GB" altLang="zh-CN" sz="2000" dirty="0">
                <a:latin typeface="Times New Roman" panose="02020603050405020304" pitchFamily="18" charset="0"/>
                <a:cs typeface="Times New Roman" panose="02020603050405020304" pitchFamily="18" charset="0"/>
              </a:rPr>
              <a:t>“fade” </a:t>
            </a:r>
            <a:r>
              <a:rPr lang="zh-CN" altLang="en-US" sz="2000" dirty="0">
                <a:latin typeface="Times New Roman" panose="02020603050405020304" pitchFamily="18" charset="0"/>
                <a:cs typeface="Times New Roman" panose="02020603050405020304" pitchFamily="18" charset="0"/>
              </a:rPr>
              <a:t>与后文的 “</a:t>
            </a:r>
            <a:r>
              <a:rPr lang="en-GB" altLang="zh-CN" sz="2000" dirty="0">
                <a:latin typeface="Times New Roman" panose="02020603050405020304" pitchFamily="18" charset="0"/>
                <a:cs typeface="Times New Roman" panose="02020603050405020304" pitchFamily="18" charset="0"/>
              </a:rPr>
              <a:t>bring your energy back” </a:t>
            </a:r>
            <a:r>
              <a:rPr lang="zh-CN" altLang="en-US" sz="2000" dirty="0">
                <a:latin typeface="Times New Roman" panose="02020603050405020304" pitchFamily="18" charset="0"/>
                <a:cs typeface="Times New Roman" panose="02020603050405020304" pitchFamily="18" charset="0"/>
              </a:rPr>
              <a:t>形成对比（下降 </a:t>
            </a:r>
            <a:r>
              <a:rPr lang="en-GB" altLang="zh-CN" sz="2000" dirty="0">
                <a:latin typeface="Times New Roman" panose="02020603050405020304" pitchFamily="18" charset="0"/>
                <a:cs typeface="Times New Roman" panose="02020603050405020304" pitchFamily="18" charset="0"/>
              </a:rPr>
              <a:t>vs </a:t>
            </a:r>
            <a:r>
              <a:rPr lang="zh-CN" altLang="en-US" sz="2000" dirty="0">
                <a:latin typeface="Times New Roman" panose="02020603050405020304" pitchFamily="18" charset="0"/>
                <a:cs typeface="Times New Roman" panose="02020603050405020304" pitchFamily="18" charset="0"/>
              </a:rPr>
              <a:t>回升）。词汇复现：</a:t>
            </a:r>
            <a:r>
              <a:rPr lang="en-GB" altLang="zh-CN" sz="2000" dirty="0">
                <a:latin typeface="Times New Roman" panose="02020603050405020304" pitchFamily="18" charset="0"/>
                <a:cs typeface="Times New Roman" panose="02020603050405020304" pitchFamily="18" charset="0"/>
              </a:rPr>
              <a:t>interest/motivation </a:t>
            </a:r>
            <a:r>
              <a:rPr lang="zh-CN" altLang="en-US" sz="2000" dirty="0">
                <a:latin typeface="Times New Roman" panose="02020603050405020304" pitchFamily="18" charset="0"/>
                <a:cs typeface="Times New Roman" panose="02020603050405020304" pitchFamily="18" charset="0"/>
              </a:rPr>
              <a:t>与 </a:t>
            </a:r>
            <a:r>
              <a:rPr lang="en-GB" altLang="zh-CN" sz="2000" dirty="0">
                <a:latin typeface="Times New Roman" panose="02020603050405020304" pitchFamily="18" charset="0"/>
                <a:cs typeface="Times New Roman" panose="02020603050405020304" pitchFamily="18" charset="0"/>
              </a:rPr>
              <a:t>mental energy </a:t>
            </a:r>
            <a:r>
              <a:rPr lang="zh-CN" altLang="en-US" sz="2000" dirty="0">
                <a:latin typeface="Times New Roman" panose="02020603050405020304" pitchFamily="18" charset="0"/>
                <a:cs typeface="Times New Roman" panose="02020603050405020304" pitchFamily="18" charset="0"/>
              </a:rPr>
              <a:t>相关。</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animEffect transition="in" filter="barn(inVertical)">
                                      <p:cBhvr>
                                        <p:cTn id="7" dur="500"/>
                                        <p:tgtEl>
                                          <p:spTgt spid="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8">
                                            <p:txEl>
                                              <p:pRg st="1" end="1"/>
                                            </p:txEl>
                                          </p:spTgt>
                                        </p:tgtEl>
                                        <p:attrNameLst>
                                          <p:attrName>style.visibility</p:attrName>
                                        </p:attrNameLst>
                                      </p:cBhvr>
                                      <p:to>
                                        <p:strVal val="visible"/>
                                      </p:to>
                                    </p:set>
                                    <p:animEffect transition="in" filter="barn(inVertical)">
                                      <p:cBhvr>
                                        <p:cTn id="12" dur="500"/>
                                        <p:tgtEl>
                                          <p:spTgt spid="3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Gap</a:t>
            </a:r>
            <a:r>
              <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 </a:t>
            </a: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filling</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34" name="文本框 33"/>
          <p:cNvSpPr txBox="1"/>
          <p:nvPr/>
        </p:nvSpPr>
        <p:spPr>
          <a:xfrm>
            <a:off x="222278" y="1023918"/>
            <a:ext cx="11718710" cy="1323439"/>
          </a:xfrm>
          <a:prstGeom prst="rect">
            <a:avLst/>
          </a:prstGeom>
          <a:noFill/>
        </p:spPr>
        <p:txBody>
          <a:bodyPr wrap="square">
            <a:spAutoFit/>
          </a:bodyPr>
          <a:lstStyle/>
          <a:p>
            <a:r>
              <a:rPr lang="en-US" altLang="zh-CN" sz="2000" u="sng" dirty="0">
                <a:latin typeface="Times New Roman" panose="02020603050405020304" pitchFamily="18" charset="0"/>
                <a:cs typeface="Times New Roman" panose="02020603050405020304" pitchFamily="18" charset="0"/>
              </a:rPr>
              <a:t>39_______</a:t>
            </a:r>
            <a:r>
              <a:rPr lang="zh-CN" altLang="en-US" sz="2000" u="sng" dirty="0">
                <a:latin typeface="Times New Roman" panose="02020603050405020304" pitchFamily="18" charset="0"/>
                <a:cs typeface="Times New Roman" panose="02020603050405020304" pitchFamily="18" charset="0"/>
              </a:rPr>
              <a:t>    </a:t>
            </a:r>
            <a:r>
              <a:rPr lang="en-US" altLang="zh-CN" sz="2000" u="sng" dirty="0">
                <a:latin typeface="Times New Roman" panose="02020603050405020304" pitchFamily="18" charset="0"/>
                <a:cs typeface="Times New Roman" panose="02020603050405020304" pitchFamily="18" charset="0"/>
              </a:rPr>
              <a:t>      </a:t>
            </a:r>
            <a:endParaRPr lang="zh-CN" altLang="zh-CN" sz="2000" dirty="0">
              <a:latin typeface="Times New Roman" panose="02020603050405020304" pitchFamily="18" charset="0"/>
              <a:cs typeface="Times New Roman" panose="02020603050405020304" pitchFamily="18" charset="0"/>
            </a:endParaRPr>
          </a:p>
          <a:p>
            <a:pPr algn="just"/>
            <a:r>
              <a:rPr lang="en-US" altLang="zh-CN" sz="2000" dirty="0">
                <a:latin typeface="Times New Roman" panose="02020603050405020304" pitchFamily="18" charset="0"/>
                <a:cs typeface="Times New Roman" panose="02020603050405020304" pitchFamily="18" charset="0"/>
              </a:rPr>
              <a:t>      If you want to know how to invest in yourself, having control over your schedule can make a huge difference in how you feel day to day. When you're able to choose how and when you complete tasks, it reduces stress and helps you feel more balanced.</a:t>
            </a:r>
            <a:endParaRPr lang="zh-CN" altLang="zh-CN" sz="2000" dirty="0">
              <a:latin typeface="Times New Roman" panose="02020603050405020304" pitchFamily="18" charset="0"/>
              <a:cs typeface="Times New Roman" panose="02020603050405020304" pitchFamily="18" charset="0"/>
            </a:endParaRPr>
          </a:p>
        </p:txBody>
      </p:sp>
      <p:sp>
        <p:nvSpPr>
          <p:cNvPr id="35" name="文本框 34"/>
          <p:cNvSpPr txBox="1"/>
          <p:nvPr/>
        </p:nvSpPr>
        <p:spPr>
          <a:xfrm>
            <a:off x="302960" y="4178627"/>
            <a:ext cx="11557346" cy="2246769"/>
          </a:xfrm>
          <a:prstGeom prst="rect">
            <a:avLst/>
          </a:prstGeom>
          <a:noFill/>
        </p:spPr>
        <p:txBody>
          <a:bodyPr wrap="square">
            <a:spAutoFit/>
          </a:bodyPr>
          <a:lstStyle/>
          <a:p>
            <a:pPr>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Purpose is a powerful mental health tool.</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B. Time flexibility leads to emotional stability.</a:t>
            </a:r>
            <a:b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C. It doesn't just show up as physical tiredness.</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D. Sometimes it can mean saying yes to extra tasks.</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E. When that happens, your interest and motivation can fade.</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F. But the truth is, constantly putting yourself last isn't sustainable.</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G. Each time you complete a step, you prove to yourself that progress is happening.</a:t>
            </a:r>
            <a:endParaRPr lang="zh-CN" altLang="zh-CN" kern="100" dirty="0">
              <a:effectLst/>
              <a:latin typeface="等线" panose="02010600030101010101" charset="-122"/>
              <a:ea typeface="等线" panose="02010600030101010101" charset="-122"/>
              <a:cs typeface="Times New Roman" panose="02020603050405020304" pitchFamily="18" charset="0"/>
            </a:endParaRPr>
          </a:p>
        </p:txBody>
      </p:sp>
      <p:sp>
        <p:nvSpPr>
          <p:cNvPr id="38" name="文本框 37"/>
          <p:cNvSpPr txBox="1"/>
          <p:nvPr/>
        </p:nvSpPr>
        <p:spPr>
          <a:xfrm>
            <a:off x="222278" y="2347357"/>
            <a:ext cx="11785537" cy="1631216"/>
          </a:xfrm>
          <a:prstGeom prst="rect">
            <a:avLst/>
          </a:prstGeom>
          <a:noFill/>
        </p:spPr>
        <p:txBody>
          <a:bodyPr wrap="square">
            <a:spAutoFit/>
          </a:bodyPr>
          <a:lstStyle/>
          <a:p>
            <a:pPr algn="just"/>
            <a:r>
              <a:rPr lang="zh-CN" altLang="en-US" sz="2000" dirty="0">
                <a:latin typeface="Times New Roman" panose="02020603050405020304" pitchFamily="18" charset="0"/>
                <a:cs typeface="Times New Roman" panose="02020603050405020304" pitchFamily="18" charset="0"/>
              </a:rPr>
              <a:t>段落核心：控制自己的日程（</a:t>
            </a:r>
            <a:r>
              <a:rPr lang="en-GB" altLang="zh-CN" sz="2000" dirty="0">
                <a:latin typeface="Times New Roman" panose="02020603050405020304" pitchFamily="18" charset="0"/>
                <a:cs typeface="Times New Roman" panose="02020603050405020304" pitchFamily="18" charset="0"/>
              </a:rPr>
              <a:t>control over schedule</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选择如何及何时完成任务（</a:t>
            </a:r>
            <a:r>
              <a:rPr lang="en-GB" altLang="zh-CN" sz="2000" dirty="0">
                <a:latin typeface="Times New Roman" panose="02020603050405020304" pitchFamily="18" charset="0"/>
                <a:cs typeface="Times New Roman" panose="02020603050405020304" pitchFamily="18" charset="0"/>
              </a:rPr>
              <a:t>choose how and when</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减少压力、感觉更平衡（</a:t>
            </a:r>
            <a:r>
              <a:rPr lang="en-GB" altLang="zh-CN" sz="2000" dirty="0">
                <a:latin typeface="Times New Roman" panose="02020603050405020304" pitchFamily="18" charset="0"/>
                <a:cs typeface="Times New Roman" panose="02020603050405020304" pitchFamily="18" charset="0"/>
              </a:rPr>
              <a:t>feel more balanced</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选项</a:t>
            </a:r>
            <a:r>
              <a:rPr lang="en-GB" altLang="zh-CN" sz="2000" dirty="0">
                <a:latin typeface="Times New Roman" panose="02020603050405020304" pitchFamily="18" charset="0"/>
                <a:cs typeface="Times New Roman" panose="02020603050405020304" pitchFamily="18" charset="0"/>
              </a:rPr>
              <a:t>B</a:t>
            </a:r>
            <a:r>
              <a:rPr lang="zh-CN" altLang="en-US" sz="2000" dirty="0">
                <a:latin typeface="Times New Roman" panose="02020603050405020304" pitchFamily="18" charset="0"/>
                <a:cs typeface="Times New Roman" panose="02020603050405020304" pitchFamily="18" charset="0"/>
              </a:rPr>
              <a:t>直接概括：时间灵活性（</a:t>
            </a:r>
            <a:r>
              <a:rPr lang="en-GB" altLang="zh-CN" sz="2000" dirty="0">
                <a:latin typeface="Times New Roman" panose="02020603050405020304" pitchFamily="18" charset="0"/>
                <a:cs typeface="Times New Roman" panose="02020603050405020304" pitchFamily="18" charset="0"/>
              </a:rPr>
              <a:t>time flexibility</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带来情绪稳定（</a:t>
            </a:r>
            <a:r>
              <a:rPr lang="en-GB" altLang="zh-CN" sz="2000" dirty="0">
                <a:latin typeface="Times New Roman" panose="02020603050405020304" pitchFamily="18" charset="0"/>
                <a:cs typeface="Times New Roman" panose="02020603050405020304" pitchFamily="18" charset="0"/>
              </a:rPr>
              <a:t>emotional stability</a:t>
            </a:r>
            <a:r>
              <a:rPr lang="zh-CN" altLang="en-GB" sz="2000" dirty="0">
                <a:latin typeface="Times New Roman" panose="02020603050405020304" pitchFamily="18" charset="0"/>
                <a:cs typeface="Times New Roman" panose="02020603050405020304" pitchFamily="18" charset="0"/>
              </a:rPr>
              <a:t>）。</a:t>
            </a:r>
            <a:endParaRPr lang="en-US" altLang="zh-CN" sz="2000" dirty="0">
              <a:latin typeface="Times New Roman" panose="02020603050405020304" pitchFamily="18" charset="0"/>
              <a:cs typeface="Times New Roman" panose="02020603050405020304" pitchFamily="18" charset="0"/>
            </a:endParaRPr>
          </a:p>
          <a:p>
            <a:pPr algn="just"/>
            <a:r>
              <a:rPr lang="en-GB" altLang="zh-CN" sz="2000" dirty="0">
                <a:latin typeface="Times New Roman" panose="02020603050405020304" pitchFamily="18" charset="0"/>
                <a:cs typeface="Times New Roman" panose="02020603050405020304" pitchFamily="18" charset="0"/>
              </a:rPr>
              <a:t>“time flexibility” </a:t>
            </a:r>
            <a:r>
              <a:rPr lang="zh-CN" altLang="en-US" sz="2000" dirty="0">
                <a:latin typeface="Times New Roman" panose="02020603050405020304" pitchFamily="18" charset="0"/>
                <a:cs typeface="Times New Roman" panose="02020603050405020304" pitchFamily="18" charset="0"/>
              </a:rPr>
              <a:t>复现 “</a:t>
            </a:r>
            <a:r>
              <a:rPr lang="en-GB" altLang="zh-CN" sz="2000" dirty="0">
                <a:latin typeface="Times New Roman" panose="02020603050405020304" pitchFamily="18" charset="0"/>
                <a:cs typeface="Times New Roman" panose="02020603050405020304" pitchFamily="18" charset="0"/>
              </a:rPr>
              <a:t>control over your schedule” </a:t>
            </a:r>
            <a:r>
              <a:rPr lang="zh-CN" altLang="en-US" sz="2000" dirty="0">
                <a:latin typeface="Times New Roman" panose="02020603050405020304" pitchFamily="18" charset="0"/>
                <a:cs typeface="Times New Roman" panose="02020603050405020304" pitchFamily="18" charset="0"/>
              </a:rPr>
              <a:t>和 “</a:t>
            </a:r>
            <a:r>
              <a:rPr lang="en-GB" altLang="zh-CN" sz="2000" dirty="0">
                <a:latin typeface="Times New Roman" panose="02020603050405020304" pitchFamily="18" charset="0"/>
                <a:cs typeface="Times New Roman" panose="02020603050405020304" pitchFamily="18" charset="0"/>
              </a:rPr>
              <a:t>choose how and when”</a:t>
            </a:r>
            <a:r>
              <a:rPr lang="zh-CN" altLang="en-GB" sz="2000" dirty="0">
                <a:latin typeface="Times New Roman" panose="02020603050405020304" pitchFamily="18" charset="0"/>
                <a:cs typeface="Times New Roman" panose="02020603050405020304" pitchFamily="18" charset="0"/>
              </a:rPr>
              <a:t>。</a:t>
            </a:r>
            <a:r>
              <a:rPr lang="en-GB" altLang="zh-CN" sz="2000" dirty="0">
                <a:latin typeface="Times New Roman" panose="02020603050405020304" pitchFamily="18" charset="0"/>
                <a:cs typeface="Times New Roman" panose="02020603050405020304" pitchFamily="18" charset="0"/>
              </a:rPr>
              <a:t>“emotional stability” </a:t>
            </a:r>
            <a:r>
              <a:rPr lang="zh-CN" altLang="en-US" sz="2000" dirty="0">
                <a:latin typeface="Times New Roman" panose="02020603050405020304" pitchFamily="18" charset="0"/>
                <a:cs typeface="Times New Roman" panose="02020603050405020304" pitchFamily="18" charset="0"/>
              </a:rPr>
              <a:t>复现 “</a:t>
            </a:r>
            <a:r>
              <a:rPr lang="en-GB" altLang="zh-CN" sz="2000" dirty="0">
                <a:latin typeface="Times New Roman" panose="02020603050405020304" pitchFamily="18" charset="0"/>
                <a:cs typeface="Times New Roman" panose="02020603050405020304" pitchFamily="18" charset="0"/>
              </a:rPr>
              <a:t>feel more balanced” </a:t>
            </a:r>
            <a:r>
              <a:rPr lang="zh-CN" altLang="en-US" sz="2000" dirty="0">
                <a:latin typeface="Times New Roman" panose="02020603050405020304" pitchFamily="18" charset="0"/>
                <a:cs typeface="Times New Roman" panose="02020603050405020304" pitchFamily="18" charset="0"/>
              </a:rPr>
              <a:t>和 “</a:t>
            </a:r>
            <a:r>
              <a:rPr lang="en-GB" altLang="zh-CN" sz="2000" dirty="0">
                <a:latin typeface="Times New Roman" panose="02020603050405020304" pitchFamily="18" charset="0"/>
                <a:cs typeface="Times New Roman" panose="02020603050405020304" pitchFamily="18" charset="0"/>
              </a:rPr>
              <a:t>reduces stress”</a:t>
            </a:r>
            <a:r>
              <a:rPr lang="zh-CN" altLang="en-GB" sz="2000" dirty="0">
                <a:latin typeface="Times New Roman" panose="02020603050405020304" pitchFamily="18" charset="0"/>
                <a:cs typeface="Times New Roman" panose="02020603050405020304" pitchFamily="18" charset="0"/>
              </a:rPr>
              <a:t>。</a:t>
            </a:r>
            <a:r>
              <a:rPr lang="zh-CN" altLang="en-US" sz="2000" dirty="0">
                <a:latin typeface="Times New Roman" panose="02020603050405020304" pitchFamily="18" charset="0"/>
                <a:cs typeface="Times New Roman" panose="02020603050405020304" pitchFamily="18" charset="0"/>
              </a:rPr>
              <a:t>此选项作为小标题，高度概括段落内容。</a:t>
            </a:r>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animEffect transition="in" filter="barn(inVertical)">
                                      <p:cBhvr>
                                        <p:cTn id="7" dur="500"/>
                                        <p:tgtEl>
                                          <p:spTgt spid="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8">
                                            <p:txEl>
                                              <p:pRg st="1" end="1"/>
                                            </p:txEl>
                                          </p:spTgt>
                                        </p:tgtEl>
                                        <p:attrNameLst>
                                          <p:attrName>style.visibility</p:attrName>
                                        </p:attrNameLst>
                                      </p:cBhvr>
                                      <p:to>
                                        <p:strVal val="visible"/>
                                      </p:to>
                                    </p:set>
                                    <p:animEffect transition="in" filter="barn(inVertical)">
                                      <p:cBhvr>
                                        <p:cTn id="12" dur="500"/>
                                        <p:tgtEl>
                                          <p:spTgt spid="3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Gap</a:t>
            </a:r>
            <a:r>
              <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 </a:t>
            </a: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filling</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34" name="文本框 33"/>
          <p:cNvSpPr txBox="1"/>
          <p:nvPr/>
        </p:nvSpPr>
        <p:spPr>
          <a:xfrm>
            <a:off x="222278" y="1023918"/>
            <a:ext cx="11718710" cy="1323439"/>
          </a:xfrm>
          <a:prstGeom prst="rect">
            <a:avLst/>
          </a:prstGeom>
          <a:noFill/>
        </p:spPr>
        <p:txBody>
          <a:bodyPr wrap="square">
            <a:spAutoFit/>
          </a:bodyPr>
          <a:lstStyle/>
          <a:p>
            <a:r>
              <a:rPr lang="en-US" altLang="zh-CN" sz="2000" b="1" dirty="0">
                <a:latin typeface="Times New Roman" panose="02020603050405020304" pitchFamily="18" charset="0"/>
                <a:cs typeface="Times New Roman" panose="02020603050405020304" pitchFamily="18" charset="0"/>
              </a:rPr>
              <a:t>Small wins matter for motivation.</a:t>
            </a:r>
            <a:endParaRPr lang="zh-CN"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Sometimes big goals feel out of reach. That's why small wins are so important. Checking something off your list—even if it's just attending a class—builds positive drive. </a:t>
            </a:r>
            <a:r>
              <a:rPr lang="en-US" altLang="zh-CN" sz="2000" u="sng" dirty="0">
                <a:latin typeface="Times New Roman" panose="02020603050405020304" pitchFamily="18" charset="0"/>
                <a:cs typeface="Times New Roman" panose="02020603050405020304" pitchFamily="18" charset="0"/>
              </a:rPr>
              <a:t>40       </a:t>
            </a:r>
            <a:r>
              <a:rPr lang="en-US" altLang="zh-CN" sz="2000" dirty="0">
                <a:latin typeface="Times New Roman" panose="02020603050405020304" pitchFamily="18" charset="0"/>
                <a:cs typeface="Times New Roman" panose="02020603050405020304" pitchFamily="18" charset="0"/>
              </a:rPr>
              <a:t> Over time, those small wins lead to larger milestones.</a:t>
            </a:r>
            <a:endParaRPr lang="zh-CN" altLang="zh-CN" sz="2000" dirty="0">
              <a:latin typeface="Times New Roman" panose="02020603050405020304" pitchFamily="18" charset="0"/>
              <a:cs typeface="Times New Roman" panose="02020603050405020304" pitchFamily="18" charset="0"/>
            </a:endParaRPr>
          </a:p>
        </p:txBody>
      </p:sp>
      <p:sp>
        <p:nvSpPr>
          <p:cNvPr id="35" name="文本框 34"/>
          <p:cNvSpPr txBox="1"/>
          <p:nvPr/>
        </p:nvSpPr>
        <p:spPr>
          <a:xfrm>
            <a:off x="302959" y="4331703"/>
            <a:ext cx="11557346" cy="2246769"/>
          </a:xfrm>
          <a:prstGeom prst="rect">
            <a:avLst/>
          </a:prstGeom>
          <a:noFill/>
        </p:spPr>
        <p:txBody>
          <a:bodyPr wrap="square">
            <a:spAutoFit/>
          </a:bodyPr>
          <a:lstStyle/>
          <a:p>
            <a:pPr>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Purpose is a powerful mental health tool.</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B. Time flexibility leads to emotional stability.</a:t>
            </a:r>
            <a:b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C. It doesn't just show up as physical tiredness.</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D. Sometimes it can mean saying yes to extra tasks.</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E. When that happens, your interest and motivation can fade.</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F. But the truth is, constantly putting yourself last isn't sustainable.</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r>
              <a:rPr lang="en-US" altLang="zh-CN" sz="2000" b="1"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G. Each time you complete a step, you prove to yourself that progress is happening.</a:t>
            </a:r>
            <a:endParaRPr lang="zh-CN" altLang="zh-CN" b="1" kern="100" dirty="0">
              <a:solidFill>
                <a:srgbClr val="FF0000"/>
              </a:solidFill>
              <a:effectLst/>
              <a:latin typeface="等线" panose="02010600030101010101" charset="-122"/>
              <a:ea typeface="等线" panose="02010600030101010101" charset="-122"/>
              <a:cs typeface="Times New Roman" panose="02020603050405020304" pitchFamily="18" charset="0"/>
            </a:endParaRPr>
          </a:p>
        </p:txBody>
      </p:sp>
      <p:sp>
        <p:nvSpPr>
          <p:cNvPr id="38" name="文本框 37"/>
          <p:cNvSpPr txBox="1"/>
          <p:nvPr/>
        </p:nvSpPr>
        <p:spPr>
          <a:xfrm>
            <a:off x="188864" y="2347357"/>
            <a:ext cx="11785537" cy="2246769"/>
          </a:xfrm>
          <a:prstGeom prst="rect">
            <a:avLst/>
          </a:prstGeom>
          <a:noFill/>
        </p:spPr>
        <p:txBody>
          <a:bodyPr wrap="square">
            <a:spAutoFit/>
          </a:bodyPr>
          <a:lstStyle/>
          <a:p>
            <a:r>
              <a:rPr lang="zh-CN" altLang="en-US" sz="2000" dirty="0">
                <a:latin typeface="Times New Roman" panose="02020603050405020304" pitchFamily="18" charset="0"/>
                <a:cs typeface="Times New Roman" panose="02020603050405020304" pitchFamily="18" charset="0"/>
              </a:rPr>
              <a:t>前句说“划掉清单上的一件事能建立积极动力”，后句说“这些小胜利最终会带来更大的里程碑”。中间需要解释为什么小胜利能导致大成果：因为每一步都证明了进步。G选项说“每次完成一步，你就向自己证明进步正在发生”，正是连接“建立动力”和“走向更大里程碑”的桥梁。</a:t>
            </a:r>
            <a:endParaRPr lang="en-US" altLang="zh-CN" sz="2000" dirty="0">
              <a:latin typeface="Times New Roman" panose="02020603050405020304" pitchFamily="18" charset="0"/>
              <a:cs typeface="Times New Roman" panose="02020603050405020304" pitchFamily="18" charset="0"/>
            </a:endParaRPr>
          </a:p>
          <a:p>
            <a:r>
              <a:rPr lang="zh-CN" altLang="en-US" sz="2000" dirty="0">
                <a:latin typeface="Times New Roman" panose="02020603050405020304" pitchFamily="18" charset="0"/>
                <a:cs typeface="Times New Roman" panose="02020603050405020304" pitchFamily="18" charset="0"/>
              </a:rPr>
              <a:t>“each time you complete a step” 复现 “checking something off your list”。“prove to yourself that progress is happening” 复现 “builds positive drive” 并引出后文 “lead to larger milestones”。词汇复现：step, progress, milestones。</a:t>
            </a:r>
            <a:endParaRPr lang="zh-CN" altLang="en-US" sz="2000" dirty="0">
              <a:latin typeface="Times New Roman" panose="02020603050405020304" pitchFamily="18" charset="0"/>
              <a:cs typeface="Times New Roman" panose="02020603050405020304" pitchFamily="18" charset="0"/>
            </a:endParaRPr>
          </a:p>
          <a:p>
            <a:endParaRPr lang="zh-CN" altLang="en-US"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8">
                                            <p:txEl>
                                              <p:pRg st="0" end="0"/>
                                            </p:txEl>
                                          </p:spTgt>
                                        </p:tgtEl>
                                        <p:attrNameLst>
                                          <p:attrName>style.visibility</p:attrName>
                                        </p:attrNameLst>
                                      </p:cBhvr>
                                      <p:to>
                                        <p:strVal val="visible"/>
                                      </p:to>
                                    </p:set>
                                    <p:animEffect transition="in" filter="barn(inVertical)">
                                      <p:cBhvr>
                                        <p:cTn id="7" dur="500"/>
                                        <p:tgtEl>
                                          <p:spTgt spid="3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8">
                                            <p:txEl>
                                              <p:pRg st="1" end="1"/>
                                            </p:txEl>
                                          </p:spTgt>
                                        </p:tgtEl>
                                        <p:attrNameLst>
                                          <p:attrName>style.visibility</p:attrName>
                                        </p:attrNameLst>
                                      </p:cBhvr>
                                      <p:to>
                                        <p:strVal val="visible"/>
                                      </p:to>
                                    </p:set>
                                    <p:animEffect transition="in" filter="barn(inVertical)">
                                      <p:cBhvr>
                                        <p:cTn id="12" dur="500"/>
                                        <p:tgtEl>
                                          <p:spTgt spid="3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flipH="1">
            <a:off x="0" y="0"/>
            <a:ext cx="12192000" cy="6858000"/>
          </a:xfrm>
          <a:prstGeom prst="rect">
            <a:avLst/>
          </a:prstGeom>
        </p:spPr>
      </p:pic>
      <p:grpSp>
        <p:nvGrpSpPr>
          <p:cNvPr id="9" name="组合 8"/>
          <p:cNvGrpSpPr/>
          <p:nvPr/>
        </p:nvGrpSpPr>
        <p:grpSpPr>
          <a:xfrm>
            <a:off x="5748768" y="1110654"/>
            <a:ext cx="4934312" cy="2646878"/>
            <a:chOff x="5955897" y="1231054"/>
            <a:chExt cx="4934312" cy="2646878"/>
          </a:xfrm>
        </p:grpSpPr>
        <p:sp>
          <p:nvSpPr>
            <p:cNvPr id="10" name="文本框 9"/>
            <p:cNvSpPr txBox="1"/>
            <p:nvPr/>
          </p:nvSpPr>
          <p:spPr>
            <a:xfrm>
              <a:off x="6756454" y="1231054"/>
              <a:ext cx="3333198" cy="2646878"/>
            </a:xfrm>
            <a:prstGeom prst="rect">
              <a:avLst/>
            </a:prstGeom>
            <a:noFill/>
          </p:spPr>
          <p:txBody>
            <a:bodyPr wrap="square" rtlCol="0">
              <a:spAutoFit/>
            </a:bodyPr>
            <a:lstStyle/>
            <a:p>
              <a:pPr algn="ctr"/>
              <a:r>
                <a:rPr lang="en-US" altLang="zh-CN" sz="166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4</a:t>
              </a:r>
              <a:endParaRPr lang="zh-CN" altLang="en-US" sz="166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11" name="矩形: 圆角 10"/>
            <p:cNvSpPr/>
            <p:nvPr/>
          </p:nvSpPr>
          <p:spPr>
            <a:xfrm flipH="1">
              <a:off x="9550507" y="2499492"/>
              <a:ext cx="1339702" cy="110002"/>
            </a:xfrm>
            <a:prstGeom prst="roundRect">
              <a:avLst>
                <a:gd name="adj" fmla="val 50000"/>
              </a:avLst>
            </a:prstGeom>
            <a:gradFill>
              <a:gsLst>
                <a:gs pos="0">
                  <a:schemeClr val="tx1"/>
                </a:gs>
                <a:gs pos="70000">
                  <a:schemeClr val="tx1">
                    <a:alpha val="0"/>
                  </a:schemeClr>
                </a:gs>
              </a:gsLst>
              <a:lin ang="10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zh-CN" altLang="en-US" sz="1200" dirty="0">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12" name="矩形: 圆角 11"/>
            <p:cNvSpPr/>
            <p:nvPr/>
          </p:nvSpPr>
          <p:spPr>
            <a:xfrm>
              <a:off x="5955897" y="2499492"/>
              <a:ext cx="1339702" cy="110002"/>
            </a:xfrm>
            <a:prstGeom prst="roundRect">
              <a:avLst>
                <a:gd name="adj" fmla="val 50000"/>
              </a:avLst>
            </a:prstGeom>
            <a:gradFill>
              <a:gsLst>
                <a:gs pos="0">
                  <a:schemeClr val="tx1"/>
                </a:gs>
                <a:gs pos="70000">
                  <a:schemeClr val="tx1">
                    <a:alpha val="0"/>
                  </a:schemeClr>
                </a:gs>
              </a:gsLst>
              <a:lin ang="10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zh-CN" altLang="en-US" sz="1200">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13" name="文本框 12"/>
          <p:cNvSpPr txBox="1"/>
          <p:nvPr/>
        </p:nvSpPr>
        <p:spPr>
          <a:xfrm>
            <a:off x="5311072" y="3546871"/>
            <a:ext cx="5809705" cy="584775"/>
          </a:xfrm>
          <a:prstGeom prst="rect">
            <a:avLst/>
          </a:prstGeom>
          <a:noFill/>
        </p:spPr>
        <p:txBody>
          <a:bodyPr wrap="square" rtlCol="0">
            <a:spAutoFit/>
          </a:bodyPr>
          <a:lstStyle/>
          <a:p>
            <a:pPr algn="ctr"/>
            <a:r>
              <a:rPr lang="en-US" altLang="zh-CN" sz="3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Cloze</a:t>
            </a:r>
            <a:r>
              <a:rPr lang="zh-CN" altLang="en-US" sz="3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 </a:t>
            </a:r>
            <a:r>
              <a:rPr lang="en-US" altLang="zh-CN" sz="3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test</a:t>
            </a:r>
            <a:endParaRPr lang="zh-CN" altLang="en-US" sz="3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1" y="0"/>
            <a:ext cx="5347855" cy="6858000"/>
          </a:xfrm>
          <a:prstGeom prst="rect">
            <a:avLst/>
          </a:prstGeom>
        </p:spPr>
      </p:pic>
      <p:sp>
        <p:nvSpPr>
          <p:cNvPr id="3" name="文本框 2"/>
          <p:cNvSpPr txBox="1"/>
          <p:nvPr/>
        </p:nvSpPr>
        <p:spPr>
          <a:xfrm>
            <a:off x="5347854" y="2482472"/>
            <a:ext cx="6844146" cy="1815882"/>
          </a:xfrm>
          <a:prstGeom prst="rect">
            <a:avLst/>
          </a:prstGeom>
          <a:noFill/>
        </p:spPr>
        <p:txBody>
          <a:bodyPr wrap="square">
            <a:spAutoFit/>
          </a:bodyPr>
          <a:lstStyle/>
          <a:p>
            <a:pPr algn="just">
              <a:buNone/>
            </a:pPr>
            <a:r>
              <a:rPr lang="en-GB" altLang="zh-CN" sz="2800" dirty="0">
                <a:latin typeface="Times New Roman" panose="02020603050405020304" pitchFamily="18" charset="0"/>
                <a:cs typeface="Times New Roman" panose="02020603050405020304" pitchFamily="18" charset="0"/>
              </a:rPr>
              <a:t>      A community program brings teenagers and seniors together, letting older people teach practical life skills while building connection across generations and reducing loneliness.</a:t>
            </a:r>
            <a:endParaRPr lang="en-GB" altLang="zh-CN" sz="2800"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0" y="0"/>
            <a:ext cx="6099048" cy="6001643"/>
          </a:xfrm>
          <a:prstGeom prst="rect">
            <a:avLst/>
          </a:prstGeom>
          <a:noFill/>
        </p:spPr>
        <p:txBody>
          <a:bodyPr wrap="square">
            <a:spAutoFit/>
          </a:bodyPr>
          <a:lstStyle/>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life-saving skills</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decision-making</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interpersonal</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practical skills</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bridge the gap</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hands-on way</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off-site</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old-fashioned</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self-educated</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cooking session</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misplaced buttons</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perfection</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misplace</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ongoing effort to reduce loneliness</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empowering youth</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passing down traditions</a:t>
            </a:r>
            <a:endParaRPr lang="zh-CN" altLang="en-US" sz="2400"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6096000" y="0"/>
            <a:ext cx="6135624" cy="6001643"/>
          </a:xfrm>
          <a:prstGeom prst="rect">
            <a:avLst/>
          </a:prstGeom>
          <a:noFill/>
        </p:spPr>
        <p:txBody>
          <a:bodyPr wrap="square">
            <a:spAutoFit/>
          </a:bodyPr>
          <a:lstStyle/>
          <a:p>
            <a:pPr marL="457200" indent="-457200">
              <a:buFont typeface="+mj-lt"/>
              <a:buAutoNum type="arabicPeriod"/>
            </a:pPr>
            <a:r>
              <a:rPr lang="zh-CN" altLang="en-US" sz="2400" dirty="0">
                <a:latin typeface="仿宋" panose="02010609060101010101" pitchFamily="49" charset="-122"/>
                <a:ea typeface="仿宋" panose="02010609060101010101" pitchFamily="49" charset="-122"/>
              </a:rPr>
              <a:t>救生技能</a:t>
            </a:r>
            <a:endParaRPr lang="zh-CN" altLang="en-US" sz="2400"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dirty="0">
                <a:latin typeface="仿宋" panose="02010609060101010101" pitchFamily="49" charset="-122"/>
                <a:ea typeface="仿宋" panose="02010609060101010101" pitchFamily="49" charset="-122"/>
              </a:rPr>
              <a:t>决策</a:t>
            </a:r>
            <a:endParaRPr lang="zh-CN" altLang="en-US" sz="2400"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dirty="0">
                <a:latin typeface="仿宋" panose="02010609060101010101" pitchFamily="49" charset="-122"/>
                <a:ea typeface="仿宋" panose="02010609060101010101" pitchFamily="49" charset="-122"/>
              </a:rPr>
              <a:t>人际关系的</a:t>
            </a:r>
            <a:endParaRPr lang="zh-CN" altLang="en-US" sz="2400"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dirty="0">
                <a:latin typeface="仿宋" panose="02010609060101010101" pitchFamily="49" charset="-122"/>
                <a:ea typeface="仿宋" panose="02010609060101010101" pitchFamily="49" charset="-122"/>
              </a:rPr>
              <a:t>实用技能</a:t>
            </a:r>
            <a:endParaRPr lang="zh-CN" altLang="en-US" sz="2400"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dirty="0">
                <a:latin typeface="仿宋" panose="02010609060101010101" pitchFamily="49" charset="-122"/>
                <a:ea typeface="仿宋" panose="02010609060101010101" pitchFamily="49" charset="-122"/>
              </a:rPr>
              <a:t>弥合差距</a:t>
            </a:r>
            <a:endParaRPr lang="zh-CN" altLang="en-US" sz="2400"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dirty="0">
                <a:latin typeface="仿宋" panose="02010609060101010101" pitchFamily="49" charset="-122"/>
                <a:ea typeface="仿宋" panose="02010609060101010101" pitchFamily="49" charset="-122"/>
              </a:rPr>
              <a:t>实践方式</a:t>
            </a:r>
            <a:endParaRPr lang="zh-CN" altLang="en-US" sz="2400"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dirty="0">
                <a:latin typeface="仿宋" panose="02010609060101010101" pitchFamily="49" charset="-122"/>
                <a:ea typeface="仿宋" panose="02010609060101010101" pitchFamily="49" charset="-122"/>
              </a:rPr>
              <a:t>场外的 / 不在现场的</a:t>
            </a:r>
            <a:endParaRPr lang="zh-CN" altLang="en-US" sz="2400"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dirty="0">
                <a:latin typeface="仿宋" panose="02010609060101010101" pitchFamily="49" charset="-122"/>
                <a:ea typeface="仿宋" panose="02010609060101010101" pitchFamily="49" charset="-122"/>
              </a:rPr>
              <a:t>老式的 / 过时的</a:t>
            </a:r>
            <a:endParaRPr lang="zh-CN" altLang="en-US" sz="2400"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dirty="0">
                <a:latin typeface="仿宋" panose="02010609060101010101" pitchFamily="49" charset="-122"/>
                <a:ea typeface="仿宋" panose="02010609060101010101" pitchFamily="49" charset="-122"/>
              </a:rPr>
              <a:t>自学的</a:t>
            </a:r>
            <a:endParaRPr lang="zh-CN" altLang="en-US" sz="2400"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dirty="0">
                <a:latin typeface="仿宋" panose="02010609060101010101" pitchFamily="49" charset="-122"/>
                <a:ea typeface="仿宋" panose="02010609060101010101" pitchFamily="49" charset="-122"/>
              </a:rPr>
              <a:t>烹饪环节</a:t>
            </a:r>
            <a:endParaRPr lang="zh-CN" altLang="en-US" sz="2400"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dirty="0">
                <a:latin typeface="仿宋" panose="02010609060101010101" pitchFamily="49" charset="-122"/>
                <a:ea typeface="仿宋" panose="02010609060101010101" pitchFamily="49" charset="-122"/>
              </a:rPr>
              <a:t>放错位置的纽扣</a:t>
            </a:r>
            <a:endParaRPr lang="zh-CN" altLang="en-US" sz="2400"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dirty="0">
                <a:latin typeface="仿宋" panose="02010609060101010101" pitchFamily="49" charset="-122"/>
                <a:ea typeface="仿宋" panose="02010609060101010101" pitchFamily="49" charset="-122"/>
              </a:rPr>
              <a:t>完美</a:t>
            </a:r>
            <a:endParaRPr lang="zh-CN" altLang="en-US" sz="2400"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dirty="0">
                <a:latin typeface="仿宋" panose="02010609060101010101" pitchFamily="49" charset="-122"/>
                <a:ea typeface="仿宋" panose="02010609060101010101" pitchFamily="49" charset="-122"/>
              </a:rPr>
              <a:t>放错地方</a:t>
            </a:r>
            <a:endParaRPr lang="zh-CN" altLang="en-US" sz="2400"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dirty="0">
                <a:latin typeface="仿宋" panose="02010609060101010101" pitchFamily="49" charset="-122"/>
                <a:ea typeface="仿宋" panose="02010609060101010101" pitchFamily="49" charset="-122"/>
              </a:rPr>
              <a:t>减少孤独感的持续努力</a:t>
            </a:r>
            <a:endParaRPr lang="zh-CN" altLang="en-US" sz="2400"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dirty="0">
                <a:latin typeface="仿宋" panose="02010609060101010101" pitchFamily="49" charset="-122"/>
                <a:ea typeface="仿宋" panose="02010609060101010101" pitchFamily="49" charset="-122"/>
              </a:rPr>
              <a:t>赋能年轻人</a:t>
            </a:r>
            <a:endParaRPr lang="zh-CN" altLang="en-US" sz="2400"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dirty="0">
                <a:latin typeface="仿宋" panose="02010609060101010101" pitchFamily="49" charset="-122"/>
                <a:ea typeface="仿宋" panose="02010609060101010101" pitchFamily="49" charset="-122"/>
              </a:rPr>
              <a:t>传递传统</a:t>
            </a:r>
            <a:endParaRPr lang="zh-CN" altLang="en-US" sz="2400"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checkerboard(across)">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checkerboard(across)">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checkerboard(across)">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5"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checkerboard(across)">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5"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checkerboard(across)">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checkerboard(across)">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5" presetClass="entr" presetSubtype="10"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checkerboard(across)">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5" presetClass="entr" presetSubtype="10" fill="hold" nodeType="click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Effect transition="in" filter="checkerboard(across)">
                                      <p:cBhvr>
                                        <p:cTn id="42" dur="500"/>
                                        <p:tgtEl>
                                          <p:spTgt spid="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5" presetClass="entr" presetSubtype="10" fill="hold" nodeType="click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animEffect transition="in" filter="checkerboard(across)">
                                      <p:cBhvr>
                                        <p:cTn id="47" dur="500"/>
                                        <p:tgtEl>
                                          <p:spTgt spid="8">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5" presetClass="entr" presetSubtype="10" fill="hold" nodeType="clickEffect">
                                  <p:stCondLst>
                                    <p:cond delay="0"/>
                                  </p:stCondLst>
                                  <p:childTnLst>
                                    <p:set>
                                      <p:cBhvr>
                                        <p:cTn id="51" dur="1" fill="hold">
                                          <p:stCondLst>
                                            <p:cond delay="0"/>
                                          </p:stCondLst>
                                        </p:cTn>
                                        <p:tgtEl>
                                          <p:spTgt spid="8">
                                            <p:txEl>
                                              <p:pRg st="9" end="9"/>
                                            </p:txEl>
                                          </p:spTgt>
                                        </p:tgtEl>
                                        <p:attrNameLst>
                                          <p:attrName>style.visibility</p:attrName>
                                        </p:attrNameLst>
                                      </p:cBhvr>
                                      <p:to>
                                        <p:strVal val="visible"/>
                                      </p:to>
                                    </p:set>
                                    <p:animEffect transition="in" filter="checkerboard(across)">
                                      <p:cBhvr>
                                        <p:cTn id="52" dur="500"/>
                                        <p:tgtEl>
                                          <p:spTgt spid="8">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5" presetClass="entr" presetSubtype="10" fill="hold" nodeType="clickEffect">
                                  <p:stCondLst>
                                    <p:cond delay="0"/>
                                  </p:stCondLst>
                                  <p:childTnLst>
                                    <p:set>
                                      <p:cBhvr>
                                        <p:cTn id="56" dur="1" fill="hold">
                                          <p:stCondLst>
                                            <p:cond delay="0"/>
                                          </p:stCondLst>
                                        </p:cTn>
                                        <p:tgtEl>
                                          <p:spTgt spid="8">
                                            <p:txEl>
                                              <p:pRg st="10" end="10"/>
                                            </p:txEl>
                                          </p:spTgt>
                                        </p:tgtEl>
                                        <p:attrNameLst>
                                          <p:attrName>style.visibility</p:attrName>
                                        </p:attrNameLst>
                                      </p:cBhvr>
                                      <p:to>
                                        <p:strVal val="visible"/>
                                      </p:to>
                                    </p:set>
                                    <p:animEffect transition="in" filter="checkerboard(across)">
                                      <p:cBhvr>
                                        <p:cTn id="57" dur="500"/>
                                        <p:tgtEl>
                                          <p:spTgt spid="8">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5" presetClass="entr" presetSubtype="10" fill="hold" nodeType="clickEffect">
                                  <p:stCondLst>
                                    <p:cond delay="0"/>
                                  </p:stCondLst>
                                  <p:childTnLst>
                                    <p:set>
                                      <p:cBhvr>
                                        <p:cTn id="61" dur="1" fill="hold">
                                          <p:stCondLst>
                                            <p:cond delay="0"/>
                                          </p:stCondLst>
                                        </p:cTn>
                                        <p:tgtEl>
                                          <p:spTgt spid="8">
                                            <p:txEl>
                                              <p:pRg st="11" end="11"/>
                                            </p:txEl>
                                          </p:spTgt>
                                        </p:tgtEl>
                                        <p:attrNameLst>
                                          <p:attrName>style.visibility</p:attrName>
                                        </p:attrNameLst>
                                      </p:cBhvr>
                                      <p:to>
                                        <p:strVal val="visible"/>
                                      </p:to>
                                    </p:set>
                                    <p:animEffect transition="in" filter="checkerboard(across)">
                                      <p:cBhvr>
                                        <p:cTn id="62" dur="500"/>
                                        <p:tgtEl>
                                          <p:spTgt spid="8">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5" presetClass="entr" presetSubtype="10" fill="hold" nodeType="clickEffect">
                                  <p:stCondLst>
                                    <p:cond delay="0"/>
                                  </p:stCondLst>
                                  <p:childTnLst>
                                    <p:set>
                                      <p:cBhvr>
                                        <p:cTn id="66" dur="1" fill="hold">
                                          <p:stCondLst>
                                            <p:cond delay="0"/>
                                          </p:stCondLst>
                                        </p:cTn>
                                        <p:tgtEl>
                                          <p:spTgt spid="8">
                                            <p:txEl>
                                              <p:pRg st="12" end="12"/>
                                            </p:txEl>
                                          </p:spTgt>
                                        </p:tgtEl>
                                        <p:attrNameLst>
                                          <p:attrName>style.visibility</p:attrName>
                                        </p:attrNameLst>
                                      </p:cBhvr>
                                      <p:to>
                                        <p:strVal val="visible"/>
                                      </p:to>
                                    </p:set>
                                    <p:animEffect transition="in" filter="checkerboard(across)">
                                      <p:cBhvr>
                                        <p:cTn id="67" dur="500"/>
                                        <p:tgtEl>
                                          <p:spTgt spid="8">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5" presetClass="entr" presetSubtype="10" fill="hold" nodeType="clickEffect">
                                  <p:stCondLst>
                                    <p:cond delay="0"/>
                                  </p:stCondLst>
                                  <p:childTnLst>
                                    <p:set>
                                      <p:cBhvr>
                                        <p:cTn id="71" dur="1" fill="hold">
                                          <p:stCondLst>
                                            <p:cond delay="0"/>
                                          </p:stCondLst>
                                        </p:cTn>
                                        <p:tgtEl>
                                          <p:spTgt spid="8">
                                            <p:txEl>
                                              <p:pRg st="13" end="13"/>
                                            </p:txEl>
                                          </p:spTgt>
                                        </p:tgtEl>
                                        <p:attrNameLst>
                                          <p:attrName>style.visibility</p:attrName>
                                        </p:attrNameLst>
                                      </p:cBhvr>
                                      <p:to>
                                        <p:strVal val="visible"/>
                                      </p:to>
                                    </p:set>
                                    <p:animEffect transition="in" filter="checkerboard(across)">
                                      <p:cBhvr>
                                        <p:cTn id="72" dur="500"/>
                                        <p:tgtEl>
                                          <p:spTgt spid="8">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5" presetClass="entr" presetSubtype="10" fill="hold" nodeType="clickEffect">
                                  <p:stCondLst>
                                    <p:cond delay="0"/>
                                  </p:stCondLst>
                                  <p:childTnLst>
                                    <p:set>
                                      <p:cBhvr>
                                        <p:cTn id="76" dur="1" fill="hold">
                                          <p:stCondLst>
                                            <p:cond delay="0"/>
                                          </p:stCondLst>
                                        </p:cTn>
                                        <p:tgtEl>
                                          <p:spTgt spid="8">
                                            <p:txEl>
                                              <p:pRg st="14" end="14"/>
                                            </p:txEl>
                                          </p:spTgt>
                                        </p:tgtEl>
                                        <p:attrNameLst>
                                          <p:attrName>style.visibility</p:attrName>
                                        </p:attrNameLst>
                                      </p:cBhvr>
                                      <p:to>
                                        <p:strVal val="visible"/>
                                      </p:to>
                                    </p:set>
                                    <p:animEffect transition="in" filter="checkerboard(across)">
                                      <p:cBhvr>
                                        <p:cTn id="77" dur="500"/>
                                        <p:tgtEl>
                                          <p:spTgt spid="8">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5" presetClass="entr" presetSubtype="10" fill="hold" nodeType="clickEffect">
                                  <p:stCondLst>
                                    <p:cond delay="0"/>
                                  </p:stCondLst>
                                  <p:childTnLst>
                                    <p:set>
                                      <p:cBhvr>
                                        <p:cTn id="81" dur="1" fill="hold">
                                          <p:stCondLst>
                                            <p:cond delay="0"/>
                                          </p:stCondLst>
                                        </p:cTn>
                                        <p:tgtEl>
                                          <p:spTgt spid="8">
                                            <p:txEl>
                                              <p:pRg st="15" end="15"/>
                                            </p:txEl>
                                          </p:spTgt>
                                        </p:tgtEl>
                                        <p:attrNameLst>
                                          <p:attrName>style.visibility</p:attrName>
                                        </p:attrNameLst>
                                      </p:cBhvr>
                                      <p:to>
                                        <p:strVal val="visible"/>
                                      </p:to>
                                    </p:set>
                                    <p:animEffect transition="in" filter="checkerboard(across)">
                                      <p:cBhvr>
                                        <p:cTn id="82" dur="500"/>
                                        <p:tgtEl>
                                          <p:spTgt spid="8">
                                            <p:txEl>
                                              <p:pRg st="15" end="1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Cloze</a:t>
            </a:r>
            <a:r>
              <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 </a:t>
            </a: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test</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4" name="文本框 3"/>
          <p:cNvSpPr txBox="1"/>
          <p:nvPr/>
        </p:nvSpPr>
        <p:spPr>
          <a:xfrm>
            <a:off x="222278" y="1080866"/>
            <a:ext cx="11772498" cy="2246769"/>
          </a:xfrm>
          <a:prstGeom prst="rect">
            <a:avLst/>
          </a:prstGeom>
          <a:noFill/>
        </p:spPr>
        <p:txBody>
          <a:bodyPr wrap="square">
            <a:spAutoFit/>
          </a:bodyPr>
          <a:lstStyle/>
          <a:p>
            <a:pPr indent="381000" algn="just">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Something magical is happening this summer: a group of high school students from the Golden Connections Club gather at Olive Community Services and learn some new skills—not from videos, but from real grandmas.</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a:p>
            <a:pPr indent="381000" algn="just">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The concept is quite simple: seniors teach kids </a:t>
            </a:r>
            <a:r>
              <a:rPr lang="en-US" altLang="zh-CN" sz="2000" i="1" u="sng" kern="0" dirty="0">
                <a:effectLst/>
                <a:latin typeface="Times New Roman" panose="02020603050405020304" pitchFamily="18" charset="0"/>
                <a:ea typeface="宋体" panose="02010600030101010101" pitchFamily="2" charset="-122"/>
                <a:cs typeface="Times New Roman" panose="02020603050405020304" pitchFamily="18" charset="0"/>
              </a:rPr>
              <a:t>41</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skills that once filled every household: sewing, ironing, cooking, and more.</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a:p>
            <a:pPr algn="just">
              <a:buNone/>
            </a:pPr>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For Leena </a:t>
            </a:r>
            <a:r>
              <a:rPr lang="en-US" altLang="zh-CN" sz="2000" kern="0" dirty="0" err="1">
                <a:effectLst/>
                <a:latin typeface="Times New Roman" panose="02020603050405020304" pitchFamily="18" charset="0"/>
                <a:ea typeface="宋体" panose="02010600030101010101" pitchFamily="2" charset="-122"/>
                <a:cs typeface="Times New Roman" panose="02020603050405020304" pitchFamily="18" charset="0"/>
              </a:rPr>
              <a:t>Albinali</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a high school student and the club's founder, this isn't just an activity. It's a </a:t>
            </a:r>
            <a:r>
              <a:rPr lang="en-US" altLang="zh-CN" sz="2000" i="1" u="sng" kern="0" dirty="0">
                <a:effectLst/>
                <a:latin typeface="Times New Roman" panose="02020603050405020304" pitchFamily="18" charset="0"/>
                <a:ea typeface="宋体" panose="02010600030101010101" pitchFamily="2" charset="-122"/>
                <a:cs typeface="Times New Roman" panose="02020603050405020304" pitchFamily="18" charset="0"/>
              </a:rPr>
              <a:t>42</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to bridge the gap between generations, while giving her peers a chance to </a:t>
            </a:r>
            <a:r>
              <a:rPr lang="en-US" altLang="zh-CN" sz="2000" i="1" u="sng" kern="0" dirty="0">
                <a:effectLst/>
                <a:latin typeface="Times New Roman" panose="02020603050405020304" pitchFamily="18" charset="0"/>
                <a:ea typeface="宋体" panose="02010600030101010101" pitchFamily="2" charset="-122"/>
                <a:cs typeface="Times New Roman" panose="02020603050405020304" pitchFamily="18" charset="0"/>
              </a:rPr>
              <a:t>43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with elders, twice a week, in a(n) </a:t>
            </a:r>
            <a:r>
              <a:rPr lang="en-US" altLang="zh-CN" sz="2000" i="1" u="sng" kern="0" dirty="0">
                <a:effectLst/>
                <a:latin typeface="Times New Roman" panose="02020603050405020304" pitchFamily="18" charset="0"/>
                <a:ea typeface="宋体" panose="02010600030101010101" pitchFamily="2" charset="-122"/>
                <a:cs typeface="Times New Roman" panose="02020603050405020304" pitchFamily="18" charset="0"/>
              </a:rPr>
              <a:t>44</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way.</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p:txBody>
      </p:sp>
      <p:sp>
        <p:nvSpPr>
          <p:cNvPr id="20" name="文本框 19"/>
          <p:cNvSpPr txBox="1"/>
          <p:nvPr/>
        </p:nvSpPr>
        <p:spPr>
          <a:xfrm>
            <a:off x="222279" y="3287294"/>
            <a:ext cx="11772497" cy="2554545"/>
          </a:xfrm>
          <a:prstGeom prst="rect">
            <a:avLst/>
          </a:prstGeom>
          <a:noFill/>
        </p:spPr>
        <p:txBody>
          <a:bodyPr wrap="square">
            <a:spAutoFit/>
          </a:bodyPr>
          <a:lstStyle/>
          <a:p>
            <a:pPr marL="342900" lvl="0" indent="-342900" algn="just">
              <a:buFont typeface="+mj-lt"/>
              <a:buAutoNum type="arabicPeriod" startAt="41"/>
              <a:tabLst>
                <a:tab pos="4572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life-saving 		B. decision-making	 C. interpersonal 		</a:t>
            </a:r>
            <a:r>
              <a:rPr lang="en-US" altLang="zh-CN" sz="2000"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D. practical</a:t>
            </a:r>
            <a:endParaRPr lang="en-US" altLang="zh-CN" sz="2000"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en-US" sz="2000" b="1" dirty="0">
                <a:solidFill>
                  <a:srgbClr val="FF0000"/>
                </a:solidFill>
                <a:latin typeface="Times New Roman" panose="02020603050405020304" pitchFamily="18" charset="0"/>
                <a:cs typeface="Times New Roman" panose="02020603050405020304" pitchFamily="18" charset="0"/>
              </a:rPr>
              <a:t>后面马上列举了：</a:t>
            </a:r>
            <a:r>
              <a:rPr lang="en-GB" altLang="zh-CN" sz="2000" b="1" dirty="0">
                <a:solidFill>
                  <a:srgbClr val="FF0000"/>
                </a:solidFill>
                <a:latin typeface="Times New Roman" panose="02020603050405020304" pitchFamily="18" charset="0"/>
                <a:cs typeface="Times New Roman" panose="02020603050405020304" pitchFamily="18" charset="0"/>
              </a:rPr>
              <a:t>sewing, ironing, cooking, and more</a:t>
            </a:r>
            <a:r>
              <a:rPr lang="zh-CN" altLang="en-US" sz="2000" b="1" dirty="0">
                <a:solidFill>
                  <a:srgbClr val="FF0000"/>
                </a:solidFill>
                <a:latin typeface="Times New Roman" panose="02020603050405020304" pitchFamily="18" charset="0"/>
                <a:cs typeface="Times New Roman" panose="02020603050405020304" pitchFamily="18" charset="0"/>
              </a:rPr>
              <a:t>这些都是实用技能、生活技能，所以</a:t>
            </a:r>
            <a:r>
              <a:rPr lang="en-GB" altLang="zh-CN" sz="2000" b="1" dirty="0">
                <a:solidFill>
                  <a:srgbClr val="FF0000"/>
                </a:solidFill>
                <a:latin typeface="Times New Roman" panose="02020603050405020304" pitchFamily="18" charset="0"/>
                <a:cs typeface="Times New Roman" panose="02020603050405020304" pitchFamily="18" charset="0"/>
              </a:rPr>
              <a:t>practical skills</a:t>
            </a:r>
            <a:r>
              <a:rPr lang="zh-CN" altLang="en-GB" sz="2000" b="1" dirty="0">
                <a:solidFill>
                  <a:srgbClr val="FF0000"/>
                </a:solidFill>
                <a:latin typeface="Times New Roman" panose="02020603050405020304" pitchFamily="18" charset="0"/>
                <a:cs typeface="Times New Roman" panose="02020603050405020304" pitchFamily="18" charset="0"/>
              </a:rPr>
              <a:t>。</a:t>
            </a:r>
            <a:r>
              <a:rPr lang="en-GB" altLang="zh-CN" sz="2000" b="1" dirty="0">
                <a:solidFill>
                  <a:srgbClr val="FF0000"/>
                </a:solidFill>
                <a:latin typeface="Times New Roman" panose="02020603050405020304" pitchFamily="18" charset="0"/>
                <a:cs typeface="Times New Roman" panose="02020603050405020304" pitchFamily="18" charset="0"/>
              </a:rPr>
              <a:t>life-saving skills </a:t>
            </a:r>
            <a:r>
              <a:rPr lang="zh-CN" altLang="en-US" sz="2000" b="1" dirty="0">
                <a:solidFill>
                  <a:srgbClr val="FF0000"/>
                </a:solidFill>
                <a:latin typeface="Times New Roman" panose="02020603050405020304" pitchFamily="18" charset="0"/>
                <a:cs typeface="Times New Roman" panose="02020603050405020304" pitchFamily="18" charset="0"/>
              </a:rPr>
              <a:t>指急救、逃生之类；</a:t>
            </a:r>
            <a:r>
              <a:rPr lang="en-GB" altLang="zh-CN" sz="2000" b="1" dirty="0">
                <a:solidFill>
                  <a:srgbClr val="FF0000"/>
                </a:solidFill>
                <a:latin typeface="Times New Roman" panose="02020603050405020304" pitchFamily="18" charset="0"/>
                <a:cs typeface="Times New Roman" panose="02020603050405020304" pitchFamily="18" charset="0"/>
              </a:rPr>
              <a:t>decision-making skills </a:t>
            </a:r>
            <a:r>
              <a:rPr lang="zh-CN" altLang="en-US" sz="2000" b="1" dirty="0">
                <a:solidFill>
                  <a:srgbClr val="FF0000"/>
                </a:solidFill>
                <a:latin typeface="Times New Roman" panose="02020603050405020304" pitchFamily="18" charset="0"/>
                <a:cs typeface="Times New Roman" panose="02020603050405020304" pitchFamily="18" charset="0"/>
              </a:rPr>
              <a:t>决策能力；</a:t>
            </a:r>
            <a:r>
              <a:rPr lang="en-GB" altLang="zh-CN" sz="2000" b="1" dirty="0">
                <a:solidFill>
                  <a:srgbClr val="FF0000"/>
                </a:solidFill>
                <a:latin typeface="Times New Roman" panose="02020603050405020304" pitchFamily="18" charset="0"/>
                <a:cs typeface="Times New Roman" panose="02020603050405020304" pitchFamily="18" charset="0"/>
              </a:rPr>
              <a:t>interpersonal skills </a:t>
            </a:r>
            <a:r>
              <a:rPr lang="zh-CN" altLang="en-US" sz="2000" b="1" dirty="0">
                <a:solidFill>
                  <a:srgbClr val="FF0000"/>
                </a:solidFill>
                <a:latin typeface="Times New Roman" panose="02020603050405020304" pitchFamily="18" charset="0"/>
                <a:cs typeface="Times New Roman" panose="02020603050405020304" pitchFamily="18" charset="0"/>
              </a:rPr>
              <a:t>人际交往能力，均不符合。</a:t>
            </a:r>
            <a:endParaRPr lang="zh-CN" altLang="zh-CN" sz="2000" b="1" kern="100" dirty="0">
              <a:solidFill>
                <a:srgbClr val="FF0000"/>
              </a:solidFill>
              <a:effectLst/>
              <a:latin typeface="Times New Roman" panose="02020603050405020304" pitchFamily="18" charset="0"/>
              <a:ea typeface="等线" panose="02010600030101010101" charset="-122"/>
              <a:cs typeface="Times New Roman" panose="02020603050405020304" pitchFamily="18" charset="0"/>
            </a:endParaRPr>
          </a:p>
          <a:p>
            <a:pPr lvl="0" algn="just">
              <a:tabLst>
                <a:tab pos="4572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42.</a:t>
            </a:r>
            <a:r>
              <a:rPr lang="zh-CN" altLang="en-US" sz="20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compromise 	B. struggle 		C. right 			</a:t>
            </a:r>
            <a:r>
              <a:rPr lang="en-US" altLang="zh-CN" sz="2000"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D. mission</a:t>
            </a:r>
            <a:endParaRPr lang="en-US" altLang="zh-CN" sz="2000"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en-US" sz="2000" b="1" dirty="0">
                <a:solidFill>
                  <a:srgbClr val="FF0000"/>
                </a:solidFill>
                <a:latin typeface="Times New Roman" panose="02020603050405020304" pitchFamily="18" charset="0"/>
                <a:cs typeface="Times New Roman" panose="02020603050405020304" pitchFamily="18" charset="0"/>
              </a:rPr>
              <a:t>“这不只是一个活动，而是一个</a:t>
            </a:r>
            <a:r>
              <a:rPr lang="en-US" altLang="zh-CN"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，去弥合代际鸿沟。”最自然的是 </a:t>
            </a:r>
            <a:r>
              <a:rPr lang="en-GB" altLang="zh-CN" sz="2000" b="1" dirty="0">
                <a:solidFill>
                  <a:srgbClr val="FF0000"/>
                </a:solidFill>
                <a:latin typeface="Times New Roman" panose="02020603050405020304" pitchFamily="18" charset="0"/>
                <a:cs typeface="Times New Roman" panose="02020603050405020304" pitchFamily="18" charset="0"/>
              </a:rPr>
              <a:t>a mission to do </a:t>
            </a:r>
            <a:r>
              <a:rPr lang="en-GB" altLang="zh-CN" sz="2000" b="1" dirty="0" err="1">
                <a:solidFill>
                  <a:srgbClr val="FF0000"/>
                </a:solidFill>
                <a:latin typeface="Times New Roman" panose="02020603050405020304" pitchFamily="18" charset="0"/>
                <a:cs typeface="Times New Roman" panose="02020603050405020304" pitchFamily="18" charset="0"/>
              </a:rPr>
              <a:t>sth</a:t>
            </a:r>
            <a:r>
              <a:rPr lang="en-GB" altLang="zh-CN"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表示“一个使命、一项有意义的目标”。</a:t>
            </a:r>
            <a:r>
              <a:rPr lang="en-GB" altLang="zh-CN" sz="2000" b="1" dirty="0">
                <a:solidFill>
                  <a:srgbClr val="FF0000"/>
                </a:solidFill>
                <a:latin typeface="Times New Roman" panose="02020603050405020304" pitchFamily="18" charset="0"/>
                <a:cs typeface="Times New Roman" panose="02020603050405020304" pitchFamily="18" charset="0"/>
              </a:rPr>
              <a:t>compromise </a:t>
            </a:r>
            <a:r>
              <a:rPr lang="zh-CN" altLang="en-US" sz="2000" b="1" dirty="0">
                <a:solidFill>
                  <a:srgbClr val="FF0000"/>
                </a:solidFill>
                <a:latin typeface="Times New Roman" panose="02020603050405020304" pitchFamily="18" charset="0"/>
                <a:cs typeface="Times New Roman" panose="02020603050405020304" pitchFamily="18" charset="0"/>
              </a:rPr>
              <a:t>妥协，不符合；</a:t>
            </a:r>
            <a:r>
              <a:rPr lang="en-GB" altLang="zh-CN" sz="2000" b="1" dirty="0">
                <a:solidFill>
                  <a:srgbClr val="FF0000"/>
                </a:solidFill>
                <a:latin typeface="Times New Roman" panose="02020603050405020304" pitchFamily="18" charset="0"/>
                <a:cs typeface="Times New Roman" panose="02020603050405020304" pitchFamily="18" charset="0"/>
              </a:rPr>
              <a:t>struggle </a:t>
            </a:r>
            <a:r>
              <a:rPr lang="zh-CN" altLang="en-US" sz="2000" b="1" dirty="0">
                <a:solidFill>
                  <a:srgbClr val="FF0000"/>
                </a:solidFill>
                <a:latin typeface="Times New Roman" panose="02020603050405020304" pitchFamily="18" charset="0"/>
                <a:cs typeface="Times New Roman" panose="02020603050405020304" pitchFamily="18" charset="0"/>
              </a:rPr>
              <a:t>挣扎，不符合褒义语境；</a:t>
            </a:r>
            <a:r>
              <a:rPr lang="en-GB" altLang="zh-CN" sz="2000" b="1" dirty="0">
                <a:solidFill>
                  <a:srgbClr val="FF0000"/>
                </a:solidFill>
                <a:latin typeface="Times New Roman" panose="02020603050405020304" pitchFamily="18" charset="0"/>
                <a:cs typeface="Times New Roman" panose="02020603050405020304" pitchFamily="18" charset="0"/>
              </a:rPr>
              <a:t>right </a:t>
            </a:r>
            <a:r>
              <a:rPr lang="zh-CN" altLang="en-US" sz="2000" b="1" dirty="0">
                <a:solidFill>
                  <a:srgbClr val="FF0000"/>
                </a:solidFill>
                <a:latin typeface="Times New Roman" panose="02020603050405020304" pitchFamily="18" charset="0"/>
                <a:cs typeface="Times New Roman" panose="02020603050405020304" pitchFamily="18" charset="0"/>
              </a:rPr>
              <a:t>权利，也不搭</a:t>
            </a:r>
            <a:endParaRPr lang="zh-CN" altLang="en-US" sz="20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checkerboard(across)">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0">
                                            <p:txEl>
                                              <p:pRg st="3" end="3"/>
                                            </p:txEl>
                                          </p:spTgt>
                                        </p:tgtEl>
                                        <p:attrNameLst>
                                          <p:attrName>style.visibility</p:attrName>
                                        </p:attrNameLst>
                                      </p:cBhvr>
                                      <p:to>
                                        <p:strVal val="visible"/>
                                      </p:to>
                                    </p:set>
                                    <p:animEffect transition="in" filter="checkerboard(across)">
                                      <p:cBhvr>
                                        <p:cTn id="12" dur="500"/>
                                        <p:tgtEl>
                                          <p:spTgt spid="2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Cloze</a:t>
            </a:r>
            <a:r>
              <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 </a:t>
            </a: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test</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4" name="文本框 3"/>
          <p:cNvSpPr txBox="1"/>
          <p:nvPr/>
        </p:nvSpPr>
        <p:spPr>
          <a:xfrm>
            <a:off x="222278" y="1080866"/>
            <a:ext cx="11772498" cy="2246769"/>
          </a:xfrm>
          <a:prstGeom prst="rect">
            <a:avLst/>
          </a:prstGeom>
          <a:noFill/>
        </p:spPr>
        <p:txBody>
          <a:bodyPr wrap="square">
            <a:spAutoFit/>
          </a:bodyPr>
          <a:lstStyle/>
          <a:p>
            <a:pPr indent="381000" algn="just">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Something magical is happening this summer: a group of high school students from the Golden Connections Club gather at Olive Community Services and learn some new skills—not from videos, but from real grandmas.</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a:p>
            <a:pPr indent="381000" algn="just">
              <a:buNone/>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The concept is quite simple: seniors teach kids </a:t>
            </a:r>
            <a:r>
              <a:rPr lang="en-US" altLang="zh-CN" sz="2000" i="1" u="sng" kern="0" dirty="0">
                <a:effectLst/>
                <a:latin typeface="Times New Roman" panose="02020603050405020304" pitchFamily="18" charset="0"/>
                <a:ea typeface="宋体" panose="02010600030101010101" pitchFamily="2" charset="-122"/>
                <a:cs typeface="Times New Roman" panose="02020603050405020304" pitchFamily="18" charset="0"/>
              </a:rPr>
              <a:t>41</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skills that once filled every household: sewing, ironing, cooking, and more.</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a:p>
            <a:pPr algn="just">
              <a:buNone/>
            </a:pPr>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For Leena </a:t>
            </a:r>
            <a:r>
              <a:rPr lang="en-US" altLang="zh-CN" sz="2000" kern="0" dirty="0" err="1">
                <a:effectLst/>
                <a:latin typeface="Times New Roman" panose="02020603050405020304" pitchFamily="18" charset="0"/>
                <a:ea typeface="宋体" panose="02010600030101010101" pitchFamily="2" charset="-122"/>
                <a:cs typeface="Times New Roman" panose="02020603050405020304" pitchFamily="18" charset="0"/>
              </a:rPr>
              <a:t>Albinali</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a high school student and the club's founder, this isn't just an activity. It's a </a:t>
            </a:r>
            <a:r>
              <a:rPr lang="en-US" altLang="zh-CN" sz="2000" i="1" u="sng" kern="0" dirty="0">
                <a:effectLst/>
                <a:latin typeface="Times New Roman" panose="02020603050405020304" pitchFamily="18" charset="0"/>
                <a:ea typeface="宋体" panose="02010600030101010101" pitchFamily="2" charset="-122"/>
                <a:cs typeface="Times New Roman" panose="02020603050405020304" pitchFamily="18" charset="0"/>
              </a:rPr>
              <a:t>42</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to bridge the gap between generations, while giving her peers a chance to </a:t>
            </a:r>
            <a:r>
              <a:rPr lang="en-US" altLang="zh-CN" sz="2000" i="1" u="sng" kern="0" dirty="0">
                <a:effectLst/>
                <a:latin typeface="Times New Roman" panose="02020603050405020304" pitchFamily="18" charset="0"/>
                <a:ea typeface="宋体" panose="02010600030101010101" pitchFamily="2" charset="-122"/>
                <a:cs typeface="Times New Roman" panose="02020603050405020304" pitchFamily="18" charset="0"/>
              </a:rPr>
              <a:t>43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with elders, twice a week, in a(n) </a:t>
            </a:r>
            <a:r>
              <a:rPr lang="en-US" altLang="zh-CN" sz="2000" i="1" u="sng" kern="0" dirty="0">
                <a:effectLst/>
                <a:latin typeface="Times New Roman" panose="02020603050405020304" pitchFamily="18" charset="0"/>
                <a:ea typeface="宋体" panose="02010600030101010101" pitchFamily="2" charset="-122"/>
                <a:cs typeface="Times New Roman" panose="02020603050405020304" pitchFamily="18" charset="0"/>
              </a:rPr>
              <a:t>44</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way.</a:t>
            </a:r>
            <a:endParaRPr lang="zh-CN" altLang="zh-CN" sz="2000" kern="100" dirty="0">
              <a:effectLst/>
              <a:latin typeface="等线" panose="02010600030101010101" charset="-122"/>
              <a:ea typeface="等线" panose="02010600030101010101" charset="-122"/>
              <a:cs typeface="Times New Roman" panose="02020603050405020304" pitchFamily="18" charset="0"/>
            </a:endParaRPr>
          </a:p>
        </p:txBody>
      </p:sp>
      <p:sp>
        <p:nvSpPr>
          <p:cNvPr id="20" name="文本框 19"/>
          <p:cNvSpPr txBox="1"/>
          <p:nvPr/>
        </p:nvSpPr>
        <p:spPr>
          <a:xfrm>
            <a:off x="222279" y="3287294"/>
            <a:ext cx="11772497" cy="2862322"/>
          </a:xfrm>
          <a:prstGeom prst="rect">
            <a:avLst/>
          </a:prstGeom>
          <a:noFill/>
        </p:spPr>
        <p:txBody>
          <a:bodyPr wrap="square">
            <a:spAutoFit/>
          </a:bodyPr>
          <a:lstStyle/>
          <a:p>
            <a:pPr lvl="0"/>
            <a:r>
              <a:rPr lang="en-US" altLang="zh-CN" sz="2000" dirty="0">
                <a:latin typeface="Times New Roman" panose="02020603050405020304" pitchFamily="18" charset="0"/>
                <a:cs typeface="Times New Roman" panose="02020603050405020304" pitchFamily="18" charset="0"/>
              </a:rPr>
              <a:t>43.</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A. exercise 		B. </a:t>
            </a:r>
            <a:r>
              <a:rPr lang="en-US" altLang="zh-CN" sz="2000" dirty="0">
                <a:solidFill>
                  <a:srgbClr val="FF0000"/>
                </a:solidFill>
                <a:latin typeface="Times New Roman" panose="02020603050405020304" pitchFamily="18" charset="0"/>
                <a:cs typeface="Times New Roman" panose="02020603050405020304" pitchFamily="18" charset="0"/>
              </a:rPr>
              <a:t>connect</a:t>
            </a:r>
            <a:r>
              <a:rPr lang="en-US" altLang="zh-CN" sz="2000" dirty="0">
                <a:latin typeface="Times New Roman" panose="02020603050405020304" pitchFamily="18" charset="0"/>
                <a:cs typeface="Times New Roman" panose="02020603050405020304" pitchFamily="18" charset="0"/>
              </a:rPr>
              <a:t> 		C. match	 	D. compete</a:t>
            </a:r>
            <a:endParaRPr lang="en-US" altLang="zh-CN" sz="2000" dirty="0">
              <a:latin typeface="Times New Roman" panose="02020603050405020304" pitchFamily="18" charset="0"/>
              <a:cs typeface="Times New Roman" panose="02020603050405020304" pitchFamily="18" charset="0"/>
            </a:endParaRPr>
          </a:p>
          <a:p>
            <a:r>
              <a:rPr lang="zh-CN" altLang="en-US" sz="2000" b="1" dirty="0">
                <a:solidFill>
                  <a:srgbClr val="FF0000"/>
                </a:solidFill>
                <a:latin typeface="Times New Roman" panose="02020603050405020304" pitchFamily="18" charset="0"/>
                <a:cs typeface="Times New Roman" panose="02020603050405020304" pitchFamily="18" charset="0"/>
              </a:rPr>
              <a:t>全文核心就是两代人建立联系。后面还有：</a:t>
            </a:r>
            <a:r>
              <a:rPr lang="en-GB" altLang="zh-CN" sz="2000" b="1" dirty="0">
                <a:solidFill>
                  <a:srgbClr val="FF0000"/>
                </a:solidFill>
                <a:latin typeface="Times New Roman" panose="02020603050405020304" pitchFamily="18" charset="0"/>
                <a:cs typeface="Times New Roman" panose="02020603050405020304" pitchFamily="18" charset="0"/>
              </a:rPr>
              <a:t>It’s about connection</a:t>
            </a:r>
            <a:r>
              <a:rPr lang="zh-CN" altLang="en-US" sz="2000" b="1" dirty="0">
                <a:solidFill>
                  <a:srgbClr val="FF0000"/>
                </a:solidFill>
                <a:latin typeface="Times New Roman" panose="02020603050405020304" pitchFamily="18" charset="0"/>
                <a:cs typeface="Times New Roman" panose="02020603050405020304" pitchFamily="18" charset="0"/>
              </a:rPr>
              <a:t>前后呼应特别明显，所以这里就是 </a:t>
            </a:r>
            <a:r>
              <a:rPr lang="en-GB" altLang="zh-CN" sz="2000" b="1" dirty="0">
                <a:solidFill>
                  <a:srgbClr val="FF0000"/>
                </a:solidFill>
                <a:latin typeface="Times New Roman" panose="02020603050405020304" pitchFamily="18" charset="0"/>
                <a:cs typeface="Times New Roman" panose="02020603050405020304" pitchFamily="18" charset="0"/>
              </a:rPr>
              <a:t>connect with elders</a:t>
            </a:r>
            <a:r>
              <a:rPr lang="zh-CN" altLang="en-GB" sz="2000" b="1" dirty="0">
                <a:solidFill>
                  <a:srgbClr val="FF0000"/>
                </a:solidFill>
                <a:latin typeface="Times New Roman" panose="02020603050405020304" pitchFamily="18" charset="0"/>
                <a:cs typeface="Times New Roman" panose="02020603050405020304" pitchFamily="18" charset="0"/>
              </a:rPr>
              <a:t>。</a:t>
            </a:r>
            <a:r>
              <a:rPr lang="en-GB" altLang="zh-CN" sz="2000" b="1" dirty="0">
                <a:solidFill>
                  <a:srgbClr val="FF0000"/>
                </a:solidFill>
                <a:latin typeface="Times New Roman" panose="02020603050405020304" pitchFamily="18" charset="0"/>
                <a:cs typeface="Times New Roman" panose="02020603050405020304" pitchFamily="18" charset="0"/>
              </a:rPr>
              <a:t> connect with sb. = </a:t>
            </a:r>
            <a:r>
              <a:rPr lang="zh-CN" altLang="en-US" sz="2000" b="1" dirty="0">
                <a:solidFill>
                  <a:srgbClr val="FF0000"/>
                </a:solidFill>
                <a:latin typeface="Times New Roman" panose="02020603050405020304" pitchFamily="18" charset="0"/>
                <a:cs typeface="Times New Roman" panose="02020603050405020304" pitchFamily="18" charset="0"/>
              </a:rPr>
              <a:t>与某人建立联系、产生连接；</a:t>
            </a:r>
            <a:r>
              <a:rPr lang="en-GB" altLang="zh-CN" sz="2000" b="1" dirty="0">
                <a:solidFill>
                  <a:srgbClr val="FF0000"/>
                </a:solidFill>
                <a:latin typeface="Times New Roman" panose="02020603050405020304" pitchFamily="18" charset="0"/>
                <a:cs typeface="Times New Roman" panose="02020603050405020304" pitchFamily="18" charset="0"/>
              </a:rPr>
              <a:t> exercise with elders </a:t>
            </a:r>
            <a:r>
              <a:rPr lang="zh-CN" altLang="en-US" sz="2000" b="1" dirty="0">
                <a:solidFill>
                  <a:srgbClr val="FF0000"/>
                </a:solidFill>
                <a:latin typeface="Times New Roman" panose="02020603050405020304" pitchFamily="18" charset="0"/>
                <a:cs typeface="Times New Roman" panose="02020603050405020304" pitchFamily="18" charset="0"/>
              </a:rPr>
              <a:t>一起锻炼？文章没讲；</a:t>
            </a:r>
            <a:r>
              <a:rPr lang="en-GB" altLang="zh-CN" sz="2000" b="1" dirty="0">
                <a:solidFill>
                  <a:srgbClr val="FF0000"/>
                </a:solidFill>
                <a:latin typeface="Times New Roman" panose="02020603050405020304" pitchFamily="18" charset="0"/>
                <a:cs typeface="Times New Roman" panose="02020603050405020304" pitchFamily="18" charset="0"/>
              </a:rPr>
              <a:t> match with elders </a:t>
            </a:r>
            <a:r>
              <a:rPr lang="zh-CN" altLang="en-US" sz="2000" b="1" dirty="0">
                <a:solidFill>
                  <a:srgbClr val="FF0000"/>
                </a:solidFill>
                <a:latin typeface="Times New Roman" panose="02020603050405020304" pitchFamily="18" charset="0"/>
                <a:cs typeface="Times New Roman" panose="02020603050405020304" pitchFamily="18" charset="0"/>
              </a:rPr>
              <a:t>匹配，不搭；</a:t>
            </a:r>
            <a:r>
              <a:rPr lang="en-GB" altLang="zh-CN" sz="2000" b="1" dirty="0">
                <a:solidFill>
                  <a:srgbClr val="FF0000"/>
                </a:solidFill>
                <a:latin typeface="Times New Roman" panose="02020603050405020304" pitchFamily="18" charset="0"/>
                <a:cs typeface="Times New Roman" panose="02020603050405020304" pitchFamily="18" charset="0"/>
              </a:rPr>
              <a:t> compete with elders </a:t>
            </a:r>
            <a:r>
              <a:rPr lang="zh-CN" altLang="en-US" sz="2000" b="1" dirty="0">
                <a:solidFill>
                  <a:srgbClr val="FF0000"/>
                </a:solidFill>
                <a:latin typeface="Times New Roman" panose="02020603050405020304" pitchFamily="18" charset="0"/>
                <a:cs typeface="Times New Roman" panose="02020603050405020304" pitchFamily="18" charset="0"/>
              </a:rPr>
              <a:t>和老人竞争，完全反了。</a:t>
            </a:r>
            <a:endParaRPr lang="zh-CN" altLang="zh-CN" sz="2000" b="1" dirty="0">
              <a:solidFill>
                <a:srgbClr val="FF0000"/>
              </a:solidFill>
              <a:latin typeface="Times New Roman" panose="02020603050405020304" pitchFamily="18" charset="0"/>
              <a:cs typeface="Times New Roman" panose="02020603050405020304" pitchFamily="18" charset="0"/>
            </a:endParaRPr>
          </a:p>
          <a:p>
            <a:pPr lvl="0"/>
            <a:r>
              <a:rPr lang="en-US" altLang="zh-CN" sz="2000" dirty="0">
                <a:latin typeface="Times New Roman" panose="02020603050405020304" pitchFamily="18" charset="0"/>
                <a:cs typeface="Times New Roman" panose="02020603050405020304" pitchFamily="18" charset="0"/>
              </a:rPr>
              <a:t>44.</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A. </a:t>
            </a:r>
            <a:r>
              <a:rPr lang="en-US" altLang="zh-CN" sz="2000" dirty="0">
                <a:solidFill>
                  <a:srgbClr val="FF0000"/>
                </a:solidFill>
                <a:latin typeface="Times New Roman" panose="02020603050405020304" pitchFamily="18" charset="0"/>
                <a:cs typeface="Times New Roman" panose="02020603050405020304" pitchFamily="18" charset="0"/>
              </a:rPr>
              <a:t>hands-on</a:t>
            </a:r>
            <a:r>
              <a:rPr lang="en-US" altLang="zh-CN" sz="2000" dirty="0">
                <a:latin typeface="Times New Roman" panose="02020603050405020304" pitchFamily="18" charset="0"/>
                <a:cs typeface="Times New Roman" panose="02020603050405020304" pitchFamily="18" charset="0"/>
              </a:rPr>
              <a:t>		 B. off-site 		C. old-fashioned 		D. self-educated</a:t>
            </a:r>
            <a:endParaRPr lang="zh-CN" altLang="zh-CN" sz="2000" dirty="0">
              <a:latin typeface="Times New Roman" panose="02020603050405020304" pitchFamily="18" charset="0"/>
              <a:cs typeface="Times New Roman" panose="02020603050405020304" pitchFamily="18" charset="0"/>
            </a:endParaRPr>
          </a:p>
          <a:p>
            <a:r>
              <a:rPr lang="zh-CN" altLang="en-US" sz="2000" b="1" dirty="0">
                <a:solidFill>
                  <a:srgbClr val="FF0000"/>
                </a:solidFill>
                <a:latin typeface="Times New Roman" panose="02020603050405020304" pitchFamily="18" charset="0"/>
                <a:cs typeface="Times New Roman" panose="02020603050405020304" pitchFamily="18" charset="0"/>
              </a:rPr>
              <a:t>前面说：</a:t>
            </a:r>
            <a:r>
              <a:rPr lang="en-GB" altLang="zh-CN" sz="2000" b="1" dirty="0">
                <a:solidFill>
                  <a:srgbClr val="FF0000"/>
                </a:solidFill>
                <a:latin typeface="Times New Roman" panose="02020603050405020304" pitchFamily="18" charset="0"/>
                <a:cs typeface="Times New Roman" panose="02020603050405020304" pitchFamily="18" charset="0"/>
              </a:rPr>
              <a:t>not from videos, but from real grandmas</a:t>
            </a:r>
            <a:r>
              <a:rPr lang="zh-CN" altLang="en-US" sz="2000" b="1" dirty="0">
                <a:solidFill>
                  <a:srgbClr val="FF0000"/>
                </a:solidFill>
                <a:latin typeface="Times New Roman" panose="02020603050405020304" pitchFamily="18" charset="0"/>
                <a:cs typeface="Times New Roman" panose="02020603050405020304" pitchFamily="18" charset="0"/>
              </a:rPr>
              <a:t>；这就说明不是线上、不是看视频，而是亲手学、实际操作地学。所以是 </a:t>
            </a:r>
            <a:r>
              <a:rPr lang="en-GB" altLang="zh-CN" sz="2000" b="1" dirty="0">
                <a:solidFill>
                  <a:srgbClr val="FF0000"/>
                </a:solidFill>
                <a:latin typeface="Times New Roman" panose="02020603050405020304" pitchFamily="18" charset="0"/>
                <a:cs typeface="Times New Roman" panose="02020603050405020304" pitchFamily="18" charset="0"/>
              </a:rPr>
              <a:t>hands-on way</a:t>
            </a:r>
            <a:r>
              <a:rPr lang="zh-CN" altLang="en-GB" sz="2000" b="1" dirty="0">
                <a:solidFill>
                  <a:srgbClr val="FF0000"/>
                </a:solidFill>
                <a:latin typeface="Times New Roman" panose="02020603050405020304" pitchFamily="18" charset="0"/>
                <a:cs typeface="Times New Roman" panose="02020603050405020304" pitchFamily="18" charset="0"/>
              </a:rPr>
              <a:t>。</a:t>
            </a:r>
            <a:r>
              <a:rPr lang="en-GB" altLang="zh-CN" sz="2000" b="1" dirty="0">
                <a:solidFill>
                  <a:srgbClr val="FF0000"/>
                </a:solidFill>
                <a:latin typeface="Times New Roman" panose="02020603050405020304" pitchFamily="18" charset="0"/>
                <a:cs typeface="Times New Roman" panose="02020603050405020304" pitchFamily="18" charset="0"/>
              </a:rPr>
              <a:t> hands-on = </a:t>
            </a:r>
            <a:r>
              <a:rPr lang="zh-CN" altLang="en-US" sz="2000" b="1" dirty="0">
                <a:solidFill>
                  <a:srgbClr val="FF0000"/>
                </a:solidFill>
                <a:latin typeface="Times New Roman" panose="02020603050405020304" pitchFamily="18" charset="0"/>
                <a:cs typeface="Times New Roman" panose="02020603050405020304" pitchFamily="18" charset="0"/>
              </a:rPr>
              <a:t>动手实践的。</a:t>
            </a:r>
            <a:endParaRPr lang="zh-CN" altLang="en-GB" sz="2000" b="1" dirty="0">
              <a:solidFill>
                <a:srgbClr val="FF0000"/>
              </a:solidFill>
              <a:latin typeface="Times New Roman" panose="02020603050405020304" pitchFamily="18" charset="0"/>
              <a:cs typeface="Times New Roman" panose="02020603050405020304" pitchFamily="18" charset="0"/>
            </a:endParaRPr>
          </a:p>
          <a:p>
            <a:pPr lvl="0" algn="just">
              <a:tabLst>
                <a:tab pos="457200" algn="l"/>
              </a:tabLst>
            </a:pPr>
            <a:r>
              <a:rPr lang="en-GB" altLang="zh-CN" sz="2000" b="1" dirty="0">
                <a:solidFill>
                  <a:srgbClr val="FF0000"/>
                </a:solidFill>
                <a:latin typeface="Times New Roman" panose="02020603050405020304" pitchFamily="18" charset="0"/>
                <a:cs typeface="Times New Roman" panose="02020603050405020304" pitchFamily="18" charset="0"/>
              </a:rPr>
              <a:t>off-site </a:t>
            </a:r>
            <a:r>
              <a:rPr lang="zh-CN" altLang="en-US" sz="2000" b="1" dirty="0">
                <a:solidFill>
                  <a:srgbClr val="FF0000"/>
                </a:solidFill>
                <a:latin typeface="Times New Roman" panose="02020603050405020304" pitchFamily="18" charset="0"/>
                <a:cs typeface="Times New Roman" panose="02020603050405020304" pitchFamily="18" charset="0"/>
              </a:rPr>
              <a:t>异地的，地点不对；</a:t>
            </a:r>
            <a:r>
              <a:rPr lang="en-GB" altLang="zh-CN" sz="2000" b="1" dirty="0">
                <a:solidFill>
                  <a:srgbClr val="FF0000"/>
                </a:solidFill>
                <a:latin typeface="Times New Roman" panose="02020603050405020304" pitchFamily="18" charset="0"/>
                <a:cs typeface="Times New Roman" panose="02020603050405020304" pitchFamily="18" charset="0"/>
              </a:rPr>
              <a:t> old-fashioned </a:t>
            </a:r>
            <a:r>
              <a:rPr lang="zh-CN" altLang="en-US" sz="2000" b="1" dirty="0">
                <a:solidFill>
                  <a:srgbClr val="FF0000"/>
                </a:solidFill>
                <a:latin typeface="Times New Roman" panose="02020603050405020304" pitchFamily="18" charset="0"/>
                <a:cs typeface="Times New Roman" panose="02020603050405020304" pitchFamily="18" charset="0"/>
              </a:rPr>
              <a:t>老式的，虽然老人教技能可能有点“传统”，但这里重点是学习方式，不是风格；</a:t>
            </a:r>
            <a:r>
              <a:rPr lang="en-GB" altLang="zh-CN" sz="2000" b="1" dirty="0">
                <a:solidFill>
                  <a:srgbClr val="FF0000"/>
                </a:solidFill>
                <a:latin typeface="Times New Roman" panose="02020603050405020304" pitchFamily="18" charset="0"/>
                <a:cs typeface="Times New Roman" panose="02020603050405020304" pitchFamily="18" charset="0"/>
              </a:rPr>
              <a:t> self-educated </a:t>
            </a:r>
            <a:r>
              <a:rPr lang="zh-CN" altLang="en-US" sz="2000" b="1" dirty="0">
                <a:solidFill>
                  <a:srgbClr val="FF0000"/>
                </a:solidFill>
                <a:latin typeface="Times New Roman" panose="02020603050405020304" pitchFamily="18" charset="0"/>
                <a:cs typeface="Times New Roman" panose="02020603050405020304" pitchFamily="18" charset="0"/>
              </a:rPr>
              <a:t>自学的，和“</a:t>
            </a:r>
            <a:r>
              <a:rPr lang="en-GB" altLang="zh-CN" sz="2000" b="1" dirty="0">
                <a:solidFill>
                  <a:srgbClr val="FF0000"/>
                </a:solidFill>
                <a:latin typeface="Times New Roman" panose="02020603050405020304" pitchFamily="18" charset="0"/>
                <a:cs typeface="Times New Roman" panose="02020603050405020304" pitchFamily="18" charset="0"/>
              </a:rPr>
              <a:t>grandmas teach kids”</a:t>
            </a:r>
            <a:r>
              <a:rPr lang="zh-CN" altLang="en-US" sz="2000" b="1" dirty="0">
                <a:solidFill>
                  <a:srgbClr val="FF0000"/>
                </a:solidFill>
                <a:latin typeface="Times New Roman" panose="02020603050405020304" pitchFamily="18" charset="0"/>
                <a:cs typeface="Times New Roman" panose="02020603050405020304" pitchFamily="18" charset="0"/>
              </a:rPr>
              <a:t>矛盾。</a:t>
            </a:r>
            <a:endParaRPr lang="zh-CN" altLang="en-US" sz="2000" b="1"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checkerboard(across)">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0">
                                            <p:txEl>
                                              <p:pRg st="3" end="3"/>
                                            </p:txEl>
                                          </p:spTgt>
                                        </p:tgtEl>
                                        <p:attrNameLst>
                                          <p:attrName>style.visibility</p:attrName>
                                        </p:attrNameLst>
                                      </p:cBhvr>
                                      <p:to>
                                        <p:strVal val="visible"/>
                                      </p:to>
                                    </p:set>
                                    <p:animEffect transition="in" filter="checkerboard(across)">
                                      <p:cBhvr>
                                        <p:cTn id="12" dur="500"/>
                                        <p:tgtEl>
                                          <p:spTgt spid="20">
                                            <p:txEl>
                                              <p:pRg st="3" end="3"/>
                                            </p:txEl>
                                          </p:spTgt>
                                        </p:tgtEl>
                                      </p:cBhvr>
                                    </p:animEffect>
                                  </p:childTnLst>
                                </p:cTn>
                              </p:par>
                              <p:par>
                                <p:cTn id="13" presetID="5" presetClass="entr" presetSubtype="10" fill="hold" nodeType="withEffect">
                                  <p:stCondLst>
                                    <p:cond delay="0"/>
                                  </p:stCondLst>
                                  <p:childTnLst>
                                    <p:set>
                                      <p:cBhvr>
                                        <p:cTn id="14" dur="1" fill="hold">
                                          <p:stCondLst>
                                            <p:cond delay="0"/>
                                          </p:stCondLst>
                                        </p:cTn>
                                        <p:tgtEl>
                                          <p:spTgt spid="20">
                                            <p:txEl>
                                              <p:pRg st="4" end="4"/>
                                            </p:txEl>
                                          </p:spTgt>
                                        </p:tgtEl>
                                        <p:attrNameLst>
                                          <p:attrName>style.visibility</p:attrName>
                                        </p:attrNameLst>
                                      </p:cBhvr>
                                      <p:to>
                                        <p:strVal val="visible"/>
                                      </p:to>
                                    </p:set>
                                    <p:animEffect transition="in" filter="checkerboard(across)">
                                      <p:cBhvr>
                                        <p:cTn id="15" dur="500"/>
                                        <p:tgtEl>
                                          <p:spTgt spid="2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Cloze</a:t>
            </a:r>
            <a:r>
              <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 </a:t>
            </a: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test</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4" name="文本框 3"/>
          <p:cNvSpPr txBox="1"/>
          <p:nvPr/>
        </p:nvSpPr>
        <p:spPr>
          <a:xfrm>
            <a:off x="222278" y="1080866"/>
            <a:ext cx="11772498" cy="1015663"/>
          </a:xfrm>
          <a:prstGeom prst="rect">
            <a:avLst/>
          </a:prstGeom>
          <a:noFill/>
        </p:spPr>
        <p:txBody>
          <a:bodyPr wrap="square">
            <a:spAutoFit/>
          </a:bodyPr>
          <a:lstStyle/>
          <a:p>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"There is so much wisdom that lives in our </a:t>
            </a:r>
            <a:r>
              <a:rPr lang="en-US" altLang="zh-CN" sz="2000" i="1" u="sng" dirty="0">
                <a:latin typeface="Times New Roman" panose="02020603050405020304" pitchFamily="18" charset="0"/>
                <a:cs typeface="Times New Roman" panose="02020603050405020304" pitchFamily="18" charset="0"/>
              </a:rPr>
              <a:t>45      </a:t>
            </a:r>
            <a:r>
              <a:rPr lang="en-US" altLang="zh-CN" sz="2000" u="sng"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 she says. "So when I </a:t>
            </a:r>
            <a:r>
              <a:rPr lang="en-US" altLang="zh-CN" sz="2000" i="1" u="sng" dirty="0">
                <a:latin typeface="Times New Roman" panose="02020603050405020304" pitchFamily="18" charset="0"/>
                <a:cs typeface="Times New Roman" panose="02020603050405020304" pitchFamily="18" charset="0"/>
              </a:rPr>
              <a:t>46     </a:t>
            </a:r>
            <a:r>
              <a:rPr lang="en-US" altLang="zh-CN" sz="2000" dirty="0">
                <a:latin typeface="Times New Roman" panose="02020603050405020304" pitchFamily="18" charset="0"/>
                <a:cs typeface="Times New Roman" panose="02020603050405020304" pitchFamily="18" charset="0"/>
              </a:rPr>
              <a:t> many teens had never learned how to sew on a button or iron a shirt, I saw a(n) </a:t>
            </a:r>
            <a:r>
              <a:rPr lang="en-US" altLang="zh-CN" sz="2000" i="1" u="sng" dirty="0">
                <a:latin typeface="Times New Roman" panose="02020603050405020304" pitchFamily="18" charset="0"/>
                <a:cs typeface="Times New Roman" panose="02020603050405020304" pitchFamily="18" charset="0"/>
              </a:rPr>
              <a:t>47    </a:t>
            </a:r>
            <a:r>
              <a:rPr lang="en-US" altLang="zh-CN" sz="2000" dirty="0">
                <a:latin typeface="Times New Roman" panose="02020603050405020304" pitchFamily="18" charset="0"/>
                <a:cs typeface="Times New Roman" panose="02020603050405020304" pitchFamily="18" charset="0"/>
              </a:rPr>
              <a:t>: what if seniors could teach them? And so I recruited some peers to </a:t>
            </a:r>
            <a:r>
              <a:rPr lang="en-US" altLang="zh-CN" sz="2000" i="1" u="sng" dirty="0">
                <a:latin typeface="Times New Roman" panose="02020603050405020304" pitchFamily="18" charset="0"/>
                <a:cs typeface="Times New Roman" panose="02020603050405020304" pitchFamily="18" charset="0"/>
              </a:rPr>
              <a:t>48       </a:t>
            </a:r>
            <a:r>
              <a:rPr lang="en-US" altLang="zh-CN" sz="2000" dirty="0">
                <a:latin typeface="Times New Roman" panose="02020603050405020304" pitchFamily="18" charset="0"/>
                <a:cs typeface="Times New Roman" panose="02020603050405020304" pitchFamily="18" charset="0"/>
              </a:rPr>
              <a:t> the new group."</a:t>
            </a:r>
            <a:endParaRPr lang="zh-CN" altLang="zh-CN" sz="2000" dirty="0">
              <a:latin typeface="Times New Roman" panose="02020603050405020304" pitchFamily="18" charset="0"/>
              <a:cs typeface="Times New Roman" panose="02020603050405020304" pitchFamily="18" charset="0"/>
            </a:endParaRPr>
          </a:p>
        </p:txBody>
      </p:sp>
      <p:sp>
        <p:nvSpPr>
          <p:cNvPr id="20" name="文本框 19"/>
          <p:cNvSpPr txBox="1"/>
          <p:nvPr/>
        </p:nvSpPr>
        <p:spPr>
          <a:xfrm>
            <a:off x="184185" y="2096529"/>
            <a:ext cx="11772497" cy="4462760"/>
          </a:xfrm>
          <a:prstGeom prst="rect">
            <a:avLst/>
          </a:prstGeom>
          <a:noFill/>
        </p:spPr>
        <p:txBody>
          <a:bodyPr wrap="square">
            <a:spAutoFit/>
          </a:bodyPr>
          <a:lstStyle/>
          <a:p>
            <a:pPr lvl="0"/>
            <a:r>
              <a:rPr lang="en-US" altLang="zh-CN" sz="2000" dirty="0">
                <a:latin typeface="Times New Roman" panose="02020603050405020304" pitchFamily="18" charset="0"/>
                <a:cs typeface="Times New Roman" panose="02020603050405020304" pitchFamily="18" charset="0"/>
              </a:rPr>
              <a:t>45.</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A. </a:t>
            </a:r>
            <a:r>
              <a:rPr lang="en-US" altLang="zh-CN" sz="2000" dirty="0">
                <a:solidFill>
                  <a:srgbClr val="FF0000"/>
                </a:solidFill>
                <a:latin typeface="Times New Roman" panose="02020603050405020304" pitchFamily="18" charset="0"/>
                <a:cs typeface="Times New Roman" panose="02020603050405020304" pitchFamily="18" charset="0"/>
              </a:rPr>
              <a:t>seniors</a:t>
            </a:r>
            <a:r>
              <a:rPr lang="en-US" altLang="zh-CN" sz="2000" dirty="0">
                <a:latin typeface="Times New Roman" panose="02020603050405020304" pitchFamily="18" charset="0"/>
                <a:cs typeface="Times New Roman" panose="02020603050405020304" pitchFamily="18" charset="0"/>
              </a:rPr>
              <a:t> 		B. peers 		C. families 		D. teens</a:t>
            </a:r>
            <a:endParaRPr lang="en-US" altLang="zh-CN" sz="2000" dirty="0">
              <a:latin typeface="Times New Roman" panose="02020603050405020304" pitchFamily="18" charset="0"/>
              <a:cs typeface="Times New Roman" panose="02020603050405020304" pitchFamily="18" charset="0"/>
            </a:endParaRPr>
          </a:p>
          <a:p>
            <a:pPr lvl="0"/>
            <a:r>
              <a:rPr lang="zh-CN" altLang="en-US" sz="2000" b="1" dirty="0">
                <a:solidFill>
                  <a:srgbClr val="FF0000"/>
                </a:solidFill>
                <a:latin typeface="Times New Roman" panose="02020603050405020304" pitchFamily="18" charset="0"/>
                <a:cs typeface="Times New Roman" panose="02020603050405020304" pitchFamily="18" charset="0"/>
              </a:rPr>
              <a:t>全文一直在写老人传授经验，所以“智慧存在于我们的老人身上”最通顺。老人</a:t>
            </a:r>
            <a:r>
              <a:rPr lang="en-US" altLang="zh-CN"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经验</a:t>
            </a:r>
            <a:r>
              <a:rPr lang="en-US" altLang="zh-CN"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智慧，这是整篇文章的价值核心。</a:t>
            </a:r>
            <a:r>
              <a:rPr lang="en-GB" altLang="zh-CN" sz="2000" b="1" dirty="0">
                <a:solidFill>
                  <a:srgbClr val="FF0000"/>
                </a:solidFill>
                <a:latin typeface="Times New Roman" panose="02020603050405020304" pitchFamily="18" charset="0"/>
                <a:cs typeface="Times New Roman" panose="02020603050405020304" pitchFamily="18" charset="0"/>
              </a:rPr>
              <a:t>peers </a:t>
            </a:r>
            <a:r>
              <a:rPr lang="zh-CN" altLang="en-US" sz="2000" b="1" dirty="0">
                <a:solidFill>
                  <a:srgbClr val="FF0000"/>
                </a:solidFill>
                <a:latin typeface="Times New Roman" panose="02020603050405020304" pitchFamily="18" charset="0"/>
                <a:cs typeface="Times New Roman" panose="02020603050405020304" pitchFamily="18" charset="0"/>
              </a:rPr>
              <a:t>同龄人，不符合“</a:t>
            </a:r>
            <a:r>
              <a:rPr lang="en-GB" altLang="zh-CN" sz="2000" b="1" dirty="0">
                <a:solidFill>
                  <a:srgbClr val="FF0000"/>
                </a:solidFill>
                <a:latin typeface="Times New Roman" panose="02020603050405020304" pitchFamily="18" charset="0"/>
                <a:cs typeface="Times New Roman" panose="02020603050405020304" pitchFamily="18" charset="0"/>
              </a:rPr>
              <a:t>wisdom”</a:t>
            </a:r>
            <a:r>
              <a:rPr lang="zh-CN" altLang="en-US" sz="2000" b="1" dirty="0">
                <a:solidFill>
                  <a:srgbClr val="FF0000"/>
                </a:solidFill>
                <a:latin typeface="Times New Roman" panose="02020603050405020304" pitchFamily="18" charset="0"/>
                <a:cs typeface="Times New Roman" panose="02020603050405020304" pitchFamily="18" charset="0"/>
              </a:rPr>
              <a:t>这个语境；</a:t>
            </a:r>
            <a:r>
              <a:rPr lang="en-GB" altLang="zh-CN" sz="2000" b="1" dirty="0">
                <a:solidFill>
                  <a:srgbClr val="FF0000"/>
                </a:solidFill>
                <a:latin typeface="Times New Roman" panose="02020603050405020304" pitchFamily="18" charset="0"/>
                <a:cs typeface="Times New Roman" panose="02020603050405020304" pitchFamily="18" charset="0"/>
              </a:rPr>
              <a:t>families </a:t>
            </a:r>
            <a:r>
              <a:rPr lang="zh-CN" altLang="en-US" sz="2000" b="1" dirty="0">
                <a:solidFill>
                  <a:srgbClr val="FF0000"/>
                </a:solidFill>
                <a:latin typeface="Times New Roman" panose="02020603050405020304" pitchFamily="18" charset="0"/>
                <a:cs typeface="Times New Roman" panose="02020603050405020304" pitchFamily="18" charset="0"/>
              </a:rPr>
              <a:t>范围太泛；</a:t>
            </a:r>
            <a:r>
              <a:rPr lang="en-GB" altLang="zh-CN" sz="2000" b="1" dirty="0">
                <a:solidFill>
                  <a:srgbClr val="FF0000"/>
                </a:solidFill>
                <a:latin typeface="Times New Roman" panose="02020603050405020304" pitchFamily="18" charset="0"/>
                <a:cs typeface="Times New Roman" panose="02020603050405020304" pitchFamily="18" charset="0"/>
              </a:rPr>
              <a:t>teens </a:t>
            </a:r>
            <a:r>
              <a:rPr lang="zh-CN" altLang="en-US" sz="2000" b="1" dirty="0">
                <a:solidFill>
                  <a:srgbClr val="FF0000"/>
                </a:solidFill>
                <a:latin typeface="Times New Roman" panose="02020603050405020304" pitchFamily="18" charset="0"/>
                <a:cs typeface="Times New Roman" panose="02020603050405020304" pitchFamily="18" charset="0"/>
              </a:rPr>
              <a:t>青少年，不是文章重点。</a:t>
            </a:r>
            <a:endParaRPr lang="zh-CN" altLang="zh-CN" sz="2000" b="1" dirty="0">
              <a:solidFill>
                <a:srgbClr val="FF0000"/>
              </a:solidFill>
              <a:latin typeface="Times New Roman" panose="02020603050405020304" pitchFamily="18" charset="0"/>
              <a:cs typeface="Times New Roman" panose="02020603050405020304" pitchFamily="18" charset="0"/>
            </a:endParaRPr>
          </a:p>
          <a:p>
            <a:pPr lvl="0"/>
            <a:r>
              <a:rPr lang="en-US" altLang="zh-CN" sz="2000" dirty="0">
                <a:latin typeface="Times New Roman" panose="02020603050405020304" pitchFamily="18" charset="0"/>
                <a:cs typeface="Times New Roman" panose="02020603050405020304" pitchFamily="18" charset="0"/>
              </a:rPr>
              <a:t>46.</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A. remembered 	B. assumed 	C. </a:t>
            </a:r>
            <a:r>
              <a:rPr lang="en-US" altLang="zh-CN" sz="2000" dirty="0">
                <a:solidFill>
                  <a:srgbClr val="FF0000"/>
                </a:solidFill>
                <a:latin typeface="Times New Roman" panose="02020603050405020304" pitchFamily="18" charset="0"/>
                <a:cs typeface="Times New Roman" panose="02020603050405020304" pitchFamily="18" charset="0"/>
              </a:rPr>
              <a:t>realized</a:t>
            </a:r>
            <a:r>
              <a:rPr lang="en-US" altLang="zh-CN" sz="2000" dirty="0">
                <a:latin typeface="Times New Roman" panose="02020603050405020304" pitchFamily="18" charset="0"/>
                <a:cs typeface="Times New Roman" panose="02020603050405020304" pitchFamily="18" charset="0"/>
              </a:rPr>
              <a:t> 		D. admitted</a:t>
            </a:r>
            <a:endParaRPr lang="en-US" altLang="zh-CN" sz="2000" dirty="0">
              <a:latin typeface="Times New Roman" panose="02020603050405020304" pitchFamily="18" charset="0"/>
              <a:cs typeface="Times New Roman" panose="02020603050405020304" pitchFamily="18" charset="0"/>
            </a:endParaRPr>
          </a:p>
          <a:p>
            <a:pPr lvl="0"/>
            <a:r>
              <a:rPr lang="zh-CN" altLang="en-US" sz="2000" b="1" dirty="0">
                <a:solidFill>
                  <a:srgbClr val="FF0000"/>
                </a:solidFill>
                <a:latin typeface="Times New Roman" panose="02020603050405020304" pitchFamily="18" charset="0"/>
                <a:cs typeface="Times New Roman" panose="02020603050405020304" pitchFamily="18" charset="0"/>
              </a:rPr>
              <a:t>前面说她看到了代际智慧，后面说她发现很多青少年不会基本技能，于是想到让老人来教。这里一定是“发现、意识到”。 “</a:t>
            </a:r>
            <a:r>
              <a:rPr lang="en-GB" altLang="zh-CN" sz="2000" b="1" dirty="0">
                <a:solidFill>
                  <a:srgbClr val="FF0000"/>
                </a:solidFill>
                <a:latin typeface="Times New Roman" panose="02020603050405020304" pitchFamily="18" charset="0"/>
                <a:cs typeface="Times New Roman" panose="02020603050405020304" pitchFamily="18" charset="0"/>
              </a:rPr>
              <a:t>remembered </a:t>
            </a:r>
            <a:r>
              <a:rPr lang="zh-CN" altLang="en-US" sz="2000" b="1" dirty="0">
                <a:solidFill>
                  <a:srgbClr val="FF0000"/>
                </a:solidFill>
                <a:latin typeface="Times New Roman" panose="02020603050405020304" pitchFamily="18" charset="0"/>
                <a:cs typeface="Times New Roman" panose="02020603050405020304" pitchFamily="18" charset="0"/>
              </a:rPr>
              <a:t>记得；</a:t>
            </a:r>
            <a:r>
              <a:rPr lang="en-GB" altLang="zh-CN" sz="2000" b="1" dirty="0">
                <a:solidFill>
                  <a:srgbClr val="FF0000"/>
                </a:solidFill>
                <a:latin typeface="Times New Roman" panose="02020603050405020304" pitchFamily="18" charset="0"/>
                <a:cs typeface="Times New Roman" panose="02020603050405020304" pitchFamily="18" charset="0"/>
              </a:rPr>
              <a:t>assumed </a:t>
            </a:r>
            <a:r>
              <a:rPr lang="zh-CN" altLang="en-US" sz="2000" b="1" dirty="0">
                <a:solidFill>
                  <a:srgbClr val="FF0000"/>
                </a:solidFill>
                <a:latin typeface="Times New Roman" panose="02020603050405020304" pitchFamily="18" charset="0"/>
                <a:cs typeface="Times New Roman" panose="02020603050405020304" pitchFamily="18" charset="0"/>
              </a:rPr>
              <a:t>假设，不符合事实发现；</a:t>
            </a:r>
            <a:r>
              <a:rPr lang="en-GB" altLang="zh-CN" sz="2000" b="1" dirty="0">
                <a:solidFill>
                  <a:srgbClr val="FF0000"/>
                </a:solidFill>
                <a:latin typeface="Times New Roman" panose="02020603050405020304" pitchFamily="18" charset="0"/>
                <a:cs typeface="Times New Roman" panose="02020603050405020304" pitchFamily="18" charset="0"/>
              </a:rPr>
              <a:t>admitted </a:t>
            </a:r>
            <a:r>
              <a:rPr lang="zh-CN" altLang="en-US" sz="2000" b="1" dirty="0">
                <a:solidFill>
                  <a:srgbClr val="FF0000"/>
                </a:solidFill>
                <a:latin typeface="Times New Roman" panose="02020603050405020304" pitchFamily="18" charset="0"/>
                <a:cs typeface="Times New Roman" panose="02020603050405020304" pitchFamily="18" charset="0"/>
              </a:rPr>
              <a:t>承认，不符合语境。</a:t>
            </a:r>
            <a:endParaRPr lang="en-US" altLang="zh-CN" sz="2000" b="1" dirty="0">
              <a:solidFill>
                <a:srgbClr val="FF0000"/>
              </a:solidFill>
              <a:latin typeface="Times New Roman" panose="02020603050405020304" pitchFamily="18" charset="0"/>
              <a:cs typeface="Times New Roman" panose="02020603050405020304" pitchFamily="18" charset="0"/>
            </a:endParaRPr>
          </a:p>
          <a:p>
            <a:pPr lvl="0"/>
            <a:r>
              <a:rPr lang="en-US" altLang="zh-CN" sz="2000" dirty="0">
                <a:latin typeface="Times New Roman" panose="02020603050405020304" pitchFamily="18" charset="0"/>
                <a:cs typeface="Times New Roman" panose="02020603050405020304" pitchFamily="18" charset="0"/>
              </a:rPr>
              <a:t>47.</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A. request 		B. challenge 	C. </a:t>
            </a:r>
            <a:r>
              <a:rPr lang="en-US" altLang="zh-CN" sz="2000" dirty="0">
                <a:solidFill>
                  <a:srgbClr val="FF0000"/>
                </a:solidFill>
                <a:latin typeface="Times New Roman" panose="02020603050405020304" pitchFamily="18" charset="0"/>
                <a:cs typeface="Times New Roman" panose="02020603050405020304" pitchFamily="18" charset="0"/>
              </a:rPr>
              <a:t>opportunity</a:t>
            </a:r>
            <a:r>
              <a:rPr lang="en-US" altLang="zh-CN" sz="2000" dirty="0">
                <a:latin typeface="Times New Roman" panose="02020603050405020304" pitchFamily="18" charset="0"/>
                <a:cs typeface="Times New Roman" panose="02020603050405020304" pitchFamily="18" charset="0"/>
              </a:rPr>
              <a:t> 		D. advantage</a:t>
            </a:r>
            <a:endParaRPr lang="en-US" altLang="zh-CN" sz="2000" dirty="0">
              <a:latin typeface="Times New Roman" panose="02020603050405020304" pitchFamily="18" charset="0"/>
              <a:cs typeface="Times New Roman" panose="02020603050405020304" pitchFamily="18" charset="0"/>
            </a:endParaRPr>
          </a:p>
          <a:p>
            <a:pPr lvl="0"/>
            <a:r>
              <a:rPr lang="zh-CN" altLang="en-US" sz="2000" b="1" dirty="0">
                <a:solidFill>
                  <a:srgbClr val="FF0000"/>
                </a:solidFill>
                <a:latin typeface="Times New Roman" panose="02020603050405020304" pitchFamily="18" charset="0"/>
                <a:cs typeface="Times New Roman" panose="02020603050405020304" pitchFamily="18" charset="0"/>
              </a:rPr>
              <a:t>前文问题是：很多年轻人不会基本生活技能。她接着想到：要不让老人来教他们？这不是单纯困难，而是一个机会</a:t>
            </a:r>
            <a:r>
              <a:rPr lang="en-US" altLang="zh-CN"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既教技能，又促进代际连接。所以是 </a:t>
            </a:r>
            <a:r>
              <a:rPr lang="en-GB" altLang="zh-CN" sz="2000" b="1" dirty="0">
                <a:solidFill>
                  <a:srgbClr val="FF0000"/>
                </a:solidFill>
                <a:latin typeface="Times New Roman" panose="02020603050405020304" pitchFamily="18" charset="0"/>
                <a:cs typeface="Times New Roman" panose="02020603050405020304" pitchFamily="18" charset="0"/>
              </a:rPr>
              <a:t>saw an opportunity</a:t>
            </a:r>
            <a:r>
              <a:rPr lang="zh-CN" altLang="en-GB" sz="2000" b="1" dirty="0">
                <a:solidFill>
                  <a:srgbClr val="FF0000"/>
                </a:solidFill>
                <a:latin typeface="Times New Roman" panose="02020603050405020304" pitchFamily="18" charset="0"/>
                <a:cs typeface="Times New Roman" panose="02020603050405020304" pitchFamily="18" charset="0"/>
              </a:rPr>
              <a:t>。</a:t>
            </a:r>
            <a:r>
              <a:rPr lang="en-GB" altLang="zh-CN" sz="2000" b="1" dirty="0">
                <a:solidFill>
                  <a:srgbClr val="FF0000"/>
                </a:solidFill>
                <a:latin typeface="Times New Roman" panose="02020603050405020304" pitchFamily="18" charset="0"/>
                <a:cs typeface="Times New Roman" panose="02020603050405020304" pitchFamily="18" charset="0"/>
              </a:rPr>
              <a:t> request </a:t>
            </a:r>
            <a:r>
              <a:rPr lang="zh-CN" altLang="en-US" sz="2000" b="1" dirty="0">
                <a:solidFill>
                  <a:srgbClr val="FF0000"/>
                </a:solidFill>
                <a:latin typeface="Times New Roman" panose="02020603050405020304" pitchFamily="18" charset="0"/>
                <a:cs typeface="Times New Roman" panose="02020603050405020304" pitchFamily="18" charset="0"/>
              </a:rPr>
              <a:t>请求，不是她“看到”的东西；</a:t>
            </a:r>
            <a:r>
              <a:rPr lang="en-GB" altLang="zh-CN" sz="2000" b="1" dirty="0">
                <a:solidFill>
                  <a:srgbClr val="FF0000"/>
                </a:solidFill>
                <a:latin typeface="Times New Roman" panose="02020603050405020304" pitchFamily="18" charset="0"/>
                <a:cs typeface="Times New Roman" panose="02020603050405020304" pitchFamily="18" charset="0"/>
              </a:rPr>
              <a:t> challenge </a:t>
            </a:r>
            <a:r>
              <a:rPr lang="zh-CN" altLang="en-US" sz="2000" b="1" dirty="0">
                <a:solidFill>
                  <a:srgbClr val="FF0000"/>
                </a:solidFill>
                <a:latin typeface="Times New Roman" panose="02020603050405020304" pitchFamily="18" charset="0"/>
                <a:cs typeface="Times New Roman" panose="02020603050405020304" pitchFamily="18" charset="0"/>
              </a:rPr>
              <a:t>虽然也能说是挑战，但后面的想法明显是积极解决方案，语气更偏“机会”</a:t>
            </a:r>
            <a:r>
              <a:rPr lang="en-US" altLang="zh-CN" sz="2000" b="1" dirty="0">
                <a:solidFill>
                  <a:srgbClr val="FF0000"/>
                </a:solidFill>
                <a:latin typeface="Times New Roman" panose="02020603050405020304" pitchFamily="18" charset="0"/>
                <a:cs typeface="Times New Roman" panose="02020603050405020304" pitchFamily="18" charset="0"/>
              </a:rPr>
              <a:t>.</a:t>
            </a:r>
            <a:endParaRPr lang="en-US" altLang="zh-CN" sz="2000" b="1" dirty="0">
              <a:solidFill>
                <a:srgbClr val="FF0000"/>
              </a:solidFill>
              <a:latin typeface="Times New Roman" panose="02020603050405020304" pitchFamily="18" charset="0"/>
              <a:cs typeface="Times New Roman" panose="02020603050405020304" pitchFamily="18" charset="0"/>
            </a:endParaRPr>
          </a:p>
          <a:p>
            <a:pPr lvl="0"/>
            <a:r>
              <a:rPr lang="en-GB" altLang="zh-CN" sz="2000" b="1" dirty="0">
                <a:solidFill>
                  <a:srgbClr val="FF0000"/>
                </a:solidFill>
                <a:latin typeface="Times New Roman" panose="02020603050405020304" pitchFamily="18" charset="0"/>
                <a:cs typeface="Times New Roman" panose="02020603050405020304" pitchFamily="18" charset="0"/>
              </a:rPr>
              <a:t>advantage </a:t>
            </a:r>
            <a:r>
              <a:rPr lang="zh-CN" altLang="en-US" sz="2000" b="1" dirty="0">
                <a:solidFill>
                  <a:srgbClr val="FF0000"/>
                </a:solidFill>
                <a:latin typeface="Times New Roman" panose="02020603050405020304" pitchFamily="18" charset="0"/>
                <a:cs typeface="Times New Roman" panose="02020603050405020304" pitchFamily="18" charset="0"/>
              </a:rPr>
              <a:t>优势，不自然。</a:t>
            </a:r>
            <a:endParaRPr lang="zh-CN" altLang="zh-CN" sz="2000" b="1" dirty="0">
              <a:solidFill>
                <a:srgbClr val="FF0000"/>
              </a:solidFill>
              <a:latin typeface="Times New Roman" panose="02020603050405020304" pitchFamily="18" charset="0"/>
              <a:cs typeface="Times New Roman" panose="02020603050405020304" pitchFamily="18" charset="0"/>
            </a:endParaRPr>
          </a:p>
          <a:p>
            <a:pPr lvl="0"/>
            <a:endParaRPr lang="zh-CN" alt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barn(inVertical)">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20">
                                            <p:txEl>
                                              <p:pRg st="3" end="3"/>
                                            </p:txEl>
                                          </p:spTgt>
                                        </p:tgtEl>
                                        <p:attrNameLst>
                                          <p:attrName>style.visibility</p:attrName>
                                        </p:attrNameLst>
                                      </p:cBhvr>
                                      <p:to>
                                        <p:strVal val="visible"/>
                                      </p:to>
                                    </p:set>
                                    <p:animEffect transition="in" filter="barn(inVertical)">
                                      <p:cBhvr>
                                        <p:cTn id="12" dur="500"/>
                                        <p:tgtEl>
                                          <p:spTgt spid="2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20">
                                            <p:txEl>
                                              <p:pRg st="5" end="5"/>
                                            </p:txEl>
                                          </p:spTgt>
                                        </p:tgtEl>
                                        <p:attrNameLst>
                                          <p:attrName>style.visibility</p:attrName>
                                        </p:attrNameLst>
                                      </p:cBhvr>
                                      <p:to>
                                        <p:strVal val="visible"/>
                                      </p:to>
                                    </p:set>
                                    <p:animEffect transition="in" filter="barn(inVertical)">
                                      <p:cBhvr>
                                        <p:cTn id="17" dur="500"/>
                                        <p:tgtEl>
                                          <p:spTgt spid="20">
                                            <p:txEl>
                                              <p:pRg st="5" end="5"/>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20">
                                            <p:txEl>
                                              <p:pRg st="6" end="6"/>
                                            </p:txEl>
                                          </p:spTgt>
                                        </p:tgtEl>
                                        <p:attrNameLst>
                                          <p:attrName>style.visibility</p:attrName>
                                        </p:attrNameLst>
                                      </p:cBhvr>
                                      <p:to>
                                        <p:strVal val="visible"/>
                                      </p:to>
                                    </p:set>
                                    <p:animEffect transition="in" filter="barn(inVertical)">
                                      <p:cBhvr>
                                        <p:cTn id="20" dur="500"/>
                                        <p:tgtEl>
                                          <p:spTgt spid="2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Cloze</a:t>
            </a:r>
            <a:r>
              <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 </a:t>
            </a: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test</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4" name="文本框 3"/>
          <p:cNvSpPr txBox="1"/>
          <p:nvPr/>
        </p:nvSpPr>
        <p:spPr>
          <a:xfrm>
            <a:off x="222278" y="1080866"/>
            <a:ext cx="11772498" cy="1015663"/>
          </a:xfrm>
          <a:prstGeom prst="rect">
            <a:avLst/>
          </a:prstGeom>
          <a:noFill/>
        </p:spPr>
        <p:txBody>
          <a:bodyPr wrap="square">
            <a:spAutoFit/>
          </a:bodyPr>
          <a:lstStyle/>
          <a:p>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"There is so much wisdom that lives in our </a:t>
            </a:r>
            <a:r>
              <a:rPr lang="en-US" altLang="zh-CN" sz="2000" i="1" u="sng" dirty="0">
                <a:latin typeface="Times New Roman" panose="02020603050405020304" pitchFamily="18" charset="0"/>
                <a:cs typeface="Times New Roman" panose="02020603050405020304" pitchFamily="18" charset="0"/>
              </a:rPr>
              <a:t>45      </a:t>
            </a:r>
            <a:r>
              <a:rPr lang="en-US" altLang="zh-CN" sz="2000" u="sng" dirty="0">
                <a:latin typeface="Times New Roman" panose="02020603050405020304" pitchFamily="18" charset="0"/>
                <a:cs typeface="Times New Roman" panose="02020603050405020304" pitchFamily="18" charset="0"/>
              </a:rPr>
              <a:t>,</a:t>
            </a:r>
            <a:r>
              <a:rPr lang="en-US" altLang="zh-CN" sz="2000" dirty="0">
                <a:latin typeface="Times New Roman" panose="02020603050405020304" pitchFamily="18" charset="0"/>
                <a:cs typeface="Times New Roman" panose="02020603050405020304" pitchFamily="18" charset="0"/>
              </a:rPr>
              <a:t>" she says. "So when I </a:t>
            </a:r>
            <a:r>
              <a:rPr lang="en-US" altLang="zh-CN" sz="2000" i="1" u="sng" dirty="0">
                <a:latin typeface="Times New Roman" panose="02020603050405020304" pitchFamily="18" charset="0"/>
                <a:cs typeface="Times New Roman" panose="02020603050405020304" pitchFamily="18" charset="0"/>
              </a:rPr>
              <a:t>46     </a:t>
            </a:r>
            <a:r>
              <a:rPr lang="en-US" altLang="zh-CN" sz="2000" dirty="0">
                <a:latin typeface="Times New Roman" panose="02020603050405020304" pitchFamily="18" charset="0"/>
                <a:cs typeface="Times New Roman" panose="02020603050405020304" pitchFamily="18" charset="0"/>
              </a:rPr>
              <a:t> many teens had never learned how to sew on a button or iron a shirt, I saw a(n) </a:t>
            </a:r>
            <a:r>
              <a:rPr lang="en-US" altLang="zh-CN" sz="2000" i="1" u="sng" dirty="0">
                <a:latin typeface="Times New Roman" panose="02020603050405020304" pitchFamily="18" charset="0"/>
                <a:cs typeface="Times New Roman" panose="02020603050405020304" pitchFamily="18" charset="0"/>
              </a:rPr>
              <a:t>47    </a:t>
            </a:r>
            <a:r>
              <a:rPr lang="en-US" altLang="zh-CN" sz="2000" dirty="0">
                <a:latin typeface="Times New Roman" panose="02020603050405020304" pitchFamily="18" charset="0"/>
                <a:cs typeface="Times New Roman" panose="02020603050405020304" pitchFamily="18" charset="0"/>
              </a:rPr>
              <a:t>: what if seniors could teach them? And so I recruited some peers to </a:t>
            </a:r>
            <a:r>
              <a:rPr lang="en-US" altLang="zh-CN" sz="2000" i="1" u="sng" dirty="0">
                <a:latin typeface="Times New Roman" panose="02020603050405020304" pitchFamily="18" charset="0"/>
                <a:cs typeface="Times New Roman" panose="02020603050405020304" pitchFamily="18" charset="0"/>
              </a:rPr>
              <a:t>48       </a:t>
            </a:r>
            <a:r>
              <a:rPr lang="en-US" altLang="zh-CN" sz="2000" dirty="0">
                <a:latin typeface="Times New Roman" panose="02020603050405020304" pitchFamily="18" charset="0"/>
                <a:cs typeface="Times New Roman" panose="02020603050405020304" pitchFamily="18" charset="0"/>
              </a:rPr>
              <a:t> the new group."</a:t>
            </a:r>
            <a:endParaRPr lang="zh-CN" altLang="zh-CN" sz="2000" dirty="0">
              <a:latin typeface="Times New Roman" panose="02020603050405020304" pitchFamily="18" charset="0"/>
              <a:cs typeface="Times New Roman" panose="02020603050405020304" pitchFamily="18" charset="0"/>
            </a:endParaRPr>
          </a:p>
        </p:txBody>
      </p:sp>
      <p:sp>
        <p:nvSpPr>
          <p:cNvPr id="20" name="文本框 19"/>
          <p:cNvSpPr txBox="1"/>
          <p:nvPr/>
        </p:nvSpPr>
        <p:spPr>
          <a:xfrm>
            <a:off x="222279" y="2217553"/>
            <a:ext cx="11772497" cy="1323439"/>
          </a:xfrm>
          <a:prstGeom prst="rect">
            <a:avLst/>
          </a:prstGeom>
          <a:noFill/>
        </p:spPr>
        <p:txBody>
          <a:bodyPr wrap="square">
            <a:spAutoFit/>
          </a:bodyPr>
          <a:lstStyle/>
          <a:p>
            <a:r>
              <a:rPr lang="en-US" altLang="zh-CN" sz="2000" dirty="0">
                <a:latin typeface="Times New Roman" panose="02020603050405020304" pitchFamily="18" charset="0"/>
                <a:cs typeface="Times New Roman" panose="02020603050405020304" pitchFamily="18" charset="0"/>
              </a:rPr>
              <a:t>48. A. </a:t>
            </a:r>
            <a:r>
              <a:rPr lang="en-US" altLang="zh-CN" sz="2000" dirty="0">
                <a:solidFill>
                  <a:srgbClr val="FF0000"/>
                </a:solidFill>
                <a:latin typeface="Times New Roman" panose="02020603050405020304" pitchFamily="18" charset="0"/>
                <a:cs typeface="Times New Roman" panose="02020603050405020304" pitchFamily="18" charset="0"/>
              </a:rPr>
              <a:t>join</a:t>
            </a:r>
            <a:r>
              <a:rPr lang="en-US" altLang="zh-CN" sz="2000" dirty="0">
                <a:latin typeface="Times New Roman" panose="02020603050405020304" pitchFamily="18" charset="0"/>
                <a:cs typeface="Times New Roman" panose="02020603050405020304" pitchFamily="18" charset="0"/>
              </a:rPr>
              <a:t> 		B. assess 	C. advertise 		D. train</a:t>
            </a:r>
            <a:endParaRPr lang="zh-CN" altLang="zh-CN" sz="2000" dirty="0">
              <a:latin typeface="Times New Roman" panose="02020603050405020304" pitchFamily="18" charset="0"/>
              <a:cs typeface="Times New Roman" panose="02020603050405020304" pitchFamily="18" charset="0"/>
            </a:endParaRPr>
          </a:p>
          <a:p>
            <a:pPr lvl="0"/>
            <a:r>
              <a:rPr lang="en-GB" altLang="zh-CN" sz="2000" b="1" dirty="0">
                <a:solidFill>
                  <a:srgbClr val="FF0000"/>
                </a:solidFill>
                <a:latin typeface="Times New Roman" panose="02020603050405020304" pitchFamily="18" charset="0"/>
                <a:cs typeface="Times New Roman" panose="02020603050405020304" pitchFamily="18" charset="0"/>
              </a:rPr>
              <a:t>recruit sb. to join a group</a:t>
            </a:r>
            <a:r>
              <a:rPr lang="zh-CN" altLang="en-US" sz="2000" b="1" dirty="0">
                <a:solidFill>
                  <a:srgbClr val="FF0000"/>
                </a:solidFill>
                <a:latin typeface="Times New Roman" panose="02020603050405020304" pitchFamily="18" charset="0"/>
                <a:cs typeface="Times New Roman" panose="02020603050405020304" pitchFamily="18" charset="0"/>
              </a:rPr>
              <a:t>；她招募一些同龄人来加入这个新团体。这是最直接的意思。</a:t>
            </a:r>
            <a:r>
              <a:rPr lang="en-GB" altLang="zh-CN" sz="2000" b="1" dirty="0">
                <a:solidFill>
                  <a:srgbClr val="FF0000"/>
                </a:solidFill>
                <a:latin typeface="Times New Roman" panose="02020603050405020304" pitchFamily="18" charset="0"/>
                <a:cs typeface="Times New Roman" panose="02020603050405020304" pitchFamily="18" charset="0"/>
              </a:rPr>
              <a:t>assess the new group </a:t>
            </a:r>
            <a:r>
              <a:rPr lang="zh-CN" altLang="en-US" sz="2000" b="1" dirty="0">
                <a:solidFill>
                  <a:srgbClr val="FF0000"/>
                </a:solidFill>
                <a:latin typeface="Times New Roman" panose="02020603050405020304" pitchFamily="18" charset="0"/>
                <a:cs typeface="Times New Roman" panose="02020603050405020304" pitchFamily="18" charset="0"/>
              </a:rPr>
              <a:t>评估这个团体，不合语境；</a:t>
            </a:r>
            <a:r>
              <a:rPr lang="en-GB" altLang="zh-CN" sz="2000" b="1" dirty="0">
                <a:solidFill>
                  <a:srgbClr val="FF0000"/>
                </a:solidFill>
                <a:latin typeface="Times New Roman" panose="02020603050405020304" pitchFamily="18" charset="0"/>
                <a:cs typeface="Times New Roman" panose="02020603050405020304" pitchFamily="18" charset="0"/>
              </a:rPr>
              <a:t>advertise the new group </a:t>
            </a:r>
            <a:r>
              <a:rPr lang="zh-CN" altLang="en-US" sz="2000" b="1" dirty="0">
                <a:solidFill>
                  <a:srgbClr val="FF0000"/>
                </a:solidFill>
                <a:latin typeface="Times New Roman" panose="02020603050405020304" pitchFamily="18" charset="0"/>
                <a:cs typeface="Times New Roman" panose="02020603050405020304" pitchFamily="18" charset="0"/>
              </a:rPr>
              <a:t>为团体做广告，也不对；</a:t>
            </a:r>
            <a:r>
              <a:rPr lang="en-GB" altLang="zh-CN" sz="2000" b="1" dirty="0">
                <a:solidFill>
                  <a:srgbClr val="FF0000"/>
                </a:solidFill>
                <a:latin typeface="Times New Roman" panose="02020603050405020304" pitchFamily="18" charset="0"/>
                <a:cs typeface="Times New Roman" panose="02020603050405020304" pitchFamily="18" charset="0"/>
              </a:rPr>
              <a:t>train the new group </a:t>
            </a:r>
            <a:r>
              <a:rPr lang="zh-CN" altLang="en-US" sz="2000" b="1" dirty="0">
                <a:solidFill>
                  <a:srgbClr val="FF0000"/>
                </a:solidFill>
                <a:latin typeface="Times New Roman" panose="02020603050405020304" pitchFamily="18" charset="0"/>
                <a:cs typeface="Times New Roman" panose="02020603050405020304" pitchFamily="18" charset="0"/>
              </a:rPr>
              <a:t>训练这个团体，主语不太对。</a:t>
            </a:r>
            <a:endParaRPr lang="en-US" altLang="zh-CN" sz="2000" b="1" dirty="0">
              <a:solidFill>
                <a:srgbClr val="FF0000"/>
              </a:solidFill>
              <a:latin typeface="Times New Roman" panose="02020603050405020304" pitchFamily="18" charset="0"/>
              <a:cs typeface="Times New Roman" panose="02020603050405020304" pitchFamily="18" charset="0"/>
            </a:endParaRPr>
          </a:p>
        </p:txBody>
      </p:sp>
      <p:sp>
        <p:nvSpPr>
          <p:cNvPr id="5" name="文本框 4"/>
          <p:cNvSpPr txBox="1"/>
          <p:nvPr/>
        </p:nvSpPr>
        <p:spPr>
          <a:xfrm>
            <a:off x="184185" y="3582936"/>
            <a:ext cx="11772497" cy="1028295"/>
          </a:xfrm>
          <a:prstGeom prst="rect">
            <a:avLst/>
          </a:prstGeom>
          <a:noFill/>
        </p:spPr>
        <p:txBody>
          <a:bodyPr wrap="square">
            <a:spAutoFit/>
          </a:bodyPr>
          <a:lstStyle/>
          <a:p>
            <a:pPr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Every week involves both a craft and </a:t>
            </a:r>
            <a:r>
              <a:rPr lang="en-US" altLang="zh-CN" sz="1800" i="1" u="sng" kern="0" dirty="0">
                <a:effectLst/>
                <a:latin typeface="Times New Roman" panose="02020603050405020304" pitchFamily="18" charset="0"/>
                <a:ea typeface="宋体" panose="02010600030101010101" pitchFamily="2" charset="-122"/>
                <a:cs typeface="Times New Roman" panose="02020603050405020304" pitchFamily="18" charset="0"/>
              </a:rPr>
              <a:t>49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session. One day, kids practice stitching. Another day, they learn how to make apple pies. There is laughter and burnt cookies, </a:t>
            </a:r>
            <a:r>
              <a:rPr lang="en-US" altLang="zh-CN" sz="1800" i="1" u="sng" kern="0" dirty="0">
                <a:effectLst/>
                <a:latin typeface="Times New Roman" panose="02020603050405020304" pitchFamily="18" charset="0"/>
                <a:ea typeface="宋体" panose="02010600030101010101" pitchFamily="2" charset="-122"/>
                <a:cs typeface="Times New Roman" panose="02020603050405020304" pitchFamily="18" charset="0"/>
              </a:rPr>
              <a:t>50      </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buttons, spilled flour..., but it's not about </a:t>
            </a:r>
            <a:r>
              <a:rPr lang="en-US" altLang="zh-CN" sz="1800" i="1" u="sng" kern="0" dirty="0">
                <a:effectLst/>
                <a:latin typeface="Times New Roman" panose="02020603050405020304" pitchFamily="18" charset="0"/>
                <a:ea typeface="宋体" panose="02010600030101010101" pitchFamily="2" charset="-122"/>
                <a:cs typeface="Times New Roman" panose="02020603050405020304" pitchFamily="18" charset="0"/>
              </a:rPr>
              <a:t>51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It's about connection—where generations meet to share the </a:t>
            </a:r>
            <a:r>
              <a:rPr lang="en-US" altLang="zh-CN" sz="1800" i="1" u="sng" kern="0" dirty="0">
                <a:effectLst/>
                <a:latin typeface="Times New Roman" panose="02020603050405020304" pitchFamily="18" charset="0"/>
                <a:ea typeface="宋体" panose="02010600030101010101" pitchFamily="2" charset="-122"/>
                <a:cs typeface="Times New Roman" panose="02020603050405020304" pitchFamily="18" charset="0"/>
              </a:rPr>
              <a:t>52      </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of creating something with their hands.</a:t>
            </a:r>
            <a:endParaRPr lang="zh-CN" altLang="zh-CN" sz="1600" kern="100" dirty="0">
              <a:effectLst/>
              <a:latin typeface="等线" panose="02010600030101010101" charset="-122"/>
              <a:ea typeface="等线" panose="02010600030101010101" charset="-122"/>
              <a:cs typeface="Times New Roman" panose="02020603050405020304" pitchFamily="18" charset="0"/>
            </a:endParaRPr>
          </a:p>
        </p:txBody>
      </p:sp>
      <p:sp>
        <p:nvSpPr>
          <p:cNvPr id="7" name="文本框 6"/>
          <p:cNvSpPr txBox="1"/>
          <p:nvPr/>
        </p:nvSpPr>
        <p:spPr>
          <a:xfrm>
            <a:off x="222278" y="4611231"/>
            <a:ext cx="11772496" cy="1631216"/>
          </a:xfrm>
          <a:prstGeom prst="rect">
            <a:avLst/>
          </a:prstGeom>
          <a:noFill/>
        </p:spPr>
        <p:txBody>
          <a:bodyPr wrap="square">
            <a:spAutoFit/>
          </a:bodyPr>
          <a:lstStyle/>
          <a:p>
            <a:pPr>
              <a:tabLst>
                <a:tab pos="2286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49.</a:t>
            </a:r>
            <a:r>
              <a:rPr lang="zh-CN" altLang="en-US" sz="20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 sewing 		B. fitness 		C. </a:t>
            </a:r>
            <a:r>
              <a:rPr lang="en-US" altLang="zh-CN" sz="2000" kern="0" dirty="0">
                <a:solidFill>
                  <a:srgbClr val="FF0000"/>
                </a:solidFill>
                <a:effectLst/>
                <a:latin typeface="Times New Roman" panose="02020603050405020304" pitchFamily="18" charset="0"/>
                <a:ea typeface="宋体" panose="02010600030101010101" pitchFamily="2" charset="-122"/>
                <a:cs typeface="Times New Roman" panose="02020603050405020304" pitchFamily="18" charset="0"/>
              </a:rPr>
              <a:t>cooking</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D. designing</a:t>
            </a:r>
            <a:endPar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endParaRPr>
          </a:p>
          <a:p>
            <a:r>
              <a:rPr lang="zh-CN" altLang="en-US" sz="2000" b="1" dirty="0">
                <a:solidFill>
                  <a:srgbClr val="FF0000"/>
                </a:solidFill>
                <a:latin typeface="Times New Roman" panose="02020603050405020304" pitchFamily="18" charset="0"/>
                <a:cs typeface="Times New Roman" panose="02020603050405020304" pitchFamily="18" charset="0"/>
              </a:rPr>
              <a:t>后面紧接着说：</a:t>
            </a:r>
            <a:r>
              <a:rPr lang="en-GB" altLang="zh-CN" sz="2000" b="1" dirty="0">
                <a:solidFill>
                  <a:srgbClr val="FF0000"/>
                </a:solidFill>
                <a:latin typeface="Times New Roman" panose="02020603050405020304" pitchFamily="18" charset="0"/>
                <a:cs typeface="Times New Roman" panose="02020603050405020304" pitchFamily="18" charset="0"/>
              </a:rPr>
              <a:t>One day, kids practice stitching. Another day, they learn how to make apple pies.</a:t>
            </a:r>
            <a:endParaRPr lang="en-GB" altLang="zh-CN" sz="2000" b="1" dirty="0">
              <a:solidFill>
                <a:srgbClr val="FF0000"/>
              </a:solidFill>
              <a:latin typeface="Times New Roman" panose="02020603050405020304" pitchFamily="18" charset="0"/>
              <a:cs typeface="Times New Roman" panose="02020603050405020304" pitchFamily="18" charset="0"/>
            </a:endParaRPr>
          </a:p>
          <a:p>
            <a:pPr>
              <a:tabLst>
                <a:tab pos="228600" algn="l"/>
              </a:tabLst>
            </a:pPr>
            <a:r>
              <a:rPr lang="zh-CN" altLang="en-US" sz="2000" b="1" dirty="0">
                <a:solidFill>
                  <a:srgbClr val="FF0000"/>
                </a:solidFill>
                <a:latin typeface="Times New Roman" panose="02020603050405020304" pitchFamily="18" charset="0"/>
                <a:cs typeface="Times New Roman" panose="02020603050405020304" pitchFamily="18" charset="0"/>
              </a:rPr>
              <a:t>前者是 </a:t>
            </a:r>
            <a:r>
              <a:rPr lang="en-GB" altLang="zh-CN" sz="2000" b="1" dirty="0">
                <a:solidFill>
                  <a:srgbClr val="FF0000"/>
                </a:solidFill>
                <a:latin typeface="Times New Roman" panose="02020603050405020304" pitchFamily="18" charset="0"/>
                <a:cs typeface="Times New Roman" panose="02020603050405020304" pitchFamily="18" charset="0"/>
              </a:rPr>
              <a:t>craft</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手工缝纫），后者就是 </a:t>
            </a:r>
            <a:r>
              <a:rPr lang="en-GB" altLang="zh-CN" sz="2000" b="1" dirty="0">
                <a:solidFill>
                  <a:srgbClr val="FF0000"/>
                </a:solidFill>
                <a:latin typeface="Times New Roman" panose="02020603050405020304" pitchFamily="18" charset="0"/>
                <a:cs typeface="Times New Roman" panose="02020603050405020304" pitchFamily="18" charset="0"/>
              </a:rPr>
              <a:t>cooking</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所以每周包括 </a:t>
            </a:r>
            <a:r>
              <a:rPr lang="en-GB" altLang="zh-CN" sz="2000" b="1" dirty="0">
                <a:solidFill>
                  <a:srgbClr val="FF0000"/>
                </a:solidFill>
                <a:latin typeface="Times New Roman" panose="02020603050405020304" pitchFamily="18" charset="0"/>
                <a:cs typeface="Times New Roman" panose="02020603050405020304" pitchFamily="18" charset="0"/>
              </a:rPr>
              <a:t>craft </a:t>
            </a:r>
            <a:r>
              <a:rPr lang="zh-CN" altLang="en-US" sz="2000" b="1" dirty="0">
                <a:solidFill>
                  <a:srgbClr val="FF0000"/>
                </a:solidFill>
                <a:latin typeface="Times New Roman" panose="02020603050405020304" pitchFamily="18" charset="0"/>
                <a:cs typeface="Times New Roman" panose="02020603050405020304" pitchFamily="18" charset="0"/>
              </a:rPr>
              <a:t>和 </a:t>
            </a:r>
            <a:r>
              <a:rPr lang="en-GB" altLang="zh-CN" sz="2000" b="1" dirty="0">
                <a:solidFill>
                  <a:srgbClr val="FF0000"/>
                </a:solidFill>
                <a:latin typeface="Times New Roman" panose="02020603050405020304" pitchFamily="18" charset="0"/>
                <a:cs typeface="Times New Roman" panose="02020603050405020304" pitchFamily="18" charset="0"/>
              </a:rPr>
              <a:t>cooking session</a:t>
            </a:r>
            <a:r>
              <a:rPr lang="zh-CN" altLang="en-GB" sz="2000" b="1" dirty="0">
                <a:solidFill>
                  <a:srgbClr val="FF0000"/>
                </a:solidFill>
                <a:latin typeface="Times New Roman" panose="02020603050405020304" pitchFamily="18" charset="0"/>
                <a:cs typeface="Times New Roman" panose="02020603050405020304" pitchFamily="18" charset="0"/>
              </a:rPr>
              <a:t>。</a:t>
            </a:r>
            <a:endParaRPr lang="en-US" altLang="zh-CN" sz="2000" b="1" dirty="0">
              <a:solidFill>
                <a:srgbClr val="FF0000"/>
              </a:solidFill>
              <a:latin typeface="Times New Roman" panose="02020603050405020304" pitchFamily="18" charset="0"/>
              <a:cs typeface="Times New Roman" panose="02020603050405020304" pitchFamily="18" charset="0"/>
            </a:endParaRPr>
          </a:p>
          <a:p>
            <a:pPr>
              <a:tabLst>
                <a:tab pos="228600" algn="l"/>
              </a:tabLst>
            </a:pPr>
            <a:r>
              <a:rPr lang="en-GB" altLang="zh-CN" sz="2000" b="1" dirty="0">
                <a:solidFill>
                  <a:srgbClr val="FF0000"/>
                </a:solidFill>
                <a:latin typeface="Times New Roman" panose="02020603050405020304" pitchFamily="18" charset="0"/>
                <a:cs typeface="Times New Roman" panose="02020603050405020304" pitchFamily="18" charset="0"/>
              </a:rPr>
              <a:t>sewing </a:t>
            </a:r>
            <a:r>
              <a:rPr lang="zh-CN" altLang="en-US" sz="2000" b="1" dirty="0">
                <a:solidFill>
                  <a:srgbClr val="FF0000"/>
                </a:solidFill>
                <a:latin typeface="Times New Roman" panose="02020603050405020304" pitchFamily="18" charset="0"/>
                <a:cs typeface="Times New Roman" panose="02020603050405020304" pitchFamily="18" charset="0"/>
              </a:rPr>
              <a:t>已经属于 </a:t>
            </a:r>
            <a:r>
              <a:rPr lang="en-GB" altLang="zh-CN" sz="2000" b="1" dirty="0">
                <a:solidFill>
                  <a:srgbClr val="FF0000"/>
                </a:solidFill>
                <a:latin typeface="Times New Roman" panose="02020603050405020304" pitchFamily="18" charset="0"/>
                <a:cs typeface="Times New Roman" panose="02020603050405020304" pitchFamily="18" charset="0"/>
              </a:rPr>
              <a:t>craft </a:t>
            </a:r>
            <a:r>
              <a:rPr lang="zh-CN" altLang="en-US" sz="2000" b="1" dirty="0">
                <a:solidFill>
                  <a:srgbClr val="FF0000"/>
                </a:solidFill>
                <a:latin typeface="Times New Roman" panose="02020603050405020304" pitchFamily="18" charset="0"/>
                <a:cs typeface="Times New Roman" panose="02020603050405020304" pitchFamily="18" charset="0"/>
              </a:rPr>
              <a:t>了，重复；</a:t>
            </a:r>
            <a:r>
              <a:rPr lang="en-GB" altLang="zh-CN" sz="2000" b="1" dirty="0">
                <a:solidFill>
                  <a:srgbClr val="FF0000"/>
                </a:solidFill>
                <a:latin typeface="Times New Roman" panose="02020603050405020304" pitchFamily="18" charset="0"/>
                <a:cs typeface="Times New Roman" panose="02020603050405020304" pitchFamily="18" charset="0"/>
              </a:rPr>
              <a:t>fitness </a:t>
            </a:r>
            <a:r>
              <a:rPr lang="zh-CN" altLang="en-US" sz="2000" b="1" dirty="0">
                <a:solidFill>
                  <a:srgbClr val="FF0000"/>
                </a:solidFill>
                <a:latin typeface="Times New Roman" panose="02020603050405020304" pitchFamily="18" charset="0"/>
                <a:cs typeface="Times New Roman" panose="02020603050405020304" pitchFamily="18" charset="0"/>
              </a:rPr>
              <a:t>健身，根本没提；</a:t>
            </a:r>
            <a:r>
              <a:rPr lang="en-GB" altLang="zh-CN" sz="2000" b="1" dirty="0">
                <a:solidFill>
                  <a:srgbClr val="FF0000"/>
                </a:solidFill>
                <a:latin typeface="Times New Roman" panose="02020603050405020304" pitchFamily="18" charset="0"/>
                <a:cs typeface="Times New Roman" panose="02020603050405020304" pitchFamily="18" charset="0"/>
              </a:rPr>
              <a:t>designing </a:t>
            </a:r>
            <a:r>
              <a:rPr lang="zh-CN" altLang="en-US" sz="2000" b="1" dirty="0">
                <a:solidFill>
                  <a:srgbClr val="FF0000"/>
                </a:solidFill>
                <a:latin typeface="Times New Roman" panose="02020603050405020304" pitchFamily="18" charset="0"/>
                <a:cs typeface="Times New Roman" panose="02020603050405020304" pitchFamily="18" charset="0"/>
              </a:rPr>
              <a:t>设计，不贴切</a:t>
            </a:r>
            <a:b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br>
            <a:endParaRPr lang="zh-CN" altLang="zh-CN" sz="2000" kern="100" dirty="0">
              <a:effectLst/>
              <a:latin typeface="Times New Roman" panose="02020603050405020304" pitchFamily="18" charset="0"/>
              <a:ea typeface="等线" panose="02010600030101010101"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0">
                                            <p:txEl>
                                              <p:pRg st="1" end="1"/>
                                            </p:txEl>
                                          </p:spTgt>
                                        </p:tgtEl>
                                        <p:attrNameLst>
                                          <p:attrName>style.visibility</p:attrName>
                                        </p:attrNameLst>
                                      </p:cBhvr>
                                      <p:to>
                                        <p:strVal val="visible"/>
                                      </p:to>
                                    </p:set>
                                    <p:animEffect transition="in" filter="checkerboard(across)">
                                      <p:cBhvr>
                                        <p:cTn id="7" dur="500"/>
                                        <p:tgtEl>
                                          <p:spTgt spid="20">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7">
                                            <p:txEl>
                                              <p:pRg st="1" end="1"/>
                                            </p:txEl>
                                          </p:spTgt>
                                        </p:tgtEl>
                                        <p:attrNameLst>
                                          <p:attrName>style.visibility</p:attrName>
                                        </p:attrNameLst>
                                      </p:cBhvr>
                                      <p:to>
                                        <p:strVal val="visible"/>
                                      </p:to>
                                    </p:set>
                                    <p:animEffect transition="in" filter="dissolve">
                                      <p:cBhvr>
                                        <p:cTn id="12" dur="500"/>
                                        <p:tgtEl>
                                          <p:spTgt spid="7">
                                            <p:txEl>
                                              <p:pRg st="1" end="1"/>
                                            </p:txEl>
                                          </p:spTgt>
                                        </p:tgtEl>
                                      </p:cBhvr>
                                    </p:animEffect>
                                  </p:childTnLst>
                                </p:cTn>
                              </p:par>
                              <p:par>
                                <p:cTn id="13" presetID="9" presetClass="entr" presetSubtype="0"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animEffect transition="in" filter="dissolve">
                                      <p:cBhvr>
                                        <p:cTn id="15" dur="500"/>
                                        <p:tgtEl>
                                          <p:spTgt spid="7">
                                            <p:txEl>
                                              <p:pRg st="2" end="2"/>
                                            </p:txEl>
                                          </p:spTgt>
                                        </p:tgtEl>
                                      </p:cBhvr>
                                    </p:animEffect>
                                  </p:childTnLst>
                                </p:cTn>
                              </p:par>
                              <p:par>
                                <p:cTn id="16" presetID="9" presetClass="entr" presetSubtype="0" fill="hold" nodeType="withEffect">
                                  <p:stCondLst>
                                    <p:cond delay="0"/>
                                  </p:stCondLst>
                                  <p:childTnLst>
                                    <p:set>
                                      <p:cBhvr>
                                        <p:cTn id="17" dur="1" fill="hold">
                                          <p:stCondLst>
                                            <p:cond delay="0"/>
                                          </p:stCondLst>
                                        </p:cTn>
                                        <p:tgtEl>
                                          <p:spTgt spid="7">
                                            <p:txEl>
                                              <p:pRg st="3" end="3"/>
                                            </p:txEl>
                                          </p:spTgt>
                                        </p:tgtEl>
                                        <p:attrNameLst>
                                          <p:attrName>style.visibility</p:attrName>
                                        </p:attrNameLst>
                                      </p:cBhvr>
                                      <p:to>
                                        <p:strVal val="visible"/>
                                      </p:to>
                                    </p:set>
                                    <p:animEffect transition="in" filter="dissolve">
                                      <p:cBhvr>
                                        <p:cTn id="18" dur="500"/>
                                        <p:tgtEl>
                                          <p:spTgt spid="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7406640" cy="6740307"/>
          </a:xfrm>
          <a:prstGeom prst="rect">
            <a:avLst/>
          </a:prstGeom>
          <a:noFill/>
        </p:spPr>
        <p:txBody>
          <a:bodyPr wrap="square">
            <a:spAutoFit/>
          </a:bodyPr>
          <a:lstStyle/>
          <a:p>
            <a:r>
              <a:rPr lang="zh-CN" altLang="en-US" sz="2400" dirty="0">
                <a:latin typeface="Times New Roman" panose="02020603050405020304" pitchFamily="18" charset="0"/>
                <a:cs typeface="Times New Roman" panose="02020603050405020304" pitchFamily="18" charset="0"/>
              </a:rPr>
              <a:t>听力原文中的词汇</a:t>
            </a:r>
            <a:endParaRPr lang="en-US" altLang="zh-CN" sz="24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broadcast calling my name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settled on a name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resist having fast food</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being an adult is no fun</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handle heavier weights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play it safe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three sets of ten lifts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better balance avoid falling</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slipped and fell flat on my face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laughed it off</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turned something negative into something positive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short posts, photos, videos</a:t>
            </a:r>
            <a:endParaRPr lang="en-GB" altLang="zh-CN" sz="24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quick updates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200 characters long</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harmful content</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follow users, search for topics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post removed, account blocked</a:t>
            </a:r>
            <a:endParaRPr lang="zh-CN" altLang="en-US" sz="2400"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6466703" y="369332"/>
            <a:ext cx="6141720" cy="6370975"/>
          </a:xfrm>
          <a:prstGeom prst="rect">
            <a:avLst/>
          </a:prstGeom>
          <a:noFill/>
        </p:spPr>
        <p:txBody>
          <a:bodyPr wrap="square">
            <a:spAutoFit/>
          </a:bodyPr>
          <a:lstStyle/>
          <a:p>
            <a:r>
              <a:rPr lang="zh-CN" altLang="en-US" sz="2400" b="1" dirty="0">
                <a:latin typeface="仿宋" panose="02010609060101010101" pitchFamily="49" charset="-122"/>
                <a:ea typeface="仿宋" panose="02010609060101010101" pitchFamily="49" charset="-122"/>
              </a:rPr>
              <a:t>广播在叫我名字</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定下一个名字</a:t>
            </a:r>
            <a:endParaRPr lang="en-US" altLang="zh-CN"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忍住不吃快餐</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当大人没意思</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举起更重的重量</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稳妥行事</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三组每组十次举重</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更好的平衡感避免摔倒</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滑倒，脸朝下摔了一跤</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一笑而过</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把消极变成积极</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短帖子、照片、视频</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快速更新</a:t>
            </a:r>
            <a:endParaRPr lang="zh-CN" altLang="en-US" sz="2400" b="1" dirty="0">
              <a:latin typeface="仿宋" panose="02010609060101010101" pitchFamily="49" charset="-122"/>
              <a:ea typeface="仿宋" panose="02010609060101010101" pitchFamily="49" charset="-122"/>
            </a:endParaRPr>
          </a:p>
          <a:p>
            <a:r>
              <a:rPr lang="en-US" altLang="zh-CN" sz="2400" b="1" dirty="0">
                <a:latin typeface="仿宋" panose="02010609060101010101" pitchFamily="49" charset="-122"/>
                <a:ea typeface="仿宋" panose="02010609060101010101" pitchFamily="49" charset="-122"/>
              </a:rPr>
              <a:t>200</a:t>
            </a:r>
            <a:r>
              <a:rPr lang="zh-CN" altLang="en-US" sz="2400" b="1" dirty="0">
                <a:latin typeface="仿宋" panose="02010609060101010101" pitchFamily="49" charset="-122"/>
                <a:ea typeface="仿宋" panose="02010609060101010101" pitchFamily="49" charset="-122"/>
              </a:rPr>
              <a:t>个字符长度</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有害内容</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关注用户、搜索话题</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帖子被删，账号被封</a:t>
            </a:r>
            <a:endParaRPr lang="zh-CN" altLang="en-US" sz="2400" b="1"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randombar(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randombar(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randombar(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randombar(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randombar(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randombar(horizontal)">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randombar(horizontal)">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Effect transition="in" filter="randombar(horizontal)">
                                      <p:cBhvr>
                                        <p:cTn id="42" dur="500"/>
                                        <p:tgtEl>
                                          <p:spTgt spid="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animEffect transition="in" filter="randombar(horizontal)">
                                      <p:cBhvr>
                                        <p:cTn id="47" dur="500"/>
                                        <p:tgtEl>
                                          <p:spTgt spid="8">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Effect">
                                  <p:stCondLst>
                                    <p:cond delay="0"/>
                                  </p:stCondLst>
                                  <p:childTnLst>
                                    <p:set>
                                      <p:cBhvr>
                                        <p:cTn id="51" dur="1" fill="hold">
                                          <p:stCondLst>
                                            <p:cond delay="0"/>
                                          </p:stCondLst>
                                        </p:cTn>
                                        <p:tgtEl>
                                          <p:spTgt spid="8">
                                            <p:txEl>
                                              <p:pRg st="9" end="9"/>
                                            </p:txEl>
                                          </p:spTgt>
                                        </p:tgtEl>
                                        <p:attrNameLst>
                                          <p:attrName>style.visibility</p:attrName>
                                        </p:attrNameLst>
                                      </p:cBhvr>
                                      <p:to>
                                        <p:strVal val="visible"/>
                                      </p:to>
                                    </p:set>
                                    <p:animEffect transition="in" filter="randombar(horizontal)">
                                      <p:cBhvr>
                                        <p:cTn id="52" dur="500"/>
                                        <p:tgtEl>
                                          <p:spTgt spid="8">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nodeType="clickEffect">
                                  <p:stCondLst>
                                    <p:cond delay="0"/>
                                  </p:stCondLst>
                                  <p:childTnLst>
                                    <p:set>
                                      <p:cBhvr>
                                        <p:cTn id="56" dur="1" fill="hold">
                                          <p:stCondLst>
                                            <p:cond delay="0"/>
                                          </p:stCondLst>
                                        </p:cTn>
                                        <p:tgtEl>
                                          <p:spTgt spid="8">
                                            <p:txEl>
                                              <p:pRg st="10" end="10"/>
                                            </p:txEl>
                                          </p:spTgt>
                                        </p:tgtEl>
                                        <p:attrNameLst>
                                          <p:attrName>style.visibility</p:attrName>
                                        </p:attrNameLst>
                                      </p:cBhvr>
                                      <p:to>
                                        <p:strVal val="visible"/>
                                      </p:to>
                                    </p:set>
                                    <p:animEffect transition="in" filter="randombar(horizontal)">
                                      <p:cBhvr>
                                        <p:cTn id="57" dur="500"/>
                                        <p:tgtEl>
                                          <p:spTgt spid="8">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8">
                                            <p:txEl>
                                              <p:pRg st="11" end="11"/>
                                            </p:txEl>
                                          </p:spTgt>
                                        </p:tgtEl>
                                        <p:attrNameLst>
                                          <p:attrName>style.visibility</p:attrName>
                                        </p:attrNameLst>
                                      </p:cBhvr>
                                      <p:to>
                                        <p:strVal val="visible"/>
                                      </p:to>
                                    </p:set>
                                    <p:animEffect transition="in" filter="randombar(horizontal)">
                                      <p:cBhvr>
                                        <p:cTn id="62" dur="500"/>
                                        <p:tgtEl>
                                          <p:spTgt spid="8">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nodeType="clickEffect">
                                  <p:stCondLst>
                                    <p:cond delay="0"/>
                                  </p:stCondLst>
                                  <p:childTnLst>
                                    <p:set>
                                      <p:cBhvr>
                                        <p:cTn id="66" dur="1" fill="hold">
                                          <p:stCondLst>
                                            <p:cond delay="0"/>
                                          </p:stCondLst>
                                        </p:cTn>
                                        <p:tgtEl>
                                          <p:spTgt spid="8">
                                            <p:txEl>
                                              <p:pRg st="12" end="12"/>
                                            </p:txEl>
                                          </p:spTgt>
                                        </p:tgtEl>
                                        <p:attrNameLst>
                                          <p:attrName>style.visibility</p:attrName>
                                        </p:attrNameLst>
                                      </p:cBhvr>
                                      <p:to>
                                        <p:strVal val="visible"/>
                                      </p:to>
                                    </p:set>
                                    <p:animEffect transition="in" filter="randombar(horizontal)">
                                      <p:cBhvr>
                                        <p:cTn id="67" dur="500"/>
                                        <p:tgtEl>
                                          <p:spTgt spid="8">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nodeType="clickEffect">
                                  <p:stCondLst>
                                    <p:cond delay="0"/>
                                  </p:stCondLst>
                                  <p:childTnLst>
                                    <p:set>
                                      <p:cBhvr>
                                        <p:cTn id="71" dur="1" fill="hold">
                                          <p:stCondLst>
                                            <p:cond delay="0"/>
                                          </p:stCondLst>
                                        </p:cTn>
                                        <p:tgtEl>
                                          <p:spTgt spid="8">
                                            <p:txEl>
                                              <p:pRg st="13" end="13"/>
                                            </p:txEl>
                                          </p:spTgt>
                                        </p:tgtEl>
                                        <p:attrNameLst>
                                          <p:attrName>style.visibility</p:attrName>
                                        </p:attrNameLst>
                                      </p:cBhvr>
                                      <p:to>
                                        <p:strVal val="visible"/>
                                      </p:to>
                                    </p:set>
                                    <p:animEffect transition="in" filter="randombar(horizontal)">
                                      <p:cBhvr>
                                        <p:cTn id="72" dur="500"/>
                                        <p:tgtEl>
                                          <p:spTgt spid="8">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nodeType="clickEffect">
                                  <p:stCondLst>
                                    <p:cond delay="0"/>
                                  </p:stCondLst>
                                  <p:childTnLst>
                                    <p:set>
                                      <p:cBhvr>
                                        <p:cTn id="76" dur="1" fill="hold">
                                          <p:stCondLst>
                                            <p:cond delay="0"/>
                                          </p:stCondLst>
                                        </p:cTn>
                                        <p:tgtEl>
                                          <p:spTgt spid="8">
                                            <p:txEl>
                                              <p:pRg st="14" end="14"/>
                                            </p:txEl>
                                          </p:spTgt>
                                        </p:tgtEl>
                                        <p:attrNameLst>
                                          <p:attrName>style.visibility</p:attrName>
                                        </p:attrNameLst>
                                      </p:cBhvr>
                                      <p:to>
                                        <p:strVal val="visible"/>
                                      </p:to>
                                    </p:set>
                                    <p:animEffect transition="in" filter="randombar(horizontal)">
                                      <p:cBhvr>
                                        <p:cTn id="77" dur="500"/>
                                        <p:tgtEl>
                                          <p:spTgt spid="8">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nodeType="clickEffect">
                                  <p:stCondLst>
                                    <p:cond delay="0"/>
                                  </p:stCondLst>
                                  <p:childTnLst>
                                    <p:set>
                                      <p:cBhvr>
                                        <p:cTn id="81" dur="1" fill="hold">
                                          <p:stCondLst>
                                            <p:cond delay="0"/>
                                          </p:stCondLst>
                                        </p:cTn>
                                        <p:tgtEl>
                                          <p:spTgt spid="8">
                                            <p:txEl>
                                              <p:pRg st="15" end="15"/>
                                            </p:txEl>
                                          </p:spTgt>
                                        </p:tgtEl>
                                        <p:attrNameLst>
                                          <p:attrName>style.visibility</p:attrName>
                                        </p:attrNameLst>
                                      </p:cBhvr>
                                      <p:to>
                                        <p:strVal val="visible"/>
                                      </p:to>
                                    </p:set>
                                    <p:animEffect transition="in" filter="randombar(horizontal)">
                                      <p:cBhvr>
                                        <p:cTn id="82" dur="500"/>
                                        <p:tgtEl>
                                          <p:spTgt spid="8">
                                            <p:txEl>
                                              <p:pRg st="15" end="1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4" presetClass="entr" presetSubtype="10" fill="hold" nodeType="clickEffect">
                                  <p:stCondLst>
                                    <p:cond delay="0"/>
                                  </p:stCondLst>
                                  <p:childTnLst>
                                    <p:set>
                                      <p:cBhvr>
                                        <p:cTn id="86" dur="1" fill="hold">
                                          <p:stCondLst>
                                            <p:cond delay="0"/>
                                          </p:stCondLst>
                                        </p:cTn>
                                        <p:tgtEl>
                                          <p:spTgt spid="8">
                                            <p:txEl>
                                              <p:pRg st="16" end="16"/>
                                            </p:txEl>
                                          </p:spTgt>
                                        </p:tgtEl>
                                        <p:attrNameLst>
                                          <p:attrName>style.visibility</p:attrName>
                                        </p:attrNameLst>
                                      </p:cBhvr>
                                      <p:to>
                                        <p:strVal val="visible"/>
                                      </p:to>
                                    </p:set>
                                    <p:animEffect transition="in" filter="randombar(horizontal)">
                                      <p:cBhvr>
                                        <p:cTn id="87" dur="500"/>
                                        <p:tgtEl>
                                          <p:spTgt spid="8">
                                            <p:txEl>
                                              <p:pRg st="16" end="1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Cloze</a:t>
            </a:r>
            <a:r>
              <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 </a:t>
            </a: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test</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5" name="文本框 4"/>
          <p:cNvSpPr txBox="1"/>
          <p:nvPr/>
        </p:nvSpPr>
        <p:spPr>
          <a:xfrm>
            <a:off x="184185" y="1164547"/>
            <a:ext cx="11772497" cy="1028295"/>
          </a:xfrm>
          <a:prstGeom prst="rect">
            <a:avLst/>
          </a:prstGeom>
          <a:noFill/>
        </p:spPr>
        <p:txBody>
          <a:bodyPr wrap="square">
            <a:spAutoFit/>
          </a:bodyPr>
          <a:lstStyle/>
          <a:p>
            <a:pPr indent="228600" algn="just">
              <a:lnSpc>
                <a:spcPct val="115000"/>
              </a:lnSpc>
              <a:spcAft>
                <a:spcPts val="800"/>
              </a:spcAft>
              <a:buNone/>
            </a:pP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Every week involves both a craft and </a:t>
            </a:r>
            <a:r>
              <a:rPr lang="en-US" altLang="zh-CN" sz="1800" i="1" u="sng" kern="0" dirty="0">
                <a:effectLst/>
                <a:latin typeface="Times New Roman" panose="02020603050405020304" pitchFamily="18" charset="0"/>
                <a:ea typeface="宋体" panose="02010600030101010101" pitchFamily="2" charset="-122"/>
                <a:cs typeface="Times New Roman" panose="02020603050405020304" pitchFamily="18" charset="0"/>
              </a:rPr>
              <a:t>49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session. One day, kids practice stitching. Another day, they learn how to make apple pies. There is laughter and burnt cookies, </a:t>
            </a:r>
            <a:r>
              <a:rPr lang="en-US" altLang="zh-CN" sz="1800" i="1" u="sng" kern="0" dirty="0">
                <a:effectLst/>
                <a:latin typeface="Times New Roman" panose="02020603050405020304" pitchFamily="18" charset="0"/>
                <a:ea typeface="宋体" panose="02010600030101010101" pitchFamily="2" charset="-122"/>
                <a:cs typeface="Times New Roman" panose="02020603050405020304" pitchFamily="18" charset="0"/>
              </a:rPr>
              <a:t>50      </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buttons, spilled flour..., but it's not about </a:t>
            </a:r>
            <a:r>
              <a:rPr lang="en-US" altLang="zh-CN" sz="1800" i="1" u="sng" kern="0" dirty="0">
                <a:effectLst/>
                <a:latin typeface="Times New Roman" panose="02020603050405020304" pitchFamily="18" charset="0"/>
                <a:ea typeface="宋体" panose="02010600030101010101" pitchFamily="2" charset="-122"/>
                <a:cs typeface="Times New Roman" panose="02020603050405020304" pitchFamily="18" charset="0"/>
              </a:rPr>
              <a:t>51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 It's about connection—where generations meet to share the </a:t>
            </a:r>
            <a:r>
              <a:rPr lang="en-US" altLang="zh-CN" sz="1800" i="1" u="sng" kern="0" dirty="0">
                <a:effectLst/>
                <a:latin typeface="Times New Roman" panose="02020603050405020304" pitchFamily="18" charset="0"/>
                <a:ea typeface="宋体" panose="02010600030101010101" pitchFamily="2" charset="-122"/>
                <a:cs typeface="Times New Roman" panose="02020603050405020304" pitchFamily="18" charset="0"/>
              </a:rPr>
              <a:t>52      </a:t>
            </a:r>
            <a:r>
              <a:rPr lang="en-US" altLang="zh-CN" sz="18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1800" kern="0" dirty="0">
                <a:effectLst/>
                <a:latin typeface="Times New Roman" panose="02020603050405020304" pitchFamily="18" charset="0"/>
                <a:ea typeface="宋体" panose="02010600030101010101" pitchFamily="2" charset="-122"/>
                <a:cs typeface="Times New Roman" panose="02020603050405020304" pitchFamily="18" charset="0"/>
              </a:rPr>
              <a:t>of creating something with their hands.</a:t>
            </a:r>
            <a:endParaRPr lang="zh-CN" altLang="zh-CN" sz="1600" kern="100" dirty="0">
              <a:effectLst/>
              <a:latin typeface="等线" panose="02010600030101010101" charset="-122"/>
              <a:ea typeface="等线" panose="02010600030101010101" charset="-122"/>
              <a:cs typeface="Times New Roman" panose="02020603050405020304" pitchFamily="18" charset="0"/>
            </a:endParaRPr>
          </a:p>
        </p:txBody>
      </p:sp>
      <p:sp>
        <p:nvSpPr>
          <p:cNvPr id="7" name="文本框 6"/>
          <p:cNvSpPr txBox="1"/>
          <p:nvPr/>
        </p:nvSpPr>
        <p:spPr>
          <a:xfrm>
            <a:off x="235319" y="2192842"/>
            <a:ext cx="11772496" cy="4062651"/>
          </a:xfrm>
          <a:prstGeom prst="rect">
            <a:avLst/>
          </a:prstGeom>
          <a:noFill/>
        </p:spPr>
        <p:txBody>
          <a:bodyPr wrap="square">
            <a:spAutoFit/>
          </a:bodyPr>
          <a:lstStyle/>
          <a:p>
            <a:pPr>
              <a:tabLst>
                <a:tab pos="228600" algn="l"/>
              </a:tabLst>
            </a:pP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50.</a:t>
            </a:r>
            <a:r>
              <a:rPr lang="zh-CN" altLang="en-US" sz="20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A. sewing 		B. </a:t>
            </a:r>
            <a:r>
              <a:rPr lang="en-US" altLang="zh-CN" sz="2000" dirty="0">
                <a:solidFill>
                  <a:srgbClr val="FF0000"/>
                </a:solidFill>
                <a:latin typeface="Times New Roman" panose="02020603050405020304" pitchFamily="18" charset="0"/>
                <a:cs typeface="Times New Roman" panose="02020603050405020304" pitchFamily="18" charset="0"/>
              </a:rPr>
              <a:t>fitness</a:t>
            </a:r>
            <a:r>
              <a:rPr lang="en-US" altLang="zh-CN" sz="2000" dirty="0">
                <a:latin typeface="Times New Roman" panose="02020603050405020304" pitchFamily="18" charset="0"/>
                <a:cs typeface="Times New Roman" panose="02020603050405020304" pitchFamily="18" charset="0"/>
              </a:rPr>
              <a:t> 		C. cooking 		D. designing</a:t>
            </a:r>
            <a:endParaRPr lang="en-US" altLang="zh-CN" sz="2000" dirty="0">
              <a:latin typeface="Times New Roman" panose="02020603050405020304" pitchFamily="18" charset="0"/>
              <a:cs typeface="Times New Roman" panose="02020603050405020304" pitchFamily="18" charset="0"/>
            </a:endParaRPr>
          </a:p>
          <a:p>
            <a:r>
              <a:rPr lang="zh-CN" altLang="en-US" sz="2000" b="1" dirty="0">
                <a:solidFill>
                  <a:srgbClr val="FF0000"/>
                </a:solidFill>
                <a:latin typeface="Times New Roman" panose="02020603050405020304" pitchFamily="18" charset="0"/>
                <a:cs typeface="Times New Roman" panose="02020603050405020304" pitchFamily="18" charset="0"/>
              </a:rPr>
              <a:t>这句在列举活动中一些“乱糟糟但很真实”的小状况：</a:t>
            </a:r>
            <a:r>
              <a:rPr lang="en-GB" altLang="zh-CN" sz="2000" b="1" dirty="0">
                <a:solidFill>
                  <a:srgbClr val="FF0000"/>
                </a:solidFill>
                <a:latin typeface="Times New Roman" panose="02020603050405020304" pitchFamily="18" charset="0"/>
                <a:cs typeface="Times New Roman" panose="02020603050405020304" pitchFamily="18" charset="0"/>
              </a:rPr>
              <a:t> burnt cookies</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饼干烤糊了）</a:t>
            </a:r>
            <a:r>
              <a:rPr lang="en-GB" altLang="zh-CN" sz="2000" b="1" dirty="0">
                <a:solidFill>
                  <a:srgbClr val="FF0000"/>
                </a:solidFill>
                <a:latin typeface="Times New Roman" panose="02020603050405020304" pitchFamily="18" charset="0"/>
                <a:cs typeface="Times New Roman" panose="02020603050405020304" pitchFamily="18" charset="0"/>
              </a:rPr>
              <a:t> spilled flour</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面粉洒了）中间也应该是类似的小失误，所以 </a:t>
            </a:r>
            <a:r>
              <a:rPr lang="en-GB" altLang="zh-CN" sz="2000" b="1" dirty="0">
                <a:solidFill>
                  <a:srgbClr val="FF0000"/>
                </a:solidFill>
                <a:latin typeface="Times New Roman" panose="02020603050405020304" pitchFamily="18" charset="0"/>
                <a:cs typeface="Times New Roman" panose="02020603050405020304" pitchFamily="18" charset="0"/>
              </a:rPr>
              <a:t>misplaced buttons </a:t>
            </a:r>
            <a:r>
              <a:rPr lang="zh-CN" altLang="en-US" sz="2000" b="1" dirty="0">
                <a:solidFill>
                  <a:srgbClr val="FF0000"/>
                </a:solidFill>
                <a:latin typeface="Times New Roman" panose="02020603050405020304" pitchFamily="18" charset="0"/>
                <a:cs typeface="Times New Roman" panose="02020603050405020304" pitchFamily="18" charset="0"/>
              </a:rPr>
              <a:t>最合适，表示纽扣放错、弄丢、放歪等。</a:t>
            </a:r>
            <a:r>
              <a:rPr lang="en-GB" altLang="zh-CN" sz="2000" b="1" dirty="0">
                <a:solidFill>
                  <a:srgbClr val="FF0000"/>
                </a:solidFill>
                <a:latin typeface="Times New Roman" panose="02020603050405020304" pitchFamily="18" charset="0"/>
                <a:cs typeface="Times New Roman" panose="02020603050405020304" pitchFamily="18" charset="0"/>
              </a:rPr>
              <a:t> fixed buttons </a:t>
            </a:r>
            <a:r>
              <a:rPr lang="zh-CN" altLang="en-US" sz="2000" b="1" dirty="0">
                <a:solidFill>
                  <a:srgbClr val="FF0000"/>
                </a:solidFill>
                <a:latin typeface="Times New Roman" panose="02020603050405020304" pitchFamily="18" charset="0"/>
                <a:cs typeface="Times New Roman" panose="02020603050405020304" pitchFamily="18" charset="0"/>
              </a:rPr>
              <a:t>修好的纽扣，不像“出乱子”；</a:t>
            </a:r>
            <a:r>
              <a:rPr lang="en-GB" altLang="zh-CN" sz="2000" b="1" dirty="0">
                <a:solidFill>
                  <a:srgbClr val="FF0000"/>
                </a:solidFill>
                <a:latin typeface="Times New Roman" panose="02020603050405020304" pitchFamily="18" charset="0"/>
                <a:cs typeface="Times New Roman" panose="02020603050405020304" pitchFamily="18" charset="0"/>
              </a:rPr>
              <a:t> decorated buttons </a:t>
            </a:r>
            <a:r>
              <a:rPr lang="zh-CN" altLang="en-US" sz="2000" b="1" dirty="0">
                <a:solidFill>
                  <a:srgbClr val="FF0000"/>
                </a:solidFill>
                <a:latin typeface="Times New Roman" panose="02020603050405020304" pitchFamily="18" charset="0"/>
                <a:cs typeface="Times New Roman" panose="02020603050405020304" pitchFamily="18" charset="0"/>
              </a:rPr>
              <a:t>装饰过的纽扣，不在一个语义场；</a:t>
            </a:r>
            <a:r>
              <a:rPr lang="en-GB" altLang="zh-CN" sz="2000" b="1" dirty="0">
                <a:solidFill>
                  <a:srgbClr val="FF0000"/>
                </a:solidFill>
                <a:latin typeface="Times New Roman" panose="02020603050405020304" pitchFamily="18" charset="0"/>
                <a:cs typeface="Times New Roman" panose="02020603050405020304" pitchFamily="18" charset="0"/>
              </a:rPr>
              <a:t> worn buttons </a:t>
            </a:r>
            <a:r>
              <a:rPr lang="zh-CN" altLang="en-US" sz="2000" b="1" dirty="0">
                <a:solidFill>
                  <a:srgbClr val="FF0000"/>
                </a:solidFill>
                <a:latin typeface="Times New Roman" panose="02020603050405020304" pitchFamily="18" charset="0"/>
                <a:cs typeface="Times New Roman" panose="02020603050405020304" pitchFamily="18" charset="0"/>
              </a:rPr>
              <a:t>磨损的纽扣，不自然。这一串都是“小事故、小混乱”：</a:t>
            </a:r>
            <a:r>
              <a:rPr lang="en-GB" altLang="zh-CN" sz="2000" b="1" dirty="0">
                <a:solidFill>
                  <a:srgbClr val="FF0000"/>
                </a:solidFill>
                <a:latin typeface="Times New Roman" panose="02020603050405020304" pitchFamily="18" charset="0"/>
                <a:cs typeface="Times New Roman" panose="02020603050405020304" pitchFamily="18" charset="0"/>
              </a:rPr>
              <a:t>burnt </a:t>
            </a:r>
            <a:r>
              <a:rPr lang="zh-CN" altLang="en-US" sz="2000" b="1" dirty="0">
                <a:solidFill>
                  <a:srgbClr val="FF0000"/>
                </a:solidFill>
                <a:latin typeface="Times New Roman" panose="02020603050405020304" pitchFamily="18" charset="0"/>
                <a:cs typeface="Times New Roman" panose="02020603050405020304" pitchFamily="18" charset="0"/>
              </a:rPr>
              <a:t>；</a:t>
            </a:r>
            <a:r>
              <a:rPr lang="en-GB" altLang="zh-CN" sz="2000" b="1" dirty="0">
                <a:solidFill>
                  <a:srgbClr val="FF0000"/>
                </a:solidFill>
                <a:latin typeface="Times New Roman" panose="02020603050405020304" pitchFamily="18" charset="0"/>
                <a:cs typeface="Times New Roman" panose="02020603050405020304" pitchFamily="18" charset="0"/>
              </a:rPr>
              <a:t>misplaced </a:t>
            </a:r>
            <a:r>
              <a:rPr lang="zh-CN" altLang="en-US" sz="2000" b="1" dirty="0">
                <a:solidFill>
                  <a:srgbClr val="FF0000"/>
                </a:solidFill>
                <a:latin typeface="Times New Roman" panose="02020603050405020304" pitchFamily="18" charset="0"/>
                <a:cs typeface="Times New Roman" panose="02020603050405020304" pitchFamily="18" charset="0"/>
              </a:rPr>
              <a:t>；</a:t>
            </a:r>
            <a:r>
              <a:rPr lang="en-GB" altLang="zh-CN" sz="2000" b="1" dirty="0">
                <a:solidFill>
                  <a:srgbClr val="FF0000"/>
                </a:solidFill>
                <a:latin typeface="Times New Roman" panose="02020603050405020304" pitchFamily="18" charset="0"/>
                <a:cs typeface="Times New Roman" panose="02020603050405020304" pitchFamily="18" charset="0"/>
              </a:rPr>
              <a:t>spilled</a:t>
            </a:r>
            <a:endParaRPr lang="zh-CN" altLang="zh-CN" sz="2000" b="1" dirty="0">
              <a:solidFill>
                <a:srgbClr val="FF0000"/>
              </a:solidFill>
              <a:latin typeface="Times New Roman" panose="02020603050405020304" pitchFamily="18" charset="0"/>
              <a:cs typeface="Times New Roman" panose="02020603050405020304" pitchFamily="18" charset="0"/>
            </a:endParaRPr>
          </a:p>
          <a:p>
            <a:pPr>
              <a:tabLst>
                <a:tab pos="228600" algn="l"/>
              </a:tabLst>
            </a:pPr>
            <a:r>
              <a:rPr lang="en-US" altLang="zh-CN" sz="2000" kern="100" dirty="0">
                <a:effectLst/>
                <a:latin typeface="Times New Roman" panose="02020603050405020304" pitchFamily="18" charset="0"/>
                <a:ea typeface="等线" panose="02010600030101010101" charset="-122"/>
                <a:cs typeface="Times New Roman" panose="02020603050405020304" pitchFamily="18" charset="0"/>
              </a:rPr>
              <a:t>51.</a:t>
            </a:r>
            <a:r>
              <a:rPr lang="zh-CN" altLang="en-US" sz="2000" kern="100" dirty="0">
                <a:effectLst/>
                <a:latin typeface="Times New Roman" panose="02020603050405020304" pitchFamily="18" charset="0"/>
                <a:ea typeface="等线" panose="02010600030101010101" charset="-122"/>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A. creativity 		B. enthusiasm 		C. wisdom 		D. </a:t>
            </a:r>
            <a:r>
              <a:rPr lang="en-US" altLang="zh-CN" sz="2000" dirty="0">
                <a:solidFill>
                  <a:srgbClr val="FF0000"/>
                </a:solidFill>
                <a:latin typeface="Times New Roman" panose="02020603050405020304" pitchFamily="18" charset="0"/>
                <a:cs typeface="Times New Roman" panose="02020603050405020304" pitchFamily="18" charset="0"/>
              </a:rPr>
              <a:t>perfection</a:t>
            </a:r>
            <a:endParaRPr lang="zh-CN" altLang="zh-CN" sz="2000" dirty="0">
              <a:solidFill>
                <a:srgbClr val="FF0000"/>
              </a:solidFill>
              <a:latin typeface="Times New Roman" panose="02020603050405020304" pitchFamily="18" charset="0"/>
              <a:cs typeface="Times New Roman" panose="02020603050405020304" pitchFamily="18" charset="0"/>
            </a:endParaRPr>
          </a:p>
          <a:p>
            <a:r>
              <a:rPr lang="zh-CN" altLang="en-US" sz="2000" b="1" dirty="0">
                <a:solidFill>
                  <a:srgbClr val="FF0000"/>
                </a:solidFill>
                <a:latin typeface="Times New Roman" panose="02020603050405020304" pitchFamily="18" charset="0"/>
                <a:cs typeface="Times New Roman" panose="02020603050405020304" pitchFamily="18" charset="0"/>
              </a:rPr>
              <a:t>前面已经列了一堆“小失误”：</a:t>
            </a:r>
            <a:r>
              <a:rPr lang="en-GB" altLang="zh-CN" sz="2000" b="1" dirty="0">
                <a:solidFill>
                  <a:srgbClr val="FF0000"/>
                </a:solidFill>
                <a:latin typeface="Times New Roman" panose="02020603050405020304" pitchFamily="18" charset="0"/>
                <a:cs typeface="Times New Roman" panose="02020603050405020304" pitchFamily="18" charset="0"/>
              </a:rPr>
              <a:t>burnt cookies </a:t>
            </a:r>
            <a:r>
              <a:rPr lang="zh-CN" altLang="en-US" sz="2000" b="1" dirty="0">
                <a:solidFill>
                  <a:srgbClr val="FF0000"/>
                </a:solidFill>
                <a:latin typeface="Times New Roman" panose="02020603050405020304" pitchFamily="18" charset="0"/>
                <a:cs typeface="Times New Roman" panose="02020603050405020304" pitchFamily="18" charset="0"/>
              </a:rPr>
              <a:t>；</a:t>
            </a:r>
            <a:r>
              <a:rPr lang="en-GB" altLang="zh-CN" sz="2000" b="1" dirty="0">
                <a:solidFill>
                  <a:srgbClr val="FF0000"/>
                </a:solidFill>
                <a:latin typeface="Times New Roman" panose="02020603050405020304" pitchFamily="18" charset="0"/>
                <a:cs typeface="Times New Roman" panose="02020603050405020304" pitchFamily="18" charset="0"/>
              </a:rPr>
              <a:t>misplaced buttons </a:t>
            </a:r>
            <a:r>
              <a:rPr lang="zh-CN" altLang="en-US" sz="2000" b="1" dirty="0">
                <a:solidFill>
                  <a:srgbClr val="FF0000"/>
                </a:solidFill>
                <a:latin typeface="Times New Roman" panose="02020603050405020304" pitchFamily="18" charset="0"/>
                <a:cs typeface="Times New Roman" panose="02020603050405020304" pitchFamily="18" charset="0"/>
              </a:rPr>
              <a:t>；</a:t>
            </a:r>
            <a:r>
              <a:rPr lang="en-GB" altLang="zh-CN" sz="2000" b="1" dirty="0">
                <a:solidFill>
                  <a:srgbClr val="FF0000"/>
                </a:solidFill>
                <a:latin typeface="Times New Roman" panose="02020603050405020304" pitchFamily="18" charset="0"/>
                <a:cs typeface="Times New Roman" panose="02020603050405020304" pitchFamily="18" charset="0"/>
              </a:rPr>
              <a:t>spilled flour</a:t>
            </a:r>
            <a:r>
              <a:rPr lang="zh-CN" altLang="en-US" sz="2000" b="1" dirty="0">
                <a:solidFill>
                  <a:srgbClr val="FF0000"/>
                </a:solidFill>
                <a:latin typeface="Times New Roman" panose="02020603050405020304" pitchFamily="18" charset="0"/>
                <a:cs typeface="Times New Roman" panose="02020603050405020304" pitchFamily="18" charset="0"/>
              </a:rPr>
              <a:t>；所以接下来一定是说：这不在于做得完不完美，而在于人与人之间的连接。</a:t>
            </a:r>
            <a:r>
              <a:rPr lang="en-GB" altLang="zh-CN" sz="2000" b="1" dirty="0">
                <a:solidFill>
                  <a:srgbClr val="FF0000"/>
                </a:solidFill>
                <a:latin typeface="Times New Roman" panose="02020603050405020304" pitchFamily="18" charset="0"/>
                <a:cs typeface="Times New Roman" panose="02020603050405020304" pitchFamily="18" charset="0"/>
              </a:rPr>
              <a:t> creativity </a:t>
            </a:r>
            <a:r>
              <a:rPr lang="zh-CN" altLang="en-US" sz="2000" b="1" dirty="0">
                <a:solidFill>
                  <a:srgbClr val="FF0000"/>
                </a:solidFill>
                <a:latin typeface="Times New Roman" panose="02020603050405020304" pitchFamily="18" charset="0"/>
                <a:cs typeface="Times New Roman" panose="02020603050405020304" pitchFamily="18" charset="0"/>
              </a:rPr>
              <a:t>创造力，不是前面小失误的对立面；</a:t>
            </a:r>
            <a:r>
              <a:rPr lang="en-GB" altLang="zh-CN" sz="2000" b="1" dirty="0">
                <a:solidFill>
                  <a:srgbClr val="FF0000"/>
                </a:solidFill>
                <a:latin typeface="Times New Roman" panose="02020603050405020304" pitchFamily="18" charset="0"/>
                <a:cs typeface="Times New Roman" panose="02020603050405020304" pitchFamily="18" charset="0"/>
              </a:rPr>
              <a:t> enthusiasm </a:t>
            </a:r>
            <a:r>
              <a:rPr lang="zh-CN" altLang="en-US" sz="2000" b="1" dirty="0">
                <a:solidFill>
                  <a:srgbClr val="FF0000"/>
                </a:solidFill>
                <a:latin typeface="Times New Roman" panose="02020603050405020304" pitchFamily="18" charset="0"/>
                <a:cs typeface="Times New Roman" panose="02020603050405020304" pitchFamily="18" charset="0"/>
              </a:rPr>
              <a:t>热情，文章没有否定热情；</a:t>
            </a:r>
            <a:r>
              <a:rPr lang="en-GB" altLang="zh-CN" sz="2000" b="1" dirty="0">
                <a:solidFill>
                  <a:srgbClr val="FF0000"/>
                </a:solidFill>
                <a:latin typeface="Times New Roman" panose="02020603050405020304" pitchFamily="18" charset="0"/>
                <a:cs typeface="Times New Roman" panose="02020603050405020304" pitchFamily="18" charset="0"/>
              </a:rPr>
              <a:t> wisdom </a:t>
            </a:r>
            <a:r>
              <a:rPr lang="zh-CN" altLang="en-US" sz="2000" b="1" dirty="0">
                <a:solidFill>
                  <a:srgbClr val="FF0000"/>
                </a:solidFill>
                <a:latin typeface="Times New Roman" panose="02020603050405020304" pitchFamily="18" charset="0"/>
                <a:cs typeface="Times New Roman" panose="02020603050405020304" pitchFamily="18" charset="0"/>
              </a:rPr>
              <a:t>智慧，也不是这里的重点。</a:t>
            </a:r>
            <a:endParaRPr lang="en-GB" altLang="zh-CN" sz="2000" b="1" dirty="0">
              <a:solidFill>
                <a:srgbClr val="FF0000"/>
              </a:solidFill>
              <a:latin typeface="Times New Roman" panose="02020603050405020304" pitchFamily="18" charset="0"/>
              <a:cs typeface="Times New Roman" panose="02020603050405020304" pitchFamily="18" charset="0"/>
            </a:endParaRPr>
          </a:p>
          <a:p>
            <a:pPr>
              <a:tabLst>
                <a:tab pos="228600" algn="l"/>
              </a:tabLst>
            </a:pPr>
            <a:r>
              <a:rPr lang="en-US" altLang="zh-CN" sz="2000" kern="100" dirty="0">
                <a:effectLst/>
                <a:latin typeface="Times New Roman" panose="02020603050405020304" pitchFamily="18" charset="0"/>
                <a:ea typeface="等线" panose="02010600030101010101" charset="-122"/>
                <a:cs typeface="Times New Roman" panose="02020603050405020304" pitchFamily="18" charset="0"/>
              </a:rPr>
              <a:t>52.</a:t>
            </a:r>
            <a:r>
              <a:rPr lang="zh-CN" altLang="en-US" sz="2000" kern="100" dirty="0">
                <a:effectLst/>
                <a:latin typeface="Times New Roman" panose="02020603050405020304" pitchFamily="18" charset="0"/>
                <a:ea typeface="等线" panose="02010600030101010101" charset="-122"/>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A. </a:t>
            </a:r>
            <a:r>
              <a:rPr lang="en-US" altLang="zh-CN" sz="2000" dirty="0">
                <a:solidFill>
                  <a:srgbClr val="FF0000"/>
                </a:solidFill>
                <a:latin typeface="Times New Roman" panose="02020603050405020304" pitchFamily="18" charset="0"/>
                <a:cs typeface="Times New Roman" panose="02020603050405020304" pitchFamily="18" charset="0"/>
              </a:rPr>
              <a:t>joy</a:t>
            </a:r>
            <a:r>
              <a:rPr lang="en-US" altLang="zh-CN" sz="2000" dirty="0">
                <a:latin typeface="Times New Roman" panose="02020603050405020304" pitchFamily="18" charset="0"/>
                <a:cs typeface="Times New Roman" panose="02020603050405020304" pitchFamily="18" charset="0"/>
              </a:rPr>
              <a:t> 		B. memory 		C. truth 			D. burden</a:t>
            </a:r>
            <a:endParaRPr lang="zh-CN" altLang="zh-CN" sz="2000" dirty="0">
              <a:latin typeface="Times New Roman" panose="02020603050405020304" pitchFamily="18" charset="0"/>
              <a:cs typeface="Times New Roman" panose="02020603050405020304" pitchFamily="18" charset="0"/>
            </a:endParaRPr>
          </a:p>
          <a:p>
            <a:pPr lvl="0">
              <a:tabLst>
                <a:tab pos="228600" algn="l"/>
              </a:tabLst>
            </a:pPr>
            <a:r>
              <a:rPr lang="zh-CN" altLang="en-US" sz="2000" b="1" dirty="0">
                <a:solidFill>
                  <a:srgbClr val="FF0000"/>
                </a:solidFill>
                <a:latin typeface="Times New Roman" panose="02020603050405020304" pitchFamily="18" charset="0"/>
                <a:cs typeface="Times New Roman" panose="02020603050405020304" pitchFamily="18" charset="0"/>
              </a:rPr>
              <a:t>前文</a:t>
            </a:r>
            <a:r>
              <a:rPr lang="en-GB" altLang="zh-CN" sz="2000" b="1" dirty="0">
                <a:solidFill>
                  <a:srgbClr val="FF0000"/>
                </a:solidFill>
                <a:latin typeface="Times New Roman" panose="02020603050405020304" pitchFamily="18" charset="0"/>
                <a:cs typeface="Times New Roman" panose="02020603050405020304" pitchFamily="18" charset="0"/>
              </a:rPr>
              <a:t>laughter </a:t>
            </a:r>
            <a:r>
              <a:rPr lang="zh-CN" altLang="en-US" sz="2000" b="1" dirty="0">
                <a:solidFill>
                  <a:srgbClr val="FF0000"/>
                </a:solidFill>
                <a:latin typeface="Times New Roman" panose="02020603050405020304" pitchFamily="18" charset="0"/>
                <a:cs typeface="Times New Roman" panose="02020603050405020304" pitchFamily="18" charset="0"/>
              </a:rPr>
              <a:t>；</a:t>
            </a:r>
            <a:r>
              <a:rPr lang="en-GB" altLang="zh-CN" sz="2000" b="1" dirty="0">
                <a:solidFill>
                  <a:srgbClr val="FF0000"/>
                </a:solidFill>
                <a:latin typeface="Times New Roman" panose="02020603050405020304" pitchFamily="18" charset="0"/>
                <a:cs typeface="Times New Roman" panose="02020603050405020304" pitchFamily="18" charset="0"/>
              </a:rPr>
              <a:t>connection</a:t>
            </a:r>
            <a:r>
              <a:rPr lang="zh-CN" altLang="en-US" sz="2000" b="1" dirty="0">
                <a:solidFill>
                  <a:srgbClr val="FF0000"/>
                </a:solidFill>
                <a:latin typeface="Times New Roman" panose="02020603050405020304" pitchFamily="18" charset="0"/>
                <a:cs typeface="Times New Roman" panose="02020603050405020304" pitchFamily="18" charset="0"/>
              </a:rPr>
              <a:t>；</a:t>
            </a:r>
            <a:r>
              <a:rPr lang="en-GB" altLang="zh-CN" sz="2000" b="1" dirty="0">
                <a:solidFill>
                  <a:srgbClr val="FF0000"/>
                </a:solidFill>
                <a:latin typeface="Times New Roman" panose="02020603050405020304" pitchFamily="18" charset="0"/>
                <a:cs typeface="Times New Roman" panose="02020603050405020304" pitchFamily="18" charset="0"/>
              </a:rPr>
              <a:t>creating something with their hands</a:t>
            </a:r>
            <a:r>
              <a:rPr lang="zh-CN" altLang="en-US" sz="2000" b="1" dirty="0">
                <a:solidFill>
                  <a:srgbClr val="FF0000"/>
                </a:solidFill>
                <a:latin typeface="Times New Roman" panose="02020603050405020304" pitchFamily="18" charset="0"/>
                <a:cs typeface="Times New Roman" panose="02020603050405020304" pitchFamily="18" charset="0"/>
              </a:rPr>
              <a:t>整体氛围很温暖积极。“两代人在一起，分享亲手创造某样东西的</a:t>
            </a:r>
            <a:r>
              <a:rPr lang="en-US" altLang="zh-CN"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。最自然就是 </a:t>
            </a:r>
            <a:r>
              <a:rPr lang="en-GB" altLang="zh-CN" sz="2000" b="1" dirty="0">
                <a:solidFill>
                  <a:srgbClr val="FF0000"/>
                </a:solidFill>
                <a:latin typeface="Times New Roman" panose="02020603050405020304" pitchFamily="18" charset="0"/>
                <a:cs typeface="Times New Roman" panose="02020603050405020304" pitchFamily="18" charset="0"/>
              </a:rPr>
              <a:t>joy</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FF0000"/>
                </a:solidFill>
                <a:latin typeface="Times New Roman" panose="02020603050405020304" pitchFamily="18" charset="0"/>
                <a:cs typeface="Times New Roman" panose="02020603050405020304" pitchFamily="18" charset="0"/>
              </a:rPr>
              <a:t>也就是“乐趣、快乐”。</a:t>
            </a:r>
            <a:r>
              <a:rPr lang="en-GB" altLang="zh-CN" sz="2000" b="1" dirty="0">
                <a:solidFill>
                  <a:srgbClr val="FF0000"/>
                </a:solidFill>
                <a:latin typeface="Times New Roman" panose="02020603050405020304" pitchFamily="18" charset="0"/>
                <a:cs typeface="Times New Roman" panose="02020603050405020304" pitchFamily="18" charset="0"/>
              </a:rPr>
              <a:t>memory </a:t>
            </a:r>
            <a:r>
              <a:rPr lang="zh-CN" altLang="en-US" sz="2000" b="1" dirty="0">
                <a:solidFill>
                  <a:srgbClr val="FF0000"/>
                </a:solidFill>
                <a:latin typeface="Times New Roman" panose="02020603050405020304" pitchFamily="18" charset="0"/>
                <a:cs typeface="Times New Roman" panose="02020603050405020304" pitchFamily="18" charset="0"/>
              </a:rPr>
              <a:t>记忆，搭配不自然；</a:t>
            </a:r>
            <a:r>
              <a:rPr lang="en-GB" altLang="zh-CN" sz="2000" b="1" dirty="0">
                <a:solidFill>
                  <a:srgbClr val="FF0000"/>
                </a:solidFill>
                <a:latin typeface="Times New Roman" panose="02020603050405020304" pitchFamily="18" charset="0"/>
                <a:cs typeface="Times New Roman" panose="02020603050405020304" pitchFamily="18" charset="0"/>
              </a:rPr>
              <a:t>truth </a:t>
            </a:r>
            <a:r>
              <a:rPr lang="zh-CN" altLang="en-US" sz="2000" b="1" dirty="0">
                <a:solidFill>
                  <a:srgbClr val="FF0000"/>
                </a:solidFill>
                <a:latin typeface="Times New Roman" panose="02020603050405020304" pitchFamily="18" charset="0"/>
                <a:cs typeface="Times New Roman" panose="02020603050405020304" pitchFamily="18" charset="0"/>
              </a:rPr>
              <a:t>真理，不符合语境；</a:t>
            </a:r>
            <a:r>
              <a:rPr lang="en-GB" altLang="zh-CN" sz="2000" b="1" dirty="0">
                <a:solidFill>
                  <a:srgbClr val="FF0000"/>
                </a:solidFill>
                <a:latin typeface="Times New Roman" panose="02020603050405020304" pitchFamily="18" charset="0"/>
                <a:cs typeface="Times New Roman" panose="02020603050405020304" pitchFamily="18" charset="0"/>
              </a:rPr>
              <a:t>burden </a:t>
            </a:r>
            <a:r>
              <a:rPr lang="zh-CN" altLang="en-US" sz="2000" b="1" dirty="0">
                <a:solidFill>
                  <a:srgbClr val="FF0000"/>
                </a:solidFill>
                <a:latin typeface="Times New Roman" panose="02020603050405020304" pitchFamily="18" charset="0"/>
                <a:cs typeface="Times New Roman" panose="02020603050405020304" pitchFamily="18" charset="0"/>
              </a:rPr>
              <a:t>负担，语义相反</a:t>
            </a:r>
            <a:endParaRPr lang="zh-CN" altLang="zh-CN" sz="2000" b="1" kern="100" dirty="0">
              <a:solidFill>
                <a:srgbClr val="FF0000"/>
              </a:solidFill>
              <a:effectLst/>
              <a:latin typeface="Times New Roman" panose="02020603050405020304" pitchFamily="18" charset="0"/>
              <a:ea typeface="等线" panose="02010600030101010101"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dissolve">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checkerboard(across)">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animEffect transition="in" filter="checkerboard(across)">
                                      <p:cBhvr>
                                        <p:cTn id="17" dur="500"/>
                                        <p:tgtEl>
                                          <p:spTgt spid="7">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Cloze</a:t>
            </a:r>
            <a:r>
              <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 </a:t>
            </a: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test</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5" name="文本框 4"/>
          <p:cNvSpPr txBox="1"/>
          <p:nvPr/>
        </p:nvSpPr>
        <p:spPr>
          <a:xfrm>
            <a:off x="184185" y="1164547"/>
            <a:ext cx="11772497" cy="707886"/>
          </a:xfrm>
          <a:prstGeom prst="rect">
            <a:avLst/>
          </a:prstGeom>
          <a:noFill/>
        </p:spPr>
        <p:txBody>
          <a:bodyPr wrap="square">
            <a:spAutoFit/>
          </a:bodyPr>
          <a:lstStyle/>
          <a:p>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This activity is part of Olive Community Services' ongoing </a:t>
            </a:r>
            <a:r>
              <a:rPr lang="en-US" altLang="zh-CN" sz="2000" i="1" u="sng" dirty="0">
                <a:latin typeface="Times New Roman" panose="02020603050405020304" pitchFamily="18" charset="0"/>
                <a:cs typeface="Times New Roman" panose="02020603050405020304" pitchFamily="18" charset="0"/>
              </a:rPr>
              <a:t>53      </a:t>
            </a:r>
            <a:r>
              <a:rPr lang="en-US" altLang="zh-CN" sz="2000" u="sng"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to reduce senior loneliness. And now they're also </a:t>
            </a:r>
            <a:r>
              <a:rPr lang="en-US" altLang="zh-CN" sz="2000" i="1" u="sng" dirty="0">
                <a:latin typeface="Times New Roman" panose="02020603050405020304" pitchFamily="18" charset="0"/>
                <a:cs typeface="Times New Roman" panose="02020603050405020304" pitchFamily="18" charset="0"/>
              </a:rPr>
              <a:t>54      </a:t>
            </a:r>
            <a:r>
              <a:rPr lang="en-US" altLang="zh-CN" sz="2000" dirty="0">
                <a:latin typeface="Times New Roman" panose="02020603050405020304" pitchFamily="18" charset="0"/>
                <a:cs typeface="Times New Roman" panose="02020603050405020304" pitchFamily="18" charset="0"/>
              </a:rPr>
              <a:t> youth. As one camper said, "Together, we're not just </a:t>
            </a:r>
            <a:r>
              <a:rPr lang="en-US" altLang="zh-CN" sz="2000" i="1" u="sng" dirty="0">
                <a:latin typeface="Times New Roman" panose="02020603050405020304" pitchFamily="18" charset="0"/>
                <a:cs typeface="Times New Roman" panose="02020603050405020304" pitchFamily="18" charset="0"/>
              </a:rPr>
              <a:t>55       </a:t>
            </a:r>
            <a:r>
              <a:rPr lang="en-US" altLang="zh-CN" sz="2000" dirty="0">
                <a:latin typeface="Times New Roman" panose="02020603050405020304" pitchFamily="18" charset="0"/>
                <a:cs typeface="Times New Roman" panose="02020603050405020304" pitchFamily="18" charset="0"/>
              </a:rPr>
              <a:t> traditions—we're creating new ones."</a:t>
            </a:r>
            <a:endParaRPr lang="zh-CN" altLang="zh-CN" sz="2000" dirty="0">
              <a:latin typeface="Times New Roman" panose="02020603050405020304" pitchFamily="18" charset="0"/>
              <a:cs typeface="Times New Roman" panose="02020603050405020304" pitchFamily="18" charset="0"/>
            </a:endParaRPr>
          </a:p>
        </p:txBody>
      </p:sp>
      <p:sp>
        <p:nvSpPr>
          <p:cNvPr id="7" name="文本框 6"/>
          <p:cNvSpPr txBox="1"/>
          <p:nvPr/>
        </p:nvSpPr>
        <p:spPr>
          <a:xfrm>
            <a:off x="235319" y="1872433"/>
            <a:ext cx="11772496" cy="4401205"/>
          </a:xfrm>
          <a:prstGeom prst="rect">
            <a:avLst/>
          </a:prstGeom>
          <a:noFill/>
        </p:spPr>
        <p:txBody>
          <a:bodyPr wrap="square">
            <a:spAutoFit/>
          </a:bodyPr>
          <a:lstStyle/>
          <a:p>
            <a:pPr lvl="0"/>
            <a:r>
              <a:rPr lang="en-US" altLang="zh-CN" sz="2000" dirty="0">
                <a:latin typeface="Times New Roman" panose="02020603050405020304" pitchFamily="18" charset="0"/>
                <a:cs typeface="Times New Roman" panose="02020603050405020304" pitchFamily="18" charset="0"/>
              </a:rPr>
              <a:t>53.</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A. learning 		B. guidance 		C. dream 		D. </a:t>
            </a:r>
            <a:r>
              <a:rPr lang="en-US" altLang="zh-CN" sz="2000" dirty="0">
                <a:solidFill>
                  <a:srgbClr val="FF0000"/>
                </a:solidFill>
                <a:latin typeface="Times New Roman" panose="02020603050405020304" pitchFamily="18" charset="0"/>
                <a:cs typeface="Times New Roman" panose="02020603050405020304" pitchFamily="18" charset="0"/>
              </a:rPr>
              <a:t>effort</a:t>
            </a:r>
            <a:endParaRPr lang="en-US" altLang="zh-CN" sz="2000" dirty="0">
              <a:solidFill>
                <a:srgbClr val="FF0000"/>
              </a:solidFill>
              <a:latin typeface="Times New Roman" panose="02020603050405020304" pitchFamily="18" charset="0"/>
              <a:cs typeface="Times New Roman" panose="02020603050405020304" pitchFamily="18" charset="0"/>
            </a:endParaRPr>
          </a:p>
          <a:p>
            <a:pPr lvl="0"/>
            <a:r>
              <a:rPr lang="zh-CN" altLang="en-US" sz="2000" b="1" dirty="0">
                <a:solidFill>
                  <a:srgbClr val="FF0000"/>
                </a:solidFill>
              </a:rPr>
              <a:t>指机构一直致力于减少老年人孤独感，而这项活动正是其努力的一部分。这与上下文逻辑一致。</a:t>
            </a:r>
            <a:r>
              <a:rPr lang="zh-CN" altLang="en-US" sz="2000" b="1" dirty="0">
                <a:solidFill>
                  <a:srgbClr val="FF0000"/>
                </a:solidFill>
                <a:latin typeface="Times New Roman" panose="02020603050405020304" pitchFamily="18" charset="0"/>
                <a:cs typeface="Times New Roman" panose="02020603050405020304" pitchFamily="18" charset="0"/>
              </a:rPr>
              <a:t>这里表示“持续的努力”。</a:t>
            </a:r>
            <a:r>
              <a:rPr lang="en-GB" altLang="zh-CN" sz="2000" b="1" dirty="0">
                <a:solidFill>
                  <a:srgbClr val="FF0000"/>
                </a:solidFill>
                <a:latin typeface="Times New Roman" panose="02020603050405020304" pitchFamily="18" charset="0"/>
                <a:cs typeface="Times New Roman" panose="02020603050405020304" pitchFamily="18" charset="0"/>
              </a:rPr>
              <a:t>ongoing effort to reduce... learning </a:t>
            </a:r>
            <a:r>
              <a:rPr lang="zh-CN" altLang="en-US" sz="2000" b="1" dirty="0">
                <a:solidFill>
                  <a:srgbClr val="FF0000"/>
                </a:solidFill>
                <a:latin typeface="Times New Roman" panose="02020603050405020304" pitchFamily="18" charset="0"/>
                <a:cs typeface="Times New Roman" panose="02020603050405020304" pitchFamily="18" charset="0"/>
              </a:rPr>
              <a:t>学习；</a:t>
            </a:r>
            <a:r>
              <a:rPr lang="en-GB" altLang="zh-CN" sz="2000" b="1" dirty="0">
                <a:solidFill>
                  <a:srgbClr val="FF0000"/>
                </a:solidFill>
                <a:latin typeface="Times New Roman" panose="02020603050405020304" pitchFamily="18" charset="0"/>
                <a:cs typeface="Times New Roman" panose="02020603050405020304" pitchFamily="18" charset="0"/>
              </a:rPr>
              <a:t> guidance </a:t>
            </a:r>
            <a:r>
              <a:rPr lang="zh-CN" altLang="en-US" sz="2000" b="1" dirty="0">
                <a:solidFill>
                  <a:srgbClr val="FF0000"/>
                </a:solidFill>
                <a:latin typeface="Times New Roman" panose="02020603050405020304" pitchFamily="18" charset="0"/>
                <a:cs typeface="Times New Roman" panose="02020603050405020304" pitchFamily="18" charset="0"/>
              </a:rPr>
              <a:t>指导，不是机构在做的“行动”；</a:t>
            </a:r>
            <a:r>
              <a:rPr lang="en-GB" altLang="zh-CN" sz="2000" b="1" dirty="0">
                <a:solidFill>
                  <a:srgbClr val="FF0000"/>
                </a:solidFill>
                <a:latin typeface="Times New Roman" panose="02020603050405020304" pitchFamily="18" charset="0"/>
                <a:cs typeface="Times New Roman" panose="02020603050405020304" pitchFamily="18" charset="0"/>
              </a:rPr>
              <a:t> dream </a:t>
            </a:r>
            <a:r>
              <a:rPr lang="zh-CN" altLang="en-US" sz="2000" b="1" dirty="0">
                <a:solidFill>
                  <a:srgbClr val="FF0000"/>
                </a:solidFill>
                <a:latin typeface="Times New Roman" panose="02020603050405020304" pitchFamily="18" charset="0"/>
                <a:cs typeface="Times New Roman" panose="02020603050405020304" pitchFamily="18" charset="0"/>
              </a:rPr>
              <a:t>梦想，不如 </a:t>
            </a:r>
            <a:r>
              <a:rPr lang="en-GB" altLang="zh-CN" sz="2000" b="1" dirty="0">
                <a:solidFill>
                  <a:srgbClr val="FF0000"/>
                </a:solidFill>
                <a:latin typeface="Times New Roman" panose="02020603050405020304" pitchFamily="18" charset="0"/>
                <a:cs typeface="Times New Roman" panose="02020603050405020304" pitchFamily="18" charset="0"/>
              </a:rPr>
              <a:t>effort </a:t>
            </a:r>
            <a:r>
              <a:rPr lang="zh-CN" altLang="en-US" sz="2000" b="1" dirty="0">
                <a:solidFill>
                  <a:srgbClr val="FF0000"/>
                </a:solidFill>
                <a:latin typeface="Times New Roman" panose="02020603050405020304" pitchFamily="18" charset="0"/>
                <a:cs typeface="Times New Roman" panose="02020603050405020304" pitchFamily="18" charset="0"/>
              </a:rPr>
              <a:t>具体准确</a:t>
            </a:r>
            <a:endParaRPr lang="zh-CN" altLang="zh-CN" sz="2000" b="1" dirty="0">
              <a:solidFill>
                <a:srgbClr val="FF0000"/>
              </a:solidFill>
              <a:latin typeface="Times New Roman" panose="02020603050405020304" pitchFamily="18" charset="0"/>
              <a:cs typeface="Times New Roman" panose="02020603050405020304" pitchFamily="18" charset="0"/>
            </a:endParaRPr>
          </a:p>
          <a:p>
            <a:pPr lvl="0"/>
            <a:r>
              <a:rPr lang="en-US" altLang="zh-CN" sz="2000" dirty="0">
                <a:latin typeface="Times New Roman" panose="02020603050405020304" pitchFamily="18" charset="0"/>
                <a:cs typeface="Times New Roman" panose="02020603050405020304" pitchFamily="18" charset="0"/>
              </a:rPr>
              <a:t>54.</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A. entertaining 	B. </a:t>
            </a:r>
            <a:r>
              <a:rPr lang="en-US" altLang="zh-CN" sz="2000" dirty="0">
                <a:solidFill>
                  <a:srgbClr val="FF0000"/>
                </a:solidFill>
                <a:latin typeface="Times New Roman" panose="02020603050405020304" pitchFamily="18" charset="0"/>
                <a:cs typeface="Times New Roman" panose="02020603050405020304" pitchFamily="18" charset="0"/>
              </a:rPr>
              <a:t>empowering</a:t>
            </a:r>
            <a:r>
              <a:rPr lang="en-US" altLang="zh-CN" sz="2000" dirty="0">
                <a:latin typeface="Times New Roman" panose="02020603050405020304" pitchFamily="18" charset="0"/>
                <a:cs typeface="Times New Roman" panose="02020603050405020304" pitchFamily="18" charset="0"/>
              </a:rPr>
              <a:t> 		C. comforting 		D. reuniting</a:t>
            </a:r>
            <a:endParaRPr lang="en-US" altLang="zh-CN" sz="2000" dirty="0">
              <a:latin typeface="Times New Roman" panose="02020603050405020304" pitchFamily="18" charset="0"/>
              <a:cs typeface="Times New Roman" panose="02020603050405020304" pitchFamily="18" charset="0"/>
            </a:endParaRPr>
          </a:p>
          <a:p>
            <a:pPr lvl="0"/>
            <a:r>
              <a:rPr lang="zh-CN" altLang="en-US" sz="2000" b="1" dirty="0">
                <a:solidFill>
                  <a:srgbClr val="FF0000"/>
                </a:solidFill>
                <a:latin typeface="Times New Roman" panose="02020603050405020304" pitchFamily="18" charset="0"/>
                <a:cs typeface="Times New Roman" panose="02020603050405020304" pitchFamily="18" charset="0"/>
              </a:rPr>
              <a:t>前面说这个项目一直在减少老人孤独，现在又在帮助年轻人学技能、建立联系、获得成长。这种“让年轻人更有能力、更有信心”的感觉，就是 </a:t>
            </a:r>
            <a:r>
              <a:rPr lang="en-GB" altLang="zh-CN" sz="2000" b="1" dirty="0">
                <a:solidFill>
                  <a:srgbClr val="FF0000"/>
                </a:solidFill>
                <a:latin typeface="Times New Roman" panose="02020603050405020304" pitchFamily="18" charset="0"/>
                <a:cs typeface="Times New Roman" panose="02020603050405020304" pitchFamily="18" charset="0"/>
              </a:rPr>
              <a:t>empowering youth</a:t>
            </a:r>
            <a:r>
              <a:rPr lang="zh-CN" altLang="en-GB" sz="2000" b="1" dirty="0">
                <a:solidFill>
                  <a:srgbClr val="FF0000"/>
                </a:solidFill>
                <a:latin typeface="Times New Roman" panose="02020603050405020304" pitchFamily="18" charset="0"/>
                <a:cs typeface="Times New Roman" panose="02020603050405020304" pitchFamily="18" charset="0"/>
              </a:rPr>
              <a:t>。</a:t>
            </a:r>
            <a:r>
              <a:rPr lang="zh-CN" altLang="en-US" sz="2000" b="1" dirty="0">
                <a:solidFill>
                  <a:srgbClr val="0070C0"/>
                </a:solidFill>
                <a:latin typeface="Times New Roman" panose="02020603050405020304" pitchFamily="18" charset="0"/>
                <a:cs typeface="Times New Roman" panose="02020603050405020304" pitchFamily="18" charset="0"/>
              </a:rPr>
              <a:t>（赋予青年力量：为年轻人提供资源和机会，使他们能够发挥自己的潜力，参与社会和政治事务，实现自我发展和社会进步。）</a:t>
            </a:r>
            <a:r>
              <a:rPr lang="en-GB" altLang="zh-CN" sz="2000" b="1" dirty="0">
                <a:solidFill>
                  <a:srgbClr val="0070C0"/>
                </a:solidFill>
                <a:latin typeface="Times New Roman" panose="02020603050405020304" pitchFamily="18" charset="0"/>
                <a:cs typeface="Times New Roman" panose="02020603050405020304" pitchFamily="18" charset="0"/>
              </a:rPr>
              <a:t> </a:t>
            </a:r>
            <a:r>
              <a:rPr lang="en-GB" altLang="zh-CN" sz="2000" b="1" dirty="0">
                <a:solidFill>
                  <a:srgbClr val="FF0000"/>
                </a:solidFill>
                <a:latin typeface="Times New Roman" panose="02020603050405020304" pitchFamily="18" charset="0"/>
                <a:cs typeface="Times New Roman" panose="02020603050405020304" pitchFamily="18" charset="0"/>
              </a:rPr>
              <a:t>entertaining youth </a:t>
            </a:r>
            <a:r>
              <a:rPr lang="zh-CN" altLang="en-US" sz="2000" b="1" dirty="0">
                <a:solidFill>
                  <a:srgbClr val="FF0000"/>
                </a:solidFill>
                <a:latin typeface="Times New Roman" panose="02020603050405020304" pitchFamily="18" charset="0"/>
                <a:cs typeface="Times New Roman" panose="02020603050405020304" pitchFamily="18" charset="0"/>
              </a:rPr>
              <a:t>娱乐年轻人，太浅；</a:t>
            </a:r>
            <a:r>
              <a:rPr lang="en-GB" altLang="zh-CN" sz="2000" b="1" dirty="0">
                <a:solidFill>
                  <a:srgbClr val="FF0000"/>
                </a:solidFill>
                <a:latin typeface="Times New Roman" panose="02020603050405020304" pitchFamily="18" charset="0"/>
                <a:cs typeface="Times New Roman" panose="02020603050405020304" pitchFamily="18" charset="0"/>
              </a:rPr>
              <a:t> comforting youth </a:t>
            </a:r>
            <a:r>
              <a:rPr lang="zh-CN" altLang="en-US" sz="2000" b="1" dirty="0">
                <a:solidFill>
                  <a:srgbClr val="FF0000"/>
                </a:solidFill>
                <a:latin typeface="Times New Roman" panose="02020603050405020304" pitchFamily="18" charset="0"/>
                <a:cs typeface="Times New Roman" panose="02020603050405020304" pitchFamily="18" charset="0"/>
              </a:rPr>
              <a:t>安慰年轻人，不是重点；</a:t>
            </a:r>
            <a:r>
              <a:rPr lang="en-GB" altLang="zh-CN" sz="2000" b="1" dirty="0">
                <a:solidFill>
                  <a:srgbClr val="FF0000"/>
                </a:solidFill>
                <a:latin typeface="Times New Roman" panose="02020603050405020304" pitchFamily="18" charset="0"/>
                <a:cs typeface="Times New Roman" panose="02020603050405020304" pitchFamily="18" charset="0"/>
              </a:rPr>
              <a:t> reuniting youth </a:t>
            </a:r>
            <a:r>
              <a:rPr lang="zh-CN" altLang="en-US" sz="2000" b="1" dirty="0">
                <a:solidFill>
                  <a:srgbClr val="FF0000"/>
                </a:solidFill>
                <a:latin typeface="Times New Roman" panose="02020603050405020304" pitchFamily="18" charset="0"/>
                <a:cs typeface="Times New Roman" panose="02020603050405020304" pitchFamily="18" charset="0"/>
              </a:rPr>
              <a:t>让年轻人重聚，不符合语境。</a:t>
            </a:r>
            <a:endParaRPr lang="zh-CN" altLang="zh-CN" sz="2000" b="1" dirty="0">
              <a:solidFill>
                <a:srgbClr val="FF0000"/>
              </a:solidFill>
              <a:latin typeface="Times New Roman" panose="02020603050405020304" pitchFamily="18" charset="0"/>
              <a:cs typeface="Times New Roman" panose="02020603050405020304" pitchFamily="18" charset="0"/>
            </a:endParaRPr>
          </a:p>
          <a:p>
            <a:pPr lvl="0"/>
            <a:r>
              <a:rPr lang="en-US" altLang="zh-CN" sz="2000" dirty="0">
                <a:latin typeface="Times New Roman" panose="02020603050405020304" pitchFamily="18" charset="0"/>
                <a:cs typeface="Times New Roman" panose="02020603050405020304" pitchFamily="18" charset="0"/>
              </a:rPr>
              <a:t>55.</a:t>
            </a:r>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A. figuring out 	B. </a:t>
            </a:r>
            <a:r>
              <a:rPr lang="en-US" altLang="zh-CN" sz="2000" dirty="0">
                <a:solidFill>
                  <a:srgbClr val="FF0000"/>
                </a:solidFill>
                <a:latin typeface="Times New Roman" panose="02020603050405020304" pitchFamily="18" charset="0"/>
                <a:cs typeface="Times New Roman" panose="02020603050405020304" pitchFamily="18" charset="0"/>
              </a:rPr>
              <a:t>passing down </a:t>
            </a:r>
            <a:r>
              <a:rPr lang="en-US" altLang="zh-CN" sz="2000" dirty="0">
                <a:latin typeface="Times New Roman" panose="02020603050405020304" pitchFamily="18" charset="0"/>
                <a:cs typeface="Times New Roman" panose="02020603050405020304" pitchFamily="18" charset="0"/>
              </a:rPr>
              <a:t>		C. reflecting on 		D. adapting to</a:t>
            </a:r>
            <a:endParaRPr lang="zh-CN" altLang="zh-CN" sz="2000" dirty="0">
              <a:latin typeface="Times New Roman" panose="02020603050405020304" pitchFamily="18" charset="0"/>
              <a:cs typeface="Times New Roman" panose="02020603050405020304" pitchFamily="18" charset="0"/>
            </a:endParaRPr>
          </a:p>
          <a:p>
            <a:pPr>
              <a:tabLst>
                <a:tab pos="228600" algn="l"/>
              </a:tabLst>
            </a:pPr>
            <a:r>
              <a:rPr lang="zh-CN" altLang="en-US" sz="2000" b="1" dirty="0">
                <a:solidFill>
                  <a:srgbClr val="FF0000"/>
                </a:solidFill>
                <a:latin typeface="Times New Roman" panose="02020603050405020304" pitchFamily="18" charset="0"/>
                <a:cs typeface="Times New Roman" panose="02020603050405020304" pitchFamily="18" charset="0"/>
              </a:rPr>
              <a:t>这是全文最后的升华句。老人教年轻人做传统技能，本质上就是在传承传统。</a:t>
            </a:r>
            <a:r>
              <a:rPr lang="en-GB" altLang="zh-CN" sz="2000" b="1" dirty="0">
                <a:solidFill>
                  <a:srgbClr val="FF0000"/>
                </a:solidFill>
                <a:latin typeface="Times New Roman" panose="02020603050405020304" pitchFamily="18" charset="0"/>
                <a:cs typeface="Times New Roman" panose="02020603050405020304" pitchFamily="18" charset="0"/>
              </a:rPr>
              <a:t> pass down traditions = </a:t>
            </a:r>
            <a:r>
              <a:rPr lang="zh-CN" altLang="en-US" sz="2000" b="1" dirty="0">
                <a:solidFill>
                  <a:srgbClr val="FF0000"/>
                </a:solidFill>
                <a:latin typeface="Times New Roman" panose="02020603050405020304" pitchFamily="18" charset="0"/>
                <a:cs typeface="Times New Roman" panose="02020603050405020304" pitchFamily="18" charset="0"/>
              </a:rPr>
              <a:t>传承传统；然后后面说：不仅是在传承旧传统，也在创造新传统。</a:t>
            </a:r>
            <a:endParaRPr lang="en-US" altLang="zh-CN" sz="2000" b="1" dirty="0">
              <a:solidFill>
                <a:srgbClr val="FF0000"/>
              </a:solidFill>
              <a:latin typeface="Times New Roman" panose="02020603050405020304" pitchFamily="18" charset="0"/>
              <a:cs typeface="Times New Roman" panose="02020603050405020304" pitchFamily="18" charset="0"/>
            </a:endParaRPr>
          </a:p>
          <a:p>
            <a:pPr>
              <a:tabLst>
                <a:tab pos="228600" algn="l"/>
              </a:tabLst>
            </a:pPr>
            <a:r>
              <a:rPr lang="en-GB" altLang="zh-CN" sz="2000" b="1" dirty="0">
                <a:solidFill>
                  <a:srgbClr val="FF0000"/>
                </a:solidFill>
                <a:latin typeface="Times New Roman" panose="02020603050405020304" pitchFamily="18" charset="0"/>
                <a:cs typeface="Times New Roman" panose="02020603050405020304" pitchFamily="18" charset="0"/>
              </a:rPr>
              <a:t>figuring out traditions </a:t>
            </a:r>
            <a:r>
              <a:rPr lang="zh-CN" altLang="en-US" sz="2000" b="1" dirty="0">
                <a:solidFill>
                  <a:srgbClr val="FF0000"/>
                </a:solidFill>
                <a:latin typeface="Times New Roman" panose="02020603050405020304" pitchFamily="18" charset="0"/>
                <a:cs typeface="Times New Roman" panose="02020603050405020304" pitchFamily="18" charset="0"/>
              </a:rPr>
              <a:t>弄懂传统；</a:t>
            </a:r>
            <a:r>
              <a:rPr lang="en-GB" altLang="zh-CN" sz="2000" b="1" dirty="0">
                <a:solidFill>
                  <a:srgbClr val="FF0000"/>
                </a:solidFill>
                <a:latin typeface="Times New Roman" panose="02020603050405020304" pitchFamily="18" charset="0"/>
                <a:cs typeface="Times New Roman" panose="02020603050405020304" pitchFamily="18" charset="0"/>
              </a:rPr>
              <a:t> reflecting on traditions </a:t>
            </a:r>
            <a:r>
              <a:rPr lang="zh-CN" altLang="en-US" sz="2000" b="1" dirty="0">
                <a:solidFill>
                  <a:srgbClr val="FF0000"/>
                </a:solidFill>
                <a:latin typeface="Times New Roman" panose="02020603050405020304" pitchFamily="18" charset="0"/>
                <a:cs typeface="Times New Roman" panose="02020603050405020304" pitchFamily="18" charset="0"/>
              </a:rPr>
              <a:t>反思传统；</a:t>
            </a:r>
            <a:r>
              <a:rPr lang="en-GB" altLang="zh-CN" sz="2000" b="1" dirty="0">
                <a:solidFill>
                  <a:srgbClr val="FF0000"/>
                </a:solidFill>
                <a:latin typeface="Times New Roman" panose="02020603050405020304" pitchFamily="18" charset="0"/>
                <a:cs typeface="Times New Roman" panose="02020603050405020304" pitchFamily="18" charset="0"/>
              </a:rPr>
              <a:t> adapting to traditions </a:t>
            </a:r>
            <a:r>
              <a:rPr lang="zh-CN" altLang="en-US" sz="2000" b="1" dirty="0">
                <a:solidFill>
                  <a:srgbClr val="FF0000"/>
                </a:solidFill>
                <a:latin typeface="Times New Roman" panose="02020603050405020304" pitchFamily="18" charset="0"/>
                <a:cs typeface="Times New Roman" panose="02020603050405020304" pitchFamily="18" charset="0"/>
              </a:rPr>
              <a:t>适应传统</a:t>
            </a:r>
            <a:endParaRPr lang="zh-CN" altLang="zh-CN" sz="2000" b="1" kern="100" dirty="0">
              <a:solidFill>
                <a:srgbClr val="FF0000"/>
              </a:solidFill>
              <a:effectLst/>
              <a:latin typeface="Times New Roman" panose="02020603050405020304" pitchFamily="18" charset="0"/>
              <a:ea typeface="等线" panose="02010600030101010101"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arn(inVertical)">
                                      <p:cBhvr>
                                        <p:cTn id="7" dur="500"/>
                                        <p:tgtEl>
                                          <p:spTgt spid="7">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xEl>
                                              <p:pRg st="3" end="3"/>
                                            </p:txEl>
                                          </p:spTgt>
                                        </p:tgtEl>
                                        <p:attrNameLst>
                                          <p:attrName>style.visibility</p:attrName>
                                        </p:attrNameLst>
                                      </p:cBhvr>
                                      <p:to>
                                        <p:strVal val="visible"/>
                                      </p:to>
                                    </p:set>
                                    <p:animEffect transition="in" filter="barn(inVertical)">
                                      <p:cBhvr>
                                        <p:cTn id="12" dur="500"/>
                                        <p:tgtEl>
                                          <p:spTgt spid="7">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7">
                                            <p:txEl>
                                              <p:pRg st="5" end="5"/>
                                            </p:txEl>
                                          </p:spTgt>
                                        </p:tgtEl>
                                        <p:attrNameLst>
                                          <p:attrName>style.visibility</p:attrName>
                                        </p:attrNameLst>
                                      </p:cBhvr>
                                      <p:to>
                                        <p:strVal val="visible"/>
                                      </p:to>
                                    </p:set>
                                    <p:animEffect transition="in" filter="barn(inVertical)">
                                      <p:cBhvr>
                                        <p:cTn id="17" dur="500"/>
                                        <p:tgtEl>
                                          <p:spTgt spid="7">
                                            <p:txEl>
                                              <p:pRg st="5" end="5"/>
                                            </p:txEl>
                                          </p:spTgt>
                                        </p:tgtEl>
                                      </p:cBhvr>
                                    </p:animEffect>
                                  </p:childTnLst>
                                </p:cTn>
                              </p:par>
                              <p:par>
                                <p:cTn id="18" presetID="16" presetClass="entr" presetSubtype="21" fill="hold" nodeType="withEffect">
                                  <p:stCondLst>
                                    <p:cond delay="0"/>
                                  </p:stCondLst>
                                  <p:childTnLst>
                                    <p:set>
                                      <p:cBhvr>
                                        <p:cTn id="19" dur="1" fill="hold">
                                          <p:stCondLst>
                                            <p:cond delay="0"/>
                                          </p:stCondLst>
                                        </p:cTn>
                                        <p:tgtEl>
                                          <p:spTgt spid="7">
                                            <p:txEl>
                                              <p:pRg st="6" end="6"/>
                                            </p:txEl>
                                          </p:spTgt>
                                        </p:tgtEl>
                                        <p:attrNameLst>
                                          <p:attrName>style.visibility</p:attrName>
                                        </p:attrNameLst>
                                      </p:cBhvr>
                                      <p:to>
                                        <p:strVal val="visible"/>
                                      </p:to>
                                    </p:set>
                                    <p:animEffect transition="in" filter="barn(inVertical)">
                                      <p:cBhvr>
                                        <p:cTn id="20" dur="500"/>
                                        <p:tgtEl>
                                          <p:spTgt spid="7">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9692640" cy="6740307"/>
          </a:xfrm>
          <a:prstGeom prst="rect">
            <a:avLst/>
          </a:prstGeom>
          <a:noFill/>
        </p:spPr>
        <p:txBody>
          <a:bodyPr wrap="square">
            <a:spAutoFit/>
          </a:bodyPr>
          <a:lstStyle/>
          <a:p>
            <a:pPr>
              <a:buNone/>
            </a:pP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表示“帮助、支持、鼓励”</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help sb. do </a:t>
            </a:r>
            <a:r>
              <a:rPr lang="en-GB" altLang="zh-CN" sz="2400" b="1"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帮某人做某事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give sb. a hand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帮某人一把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offer support to sb.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给某人支持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encourage sb. to do </a:t>
            </a:r>
            <a:r>
              <a:rPr lang="en-GB" altLang="zh-CN" sz="2400" b="1"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鼓励某人做某事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inspire sb. to do </a:t>
            </a:r>
            <a:r>
              <a:rPr lang="en-GB" altLang="zh-CN" sz="2400" b="1"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激励某人做某事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cheer sb. up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使某人振作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care for sb.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照顾某人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show kindness to sb.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善待某人</a:t>
            </a:r>
            <a:endParaRPr lang="en-US" altLang="zh-CN" sz="2400"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表示“建立联系、关系”</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connect with sb.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与某人建立联系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keep in touch with sb.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与某人保持联系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get along with sb.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与某人相处融洽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build a relationship with sb.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建立关系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bridge the gap between A and B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弥合</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A</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和</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B</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之间的鸿沟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bring people together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让人们走到一起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share...with sb.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与某人分享</a:t>
            </a: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a:t>
            </a:r>
            <a:endParaRPr lang="en-US" altLang="zh-CN" sz="2400" b="1" dirty="0">
              <a:latin typeface="Times New Roman" panose="02020603050405020304" pitchFamily="18" charset="0"/>
              <a:ea typeface="仿宋" panose="02010609060101010101" pitchFamily="49" charset="-122"/>
              <a:cs typeface="Times New Roman" panose="02020603050405020304" pitchFamily="18" charset="0"/>
            </a:endParaRPr>
          </a:p>
          <a:p>
            <a:pPr>
              <a:buFont typeface="Arial" panose="020B0604020202020204" pitchFamily="34" charset="0"/>
              <a:buChar char="•"/>
            </a:pP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9692640" cy="6740307"/>
          </a:xfrm>
          <a:prstGeom prst="rect">
            <a:avLst/>
          </a:prstGeom>
          <a:noFill/>
        </p:spPr>
        <p:txBody>
          <a:bodyPr wrap="square">
            <a:spAutoFit/>
          </a:bodyPr>
          <a:lstStyle/>
          <a:p>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表示“机会、选择、决定”</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have a chance to do </a:t>
            </a:r>
            <a:r>
              <a:rPr lang="en-GB" altLang="zh-CN" sz="2400" b="1"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有机会做某事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seize an opportunity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抓住机会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see an opportunity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看到机会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make a decision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做决定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make a choice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做选择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take action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采取行动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make up one’s mind to do </a:t>
            </a:r>
            <a:r>
              <a:rPr lang="en-GB" altLang="zh-CN" sz="2400" b="1"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下定决心做某事</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表示“努力、坚持、成功”</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make an effort to do </a:t>
            </a:r>
            <a:r>
              <a:rPr lang="en-GB" altLang="zh-CN" sz="2400" b="1"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努力做某事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spare no effort to do </a:t>
            </a:r>
            <a:r>
              <a:rPr lang="en-GB" altLang="zh-CN" sz="2400" b="1"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不遗余力做某事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work hard at </a:t>
            </a:r>
            <a:r>
              <a:rPr lang="en-GB" altLang="zh-CN" sz="2400" b="1"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努力做某事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stick to </a:t>
            </a:r>
            <a:r>
              <a:rPr lang="en-GB" altLang="zh-CN" sz="2400" b="1"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坚持某事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keep going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坚持下去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pay off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得到回报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achieve one’s goal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实现目标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succeed in doing </a:t>
            </a:r>
            <a:r>
              <a:rPr lang="en-GB" altLang="zh-CN" sz="2400" b="1" dirty="0" err="1">
                <a:latin typeface="Times New Roman" panose="02020603050405020304" pitchFamily="18" charset="0"/>
                <a:ea typeface="仿宋" panose="02010609060101010101" pitchFamily="49" charset="-122"/>
                <a:cs typeface="Times New Roman" panose="02020603050405020304" pitchFamily="18" charset="0"/>
              </a:rPr>
              <a:t>sth</a:t>
            </a:r>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成功做某事</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11764108" cy="7109639"/>
          </a:xfrm>
          <a:prstGeom prst="rect">
            <a:avLst/>
          </a:prstGeom>
          <a:noFill/>
        </p:spPr>
        <p:txBody>
          <a:bodyPr wrap="square">
            <a:spAutoFit/>
          </a:bodyPr>
          <a:lstStyle/>
          <a:p>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表示“面对困难、解决问题”</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face difficulties/challenges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面对困难</a:t>
            </a: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挑战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deal with problems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处理问题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solve a problem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解决问题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overcome difficulties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克服困难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find a solution to...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找到</a:t>
            </a: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的解决办法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turn to sb. for help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向某人求助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be trapped in...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陷入</a:t>
            </a: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 </a:t>
            </a:r>
            <a:endParaRPr lang="en-US" altLang="zh-CN"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struggle with...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与</a:t>
            </a: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作斗争</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表示“学习、成长、改变”</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learn from...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向</a:t>
            </a: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学习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pick up a skill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学会一项技能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gain experience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获得经验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develop an interest in...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培养对</a:t>
            </a: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的兴趣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broaden one’s horizons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开阔眼界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make progress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取得进步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grow into...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成长为</a:t>
            </a: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 </a:t>
            </a:r>
            <a:endParaRPr lang="en-US" altLang="zh-CN"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change one’s life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改变某人的人生</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 y="0"/>
            <a:ext cx="11799277" cy="6740307"/>
          </a:xfrm>
          <a:prstGeom prst="rect">
            <a:avLst/>
          </a:prstGeom>
          <a:noFill/>
        </p:spPr>
        <p:txBody>
          <a:bodyPr wrap="square">
            <a:spAutoFit/>
          </a:bodyPr>
          <a:lstStyle/>
          <a:p>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表示“任务、工作、责任”</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take responsibility for...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对</a:t>
            </a: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负责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complete a task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完成任务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carry out a plan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执行计划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focus on...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专注于</a:t>
            </a: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 </a:t>
            </a:r>
            <a:endParaRPr lang="en-US" altLang="zh-CN"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devote oneself to...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致力于</a:t>
            </a: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 </a:t>
            </a:r>
            <a:endParaRPr lang="en-US" altLang="zh-CN"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be committed to...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致力于</a:t>
            </a: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 </a:t>
            </a:r>
            <a:endParaRPr lang="en-US" altLang="zh-CN"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take on a role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承担角色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meet one’s needs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满足某人的需要</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表示“传统、文化、价值”</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pass down traditions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传承传统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preserve culture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保护文化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respect elders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尊敬长辈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share wisdom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分享智慧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carry on...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延续</a:t>
            </a: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 </a:t>
            </a:r>
            <a:endParaRPr lang="en-US" altLang="zh-CN"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learn about history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了解历史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value family bonds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重视家庭纽带</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0"/>
            <a:ext cx="12192000" cy="3416320"/>
          </a:xfrm>
          <a:prstGeom prst="rect">
            <a:avLst/>
          </a:prstGeom>
          <a:noFill/>
        </p:spPr>
        <p:txBody>
          <a:bodyPr wrap="square">
            <a:spAutoFit/>
          </a:bodyPr>
          <a:lstStyle/>
          <a:p>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表示“动手实践、创造”</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hands-on experience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动手实践经验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create something with one’s hands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亲手创造东西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put...into practice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把</a:t>
            </a: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付诸实践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work on...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从事，制作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come up with an idea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想出一个主意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bring...to life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使</a:t>
            </a: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变得生动 </a:t>
            </a: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实现 </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400" b="1" dirty="0">
                <a:latin typeface="Times New Roman" panose="02020603050405020304" pitchFamily="18" charset="0"/>
                <a:ea typeface="仿宋" panose="02010609060101010101" pitchFamily="49" charset="-122"/>
                <a:cs typeface="Times New Roman" panose="02020603050405020304" pitchFamily="18" charset="0"/>
              </a:rPr>
              <a:t>turn...into reality 					</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把</a:t>
            </a:r>
            <a:r>
              <a:rPr lang="en-US" altLang="zh-CN" sz="24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400" b="1" dirty="0">
                <a:latin typeface="Times New Roman" panose="02020603050405020304" pitchFamily="18" charset="0"/>
                <a:ea typeface="仿宋" panose="02010609060101010101" pitchFamily="49" charset="-122"/>
                <a:cs typeface="Times New Roman" panose="02020603050405020304" pitchFamily="18" charset="0"/>
              </a:rPr>
              <a:t>变成现实</a:t>
            </a:r>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a:p>
            <a:endParaRPr lang="zh-CN" altLang="en-US" sz="2400" b="1" dirty="0">
              <a:latin typeface="Times New Roman" panose="02020603050405020304" pitchFamily="18" charset="0"/>
              <a:ea typeface="仿宋" panose="02010609060101010101" pitchFamily="49" charset="-122"/>
              <a:cs typeface="Times New Roman" panose="02020603050405020304" pitchFamily="18" charset="0"/>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flipH="1">
            <a:off x="0" y="0"/>
            <a:ext cx="12192000" cy="6858000"/>
          </a:xfrm>
          <a:prstGeom prst="rect">
            <a:avLst/>
          </a:prstGeom>
        </p:spPr>
      </p:pic>
      <p:grpSp>
        <p:nvGrpSpPr>
          <p:cNvPr id="9" name="组合 8"/>
          <p:cNvGrpSpPr/>
          <p:nvPr/>
        </p:nvGrpSpPr>
        <p:grpSpPr>
          <a:xfrm>
            <a:off x="5748768" y="1110654"/>
            <a:ext cx="4934312" cy="2646878"/>
            <a:chOff x="5955897" y="1231054"/>
            <a:chExt cx="4934312" cy="2646878"/>
          </a:xfrm>
        </p:grpSpPr>
        <p:sp>
          <p:nvSpPr>
            <p:cNvPr id="10" name="文本框 9"/>
            <p:cNvSpPr txBox="1"/>
            <p:nvPr/>
          </p:nvSpPr>
          <p:spPr>
            <a:xfrm>
              <a:off x="6756454" y="1231054"/>
              <a:ext cx="3333198" cy="2646878"/>
            </a:xfrm>
            <a:prstGeom prst="rect">
              <a:avLst/>
            </a:prstGeom>
            <a:noFill/>
          </p:spPr>
          <p:txBody>
            <a:bodyPr wrap="square" rtlCol="0">
              <a:spAutoFit/>
            </a:bodyPr>
            <a:lstStyle/>
            <a:p>
              <a:pPr algn="ctr"/>
              <a:r>
                <a:rPr lang="en-US" altLang="zh-CN" sz="166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5</a:t>
              </a:r>
              <a:endParaRPr lang="zh-CN" altLang="en-US" sz="16600" dirty="0">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
          <p:nvSpPr>
            <p:cNvPr id="11" name="矩形: 圆角 10"/>
            <p:cNvSpPr/>
            <p:nvPr/>
          </p:nvSpPr>
          <p:spPr>
            <a:xfrm flipH="1">
              <a:off x="9550507" y="2499492"/>
              <a:ext cx="1339702" cy="110002"/>
            </a:xfrm>
            <a:prstGeom prst="roundRect">
              <a:avLst>
                <a:gd name="adj" fmla="val 50000"/>
              </a:avLst>
            </a:prstGeom>
            <a:gradFill>
              <a:gsLst>
                <a:gs pos="0">
                  <a:schemeClr val="tx1"/>
                </a:gs>
                <a:gs pos="70000">
                  <a:schemeClr val="tx1">
                    <a:alpha val="0"/>
                  </a:schemeClr>
                </a:gs>
              </a:gsLst>
              <a:lin ang="10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zh-CN" altLang="en-US" sz="1200" dirty="0">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sp>
          <p:nvSpPr>
            <p:cNvPr id="12" name="矩形: 圆角 11"/>
            <p:cNvSpPr/>
            <p:nvPr/>
          </p:nvSpPr>
          <p:spPr>
            <a:xfrm>
              <a:off x="5955897" y="2499492"/>
              <a:ext cx="1339702" cy="110002"/>
            </a:xfrm>
            <a:prstGeom prst="roundRect">
              <a:avLst>
                <a:gd name="adj" fmla="val 50000"/>
              </a:avLst>
            </a:prstGeom>
            <a:gradFill>
              <a:gsLst>
                <a:gs pos="0">
                  <a:schemeClr val="tx1"/>
                </a:gs>
                <a:gs pos="70000">
                  <a:schemeClr val="tx1">
                    <a:alpha val="0"/>
                  </a:schemeClr>
                </a:gs>
              </a:gsLst>
              <a:lin ang="10800000" scaled="0"/>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r"/>
              <a:endParaRPr lang="zh-CN" altLang="en-US" sz="1200">
                <a:latin typeface="阿里巴巴普惠体" panose="00020600040101010101" pitchFamily="18" charset="-122"/>
                <a:ea typeface="阿里巴巴普惠体" panose="00020600040101010101" pitchFamily="18" charset="-122"/>
                <a:cs typeface="阿里巴巴普惠体" panose="00020600040101010101" pitchFamily="18" charset="-122"/>
                <a:sym typeface="阿里巴巴普惠体" panose="00020600040101010101" pitchFamily="18" charset="-122"/>
              </a:endParaRPr>
            </a:p>
          </p:txBody>
        </p:sp>
      </p:grpSp>
      <p:sp>
        <p:nvSpPr>
          <p:cNvPr id="13" name="文本框 12"/>
          <p:cNvSpPr txBox="1"/>
          <p:nvPr/>
        </p:nvSpPr>
        <p:spPr>
          <a:xfrm>
            <a:off x="5311072" y="3546871"/>
            <a:ext cx="5809705" cy="584775"/>
          </a:xfrm>
          <a:prstGeom prst="rect">
            <a:avLst/>
          </a:prstGeom>
          <a:noFill/>
        </p:spPr>
        <p:txBody>
          <a:bodyPr wrap="square" rtlCol="0">
            <a:spAutoFit/>
          </a:bodyPr>
          <a:lstStyle/>
          <a:p>
            <a:pPr algn="ctr"/>
            <a:r>
              <a:rPr lang="en-US" altLang="zh-CN" sz="3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rPr>
              <a:t>Grammar</a:t>
            </a:r>
            <a:endParaRPr lang="zh-CN" altLang="en-US" sz="3200" dirty="0">
              <a:solidFill>
                <a:schemeClr val="bg1"/>
              </a:solidFill>
              <a:effectLst>
                <a:outerShdw blurRad="38100" dist="38100" dir="2700000" algn="tl">
                  <a:srgbClr val="000000">
                    <a:alpha val="43137"/>
                  </a:srgbClr>
                </a:outerShdw>
              </a:effectLst>
              <a:latin typeface="思源宋体 CN Heavy" panose="02020900000000000000" pitchFamily="18" charset="-122"/>
              <a:ea typeface="思源宋体 CN Heavy" panose="02020900000000000000" pitchFamily="18" charset="-122"/>
              <a:cs typeface="阿里巴巴普惠体" panose="00020600040101010101" pitchFamily="18" charset="-122"/>
              <a:sym typeface="阿里巴巴普惠体" panose="00020600040101010101" pitchFamily="18"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left)">
                                      <p:cBhvr>
                                        <p:cTn id="1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943600" y="2521059"/>
            <a:ext cx="6248400" cy="1815882"/>
          </a:xfrm>
          <a:prstGeom prst="rect">
            <a:avLst/>
          </a:prstGeom>
          <a:noFill/>
        </p:spPr>
        <p:txBody>
          <a:bodyPr wrap="square">
            <a:spAutoFit/>
          </a:bodyPr>
          <a:lstStyle/>
          <a:p>
            <a:pPr algn="just">
              <a:buNone/>
            </a:pPr>
            <a:r>
              <a:rPr lang="zh-CN" altLang="en-US" sz="2800" dirty="0">
                <a:latin typeface="Times New Roman" panose="02020603050405020304" pitchFamily="18" charset="0"/>
                <a:cs typeface="Times New Roman" panose="02020603050405020304" pitchFamily="18" charset="0"/>
              </a:rPr>
              <a:t>    </a:t>
            </a:r>
            <a:r>
              <a:rPr lang="en-GB" altLang="zh-CN" sz="2800" dirty="0">
                <a:latin typeface="Times New Roman" panose="02020603050405020304" pitchFamily="18" charset="0"/>
                <a:cs typeface="Times New Roman" panose="02020603050405020304" pitchFamily="18" charset="0"/>
              </a:rPr>
              <a:t>The writer comes to understand that wearing different colors is a way to express inner feelings, increase self-awareness, and bring joy and confidence.</a:t>
            </a:r>
            <a:endParaRPr lang="en-GB" altLang="zh-CN" sz="2800" dirty="0">
              <a:latin typeface="Times New Roman" panose="02020603050405020304" pitchFamily="18" charset="0"/>
              <a:cs typeface="Times New Roman" panose="02020603050405020304" pitchFamily="18" charset="0"/>
            </a:endParaRPr>
          </a:p>
        </p:txBody>
      </p:sp>
      <p:pic>
        <p:nvPicPr>
          <p:cNvPr id="4" name="图片 3"/>
          <p:cNvPicPr>
            <a:picLocks noChangeAspect="1"/>
          </p:cNvPicPr>
          <p:nvPr/>
        </p:nvPicPr>
        <p:blipFill>
          <a:blip r:embed="rId1"/>
          <a:stretch>
            <a:fillRect/>
          </a:stretch>
        </p:blipFill>
        <p:spPr>
          <a:xfrm>
            <a:off x="0" y="0"/>
            <a:ext cx="5943600" cy="6858000"/>
          </a:xfrm>
          <a:prstGeom prst="rect">
            <a:avLst/>
          </a:prstGeom>
        </p:spPr>
      </p:pic>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0" y="0"/>
            <a:ext cx="6099048" cy="4154984"/>
          </a:xfrm>
          <a:prstGeom prst="rect">
            <a:avLst/>
          </a:prstGeom>
          <a:noFill/>
        </p:spPr>
        <p:txBody>
          <a:bodyPr wrap="square">
            <a:spAutoFit/>
          </a:bodyPr>
          <a:lstStyle/>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convey mood to the world</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the best advice to give</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hoping to disappear</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all-black sportswear</a:t>
            </a:r>
            <a:endParaRPr lang="en-US" altLang="zh-CN"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in my early 20s</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dress from the inside</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lean into the power</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bring self-awareness</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start the day in the right colour</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be spotted from the moon</a:t>
            </a:r>
            <a:endParaRPr lang="zh-CN" altLang="en-US" sz="2400" dirty="0">
              <a:latin typeface="Times New Roman" panose="02020603050405020304" pitchFamily="18" charset="0"/>
              <a:cs typeface="Times New Roman" panose="02020603050405020304" pitchFamily="18" charset="0"/>
            </a:endParaRPr>
          </a:p>
          <a:p>
            <a:pPr marL="457200" indent="-457200">
              <a:buFont typeface="+mj-lt"/>
              <a:buAutoNum type="arabicPeriod"/>
            </a:pPr>
            <a:r>
              <a:rPr lang="zh-CN" altLang="en-US" sz="2400" dirty="0">
                <a:latin typeface="Times New Roman" panose="02020603050405020304" pitchFamily="18" charset="0"/>
                <a:cs typeface="Times New Roman" panose="02020603050405020304" pitchFamily="18" charset="0"/>
              </a:rPr>
              <a:t>shiny</a:t>
            </a:r>
            <a:r>
              <a:rPr lang="en-US" altLang="zh-CN" sz="2400" dirty="0">
                <a:latin typeface="Times New Roman" panose="02020603050405020304" pitchFamily="18" charset="0"/>
                <a:cs typeface="Times New Roman" panose="02020603050405020304" pitchFamily="18" charset="0"/>
              </a:rPr>
              <a:t>/shining</a:t>
            </a:r>
            <a:r>
              <a:rPr lang="zh-CN" altLang="en-US" sz="2400" dirty="0">
                <a:latin typeface="Times New Roman" panose="02020603050405020304" pitchFamily="18" charset="0"/>
                <a:cs typeface="Times New Roman" panose="02020603050405020304" pitchFamily="18" charset="0"/>
              </a:rPr>
              <a:t> colours</a:t>
            </a:r>
            <a:endParaRPr lang="zh-CN" altLang="en-US" sz="2400" dirty="0">
              <a:latin typeface="Times New Roman" panose="02020603050405020304" pitchFamily="18" charset="0"/>
              <a:cs typeface="Times New Roman" panose="02020603050405020304" pitchFamily="18" charset="0"/>
            </a:endParaRPr>
          </a:p>
        </p:txBody>
      </p:sp>
      <p:sp>
        <p:nvSpPr>
          <p:cNvPr id="8" name="文本框 7"/>
          <p:cNvSpPr txBox="1"/>
          <p:nvPr/>
        </p:nvSpPr>
        <p:spPr>
          <a:xfrm>
            <a:off x="6277356" y="0"/>
            <a:ext cx="6099048" cy="4154984"/>
          </a:xfrm>
          <a:prstGeom prst="rect">
            <a:avLst/>
          </a:prstGeom>
          <a:noFill/>
        </p:spPr>
        <p:txBody>
          <a:bodyPr wrap="square">
            <a:spAutoFit/>
          </a:bodyPr>
          <a:lstStyle/>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向世界传达情绪</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最好的建议</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希望消失 / 不被注意</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我20岁出头时</a:t>
            </a:r>
            <a:endParaRPr lang="en-US" altLang="zh-CN"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全黑运动服</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由内而外地穿着</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接受 / 利用这种力量</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带来自我觉察</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以合适的颜色开启一天</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从月球上都能被看到</a:t>
            </a:r>
            <a:endParaRPr lang="zh-CN" altLang="en-US" sz="2400" b="1" dirty="0">
              <a:latin typeface="仿宋" panose="02010609060101010101" pitchFamily="49" charset="-122"/>
              <a:ea typeface="仿宋" panose="02010609060101010101" pitchFamily="49" charset="-122"/>
            </a:endParaRPr>
          </a:p>
          <a:p>
            <a:pPr marL="457200" indent="-457200">
              <a:buFont typeface="+mj-lt"/>
              <a:buAutoNum type="arabicPeriod"/>
            </a:pPr>
            <a:r>
              <a:rPr lang="zh-CN" altLang="en-US" sz="2400" b="1" dirty="0">
                <a:latin typeface="仿宋" panose="02010609060101010101" pitchFamily="49" charset="-122"/>
                <a:ea typeface="仿宋" panose="02010609060101010101" pitchFamily="49" charset="-122"/>
              </a:rPr>
              <a:t>闪亮的颜色</a:t>
            </a:r>
            <a:endParaRPr lang="zh-CN" altLang="en-US" sz="2400" b="1"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blinds(horizontal)">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blinds(horizontal)">
                                      <p:cBhvr>
                                        <p:cTn id="12" dur="500"/>
                                        <p:tgtEl>
                                          <p:spTgt spid="8">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8">
                                            <p:txEl>
                                              <p:pRg st="2" end="2"/>
                                            </p:txEl>
                                          </p:spTgt>
                                        </p:tgtEl>
                                        <p:attrNameLst>
                                          <p:attrName>style.visibility</p:attrName>
                                        </p:attrNameLst>
                                      </p:cBhvr>
                                      <p:to>
                                        <p:strVal val="visible"/>
                                      </p:to>
                                    </p:set>
                                    <p:animEffect transition="in" filter="blinds(horizontal)">
                                      <p:cBhvr>
                                        <p:cTn id="17" dur="500"/>
                                        <p:tgtEl>
                                          <p:spTgt spid="8">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8">
                                            <p:txEl>
                                              <p:pRg st="3" end="3"/>
                                            </p:txEl>
                                          </p:spTgt>
                                        </p:tgtEl>
                                        <p:attrNameLst>
                                          <p:attrName>style.visibility</p:attrName>
                                        </p:attrNameLst>
                                      </p:cBhvr>
                                      <p:to>
                                        <p:strVal val="visible"/>
                                      </p:to>
                                    </p:set>
                                    <p:animEffect transition="in" filter="blinds(horizontal)">
                                      <p:cBhvr>
                                        <p:cTn id="22" dur="500"/>
                                        <p:tgtEl>
                                          <p:spTgt spid="8">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nodeType="clickEffect">
                                  <p:stCondLst>
                                    <p:cond delay="0"/>
                                  </p:stCondLst>
                                  <p:childTnLst>
                                    <p:set>
                                      <p:cBhvr>
                                        <p:cTn id="26" dur="1" fill="hold">
                                          <p:stCondLst>
                                            <p:cond delay="0"/>
                                          </p:stCondLst>
                                        </p:cTn>
                                        <p:tgtEl>
                                          <p:spTgt spid="8">
                                            <p:txEl>
                                              <p:pRg st="4" end="4"/>
                                            </p:txEl>
                                          </p:spTgt>
                                        </p:tgtEl>
                                        <p:attrNameLst>
                                          <p:attrName>style.visibility</p:attrName>
                                        </p:attrNameLst>
                                      </p:cBhvr>
                                      <p:to>
                                        <p:strVal val="visible"/>
                                      </p:to>
                                    </p:set>
                                    <p:animEffect transition="in" filter="blinds(horizontal)">
                                      <p:cBhvr>
                                        <p:cTn id="27" dur="500"/>
                                        <p:tgtEl>
                                          <p:spTgt spid="8">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ntr" presetSubtype="10" fill="hold" nodeType="clickEffect">
                                  <p:stCondLst>
                                    <p:cond delay="0"/>
                                  </p:stCondLst>
                                  <p:childTnLst>
                                    <p:set>
                                      <p:cBhvr>
                                        <p:cTn id="31" dur="1" fill="hold">
                                          <p:stCondLst>
                                            <p:cond delay="0"/>
                                          </p:stCondLst>
                                        </p:cTn>
                                        <p:tgtEl>
                                          <p:spTgt spid="8">
                                            <p:txEl>
                                              <p:pRg st="5" end="5"/>
                                            </p:txEl>
                                          </p:spTgt>
                                        </p:tgtEl>
                                        <p:attrNameLst>
                                          <p:attrName>style.visibility</p:attrName>
                                        </p:attrNameLst>
                                      </p:cBhvr>
                                      <p:to>
                                        <p:strVal val="visible"/>
                                      </p:to>
                                    </p:set>
                                    <p:animEffect transition="in" filter="blinds(horizontal)">
                                      <p:cBhvr>
                                        <p:cTn id="32" dur="500"/>
                                        <p:tgtEl>
                                          <p:spTgt spid="8">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3" presetClass="entr" presetSubtype="10" fill="hold" nodeType="clickEffect">
                                  <p:stCondLst>
                                    <p:cond delay="0"/>
                                  </p:stCondLst>
                                  <p:childTnLst>
                                    <p:set>
                                      <p:cBhvr>
                                        <p:cTn id="36" dur="1" fill="hold">
                                          <p:stCondLst>
                                            <p:cond delay="0"/>
                                          </p:stCondLst>
                                        </p:cTn>
                                        <p:tgtEl>
                                          <p:spTgt spid="8">
                                            <p:txEl>
                                              <p:pRg st="6" end="6"/>
                                            </p:txEl>
                                          </p:spTgt>
                                        </p:tgtEl>
                                        <p:attrNameLst>
                                          <p:attrName>style.visibility</p:attrName>
                                        </p:attrNameLst>
                                      </p:cBhvr>
                                      <p:to>
                                        <p:strVal val="visible"/>
                                      </p:to>
                                    </p:set>
                                    <p:animEffect transition="in" filter="blinds(horizontal)">
                                      <p:cBhvr>
                                        <p:cTn id="37" dur="500"/>
                                        <p:tgtEl>
                                          <p:spTgt spid="8">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3" presetClass="entr" presetSubtype="10" fill="hold" nodeType="clickEffect">
                                  <p:stCondLst>
                                    <p:cond delay="0"/>
                                  </p:stCondLst>
                                  <p:childTnLst>
                                    <p:set>
                                      <p:cBhvr>
                                        <p:cTn id="41" dur="1" fill="hold">
                                          <p:stCondLst>
                                            <p:cond delay="0"/>
                                          </p:stCondLst>
                                        </p:cTn>
                                        <p:tgtEl>
                                          <p:spTgt spid="8">
                                            <p:txEl>
                                              <p:pRg st="7" end="7"/>
                                            </p:txEl>
                                          </p:spTgt>
                                        </p:tgtEl>
                                        <p:attrNameLst>
                                          <p:attrName>style.visibility</p:attrName>
                                        </p:attrNameLst>
                                      </p:cBhvr>
                                      <p:to>
                                        <p:strVal val="visible"/>
                                      </p:to>
                                    </p:set>
                                    <p:animEffect transition="in" filter="blinds(horizontal)">
                                      <p:cBhvr>
                                        <p:cTn id="42" dur="500"/>
                                        <p:tgtEl>
                                          <p:spTgt spid="8">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nodeType="clickEffect">
                                  <p:stCondLst>
                                    <p:cond delay="0"/>
                                  </p:stCondLst>
                                  <p:childTnLst>
                                    <p:set>
                                      <p:cBhvr>
                                        <p:cTn id="46" dur="1" fill="hold">
                                          <p:stCondLst>
                                            <p:cond delay="0"/>
                                          </p:stCondLst>
                                        </p:cTn>
                                        <p:tgtEl>
                                          <p:spTgt spid="8">
                                            <p:txEl>
                                              <p:pRg st="8" end="8"/>
                                            </p:txEl>
                                          </p:spTgt>
                                        </p:tgtEl>
                                        <p:attrNameLst>
                                          <p:attrName>style.visibility</p:attrName>
                                        </p:attrNameLst>
                                      </p:cBhvr>
                                      <p:to>
                                        <p:strVal val="visible"/>
                                      </p:to>
                                    </p:set>
                                    <p:animEffect transition="in" filter="blinds(horizontal)">
                                      <p:cBhvr>
                                        <p:cTn id="47" dur="500"/>
                                        <p:tgtEl>
                                          <p:spTgt spid="8">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3" presetClass="entr" presetSubtype="10" fill="hold" nodeType="clickEffect">
                                  <p:stCondLst>
                                    <p:cond delay="0"/>
                                  </p:stCondLst>
                                  <p:childTnLst>
                                    <p:set>
                                      <p:cBhvr>
                                        <p:cTn id="51" dur="1" fill="hold">
                                          <p:stCondLst>
                                            <p:cond delay="0"/>
                                          </p:stCondLst>
                                        </p:cTn>
                                        <p:tgtEl>
                                          <p:spTgt spid="8">
                                            <p:txEl>
                                              <p:pRg st="9" end="9"/>
                                            </p:txEl>
                                          </p:spTgt>
                                        </p:tgtEl>
                                        <p:attrNameLst>
                                          <p:attrName>style.visibility</p:attrName>
                                        </p:attrNameLst>
                                      </p:cBhvr>
                                      <p:to>
                                        <p:strVal val="visible"/>
                                      </p:to>
                                    </p:set>
                                    <p:animEffect transition="in" filter="blinds(horizontal)">
                                      <p:cBhvr>
                                        <p:cTn id="52" dur="500"/>
                                        <p:tgtEl>
                                          <p:spTgt spid="8">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3" presetClass="entr" presetSubtype="10" fill="hold" nodeType="clickEffect">
                                  <p:stCondLst>
                                    <p:cond delay="0"/>
                                  </p:stCondLst>
                                  <p:childTnLst>
                                    <p:set>
                                      <p:cBhvr>
                                        <p:cTn id="56" dur="1" fill="hold">
                                          <p:stCondLst>
                                            <p:cond delay="0"/>
                                          </p:stCondLst>
                                        </p:cTn>
                                        <p:tgtEl>
                                          <p:spTgt spid="8">
                                            <p:txEl>
                                              <p:pRg st="10" end="10"/>
                                            </p:txEl>
                                          </p:spTgt>
                                        </p:tgtEl>
                                        <p:attrNameLst>
                                          <p:attrName>style.visibility</p:attrName>
                                        </p:attrNameLst>
                                      </p:cBhvr>
                                      <p:to>
                                        <p:strVal val="visible"/>
                                      </p:to>
                                    </p:set>
                                    <p:animEffect transition="in" filter="blinds(horizontal)">
                                      <p:cBhvr>
                                        <p:cTn id="57" dur="500"/>
                                        <p:tgtEl>
                                          <p:spTgt spid="8">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0" y="-71534"/>
            <a:ext cx="7406640" cy="7848302"/>
          </a:xfrm>
          <a:prstGeom prst="rect">
            <a:avLst/>
          </a:prstGeom>
          <a:noFill/>
        </p:spPr>
        <p:txBody>
          <a:bodyPr wrap="square">
            <a:spAutoFit/>
          </a:bodyPr>
          <a:lstStyle/>
          <a:p>
            <a:r>
              <a:rPr lang="en-GB" altLang="zh-CN" sz="2400" dirty="0">
                <a:latin typeface="Times New Roman" panose="02020603050405020304" pitchFamily="18" charset="0"/>
                <a:cs typeface="Times New Roman" panose="02020603050405020304" pitchFamily="18" charset="0"/>
              </a:rPr>
              <a:t>suggest posts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talk in the comments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remove posts in 30 days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armchair next to the bed</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fallen down the side of the bed</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lent by a friend</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written message from his grandmother</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town council members, residents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volunteer president of Green Wings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nature protection group</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warn about possible impact</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current design proposals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new arts facility</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affect birds living in this area</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glass buildings dangerous for birds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more than a billion birds crash into glass</a:t>
            </a:r>
            <a:endParaRPr lang="en-GB" altLang="zh-CN" sz="2400" dirty="0">
              <a:latin typeface="Times New Roman" panose="02020603050405020304" pitchFamily="18" charset="0"/>
              <a:cs typeface="Times New Roman" panose="02020603050405020304" pitchFamily="18" charset="0"/>
            </a:endParaRPr>
          </a:p>
          <a:p>
            <a:r>
              <a:rPr lang="en-GB" altLang="zh-CN" sz="2400" dirty="0">
                <a:latin typeface="Times New Roman" panose="02020603050405020304" pitchFamily="18" charset="0"/>
                <a:cs typeface="Times New Roman" panose="02020603050405020304" pitchFamily="18" charset="0"/>
              </a:rPr>
              <a:t>accidents preventable</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stickers, patterned glass</a:t>
            </a:r>
            <a:br>
              <a:rPr lang="en-GB" altLang="zh-CN" sz="2400" dirty="0">
                <a:latin typeface="Times New Roman" panose="02020603050405020304" pitchFamily="18" charset="0"/>
                <a:cs typeface="Times New Roman" panose="02020603050405020304" pitchFamily="18" charset="0"/>
              </a:rPr>
            </a:br>
            <a:r>
              <a:rPr lang="en-GB" altLang="zh-CN" sz="2400" dirty="0">
                <a:latin typeface="Times New Roman" panose="02020603050405020304" pitchFamily="18" charset="0"/>
                <a:cs typeface="Times New Roman" panose="02020603050405020304" pitchFamily="18" charset="0"/>
              </a:rPr>
              <a:t>insist on measures to ensure safety of local wildlife</a:t>
            </a:r>
            <a:endParaRPr lang="zh-CN" altLang="en-US" sz="2400" dirty="0">
              <a:latin typeface="Times New Roman" panose="02020603050405020304" pitchFamily="18" charset="0"/>
              <a:cs typeface="Times New Roman" panose="02020603050405020304" pitchFamily="18" charset="0"/>
            </a:endParaRPr>
          </a:p>
          <a:p>
            <a:br>
              <a:rPr lang="en-GB" altLang="zh-CN" sz="2400" dirty="0">
                <a:latin typeface="Times New Roman" panose="02020603050405020304" pitchFamily="18" charset="0"/>
                <a:cs typeface="Times New Roman" panose="02020603050405020304" pitchFamily="18" charset="0"/>
              </a:rPr>
            </a:br>
            <a:endParaRPr lang="zh-CN" altLang="en-US" sz="2400" dirty="0">
              <a:latin typeface="Times New Roman" panose="02020603050405020304" pitchFamily="18" charset="0"/>
              <a:cs typeface="Times New Roman" panose="02020603050405020304" pitchFamily="18" charset="0"/>
            </a:endParaRPr>
          </a:p>
        </p:txBody>
      </p:sp>
      <p:sp>
        <p:nvSpPr>
          <p:cNvPr id="4" name="文本框 3"/>
          <p:cNvSpPr txBox="1"/>
          <p:nvPr/>
        </p:nvSpPr>
        <p:spPr>
          <a:xfrm>
            <a:off x="6773373" y="-113100"/>
            <a:ext cx="6153664" cy="7478970"/>
          </a:xfrm>
          <a:prstGeom prst="rect">
            <a:avLst/>
          </a:prstGeom>
          <a:noFill/>
        </p:spPr>
        <p:txBody>
          <a:bodyPr wrap="square">
            <a:spAutoFit/>
          </a:bodyPr>
          <a:lstStyle/>
          <a:p>
            <a:r>
              <a:rPr lang="zh-CN" altLang="en-US" sz="2400" b="1" dirty="0">
                <a:latin typeface="仿宋" panose="02010609060101010101" pitchFamily="49" charset="-122"/>
                <a:ea typeface="仿宋" panose="02010609060101010101" pitchFamily="49" charset="-122"/>
              </a:rPr>
              <a:t>推荐帖子</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在评论区交流</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30天后删除帖子</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床边的扶手椅</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掉到床边缝隙里</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朋友借的</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他祖母写的留言</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镇议会成员、居民</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绿翼组织志愿主席</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自然保护团体</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警告可能的影响</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当前设计方案</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新艺术设施</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影响该区域的鸟类</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玻璃建筑对鸟类危险</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超过十亿只鸟撞上玻璃</a:t>
            </a:r>
            <a:endParaRPr lang="en-US" altLang="zh-CN"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事故可预防</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贴纸、图案玻璃</a:t>
            </a:r>
            <a:endParaRPr lang="zh-CN" altLang="en-US" sz="2400" b="1" dirty="0">
              <a:latin typeface="仿宋" panose="02010609060101010101" pitchFamily="49" charset="-122"/>
              <a:ea typeface="仿宋" panose="02010609060101010101" pitchFamily="49" charset="-122"/>
            </a:endParaRPr>
          </a:p>
          <a:p>
            <a:r>
              <a:rPr lang="zh-CN" altLang="en-US" sz="2400" b="1" dirty="0">
                <a:latin typeface="仿宋" panose="02010609060101010101" pitchFamily="49" charset="-122"/>
                <a:ea typeface="仿宋" panose="02010609060101010101" pitchFamily="49" charset="-122"/>
              </a:rPr>
              <a:t>坚持采取措施确保当地野生动物安全</a:t>
            </a:r>
            <a:endParaRPr lang="zh-CN" altLang="en-US" sz="2400" b="1" dirty="0">
              <a:latin typeface="仿宋" panose="02010609060101010101" pitchFamily="49" charset="-122"/>
              <a:ea typeface="仿宋" panose="02010609060101010101" pitchFamily="49" charset="-122"/>
            </a:endParaRPr>
          </a:p>
          <a:p>
            <a:endParaRPr lang="zh-CN" altLang="en-US" sz="2400" b="1" dirty="0">
              <a:latin typeface="仿宋" panose="02010609060101010101" pitchFamily="49" charset="-122"/>
              <a:ea typeface="仿宋"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randombar(horizontal)">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randombar(horizontal)">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randombar(horizontal)">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randombar(horizontal)">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4" presetClass="entr" presetSubtype="1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randombar(horizontal)">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randombar(horizontal)">
                                      <p:cBhvr>
                                        <p:cTn id="32" dur="500"/>
                                        <p:tgtEl>
                                          <p:spTgt spid="4">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4" presetClass="entr" presetSubtype="10" fill="hold" nodeType="clickEffect">
                                  <p:stCondLst>
                                    <p:cond delay="0"/>
                                  </p:stCondLst>
                                  <p:childTnLst>
                                    <p:set>
                                      <p:cBhvr>
                                        <p:cTn id="36" dur="1" fill="hold">
                                          <p:stCondLst>
                                            <p:cond delay="0"/>
                                          </p:stCondLst>
                                        </p:cTn>
                                        <p:tgtEl>
                                          <p:spTgt spid="4">
                                            <p:txEl>
                                              <p:pRg st="6" end="6"/>
                                            </p:txEl>
                                          </p:spTgt>
                                        </p:tgtEl>
                                        <p:attrNameLst>
                                          <p:attrName>style.visibility</p:attrName>
                                        </p:attrNameLst>
                                      </p:cBhvr>
                                      <p:to>
                                        <p:strVal val="visible"/>
                                      </p:to>
                                    </p:set>
                                    <p:animEffect transition="in" filter="randombar(horizontal)">
                                      <p:cBhvr>
                                        <p:cTn id="37" dur="500"/>
                                        <p:tgtEl>
                                          <p:spTgt spid="4">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4" presetClass="entr" presetSubtype="10" fill="hold" nodeType="clickEffect">
                                  <p:stCondLst>
                                    <p:cond delay="0"/>
                                  </p:stCondLst>
                                  <p:childTnLst>
                                    <p:set>
                                      <p:cBhvr>
                                        <p:cTn id="41" dur="1" fill="hold">
                                          <p:stCondLst>
                                            <p:cond delay="0"/>
                                          </p:stCondLst>
                                        </p:cTn>
                                        <p:tgtEl>
                                          <p:spTgt spid="4">
                                            <p:txEl>
                                              <p:pRg st="7" end="7"/>
                                            </p:txEl>
                                          </p:spTgt>
                                        </p:tgtEl>
                                        <p:attrNameLst>
                                          <p:attrName>style.visibility</p:attrName>
                                        </p:attrNameLst>
                                      </p:cBhvr>
                                      <p:to>
                                        <p:strVal val="visible"/>
                                      </p:to>
                                    </p:set>
                                    <p:animEffect transition="in" filter="randombar(horizontal)">
                                      <p:cBhvr>
                                        <p:cTn id="42" dur="500"/>
                                        <p:tgtEl>
                                          <p:spTgt spid="4">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4" presetClass="entr" presetSubtype="10" fill="hold" nodeType="clickEffect">
                                  <p:stCondLst>
                                    <p:cond delay="0"/>
                                  </p:stCondLst>
                                  <p:childTnLst>
                                    <p:set>
                                      <p:cBhvr>
                                        <p:cTn id="46" dur="1" fill="hold">
                                          <p:stCondLst>
                                            <p:cond delay="0"/>
                                          </p:stCondLst>
                                        </p:cTn>
                                        <p:tgtEl>
                                          <p:spTgt spid="4">
                                            <p:txEl>
                                              <p:pRg st="8" end="8"/>
                                            </p:txEl>
                                          </p:spTgt>
                                        </p:tgtEl>
                                        <p:attrNameLst>
                                          <p:attrName>style.visibility</p:attrName>
                                        </p:attrNameLst>
                                      </p:cBhvr>
                                      <p:to>
                                        <p:strVal val="visible"/>
                                      </p:to>
                                    </p:set>
                                    <p:animEffect transition="in" filter="randombar(horizontal)">
                                      <p:cBhvr>
                                        <p:cTn id="47" dur="500"/>
                                        <p:tgtEl>
                                          <p:spTgt spid="4">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4" presetClass="entr" presetSubtype="10" fill="hold" nodeType="clickEffect">
                                  <p:stCondLst>
                                    <p:cond delay="0"/>
                                  </p:stCondLst>
                                  <p:childTnLst>
                                    <p:set>
                                      <p:cBhvr>
                                        <p:cTn id="51" dur="1" fill="hold">
                                          <p:stCondLst>
                                            <p:cond delay="0"/>
                                          </p:stCondLst>
                                        </p:cTn>
                                        <p:tgtEl>
                                          <p:spTgt spid="4">
                                            <p:txEl>
                                              <p:pRg st="9" end="9"/>
                                            </p:txEl>
                                          </p:spTgt>
                                        </p:tgtEl>
                                        <p:attrNameLst>
                                          <p:attrName>style.visibility</p:attrName>
                                        </p:attrNameLst>
                                      </p:cBhvr>
                                      <p:to>
                                        <p:strVal val="visible"/>
                                      </p:to>
                                    </p:set>
                                    <p:animEffect transition="in" filter="randombar(horizontal)">
                                      <p:cBhvr>
                                        <p:cTn id="52" dur="500"/>
                                        <p:tgtEl>
                                          <p:spTgt spid="4">
                                            <p:txEl>
                                              <p:pRg st="9" end="9"/>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4" presetClass="entr" presetSubtype="10" fill="hold" nodeType="clickEffect">
                                  <p:stCondLst>
                                    <p:cond delay="0"/>
                                  </p:stCondLst>
                                  <p:childTnLst>
                                    <p:set>
                                      <p:cBhvr>
                                        <p:cTn id="56" dur="1" fill="hold">
                                          <p:stCondLst>
                                            <p:cond delay="0"/>
                                          </p:stCondLst>
                                        </p:cTn>
                                        <p:tgtEl>
                                          <p:spTgt spid="4">
                                            <p:txEl>
                                              <p:pRg st="10" end="10"/>
                                            </p:txEl>
                                          </p:spTgt>
                                        </p:tgtEl>
                                        <p:attrNameLst>
                                          <p:attrName>style.visibility</p:attrName>
                                        </p:attrNameLst>
                                      </p:cBhvr>
                                      <p:to>
                                        <p:strVal val="visible"/>
                                      </p:to>
                                    </p:set>
                                    <p:animEffect transition="in" filter="randombar(horizontal)">
                                      <p:cBhvr>
                                        <p:cTn id="57" dur="500"/>
                                        <p:tgtEl>
                                          <p:spTgt spid="4">
                                            <p:txEl>
                                              <p:pRg st="10" end="10"/>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14" presetClass="entr" presetSubtype="10" fill="hold" nodeType="clickEffect">
                                  <p:stCondLst>
                                    <p:cond delay="0"/>
                                  </p:stCondLst>
                                  <p:childTnLst>
                                    <p:set>
                                      <p:cBhvr>
                                        <p:cTn id="61" dur="1" fill="hold">
                                          <p:stCondLst>
                                            <p:cond delay="0"/>
                                          </p:stCondLst>
                                        </p:cTn>
                                        <p:tgtEl>
                                          <p:spTgt spid="4">
                                            <p:txEl>
                                              <p:pRg st="11" end="11"/>
                                            </p:txEl>
                                          </p:spTgt>
                                        </p:tgtEl>
                                        <p:attrNameLst>
                                          <p:attrName>style.visibility</p:attrName>
                                        </p:attrNameLst>
                                      </p:cBhvr>
                                      <p:to>
                                        <p:strVal val="visible"/>
                                      </p:to>
                                    </p:set>
                                    <p:animEffect transition="in" filter="randombar(horizontal)">
                                      <p:cBhvr>
                                        <p:cTn id="62" dur="500"/>
                                        <p:tgtEl>
                                          <p:spTgt spid="4">
                                            <p:txEl>
                                              <p:pRg st="11" end="11"/>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4" presetClass="entr" presetSubtype="10" fill="hold" nodeType="clickEffect">
                                  <p:stCondLst>
                                    <p:cond delay="0"/>
                                  </p:stCondLst>
                                  <p:childTnLst>
                                    <p:set>
                                      <p:cBhvr>
                                        <p:cTn id="66" dur="1" fill="hold">
                                          <p:stCondLst>
                                            <p:cond delay="0"/>
                                          </p:stCondLst>
                                        </p:cTn>
                                        <p:tgtEl>
                                          <p:spTgt spid="4">
                                            <p:txEl>
                                              <p:pRg st="12" end="12"/>
                                            </p:txEl>
                                          </p:spTgt>
                                        </p:tgtEl>
                                        <p:attrNameLst>
                                          <p:attrName>style.visibility</p:attrName>
                                        </p:attrNameLst>
                                      </p:cBhvr>
                                      <p:to>
                                        <p:strVal val="visible"/>
                                      </p:to>
                                    </p:set>
                                    <p:animEffect transition="in" filter="randombar(horizontal)">
                                      <p:cBhvr>
                                        <p:cTn id="67" dur="500"/>
                                        <p:tgtEl>
                                          <p:spTgt spid="4">
                                            <p:txEl>
                                              <p:pRg st="12" end="12"/>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4" presetClass="entr" presetSubtype="10" fill="hold" nodeType="clickEffect">
                                  <p:stCondLst>
                                    <p:cond delay="0"/>
                                  </p:stCondLst>
                                  <p:childTnLst>
                                    <p:set>
                                      <p:cBhvr>
                                        <p:cTn id="71" dur="1" fill="hold">
                                          <p:stCondLst>
                                            <p:cond delay="0"/>
                                          </p:stCondLst>
                                        </p:cTn>
                                        <p:tgtEl>
                                          <p:spTgt spid="4">
                                            <p:txEl>
                                              <p:pRg st="13" end="13"/>
                                            </p:txEl>
                                          </p:spTgt>
                                        </p:tgtEl>
                                        <p:attrNameLst>
                                          <p:attrName>style.visibility</p:attrName>
                                        </p:attrNameLst>
                                      </p:cBhvr>
                                      <p:to>
                                        <p:strVal val="visible"/>
                                      </p:to>
                                    </p:set>
                                    <p:animEffect transition="in" filter="randombar(horizontal)">
                                      <p:cBhvr>
                                        <p:cTn id="72" dur="500"/>
                                        <p:tgtEl>
                                          <p:spTgt spid="4">
                                            <p:txEl>
                                              <p:pRg st="13" end="13"/>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4" presetClass="entr" presetSubtype="10" fill="hold" nodeType="clickEffect">
                                  <p:stCondLst>
                                    <p:cond delay="0"/>
                                  </p:stCondLst>
                                  <p:childTnLst>
                                    <p:set>
                                      <p:cBhvr>
                                        <p:cTn id="76" dur="1" fill="hold">
                                          <p:stCondLst>
                                            <p:cond delay="0"/>
                                          </p:stCondLst>
                                        </p:cTn>
                                        <p:tgtEl>
                                          <p:spTgt spid="4">
                                            <p:txEl>
                                              <p:pRg st="14" end="14"/>
                                            </p:txEl>
                                          </p:spTgt>
                                        </p:tgtEl>
                                        <p:attrNameLst>
                                          <p:attrName>style.visibility</p:attrName>
                                        </p:attrNameLst>
                                      </p:cBhvr>
                                      <p:to>
                                        <p:strVal val="visible"/>
                                      </p:to>
                                    </p:set>
                                    <p:animEffect transition="in" filter="randombar(horizontal)">
                                      <p:cBhvr>
                                        <p:cTn id="77" dur="500"/>
                                        <p:tgtEl>
                                          <p:spTgt spid="4">
                                            <p:txEl>
                                              <p:pRg st="14" end="14"/>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4" presetClass="entr" presetSubtype="10" fill="hold" nodeType="clickEffect">
                                  <p:stCondLst>
                                    <p:cond delay="0"/>
                                  </p:stCondLst>
                                  <p:childTnLst>
                                    <p:set>
                                      <p:cBhvr>
                                        <p:cTn id="81" dur="1" fill="hold">
                                          <p:stCondLst>
                                            <p:cond delay="0"/>
                                          </p:stCondLst>
                                        </p:cTn>
                                        <p:tgtEl>
                                          <p:spTgt spid="4">
                                            <p:txEl>
                                              <p:pRg st="15" end="15"/>
                                            </p:txEl>
                                          </p:spTgt>
                                        </p:tgtEl>
                                        <p:attrNameLst>
                                          <p:attrName>style.visibility</p:attrName>
                                        </p:attrNameLst>
                                      </p:cBhvr>
                                      <p:to>
                                        <p:strVal val="visible"/>
                                      </p:to>
                                    </p:set>
                                    <p:animEffect transition="in" filter="randombar(horizontal)">
                                      <p:cBhvr>
                                        <p:cTn id="82" dur="500"/>
                                        <p:tgtEl>
                                          <p:spTgt spid="4">
                                            <p:txEl>
                                              <p:pRg st="15" end="15"/>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4" presetClass="entr" presetSubtype="10" fill="hold" nodeType="clickEffect">
                                  <p:stCondLst>
                                    <p:cond delay="0"/>
                                  </p:stCondLst>
                                  <p:childTnLst>
                                    <p:set>
                                      <p:cBhvr>
                                        <p:cTn id="86" dur="1" fill="hold">
                                          <p:stCondLst>
                                            <p:cond delay="0"/>
                                          </p:stCondLst>
                                        </p:cTn>
                                        <p:tgtEl>
                                          <p:spTgt spid="4">
                                            <p:txEl>
                                              <p:pRg st="16" end="16"/>
                                            </p:txEl>
                                          </p:spTgt>
                                        </p:tgtEl>
                                        <p:attrNameLst>
                                          <p:attrName>style.visibility</p:attrName>
                                        </p:attrNameLst>
                                      </p:cBhvr>
                                      <p:to>
                                        <p:strVal val="visible"/>
                                      </p:to>
                                    </p:set>
                                    <p:animEffect transition="in" filter="randombar(horizontal)">
                                      <p:cBhvr>
                                        <p:cTn id="87" dur="500"/>
                                        <p:tgtEl>
                                          <p:spTgt spid="4">
                                            <p:txEl>
                                              <p:pRg st="16" end="16"/>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4" presetClass="entr" presetSubtype="10" fill="hold" nodeType="clickEffect">
                                  <p:stCondLst>
                                    <p:cond delay="0"/>
                                  </p:stCondLst>
                                  <p:childTnLst>
                                    <p:set>
                                      <p:cBhvr>
                                        <p:cTn id="91" dur="1" fill="hold">
                                          <p:stCondLst>
                                            <p:cond delay="0"/>
                                          </p:stCondLst>
                                        </p:cTn>
                                        <p:tgtEl>
                                          <p:spTgt spid="4">
                                            <p:txEl>
                                              <p:pRg st="17" end="17"/>
                                            </p:txEl>
                                          </p:spTgt>
                                        </p:tgtEl>
                                        <p:attrNameLst>
                                          <p:attrName>style.visibility</p:attrName>
                                        </p:attrNameLst>
                                      </p:cBhvr>
                                      <p:to>
                                        <p:strVal val="visible"/>
                                      </p:to>
                                    </p:set>
                                    <p:animEffect transition="in" filter="randombar(horizontal)">
                                      <p:cBhvr>
                                        <p:cTn id="92" dur="500"/>
                                        <p:tgtEl>
                                          <p:spTgt spid="4">
                                            <p:txEl>
                                              <p:pRg st="17" end="17"/>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14" presetClass="entr" presetSubtype="10" fill="hold" nodeType="clickEffect">
                                  <p:stCondLst>
                                    <p:cond delay="0"/>
                                  </p:stCondLst>
                                  <p:childTnLst>
                                    <p:set>
                                      <p:cBhvr>
                                        <p:cTn id="96" dur="1" fill="hold">
                                          <p:stCondLst>
                                            <p:cond delay="0"/>
                                          </p:stCondLst>
                                        </p:cTn>
                                        <p:tgtEl>
                                          <p:spTgt spid="4">
                                            <p:txEl>
                                              <p:pRg st="18" end="18"/>
                                            </p:txEl>
                                          </p:spTgt>
                                        </p:tgtEl>
                                        <p:attrNameLst>
                                          <p:attrName>style.visibility</p:attrName>
                                        </p:attrNameLst>
                                      </p:cBhvr>
                                      <p:to>
                                        <p:strVal val="visible"/>
                                      </p:to>
                                    </p:set>
                                    <p:animEffect transition="in" filter="randombar(horizontal)">
                                      <p:cBhvr>
                                        <p:cTn id="97" dur="500"/>
                                        <p:tgtEl>
                                          <p:spTgt spid="4">
                                            <p:txEl>
                                              <p:pRg st="18" end="1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Grammar</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30" name="文本框 29"/>
          <p:cNvSpPr txBox="1"/>
          <p:nvPr/>
        </p:nvSpPr>
        <p:spPr>
          <a:xfrm>
            <a:off x="222278" y="1111538"/>
            <a:ext cx="11664922" cy="5386090"/>
          </a:xfrm>
          <a:prstGeom prst="rect">
            <a:avLst/>
          </a:prstGeom>
          <a:noFill/>
        </p:spPr>
        <p:txBody>
          <a:bodyPr wrap="square">
            <a:spAutoFit/>
          </a:bodyPr>
          <a:lstStyle/>
          <a:p>
            <a:pPr algn="just">
              <a:lnSpc>
                <a:spcPct val="115000"/>
              </a:lnSpc>
              <a:buNone/>
            </a:pPr>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Maybe teenage years weren't the ideal time to receive my mother's advice to wear a range of </a:t>
            </a:r>
            <a:r>
              <a:rPr lang="en-US" altLang="zh-CN" sz="2000" kern="0" dirty="0" err="1">
                <a:effectLst/>
                <a:latin typeface="Times New Roman" panose="02020603050405020304" pitchFamily="18" charset="0"/>
                <a:ea typeface="宋体" panose="02010600030101010101" pitchFamily="2" charset="-122"/>
                <a:cs typeface="Times New Roman" panose="02020603050405020304" pitchFamily="18" charset="0"/>
              </a:rPr>
              <a:t>colours</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What better way to express how you feel on any given day, and convey that mood </a:t>
            </a:r>
            <a:r>
              <a:rPr lang="en-US" altLang="zh-CN" sz="2000" i="1" u="sng" kern="0" dirty="0">
                <a:effectLst/>
                <a:latin typeface="Times New Roman" panose="02020603050405020304" pitchFamily="18" charset="0"/>
                <a:ea typeface="宋体" panose="02010600030101010101" pitchFamily="2" charset="-122"/>
                <a:cs typeface="Times New Roman" panose="02020603050405020304" pitchFamily="18" charset="0"/>
              </a:rPr>
              <a:t>56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the world, she would say. It was important to the eye, to the soul.</a:t>
            </a:r>
            <a:endParaRPr lang="zh-CN" altLang="zh-CN" sz="2000" kern="100" dirty="0">
              <a:effectLst/>
              <a:latin typeface="Times New Roman" panose="02020603050405020304" pitchFamily="18" charset="0"/>
              <a:ea typeface="等线" panose="02010600030101010101" charset="-122"/>
              <a:cs typeface="Times New Roman" panose="02020603050405020304" pitchFamily="18" charset="0"/>
            </a:endParaRPr>
          </a:p>
          <a:p>
            <a:pPr algn="just">
              <a:lnSpc>
                <a:spcPct val="115000"/>
              </a:lnSpc>
              <a:buNone/>
            </a:pPr>
            <a:r>
              <a:rPr lang="zh-CN" altLang="en-US" sz="20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It really isn‘t the best advice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57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(give) any teenager, especially one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58</a:t>
            </a:r>
            <a:r>
              <a:rPr lang="zh-CN" altLang="en-US" sz="20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was hoping to disappear in all-black sportswear. Now I see her advice isn't about fashion or looking good for others, or making an impression,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59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about dressing from the inside. It has taken me a while to lean into the power of this. I'm not quite sure when I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60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(start) applying it myself but I remember waking up one morning in my early 20s, looking at my wardrobe and thinking: what </a:t>
            </a:r>
            <a:r>
              <a:rPr lang="en-US" altLang="zh-CN" sz="2000" kern="0" dirty="0" err="1">
                <a:effectLst/>
                <a:latin typeface="Times New Roman" panose="02020603050405020304" pitchFamily="18" charset="0"/>
                <a:ea typeface="宋体" panose="02010600030101010101" pitchFamily="2" charset="-122"/>
                <a:cs typeface="Times New Roman" panose="02020603050405020304" pitchFamily="18" charset="0"/>
              </a:rPr>
              <a:t>colour</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do I feel like wearing today?</a:t>
            </a:r>
            <a:endParaRPr lang="en-US" altLang="zh-CN" sz="2000" kern="100" dirty="0">
              <a:latin typeface="Times New Roman" panose="02020603050405020304" pitchFamily="18" charset="0"/>
              <a:ea typeface="等线" panose="02010600030101010101" charset="-122"/>
              <a:cs typeface="Times New Roman" panose="02020603050405020304" pitchFamily="18" charset="0"/>
            </a:endParaRPr>
          </a:p>
          <a:p>
            <a:pPr lvl="0"/>
            <a:r>
              <a:rPr lang="en-US" altLang="zh-CN" sz="2000" b="1" kern="100" dirty="0">
                <a:latin typeface="Times New Roman" panose="02020603050405020304" pitchFamily="18" charset="0"/>
                <a:ea typeface="仿宋" panose="02010609060101010101" pitchFamily="49" charset="-122"/>
                <a:cs typeface="Times New Roman" panose="02020603050405020304" pitchFamily="18" charset="0"/>
              </a:rPr>
              <a:t>56.</a:t>
            </a:r>
            <a:r>
              <a:rPr lang="en-US" altLang="zh-CN" sz="2000" b="1" kern="100"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to</a:t>
            </a:r>
            <a:r>
              <a:rPr lang="zh-CN" altLang="en-US" sz="2000" b="1" kern="100"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考点：介词搭配。语境：母亲说，有什么比用颜色向世界传达心情更好的方式呢？动词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convey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表示“传达”，常用结构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convey something to someone/something</a:t>
            </a:r>
            <a:r>
              <a:rPr lang="zh-CN" altLang="en-GB"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意为“把</a:t>
            </a:r>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传达给</a:t>
            </a:r>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。此处“向世界传达心情” →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convey that mood to the world</a:t>
            </a:r>
            <a:r>
              <a:rPr lang="zh-CN" altLang="en-GB"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a:t>
            </a:r>
            <a:r>
              <a:rPr lang="en-US" altLang="zh-CN" dirty="0">
                <a:latin typeface="Times New Roman" panose="02020603050405020304" pitchFamily="18" charset="0"/>
                <a:ea typeface="仿宋" panose="02010609060101010101" pitchFamily="49" charset="-122"/>
                <a:cs typeface="Times New Roman" panose="02020603050405020304" pitchFamily="18" charset="0"/>
              </a:rPr>
              <a:t>56</a:t>
            </a:r>
            <a:r>
              <a:rPr lang="zh-CN" altLang="zh-CN" dirty="0">
                <a:latin typeface="Times New Roman" panose="02020603050405020304" pitchFamily="18" charset="0"/>
                <a:ea typeface="仿宋" panose="02010609060101010101" pitchFamily="49" charset="-122"/>
                <a:cs typeface="Times New Roman" panose="02020603050405020304" pitchFamily="18" charset="0"/>
              </a:rPr>
              <a:t>题错填</a:t>
            </a:r>
            <a:r>
              <a:rPr lang="en-US" altLang="zh-CN" dirty="0">
                <a:latin typeface="Times New Roman" panose="02020603050405020304" pitchFamily="18" charset="0"/>
                <a:ea typeface="仿宋" panose="02010609060101010101" pitchFamily="49" charset="-122"/>
                <a:cs typeface="Times New Roman" panose="02020603050405020304" pitchFamily="18" charset="0"/>
              </a:rPr>
              <a:t>in</a:t>
            </a:r>
            <a:r>
              <a:rPr lang="zh-CN" altLang="en-US" dirty="0">
                <a:latin typeface="Times New Roman" panose="02020603050405020304" pitchFamily="18" charset="0"/>
                <a:ea typeface="仿宋" panose="02010609060101010101" pitchFamily="49" charset="-122"/>
                <a:cs typeface="Times New Roman" panose="02020603050405020304" pitchFamily="18" charset="0"/>
              </a:rPr>
              <a:t> </a:t>
            </a:r>
            <a:r>
              <a:rPr lang="zh-CN" altLang="zh-CN" dirty="0">
                <a:latin typeface="Times New Roman" panose="02020603050405020304" pitchFamily="18" charset="0"/>
                <a:ea typeface="仿宋" panose="02010609060101010101" pitchFamily="49" charset="-122"/>
                <a:cs typeface="Times New Roman" panose="02020603050405020304" pitchFamily="18" charset="0"/>
              </a:rPr>
              <a:t>失分原因：对</a:t>
            </a:r>
            <a:r>
              <a:rPr lang="en-US" altLang="zh-CN" dirty="0">
                <a:latin typeface="Times New Roman" panose="02020603050405020304" pitchFamily="18" charset="0"/>
                <a:ea typeface="仿宋" panose="02010609060101010101" pitchFamily="49" charset="-122"/>
                <a:cs typeface="Times New Roman" panose="02020603050405020304" pitchFamily="18" charset="0"/>
              </a:rPr>
              <a:t>convey </a:t>
            </a:r>
            <a:r>
              <a:rPr lang="en-US" altLang="zh-CN" dirty="0" err="1">
                <a:latin typeface="Times New Roman" panose="02020603050405020304" pitchFamily="18" charset="0"/>
                <a:ea typeface="仿宋" panose="02010609060101010101" pitchFamily="49" charset="-122"/>
                <a:cs typeface="Times New Roman" panose="02020603050405020304" pitchFamily="18" charset="0"/>
              </a:rPr>
              <a:t>sth</a:t>
            </a:r>
            <a:r>
              <a:rPr lang="en-US" altLang="zh-CN" dirty="0">
                <a:latin typeface="Times New Roman" panose="02020603050405020304" pitchFamily="18" charset="0"/>
                <a:ea typeface="仿宋" panose="02010609060101010101" pitchFamily="49" charset="-122"/>
                <a:cs typeface="Times New Roman" panose="02020603050405020304" pitchFamily="18" charset="0"/>
              </a:rPr>
              <a:t>. to sb./</a:t>
            </a:r>
            <a:r>
              <a:rPr lang="en-US" altLang="zh-CN" dirty="0" err="1">
                <a:latin typeface="Times New Roman" panose="02020603050405020304" pitchFamily="18" charset="0"/>
                <a:ea typeface="仿宋" panose="02010609060101010101" pitchFamily="49" charset="-122"/>
                <a:cs typeface="Times New Roman" panose="02020603050405020304" pitchFamily="18" charset="0"/>
              </a:rPr>
              <a:t>sth</a:t>
            </a:r>
            <a:r>
              <a:rPr lang="en-US" altLang="zh-CN"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dirty="0">
                <a:latin typeface="Times New Roman" panose="02020603050405020304" pitchFamily="18" charset="0"/>
                <a:ea typeface="仿宋" panose="02010609060101010101" pitchFamily="49" charset="-122"/>
                <a:cs typeface="Times New Roman" panose="02020603050405020304" pitchFamily="18" charset="0"/>
              </a:rPr>
              <a:t>的固定搭配掌握不牢，仅仅凭借</a:t>
            </a:r>
            <a:r>
              <a:rPr lang="en-US" altLang="zh-CN" dirty="0">
                <a:latin typeface="Times New Roman" panose="02020603050405020304" pitchFamily="18" charset="0"/>
                <a:ea typeface="仿宋" panose="02010609060101010101" pitchFamily="49" charset="-122"/>
                <a:cs typeface="Times New Roman" panose="02020603050405020304" pitchFamily="18" charset="0"/>
              </a:rPr>
              <a:t>the world </a:t>
            </a:r>
            <a:r>
              <a:rPr lang="zh-CN" altLang="zh-CN" dirty="0">
                <a:latin typeface="Times New Roman" panose="02020603050405020304" pitchFamily="18" charset="0"/>
                <a:ea typeface="仿宋" panose="02010609060101010101" pitchFamily="49" charset="-122"/>
                <a:cs typeface="Times New Roman" panose="02020603050405020304" pitchFamily="18" charset="0"/>
              </a:rPr>
              <a:t>就填了</a:t>
            </a:r>
            <a:r>
              <a:rPr lang="en-US" altLang="zh-CN" dirty="0">
                <a:latin typeface="Times New Roman" panose="02020603050405020304" pitchFamily="18" charset="0"/>
                <a:ea typeface="仿宋" panose="02010609060101010101" pitchFamily="49" charset="-122"/>
                <a:cs typeface="Times New Roman" panose="02020603050405020304" pitchFamily="18" charset="0"/>
              </a:rPr>
              <a:t>in</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a:t>
            </a:r>
            <a:endParaRPr lang="en-US" altLang="zh-CN" sz="2000" b="1" dirty="0">
              <a:latin typeface="Times New Roman" panose="02020603050405020304" pitchFamily="18" charset="0"/>
              <a:ea typeface="仿宋" panose="02010609060101010101" pitchFamily="49" charset="-122"/>
              <a:cs typeface="Times New Roman" panose="02020603050405020304" pitchFamily="18" charset="0"/>
            </a:endParaRPr>
          </a:p>
          <a:p>
            <a:pPr algn="just">
              <a:buNone/>
            </a:pPr>
            <a:r>
              <a:rPr lang="en-US" altLang="zh-CN" sz="2000" b="1" kern="0" dirty="0">
                <a:effectLst/>
                <a:latin typeface="Times New Roman" panose="02020603050405020304" pitchFamily="18" charset="0"/>
                <a:ea typeface="仿宋" panose="02010609060101010101" pitchFamily="49" charset="-122"/>
                <a:cs typeface="Times New Roman" panose="02020603050405020304" pitchFamily="18" charset="0"/>
              </a:rPr>
              <a:t>57.</a:t>
            </a:r>
            <a:r>
              <a:rPr lang="en-US" altLang="zh-CN" sz="2000" b="1" kern="0" dirty="0">
                <a:solidFill>
                  <a:srgbClr val="0070C0"/>
                </a:solidFill>
                <a:effectLst/>
                <a:latin typeface="Times New Roman" panose="02020603050405020304" pitchFamily="18" charset="0"/>
                <a:ea typeface="仿宋" panose="02010609060101010101" pitchFamily="49" charset="-122"/>
                <a:cs typeface="Times New Roman" panose="02020603050405020304" pitchFamily="18" charset="0"/>
              </a:rPr>
              <a:t>to</a:t>
            </a:r>
            <a:r>
              <a:rPr lang="zh-CN" altLang="en-US" sz="2000" b="1" kern="0" dirty="0">
                <a:solidFill>
                  <a:srgbClr val="0070C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b="1" kern="0" dirty="0">
                <a:solidFill>
                  <a:srgbClr val="0070C0"/>
                </a:solidFill>
                <a:effectLst/>
                <a:latin typeface="Times New Roman" panose="02020603050405020304" pitchFamily="18" charset="0"/>
                <a:ea typeface="仿宋" panose="02010609060101010101" pitchFamily="49" charset="-122"/>
                <a:cs typeface="Times New Roman" panose="02020603050405020304" pitchFamily="18" charset="0"/>
              </a:rPr>
              <a:t>give</a:t>
            </a:r>
            <a:r>
              <a:rPr lang="zh-CN" altLang="en-US" sz="2000" b="1" kern="0" dirty="0">
                <a:solidFill>
                  <a:srgbClr val="0070C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考点：非谓语动词（不定式作定语）这真的不是给青少年的最好建议。</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 the + </a:t>
            </a:r>
            <a:r>
              <a:rPr lang="zh-CN" altLang="zh-CN" sz="2000" dirty="0">
                <a:latin typeface="Times New Roman" panose="02020603050405020304" pitchFamily="18" charset="0"/>
                <a:ea typeface="仿宋" panose="02010609060101010101" pitchFamily="49" charset="-122"/>
                <a:cs typeface="Times New Roman" panose="02020603050405020304" pitchFamily="18" charset="0"/>
              </a:rPr>
              <a:t>形容词最高级</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 + </a:t>
            </a:r>
            <a:r>
              <a:rPr lang="zh-CN" altLang="zh-CN" sz="2000" dirty="0">
                <a:latin typeface="Times New Roman" panose="02020603050405020304" pitchFamily="18" charset="0"/>
                <a:ea typeface="仿宋" panose="02010609060101010101" pitchFamily="49" charset="-122"/>
                <a:cs typeface="Times New Roman" panose="02020603050405020304" pitchFamily="18" charset="0"/>
              </a:rPr>
              <a:t>名词</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 + to do</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the best advice to give any teenager =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给任何青少年的最好建议。</a:t>
            </a:r>
            <a:endParaRPr lang="en-US" altLang="zh-CN" sz="2000" b="1" dirty="0">
              <a:latin typeface="Times New Roman" panose="02020603050405020304" pitchFamily="18" charset="0"/>
              <a:ea typeface="仿宋" panose="02010609060101010101" pitchFamily="49" charset="-122"/>
              <a:cs typeface="Times New Roman" panose="02020603050405020304" pitchFamily="18" charset="0"/>
            </a:endParaRPr>
          </a:p>
          <a:p>
            <a:pPr algn="just">
              <a:buNone/>
            </a:pPr>
            <a:r>
              <a:rPr lang="en-US" altLang="zh-CN" sz="2000" b="1" kern="0" dirty="0">
                <a:effectLst/>
                <a:latin typeface="Times New Roman" panose="02020603050405020304" pitchFamily="18" charset="0"/>
                <a:ea typeface="仿宋" panose="02010609060101010101" pitchFamily="49" charset="-122"/>
                <a:cs typeface="Times New Roman" panose="02020603050405020304" pitchFamily="18" charset="0"/>
              </a:rPr>
              <a:t>58</a:t>
            </a:r>
            <a:r>
              <a:rPr lang="en-US" altLang="zh-CN" sz="2000" b="1" kern="0" dirty="0">
                <a:latin typeface="Times New Roman" panose="02020603050405020304" pitchFamily="18" charset="0"/>
                <a:ea typeface="仿宋" panose="02010609060101010101" pitchFamily="49" charset="-122"/>
                <a:cs typeface="Times New Roman" panose="02020603050405020304" pitchFamily="18" charset="0"/>
              </a:rPr>
              <a:t>.</a:t>
            </a:r>
            <a:r>
              <a:rPr lang="en-US" altLang="zh-CN" sz="2000" b="1" kern="0"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who/that</a:t>
            </a:r>
            <a:r>
              <a:rPr lang="zh-CN" altLang="en-US" sz="2000" b="1" kern="0"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考点：定语从句关系代词</a:t>
            </a:r>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语境：尤其是那些希望穿着全黑运动服消失的青少年。</a:t>
            </a:r>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o</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ne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指代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a teenager</a:t>
            </a:r>
            <a:r>
              <a:rPr lang="zh-CN" altLang="en-GB"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后面定语从句缺少主语，且先行词指人，用关系代词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who</a:t>
            </a:r>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/that</a:t>
            </a:r>
            <a:endParaRPr lang="en-US" altLang="zh-CN" sz="2000" b="1" kern="0" dirty="0">
              <a:effectLst/>
              <a:latin typeface="Times New Roman" panose="02020603050405020304" pitchFamily="18" charset="0"/>
              <a:ea typeface="仿宋"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30">
                                            <p:txEl>
                                              <p:pRg st="2" end="2"/>
                                            </p:txEl>
                                          </p:spTgt>
                                        </p:tgtEl>
                                        <p:attrNameLst>
                                          <p:attrName>style.visibility</p:attrName>
                                        </p:attrNameLst>
                                      </p:cBhvr>
                                      <p:to>
                                        <p:strVal val="visible"/>
                                      </p:to>
                                    </p:set>
                                    <p:animEffect transition="in" filter="checkerboard(across)">
                                      <p:cBhvr>
                                        <p:cTn id="7" dur="500"/>
                                        <p:tgtEl>
                                          <p:spTgt spid="3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30">
                                            <p:txEl>
                                              <p:pRg st="3" end="3"/>
                                            </p:txEl>
                                          </p:spTgt>
                                        </p:tgtEl>
                                        <p:attrNameLst>
                                          <p:attrName>style.visibility</p:attrName>
                                        </p:attrNameLst>
                                      </p:cBhvr>
                                      <p:to>
                                        <p:strVal val="visible"/>
                                      </p:to>
                                    </p:set>
                                    <p:animEffect transition="in" filter="checkerboard(across)">
                                      <p:cBhvr>
                                        <p:cTn id="12" dur="500"/>
                                        <p:tgtEl>
                                          <p:spTgt spid="3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0">
                                            <p:txEl>
                                              <p:pRg st="4" end="4"/>
                                            </p:txEl>
                                          </p:spTgt>
                                        </p:tgtEl>
                                        <p:attrNameLst>
                                          <p:attrName>style.visibility</p:attrName>
                                        </p:attrNameLst>
                                      </p:cBhvr>
                                      <p:to>
                                        <p:strVal val="visible"/>
                                      </p:to>
                                    </p:set>
                                    <p:animEffect transition="in" filter="checkerboard(across)">
                                      <p:cBhvr>
                                        <p:cTn id="17" dur="500"/>
                                        <p:tgtEl>
                                          <p:spTgt spid="3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Grammar</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30" name="文本框 29"/>
          <p:cNvSpPr txBox="1"/>
          <p:nvPr/>
        </p:nvSpPr>
        <p:spPr>
          <a:xfrm>
            <a:off x="222278" y="1111538"/>
            <a:ext cx="11664922" cy="5373779"/>
          </a:xfrm>
          <a:prstGeom prst="rect">
            <a:avLst/>
          </a:prstGeom>
          <a:noFill/>
        </p:spPr>
        <p:txBody>
          <a:bodyPr wrap="square">
            <a:spAutoFit/>
          </a:bodyPr>
          <a:lstStyle/>
          <a:p>
            <a:pPr algn="just">
              <a:lnSpc>
                <a:spcPct val="115000"/>
              </a:lnSpc>
              <a:buNone/>
            </a:pPr>
            <a:r>
              <a:rPr lang="zh-CN" altLang="en-US" sz="2000" kern="0" dirty="0">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Maybe teenage years weren't the ideal time to receive my mother's advice to wear a range of </a:t>
            </a:r>
            <a:r>
              <a:rPr lang="en-US" altLang="zh-CN" sz="2000" kern="0" dirty="0" err="1">
                <a:effectLst/>
                <a:latin typeface="Times New Roman" panose="02020603050405020304" pitchFamily="18" charset="0"/>
                <a:ea typeface="宋体" panose="02010600030101010101" pitchFamily="2" charset="-122"/>
                <a:cs typeface="Times New Roman" panose="02020603050405020304" pitchFamily="18" charset="0"/>
              </a:rPr>
              <a:t>colours</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What better way to express how you feel on any given day, and convey that mood </a:t>
            </a:r>
            <a:r>
              <a:rPr lang="en-US" altLang="zh-CN" sz="2000" i="1" u="sng" kern="0" dirty="0">
                <a:effectLst/>
                <a:latin typeface="Times New Roman" panose="02020603050405020304" pitchFamily="18" charset="0"/>
                <a:ea typeface="宋体" panose="02010600030101010101" pitchFamily="2" charset="-122"/>
                <a:cs typeface="Times New Roman" panose="02020603050405020304" pitchFamily="18" charset="0"/>
              </a:rPr>
              <a:t>56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the world, she would say. It was important to the eye, to the soul.</a:t>
            </a:r>
            <a:endParaRPr lang="zh-CN" altLang="zh-CN" sz="2000" kern="100" dirty="0">
              <a:effectLst/>
              <a:latin typeface="Times New Roman" panose="02020603050405020304" pitchFamily="18" charset="0"/>
              <a:ea typeface="等线" panose="02010600030101010101" charset="-122"/>
              <a:cs typeface="Times New Roman" panose="02020603050405020304" pitchFamily="18" charset="0"/>
            </a:endParaRPr>
          </a:p>
          <a:p>
            <a:pPr algn="just">
              <a:lnSpc>
                <a:spcPct val="115000"/>
              </a:lnSpc>
              <a:buNone/>
            </a:pPr>
            <a:r>
              <a:rPr lang="zh-CN" altLang="en-US" sz="2000" kern="0" dirty="0">
                <a:effectLst/>
                <a:latin typeface="Times New Roman" panose="02020603050405020304" pitchFamily="18" charset="0"/>
                <a:ea typeface="宋体" panose="02010600030101010101" pitchFamily="2" charset="-122"/>
                <a:cs typeface="Times New Roman" panose="02020603050405020304" pitchFamily="18" charset="0"/>
              </a:rPr>
              <a:t>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It really isn't the best advice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57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(give) any teenager, especially one 58 was hoping to disappear in all-black sportswear. Now I see her advice isn't about fashion or looking good for others, or making an impression,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59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about dressing from the inside. It has taken me a while to lean into the power of this. I'm not quite sure when I </a:t>
            </a:r>
            <a:r>
              <a:rPr lang="en-US" altLang="zh-CN" sz="2000" u="sng" kern="0" dirty="0">
                <a:effectLst/>
                <a:latin typeface="Times New Roman" panose="02020603050405020304" pitchFamily="18" charset="0"/>
                <a:ea typeface="宋体" panose="02010600030101010101" pitchFamily="2" charset="-122"/>
                <a:cs typeface="Times New Roman" panose="02020603050405020304" pitchFamily="18" charset="0"/>
              </a:rPr>
              <a:t>60      </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(start) applying it myself but I remember waking up one morning in my early 20s, looking at my wardrobe and thinking: what </a:t>
            </a:r>
            <a:r>
              <a:rPr lang="en-US" altLang="zh-CN" sz="2000" kern="0" dirty="0" err="1">
                <a:effectLst/>
                <a:latin typeface="Times New Roman" panose="02020603050405020304" pitchFamily="18" charset="0"/>
                <a:ea typeface="宋体" panose="02010600030101010101" pitchFamily="2" charset="-122"/>
                <a:cs typeface="Times New Roman" panose="02020603050405020304" pitchFamily="18" charset="0"/>
              </a:rPr>
              <a:t>colour</a:t>
            </a:r>
            <a:r>
              <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rPr>
              <a:t> do I feel like wearing today?</a:t>
            </a:r>
            <a:endParaRPr lang="en-US" altLang="zh-CN" sz="2000" kern="0" dirty="0">
              <a:effectLst/>
              <a:latin typeface="Times New Roman" panose="02020603050405020304" pitchFamily="18" charset="0"/>
              <a:ea typeface="宋体" panose="02010600030101010101" pitchFamily="2" charset="-122"/>
              <a:cs typeface="Times New Roman" panose="02020603050405020304" pitchFamily="18" charset="0"/>
            </a:endParaRPr>
          </a:p>
          <a:p>
            <a:pPr algn="just">
              <a:lnSpc>
                <a:spcPct val="115000"/>
              </a:lnSpc>
              <a:buNone/>
            </a:pPr>
            <a:r>
              <a:rPr lang="en-US" altLang="zh-CN" sz="2000" b="1" kern="0" dirty="0">
                <a:latin typeface="Times New Roman" panose="02020603050405020304" pitchFamily="18" charset="0"/>
                <a:ea typeface="仿宋" panose="02010609060101010101" pitchFamily="49" charset="-122"/>
                <a:cs typeface="Times New Roman" panose="02020603050405020304" pitchFamily="18" charset="0"/>
              </a:rPr>
              <a:t>59.</a:t>
            </a:r>
            <a:r>
              <a:rPr lang="en-US" altLang="zh-CN" sz="2000" b="1" kern="0"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but</a:t>
            </a:r>
            <a:r>
              <a:rPr lang="zh-CN" altLang="en-US" sz="2000" b="1" kern="0"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考点：并列连词（</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not... but...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结构）现在我看她的建议不是关于时尚或给别人留下印象，而是关于由内而外地穿衣。固定搭配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not A but B =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不是</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A</a:t>
            </a:r>
            <a:r>
              <a:rPr lang="zh-CN" altLang="en-GB"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而是</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B”</a:t>
            </a:r>
            <a:r>
              <a:rPr lang="zh-CN" altLang="en-GB"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此处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not about fashion... but about dressing from the inside</a:t>
            </a:r>
            <a:r>
              <a:rPr lang="zh-CN" altLang="en-GB" sz="2000" b="1" dirty="0">
                <a:latin typeface="Times New Roman" panose="02020603050405020304" pitchFamily="18" charset="0"/>
                <a:ea typeface="仿宋" panose="02010609060101010101" pitchFamily="49" charset="-122"/>
                <a:cs typeface="Times New Roman" panose="02020603050405020304" pitchFamily="18" charset="0"/>
              </a:rPr>
              <a:t>。</a:t>
            </a:r>
            <a:endParaRPr lang="en-US" altLang="zh-CN" sz="2000" b="1" dirty="0">
              <a:latin typeface="Times New Roman" panose="02020603050405020304" pitchFamily="18" charset="0"/>
              <a:ea typeface="仿宋" panose="02010609060101010101" pitchFamily="49" charset="-122"/>
              <a:cs typeface="Times New Roman" panose="02020603050405020304" pitchFamily="18" charset="0"/>
            </a:endParaRPr>
          </a:p>
          <a:p>
            <a:pPr algn="just">
              <a:lnSpc>
                <a:spcPct val="115000"/>
              </a:lnSpc>
              <a:buNone/>
            </a:pPr>
            <a:r>
              <a:rPr lang="en-US" altLang="zh-CN" sz="2000" b="1" kern="0" dirty="0">
                <a:effectLst/>
                <a:latin typeface="Times New Roman" panose="02020603050405020304" pitchFamily="18" charset="0"/>
                <a:ea typeface="仿宋" panose="02010609060101010101" pitchFamily="49" charset="-122"/>
                <a:cs typeface="Times New Roman" panose="02020603050405020304" pitchFamily="18" charset="0"/>
              </a:rPr>
              <a:t>60.</a:t>
            </a:r>
            <a:r>
              <a:rPr lang="en-US" altLang="zh-CN" sz="2000" b="1" kern="0" dirty="0">
                <a:solidFill>
                  <a:srgbClr val="0070C0"/>
                </a:solidFill>
                <a:effectLst/>
                <a:latin typeface="Times New Roman" panose="02020603050405020304" pitchFamily="18" charset="0"/>
                <a:ea typeface="仿宋" panose="02010609060101010101" pitchFamily="49" charset="-122"/>
                <a:cs typeface="Times New Roman" panose="02020603050405020304" pitchFamily="18" charset="0"/>
              </a:rPr>
              <a:t>started</a:t>
            </a:r>
            <a:r>
              <a:rPr lang="zh-CN" altLang="en-US" sz="2000" b="1" kern="0" dirty="0">
                <a:effectLst/>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考点：动词时态（一般过去时）语境：我不太确定自己是从什么时候开始应用这个建议的。描述过去发生的动作（开始应用）。后面一句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I remember waking up one morning in my early 20s”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描述的是过去的具体事件。而 “开始应用这个建议” 发生在那个早晨之前或同时，但说话人是在回忆那个过去的阶段，并不是强调对现在的影响。因此用一般过去时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started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表示过去的一个动作。</a:t>
            </a:r>
            <a:endParaRPr lang="en-US" altLang="zh-CN" sz="2000" b="1" kern="0" dirty="0">
              <a:effectLst/>
              <a:latin typeface="Times New Roman" panose="02020603050405020304" pitchFamily="18" charset="0"/>
              <a:ea typeface="仿宋"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
                                            <p:txEl>
                                              <p:pRg st="2" end="2"/>
                                            </p:txEl>
                                          </p:spTgt>
                                        </p:tgtEl>
                                        <p:attrNameLst>
                                          <p:attrName>style.visibility</p:attrName>
                                        </p:attrNameLst>
                                      </p:cBhvr>
                                      <p:to>
                                        <p:strVal val="visible"/>
                                      </p:to>
                                    </p:set>
                                    <p:animEffect transition="in" filter="blinds(horizontal)">
                                      <p:cBhvr>
                                        <p:cTn id="7" dur="500"/>
                                        <p:tgtEl>
                                          <p:spTgt spid="3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
                                            <p:txEl>
                                              <p:pRg st="3" end="3"/>
                                            </p:txEl>
                                          </p:spTgt>
                                        </p:tgtEl>
                                        <p:attrNameLst>
                                          <p:attrName>style.visibility</p:attrName>
                                        </p:attrNameLst>
                                      </p:cBhvr>
                                      <p:to>
                                        <p:strVal val="visible"/>
                                      </p:to>
                                    </p:set>
                                    <p:animEffect transition="in" filter="blinds(horizontal)">
                                      <p:cBhvr>
                                        <p:cTn id="12" dur="500"/>
                                        <p:tgtEl>
                                          <p:spTgt spid="3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Grammar</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30" name="文本框 29"/>
          <p:cNvSpPr txBox="1"/>
          <p:nvPr/>
        </p:nvSpPr>
        <p:spPr>
          <a:xfrm>
            <a:off x="184185" y="1047995"/>
            <a:ext cx="11830606" cy="5984010"/>
          </a:xfrm>
          <a:prstGeom prst="rect">
            <a:avLst/>
          </a:prstGeom>
          <a:noFill/>
        </p:spPr>
        <p:txBody>
          <a:bodyPr wrap="square">
            <a:spAutoFit/>
          </a:bodyPr>
          <a:lstStyle/>
          <a:p>
            <a:pPr algn="just"/>
            <a:r>
              <a:rPr lang="en-US" altLang="zh-CN" sz="2000" dirty="0">
                <a:latin typeface="Times New Roman" panose="02020603050405020304" pitchFamily="18" charset="0"/>
                <a:cs typeface="Times New Roman" panose="02020603050405020304" pitchFamily="18" charset="0"/>
              </a:rPr>
              <a:t> </a:t>
            </a:r>
            <a:r>
              <a:rPr lang="zh-CN" altLang="en-US" sz="2000" dirty="0">
                <a:latin typeface="Times New Roman" panose="02020603050405020304" pitchFamily="18" charset="0"/>
                <a:cs typeface="Times New Roman" panose="02020603050405020304" pitchFamily="18" charset="0"/>
              </a:rPr>
              <a:t>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I'm not quite sure when I </a:t>
            </a:r>
            <a:r>
              <a:rPr lang="en-US" altLang="zh-CN" sz="2000" u="sng" kern="0" dirty="0">
                <a:latin typeface="Times New Roman" panose="02020603050405020304" pitchFamily="18" charset="0"/>
                <a:ea typeface="宋体" panose="02010600030101010101" pitchFamily="2" charset="-122"/>
                <a:cs typeface="Times New Roman" panose="02020603050405020304" pitchFamily="18" charset="0"/>
              </a:rPr>
              <a:t>60      </a:t>
            </a:r>
            <a:r>
              <a:rPr lang="en-US" altLang="zh-CN" sz="2000" kern="0" dirty="0">
                <a:latin typeface="Times New Roman" panose="02020603050405020304" pitchFamily="18" charset="0"/>
                <a:ea typeface="宋体" panose="02010600030101010101" pitchFamily="2" charset="-122"/>
                <a:cs typeface="Times New Roman" panose="02020603050405020304" pitchFamily="18" charset="0"/>
              </a:rPr>
              <a:t> (start) applying it myself but I remember waking up one morning in my early 20s, looking at my wardrobe and thinking: </a:t>
            </a:r>
            <a:r>
              <a:rPr lang="en-US" altLang="zh-CN" sz="2000" kern="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what </a:t>
            </a:r>
            <a:r>
              <a:rPr lang="en-US" altLang="zh-CN" sz="2000" kern="0" dirty="0" err="1">
                <a:highlight>
                  <a:srgbClr val="FFFF00"/>
                </a:highlight>
                <a:latin typeface="Times New Roman" panose="02020603050405020304" pitchFamily="18" charset="0"/>
                <a:ea typeface="宋体" panose="02010600030101010101" pitchFamily="2" charset="-122"/>
                <a:cs typeface="Times New Roman" panose="02020603050405020304" pitchFamily="18" charset="0"/>
              </a:rPr>
              <a:t>colour</a:t>
            </a:r>
            <a:r>
              <a:rPr lang="en-US" altLang="zh-CN" sz="2000" kern="0" dirty="0">
                <a:highlight>
                  <a:srgbClr val="FFFF00"/>
                </a:highlight>
                <a:latin typeface="Times New Roman" panose="02020603050405020304" pitchFamily="18" charset="0"/>
                <a:ea typeface="宋体" panose="02010600030101010101" pitchFamily="2" charset="-122"/>
                <a:cs typeface="Times New Roman" panose="02020603050405020304" pitchFamily="18" charset="0"/>
              </a:rPr>
              <a:t> do I feel like wearing today?</a:t>
            </a:r>
            <a:endParaRPr lang="en-US" altLang="zh-CN" sz="2000" dirty="0">
              <a:highlight>
                <a:srgbClr val="FFFF00"/>
              </a:highlight>
              <a:latin typeface="Times New Roman" panose="02020603050405020304" pitchFamily="18" charset="0"/>
              <a:cs typeface="Times New Roman" panose="02020603050405020304" pitchFamily="18" charset="0"/>
            </a:endParaRPr>
          </a:p>
          <a:p>
            <a:pPr algn="just"/>
            <a:r>
              <a:rPr lang="zh-CN" altLang="en-US" sz="2000" dirty="0">
                <a:latin typeface="Times New Roman" panose="02020603050405020304" pitchFamily="18" charset="0"/>
                <a:cs typeface="Times New Roman" panose="02020603050405020304" pitchFamily="18" charset="0"/>
              </a:rPr>
              <a:t>     </a:t>
            </a:r>
            <a:r>
              <a:rPr lang="en-US" altLang="zh-CN" sz="2000" dirty="0">
                <a:latin typeface="Times New Roman" panose="02020603050405020304" pitchFamily="18" charset="0"/>
                <a:cs typeface="Times New Roman" panose="02020603050405020304" pitchFamily="18" charset="0"/>
              </a:rPr>
              <a:t> </a:t>
            </a:r>
            <a:r>
              <a:rPr lang="en-US" altLang="zh-CN" sz="2000" b="1" dirty="0">
                <a:solidFill>
                  <a:srgbClr val="0070C0"/>
                </a:solidFill>
                <a:latin typeface="Times New Roman" panose="02020603050405020304" pitchFamily="18" charset="0"/>
                <a:cs typeface="Times New Roman" panose="02020603050405020304" pitchFamily="18" charset="0"/>
              </a:rPr>
              <a:t>It</a:t>
            </a:r>
            <a:r>
              <a:rPr lang="en-US" altLang="zh-CN" sz="2000" dirty="0">
                <a:latin typeface="Times New Roman" panose="02020603050405020304" pitchFamily="18" charset="0"/>
                <a:cs typeface="Times New Roman" panose="02020603050405020304" pitchFamily="18" charset="0"/>
              </a:rPr>
              <a:t>'s </a:t>
            </a:r>
            <a:r>
              <a:rPr lang="en-US" altLang="zh-CN" sz="2000" u="sng" dirty="0">
                <a:latin typeface="Times New Roman" panose="02020603050405020304" pitchFamily="18" charset="0"/>
                <a:cs typeface="Times New Roman" panose="02020603050405020304" pitchFamily="18" charset="0"/>
              </a:rPr>
              <a:t>61     </a:t>
            </a:r>
            <a:r>
              <a:rPr lang="en-US" altLang="zh-CN" sz="2000" dirty="0">
                <a:latin typeface="Times New Roman" panose="02020603050405020304" pitchFamily="18" charset="0"/>
                <a:cs typeface="Times New Roman" panose="02020603050405020304" pitchFamily="18" charset="0"/>
              </a:rPr>
              <a:t> question </a:t>
            </a:r>
            <a:r>
              <a:rPr lang="en-US" altLang="zh-CN" sz="2000" b="1" dirty="0">
                <a:solidFill>
                  <a:srgbClr val="0070C0"/>
                </a:solidFill>
                <a:latin typeface="Times New Roman" panose="02020603050405020304" pitchFamily="18" charset="0"/>
                <a:cs typeface="Times New Roman" panose="02020603050405020304" pitchFamily="18" charset="0"/>
              </a:rPr>
              <a:t>that</a:t>
            </a:r>
            <a:r>
              <a:rPr lang="en-US" altLang="zh-CN" sz="2000" dirty="0">
                <a:latin typeface="Times New Roman" panose="02020603050405020304" pitchFamily="18" charset="0"/>
                <a:cs typeface="Times New Roman" panose="02020603050405020304" pitchFamily="18" charset="0"/>
              </a:rPr>
              <a:t> brings a surprising degree of daily self-awareness. It's asking</a:t>
            </a:r>
            <a:r>
              <a:rPr lang="en-US" altLang="zh-CN" sz="2000" dirty="0">
                <a:highlight>
                  <a:srgbClr val="FFFF00"/>
                </a:highlight>
                <a:latin typeface="Times New Roman" panose="02020603050405020304" pitchFamily="18" charset="0"/>
                <a:cs typeface="Times New Roman" panose="02020603050405020304" pitchFamily="18" charset="0"/>
              </a:rPr>
              <a:t>, "What mood am I in?" "Do I want </a:t>
            </a:r>
            <a:r>
              <a:rPr lang="en-US" altLang="zh-CN" sz="2000" u="sng" dirty="0">
                <a:highlight>
                  <a:srgbClr val="FFFF00"/>
                </a:highlight>
                <a:latin typeface="Times New Roman" panose="02020603050405020304" pitchFamily="18" charset="0"/>
                <a:cs typeface="Times New Roman" panose="02020603050405020304" pitchFamily="18" charset="0"/>
              </a:rPr>
              <a:t>62      </a:t>
            </a:r>
            <a:r>
              <a:rPr lang="en-US" altLang="zh-CN" sz="2000" dirty="0">
                <a:highlight>
                  <a:srgbClr val="FFFF00"/>
                </a:highlight>
                <a:latin typeface="Times New Roman" panose="02020603050405020304" pitchFamily="18" charset="0"/>
                <a:cs typeface="Times New Roman" panose="02020603050405020304" pitchFamily="18" charset="0"/>
              </a:rPr>
              <a:t> (see) or do I want to hide?" </a:t>
            </a:r>
            <a:r>
              <a:rPr lang="en-US" altLang="zh-CN" sz="2000" dirty="0">
                <a:latin typeface="Times New Roman" panose="02020603050405020304" pitchFamily="18" charset="0"/>
                <a:cs typeface="Times New Roman" panose="02020603050405020304" pitchFamily="18" charset="0"/>
              </a:rPr>
              <a:t>The idea of starting the day in the right </a:t>
            </a:r>
            <a:r>
              <a:rPr lang="en-US" altLang="zh-CN" sz="2000" dirty="0" err="1">
                <a:latin typeface="Times New Roman" panose="02020603050405020304" pitchFamily="18" charset="0"/>
                <a:cs typeface="Times New Roman" panose="02020603050405020304" pitchFamily="18" charset="0"/>
              </a:rPr>
              <a:t>colour</a:t>
            </a:r>
            <a:r>
              <a:rPr lang="en-US" altLang="zh-CN" sz="2000" dirty="0">
                <a:latin typeface="Times New Roman" panose="02020603050405020304" pitchFamily="18" charset="0"/>
                <a:cs typeface="Times New Roman" panose="02020603050405020304" pitchFamily="18" charset="0"/>
              </a:rPr>
              <a:t> sends me back to myself.</a:t>
            </a:r>
            <a:endParaRPr lang="zh-CN" altLang="zh-CN" sz="2000" dirty="0">
              <a:latin typeface="Times New Roman" panose="02020603050405020304" pitchFamily="18" charset="0"/>
              <a:cs typeface="Times New Roman" panose="02020603050405020304" pitchFamily="18" charset="0"/>
            </a:endParaRPr>
          </a:p>
          <a:p>
            <a:pPr algn="just"/>
            <a:r>
              <a:rPr lang="en-US" altLang="zh-CN" sz="2000" dirty="0">
                <a:latin typeface="Times New Roman" panose="02020603050405020304" pitchFamily="18" charset="0"/>
                <a:cs typeface="Times New Roman" panose="02020603050405020304" pitchFamily="18" charset="0"/>
              </a:rPr>
              <a:t>    My wardrobe </a:t>
            </a:r>
            <a:r>
              <a:rPr lang="en-US" altLang="zh-CN" sz="2000" u="sng" dirty="0">
                <a:latin typeface="Times New Roman" panose="02020603050405020304" pitchFamily="18" charset="0"/>
                <a:cs typeface="Times New Roman" panose="02020603050405020304" pitchFamily="18" charset="0"/>
              </a:rPr>
              <a:t>63      </a:t>
            </a:r>
            <a:r>
              <a:rPr lang="en-US" altLang="zh-CN" sz="2000" dirty="0">
                <a:latin typeface="Times New Roman" panose="02020603050405020304" pitchFamily="18" charset="0"/>
                <a:cs typeface="Times New Roman" panose="02020603050405020304" pitchFamily="18" charset="0"/>
              </a:rPr>
              <a:t>(become) more </a:t>
            </a:r>
            <a:r>
              <a:rPr lang="en-US" altLang="zh-CN" sz="2000" dirty="0" err="1">
                <a:latin typeface="Times New Roman" panose="02020603050405020304" pitchFamily="18" charset="0"/>
                <a:cs typeface="Times New Roman" panose="02020603050405020304" pitchFamily="18" charset="0"/>
              </a:rPr>
              <a:t>colourful</a:t>
            </a:r>
            <a:r>
              <a:rPr lang="en-US" altLang="zh-CN" sz="2000" dirty="0">
                <a:latin typeface="Times New Roman" panose="02020603050405020304" pitchFamily="18" charset="0"/>
                <a:cs typeface="Times New Roman" panose="02020603050405020304" pitchFamily="18" charset="0"/>
              </a:rPr>
              <a:t> over the years, and, my mother was right: it does bring me joy to wear pink shoes with a golden shine, and a silver dress which is so bright that it can </a:t>
            </a:r>
            <a:r>
              <a:rPr lang="en-US" altLang="zh-CN" sz="2000" u="sng" dirty="0">
                <a:latin typeface="Times New Roman" panose="02020603050405020304" pitchFamily="18" charset="0"/>
                <a:cs typeface="Times New Roman" panose="02020603050405020304" pitchFamily="18" charset="0"/>
              </a:rPr>
              <a:t>64       </a:t>
            </a:r>
            <a:r>
              <a:rPr lang="en-US" altLang="zh-CN" sz="2000" dirty="0">
                <a:latin typeface="Times New Roman" panose="02020603050405020304" pitchFamily="18" charset="0"/>
                <a:cs typeface="Times New Roman" panose="02020603050405020304" pitchFamily="18" charset="0"/>
              </a:rPr>
              <a:t>(probable) be spotted from the moon. Wearing </a:t>
            </a:r>
            <a:r>
              <a:rPr lang="en-US" altLang="zh-CN" sz="2000" u="sng" dirty="0">
                <a:latin typeface="Times New Roman" panose="02020603050405020304" pitchFamily="18" charset="0"/>
                <a:cs typeface="Times New Roman" panose="02020603050405020304" pitchFamily="18" charset="0"/>
              </a:rPr>
              <a:t>65      </a:t>
            </a:r>
            <a:r>
              <a:rPr lang="en-US" altLang="zh-CN" sz="2000" dirty="0">
                <a:latin typeface="Times New Roman" panose="02020603050405020304" pitchFamily="18" charset="0"/>
                <a:cs typeface="Times New Roman" panose="02020603050405020304" pitchFamily="18" charset="0"/>
              </a:rPr>
              <a:t>(shine) </a:t>
            </a:r>
            <a:r>
              <a:rPr lang="en-US" altLang="zh-CN" sz="2000" dirty="0" err="1">
                <a:latin typeface="Times New Roman" panose="02020603050405020304" pitchFamily="18" charset="0"/>
                <a:cs typeface="Times New Roman" panose="02020603050405020304" pitchFamily="18" charset="0"/>
              </a:rPr>
              <a:t>colours</a:t>
            </a:r>
            <a:r>
              <a:rPr lang="en-US" altLang="zh-CN" sz="2000" dirty="0">
                <a:latin typeface="Times New Roman" panose="02020603050405020304" pitchFamily="18" charset="0"/>
                <a:cs typeface="Times New Roman" panose="02020603050405020304" pitchFamily="18" charset="0"/>
              </a:rPr>
              <a:t> brings me enormous happiness, and when I do, I feel as if I am shouting: "Look, it's me, me, </a:t>
            </a:r>
            <a:r>
              <a:rPr lang="en-US" altLang="zh-CN" sz="2000" dirty="0" err="1">
                <a:latin typeface="Times New Roman" panose="02020603050405020304" pitchFamily="18" charset="0"/>
                <a:cs typeface="Times New Roman" panose="02020603050405020304" pitchFamily="18" charset="0"/>
              </a:rPr>
              <a:t>meeee</a:t>
            </a:r>
            <a:r>
              <a:rPr lang="en-US" altLang="zh-CN" sz="2000" dirty="0">
                <a:latin typeface="Times New Roman" panose="02020603050405020304" pitchFamily="18" charset="0"/>
                <a:cs typeface="Times New Roman" panose="02020603050405020304" pitchFamily="18" charset="0"/>
              </a:rPr>
              <a:t>."</a:t>
            </a:r>
            <a:endParaRPr lang="zh-CN" altLang="zh-CN" sz="2000" dirty="0">
              <a:latin typeface="Times New Roman" panose="02020603050405020304" pitchFamily="18" charset="0"/>
              <a:cs typeface="Times New Roman" panose="02020603050405020304" pitchFamily="18" charset="0"/>
            </a:endParaRPr>
          </a:p>
          <a:p>
            <a:pPr algn="just">
              <a:lnSpc>
                <a:spcPct val="115000"/>
              </a:lnSpc>
              <a:buNone/>
            </a:pPr>
            <a:r>
              <a:rPr lang="en-US" altLang="zh-CN" sz="2000" b="1" kern="0" dirty="0">
                <a:effectLst/>
                <a:latin typeface="Times New Roman" panose="02020603050405020304" pitchFamily="18" charset="0"/>
                <a:ea typeface="仿宋" panose="02010609060101010101" pitchFamily="49" charset="-122"/>
                <a:cs typeface="Times New Roman" panose="02020603050405020304" pitchFamily="18" charset="0"/>
              </a:rPr>
              <a:t>61.</a:t>
            </a:r>
            <a:r>
              <a:rPr lang="en-US" altLang="zh-CN" sz="2000" b="1" kern="0" dirty="0">
                <a:solidFill>
                  <a:srgbClr val="0070C0"/>
                </a:solidFill>
                <a:effectLst/>
                <a:latin typeface="Times New Roman" panose="02020603050405020304" pitchFamily="18" charset="0"/>
                <a:ea typeface="仿宋" panose="02010609060101010101" pitchFamily="49" charset="-122"/>
                <a:cs typeface="Times New Roman" panose="02020603050405020304" pitchFamily="18" charset="0"/>
              </a:rPr>
              <a:t>a</a:t>
            </a:r>
            <a:r>
              <a:rPr lang="zh-CN" altLang="en-US" sz="2000" b="1" kern="0" dirty="0">
                <a:effectLst/>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考点：冠词（不定冠词表泛指）</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作者想表达的是：“每天早上问自己‘今天想穿什么颜色’</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highlight>
                  <a:srgbClr val="FFFF00"/>
                </a:highlight>
                <a:latin typeface="Times New Roman" panose="02020603050405020304" pitchFamily="18" charset="0"/>
                <a:ea typeface="仿宋" panose="02010609060101010101" pitchFamily="49" charset="-122"/>
                <a:cs typeface="Times New Roman" panose="02020603050405020304" pitchFamily="18" charset="0"/>
              </a:rPr>
              <a:t>这是（</a:t>
            </a:r>
            <a:r>
              <a:rPr lang="en-US" altLang="zh-CN" sz="2000" b="1" dirty="0">
                <a:highlight>
                  <a:srgbClr val="FFFF00"/>
                </a:highlight>
                <a:latin typeface="Times New Roman" panose="02020603050405020304" pitchFamily="18" charset="0"/>
                <a:ea typeface="仿宋" panose="02010609060101010101" pitchFamily="49" charset="-122"/>
                <a:cs typeface="Times New Roman" panose="02020603050405020304" pitchFamily="18" charset="0"/>
              </a:rPr>
              <a:t>It</a:t>
            </a:r>
            <a:r>
              <a:rPr lang="zh-CN" altLang="en-US" sz="2000" b="1" dirty="0">
                <a:highlight>
                  <a:srgbClr val="FFFF00"/>
                </a:highlight>
                <a:latin typeface="Times New Roman" panose="02020603050405020304" pitchFamily="18" charset="0"/>
                <a:ea typeface="仿宋" panose="02010609060101010101" pitchFamily="49" charset="-122"/>
                <a:cs typeface="Times New Roman" panose="02020603050405020304" pitchFamily="18" charset="0"/>
              </a:rPr>
              <a:t>）一种</a:t>
            </a:r>
            <a:r>
              <a:rPr lang="zh-CN" altLang="en-US" sz="2000" dirty="0">
                <a:highlight>
                  <a:srgbClr val="FFFF00"/>
                </a:highlight>
                <a:latin typeface="Times New Roman" panose="02020603050405020304" pitchFamily="18" charset="0"/>
                <a:ea typeface="仿宋" panose="02010609060101010101" pitchFamily="49" charset="-122"/>
                <a:cs typeface="Times New Roman" panose="02020603050405020304" pitchFamily="18" charset="0"/>
              </a:rPr>
              <a:t>能带来意外自我觉察的问题。</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”后文有一组相关的自我追问</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“What mood am I in?” “Do I want </a:t>
            </a:r>
            <a:r>
              <a:rPr lang="en-US" altLang="zh-CN" sz="2000" u="sng" dirty="0">
                <a:latin typeface="Times New Roman" panose="02020603050405020304" pitchFamily="18" charset="0"/>
                <a:ea typeface="仿宋" panose="02010609060101010101" pitchFamily="49" charset="-122"/>
                <a:cs typeface="Times New Roman" panose="02020603050405020304" pitchFamily="18" charset="0"/>
              </a:rPr>
              <a:t>62      </a:t>
            </a:r>
            <a:r>
              <a:rPr lang="en-US" altLang="zh-CN" sz="2000" dirty="0">
                <a:latin typeface="Times New Roman" panose="02020603050405020304" pitchFamily="18" charset="0"/>
                <a:ea typeface="仿宋" panose="02010609060101010101" pitchFamily="49" charset="-122"/>
                <a:cs typeface="Times New Roman" panose="02020603050405020304" pitchFamily="18" charset="0"/>
              </a:rPr>
              <a:t> (see) or do I want to hide?”</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因此，前面的“</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question”</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其实是一个</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抽象的问题类别或问题框架</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，而不是指向一个具体的、已经明确写出的问句。</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question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是可数名词单数，此处首次出现，泛指“一个问题”，引发一种自我意识。且发音以辅音音素开头，用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a</a:t>
            </a:r>
            <a:r>
              <a:rPr lang="zh-CN" altLang="en-GB" sz="2000" b="1" dirty="0">
                <a:latin typeface="Times New Roman" panose="02020603050405020304" pitchFamily="18" charset="0"/>
                <a:ea typeface="仿宋" panose="02010609060101010101" pitchFamily="49" charset="-122"/>
                <a:cs typeface="Times New Roman" panose="02020603050405020304" pitchFamily="18" charset="0"/>
              </a:rPr>
              <a:t>。</a:t>
            </a:r>
            <a:endParaRPr lang="en-US" altLang="zh-CN" sz="2000" b="1" dirty="0">
              <a:latin typeface="Times New Roman" panose="02020603050405020304" pitchFamily="18" charset="0"/>
              <a:ea typeface="仿宋" panose="02010609060101010101" pitchFamily="49" charset="-122"/>
              <a:cs typeface="Times New Roman" panose="02020603050405020304" pitchFamily="18" charset="0"/>
            </a:endParaRPr>
          </a:p>
          <a:p>
            <a:pPr algn="just">
              <a:lnSpc>
                <a:spcPct val="115000"/>
              </a:lnSpc>
            </a:pPr>
            <a:r>
              <a:rPr lang="en-US" altLang="zh-CN" sz="2000" b="1" kern="0" dirty="0">
                <a:effectLst/>
                <a:latin typeface="Times New Roman" panose="02020603050405020304" pitchFamily="18" charset="0"/>
                <a:ea typeface="仿宋" panose="02010609060101010101" pitchFamily="49" charset="-122"/>
                <a:cs typeface="Times New Roman" panose="02020603050405020304" pitchFamily="18" charset="0"/>
              </a:rPr>
              <a:t>62.</a:t>
            </a:r>
            <a:r>
              <a:rPr lang="en-US" altLang="zh-CN" sz="2000" b="1" kern="0" dirty="0">
                <a:solidFill>
                  <a:srgbClr val="0070C0"/>
                </a:solidFill>
                <a:effectLst/>
                <a:latin typeface="Times New Roman" panose="02020603050405020304" pitchFamily="18" charset="0"/>
                <a:ea typeface="仿宋" panose="02010609060101010101" pitchFamily="49" charset="-122"/>
                <a:cs typeface="Times New Roman" panose="02020603050405020304" pitchFamily="18" charset="0"/>
              </a:rPr>
              <a:t>to</a:t>
            </a:r>
            <a:r>
              <a:rPr lang="zh-CN" altLang="en-US" sz="2000" b="1" kern="0" dirty="0">
                <a:solidFill>
                  <a:srgbClr val="0070C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b="1" kern="0" dirty="0">
                <a:solidFill>
                  <a:srgbClr val="0070C0"/>
                </a:solidFill>
                <a:effectLst/>
                <a:latin typeface="Times New Roman" panose="02020603050405020304" pitchFamily="18" charset="0"/>
                <a:ea typeface="仿宋" panose="02010609060101010101" pitchFamily="49" charset="-122"/>
                <a:cs typeface="Times New Roman" panose="02020603050405020304" pitchFamily="18" charset="0"/>
              </a:rPr>
              <a:t>be</a:t>
            </a:r>
            <a:r>
              <a:rPr lang="zh-CN" altLang="en-US" sz="2000" b="1" kern="0" dirty="0">
                <a:solidFill>
                  <a:srgbClr val="0070C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b="1" kern="0" dirty="0">
                <a:solidFill>
                  <a:srgbClr val="0070C0"/>
                </a:solidFill>
                <a:effectLst/>
                <a:latin typeface="Times New Roman" panose="02020603050405020304" pitchFamily="18" charset="0"/>
                <a:ea typeface="仿宋" panose="02010609060101010101" pitchFamily="49" charset="-122"/>
                <a:cs typeface="Times New Roman" panose="02020603050405020304" pitchFamily="18" charset="0"/>
              </a:rPr>
              <a:t>seen</a:t>
            </a:r>
            <a:r>
              <a:rPr lang="zh-CN" altLang="en-US" sz="2000" b="1" kern="0" dirty="0">
                <a:solidFill>
                  <a:srgbClr val="0070C0"/>
                </a:solidFill>
                <a:effectLst/>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考点：非谓语动词（不定式的被动式）语境：我想被看见还是想躲藏？主语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I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与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see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之间是逻辑上的被动关系（我想被看见），</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want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后接不定式，所以用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to be seen</a:t>
            </a:r>
            <a:r>
              <a:rPr lang="zh-CN" altLang="en-GB"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zh-CN" dirty="0"/>
              <a:t>核心考点是</a:t>
            </a:r>
            <a:r>
              <a:rPr lang="en-US" altLang="zh-CN" dirty="0"/>
              <a:t> want to do </a:t>
            </a:r>
            <a:r>
              <a:rPr lang="en-US" altLang="zh-CN" dirty="0" err="1"/>
              <a:t>sth</a:t>
            </a:r>
            <a:r>
              <a:rPr lang="en-US" altLang="zh-CN" dirty="0"/>
              <a:t>. </a:t>
            </a:r>
            <a:r>
              <a:rPr lang="zh-CN" altLang="zh-CN" dirty="0"/>
              <a:t>结构</a:t>
            </a:r>
            <a:r>
              <a:rPr lang="en-US" altLang="zh-CN" dirty="0"/>
              <a:t> + </a:t>
            </a:r>
            <a:r>
              <a:rPr lang="zh-CN" altLang="zh-CN" dirty="0"/>
              <a:t>被动语态</a:t>
            </a:r>
            <a:endParaRPr lang="zh-CN" altLang="zh-CN" dirty="0"/>
          </a:p>
          <a:p>
            <a:pPr algn="just">
              <a:lnSpc>
                <a:spcPct val="115000"/>
              </a:lnSpc>
              <a:buNone/>
            </a:pPr>
            <a:endParaRPr lang="en-US" altLang="zh-CN" sz="2000" b="1" dirty="0">
              <a:latin typeface="Times New Roman" panose="02020603050405020304" pitchFamily="18" charset="0"/>
              <a:ea typeface="仿宋"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0">
                                            <p:txEl>
                                              <p:pRg st="3" end="3"/>
                                            </p:txEl>
                                          </p:spTgt>
                                        </p:tgtEl>
                                        <p:attrNameLst>
                                          <p:attrName>style.visibility</p:attrName>
                                        </p:attrNameLst>
                                      </p:cBhvr>
                                      <p:to>
                                        <p:strVal val="visible"/>
                                      </p:to>
                                    </p:set>
                                    <p:animEffect transition="in" filter="dissolve">
                                      <p:cBhvr>
                                        <p:cTn id="7" dur="500"/>
                                        <p:tgtEl>
                                          <p:spTgt spid="30">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30">
                                            <p:txEl>
                                              <p:pRg st="4" end="4"/>
                                            </p:txEl>
                                          </p:spTgt>
                                        </p:tgtEl>
                                        <p:attrNameLst>
                                          <p:attrName>style.visibility</p:attrName>
                                        </p:attrNameLst>
                                      </p:cBhvr>
                                      <p:to>
                                        <p:strVal val="visible"/>
                                      </p:to>
                                    </p:set>
                                    <p:animEffect transition="in" filter="dissolve">
                                      <p:cBhvr>
                                        <p:cTn id="12" dur="500"/>
                                        <p:tgtEl>
                                          <p:spTgt spid="3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309057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Grammar</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30" name="文本框 29"/>
          <p:cNvSpPr txBox="1"/>
          <p:nvPr/>
        </p:nvSpPr>
        <p:spPr>
          <a:xfrm>
            <a:off x="184185" y="1047995"/>
            <a:ext cx="11664922" cy="4632037"/>
          </a:xfrm>
          <a:prstGeom prst="rect">
            <a:avLst/>
          </a:prstGeom>
          <a:noFill/>
        </p:spPr>
        <p:txBody>
          <a:bodyPr wrap="square">
            <a:spAutoFit/>
          </a:bodyPr>
          <a:lstStyle/>
          <a:p>
            <a:pPr algn="just"/>
            <a:r>
              <a:rPr lang="en-US" altLang="zh-CN" sz="2000" dirty="0">
                <a:latin typeface="Times New Roman" panose="02020603050405020304" pitchFamily="18" charset="0"/>
                <a:cs typeface="Times New Roman" panose="02020603050405020304" pitchFamily="18" charset="0"/>
              </a:rPr>
              <a:t>     It's </a:t>
            </a:r>
            <a:r>
              <a:rPr lang="en-US" altLang="zh-CN" sz="2000" u="sng" dirty="0">
                <a:latin typeface="Times New Roman" panose="02020603050405020304" pitchFamily="18" charset="0"/>
                <a:cs typeface="Times New Roman" panose="02020603050405020304" pitchFamily="18" charset="0"/>
              </a:rPr>
              <a:t>61     </a:t>
            </a:r>
            <a:r>
              <a:rPr lang="en-US" altLang="zh-CN" sz="2000" dirty="0">
                <a:latin typeface="Times New Roman" panose="02020603050405020304" pitchFamily="18" charset="0"/>
                <a:cs typeface="Times New Roman" panose="02020603050405020304" pitchFamily="18" charset="0"/>
              </a:rPr>
              <a:t> question that brings a surprising degree of daily self-awareness. It's asking, "What mood am I in?" "Do I want </a:t>
            </a:r>
            <a:r>
              <a:rPr lang="en-US" altLang="zh-CN" sz="2000" u="sng" dirty="0">
                <a:latin typeface="Times New Roman" panose="02020603050405020304" pitchFamily="18" charset="0"/>
                <a:cs typeface="Times New Roman" panose="02020603050405020304" pitchFamily="18" charset="0"/>
              </a:rPr>
              <a:t>62      </a:t>
            </a:r>
            <a:r>
              <a:rPr lang="en-US" altLang="zh-CN" sz="2000" dirty="0">
                <a:latin typeface="Times New Roman" panose="02020603050405020304" pitchFamily="18" charset="0"/>
                <a:cs typeface="Times New Roman" panose="02020603050405020304" pitchFamily="18" charset="0"/>
              </a:rPr>
              <a:t> (see) or do I want to hide?" The idea of starting the day in the right </a:t>
            </a:r>
            <a:r>
              <a:rPr lang="en-US" altLang="zh-CN" sz="2000" dirty="0" err="1">
                <a:latin typeface="Times New Roman" panose="02020603050405020304" pitchFamily="18" charset="0"/>
                <a:cs typeface="Times New Roman" panose="02020603050405020304" pitchFamily="18" charset="0"/>
              </a:rPr>
              <a:t>colour</a:t>
            </a:r>
            <a:r>
              <a:rPr lang="en-US" altLang="zh-CN" sz="2000" dirty="0">
                <a:latin typeface="Times New Roman" panose="02020603050405020304" pitchFamily="18" charset="0"/>
                <a:cs typeface="Times New Roman" panose="02020603050405020304" pitchFamily="18" charset="0"/>
              </a:rPr>
              <a:t> sends me back to myself.</a:t>
            </a:r>
            <a:endParaRPr lang="zh-CN" altLang="zh-CN" sz="2000" dirty="0">
              <a:latin typeface="Times New Roman" panose="02020603050405020304" pitchFamily="18" charset="0"/>
              <a:cs typeface="Times New Roman" panose="02020603050405020304" pitchFamily="18" charset="0"/>
            </a:endParaRPr>
          </a:p>
          <a:p>
            <a:pPr algn="just"/>
            <a:r>
              <a:rPr lang="en-US" altLang="zh-CN" sz="2000" dirty="0">
                <a:latin typeface="Times New Roman" panose="02020603050405020304" pitchFamily="18" charset="0"/>
                <a:cs typeface="Times New Roman" panose="02020603050405020304" pitchFamily="18" charset="0"/>
              </a:rPr>
              <a:t>    My wardrobe </a:t>
            </a:r>
            <a:r>
              <a:rPr lang="en-US" altLang="zh-CN" sz="2000" u="sng" dirty="0">
                <a:latin typeface="Times New Roman" panose="02020603050405020304" pitchFamily="18" charset="0"/>
                <a:cs typeface="Times New Roman" panose="02020603050405020304" pitchFamily="18" charset="0"/>
              </a:rPr>
              <a:t>63      </a:t>
            </a:r>
            <a:r>
              <a:rPr lang="en-US" altLang="zh-CN" sz="2000" dirty="0">
                <a:latin typeface="Times New Roman" panose="02020603050405020304" pitchFamily="18" charset="0"/>
                <a:cs typeface="Times New Roman" panose="02020603050405020304" pitchFamily="18" charset="0"/>
              </a:rPr>
              <a:t>(become) more </a:t>
            </a:r>
            <a:r>
              <a:rPr lang="en-US" altLang="zh-CN" sz="2000" dirty="0" err="1">
                <a:latin typeface="Times New Roman" panose="02020603050405020304" pitchFamily="18" charset="0"/>
                <a:cs typeface="Times New Roman" panose="02020603050405020304" pitchFamily="18" charset="0"/>
              </a:rPr>
              <a:t>colourful</a:t>
            </a:r>
            <a:r>
              <a:rPr lang="en-US" altLang="zh-CN" sz="2000" dirty="0">
                <a:latin typeface="Times New Roman" panose="02020603050405020304" pitchFamily="18" charset="0"/>
                <a:cs typeface="Times New Roman" panose="02020603050405020304" pitchFamily="18" charset="0"/>
              </a:rPr>
              <a:t> over the years, and, my mother was right: it does bring me joy to wear pink shoes with a golden shine, and a silver dress which is so bright that it can </a:t>
            </a:r>
            <a:r>
              <a:rPr lang="en-US" altLang="zh-CN" sz="2000" u="sng" dirty="0">
                <a:latin typeface="Times New Roman" panose="02020603050405020304" pitchFamily="18" charset="0"/>
                <a:cs typeface="Times New Roman" panose="02020603050405020304" pitchFamily="18" charset="0"/>
              </a:rPr>
              <a:t>64       </a:t>
            </a:r>
            <a:r>
              <a:rPr lang="en-US" altLang="zh-CN" sz="2000" dirty="0">
                <a:latin typeface="Times New Roman" panose="02020603050405020304" pitchFamily="18" charset="0"/>
                <a:cs typeface="Times New Roman" panose="02020603050405020304" pitchFamily="18" charset="0"/>
              </a:rPr>
              <a:t>(probable) be spotted from the moon. Wearing </a:t>
            </a:r>
            <a:r>
              <a:rPr lang="en-US" altLang="zh-CN" sz="2000" u="sng" dirty="0">
                <a:latin typeface="Times New Roman" panose="02020603050405020304" pitchFamily="18" charset="0"/>
                <a:cs typeface="Times New Roman" panose="02020603050405020304" pitchFamily="18" charset="0"/>
              </a:rPr>
              <a:t>65      </a:t>
            </a:r>
            <a:r>
              <a:rPr lang="en-US" altLang="zh-CN" sz="2000" dirty="0">
                <a:latin typeface="Times New Roman" panose="02020603050405020304" pitchFamily="18" charset="0"/>
                <a:cs typeface="Times New Roman" panose="02020603050405020304" pitchFamily="18" charset="0"/>
              </a:rPr>
              <a:t>(shine) </a:t>
            </a:r>
            <a:r>
              <a:rPr lang="en-US" altLang="zh-CN" sz="2000" dirty="0" err="1">
                <a:latin typeface="Times New Roman" panose="02020603050405020304" pitchFamily="18" charset="0"/>
                <a:cs typeface="Times New Roman" panose="02020603050405020304" pitchFamily="18" charset="0"/>
              </a:rPr>
              <a:t>colours</a:t>
            </a:r>
            <a:r>
              <a:rPr lang="en-US" altLang="zh-CN" sz="2000" dirty="0">
                <a:latin typeface="Times New Roman" panose="02020603050405020304" pitchFamily="18" charset="0"/>
                <a:cs typeface="Times New Roman" panose="02020603050405020304" pitchFamily="18" charset="0"/>
              </a:rPr>
              <a:t> brings me enormous happiness, and when I do, I feel as if I am shouting: "Look, it's me, me, </a:t>
            </a:r>
            <a:r>
              <a:rPr lang="en-US" altLang="zh-CN" sz="2000" dirty="0" err="1">
                <a:latin typeface="Times New Roman" panose="02020603050405020304" pitchFamily="18" charset="0"/>
                <a:cs typeface="Times New Roman" panose="02020603050405020304" pitchFamily="18" charset="0"/>
              </a:rPr>
              <a:t>meeee</a:t>
            </a:r>
            <a:r>
              <a:rPr lang="en-US" altLang="zh-CN" sz="2000" dirty="0">
                <a:latin typeface="Times New Roman" panose="02020603050405020304" pitchFamily="18" charset="0"/>
                <a:cs typeface="Times New Roman" panose="02020603050405020304" pitchFamily="18" charset="0"/>
              </a:rPr>
              <a:t>.”</a:t>
            </a:r>
            <a:endParaRPr lang="en-US" altLang="zh-CN" sz="2000" dirty="0">
              <a:latin typeface="Times New Roman" panose="02020603050405020304" pitchFamily="18" charset="0"/>
              <a:cs typeface="Times New Roman" panose="02020603050405020304" pitchFamily="18" charset="0"/>
            </a:endParaRPr>
          </a:p>
          <a:p>
            <a:pPr algn="just">
              <a:lnSpc>
                <a:spcPct val="115000"/>
              </a:lnSpc>
              <a:buNone/>
            </a:pPr>
            <a:r>
              <a:rPr lang="en-US" altLang="zh-CN" sz="2000" b="1" kern="0" dirty="0">
                <a:latin typeface="Times New Roman" panose="02020603050405020304" pitchFamily="18" charset="0"/>
                <a:ea typeface="仿宋" panose="02010609060101010101" pitchFamily="49" charset="-122"/>
                <a:cs typeface="Times New Roman" panose="02020603050405020304" pitchFamily="18" charset="0"/>
              </a:rPr>
              <a:t>63.</a:t>
            </a:r>
            <a:r>
              <a:rPr lang="en-US" altLang="zh-CN" sz="2000" b="1" kern="0"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has</a:t>
            </a:r>
            <a:r>
              <a:rPr lang="zh-CN" altLang="en-US" sz="2000" b="1" kern="0"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 </a:t>
            </a:r>
            <a:r>
              <a:rPr lang="en-US" altLang="zh-CN" sz="2000" b="1" kern="0"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become</a:t>
            </a:r>
            <a:r>
              <a:rPr lang="zh-CN" altLang="en-US" sz="2000" b="1" kern="0"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考点：动词时态（现在完成时）语境：这些年来，我的衣柜变得色彩更加丰富。</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over the years</a:t>
            </a:r>
            <a:r>
              <a:rPr lang="zh-CN" altLang="en-GB"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这些年来）是典型的现在完成时时间状语，表示从过去持续到现在的变化。主语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My wardrobe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为单数，用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has become</a:t>
            </a:r>
            <a:r>
              <a:rPr lang="zh-CN" altLang="en-GB" sz="2000" b="1" dirty="0">
                <a:latin typeface="Times New Roman" panose="02020603050405020304" pitchFamily="18" charset="0"/>
                <a:ea typeface="仿宋" panose="02010609060101010101" pitchFamily="49" charset="-122"/>
                <a:cs typeface="Times New Roman" panose="02020603050405020304" pitchFamily="18" charset="0"/>
              </a:rPr>
              <a:t>。</a:t>
            </a:r>
            <a:endParaRPr lang="en-US" altLang="zh-CN" sz="2000" b="1" dirty="0">
              <a:latin typeface="Times New Roman" panose="02020603050405020304" pitchFamily="18" charset="0"/>
              <a:ea typeface="仿宋" panose="02010609060101010101" pitchFamily="49" charset="-122"/>
              <a:cs typeface="Times New Roman" panose="02020603050405020304" pitchFamily="18" charset="0"/>
            </a:endParaRPr>
          </a:p>
          <a:p>
            <a:pPr algn="just">
              <a:lnSpc>
                <a:spcPct val="115000"/>
              </a:lnSpc>
              <a:buNone/>
            </a:pPr>
            <a:r>
              <a:rPr lang="en-US" altLang="zh-CN" sz="2000" b="1" kern="0" dirty="0">
                <a:latin typeface="Times New Roman" panose="02020603050405020304" pitchFamily="18" charset="0"/>
                <a:ea typeface="仿宋" panose="02010609060101010101" pitchFamily="49" charset="-122"/>
                <a:cs typeface="Times New Roman" panose="02020603050405020304" pitchFamily="18" charset="0"/>
              </a:rPr>
              <a:t>64.</a:t>
            </a:r>
            <a:r>
              <a:rPr lang="en-US" altLang="zh-CN" sz="2000" b="1" kern="0"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probably</a:t>
            </a:r>
            <a:r>
              <a:rPr lang="zh-CN" altLang="en-US" sz="2000" b="1" kern="0"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考点：词形转换（形容词变副词）语境：一条银色裙子亮得可能从月球上都能被看到。</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can be spotted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是动词短语，需要用副词修饰。</a:t>
            </a:r>
            <a:r>
              <a:rPr lang="en-GB" altLang="zh-CN" sz="2000" b="1" dirty="0">
                <a:highlight>
                  <a:srgbClr val="FFFF00"/>
                </a:highlight>
                <a:latin typeface="Times New Roman" panose="02020603050405020304" pitchFamily="18" charset="0"/>
                <a:ea typeface="仿宋" panose="02010609060101010101" pitchFamily="49" charset="-122"/>
                <a:cs typeface="Times New Roman" panose="02020603050405020304" pitchFamily="18" charset="0"/>
              </a:rPr>
              <a:t>probable </a:t>
            </a:r>
            <a:r>
              <a:rPr lang="zh-CN" altLang="en-US" sz="2000" b="1" dirty="0">
                <a:highlight>
                  <a:srgbClr val="FFFF00"/>
                </a:highlight>
                <a:latin typeface="Times New Roman" panose="02020603050405020304" pitchFamily="18" charset="0"/>
                <a:ea typeface="仿宋" panose="02010609060101010101" pitchFamily="49" charset="-122"/>
                <a:cs typeface="Times New Roman" panose="02020603050405020304" pitchFamily="18" charset="0"/>
              </a:rPr>
              <a:t>的副词形式是 </a:t>
            </a:r>
            <a:r>
              <a:rPr lang="en-GB" altLang="zh-CN" sz="2000" b="1" dirty="0">
                <a:highlight>
                  <a:srgbClr val="FFFF00"/>
                </a:highlight>
                <a:latin typeface="Times New Roman" panose="02020603050405020304" pitchFamily="18" charset="0"/>
                <a:ea typeface="仿宋" panose="02010609060101010101" pitchFamily="49" charset="-122"/>
                <a:cs typeface="Times New Roman" panose="02020603050405020304" pitchFamily="18" charset="0"/>
              </a:rPr>
              <a:t>probably</a:t>
            </a:r>
            <a:r>
              <a:rPr lang="zh-CN" altLang="en-GB" sz="2000" b="1" dirty="0">
                <a:highlight>
                  <a:srgbClr val="FFFF00"/>
                </a:highlight>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highlight>
                  <a:srgbClr val="FFFF00"/>
                </a:highlight>
                <a:latin typeface="Times New Roman" panose="02020603050405020304" pitchFamily="18" charset="0"/>
                <a:ea typeface="仿宋" panose="02010609060101010101" pitchFamily="49" charset="-122"/>
                <a:cs typeface="Times New Roman" panose="02020603050405020304" pitchFamily="18" charset="0"/>
              </a:rPr>
              <a:t>可能地）</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a:t>
            </a:r>
            <a:endParaRPr lang="en-US" altLang="zh-CN" sz="2000" dirty="0">
              <a:latin typeface="Times New Roman" panose="02020603050405020304" pitchFamily="18" charset="0"/>
              <a:cs typeface="Times New Roman" panose="02020603050405020304" pitchFamily="18" charset="0"/>
            </a:endParaRPr>
          </a:p>
          <a:p>
            <a:pPr algn="just"/>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65.</a:t>
            </a:r>
            <a:r>
              <a:rPr lang="en-US" altLang="zh-CN" sz="2000" b="1"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shiny/shining</a:t>
            </a:r>
            <a:r>
              <a:rPr lang="zh-CN" altLang="en-US" sz="2000" b="1"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考点：词形转换（动词变形容词）语境：穿闪亮的颜色给我带来巨大的快乐。修饰名词 </a:t>
            </a:r>
            <a:r>
              <a:rPr lang="en-GB" altLang="zh-CN" sz="2000" b="1" dirty="0" err="1">
                <a:latin typeface="Times New Roman" panose="02020603050405020304" pitchFamily="18" charset="0"/>
                <a:ea typeface="仿宋" panose="02010609060101010101" pitchFamily="49" charset="-122"/>
                <a:cs typeface="Times New Roman" panose="02020603050405020304" pitchFamily="18" charset="0"/>
              </a:rPr>
              <a:t>colours</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需要用形容词。</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shine </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的形容词形式可以是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shiny</a:t>
            </a:r>
            <a:r>
              <a:rPr lang="zh-CN" altLang="en-GB"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闪亮的）或 </a:t>
            </a:r>
            <a:r>
              <a:rPr lang="en-GB" altLang="zh-CN" sz="2000" b="1" dirty="0">
                <a:latin typeface="Times New Roman" panose="02020603050405020304" pitchFamily="18" charset="0"/>
                <a:ea typeface="仿宋" panose="02010609060101010101" pitchFamily="49" charset="-122"/>
                <a:cs typeface="Times New Roman" panose="02020603050405020304" pitchFamily="18" charset="0"/>
              </a:rPr>
              <a:t>shining</a:t>
            </a:r>
            <a:r>
              <a:rPr lang="zh-CN" altLang="en-GB" sz="2000" b="1"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b="1" dirty="0">
                <a:latin typeface="Times New Roman" panose="02020603050405020304" pitchFamily="18" charset="0"/>
                <a:ea typeface="仿宋" panose="02010609060101010101" pitchFamily="49" charset="-122"/>
                <a:cs typeface="Times New Roman" panose="02020603050405020304" pitchFamily="18" charset="0"/>
              </a:rPr>
              <a:t>发光的）</a:t>
            </a:r>
            <a:r>
              <a:rPr lang="en-US" altLang="zh-CN" sz="2000" b="1" dirty="0">
                <a:latin typeface="Times New Roman" panose="02020603050405020304" pitchFamily="18" charset="0"/>
                <a:ea typeface="仿宋" panose="02010609060101010101" pitchFamily="49" charset="-122"/>
                <a:cs typeface="Times New Roman" panose="02020603050405020304" pitchFamily="18" charset="0"/>
              </a:rPr>
              <a:t>.</a:t>
            </a:r>
            <a:endParaRPr lang="zh-CN" altLang="zh-CN" sz="2000" b="1" dirty="0">
              <a:latin typeface="Times New Roman" panose="02020603050405020304" pitchFamily="18" charset="0"/>
              <a:ea typeface="仿宋" panose="02010609060101010101" pitchFamily="49"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30">
                                            <p:txEl>
                                              <p:pRg st="2" end="2"/>
                                            </p:txEl>
                                          </p:spTgt>
                                        </p:tgtEl>
                                        <p:attrNameLst>
                                          <p:attrName>style.visibility</p:attrName>
                                        </p:attrNameLst>
                                      </p:cBhvr>
                                      <p:to>
                                        <p:strVal val="visible"/>
                                      </p:to>
                                    </p:set>
                                    <p:animEffect transition="in" filter="blinds(horizontal)">
                                      <p:cBhvr>
                                        <p:cTn id="7" dur="500"/>
                                        <p:tgtEl>
                                          <p:spTgt spid="30">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0">
                                            <p:txEl>
                                              <p:pRg st="3" end="3"/>
                                            </p:txEl>
                                          </p:spTgt>
                                        </p:tgtEl>
                                        <p:attrNameLst>
                                          <p:attrName>style.visibility</p:attrName>
                                        </p:attrNameLst>
                                      </p:cBhvr>
                                      <p:to>
                                        <p:strVal val="visible"/>
                                      </p:to>
                                    </p:set>
                                    <p:animEffect transition="in" filter="blinds(horizontal)">
                                      <p:cBhvr>
                                        <p:cTn id="12" dur="500"/>
                                        <p:tgtEl>
                                          <p:spTgt spid="30">
                                            <p:txEl>
                                              <p:pRg st="3" end="3"/>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30">
                                            <p:txEl>
                                              <p:pRg st="4" end="4"/>
                                            </p:txEl>
                                          </p:spTgt>
                                        </p:tgtEl>
                                        <p:attrNameLst>
                                          <p:attrName>style.visibility</p:attrName>
                                        </p:attrNameLst>
                                      </p:cBhvr>
                                      <p:to>
                                        <p:strVal val="visible"/>
                                      </p:to>
                                    </p:set>
                                    <p:animEffect transition="in" filter="checkerboard(across)">
                                      <p:cBhvr>
                                        <p:cTn id="17" dur="500"/>
                                        <p:tgtEl>
                                          <p:spTgt spid="3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183653" y="1060770"/>
            <a:ext cx="11758966" cy="6217087"/>
          </a:xfrm>
          <a:prstGeom prst="rect">
            <a:avLst/>
          </a:prstGeom>
          <a:noFill/>
        </p:spPr>
        <p:txBody>
          <a:bodyPr wrap="square">
            <a:spAutoFit/>
          </a:bodyPr>
          <a:lstStyle/>
          <a:p>
            <a:r>
              <a:rPr lang="zh-CN" altLang="en-US" sz="2000" b="1"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以</a:t>
            </a:r>
            <a:r>
              <a:rPr lang="en-US" altLang="zh-CN" sz="2000" b="1"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a:t>
            </a:r>
            <a:r>
              <a:rPr lang="en-GB" altLang="zh-CN" sz="2000" b="1" dirty="0" err="1">
                <a:solidFill>
                  <a:srgbClr val="0070C0"/>
                </a:solidFill>
                <a:latin typeface="Times New Roman" panose="02020603050405020304" pitchFamily="18" charset="0"/>
                <a:ea typeface="仿宋" panose="02010609060101010101" pitchFamily="49" charset="-122"/>
                <a:cs typeface="Times New Roman" panose="02020603050405020304" pitchFamily="18" charset="0"/>
              </a:rPr>
              <a:t>ble</a:t>
            </a:r>
            <a:r>
              <a:rPr lang="en-GB" altLang="zh-CN" sz="2000" b="1"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 /- </a:t>
            </a:r>
            <a:r>
              <a:rPr lang="en-GB" altLang="zh-CN" sz="2000" b="1" dirty="0" err="1">
                <a:solidFill>
                  <a:srgbClr val="0070C0"/>
                </a:solidFill>
                <a:latin typeface="Times New Roman" panose="02020603050405020304" pitchFamily="18" charset="0"/>
                <a:ea typeface="仿宋" panose="02010609060101010101" pitchFamily="49" charset="-122"/>
                <a:cs typeface="Times New Roman" panose="02020603050405020304" pitchFamily="18" charset="0"/>
              </a:rPr>
              <a:t>ple</a:t>
            </a:r>
            <a:r>
              <a:rPr lang="en-GB" altLang="zh-CN" sz="2000" b="1"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 /- </a:t>
            </a:r>
            <a:r>
              <a:rPr lang="en-GB" altLang="zh-CN" sz="2000" b="1" dirty="0" err="1">
                <a:solidFill>
                  <a:srgbClr val="0070C0"/>
                </a:solidFill>
                <a:latin typeface="Times New Roman" panose="02020603050405020304" pitchFamily="18" charset="0"/>
                <a:ea typeface="仿宋" panose="02010609060101010101" pitchFamily="49" charset="-122"/>
                <a:cs typeface="Times New Roman" panose="02020603050405020304" pitchFamily="18" charset="0"/>
              </a:rPr>
              <a:t>tle</a:t>
            </a:r>
            <a:r>
              <a:rPr lang="en-GB" altLang="zh-CN" sz="2000" b="1"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en-US" sz="2000" b="1"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结尾的结尾的形容词变副词，把 </a:t>
            </a:r>
            <a:r>
              <a:rPr lang="en-GB" altLang="zh-CN" sz="2000" b="1"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le </a:t>
            </a:r>
            <a:r>
              <a:rPr lang="zh-CN" altLang="en-US" sz="2000" b="1"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变成 </a:t>
            </a:r>
            <a:r>
              <a:rPr lang="en-GB" altLang="zh-CN" sz="2000" b="1" dirty="0" err="1">
                <a:solidFill>
                  <a:srgbClr val="0070C0"/>
                </a:solidFill>
                <a:latin typeface="Times New Roman" panose="02020603050405020304" pitchFamily="18" charset="0"/>
                <a:ea typeface="仿宋" panose="02010609060101010101" pitchFamily="49" charset="-122"/>
                <a:cs typeface="Times New Roman" panose="02020603050405020304" pitchFamily="18" charset="0"/>
              </a:rPr>
              <a:t>ly</a:t>
            </a:r>
            <a:r>
              <a:rPr lang="zh-CN" altLang="en-GB" sz="2000" b="1"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rPr>
              <a:t>：</a:t>
            </a:r>
            <a:endParaRPr lang="zh-CN" altLang="en-GB" sz="2000" b="1" dirty="0">
              <a:solidFill>
                <a:srgbClr val="0070C0"/>
              </a:solidFill>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noticeable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adj.</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noticeably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adv.</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显著地</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possible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adj.</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possibly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adv.</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可能地</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probable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adj.</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→probably</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 			adv.</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可能地</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responsible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adj.</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responsibly</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 		adv.</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负责地</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simple</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 adj.</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simply</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 			adv.</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简单地，仅仅</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flexible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adj.</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flexibly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adv.</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灵活地  </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subtle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adj.</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subtly</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 			adv.</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微妙地</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comfortable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adj.</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comfortably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adv</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舒服地</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gentle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adj.</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gently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adv</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温柔地  </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humble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adj.</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humbly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adv.</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谦逊地</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favorable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adj.</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favorably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adv.</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赞同地，顺利地</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fond </a:t>
            </a:r>
            <a:r>
              <a:rPr lang="en-GB" altLang="zh-CN" sz="2000" i="1" dirty="0" err="1">
                <a:latin typeface="Times New Roman" panose="02020603050405020304" pitchFamily="18" charset="0"/>
                <a:ea typeface="仿宋" panose="02010609060101010101" pitchFamily="49" charset="-122"/>
                <a:cs typeface="Times New Roman" panose="02020603050405020304" pitchFamily="18" charset="0"/>
              </a:rPr>
              <a:t>adj.</a:t>
            </a:r>
            <a:r>
              <a:rPr lang="en-GB" altLang="zh-CN" sz="2000" dirty="0" err="1">
                <a:latin typeface="Times New Roman" panose="02020603050405020304" pitchFamily="18" charset="0"/>
                <a:ea typeface="仿宋" panose="02010609060101010101" pitchFamily="49" charset="-122"/>
                <a:cs typeface="Times New Roman" panose="02020603050405020304" pitchFamily="18" charset="0"/>
              </a:rPr>
              <a:t>→fondly</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adv.</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慈爱地   </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simple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adj.</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simply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adv.</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简单地</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terrible</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 adj.</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terribly</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 			adv.</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很，非常</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incredible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adj.</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 incredibly 		</a:t>
            </a:r>
            <a:r>
              <a:rPr lang="en-GB" altLang="zh-CN" sz="2000" i="1" dirty="0">
                <a:latin typeface="Times New Roman" panose="02020603050405020304" pitchFamily="18" charset="0"/>
                <a:ea typeface="仿宋" panose="02010609060101010101" pitchFamily="49" charset="-122"/>
                <a:cs typeface="Times New Roman" panose="02020603050405020304" pitchFamily="18" charset="0"/>
              </a:rPr>
              <a:t>adv.</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难以置信地，极其</a:t>
            </a:r>
            <a:endParaRPr lang="en-US" altLang="zh-CN" sz="2000" dirty="0">
              <a:latin typeface="Times New Roman" panose="02020603050405020304" pitchFamily="18" charset="0"/>
              <a:ea typeface="仿宋" panose="02010609060101010101" pitchFamily="49" charset="-122"/>
              <a:cs typeface="Times New Roman" panose="02020603050405020304" pitchFamily="18" charset="0"/>
            </a:endParaRPr>
          </a:p>
          <a:p>
            <a:r>
              <a:rPr lang="zh-CN" altLang="en-GB" sz="2000" dirty="0">
                <a:latin typeface="Times New Roman" panose="02020603050405020304" pitchFamily="18" charset="0"/>
                <a:ea typeface="仿宋" panose="02010609060101010101" pitchFamily="49" charset="-122"/>
                <a:cs typeface="Times New Roman" panose="02020603050405020304" pitchFamily="18" charset="0"/>
              </a:rPr>
              <a:t>注意</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true--truly whole—wholly</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sole-sole</a:t>
            </a:r>
            <a:r>
              <a:rPr lang="en-GB" altLang="zh-CN" b="1" dirty="0">
                <a:latin typeface="Times New Roman" panose="02020603050405020304" pitchFamily="18" charset="0"/>
                <a:ea typeface="仿宋" panose="02010609060101010101" pitchFamily="49" charset="-122"/>
                <a:cs typeface="Times New Roman" panose="02020603050405020304" pitchFamily="18" charset="0"/>
              </a:rPr>
              <a:t>ly</a:t>
            </a:r>
            <a:r>
              <a:rPr lang="zh-CN" altLang="en-GB"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唯一地，仅仅）；</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pale → palely</a:t>
            </a:r>
            <a:r>
              <a:rPr lang="zh-CN" altLang="en-GB" sz="2000" dirty="0">
                <a:latin typeface="Times New Roman" panose="02020603050405020304" pitchFamily="18" charset="0"/>
                <a:ea typeface="仿宋" panose="02010609060101010101" pitchFamily="49" charset="-122"/>
                <a:cs typeface="Times New Roman" panose="02020603050405020304" pitchFamily="18" charset="0"/>
              </a:rPr>
              <a:t>（</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苍白地）；</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 due → duly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（正当地）；</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full → fully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（完全地）；</a:t>
            </a:r>
            <a:r>
              <a:rPr lang="en-GB" altLang="zh-CN" sz="2000" dirty="0">
                <a:latin typeface="Times New Roman" panose="02020603050405020304" pitchFamily="18" charset="0"/>
                <a:ea typeface="仿宋" panose="02010609060101010101" pitchFamily="49" charset="-122"/>
                <a:cs typeface="Times New Roman" panose="02020603050405020304" pitchFamily="18" charset="0"/>
              </a:rPr>
              <a:t> dull → dully </a:t>
            </a:r>
            <a:r>
              <a:rPr lang="zh-CN" altLang="en-US" sz="2000" dirty="0">
                <a:latin typeface="Times New Roman" panose="02020603050405020304" pitchFamily="18" charset="0"/>
                <a:ea typeface="仿宋" panose="02010609060101010101" pitchFamily="49" charset="-122"/>
                <a:cs typeface="Times New Roman" panose="02020603050405020304" pitchFamily="18" charset="0"/>
              </a:rPr>
              <a:t>（迟钝地）</a:t>
            </a:r>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a:p>
            <a:endParaRPr lang="en-GB" altLang="zh-CN" sz="2000" dirty="0">
              <a:latin typeface="Times New Roman" panose="02020603050405020304" pitchFamily="18" charset="0"/>
              <a:ea typeface="仿宋" panose="02010609060101010101" pitchFamily="49" charset="-122"/>
              <a:cs typeface="Times New Roman" panose="02020603050405020304" pitchFamily="18" charset="0"/>
            </a:endParaRPr>
          </a:p>
          <a:p>
            <a:endParaRPr lang="zh-CN" altLang="en-US" sz="2000" dirty="0">
              <a:latin typeface="Times New Roman" panose="02020603050405020304" pitchFamily="18" charset="0"/>
              <a:ea typeface="仿宋" panose="02010609060101010101" pitchFamily="49" charset="-122"/>
              <a:cs typeface="Times New Roman" panose="02020603050405020304" pitchFamily="18" charset="0"/>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 6"/>
          <p:cNvPicPr>
            <a:picLocks noChangeAspect="1"/>
          </p:cNvPicPr>
          <p:nvPr/>
        </p:nvPicPr>
        <p:blipFill>
          <a:blip r:embed="rId1"/>
          <a:stretch>
            <a:fillRect/>
          </a:stretch>
        </p:blipFill>
        <p:spPr>
          <a:xfrm>
            <a:off x="0" y="0"/>
            <a:ext cx="12192000" cy="6858000"/>
          </a:xfrm>
          <a:prstGeom prst="rect">
            <a:avLst/>
          </a:prstGeom>
        </p:spPr>
      </p:pic>
      <p:pic>
        <p:nvPicPr>
          <p:cNvPr id="9" name="图片 8"/>
          <p:cNvPicPr>
            <a:picLocks noChangeAspect="1"/>
          </p:cNvPicPr>
          <p:nvPr/>
        </p:nvPicPr>
        <p:blipFill>
          <a:blip r:embed="rId2">
            <a:biLevel thresh="75000"/>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796636" y="-523008"/>
            <a:ext cx="6118514" cy="611851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591181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Listening comprehension</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2" name="文本框 1"/>
          <p:cNvSpPr txBox="1"/>
          <p:nvPr/>
        </p:nvSpPr>
        <p:spPr>
          <a:xfrm>
            <a:off x="184185" y="1145540"/>
            <a:ext cx="11837670" cy="4678204"/>
          </a:xfrm>
          <a:prstGeom prst="rect">
            <a:avLst/>
          </a:prstGeom>
          <a:noFill/>
          <a:ln w="9525">
            <a:noFill/>
          </a:ln>
        </p:spPr>
        <p:txBody>
          <a:bodyPr wrap="square">
            <a:spAutoFit/>
          </a:bodyPr>
          <a:lstStyle/>
          <a:p>
            <a:r>
              <a:rPr lang="en-US" altLang="zh-CN" sz="2000" dirty="0">
                <a:latin typeface="Times New Roman" panose="02020603050405020304" pitchFamily="18" charset="0"/>
                <a:cs typeface="Times New Roman" panose="02020603050405020304" pitchFamily="18" charset="0"/>
              </a:rPr>
              <a:t>Text 8 </a:t>
            </a:r>
            <a:endParaRPr lang="zh-CN"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W: What’s that you’re looking at, James?</a:t>
            </a:r>
            <a:endParaRPr lang="zh-CN"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M: I’m on Q-Post. It’s a social media platform. People share short posts, photos, and videos. </a:t>
            </a:r>
            <a:endParaRPr lang="zh-CN"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W: I’ve never heard of it. What’s different about it?</a:t>
            </a:r>
            <a:endParaRPr lang="zh-CN"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M: It focuses on quick updates. Posts can only be 200 characters long.  </a:t>
            </a:r>
            <a:endParaRPr lang="zh-CN"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W: Can anyone post anything?</a:t>
            </a:r>
            <a:endParaRPr lang="zh-CN"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M: Not quite. Q-Post has rules. People can’t post harmful content. If someone breaks the rules, their post gets removed. If they do it often, their account might be blocked. </a:t>
            </a:r>
            <a:endParaRPr lang="zh-CN"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W: How do people find posts they like?</a:t>
            </a:r>
            <a:endParaRPr lang="zh-CN"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M: They follow users or search for topics. Q-Post suggests posts too.</a:t>
            </a:r>
            <a:endParaRPr lang="zh-CN"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W: Do people talk to each other there?</a:t>
            </a:r>
            <a:endParaRPr lang="zh-CN"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M: </a:t>
            </a:r>
            <a:r>
              <a:rPr lang="en-US" altLang="zh-CN" sz="2000" b="1" dirty="0">
                <a:solidFill>
                  <a:srgbClr val="FF0000"/>
                </a:solidFill>
                <a:latin typeface="Times New Roman" panose="02020603050405020304" pitchFamily="18" charset="0"/>
                <a:cs typeface="Times New Roman" panose="02020603050405020304" pitchFamily="18" charset="0"/>
              </a:rPr>
              <a:t>Yes, but only in the comments. Some users discuss news, while others just share funny messages.</a:t>
            </a:r>
            <a:endParaRPr lang="zh-CN" altLang="zh-CN" sz="2000" b="1" dirty="0">
              <a:solidFill>
                <a:srgbClr val="FF0000"/>
              </a:solidFill>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W: Do posts stay there forever?</a:t>
            </a:r>
            <a:endParaRPr lang="zh-CN"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M: No. Some platforms keep posts for a year and even forever, but Q-Post removes them in 30 days.</a:t>
            </a:r>
            <a:endParaRPr lang="zh-CN" altLang="zh-CN" sz="2000" dirty="0">
              <a:latin typeface="Times New Roman" panose="02020603050405020304" pitchFamily="18" charset="0"/>
              <a:cs typeface="Times New Roman" panose="02020603050405020304" pitchFamily="18" charset="0"/>
            </a:endParaRPr>
          </a:p>
          <a:p>
            <a:r>
              <a:rPr lang="en-US" altLang="zh-CN" sz="2000" dirty="0">
                <a:latin typeface="Times New Roman" panose="02020603050405020304" pitchFamily="18" charset="0"/>
                <a:cs typeface="Times New Roman" panose="02020603050405020304" pitchFamily="18" charset="0"/>
              </a:rPr>
              <a:t>W: Sounds interesting. </a:t>
            </a:r>
            <a:endParaRPr lang="zh-CN" altLang="zh-CN" sz="2000" dirty="0">
              <a:latin typeface="Times New Roman" panose="02020603050405020304" pitchFamily="18" charset="0"/>
              <a:cs typeface="Times New Roman" panose="02020603050405020304" pitchFamily="18" charset="0"/>
            </a:endParaRPr>
          </a:p>
        </p:txBody>
      </p:sp>
      <p:pic>
        <p:nvPicPr>
          <p:cNvPr id="4" name="2026金华市高三模拟卷听力">
            <a:hlinkClick r:id="" action="ppaction://media"/>
          </p:cNvPr>
          <p:cNvPicPr/>
          <p:nvPr>
            <a:audioFile r:link="rId1"/>
            <p:extLst>
              <p:ext uri="{DAA4B4D4-6D71-4841-9C94-3DE7FCFB9230}">
                <p14:media xmlns:p14="http://schemas.microsoft.com/office/powerpoint/2010/main" r:embed="rId2">
                  <p14:trim st="619715.625000" end="568913.437500"/>
                </p14:media>
              </p:ext>
            </p:extLst>
          </p:nvPr>
        </p:nvPicPr>
        <p:blipFill>
          <a:blip r:embed="rId3"/>
          <a:stretch>
            <a:fillRect/>
          </a:stretch>
        </p:blipFill>
        <p:spPr>
          <a:xfrm>
            <a:off x="10383520" y="207010"/>
            <a:ext cx="793115" cy="7645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additive="base">
                                        <p:cTn id="6" dur="88497"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5" presetClass="entr" presetSubtype="10" fill="hold" nodeType="clickEffect">
                                  <p:stCondLst>
                                    <p:cond delay="0"/>
                                  </p:stCondLst>
                                  <p:childTnLst>
                                    <p:set>
                                      <p:cBhvr>
                                        <p:cTn id="10" dur="1" fill="hold">
                                          <p:stCondLst>
                                            <p:cond delay="0"/>
                                          </p:stCondLst>
                                        </p:cTn>
                                        <p:tgtEl>
                                          <p:spTgt spid="2">
                                            <p:txEl>
                                              <p:pRg st="10" end="10"/>
                                            </p:txEl>
                                          </p:spTgt>
                                        </p:tgtEl>
                                        <p:attrNameLst>
                                          <p:attrName>style.visibility</p:attrName>
                                        </p:attrNameLst>
                                      </p:cBhvr>
                                      <p:to>
                                        <p:strVal val="visible"/>
                                      </p:to>
                                    </p:set>
                                    <p:animEffect transition="in" filter="checkerboard(across)">
                                      <p:cBhvr>
                                        <p:cTn id="11"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2" fill="hold" display="1">
                  <p:stCondLst>
                    <p:cond delay="indefinite"/>
                  </p:stCondLst>
                  <p:endCondLst>
                    <p:cond evt="onStopAudio" delay="0">
                      <p:tgtEl>
                        <p:sldTgt/>
                      </p:tgtEl>
                    </p:cond>
                  </p:endCondLst>
                </p:cTn>
                <p:tgtEl>
                  <p:spTgt spid="4"/>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184185" y="279528"/>
            <a:ext cx="5911815" cy="523220"/>
          </a:xfrm>
          <a:prstGeom prst="rect">
            <a:avLst/>
          </a:prstGeom>
          <a:noFill/>
        </p:spPr>
        <p:txBody>
          <a:bodyPr wrap="square" rtlCol="0">
            <a:spAutoFit/>
          </a:bodyPr>
          <a:lstStyle/>
          <a:p>
            <a:pPr marL="457200" indent="-457200">
              <a:buFont typeface="Wingdings" panose="05000000000000000000" pitchFamily="2" charset="2"/>
              <a:buChar char="ü"/>
            </a:pPr>
            <a:r>
              <a:rPr lang="en-US" altLang="zh-CN"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rPr>
              <a:t>Listening comprehension</a:t>
            </a:r>
            <a:endParaRPr lang="zh-CN" altLang="en-US" sz="2800" b="1" dirty="0">
              <a:latin typeface="Times New Roman" panose="02020603050405020304" pitchFamily="18" charset="0"/>
              <a:ea typeface="思源宋体 CN Heavy" panose="02020900000000000000" pitchFamily="18" charset="-122"/>
              <a:cs typeface="Times New Roman" panose="02020603050405020304" pitchFamily="18" charset="0"/>
              <a:sym typeface="阿里巴巴普惠体" panose="00020600040101010101" pitchFamily="18" charset="-122"/>
            </a:endParaRPr>
          </a:p>
        </p:txBody>
      </p:sp>
      <p:sp>
        <p:nvSpPr>
          <p:cNvPr id="2" name="文本框 1"/>
          <p:cNvSpPr txBox="1"/>
          <p:nvPr/>
        </p:nvSpPr>
        <p:spPr>
          <a:xfrm>
            <a:off x="184185" y="1145540"/>
            <a:ext cx="11837670" cy="5015865"/>
          </a:xfrm>
          <a:prstGeom prst="rect">
            <a:avLst/>
          </a:prstGeom>
          <a:noFill/>
          <a:ln w="9525">
            <a:noFill/>
          </a:ln>
        </p:spPr>
        <p:txBody>
          <a:bodyPr wrap="square">
            <a:spAutoFit/>
          </a:bodyPr>
          <a:lstStyle/>
          <a:p>
            <a:pPr marL="74295" indent="-74295" algn="just" fontAlgn="auto"/>
            <a:r>
              <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Text 9   </a:t>
            </a:r>
            <a:endPar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74295" indent="-74295" algn="just" fontAlgn="auto"/>
            <a:r>
              <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 Green Orchid Hotel. How can I help?</a:t>
            </a:r>
            <a:endPar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74295" indent="-74295" algn="just" fontAlgn="auto"/>
            <a:r>
              <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 This is Gordon Tan. I checked out earlier today… Room 208. </a:t>
            </a:r>
            <a:endPar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74295" indent="-74295" algn="just" fontAlgn="auto"/>
            <a:r>
              <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 </a:t>
            </a:r>
            <a:r>
              <a:rPr lang="en-US" sz="2000" b="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Yes, we spoke yesterday about booking your taxi to the airport.</a:t>
            </a:r>
            <a:r>
              <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74295" indent="-74295" algn="just" fontAlgn="auto"/>
            <a:r>
              <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 That’s me! Thanks for helping with that. I’ve arrived here safely! But I think I’ve left something behind. It’s a book. </a:t>
            </a:r>
            <a:endPar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74295" indent="-74295" algn="just" fontAlgn="auto"/>
            <a:r>
              <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 I’m sorry to hear that. Is it worth much?</a:t>
            </a:r>
            <a:endPar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74295" indent="-74295" algn="just" fontAlgn="auto"/>
            <a:r>
              <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 </a:t>
            </a:r>
            <a:r>
              <a:rPr lang="en-US" sz="2000" b="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Probably only a few dollars. I would just let it go, but a friend lent it to me and there’s a written message inside from his grandmother</a:t>
            </a:r>
            <a:r>
              <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74295" indent="-74295" algn="just" fontAlgn="auto"/>
            <a:r>
              <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 Oh, dear! Well, we’ll do our very best to find it. Do you have any idea where it might be? </a:t>
            </a:r>
            <a:endPar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74295" indent="-74295" algn="just" fontAlgn="auto"/>
            <a:r>
              <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 </a:t>
            </a:r>
            <a:r>
              <a:rPr lang="en-US" sz="2000" b="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Last night before I went to the bathroom, I was reading it in the armchair next to the bed. I suppose it could have fallen down the side of the bed…</a:t>
            </a:r>
            <a:r>
              <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t>
            </a:r>
            <a:endPar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74295" indent="-74295" algn="just" fontAlgn="auto"/>
            <a:r>
              <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 Alright. I’ll get someone to look and call you back. If we find it, we will mail it to your home address.</a:t>
            </a:r>
            <a:endPar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74295" indent="-74295" algn="just" fontAlgn="auto"/>
            <a:r>
              <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M: Okay. </a:t>
            </a:r>
            <a:r>
              <a:rPr lang="en-US" sz="2000" b="0" dirty="0">
                <a:solidFill>
                  <a:srgbClr val="FF0000"/>
                </a:solidFill>
                <a:latin typeface="Times New Roman" panose="02020603050405020304" pitchFamily="18" charset="0"/>
                <a:ea typeface="宋体" panose="02010600030101010101" pitchFamily="2" charset="-122"/>
                <a:cs typeface="Times New Roman" panose="02020603050405020304" pitchFamily="18" charset="0"/>
              </a:rPr>
              <a:t>The broadcast is calling my name</a:t>
            </a:r>
            <a:r>
              <a:rPr lang="zh-CN" alt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广播正在呼唤我的名字</a:t>
            </a:r>
            <a:r>
              <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 and I’ll be available again in a few hours. Thank you so much.</a:t>
            </a:r>
            <a:endPar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a:p>
            <a:pPr marL="74295" indent="-74295" algn="just" fontAlgn="auto"/>
            <a:r>
              <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rPr>
              <a:t>W: No worries. Happy travels!</a:t>
            </a:r>
            <a:endParaRPr lang="en-US" sz="2000" b="0" dirty="0">
              <a:solidFill>
                <a:srgbClr val="000000"/>
              </a:solidFill>
              <a:latin typeface="Times New Roman" panose="02020603050405020304" pitchFamily="18" charset="0"/>
              <a:ea typeface="宋体" panose="02010600030101010101" pitchFamily="2" charset="-122"/>
              <a:cs typeface="Times New Roman" panose="02020603050405020304" pitchFamily="18" charset="0"/>
            </a:endParaRPr>
          </a:p>
        </p:txBody>
      </p:sp>
      <p:pic>
        <p:nvPicPr>
          <p:cNvPr id="4" name="2026金华市高三模拟卷听力">
            <a:hlinkClick r:id="" action="ppaction://media"/>
          </p:cNvPr>
          <p:cNvPicPr/>
          <p:nvPr>
            <a:audioFile r:link="rId1"/>
            <p:extLst>
              <p:ext uri="{DAA4B4D4-6D71-4841-9C94-3DE7FCFB9230}">
                <p14:media xmlns:p14="http://schemas.microsoft.com/office/powerpoint/2010/main" r:embed="rId2">
                  <p14:trim st="809750.000000" end="391320.000000"/>
                </p14:media>
              </p:ext>
            </p:extLst>
          </p:nvPr>
        </p:nvPicPr>
        <p:blipFill>
          <a:blip r:embed="rId3"/>
          <a:stretch>
            <a:fillRect/>
          </a:stretch>
        </p:blipFill>
        <p:spPr>
          <a:xfrm>
            <a:off x="10383520" y="207010"/>
            <a:ext cx="793115" cy="76454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animEffect transition="in" filter="checkerboard(across)">
                                      <p:cBhvr>
                                        <p:cTn id="7" dur="500"/>
                                        <p:tgtEl>
                                          <p:spTgt spid="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checkerboard(across)">
                                      <p:cBhvr>
                                        <p:cTn id="12" dur="500"/>
                                        <p:tgtEl>
                                          <p:spTgt spid="2">
                                            <p:txEl>
                                              <p:pRg st="6" end="6"/>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
                                            <p:txEl>
                                              <p:pRg st="8" end="8"/>
                                            </p:txEl>
                                          </p:spTgt>
                                        </p:tgtEl>
                                        <p:attrNameLst>
                                          <p:attrName>style.visibility</p:attrName>
                                        </p:attrNameLst>
                                      </p:cBhvr>
                                      <p:to>
                                        <p:strVal val="visible"/>
                                      </p:to>
                                    </p:set>
                                    <p:animEffect transition="in" filter="checkerboard(across)">
                                      <p:cBhvr>
                                        <p:cTn id="17" dur="500"/>
                                        <p:tgtEl>
                                          <p:spTgt spid="2">
                                            <p:txEl>
                                              <p:pRg st="8" end="8"/>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nodeType="clickEffect">
                                  <p:stCondLst>
                                    <p:cond delay="0"/>
                                  </p:stCondLst>
                                  <p:childTnLst>
                                    <p:set>
                                      <p:cBhvr>
                                        <p:cTn id="21" dur="1" fill="hold">
                                          <p:stCondLst>
                                            <p:cond delay="0"/>
                                          </p:stCondLst>
                                        </p:cTn>
                                        <p:tgtEl>
                                          <p:spTgt spid="2">
                                            <p:txEl>
                                              <p:pRg st="10" end="10"/>
                                            </p:txEl>
                                          </p:spTgt>
                                        </p:tgtEl>
                                        <p:attrNameLst>
                                          <p:attrName>style.visibility</p:attrName>
                                        </p:attrNameLst>
                                      </p:cBhvr>
                                      <p:to>
                                        <p:strVal val="visible"/>
                                      </p:to>
                                    </p:set>
                                    <p:animEffect transition="in" filter="dissolve">
                                      <p:cBhvr>
                                        <p:cTn id="22" dur="5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23" fill="hold" display="1">
                  <p:stCondLst>
                    <p:cond delay="indefinite"/>
                  </p:stCondLst>
                  <p:endCondLst>
                    <p:cond evt="onStopAudio" delay="0">
                      <p:tgtEl>
                        <p:sldTgt/>
                      </p:tgtEl>
                    </p:cond>
                  </p:endCondLst>
                </p:cTn>
                <p:tgtEl>
                  <p:spTgt spid="4"/>
                </p:tgtEl>
              </p:cMediaNode>
            </p:audio>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阿里巴巴普惠体">
      <a:majorFont>
        <a:latin typeface="阿里巴巴普惠体 Heavy"/>
        <a:ea typeface="阿里巴巴普惠体 Heavy"/>
        <a:cs typeface=""/>
      </a:majorFont>
      <a:minorFont>
        <a:latin typeface="阿里巴巴普惠体"/>
        <a:ea typeface="阿里巴巴普惠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50844</Words>
  <Application>WPS 演示</Application>
  <PresentationFormat>宽屏</PresentationFormat>
  <Paragraphs>1052</Paragraphs>
  <Slides>75</Slides>
  <Notes>47</Notes>
  <HiddenSlides>0</HiddenSlides>
  <MMClips>3</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75</vt:i4>
      </vt:variant>
    </vt:vector>
  </HeadingPairs>
  <TitlesOfParts>
    <vt:vector size="94" baseType="lpstr">
      <vt:lpstr>Arial</vt:lpstr>
      <vt:lpstr>宋体</vt:lpstr>
      <vt:lpstr>Wingdings</vt:lpstr>
      <vt:lpstr>Arial</vt:lpstr>
      <vt:lpstr>阿里巴巴普惠体 Light</vt:lpstr>
      <vt:lpstr>阿里巴巴普惠体 Medium</vt:lpstr>
      <vt:lpstr>思源宋体 CN Heavy</vt:lpstr>
      <vt:lpstr>阿里巴巴普惠体</vt:lpstr>
      <vt:lpstr>Times New Roman</vt:lpstr>
      <vt:lpstr>Calibri</vt:lpstr>
      <vt:lpstr>仿宋</vt:lpstr>
      <vt:lpstr>微软雅黑</vt:lpstr>
      <vt:lpstr>Arial Unicode MS</vt:lpstr>
      <vt:lpstr>等线</vt:lpstr>
      <vt:lpstr>HelveticaNeue</vt:lpstr>
      <vt:lpstr>华文新魏</vt:lpstr>
      <vt:lpstr>Segoe Print</vt:lpstr>
      <vt:lpstr>阿里巴巴普惠体 Heavy</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Microsoft Office 用户</dc:creator>
  <cp:lastModifiedBy>Administrator</cp:lastModifiedBy>
  <cp:revision>700</cp:revision>
  <dcterms:created xsi:type="dcterms:W3CDTF">2018-06-17T04:53:00Z</dcterms:created>
  <dcterms:modified xsi:type="dcterms:W3CDTF">2026-04-14T02:10:03Z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ies>
</file>