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6"/>
  </p:handoutMasterIdLst>
  <p:sldIdLst>
    <p:sldId id="446" r:id="rId3"/>
    <p:sldId id="409" r:id="rId4"/>
    <p:sldId id="410" r:id="rId6"/>
    <p:sldId id="411" r:id="rId7"/>
    <p:sldId id="425" r:id="rId8"/>
    <p:sldId id="426" r:id="rId9"/>
    <p:sldId id="430" r:id="rId10"/>
    <p:sldId id="431" r:id="rId11"/>
    <p:sldId id="432" r:id="rId12"/>
    <p:sldId id="427" r:id="rId13"/>
    <p:sldId id="433" r:id="rId14"/>
    <p:sldId id="434" r:id="rId15"/>
    <p:sldId id="429" r:id="rId16"/>
    <p:sldId id="435" r:id="rId17"/>
    <p:sldId id="436" r:id="rId18"/>
    <p:sldId id="437" r:id="rId19"/>
    <p:sldId id="438" r:id="rId20"/>
    <p:sldId id="439" r:id="rId21"/>
    <p:sldId id="441" r:id="rId22"/>
    <p:sldId id="442" r:id="rId23"/>
    <p:sldId id="443" r:id="rId24"/>
    <p:sldId id="42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331D"/>
    <a:srgbClr val="FFFFFF"/>
    <a:srgbClr val="FF8F15"/>
    <a:srgbClr val="E35450"/>
    <a:srgbClr val="5ABDCD"/>
    <a:srgbClr val="4D321D"/>
    <a:srgbClr val="446665"/>
    <a:srgbClr val="F8E0C4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5566038-10E2-4786-9A1C-0045A3F29D47}" styleName="????8 19">
    <a:wholeTbl>
      <a:tcTxStyle>
        <a:fontRef idx="none">
          <a:schemeClr val="tx1"/>
        </a:fontRef>
      </a:tcTxStyle>
      <a:tcStyle>
        <a:tcBdr>
          <a:left>
            <a:ln w="9525" cmpd="sng">
              <a:solidFill>
                <a:schemeClr val="accent4"/>
              </a:solidFill>
              <a:prstDash val="solid"/>
            </a:ln>
          </a:left>
          <a:right>
            <a:ln w="9525" cmpd="sng">
              <a:solidFill>
                <a:schemeClr val="accent4"/>
              </a:solidFill>
              <a:prstDash val="solid"/>
            </a:ln>
          </a:right>
          <a:top>
            <a:ln w="9525" cmpd="sng">
              <a:solidFill>
                <a:schemeClr val="accent4"/>
              </a:solidFill>
              <a:prstDash val="solid"/>
            </a:ln>
          </a:top>
          <a:bottom>
            <a:ln w="9525" cmpd="sng">
              <a:solidFill>
                <a:schemeClr val="accent4"/>
              </a:solidFill>
              <a:prstDash val="solid"/>
            </a:ln>
          </a:bottom>
          <a:insideH>
            <a:ln w="9525" cmpd="sng">
              <a:solidFill>
                <a:schemeClr val="accent4">
                  <a:lumMod val="30000"/>
                  <a:lumOff val="7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wholeTbl>
    <a:band1H>
      <a:tcStyle>
        <a:tcBdr/>
        <a:fill>
          <a:solidFill>
            <a:schemeClr val="accent4">
              <a:lumMod val="40000"/>
              <a:lumOff val="60000"/>
              <a:alpha val="25000"/>
            </a:schemeClr>
          </a:solidFill>
        </a:fill>
      </a:tcStyle>
    </a:band1H>
    <a:band1V>
      <a:tcStyle>
        <a:tcBdr/>
        <a:fill>
          <a:solidFill>
            <a:schemeClr val="accent4">
              <a:lumMod val="40000"/>
              <a:lumOff val="60000"/>
              <a:alpha val="25000"/>
            </a:schemeClr>
          </a:solidFill>
        </a:fill>
      </a:tcStyle>
    </a:band1V>
    <a:firstCol>
      <a:tcTxStyle b="on">
        <a:fontRef idx="none">
          <a:schemeClr val="bg1"/>
        </a:fontRef>
      </a:tcTxStyle>
      <a:tcStyle>
        <a:tcBdr>
          <a:left>
            <a:ln w="9525" cmpd="sng">
              <a:solidFill>
                <a:schemeClr val="accent4"/>
              </a:solidFill>
              <a:prstDash val="solid"/>
            </a:ln>
          </a:left>
          <a:right>
            <a:ln w="9525" cmpd="sng">
              <a:solidFill>
                <a:schemeClr val="accent4"/>
              </a:solidFill>
              <a:prstDash val="solid"/>
            </a:ln>
          </a:right>
          <a:top>
            <a:ln w="9525" cmpd="sng">
              <a:solidFill>
                <a:schemeClr val="accent4"/>
              </a:solidFill>
              <a:prstDash val="solid"/>
            </a:ln>
          </a:top>
          <a:bottom>
            <a:ln w="9525" cmpd="sng">
              <a:solidFill>
                <a:schemeClr val="accent4"/>
              </a:solidFill>
              <a:prstDash val="solid"/>
            </a:ln>
          </a:bottom>
          <a:insideH>
            <a:ln w="9525" cmpd="sng">
              <a:solidFill>
                <a:schemeClr val="bg1">
                  <a:lumMod val="92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Co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10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5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tags" Target="../tags/tag10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tags" Target="../tags/tag106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9.xml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tags" Target="../tags/tag108.xml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tags" Target="../tags/tag110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tags" Target="../tags/tag11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5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tags" Target="../tags/tag114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tags" Target="../tags/tag116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9.xml"/><Relationship Id="rId3" Type="http://schemas.openxmlformats.org/officeDocument/2006/relationships/image" Target="../media/image46.png"/><Relationship Id="rId2" Type="http://schemas.openxmlformats.org/officeDocument/2006/relationships/tags" Target="../tags/tag118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0.xml"/><Relationship Id="rId2" Type="http://schemas.openxmlformats.org/officeDocument/2006/relationships/image" Target="../media/image47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4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1.xml"/><Relationship Id="rId2" Type="http://schemas.openxmlformats.org/officeDocument/2006/relationships/image" Target="../media/image47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2.xml"/><Relationship Id="rId2" Type="http://schemas.openxmlformats.org/officeDocument/2006/relationships/image" Target="../media/image47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3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66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79.xml"/><Relationship Id="rId17" Type="http://schemas.openxmlformats.org/officeDocument/2006/relationships/image" Target="../media/image9.png"/><Relationship Id="rId16" Type="http://schemas.openxmlformats.org/officeDocument/2006/relationships/tags" Target="../tags/tag78.xml"/><Relationship Id="rId15" Type="http://schemas.openxmlformats.org/officeDocument/2006/relationships/tags" Target="../tags/tag7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image" Target="../media/image7.png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image" Target="../media/image7.png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10.png"/><Relationship Id="rId3" Type="http://schemas.openxmlformats.org/officeDocument/2006/relationships/tags" Target="../tags/tag86.xml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image" Target="../media/image13.png"/><Relationship Id="rId2" Type="http://schemas.openxmlformats.org/officeDocument/2006/relationships/tags" Target="../tags/tag9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8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6092825"/>
            <a:ext cx="12192635" cy="7556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86359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3700" y="365125"/>
            <a:ext cx="2628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1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2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525" y="1231900"/>
            <a:ext cx="4828540" cy="4335145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633595" y="351790"/>
            <a:ext cx="635508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How did Dan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react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656590"/>
            <a:ext cx="5898515" cy="2557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770" y="2922270"/>
            <a:ext cx="4711065" cy="630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740" y="3338195"/>
            <a:ext cx="5578475" cy="17195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740" y="4978400"/>
            <a:ext cx="5578475" cy="11144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6092825"/>
            <a:ext cx="12192635" cy="7556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86359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3700" y="365125"/>
            <a:ext cx="2200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1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2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633595" y="351790"/>
            <a:ext cx="635508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How did Stevie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feel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90650"/>
            <a:ext cx="3844925" cy="3261360"/>
          </a:xfrm>
          <a:prstGeom prst="rect">
            <a:avLst/>
          </a:prstGeom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099820" y="4652010"/>
            <a:ext cx="2673350" cy="70675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scared!</a:t>
            </a:r>
            <a:endParaRPr lang="en-US" sz="4000" kern="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字研卡通W" panose="00020600040101010101" charset="-122"/>
              <a:ea typeface="汉仪字研卡通W" panose="00020600040101010101" charset="-122"/>
              <a:cs typeface="汉仪字研卡通W" panose="0002060004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275" y="1494790"/>
            <a:ext cx="7071995" cy="1264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3595" y="2965450"/>
            <a:ext cx="7078345" cy="15551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200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3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318895"/>
            <a:ext cx="6832600" cy="2610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10" y="3688080"/>
            <a:ext cx="6455410" cy="763270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228205" y="631825"/>
            <a:ext cx="5136515" cy="1076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can you infer from this conversation?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565" y="2774950"/>
            <a:ext cx="4923155" cy="3168650"/>
          </a:xfrm>
          <a:prstGeom prst="rect">
            <a:avLst/>
          </a:prstGeom>
        </p:spPr>
      </p:pic>
      <p:sp>
        <p:nvSpPr>
          <p:cNvPr id="9" name="线形标注 1 8"/>
          <p:cNvSpPr/>
          <p:nvPr/>
        </p:nvSpPr>
        <p:spPr>
          <a:xfrm>
            <a:off x="2087245" y="4857750"/>
            <a:ext cx="2641600" cy="584835"/>
          </a:xfrm>
          <a:prstGeom prst="borderCallout1">
            <a:avLst>
              <a:gd name="adj1" fmla="val -16503"/>
              <a:gd name="adj2" fmla="val 70769"/>
              <a:gd name="adj3" fmla="val -100434"/>
              <a:gd name="adj4" fmla="val 106730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innocent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56475" y="1936750"/>
            <a:ext cx="4651375" cy="953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show people’s characters through what they do or say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200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4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53390" y="1317625"/>
            <a:ext cx="546735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was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 the howling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 like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2150110"/>
            <a:ext cx="5732780" cy="113093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81025" y="2646045"/>
            <a:ext cx="746125" cy="63690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1170" y="3425190"/>
            <a:ext cx="1404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simile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26480" y="1317625"/>
            <a:ext cx="5467350" cy="1076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did Black Dan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do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 when he heard the howling?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14027" r="6874"/>
          <a:stretch>
            <a:fillRect/>
          </a:stretch>
        </p:blipFill>
        <p:spPr>
          <a:xfrm>
            <a:off x="5720080" y="2393950"/>
            <a:ext cx="5114925" cy="10204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0080" y="3117215"/>
            <a:ext cx="4663440" cy="10045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8955" y="4117975"/>
            <a:ext cx="4773930" cy="15043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305415" y="2804160"/>
            <a:ext cx="1809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howl back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20080" y="3529965"/>
            <a:ext cx="2292350" cy="41719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378825" y="3463925"/>
            <a:ext cx="1327150" cy="4730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012430" y="4097020"/>
            <a:ext cx="1547495" cy="42735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1130" y="3467735"/>
            <a:ext cx="3229610" cy="22612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1" grpId="0"/>
      <p:bldP spid="12" grpId="0" animBg="1"/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200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5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920865" y="1389380"/>
            <a:ext cx="5136515" cy="1076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can you infer from this part?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715010" y="4272915"/>
            <a:ext cx="3837305" cy="760095"/>
          </a:xfrm>
          <a:prstGeom prst="borderCallout1">
            <a:avLst>
              <a:gd name="adj1" fmla="val -16503"/>
              <a:gd name="adj2" fmla="val 70769"/>
              <a:gd name="adj3" fmla="val -51682"/>
              <a:gd name="adj4" fmla="val 84278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responsible, brave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" y="1250950"/>
            <a:ext cx="6172200" cy="28301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5320" y="2559050"/>
            <a:ext cx="4896485" cy="32524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200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5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3390" y="1131570"/>
            <a:ext cx="5136515" cy="1076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did Stevie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do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 when surrouned?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2246630"/>
            <a:ext cx="4453255" cy="343090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317230" y="1223645"/>
            <a:ext cx="625475" cy="40703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54525" y="3932555"/>
            <a:ext cx="1404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simile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820" y="418465"/>
            <a:ext cx="5421630" cy="185229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538855" y="3429000"/>
            <a:ext cx="351790" cy="40703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0480" y="2639695"/>
            <a:ext cx="4680585" cy="15925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635" y="2473960"/>
            <a:ext cx="2315845" cy="3404870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863840" y="4330700"/>
            <a:ext cx="4168140" cy="1076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continuous actions to show the urgency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13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305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resolution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78955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6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3390" y="1241425"/>
            <a:ext cx="598043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happened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 in the old mine?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2180" y="2075815"/>
            <a:ext cx="55016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crashed into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an iron grill (P34)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stumbled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along the tunnel (P36)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ran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like a hunted animal (P38)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crashed down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(P38)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crawled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the other way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(P39)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sz="2800" b="1" i="1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 i="1">
                <a:latin typeface="Times New Roman" panose="02020603050405020304" charset="0"/>
                <a:cs typeface="Times New Roman" panose="02020603050405020304" charset="0"/>
              </a:rPr>
              <a:t>I was </a:t>
            </a:r>
            <a:r>
              <a:rPr lang="en-US" altLang="zh-CN" sz="2800" b="1" i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on the very edge of</a:t>
            </a:r>
            <a:r>
              <a:rPr lang="en-US" altLang="zh-CN" sz="2800" b="1" i="1">
                <a:latin typeface="Times New Roman" panose="02020603050405020304" charset="0"/>
                <a:cs typeface="Times New Roman" panose="02020603050405020304" charset="0"/>
              </a:rPr>
              <a:t> a mine shaft. !!!!</a:t>
            </a:r>
            <a:endParaRPr lang="en-US" altLang="zh-CN" sz="28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635" y="365125"/>
            <a:ext cx="4420870" cy="32556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165" y="3858895"/>
            <a:ext cx="5475605" cy="13582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305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resolution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78955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6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3390" y="1241425"/>
            <a:ext cx="9228455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did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Black Dan do 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to protect Stevie?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0" y="1976755"/>
            <a:ext cx="5231765" cy="35007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6030" y="1976755"/>
            <a:ext cx="4823460" cy="3187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5510" y="2215515"/>
            <a:ext cx="5414645" cy="3023235"/>
          </a:xfrm>
          <a:prstGeom prst="rect">
            <a:avLst/>
          </a:prstGeom>
        </p:spPr>
      </p:pic>
      <p:sp>
        <p:nvSpPr>
          <p:cNvPr id="11" name="线形标注 1 10"/>
          <p:cNvSpPr/>
          <p:nvPr/>
        </p:nvSpPr>
        <p:spPr>
          <a:xfrm>
            <a:off x="8044180" y="778510"/>
            <a:ext cx="3837305" cy="760095"/>
          </a:xfrm>
          <a:prstGeom prst="borderCallout1">
            <a:avLst>
              <a:gd name="adj1" fmla="val 107602"/>
              <a:gd name="adj2" fmla="val 15869"/>
              <a:gd name="adj3" fmla="val 199498"/>
              <a:gd name="adj4" fmla="val -32682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faithful, brave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618615" y="3129280"/>
            <a:ext cx="351790" cy="40703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305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ending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523490" y="365125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7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3390" y="1241425"/>
            <a:ext cx="9228455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was the forest like the next morning? 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sp>
        <p:nvSpPr>
          <p:cNvPr id="11" name="线形标注 1 10"/>
          <p:cNvSpPr/>
          <p:nvPr/>
        </p:nvSpPr>
        <p:spPr>
          <a:xfrm>
            <a:off x="7465695" y="1824990"/>
            <a:ext cx="3837305" cy="596900"/>
          </a:xfrm>
          <a:prstGeom prst="borderCallout1">
            <a:avLst>
              <a:gd name="adj1" fmla="val 107602"/>
              <a:gd name="adj2" fmla="val 15869"/>
              <a:gd name="adj3" fmla="val 199498"/>
              <a:gd name="adj4" fmla="val -32682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peaceful, pleasant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1891030"/>
            <a:ext cx="6274435" cy="339471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286885" y="2573020"/>
            <a:ext cx="1311910" cy="48831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54800" y="2851785"/>
            <a:ext cx="2684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personification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523490" y="4084320"/>
            <a:ext cx="1663065" cy="52895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线形标注 1 13"/>
          <p:cNvSpPr/>
          <p:nvPr/>
        </p:nvSpPr>
        <p:spPr>
          <a:xfrm>
            <a:off x="6941185" y="3676650"/>
            <a:ext cx="3837305" cy="1061720"/>
          </a:xfrm>
          <a:prstGeom prst="borderCallout1">
            <a:avLst>
              <a:gd name="adj1" fmla="val -1136"/>
              <a:gd name="adj2" fmla="val -1621"/>
              <a:gd name="adj3" fmla="val 33193"/>
              <a:gd name="adj4" fmla="val -79794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begin to enjoy themselves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  <p:bldP spid="10" grpId="0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305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Critical Thinking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20" y="365125"/>
            <a:ext cx="4223385" cy="5425440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5" name="文本框 4"/>
          <p:cNvSpPr txBox="1"/>
          <p:nvPr/>
        </p:nvSpPr>
        <p:spPr>
          <a:xfrm>
            <a:off x="259080" y="1941830"/>
            <a:ext cx="7051675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150000"/>
              </a:lnSpc>
            </a:pPr>
            <a:r>
              <a:rPr lang="en-US" altLang="zh-CN" sz="32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Old Billy saw his dogs as ________. </a:t>
            </a:r>
            <a:endParaRPr lang="en-US" altLang="zh-CN" sz="32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>
              <a:lnSpc>
                <a:spcPct val="150000"/>
              </a:lnSpc>
            </a:pPr>
            <a:r>
              <a:rPr lang="en-US" altLang="zh-CN" sz="32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But Stevie saw Black Dan as ________.</a:t>
            </a:r>
            <a:endParaRPr lang="en-US" altLang="zh-CN" sz="32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7850" y="1641475"/>
            <a:ext cx="3417570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100000"/>
              </a:lnSpc>
            </a:pPr>
            <a:r>
              <a:rPr lang="en-US" altLang="zh-CN" sz="3200" b="0" i="0">
                <a:solidFill>
                  <a:schemeClr val="accent6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tools/</a:t>
            </a:r>
            <a:endParaRPr lang="en-US" altLang="zh-CN" sz="3200" b="0" i="0">
              <a:solidFill>
                <a:schemeClr val="accent6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  <a:p>
            <a:pPr marL="0" indent="0">
              <a:lnSpc>
                <a:spcPct val="100000"/>
              </a:lnSpc>
            </a:pPr>
            <a:r>
              <a:rPr lang="en-US" altLang="zh-CN" sz="3200" b="0" i="0">
                <a:solidFill>
                  <a:schemeClr val="accent6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winners and losers</a:t>
            </a:r>
            <a:endParaRPr lang="en-US" altLang="zh-CN" sz="3200" b="0" i="0">
              <a:solidFill>
                <a:schemeClr val="accent6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3360" y="3234055"/>
            <a:ext cx="2332355" cy="1045210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lnSpc>
                <a:spcPts val="1100"/>
              </a:lnSpc>
            </a:pPr>
            <a:r>
              <a:rPr lang="en-US" altLang="zh-CN" sz="3200" b="0" i="0">
                <a:solidFill>
                  <a:schemeClr val="accent6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 a friend/</a:t>
            </a:r>
            <a:endParaRPr lang="en-US" altLang="zh-CN" sz="3200" b="0" i="0">
              <a:solidFill>
                <a:schemeClr val="accent6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  <a:p>
            <a:pPr marL="0" indent="0"/>
            <a:r>
              <a:rPr lang="en-US" altLang="zh-CN" sz="3200" b="0" i="0">
                <a:solidFill>
                  <a:schemeClr val="accent6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 a family member</a:t>
            </a:r>
            <a:endParaRPr lang="en-US" altLang="zh-CN" sz="3200" b="0" i="0">
              <a:solidFill>
                <a:schemeClr val="accent6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TextBox 7"/>
          <p:cNvSpPr txBox="1"/>
          <p:nvPr/>
        </p:nvSpPr>
        <p:spPr>
          <a:xfrm>
            <a:off x="4069080" y="2153285"/>
            <a:ext cx="5955665" cy="1962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8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charset="0"/>
                <a:ea typeface="汉仪铸字招牌黑W" panose="00020600040101010101" charset="-122"/>
                <a:cs typeface="Bernard MT Condensed" panose="02050806060905020404" charset="0"/>
              </a:rPr>
              <a:t>Black Dan</a:t>
            </a:r>
            <a:endParaRPr lang="en-US" altLang="zh-CN" sz="8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nard MT Condensed" panose="02050806060905020404" charset="0"/>
              <a:ea typeface="汉仪铸字招牌黑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505450" y="3848735"/>
            <a:ext cx="325755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典范英语</a:t>
            </a:r>
            <a:r>
              <a:rPr lang="en-US" altLang="zh-CN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9-4</a:t>
            </a:r>
            <a:endParaRPr lang="en-US" altLang="zh-CN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字研卡通W" panose="00020600040101010101" charset="-122"/>
              <a:ea typeface="汉仪字研卡通W" panose="00020600040101010101" charset="-122"/>
              <a:cs typeface="汉仪字研卡通W" panose="00020600040101010101" charset="-122"/>
            </a:endParaRPr>
          </a:p>
        </p:txBody>
      </p:sp>
      <p:pic>
        <p:nvPicPr>
          <p:cNvPr id="40" name="图片 39" descr="5c9851b65ecb7"/>
          <p:cNvPicPr>
            <a:picLocks noChangeAspect="1"/>
          </p:cNvPicPr>
          <p:nvPr/>
        </p:nvPicPr>
        <p:blipFill>
          <a:blip r:embed="rId1"/>
          <a:srcRect l="9321" b="13387"/>
          <a:stretch>
            <a:fillRect/>
          </a:stretch>
        </p:blipFill>
        <p:spPr>
          <a:xfrm>
            <a:off x="10556240" y="87630"/>
            <a:ext cx="1457960" cy="1495425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 descr="5c7573e8d5e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0345" y="6168390"/>
            <a:ext cx="1633855" cy="61722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/>
          <a:srcRect b="7930"/>
          <a:stretch>
            <a:fillRect/>
          </a:stretch>
        </p:blipFill>
        <p:spPr>
          <a:xfrm>
            <a:off x="-2058035" y="313690"/>
            <a:ext cx="6511290" cy="564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52710" y="3848735"/>
            <a:ext cx="1761490" cy="2106930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152400" y="0"/>
            <a:ext cx="673100" cy="721360"/>
          </a:xfrm>
          <a:prstGeom prst="rect">
            <a:avLst/>
          </a:prstGeom>
        </p:spPr>
      </p:pic>
      <p:pic>
        <p:nvPicPr>
          <p:cNvPr id="38" name="图片 37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1206500" y="0"/>
            <a:ext cx="609600" cy="518160"/>
          </a:xfrm>
          <a:prstGeom prst="rect">
            <a:avLst/>
          </a:prstGeom>
        </p:spPr>
      </p:pic>
      <p:pic>
        <p:nvPicPr>
          <p:cNvPr id="39" name="图片 38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9554845" y="-12700"/>
            <a:ext cx="825500" cy="734060"/>
          </a:xfrm>
          <a:prstGeom prst="rect">
            <a:avLst/>
          </a:prstGeom>
        </p:spPr>
      </p:pic>
      <p:pic>
        <p:nvPicPr>
          <p:cNvPr id="46" name="图片 45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8529320" y="0"/>
            <a:ext cx="710565" cy="594995"/>
          </a:xfrm>
          <a:prstGeom prst="rect">
            <a:avLst/>
          </a:prstGeom>
        </p:spPr>
      </p:pic>
      <p:pic>
        <p:nvPicPr>
          <p:cNvPr id="48" name="图片 47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2439670" y="76200"/>
            <a:ext cx="609600" cy="518160"/>
          </a:xfrm>
          <a:prstGeom prst="rect">
            <a:avLst/>
          </a:prstGeom>
        </p:spPr>
      </p:pic>
      <p:pic>
        <p:nvPicPr>
          <p:cNvPr id="49" name="图片 48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3459480" y="76200"/>
            <a:ext cx="609600" cy="518160"/>
          </a:xfrm>
          <a:prstGeom prst="rect">
            <a:avLst/>
          </a:prstGeom>
        </p:spPr>
      </p:pic>
      <p:pic>
        <p:nvPicPr>
          <p:cNvPr id="50" name="图片 49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4467225" y="63500"/>
            <a:ext cx="755650" cy="556260"/>
          </a:xfrm>
          <a:prstGeom prst="rect">
            <a:avLst/>
          </a:prstGeom>
        </p:spPr>
      </p:pic>
      <p:pic>
        <p:nvPicPr>
          <p:cNvPr id="51" name="图片 50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5621020" y="101600"/>
            <a:ext cx="660400" cy="619760"/>
          </a:xfrm>
          <a:prstGeom prst="rect">
            <a:avLst/>
          </a:prstGeom>
        </p:spPr>
      </p:pic>
      <p:pic>
        <p:nvPicPr>
          <p:cNvPr id="52" name="图片 51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6640830" y="63500"/>
            <a:ext cx="609600" cy="518160"/>
          </a:xfrm>
          <a:prstGeom prst="rect">
            <a:avLst/>
          </a:prstGeom>
        </p:spPr>
      </p:pic>
      <p:pic>
        <p:nvPicPr>
          <p:cNvPr id="53" name="图片 52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7564755" y="-12700"/>
            <a:ext cx="650240" cy="620395"/>
          </a:xfrm>
          <a:prstGeom prst="rect">
            <a:avLst/>
          </a:prstGeom>
        </p:spPr>
      </p:pic>
      <p:pic>
        <p:nvPicPr>
          <p:cNvPr id="54" name="图片 53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11273155" y="1583055"/>
            <a:ext cx="741045" cy="645795"/>
          </a:xfrm>
          <a:prstGeom prst="rect">
            <a:avLst/>
          </a:prstGeom>
        </p:spPr>
      </p:pic>
      <p:pic>
        <p:nvPicPr>
          <p:cNvPr id="55" name="图片 54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11089640" y="2348865"/>
            <a:ext cx="825500" cy="734060"/>
          </a:xfrm>
          <a:prstGeom prst="rect">
            <a:avLst/>
          </a:prstGeom>
        </p:spPr>
      </p:pic>
      <p:pic>
        <p:nvPicPr>
          <p:cNvPr id="56" name="图片 55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10264140" y="2951480"/>
            <a:ext cx="825500" cy="734060"/>
          </a:xfrm>
          <a:prstGeom prst="rect">
            <a:avLst/>
          </a:prstGeom>
        </p:spPr>
      </p:pic>
      <p:pic>
        <p:nvPicPr>
          <p:cNvPr id="57" name="图片 56"/>
          <p:cNvPicPr/>
          <p:nvPr/>
        </p:nvPicPr>
        <p:blipFill>
          <a:blip r:embed="rId5"/>
          <a:srcRect l="21689" t="9795" r="46651" b="44367"/>
          <a:stretch>
            <a:fillRect/>
          </a:stretch>
        </p:blipFill>
        <p:spPr>
          <a:xfrm>
            <a:off x="10024745" y="1216025"/>
            <a:ext cx="825500" cy="7340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305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Critical Thinking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1515" y="1278890"/>
            <a:ext cx="6800850" cy="1076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Why do you think Black Dan headed for the forest again in the end?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20" y="365125"/>
            <a:ext cx="4223385" cy="5425440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3" name="文本框 2"/>
          <p:cNvSpPr txBox="1"/>
          <p:nvPr/>
        </p:nvSpPr>
        <p:spPr>
          <a:xfrm>
            <a:off x="165100" y="2318385"/>
            <a:ext cx="7472680" cy="3472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possible reasons</a:t>
            </a: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He wondered whether ghosts dogs were still there waiting for him.</a:t>
            </a:r>
            <a:endParaRPr lang="en-US" altLang="zh-CN" sz="280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That is his daily routine: running and hunting in the forest.</a:t>
            </a:r>
            <a:endParaRPr lang="en-US" altLang="zh-CN" sz="280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he was acting as a brave guide, helping his best friend conquer the last bit of fear in his heart.</a:t>
            </a:r>
            <a:endParaRPr lang="en-US" altLang="zh-CN" sz="280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...</a:t>
            </a:r>
            <a:endParaRPr lang="en-US" altLang="zh-CN" sz="280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305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Critical Thinking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1515" y="1278890"/>
            <a:ext cx="6800850" cy="20612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do you think is </a:t>
            </a:r>
            <a:r>
              <a:rPr lang="en-US" altLang="zh-CN" sz="3200" b="1" kern="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the most important message </a:t>
            </a:r>
            <a:r>
              <a:rPr lang="en-US" altLang="zh-CN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of this story? Is it about friendship, loyalty, bravery, or something else?</a:t>
            </a:r>
            <a:endParaRPr lang="en-US" altLang="zh-CN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20" y="365125"/>
            <a:ext cx="4223385" cy="5425440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5" name="文本框 4"/>
          <p:cNvSpPr txBox="1"/>
          <p:nvPr/>
        </p:nvSpPr>
        <p:spPr>
          <a:xfrm>
            <a:off x="901700" y="3314065"/>
            <a:ext cx="6381115" cy="22529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800" b="0" i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This story is </a:t>
            </a:r>
            <a:r>
              <a:rPr lang="en-US" altLang="zh-CN" sz="2800" b="0" i="0">
                <a:solidFill>
                  <a:srgbClr val="C0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more than</a:t>
            </a:r>
            <a:r>
              <a:rPr lang="en-US" altLang="zh-CN" sz="2800" b="0" i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 a ghost story. It teaches us some important lessons:</a:t>
            </a:r>
            <a:endParaRPr lang="en-US" altLang="zh-CN" sz="2800" b="0" i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457200" indent="-4572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800" b="0" i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Value Life, Not Just Usefulness.</a:t>
            </a:r>
            <a:endParaRPr lang="en-US" altLang="zh-CN" sz="2800" b="0" i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457200" indent="-4572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800" b="0" i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Loyalty is a Two-Way Street.</a:t>
            </a:r>
            <a:endParaRPr lang="en-US" altLang="zh-CN" sz="2800" b="0" i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457200" indent="-4572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800" b="0" i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Face Your Fears to Grow.</a:t>
            </a:r>
            <a:endParaRPr lang="en-US" altLang="zh-CN" sz="2800" b="0" i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endParaRPr lang="en-US" altLang="zh-CN" sz="2800" b="0" i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 descr="5c9851b65ecb7"/>
          <p:cNvPicPr>
            <a:picLocks noChangeAspect="1"/>
          </p:cNvPicPr>
          <p:nvPr/>
        </p:nvPicPr>
        <p:blipFill>
          <a:blip r:embed="rId1"/>
          <a:srcRect l="9321" b="13387"/>
          <a:stretch>
            <a:fillRect/>
          </a:stretch>
        </p:blipFill>
        <p:spPr>
          <a:xfrm>
            <a:off x="159385" y="3224530"/>
            <a:ext cx="2429510" cy="2491740"/>
          </a:xfrm>
          <a:prstGeom prst="rect">
            <a:avLst/>
          </a:prstGeom>
        </p:spPr>
      </p:pic>
      <p:pic>
        <p:nvPicPr>
          <p:cNvPr id="41" name="图片 40" descr="5c75237eaa847"/>
          <p:cNvPicPr>
            <a:picLocks noChangeAspect="1"/>
          </p:cNvPicPr>
          <p:nvPr/>
        </p:nvPicPr>
        <p:blipFill>
          <a:blip r:embed="rId2"/>
          <a:srcRect t="24380"/>
          <a:stretch>
            <a:fillRect/>
          </a:stretch>
        </p:blipFill>
        <p:spPr>
          <a:xfrm>
            <a:off x="9648825" y="-12700"/>
            <a:ext cx="2058670" cy="1661160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9648825" y="855980"/>
            <a:ext cx="2058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招牌黑W" panose="00020600040101010101" charset="-122"/>
                <a:ea typeface="汉仪铸字招牌黑W" panose="00020600040101010101" charset="-122"/>
              </a:rPr>
              <a:t>End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招牌黑W" panose="00020600040101010101" charset="-122"/>
              <a:ea typeface="汉仪铸字招牌黑W" panose="00020600040101010101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标题层"/>
          <p:cNvSpPr txBox="1"/>
          <p:nvPr/>
        </p:nvSpPr>
        <p:spPr bwMode="auto">
          <a:xfrm>
            <a:off x="2588895" y="2025650"/>
            <a:ext cx="6913245" cy="369062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noAutofit/>
          </a:bodyPr>
          <a:p>
            <a:pPr algn="ctr">
              <a:defRPr/>
            </a:pPr>
            <a:r>
              <a:rPr lang="zh-CN" altLang="en-US" sz="7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Thank you for watching</a:t>
            </a:r>
            <a:endParaRPr lang="zh-CN" altLang="en-US" sz="7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pic>
        <p:nvPicPr>
          <p:cNvPr id="51" name="图片 50"/>
          <p:cNvPicPr/>
          <p:nvPr/>
        </p:nvPicPr>
        <p:blipFill>
          <a:blip r:embed="rId4"/>
          <a:srcRect l="21689" t="9795" r="46651" b="44367"/>
          <a:stretch>
            <a:fillRect/>
          </a:stretch>
        </p:blipFill>
        <p:spPr>
          <a:xfrm>
            <a:off x="6792595" y="596265"/>
            <a:ext cx="1930400" cy="15900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层"/>
          <p:cNvSpPr txBox="1"/>
          <p:nvPr>
            <p:custDataLst>
              <p:tags r:id="rId1"/>
            </p:custDataLst>
          </p:nvPr>
        </p:nvSpPr>
        <p:spPr bwMode="auto">
          <a:xfrm>
            <a:off x="4384040" y="428625"/>
            <a:ext cx="103441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 algn="ctr">
              <a:defRPr/>
            </a:pPr>
            <a:r>
              <a:rPr lang="en-US" altLang="zh-CN" sz="4000" kern="0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  <a:cs typeface="Arial" panose="020B0604020202020204" pitchFamily="34" charset="0"/>
              </a:rPr>
              <a:t>01</a:t>
            </a:r>
            <a:endParaRPr lang="en-US" altLang="zh-CN" sz="4000" kern="0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4" name="标题层"/>
          <p:cNvSpPr txBox="1"/>
          <p:nvPr>
            <p:custDataLst>
              <p:tags r:id="rId2"/>
            </p:custDataLst>
          </p:nvPr>
        </p:nvSpPr>
        <p:spPr bwMode="auto">
          <a:xfrm>
            <a:off x="5253355" y="486410"/>
            <a:ext cx="668972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>
              <a:defRPr/>
            </a:pPr>
            <a:r>
              <a:rPr lang="en-US" altLang="zh-CN" sz="4000" b="1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</a:rPr>
              <a:t>Black Dan the Seventh</a:t>
            </a:r>
            <a:endParaRPr lang="en-US" altLang="zh-CN" sz="4000" b="1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5" name="标题层"/>
          <p:cNvSpPr txBox="1"/>
          <p:nvPr>
            <p:custDataLst>
              <p:tags r:id="rId3"/>
            </p:custDataLst>
          </p:nvPr>
        </p:nvSpPr>
        <p:spPr bwMode="auto">
          <a:xfrm>
            <a:off x="4384040" y="1257300"/>
            <a:ext cx="86931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 algn="ctr">
              <a:defRPr/>
            </a:pPr>
            <a:r>
              <a:rPr lang="en-US" altLang="zh-CN" sz="4000" kern="0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  <a:cs typeface="Arial" panose="020B0604020202020204" pitchFamily="34" charset="0"/>
              </a:rPr>
              <a:t>02</a:t>
            </a:r>
            <a:endParaRPr lang="en-US" altLang="zh-CN" sz="4000" kern="0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11" name="标题层"/>
          <p:cNvSpPr txBox="1"/>
          <p:nvPr>
            <p:custDataLst>
              <p:tags r:id="rId4"/>
            </p:custDataLst>
          </p:nvPr>
        </p:nvSpPr>
        <p:spPr bwMode="auto">
          <a:xfrm>
            <a:off x="5253355" y="1291590"/>
            <a:ext cx="336994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>
              <a:defRPr/>
            </a:pPr>
            <a:r>
              <a:rPr lang="en-US" altLang="zh-CN" sz="4000" b="1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</a:rPr>
              <a:t>Fiery eyes</a:t>
            </a:r>
            <a:endParaRPr lang="en-US" altLang="zh-CN" sz="4000" b="1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13" name="标题层"/>
          <p:cNvSpPr txBox="1"/>
          <p:nvPr>
            <p:custDataLst>
              <p:tags r:id="rId5"/>
            </p:custDataLst>
          </p:nvPr>
        </p:nvSpPr>
        <p:spPr bwMode="auto">
          <a:xfrm>
            <a:off x="4395470" y="1995170"/>
            <a:ext cx="85788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 algn="ctr">
              <a:defRPr/>
            </a:pPr>
            <a:r>
              <a:rPr lang="en-US" altLang="zh-CN" sz="4000" kern="0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  <a:cs typeface="Arial" panose="020B0604020202020204" pitchFamily="34" charset="0"/>
              </a:rPr>
              <a:t>03</a:t>
            </a:r>
            <a:endParaRPr lang="en-US" altLang="zh-CN" sz="4000" kern="0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15" name="标题层"/>
          <p:cNvSpPr txBox="1"/>
          <p:nvPr>
            <p:custDataLst>
              <p:tags r:id="rId6"/>
            </p:custDataLst>
          </p:nvPr>
        </p:nvSpPr>
        <p:spPr bwMode="auto">
          <a:xfrm>
            <a:off x="5253355" y="2027555"/>
            <a:ext cx="6689090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>
              <a:defRPr/>
            </a:pPr>
            <a:r>
              <a:rPr lang="en-US" altLang="zh-CN" sz="4000" b="1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</a:rPr>
              <a:t>That dog should be dead</a:t>
            </a:r>
            <a:endParaRPr lang="en-US" altLang="zh-CN" sz="4000" b="1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16" name="标题层"/>
          <p:cNvSpPr txBox="1"/>
          <p:nvPr>
            <p:custDataLst>
              <p:tags r:id="rId7"/>
            </p:custDataLst>
          </p:nvPr>
        </p:nvSpPr>
        <p:spPr bwMode="auto">
          <a:xfrm>
            <a:off x="4384040" y="2733040"/>
            <a:ext cx="86931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 algn="ctr">
              <a:defRPr/>
            </a:pPr>
            <a:r>
              <a:rPr lang="en-US" altLang="zh-CN" sz="4000" kern="0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  <a:cs typeface="Arial" panose="020B0604020202020204" pitchFamily="34" charset="0"/>
              </a:rPr>
              <a:t>04</a:t>
            </a:r>
            <a:endParaRPr lang="en-US" altLang="zh-CN" sz="4000" kern="0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19" name="标题层"/>
          <p:cNvSpPr txBox="1"/>
          <p:nvPr>
            <p:custDataLst>
              <p:tags r:id="rId8"/>
            </p:custDataLst>
          </p:nvPr>
        </p:nvSpPr>
        <p:spPr bwMode="auto">
          <a:xfrm>
            <a:off x="5253355" y="2797810"/>
            <a:ext cx="336994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>
              <a:defRPr/>
            </a:pPr>
            <a:r>
              <a:rPr lang="en-US" altLang="zh-CN" sz="4000" b="1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</a:rPr>
              <a:t>The howling</a:t>
            </a:r>
            <a:endParaRPr lang="en-US" altLang="zh-CN" sz="4000" b="1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pic>
        <p:nvPicPr>
          <p:cNvPr id="27" name="图片 26" descr="5c7573e8d5e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9688830" y="3924300"/>
            <a:ext cx="2503170" cy="2994660"/>
          </a:xfrm>
          <a:prstGeom prst="rect">
            <a:avLst/>
          </a:prstGeom>
        </p:spPr>
      </p:pic>
      <p:sp>
        <p:nvSpPr>
          <p:cNvPr id="9" name="标题层"/>
          <p:cNvSpPr txBox="1"/>
          <p:nvPr>
            <p:custDataLst>
              <p:tags r:id="rId11"/>
            </p:custDataLst>
          </p:nvPr>
        </p:nvSpPr>
        <p:spPr bwMode="auto">
          <a:xfrm>
            <a:off x="4384040" y="3469640"/>
            <a:ext cx="86931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4000" kern="0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  <a:cs typeface="Arial" panose="020B0604020202020204" pitchFamily="34" charset="0"/>
              </a:rPr>
              <a:t>05</a:t>
            </a:r>
            <a:endParaRPr lang="en-US" altLang="zh-CN" sz="4000" kern="0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10" name="标题层"/>
          <p:cNvSpPr txBox="1"/>
          <p:nvPr>
            <p:custDataLst>
              <p:tags r:id="rId12"/>
            </p:custDataLst>
          </p:nvPr>
        </p:nvSpPr>
        <p:spPr bwMode="auto">
          <a:xfrm>
            <a:off x="5253355" y="3534410"/>
            <a:ext cx="336994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>
              <a:defRPr/>
            </a:pPr>
            <a:r>
              <a:rPr lang="en-US" altLang="zh-CN" sz="4000" b="1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</a:rPr>
              <a:t>Surrounded</a:t>
            </a:r>
            <a:endParaRPr lang="en-US" altLang="zh-CN" sz="4000" b="1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12" name="标题层"/>
          <p:cNvSpPr txBox="1"/>
          <p:nvPr>
            <p:custDataLst>
              <p:tags r:id="rId13"/>
            </p:custDataLst>
          </p:nvPr>
        </p:nvSpPr>
        <p:spPr bwMode="auto">
          <a:xfrm>
            <a:off x="4384040" y="4239260"/>
            <a:ext cx="86931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 algn="ctr">
              <a:defRPr/>
            </a:pPr>
            <a:r>
              <a:rPr lang="en-US" altLang="zh-CN" sz="4000" kern="0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  <a:cs typeface="Arial" panose="020B0604020202020204" pitchFamily="34" charset="0"/>
              </a:rPr>
              <a:t>06</a:t>
            </a:r>
            <a:endParaRPr lang="en-US" altLang="zh-CN" sz="4000" kern="0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18" name="标题层"/>
          <p:cNvSpPr txBox="1"/>
          <p:nvPr>
            <p:custDataLst>
              <p:tags r:id="rId14"/>
            </p:custDataLst>
          </p:nvPr>
        </p:nvSpPr>
        <p:spPr bwMode="auto">
          <a:xfrm>
            <a:off x="5253355" y="4304030"/>
            <a:ext cx="336994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>
              <a:defRPr/>
            </a:pPr>
            <a:r>
              <a:rPr lang="en-US" altLang="zh-CN" sz="4000" b="1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</a:rPr>
              <a:t>The old mine</a:t>
            </a:r>
            <a:endParaRPr lang="en-US" altLang="zh-CN" sz="4000" b="1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20" name="标题层"/>
          <p:cNvSpPr txBox="1"/>
          <p:nvPr>
            <p:custDataLst>
              <p:tags r:id="rId15"/>
            </p:custDataLst>
          </p:nvPr>
        </p:nvSpPr>
        <p:spPr bwMode="auto">
          <a:xfrm>
            <a:off x="4384040" y="4917440"/>
            <a:ext cx="86931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 algn="ctr">
              <a:defRPr/>
            </a:pPr>
            <a:r>
              <a:rPr lang="en-US" altLang="zh-CN" sz="4000" kern="0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  <a:cs typeface="Arial" panose="020B0604020202020204" pitchFamily="34" charset="0"/>
              </a:rPr>
              <a:t>07</a:t>
            </a:r>
            <a:endParaRPr lang="en-US" altLang="zh-CN" sz="4000" kern="0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21" name="标题层"/>
          <p:cNvSpPr txBox="1"/>
          <p:nvPr>
            <p:custDataLst>
              <p:tags r:id="rId16"/>
            </p:custDataLst>
          </p:nvPr>
        </p:nvSpPr>
        <p:spPr bwMode="auto">
          <a:xfrm>
            <a:off x="5253355" y="4982210"/>
            <a:ext cx="4309745" cy="73596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lstStyle/>
          <a:p>
            <a:pPr>
              <a:defRPr/>
            </a:pPr>
            <a:r>
              <a:rPr lang="en-US" altLang="zh-CN" sz="4000" b="1" dirty="0">
                <a:gradFill>
                  <a:gsLst>
                    <a:gs pos="1000">
                      <a:srgbClr val="6E4C2E"/>
                    </a:gs>
                    <a:gs pos="100000">
                      <a:srgbClr val="4B311C"/>
                    </a:gs>
                  </a:gsLst>
                  <a:lin scaled="1"/>
                </a:gradFill>
                <a:latin typeface="汉仪字研卡通W" panose="00020600040101010101" charset="-122"/>
                <a:ea typeface="汉仪字研卡通W" panose="00020600040101010101" charset="-122"/>
              </a:rPr>
              <a:t>In the forest</a:t>
            </a:r>
            <a:endParaRPr lang="en-US" altLang="zh-CN" sz="4000" b="1" dirty="0">
              <a:gradFill>
                <a:gsLst>
                  <a:gs pos="1000">
                    <a:srgbClr val="6E4C2E"/>
                  </a:gs>
                  <a:gs pos="100000">
                    <a:srgbClr val="4B311C"/>
                  </a:gs>
                </a:gsLst>
                <a:lin scaled="1"/>
              </a:gra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7"/>
          <a:srcRect l="15139" t="6631" r="23088" b="61178"/>
          <a:stretch>
            <a:fillRect/>
          </a:stretch>
        </p:blipFill>
        <p:spPr>
          <a:xfrm>
            <a:off x="248920" y="1588135"/>
            <a:ext cx="4247515" cy="313118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9" grpId="0" bldLvl="0" animBg="1"/>
      <p:bldP spid="9" grpId="0" bldLvl="0" animBg="1"/>
      <p:bldP spid="10" grpId="0" bldLvl="0" animBg="1"/>
      <p:bldP spid="12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rcRect l="15139" t="6631" r="23088" b="61178"/>
          <a:stretch>
            <a:fillRect/>
          </a:stretch>
        </p:blipFill>
        <p:spPr>
          <a:xfrm>
            <a:off x="1518920" y="-166370"/>
            <a:ext cx="9327515" cy="6876415"/>
          </a:xfrm>
          <a:prstGeom prst="rect">
            <a:avLst/>
          </a:prstGeom>
        </p:spPr>
      </p:pic>
      <p:sp>
        <p:nvSpPr>
          <p:cNvPr id="5" name="标题层"/>
          <p:cNvSpPr txBox="1"/>
          <p:nvPr>
            <p:custDataLst>
              <p:tags r:id="rId3"/>
            </p:custDataLst>
          </p:nvPr>
        </p:nvSpPr>
        <p:spPr bwMode="auto">
          <a:xfrm>
            <a:off x="1518920" y="4492625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chapter1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6" name="标题层"/>
          <p:cNvSpPr txBox="1"/>
          <p:nvPr>
            <p:custDataLst>
              <p:tags r:id="rId4"/>
            </p:custDataLst>
          </p:nvPr>
        </p:nvSpPr>
        <p:spPr bwMode="auto">
          <a:xfrm>
            <a:off x="2268220" y="326898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2-4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9" name="标题层"/>
          <p:cNvSpPr txBox="1"/>
          <p:nvPr>
            <p:custDataLst>
              <p:tags r:id="rId5"/>
            </p:custDataLst>
          </p:nvPr>
        </p:nvSpPr>
        <p:spPr bwMode="auto">
          <a:xfrm>
            <a:off x="6395720" y="245618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5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11" name="标题层"/>
          <p:cNvSpPr txBox="1"/>
          <p:nvPr>
            <p:custDataLst>
              <p:tags r:id="rId6"/>
            </p:custDataLst>
          </p:nvPr>
        </p:nvSpPr>
        <p:spPr bwMode="auto">
          <a:xfrm>
            <a:off x="8072120" y="326898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6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13" name="标题层"/>
          <p:cNvSpPr txBox="1"/>
          <p:nvPr>
            <p:custDataLst>
              <p:tags r:id="rId7"/>
            </p:custDataLst>
          </p:nvPr>
        </p:nvSpPr>
        <p:spPr bwMode="auto">
          <a:xfrm>
            <a:off x="8656955" y="441198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7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0734040" y="4351655"/>
            <a:ext cx="1454785" cy="174117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2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decel="52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decel="52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decel="52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decel="52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74940" y="1151255"/>
            <a:ext cx="2267585" cy="26301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171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opening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3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1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622425" y="1819910"/>
            <a:ext cx="1968500" cy="18764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062595" y="3781425"/>
            <a:ext cx="45459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a ___________ dog with _________like a deer.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a ________ greyhound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087495" y="2765425"/>
            <a:ext cx="3352800" cy="12700"/>
          </a:xfrm>
          <a:prstGeom prst="straightConnector1">
            <a:avLst/>
          </a:prstGeom>
          <a:ln w="7937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标题层"/>
          <p:cNvSpPr txBox="1"/>
          <p:nvPr>
            <p:custDataLst>
              <p:tags r:id="rId5"/>
            </p:custDataLst>
          </p:nvPr>
        </p:nvSpPr>
        <p:spPr bwMode="auto">
          <a:xfrm>
            <a:off x="4669155" y="2041525"/>
            <a:ext cx="2189480" cy="61277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3200" b="1" kern="0" dirty="0">
                <a:solidFill>
                  <a:srgbClr val="C00000"/>
                </a:solidFill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keep</a:t>
            </a:r>
            <a:endParaRPr lang="en-US" altLang="zh-CN" sz="3200" b="1" kern="0" dirty="0">
              <a:solidFill>
                <a:srgbClr val="C00000"/>
              </a:solidFill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5763895" y="3324225"/>
            <a:ext cx="2011045" cy="1358900"/>
          </a:xfrm>
          <a:prstGeom prst="straightConnector1">
            <a:avLst/>
          </a:prstGeom>
          <a:ln w="7937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标题层"/>
          <p:cNvSpPr txBox="1"/>
          <p:nvPr>
            <p:custDataLst>
              <p:tags r:id="rId6"/>
            </p:custDataLst>
          </p:nvPr>
        </p:nvSpPr>
        <p:spPr bwMode="auto">
          <a:xfrm rot="19500000">
            <a:off x="5837555" y="3323590"/>
            <a:ext cx="2025015" cy="61341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noAutofit/>
          </a:bodyPr>
          <a:p>
            <a:pPr algn="ctr">
              <a:defRPr/>
            </a:pPr>
            <a:r>
              <a:rPr lang="en-US" altLang="zh-CN" sz="3200" b="1" kern="0" dirty="0">
                <a:solidFill>
                  <a:srgbClr val="C00000"/>
                </a:solidFill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belong to</a:t>
            </a:r>
            <a:endParaRPr lang="en-US" altLang="zh-CN" sz="3200" b="1" kern="0" dirty="0">
              <a:solidFill>
                <a:srgbClr val="C00000"/>
              </a:solidFill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9515475" y="1151255"/>
            <a:ext cx="2673350" cy="1076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Black Dan </a:t>
            </a:r>
            <a:r>
              <a:rPr lang="en-US" sz="3200" b="1" kern="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the seventh</a:t>
            </a:r>
            <a:endParaRPr lang="en-US" sz="3200" b="1" kern="0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字研卡通W" panose="00020600040101010101" charset="-122"/>
              <a:ea typeface="汉仪字研卡通W" panose="00020600040101010101" charset="-122"/>
              <a:cs typeface="汉仪字研卡通W" panose="0002060004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38810" y="1927225"/>
            <a:ext cx="267335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Stevie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字研卡通W" panose="00020600040101010101" charset="-122"/>
              <a:ea typeface="汉仪字研卡通W" panose="00020600040101010101" charset="-122"/>
              <a:cs typeface="汉仪字研卡通W" panose="0002060004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750310" y="4683125"/>
            <a:ext cx="267335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Old Billy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字研卡通W" panose="00020600040101010101" charset="-122"/>
              <a:ea typeface="汉仪字研卡通W" panose="00020600040101010101" charset="-122"/>
              <a:cs typeface="汉仪字研卡通W" panose="00020600040101010101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893310" y="397510"/>
            <a:ext cx="2673350" cy="6451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字研卡通W" panose="00020600040101010101" charset="-122"/>
                <a:ea typeface="汉仪字研卡通W" panose="00020600040101010101" charset="-122"/>
                <a:cs typeface="汉仪字研卡通W" panose="00020600040101010101" charset="-122"/>
              </a:rPr>
              <a:t>Characters</a:t>
            </a:r>
            <a:endParaRPr lang="en-US" sz="36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字研卡通W" panose="00020600040101010101" charset="-122"/>
              <a:ea typeface="汉仪字研卡通W" panose="00020600040101010101" charset="-122"/>
              <a:cs typeface="汉仪字研卡通W" panose="00020600040101010101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6144895" y="3438525"/>
            <a:ext cx="1917700" cy="1295400"/>
          </a:xfrm>
          <a:prstGeom prst="straightConnector1">
            <a:avLst/>
          </a:prstGeom>
          <a:ln w="7937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标题层"/>
          <p:cNvSpPr txBox="1"/>
          <p:nvPr>
            <p:custDataLst>
              <p:tags r:id="rId7"/>
            </p:custDataLst>
          </p:nvPr>
        </p:nvSpPr>
        <p:spPr bwMode="auto">
          <a:xfrm rot="19500000">
            <a:off x="6416675" y="4039870"/>
            <a:ext cx="2025015" cy="61341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noAutofit/>
          </a:bodyPr>
          <a:p>
            <a:pPr algn="ctr">
              <a:defRPr/>
            </a:pPr>
            <a:r>
              <a:rPr lang="en-US" altLang="zh-CN" sz="3200" b="1" kern="0" dirty="0">
                <a:solidFill>
                  <a:srgbClr val="C00000"/>
                </a:solidFill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get rid of</a:t>
            </a:r>
            <a:endParaRPr lang="en-US" altLang="zh-CN" sz="3200" b="1" kern="0" dirty="0">
              <a:solidFill>
                <a:srgbClr val="C00000"/>
              </a:solidFill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cxnSp>
        <p:nvCxnSpPr>
          <p:cNvPr id="24" name="肘形连接符 23"/>
          <p:cNvCxnSpPr/>
          <p:nvPr/>
        </p:nvCxnSpPr>
        <p:spPr>
          <a:xfrm rot="5400000" flipV="1">
            <a:off x="2949575" y="3908425"/>
            <a:ext cx="850900" cy="800100"/>
          </a:xfrm>
          <a:prstGeom prst="bentConnector3">
            <a:avLst>
              <a:gd name="adj1" fmla="val 50075"/>
            </a:avLst>
          </a:prstGeom>
          <a:ln w="60325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标题层"/>
          <p:cNvSpPr txBox="1"/>
          <p:nvPr>
            <p:custDataLst>
              <p:tags r:id="rId8"/>
            </p:custDataLst>
          </p:nvPr>
        </p:nvSpPr>
        <p:spPr bwMode="auto">
          <a:xfrm>
            <a:off x="393700" y="4223385"/>
            <a:ext cx="3381375" cy="1233805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noAutofit/>
          </a:bodyPr>
          <a:p>
            <a:pPr algn="l">
              <a:lnSpc>
                <a:spcPct val="100000"/>
              </a:lnSpc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Stevie’s dad replaced his jod as a forest warden. </a:t>
            </a:r>
            <a:endParaRPr lang="en-US" altLang="zh-CN" sz="2800" b="1" kern="0" dirty="0">
              <a:solidFill>
                <a:srgbClr val="C00000"/>
              </a:solidFill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decel="52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decel="52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0" bldLvl="0" animBg="1"/>
      <p:bldP spid="17" grpId="0"/>
      <p:bldP spid="16" grpId="0"/>
      <p:bldP spid="7" grpId="0"/>
      <p:bldP spid="18" grpId="0"/>
      <p:bldP spid="10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734040" y="4351655"/>
            <a:ext cx="1454785" cy="1741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6528" r="570" b="2312"/>
          <a:stretch>
            <a:fillRect/>
          </a:stretch>
        </p:blipFill>
        <p:spPr>
          <a:xfrm>
            <a:off x="530225" y="379095"/>
            <a:ext cx="5436870" cy="5713730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674995" y="2051050"/>
            <a:ext cx="635508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can you infer from this part?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6779895" y="3009265"/>
            <a:ext cx="2641600" cy="584835"/>
          </a:xfrm>
          <a:prstGeom prst="borderCallout1">
            <a:avLst>
              <a:gd name="adj1" fmla="val 18750"/>
              <a:gd name="adj2" fmla="val -8333"/>
              <a:gd name="adj3" fmla="val -408794"/>
              <a:gd name="adj4" fmla="val -162235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indifferent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6779895" y="4025265"/>
            <a:ext cx="2641600" cy="584835"/>
          </a:xfrm>
          <a:prstGeom prst="borderCallout1">
            <a:avLst>
              <a:gd name="adj1" fmla="val 18750"/>
              <a:gd name="adj2" fmla="val -8333"/>
              <a:gd name="adj3" fmla="val -410966"/>
              <a:gd name="adj4" fmla="val -182427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cruel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2695" y="271780"/>
            <a:ext cx="4869815" cy="2013585"/>
          </a:xfrm>
          <a:prstGeom prst="rect">
            <a:avLst/>
          </a:prstGeom>
        </p:spPr>
      </p:pic>
      <p:sp>
        <p:nvSpPr>
          <p:cNvPr id="6" name="线形标注 1 5"/>
          <p:cNvSpPr/>
          <p:nvPr/>
        </p:nvSpPr>
        <p:spPr>
          <a:xfrm>
            <a:off x="6779895" y="4934585"/>
            <a:ext cx="2641600" cy="584835"/>
          </a:xfrm>
          <a:prstGeom prst="borderCallout1">
            <a:avLst>
              <a:gd name="adj1" fmla="val 49185"/>
              <a:gd name="adj2" fmla="val -4014"/>
              <a:gd name="adj3" fmla="val -638979"/>
              <a:gd name="adj4" fmla="val 46899"/>
            </a:avLst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kind</a:t>
            </a:r>
            <a:endParaRPr lang="en-US" altLang="zh-CN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右弧形箭头 6"/>
          <p:cNvSpPr/>
          <p:nvPr/>
        </p:nvSpPr>
        <p:spPr>
          <a:xfrm>
            <a:off x="9472295" y="3184525"/>
            <a:ext cx="1016000" cy="2260600"/>
          </a:xfrm>
          <a:prstGeom prst="curvedLeftArrow">
            <a:avLst/>
          </a:prstGeom>
          <a:solidFill>
            <a:schemeClr val="accent4"/>
          </a:solidFill>
          <a:ln w="28575" cmpd="sng">
            <a:solidFill>
              <a:schemeClr val="accent4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234295" y="3429000"/>
            <a:ext cx="1941195" cy="1076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Making a contrast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628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2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79525"/>
            <a:ext cx="5149850" cy="3749040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217795" y="948690"/>
            <a:ext cx="635508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did Stevie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hear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 and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see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5217795" y="1871980"/>
          <a:ext cx="6148070" cy="3309620"/>
        </p:xfrm>
        <a:graphic>
          <a:graphicData uri="http://schemas.openxmlformats.org/drawingml/2006/table">
            <a:tbl>
              <a:tblPr firstCol="1" bandRow="1">
                <a:tableStyleId>{75566038-10E2-4786-9A1C-0045A3F29D47}</a:tableStyleId>
              </a:tblPr>
              <a:tblGrid>
                <a:gridCol w="1490980"/>
                <a:gridCol w="4657090"/>
              </a:tblGrid>
              <a:tr h="17805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Heard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529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Saw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628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2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633595" y="351790"/>
            <a:ext cx="635508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did Stevie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hear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 and see?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3"/>
            </p:custDataLst>
          </p:nvPr>
        </p:nvGraphicFramePr>
        <p:xfrm>
          <a:off x="453390" y="1056005"/>
          <a:ext cx="10972165" cy="4374515"/>
        </p:xfrm>
        <a:graphic>
          <a:graphicData uri="http://schemas.openxmlformats.org/drawingml/2006/table">
            <a:tbl>
              <a:tblPr firstCol="1" bandRow="1">
                <a:tableStyleId>{75566038-10E2-4786-9A1C-0045A3F29D47}</a:tableStyleId>
              </a:tblPr>
              <a:tblGrid>
                <a:gridCol w="2203450"/>
                <a:gridCol w="8768715"/>
              </a:tblGrid>
              <a:tr h="437451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Heard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1850" y="3884930"/>
            <a:ext cx="5187315" cy="1464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75" y="1965325"/>
            <a:ext cx="2318385" cy="1687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3350" y="1099185"/>
            <a:ext cx="5803265" cy="1430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7940" y="2529205"/>
            <a:ext cx="5405755" cy="130556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0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3810" y="-1270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915660"/>
            <a:ext cx="12192635" cy="971550"/>
          </a:xfrm>
          <a:prstGeom prst="rect">
            <a:avLst/>
          </a:prstGeom>
          <a:gradFill>
            <a:gsLst>
              <a:gs pos="1000">
                <a:srgbClr val="6E4C2E"/>
              </a:gs>
              <a:gs pos="100000">
                <a:srgbClr val="4B311C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5716270"/>
            <a:ext cx="12192635" cy="227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 descr="5c7573e8d5e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6092825"/>
            <a:ext cx="1633855" cy="61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700" y="365125"/>
            <a:ext cx="2628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The build-up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3" name="标题层"/>
          <p:cNvSpPr txBox="1"/>
          <p:nvPr>
            <p:custDataLst>
              <p:tags r:id="rId2"/>
            </p:custDataLst>
          </p:nvPr>
        </p:nvSpPr>
        <p:spPr bwMode="auto">
          <a:xfrm>
            <a:off x="2087245" y="397510"/>
            <a:ext cx="2189480" cy="551180"/>
          </a:xfrm>
          <a:prstGeom prst="rect">
            <a:avLst/>
          </a:prstGeom>
          <a:noFill/>
          <a:effectLst/>
        </p:spPr>
        <p:txBody>
          <a:bodyPr wrap="square" lIns="121889" tIns="60944" rIns="121889" bIns="60944">
            <a:spAutoFit/>
          </a:bodyPr>
          <a:p>
            <a:pPr algn="ctr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Bernard MT Condensed" panose="02050806060905020404" charset="0"/>
                <a:ea typeface="汉仪字研卡通W" panose="00020600040101010101" charset="-122"/>
                <a:cs typeface="Bernard MT Condensed" panose="02050806060905020404" charset="0"/>
              </a:rPr>
              <a:t>chapter 2</a:t>
            </a:r>
            <a:endParaRPr lang="en-US" altLang="zh-CN" sz="2800" b="1" kern="0" dirty="0">
              <a:solidFill>
                <a:srgbClr val="C00000"/>
              </a:solidFill>
              <a:latin typeface="Bernard MT Condensed" panose="02050806060905020404" charset="0"/>
              <a:ea typeface="汉仪字研卡通W" panose="00020600040101010101" charset="-122"/>
              <a:cs typeface="Bernard MT Condensed" panose="0205080606090502040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633595" y="351790"/>
            <a:ext cx="6355080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What did Stevie hear and </a:t>
            </a:r>
            <a:r>
              <a:rPr lang="en-US" sz="3200" b="1" kern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see</a:t>
            </a: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?</a:t>
            </a:r>
            <a:endParaRPr lang="en-US" sz="3200" b="1" kern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3"/>
            </p:custDataLst>
          </p:nvPr>
        </p:nvGraphicFramePr>
        <p:xfrm>
          <a:off x="453390" y="1056005"/>
          <a:ext cx="10972165" cy="4374515"/>
        </p:xfrm>
        <a:graphic>
          <a:graphicData uri="http://schemas.openxmlformats.org/drawingml/2006/table">
            <a:tbl>
              <a:tblPr firstCol="1" bandRow="1">
                <a:tableStyleId>{75566038-10E2-4786-9A1C-0045A3F29D47}</a:tableStyleId>
              </a:tblPr>
              <a:tblGrid>
                <a:gridCol w="2203450"/>
                <a:gridCol w="8768715"/>
              </a:tblGrid>
              <a:tr h="437451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Saw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75" y="1965325"/>
            <a:ext cx="2318385" cy="16878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t="10234"/>
          <a:stretch>
            <a:fillRect/>
          </a:stretch>
        </p:blipFill>
        <p:spPr>
          <a:xfrm>
            <a:off x="2715260" y="1181100"/>
            <a:ext cx="5486400" cy="2188845"/>
          </a:xfrm>
          <a:prstGeom prst="rect">
            <a:avLst/>
          </a:prstGeom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201025" y="1506855"/>
            <a:ext cx="3308350" cy="10763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kern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字研卡通W" panose="00020600040101010101" charset="-122"/>
                <a:cs typeface="Times New Roman" panose="02020603050405020304" charset="0"/>
              </a:rPr>
              <a:t>Black Dan’s usual behaviors</a:t>
            </a:r>
            <a:endParaRPr lang="en-US" sz="3200" b="1" kern="0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字研卡通W" panose="00020600040101010101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3375" y="3023870"/>
            <a:ext cx="5488305" cy="26917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TABLE_ENDDRAG_ORIGIN_RECT" val="863*331"/>
  <p:tag name="TABLE_ENDDRAG_RECT" val="31*77*863*331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29&quot;:[50053044,50053000,50053212],&quot;65&quot;:[20205176]}"/>
</p:tagLst>
</file>

<file path=ppt/tags/tag102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66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67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68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69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1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2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3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4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5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6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7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8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1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2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3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4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7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8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89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94.xml><?xml version="1.0" encoding="utf-8"?>
<p:tagLst xmlns:p="http://schemas.openxmlformats.org/presentationml/2006/main">
  <p:tag name="TABLE_ENDDRAG_ORIGIN_RECT" val="484*260"/>
  <p:tag name="TABLE_ENDDRAG_RECT" val="410*147*484*260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29&quot;:[50053044,50053000,50053212],&quot;65&quot;:[20205176]}"/>
</p:tagLst>
</file>

<file path=ppt/tags/tag96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ags/tag97.xml><?xml version="1.0" encoding="utf-8"?>
<p:tagLst xmlns:p="http://schemas.openxmlformats.org/presentationml/2006/main">
  <p:tag name="TABLE_ENDDRAG_ORIGIN_RECT" val="863*331"/>
  <p:tag name="TABLE_ENDDRAG_RECT" val="31*77*863*331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29&quot;:[50053044,50053000,50053212],&quot;65&quot;:[20205176]}"/>
</p:tagLst>
</file>

<file path=ppt/tags/tag99.xml><?xml version="1.0" encoding="utf-8"?>
<p:tagLst xmlns:p="http://schemas.openxmlformats.org/presentationml/2006/main">
  <p:tag name="KSO_WM_DIAGRAM_VIRTUALLY_FRAME" val="{&quot;height&quot;:253.15,&quot;left&quot;:320.5,&quot;top&quot;:33.3,&quot;width&quot;:619.9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2438</Words>
  <Application>WPS 演示</Application>
  <PresentationFormat>宽屏</PresentationFormat>
  <Paragraphs>260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Bernard MT Condensed</vt:lpstr>
      <vt:lpstr>汉仪铸字招牌黑W</vt:lpstr>
      <vt:lpstr>汉仪字研卡通W</vt:lpstr>
      <vt:lpstr>Times New Roman</vt:lpstr>
      <vt:lpstr>Arial Unicode MS</vt:lpstr>
      <vt:lpstr>quote-cjk-patch</vt:lpstr>
      <vt:lpstr>Menlo</vt:lpstr>
      <vt:lpstr>Arial</vt:lpstr>
      <vt:lpstr>Wingdings</vt:lpstr>
      <vt:lpstr>Segoe Print</vt:lpstr>
      <vt:lpstr>HelveticaNeue</vt:lpstr>
      <vt:lpstr>华文新魏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172</cp:revision>
  <dcterms:created xsi:type="dcterms:W3CDTF">2019-06-19T02:08:00Z</dcterms:created>
  <dcterms:modified xsi:type="dcterms:W3CDTF">2025-11-28T02:25:36Z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KSOTemplateUUID">
    <vt:lpwstr>v1.0_mb_yBb3D3FK/I2lj0tyC7I7IA==</vt:lpwstr>
  </property>
  <property fmtid="{D5CDD505-2E9C-101B-9397-08002B2CF9AE}" pid="4" name="ICV">
    <vt:lpwstr>FBCC7F38BCEB4640AD5AEA71B35C0987_11</vt:lpwstr>
  </property>
</Properties>
</file>