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0"/>
  </p:handoutMasterIdLst>
  <p:sldIdLst>
    <p:sldId id="378" r:id="rId3"/>
    <p:sldId id="288" r:id="rId4"/>
    <p:sldId id="310" r:id="rId6"/>
    <p:sldId id="304" r:id="rId7"/>
    <p:sldId id="311" r:id="rId8"/>
    <p:sldId id="309" r:id="rId9"/>
    <p:sldId id="325" r:id="rId10"/>
    <p:sldId id="308" r:id="rId11"/>
    <p:sldId id="306" r:id="rId12"/>
    <p:sldId id="316" r:id="rId13"/>
    <p:sldId id="330" r:id="rId14"/>
    <p:sldId id="324" r:id="rId15"/>
    <p:sldId id="332" r:id="rId16"/>
    <p:sldId id="333" r:id="rId17"/>
    <p:sldId id="335" r:id="rId18"/>
    <p:sldId id="336" r:id="rId19"/>
    <p:sldId id="358" r:id="rId20"/>
    <p:sldId id="320" r:id="rId21"/>
    <p:sldId id="337" r:id="rId22"/>
    <p:sldId id="338" r:id="rId23"/>
    <p:sldId id="321" r:id="rId24"/>
    <p:sldId id="349" r:id="rId25"/>
    <p:sldId id="347" r:id="rId26"/>
    <p:sldId id="350" r:id="rId27"/>
    <p:sldId id="359" r:id="rId28"/>
    <p:sldId id="351" r:id="rId29"/>
    <p:sldId id="357" r:id="rId30"/>
    <p:sldId id="352" r:id="rId31"/>
    <p:sldId id="323" r:id="rId32"/>
    <p:sldId id="346" r:id="rId33"/>
    <p:sldId id="331" r:id="rId34"/>
    <p:sldId id="341" r:id="rId35"/>
    <p:sldId id="363" r:id="rId36"/>
    <p:sldId id="362" r:id="rId37"/>
    <p:sldId id="365" r:id="rId38"/>
    <p:sldId id="307"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B564D"/>
    <a:srgbClr val="A5A5A5"/>
    <a:srgbClr val="463A9C"/>
    <a:srgbClr val="AC6383"/>
    <a:srgbClr val="7C4E99"/>
    <a:srgbClr val="4C46A8"/>
    <a:srgbClr val="1333A8"/>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64" autoAdjust="0"/>
    <p:restoredTop sz="95091" autoAdjust="0"/>
  </p:normalViewPr>
  <p:slideViewPr>
    <p:cSldViewPr snapToGrid="0" showGuides="1">
      <p:cViewPr>
        <p:scale>
          <a:sx n="75" d="100"/>
          <a:sy n="75" d="100"/>
        </p:scale>
        <p:origin x="1518" y="696"/>
      </p:cViewPr>
      <p:guideLst>
        <p:guide orient="horz" pos="2111"/>
        <p:guide pos="3848"/>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印品黑体" panose="00000500000000000000" charset="-122"/>
                <a:ea typeface="印品黑体" panose="000005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印品黑体" panose="00000500000000000000" charset="-122"/>
                <a:ea typeface="印品黑体" panose="00000500000000000000" charset="-122"/>
              </a:defRPr>
            </a:lvl1pPr>
          </a:lstStyle>
          <a:p>
            <a:fld id="{E7FEF5BC-829E-4B10-9CED-7BC6B9091A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印品黑体" panose="00000500000000000000" charset="-122"/>
                <a:ea typeface="印品黑体" panose="000005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印品黑体" panose="00000500000000000000" charset="-122"/>
                <a:ea typeface="印品黑体" panose="00000500000000000000" charset="-122"/>
              </a:defRPr>
            </a:lvl1pPr>
          </a:lstStyle>
          <a:p>
            <a:fld id="{1C248797-51D3-4155-8F99-A4D49BC8F1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1pPr>
    <a:lvl2pPr marL="4572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2pPr>
    <a:lvl3pPr marL="9144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3pPr>
    <a:lvl4pPr marL="13716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4pPr>
    <a:lvl5pPr marL="18288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7813"/>
            <a:ext cx="12192000" cy="6840187"/>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b="0" i="0" dirty="0">
                <a:solidFill>
                  <a:schemeClr val="bg1"/>
                </a:solidFill>
                <a:latin typeface="印品黑体" panose="00000500000000000000" charset="-122"/>
                <a:ea typeface="印品黑体" panose="00000500000000000000" charset="-122"/>
                <a:sym typeface="+mn-ea"/>
              </a:rPr>
              <a:t>感谢您下载包图网平台上提供的</a:t>
            </a:r>
            <a:r>
              <a:rPr lang="en-US" altLang="zh-CN" sz="300" b="0" i="0" dirty="0">
                <a:solidFill>
                  <a:schemeClr val="bg1"/>
                </a:solidFill>
                <a:latin typeface="印品黑体" panose="00000500000000000000" charset="-122"/>
                <a:ea typeface="印品黑体" panose="00000500000000000000" charset="-122"/>
                <a:sym typeface="+mn-ea"/>
              </a:rPr>
              <a:t>PPT</a:t>
            </a:r>
            <a:r>
              <a:rPr lang="zh-CN" altLang="en-US" sz="300" b="0" i="0" dirty="0">
                <a:solidFill>
                  <a:schemeClr val="bg1"/>
                </a:solidFill>
                <a:latin typeface="印品黑体" panose="00000500000000000000" charset="-122"/>
                <a:ea typeface="印品黑体" panose="00000500000000000000" charset="-122"/>
                <a:sym typeface="+mn-ea"/>
              </a:rPr>
              <a:t>作品，为了您和包图网以及原创作者的利益，请勿复制、传播、销售，否则将承担法律责任！包图网将对作品进行维权，按照传播下载次数进行十倍的索取赔偿！</a:t>
            </a:r>
            <a:endParaRPr lang="zh-CN" altLang="en-US" sz="300" b="0" i="0" dirty="0">
              <a:solidFill>
                <a:schemeClr val="bg1"/>
              </a:solidFill>
              <a:latin typeface="印品黑体" panose="00000500000000000000" charset="-122"/>
              <a:ea typeface="印品黑体" panose="00000500000000000000" charset="-122"/>
              <a:sym typeface="+mn-ea"/>
            </a:endParaRPr>
          </a:p>
          <a:p>
            <a:r>
              <a:rPr lang="en-US" altLang="zh-CN" sz="600" b="0" i="0" dirty="0">
                <a:solidFill>
                  <a:schemeClr val="bg1"/>
                </a:solidFill>
                <a:latin typeface="印品黑体" panose="00000500000000000000" charset="-122"/>
                <a:ea typeface="印品黑体" panose="00000500000000000000" charset="-122"/>
                <a:sym typeface="+mn-ea"/>
              </a:rPr>
              <a:t>ibaotu.com</a:t>
            </a:r>
            <a:endParaRPr lang="en-US" altLang="zh-CN" sz="600" b="0" i="0" dirty="0">
              <a:solidFill>
                <a:schemeClr val="bg1"/>
              </a:solidFill>
              <a:latin typeface="印品黑体" panose="00000500000000000000" charset="-122"/>
              <a:ea typeface="印品黑体" panose="00000500000000000000" charset="-122"/>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notesSlide" Target="../notesSlides/notesSlide11.xml"/><Relationship Id="rId10" Type="http://schemas.openxmlformats.org/officeDocument/2006/relationships/slideLayout" Target="../slideLayouts/slideLayout1.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1" Type="http://schemas.openxmlformats.org/officeDocument/2006/relationships/notesSlide" Target="../notesSlides/notesSlide12.xml"/><Relationship Id="rId10" Type="http://schemas.openxmlformats.org/officeDocument/2006/relationships/slideLayout" Target="../slideLayouts/slideLayout1.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18.png"/><Relationship Id="rId2" Type="http://schemas.openxmlformats.org/officeDocument/2006/relationships/tags" Target="../tags/tag40.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image" Target="../media/image18.png"/><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3" Type="http://schemas.openxmlformats.org/officeDocument/2006/relationships/notesSlide" Target="../notesSlides/notesSlide15.xml"/><Relationship Id="rId12" Type="http://schemas.openxmlformats.org/officeDocument/2006/relationships/slideLayout" Target="../slideLayouts/slideLayout1.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8.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7" Type="http://schemas.openxmlformats.org/officeDocument/2006/relationships/notesSlide" Target="../notesSlides/notesSlide16.xml"/><Relationship Id="rId16" Type="http://schemas.openxmlformats.org/officeDocument/2006/relationships/slideLayout" Target="../slideLayouts/slideLayout1.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image" Target="../media/image11.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69.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11.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22.jpe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1.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notesSlide" Target="../notesSlides/notesSlide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79.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8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82.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故事的矛盾</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345440" y="859790"/>
            <a:ext cx="11509375" cy="953135"/>
          </a:xfrm>
          <a:prstGeom prst="rect">
            <a:avLst/>
          </a:prstGeom>
        </p:spPr>
        <p:txBody>
          <a:bodyPr wrap="square">
            <a:spAutoFit/>
          </a:bodyPr>
          <a:p>
            <a:pPr defTabSz="266700"/>
            <a:r>
              <a:rPr lang="en-US" altLang="zh-CN" sz="2800">
                <a:latin typeface="Times New Roman" panose="02020603050405020304"/>
                <a:ea typeface="宋体" panose="02010600030101010101" pitchFamily="2" charset="-122"/>
              </a:rPr>
              <a:t>        Just as the families were about to leave, a father, mother, and a child with worn but neat clothes stepped in. </a:t>
            </a:r>
            <a:endParaRPr lang="en-US" altLang="zh-CN" sz="2800">
              <a:latin typeface="Times New Roman" panose="02020603050405020304"/>
              <a:ea typeface="宋体" panose="02010600030101010101" pitchFamily="2" charset="-122"/>
            </a:endParaRPr>
          </a:p>
        </p:txBody>
      </p:sp>
      <p:sp>
        <p:nvSpPr>
          <p:cNvPr id="7" name="文本框 6"/>
          <p:cNvSpPr txBox="1"/>
          <p:nvPr/>
        </p:nvSpPr>
        <p:spPr>
          <a:xfrm>
            <a:off x="429895" y="1812925"/>
            <a:ext cx="11213465" cy="1383665"/>
          </a:xfrm>
          <a:prstGeom prst="rect">
            <a:avLst/>
          </a:prstGeom>
        </p:spPr>
        <p:txBody>
          <a:bodyPr wrap="square">
            <a:spAutoFit/>
          </a:bodyPr>
          <a:p>
            <a:pPr defTabSz="266700"/>
            <a:r>
              <a:rPr lang="en-US" altLang="zh-CN" sz="1600">
                <a:latin typeface="Times New Roman" panose="02020603050405020304"/>
                <a:ea typeface="宋体" panose="02010600030101010101" pitchFamily="2" charset="-122"/>
              </a:rPr>
              <a:t>   </a:t>
            </a:r>
            <a:r>
              <a:rPr lang="en-US" altLang="zh-CN" sz="2800">
                <a:latin typeface="Times New Roman" panose="02020603050405020304"/>
                <a:ea typeface="宋体" panose="02010600030101010101" pitchFamily="2" charset="-122"/>
              </a:rPr>
              <a:t>      Clearly, they were not on our list. I approached them and explained that </a:t>
            </a:r>
            <a:endParaRPr lang="en-US" altLang="zh-CN" sz="2800">
              <a:latin typeface="Times New Roman" panose="02020603050405020304"/>
              <a:ea typeface="宋体" panose="02010600030101010101" pitchFamily="2" charset="-122"/>
            </a:endParaRPr>
          </a:p>
          <a:p>
            <a:pPr defTabSz="266700"/>
            <a:r>
              <a:rPr lang="en-US" altLang="zh-CN" sz="2800">
                <a:latin typeface="Times New Roman" panose="02020603050405020304"/>
                <a:ea typeface="宋体" panose="02010600030101010101" pitchFamily="2" charset="-122"/>
              </a:rPr>
              <a:t>we were unable to provide supplies today for an extra family due to limited resources.</a:t>
            </a:r>
            <a:endParaRPr lang="en-US" altLang="zh-CN" sz="2800">
              <a:latin typeface="Times New Roman" panose="02020603050405020304"/>
              <a:ea typeface="宋体" panose="02010600030101010101" pitchFamily="2" charset="-122"/>
            </a:endParaRPr>
          </a:p>
        </p:txBody>
      </p:sp>
      <p:pic>
        <p:nvPicPr>
          <p:cNvPr id="9" name="图片 8" descr="t01af07ef1280a290e2"/>
          <p:cNvPicPr>
            <a:picLocks noChangeAspect="1"/>
          </p:cNvPicPr>
          <p:nvPr/>
        </p:nvPicPr>
        <p:blipFill>
          <a:blip r:embed="rId2"/>
          <a:stretch>
            <a:fillRect/>
          </a:stretch>
        </p:blipFill>
        <p:spPr>
          <a:xfrm>
            <a:off x="159385" y="4916805"/>
            <a:ext cx="1857375" cy="2068195"/>
          </a:xfrm>
          <a:prstGeom prst="rect">
            <a:avLst/>
          </a:prstGeom>
        </p:spPr>
      </p:pic>
      <p:grpSp>
        <p:nvGrpSpPr>
          <p:cNvPr id="10" name="组合 9"/>
          <p:cNvGrpSpPr/>
          <p:nvPr/>
        </p:nvGrpSpPr>
        <p:grpSpPr>
          <a:xfrm>
            <a:off x="455930" y="3421380"/>
            <a:ext cx="2832735" cy="2301875"/>
            <a:chOff x="718" y="5388"/>
            <a:chExt cx="4461" cy="3625"/>
          </a:xfrm>
        </p:grpSpPr>
        <p:pic>
          <p:nvPicPr>
            <p:cNvPr id="15" name="图片 14" descr="爱心边框 手抄报素材"/>
            <p:cNvPicPr>
              <a:picLocks noChangeAspect="1"/>
            </p:cNvPicPr>
            <p:nvPr/>
          </p:nvPicPr>
          <p:blipFill>
            <a:blip r:embed="rId3"/>
            <a:stretch>
              <a:fillRect/>
            </a:stretch>
          </p:blipFill>
          <p:spPr>
            <a:xfrm>
              <a:off x="718" y="5388"/>
              <a:ext cx="4461" cy="3625"/>
            </a:xfrm>
            <a:prstGeom prst="rect">
              <a:avLst/>
            </a:prstGeom>
          </p:spPr>
        </p:pic>
        <p:sp>
          <p:nvSpPr>
            <p:cNvPr id="16" name="文本框 15"/>
            <p:cNvSpPr txBox="1"/>
            <p:nvPr/>
          </p:nvSpPr>
          <p:spPr>
            <a:xfrm>
              <a:off x="1544" y="6242"/>
              <a:ext cx="2810" cy="1501"/>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sym typeface="+mn-ea"/>
                </a:rPr>
                <a:t>第二阶段：</a:t>
              </a:r>
              <a:endParaRPr lang="zh-CN" altLang="en-US" sz="2800">
                <a:solidFill>
                  <a:schemeClr val="tx1"/>
                </a:solidFill>
                <a:latin typeface="宋体" panose="02010600030101010101" pitchFamily="2" charset="-122"/>
                <a:ea typeface="宋体" panose="02010600030101010101" pitchFamily="2" charset="-122"/>
              </a:endParaRPr>
            </a:p>
            <a:p>
              <a:pPr algn="ctr"/>
              <a:r>
                <a:rPr lang="zh-CN" altLang="en-US" sz="2800">
                  <a:latin typeface="宋体" panose="02010600030101010101" pitchFamily="2" charset="-122"/>
                  <a:ea typeface="宋体" panose="02010600030101010101" pitchFamily="2" charset="-122"/>
                  <a:sym typeface="+mn-ea"/>
                </a:rPr>
                <a:t>矛盾触发</a:t>
              </a:r>
              <a:endParaRPr lang="zh-CN" altLang="en-US" sz="2800">
                <a:latin typeface="宋体" panose="02010600030101010101" pitchFamily="2" charset="-122"/>
                <a:ea typeface="宋体" panose="02010600030101010101" pitchFamily="2" charset="-122"/>
                <a:sym typeface="+mn-ea"/>
              </a:endParaRPr>
            </a:p>
          </p:txBody>
        </p:sp>
      </p:grpSp>
      <p:sp>
        <p:nvSpPr>
          <p:cNvPr id="19" name="横卷形 18"/>
          <p:cNvSpPr/>
          <p:nvPr/>
        </p:nvSpPr>
        <p:spPr>
          <a:xfrm>
            <a:off x="3703955" y="3308985"/>
            <a:ext cx="7699375" cy="87439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计划之外，求助出现，打破平衡</a:t>
            </a:r>
            <a:endParaRPr lang="zh-CN" altLang="en-US" sz="3200">
              <a:latin typeface="宋体" panose="02010600030101010101" pitchFamily="2" charset="-122"/>
              <a:ea typeface="宋体" panose="02010600030101010101" pitchFamily="2" charset="-122"/>
            </a:endParaRPr>
          </a:p>
        </p:txBody>
      </p:sp>
      <p:grpSp>
        <p:nvGrpSpPr>
          <p:cNvPr id="22" name="组合 21"/>
          <p:cNvGrpSpPr/>
          <p:nvPr/>
        </p:nvGrpSpPr>
        <p:grpSpPr>
          <a:xfrm>
            <a:off x="3603625" y="4229735"/>
            <a:ext cx="8472805" cy="2449195"/>
            <a:chOff x="5675" y="6661"/>
            <a:chExt cx="13343" cy="3857"/>
          </a:xfrm>
        </p:grpSpPr>
        <p:pic>
          <p:nvPicPr>
            <p:cNvPr id="18" name="图片 17" descr="牛皮纸 信纸 复古 纸卷"/>
            <p:cNvPicPr>
              <a:picLocks noChangeAspect="1"/>
            </p:cNvPicPr>
            <p:nvPr/>
          </p:nvPicPr>
          <p:blipFill>
            <a:blip r:embed="rId4"/>
            <a:stretch>
              <a:fillRect/>
            </a:stretch>
          </p:blipFill>
          <p:spPr>
            <a:xfrm>
              <a:off x="5675" y="6661"/>
              <a:ext cx="13343" cy="3857"/>
            </a:xfrm>
            <a:prstGeom prst="rect">
              <a:avLst/>
            </a:prstGeom>
          </p:spPr>
        </p:pic>
        <p:sp>
          <p:nvSpPr>
            <p:cNvPr id="21" name="文本框 20"/>
            <p:cNvSpPr txBox="1"/>
            <p:nvPr/>
          </p:nvSpPr>
          <p:spPr>
            <a:xfrm>
              <a:off x="7156" y="7063"/>
              <a:ext cx="10420" cy="3052"/>
            </a:xfrm>
            <a:prstGeom prst="rect">
              <a:avLst/>
            </a:prstGeom>
            <a:noFill/>
          </p:spPr>
          <p:txBody>
            <a:bodyPr wrap="square" rtlCol="0" anchor="t">
              <a:sp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就在帮扶行动接近尾声，一户不在名单上的三口之家闻讯前来领取</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篮子</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。这一突发情况直接打破了原本既定的帮扶节奏，成为矛盾的触发点：教堂没有额外的食物篮可供分配，原本顺利的捐赠行动突然陷入两难。</a:t>
              </a:r>
              <a:endParaRPr lang="zh-CN" altLang="en-US" sz="2400">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9" grpId="0" animBg="1"/>
      <p:bldP spid="1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故事的矛盾</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345440" y="859790"/>
            <a:ext cx="11509375" cy="953135"/>
          </a:xfrm>
          <a:prstGeom prst="rect">
            <a:avLst/>
          </a:prstGeom>
        </p:spPr>
        <p:txBody>
          <a:bodyPr wrap="square">
            <a:spAutoFit/>
          </a:bodyPr>
          <a:p>
            <a:pPr defTabSz="266700"/>
            <a:r>
              <a:rPr lang="en-US" altLang="zh-CN" sz="2800">
                <a:latin typeface="Times New Roman" panose="02020603050405020304"/>
                <a:ea typeface="宋体" panose="02010600030101010101" pitchFamily="2" charset="-122"/>
              </a:rPr>
              <a:t>        Just as the families were about to leave, a father, mother, and a child with worn but neat clothes stepped in. </a:t>
            </a:r>
            <a:endParaRPr lang="en-US" altLang="zh-CN" sz="2800">
              <a:latin typeface="Times New Roman" panose="02020603050405020304"/>
              <a:ea typeface="宋体" panose="02010600030101010101" pitchFamily="2" charset="-122"/>
            </a:endParaRPr>
          </a:p>
        </p:txBody>
      </p:sp>
      <p:sp>
        <p:nvSpPr>
          <p:cNvPr id="7" name="文本框 6"/>
          <p:cNvSpPr txBox="1"/>
          <p:nvPr/>
        </p:nvSpPr>
        <p:spPr>
          <a:xfrm>
            <a:off x="429895" y="1812925"/>
            <a:ext cx="11213465" cy="1383665"/>
          </a:xfrm>
          <a:prstGeom prst="rect">
            <a:avLst/>
          </a:prstGeom>
        </p:spPr>
        <p:txBody>
          <a:bodyPr wrap="square">
            <a:spAutoFit/>
          </a:bodyPr>
          <a:p>
            <a:pPr defTabSz="266700"/>
            <a:r>
              <a:rPr lang="en-US" altLang="zh-CN" sz="1600">
                <a:latin typeface="Times New Roman" panose="02020603050405020304"/>
                <a:ea typeface="宋体" panose="02010600030101010101" pitchFamily="2" charset="-122"/>
              </a:rPr>
              <a:t>   </a:t>
            </a:r>
            <a:r>
              <a:rPr lang="en-US" altLang="zh-CN" sz="2800">
                <a:latin typeface="Times New Roman" panose="02020603050405020304"/>
                <a:ea typeface="宋体" panose="02010600030101010101" pitchFamily="2" charset="-122"/>
              </a:rPr>
              <a:t>      Clearly, they were not on our list. I approached them and explained that </a:t>
            </a:r>
            <a:endParaRPr lang="en-US" altLang="zh-CN" sz="2800">
              <a:latin typeface="Times New Roman" panose="02020603050405020304"/>
              <a:ea typeface="宋体" panose="02010600030101010101" pitchFamily="2" charset="-122"/>
            </a:endParaRPr>
          </a:p>
          <a:p>
            <a:pPr defTabSz="266700"/>
            <a:r>
              <a:rPr lang="en-US" altLang="zh-CN" sz="2800">
                <a:latin typeface="Times New Roman" panose="02020603050405020304"/>
                <a:ea typeface="宋体" panose="02010600030101010101" pitchFamily="2" charset="-122"/>
              </a:rPr>
              <a:t>we were unable to provide supplies today for an extra family due to limited resources.</a:t>
            </a:r>
            <a:endParaRPr lang="en-US" altLang="zh-CN" sz="2800">
              <a:latin typeface="Times New Roman" panose="02020603050405020304"/>
              <a:ea typeface="宋体" panose="02010600030101010101" pitchFamily="2" charset="-122"/>
            </a:endParaRPr>
          </a:p>
        </p:txBody>
      </p:sp>
      <p:pic>
        <p:nvPicPr>
          <p:cNvPr id="9" name="图片 8" descr="t01af07ef1280a290e2"/>
          <p:cNvPicPr>
            <a:picLocks noChangeAspect="1"/>
          </p:cNvPicPr>
          <p:nvPr/>
        </p:nvPicPr>
        <p:blipFill>
          <a:blip r:embed="rId2"/>
          <a:stretch>
            <a:fillRect/>
          </a:stretch>
        </p:blipFill>
        <p:spPr>
          <a:xfrm>
            <a:off x="159385" y="4916805"/>
            <a:ext cx="1857375" cy="2068195"/>
          </a:xfrm>
          <a:prstGeom prst="rect">
            <a:avLst/>
          </a:prstGeom>
        </p:spPr>
      </p:pic>
      <p:grpSp>
        <p:nvGrpSpPr>
          <p:cNvPr id="10" name="组合 9"/>
          <p:cNvGrpSpPr/>
          <p:nvPr/>
        </p:nvGrpSpPr>
        <p:grpSpPr>
          <a:xfrm>
            <a:off x="455930" y="3421380"/>
            <a:ext cx="2832100" cy="2301240"/>
            <a:chOff x="718" y="5388"/>
            <a:chExt cx="4460" cy="3624"/>
          </a:xfrm>
        </p:grpSpPr>
        <p:pic>
          <p:nvPicPr>
            <p:cNvPr id="15" name="图片 14" descr="爱心边框 手抄报素材"/>
            <p:cNvPicPr>
              <a:picLocks noChangeAspect="1"/>
            </p:cNvPicPr>
            <p:nvPr/>
          </p:nvPicPr>
          <p:blipFill>
            <a:blip r:embed="rId3"/>
            <a:stretch>
              <a:fillRect/>
            </a:stretch>
          </p:blipFill>
          <p:spPr>
            <a:xfrm>
              <a:off x="718" y="5388"/>
              <a:ext cx="4461" cy="3625"/>
            </a:xfrm>
            <a:prstGeom prst="rect">
              <a:avLst/>
            </a:prstGeom>
          </p:spPr>
        </p:pic>
        <p:sp>
          <p:nvSpPr>
            <p:cNvPr id="16" name="文本框 15"/>
            <p:cNvSpPr txBox="1"/>
            <p:nvPr/>
          </p:nvSpPr>
          <p:spPr>
            <a:xfrm>
              <a:off x="1544" y="6242"/>
              <a:ext cx="2810" cy="1501"/>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sym typeface="+mn-ea"/>
                </a:rPr>
                <a:t>第三阶段：</a:t>
              </a:r>
              <a:endParaRPr lang="zh-CN" altLang="en-US" sz="2800">
                <a:solidFill>
                  <a:schemeClr val="tx1"/>
                </a:solidFill>
                <a:latin typeface="宋体" panose="02010600030101010101" pitchFamily="2" charset="-122"/>
                <a:ea typeface="宋体" panose="02010600030101010101" pitchFamily="2" charset="-122"/>
              </a:endParaRPr>
            </a:p>
            <a:p>
              <a:pPr algn="ctr"/>
              <a:r>
                <a:rPr lang="zh-CN" altLang="en-US" sz="2800">
                  <a:latin typeface="宋体" panose="02010600030101010101" pitchFamily="2" charset="-122"/>
                  <a:ea typeface="宋体" panose="02010600030101010101" pitchFamily="2" charset="-122"/>
                  <a:sym typeface="+mn-ea"/>
                </a:rPr>
                <a:t>矛盾激化</a:t>
              </a:r>
              <a:endParaRPr lang="zh-CN" altLang="en-US" sz="2800">
                <a:latin typeface="宋体" panose="02010600030101010101" pitchFamily="2" charset="-122"/>
                <a:ea typeface="宋体" panose="02010600030101010101" pitchFamily="2" charset="-122"/>
                <a:sym typeface="+mn-ea"/>
              </a:endParaRPr>
            </a:p>
          </p:txBody>
        </p:sp>
      </p:grpSp>
      <p:sp>
        <p:nvSpPr>
          <p:cNvPr id="19" name="横卷形 18"/>
          <p:cNvSpPr/>
          <p:nvPr/>
        </p:nvSpPr>
        <p:spPr>
          <a:xfrm>
            <a:off x="3703955" y="3308985"/>
            <a:ext cx="7699375" cy="87439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需求被拒，双方尴尬，矛盾悬置</a:t>
            </a:r>
            <a:endParaRPr lang="zh-CN" altLang="en-US" sz="3200">
              <a:latin typeface="宋体" panose="02010600030101010101" pitchFamily="2" charset="-122"/>
              <a:ea typeface="宋体" panose="02010600030101010101" pitchFamily="2" charset="-122"/>
            </a:endParaRPr>
          </a:p>
        </p:txBody>
      </p:sp>
      <p:grpSp>
        <p:nvGrpSpPr>
          <p:cNvPr id="22" name="组合 21"/>
          <p:cNvGrpSpPr/>
          <p:nvPr/>
        </p:nvGrpSpPr>
        <p:grpSpPr>
          <a:xfrm>
            <a:off x="3382010" y="4183380"/>
            <a:ext cx="8472805" cy="2449195"/>
            <a:chOff x="5675" y="6661"/>
            <a:chExt cx="13343" cy="3857"/>
          </a:xfrm>
        </p:grpSpPr>
        <p:pic>
          <p:nvPicPr>
            <p:cNvPr id="18" name="图片 17" descr="牛皮纸 信纸 复古 纸卷"/>
            <p:cNvPicPr>
              <a:picLocks noChangeAspect="1"/>
            </p:cNvPicPr>
            <p:nvPr/>
          </p:nvPicPr>
          <p:blipFill>
            <a:blip r:embed="rId4"/>
            <a:stretch>
              <a:fillRect/>
            </a:stretch>
          </p:blipFill>
          <p:spPr>
            <a:xfrm>
              <a:off x="5675" y="6661"/>
              <a:ext cx="13343" cy="3857"/>
            </a:xfrm>
            <a:prstGeom prst="rect">
              <a:avLst/>
            </a:prstGeom>
          </p:spPr>
        </p:pic>
        <p:sp>
          <p:nvSpPr>
            <p:cNvPr id="21" name="文本框 20"/>
            <p:cNvSpPr txBox="1"/>
            <p:nvPr/>
          </p:nvSpPr>
          <p:spPr>
            <a:xfrm>
              <a:off x="7156" y="6991"/>
              <a:ext cx="10565" cy="3338"/>
            </a:xfrm>
            <a:prstGeom prst="rect">
              <a:avLst/>
            </a:prstGeom>
            <a:noFill/>
          </p:spPr>
          <p:txBody>
            <a:bodyPr wrap="square" rtlCol="0" anchor="t">
              <a:no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因资源有限，我们只得拒绝这户求助家庭，矛盾也随之初步激化。我满心愧疚与无奈，他们亦从期待陷入失望，窘迫的处境让矛盾陷入紧张的</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悬置</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状态，而在场的受助家庭正是化解矛盾、推动续写的关键。</a:t>
              </a:r>
              <a:endParaRPr lang="zh-CN" altLang="en-US"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en-US" altLang="zh-CN" sz="24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p:txBody>
        </p:sp>
      </p:grpSp>
      <p:grpSp>
        <p:nvGrpSpPr>
          <p:cNvPr id="11" name="组合 10"/>
          <p:cNvGrpSpPr/>
          <p:nvPr/>
        </p:nvGrpSpPr>
        <p:grpSpPr>
          <a:xfrm>
            <a:off x="4164965" y="-5610225"/>
            <a:ext cx="6432550" cy="5262229"/>
            <a:chOff x="5327" y="-8747"/>
            <a:chExt cx="10130" cy="8497"/>
          </a:xfrm>
        </p:grpSpPr>
        <p:pic>
          <p:nvPicPr>
            <p:cNvPr id="13" name="图片 12" descr="牛皮纸 信纸 复古 纸卷"/>
            <p:cNvPicPr>
              <a:picLocks noChangeAspect="1"/>
            </p:cNvPicPr>
            <p:nvPr/>
          </p:nvPicPr>
          <p:blipFill>
            <a:blip r:embed="rId4"/>
            <a:stretch>
              <a:fillRect/>
            </a:stretch>
          </p:blipFill>
          <p:spPr>
            <a:xfrm>
              <a:off x="5327" y="-8747"/>
              <a:ext cx="10130" cy="8497"/>
            </a:xfrm>
            <a:prstGeom prst="rect">
              <a:avLst/>
            </a:prstGeom>
          </p:spPr>
        </p:pic>
        <p:sp>
          <p:nvSpPr>
            <p:cNvPr id="17" name="文本框 16"/>
            <p:cNvSpPr txBox="1"/>
            <p:nvPr/>
          </p:nvSpPr>
          <p:spPr>
            <a:xfrm>
              <a:off x="6704" y="-8141"/>
              <a:ext cx="7465" cy="7105"/>
            </a:xfrm>
            <a:prstGeom prst="rect">
              <a:avLst/>
            </a:prstGeom>
            <a:noFill/>
          </p:spPr>
          <p:txBody>
            <a:bodyPr wrap="square" rtlCol="0">
              <a:spAutoFit/>
            </a:bodyPr>
            <a:p>
              <a:r>
                <a:rPr lang="en-US" altLang="zh-CN"/>
                <a:t>        </a:t>
              </a:r>
              <a:r>
                <a:rPr lang="zh-CN" altLang="en-US" sz="2800">
                  <a:latin typeface="楷体" panose="02010609060101010101" charset="-122"/>
                  <a:ea typeface="楷体" panose="02010609060101010101" charset="-122"/>
                  <a:cs typeface="楷体" panose="02010609060101010101" charset="-122"/>
                </a:rPr>
                <a:t>本文矛盾的核心并非</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帮扶者与求助者的对立</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，而是</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有限的善意资源</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与</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无限的民生需求</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的冲突，而这一冲突也恰好契合了故事开篇的主题</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分享、关爱与包容，续写部分正是通过受助者之间的互相分享来化解这一矛盾，从而深化故事的核心主旨。</a:t>
              </a:r>
              <a:endParaRPr lang="zh-CN" altLang="en-US" sz="2800">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0 0 L 0 0.976111 " pathEditMode="relative" rAng="0" ptsTypes="">
                                      <p:cBhvr>
                                        <p:cTn id="44" dur="2000" fill="hold"/>
                                        <p:tgtEl>
                                          <p:spTgt spid="11"/>
                                        </p:tgtEl>
                                        <p:attrNameLst>
                                          <p:attrName>ppt_x</p:attrName>
                                          <p:attrName>ppt_y</p:attrName>
                                        </p:attrNameLst>
                                      </p:cBhvr>
                                      <p:rCtr x="0" y="4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9" grpId="0" bldLvl="0" animBg="1"/>
      <p:bldP spid="1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6" name="文本框 5"/>
          <p:cNvSpPr txBox="1"/>
          <p:nvPr>
            <p:custDataLst>
              <p:tags r:id="rId2"/>
            </p:custDataLst>
          </p:nvPr>
        </p:nvSpPr>
        <p:spPr>
          <a:xfrm>
            <a:off x="546100" y="1586230"/>
            <a:ext cx="10973435" cy="953135"/>
          </a:xfrm>
          <a:prstGeom prst="rect">
            <a:avLst/>
          </a:prstGeom>
        </p:spPr>
        <p:txBody>
          <a:bodyPr wrap="square">
            <a:spAutoFit/>
          </a:bodyPr>
          <a:p>
            <a:pPr defTabSz="266700"/>
            <a:r>
              <a:rPr lang="en-US" altLang="zh-CN" sz="2800">
                <a:latin typeface="Times New Roman" panose="02020603050405020304"/>
                <a:ea typeface="宋体" panose="02010600030101010101" pitchFamily="2" charset="-122"/>
              </a:rPr>
              <a:t>Mr and Mrs Jones </a:t>
            </a:r>
            <a:r>
              <a:rPr lang="en-US" altLang="zh-CN" sz="2800">
                <a:solidFill>
                  <a:srgbClr val="FF0000"/>
                </a:solidFill>
                <a:latin typeface="Times New Roman" panose="02020603050405020304"/>
                <a:ea typeface="宋体" panose="02010600030101010101" pitchFamily="2" charset="-122"/>
              </a:rPr>
              <a:t>shared</a:t>
            </a:r>
            <a:r>
              <a:rPr lang="en-US" altLang="zh-CN" sz="2800">
                <a:latin typeface="Times New Roman" panose="02020603050405020304"/>
                <a:ea typeface="宋体" panose="02010600030101010101" pitchFamily="2" charset="-122"/>
              </a:rPr>
              <a:t> how this would be their first full meal </a:t>
            </a:r>
            <a:r>
              <a:rPr lang="en-US" altLang="zh-CN" sz="2800">
                <a:solidFill>
                  <a:srgbClr val="FF0000"/>
                </a:solidFill>
                <a:latin typeface="Times New Roman" panose="02020603050405020304"/>
                <a:ea typeface="宋体" panose="02010600030101010101" pitchFamily="2" charset="-122"/>
              </a:rPr>
              <a:t>together</a:t>
            </a:r>
            <a:r>
              <a:rPr lang="en-US" altLang="zh-CN" sz="2800">
                <a:latin typeface="Times New Roman" panose="02020603050405020304"/>
                <a:ea typeface="宋体" panose="02010600030101010101" pitchFamily="2" charset="-122"/>
              </a:rPr>
              <a:t> in weeks.</a:t>
            </a:r>
            <a:r>
              <a:rPr lang="zh-CN" altLang="en-US" sz="2800">
                <a:latin typeface="Times New Roman" panose="02020603050405020304"/>
                <a:ea typeface="宋体" panose="02010600030101010101" pitchFamily="2" charset="-122"/>
              </a:rPr>
              <a:t>（</a:t>
            </a:r>
            <a:r>
              <a:rPr lang="zh-CN" altLang="en-US" sz="2800">
                <a:latin typeface="Times New Roman" panose="02020603050405020304"/>
                <a:ea typeface="宋体" panose="02010600030101010101" pitchFamily="2" charset="-122"/>
                <a:sym typeface="+mn-ea"/>
              </a:rPr>
              <a:t>第四段）</a:t>
            </a:r>
            <a:endParaRPr lang="en-US" altLang="zh-CN" sz="2800">
              <a:latin typeface="Times New Roman" panose="02020603050405020304"/>
              <a:ea typeface="宋体" panose="02010600030101010101" pitchFamily="2" charset="-122"/>
            </a:endParaRPr>
          </a:p>
        </p:txBody>
      </p:sp>
      <p:sp>
        <p:nvSpPr>
          <p:cNvPr id="19" name="横卷形 18"/>
          <p:cNvSpPr/>
          <p:nvPr>
            <p:custDataLst>
              <p:tags r:id="rId3"/>
            </p:custDataLst>
          </p:nvPr>
        </p:nvSpPr>
        <p:spPr>
          <a:xfrm>
            <a:off x="546100" y="2327275"/>
            <a:ext cx="10885805" cy="145097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宋体" panose="02010600030101010101" pitchFamily="2" charset="-122"/>
                <a:ea typeface="宋体" panose="02010600030101010101" pitchFamily="2" charset="-122"/>
              </a:rPr>
              <a:t>伏笔</a:t>
            </a:r>
            <a:endParaRPr lang="zh-CN" altLang="en-US" sz="3200">
              <a:solidFill>
                <a:srgbClr val="FF0000"/>
              </a:solidFill>
              <a:latin typeface="宋体" panose="02010600030101010101" pitchFamily="2" charset="-122"/>
              <a:ea typeface="宋体" panose="02010600030101010101" pitchFamily="2" charset="-122"/>
            </a:endParaRPr>
          </a:p>
          <a:p>
            <a:pPr algn="l"/>
            <a:r>
              <a:rPr lang="zh-CN" altLang="en-US" sz="3200">
                <a:solidFill>
                  <a:srgbClr val="FF0000"/>
                </a:solidFill>
                <a:latin typeface="宋体" panose="02010600030101010101" pitchFamily="2" charset="-122"/>
                <a:ea typeface="宋体" panose="02010600030101010101" pitchFamily="2" charset="-122"/>
              </a:rPr>
              <a:t>作用：</a:t>
            </a:r>
            <a:endParaRPr lang="zh-CN" altLang="en-US" sz="3200">
              <a:latin typeface="宋体" panose="02010600030101010101" pitchFamily="2" charset="-122"/>
              <a:ea typeface="宋体" panose="02010600030101010101" pitchFamily="2" charset="-122"/>
            </a:endParaRPr>
          </a:p>
        </p:txBody>
      </p:sp>
      <p:sp>
        <p:nvSpPr>
          <p:cNvPr id="9" name="圆角矩形 8"/>
          <p:cNvSpPr/>
          <p:nvPr>
            <p:custDataLst>
              <p:tags r:id="rId4"/>
            </p:custDataLst>
          </p:nvPr>
        </p:nvSpPr>
        <p:spPr>
          <a:xfrm>
            <a:off x="4775835" y="955675"/>
            <a:ext cx="3540125" cy="69469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人物性格伏笔</a:t>
            </a:r>
            <a:endParaRPr lang="zh-CN" altLang="en-US" sz="3200">
              <a:latin typeface="宋体" panose="02010600030101010101" pitchFamily="2" charset="-122"/>
              <a:ea typeface="宋体" panose="02010600030101010101" pitchFamily="2" charset="-122"/>
            </a:endParaRPr>
          </a:p>
        </p:txBody>
      </p:sp>
      <p:sp>
        <p:nvSpPr>
          <p:cNvPr id="11" name="文本框 10"/>
          <p:cNvSpPr txBox="1"/>
          <p:nvPr>
            <p:custDataLst>
              <p:tags r:id="rId5"/>
            </p:custDataLst>
          </p:nvPr>
        </p:nvSpPr>
        <p:spPr>
          <a:xfrm>
            <a:off x="2722245" y="2603500"/>
            <a:ext cx="8301990" cy="95313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sym typeface="+mn-ea"/>
              </a:rPr>
              <a:t>点明琼斯夫妇自身极度贫困，却仍心怀感恩，暗示他们后续会主动让出食物，凸显善良无私的品质。</a:t>
            </a:r>
            <a:endParaRPr lang="zh-CN" altLang="en-US" sz="2800"/>
          </a:p>
        </p:txBody>
      </p:sp>
      <p:sp>
        <p:nvSpPr>
          <p:cNvPr id="12" name="圆角矩形 11"/>
          <p:cNvSpPr/>
          <p:nvPr>
            <p:custDataLst>
              <p:tags r:id="rId6"/>
            </p:custDataLst>
          </p:nvPr>
        </p:nvSpPr>
        <p:spPr>
          <a:xfrm>
            <a:off x="4775835" y="3686175"/>
            <a:ext cx="3540125" cy="69469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资源条件伏笔</a:t>
            </a:r>
            <a:endParaRPr lang="zh-CN" altLang="en-US" sz="3200">
              <a:latin typeface="宋体" panose="02010600030101010101" pitchFamily="2" charset="-122"/>
              <a:ea typeface="宋体" panose="02010600030101010101" pitchFamily="2" charset="-122"/>
            </a:endParaRPr>
          </a:p>
        </p:txBody>
      </p:sp>
      <p:sp>
        <p:nvSpPr>
          <p:cNvPr id="13" name="文本框 12"/>
          <p:cNvSpPr txBox="1"/>
          <p:nvPr>
            <p:custDataLst>
              <p:tags r:id="rId7"/>
            </p:custDataLst>
          </p:nvPr>
        </p:nvSpPr>
        <p:spPr>
          <a:xfrm>
            <a:off x="425450" y="4380865"/>
            <a:ext cx="11094085" cy="953135"/>
          </a:xfrm>
          <a:prstGeom prst="rect">
            <a:avLst/>
          </a:prstGeom>
          <a:noFill/>
        </p:spPr>
        <p:txBody>
          <a:bodyPr wrap="square" rtlCol="0" anchor="t">
            <a:spAutoFit/>
          </a:bodyPr>
          <a:p>
            <a:r>
              <a:rPr lang="en-US" altLang="zh-CN" sz="2800">
                <a:latin typeface="Times New Roman" panose="02020603050405020304"/>
                <a:ea typeface="宋体" panose="02010600030101010101" pitchFamily="2" charset="-122"/>
              </a:rPr>
              <a:t>we were </a:t>
            </a:r>
            <a:r>
              <a:rPr lang="en-US" altLang="zh-CN" sz="2800">
                <a:solidFill>
                  <a:srgbClr val="FF0000"/>
                </a:solidFill>
                <a:latin typeface="Times New Roman" panose="02020603050405020304"/>
                <a:ea typeface="宋体" panose="02010600030101010101" pitchFamily="2" charset="-122"/>
              </a:rPr>
              <a:t>unable to provide</a:t>
            </a:r>
            <a:r>
              <a:rPr lang="en-US" altLang="zh-CN" sz="2800">
                <a:latin typeface="Times New Roman" panose="02020603050405020304"/>
                <a:ea typeface="宋体" panose="02010600030101010101" pitchFamily="2" charset="-122"/>
              </a:rPr>
              <a:t> supplies today for an extra family due to </a:t>
            </a:r>
            <a:r>
              <a:rPr lang="en-US" altLang="zh-CN" sz="2800">
                <a:solidFill>
                  <a:srgbClr val="FF0000"/>
                </a:solidFill>
                <a:latin typeface="Times New Roman" panose="02020603050405020304"/>
                <a:ea typeface="宋体" panose="02010600030101010101" pitchFamily="2" charset="-122"/>
              </a:rPr>
              <a:t>limited resources</a:t>
            </a:r>
            <a:r>
              <a:rPr lang="en-US" altLang="zh-CN" sz="2800">
                <a:latin typeface="Times New Roman" panose="02020603050405020304"/>
                <a:ea typeface="宋体" panose="02010600030101010101" pitchFamily="2" charset="-122"/>
              </a:rPr>
              <a:t>. </a:t>
            </a:r>
            <a:r>
              <a:rPr lang="zh-CN" altLang="en-US" sz="2800">
                <a:latin typeface="Times New Roman" panose="02020603050405020304"/>
                <a:ea typeface="宋体" panose="02010600030101010101" pitchFamily="2" charset="-122"/>
              </a:rPr>
              <a:t>（最后一段）</a:t>
            </a:r>
            <a:endParaRPr lang="zh-CN" altLang="en-US" sz="2800">
              <a:latin typeface="Times New Roman" panose="02020603050405020304"/>
              <a:ea typeface="宋体" panose="02010600030101010101" pitchFamily="2" charset="-122"/>
            </a:endParaRPr>
          </a:p>
        </p:txBody>
      </p:sp>
      <p:sp>
        <p:nvSpPr>
          <p:cNvPr id="14" name="横卷形 13"/>
          <p:cNvSpPr/>
          <p:nvPr>
            <p:custDataLst>
              <p:tags r:id="rId8"/>
            </p:custDataLst>
          </p:nvPr>
        </p:nvSpPr>
        <p:spPr>
          <a:xfrm>
            <a:off x="546100" y="5182870"/>
            <a:ext cx="10885805" cy="145097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宋体" panose="02010600030101010101" pitchFamily="2" charset="-122"/>
                <a:ea typeface="宋体" panose="02010600030101010101" pitchFamily="2" charset="-122"/>
              </a:rPr>
              <a:t>伏笔</a:t>
            </a:r>
            <a:endParaRPr lang="zh-CN" altLang="en-US" sz="3200">
              <a:solidFill>
                <a:srgbClr val="FF0000"/>
              </a:solidFill>
              <a:latin typeface="宋体" panose="02010600030101010101" pitchFamily="2" charset="-122"/>
              <a:ea typeface="宋体" panose="02010600030101010101" pitchFamily="2" charset="-122"/>
            </a:endParaRPr>
          </a:p>
          <a:p>
            <a:pPr algn="l"/>
            <a:r>
              <a:rPr lang="zh-CN" altLang="en-US" sz="3200">
                <a:solidFill>
                  <a:srgbClr val="FF0000"/>
                </a:solidFill>
                <a:latin typeface="宋体" panose="02010600030101010101" pitchFamily="2" charset="-122"/>
                <a:ea typeface="宋体" panose="02010600030101010101" pitchFamily="2" charset="-122"/>
              </a:rPr>
              <a:t>作用：</a:t>
            </a:r>
            <a:endParaRPr lang="zh-CN" altLang="en-US" sz="3200">
              <a:latin typeface="宋体" panose="02010600030101010101" pitchFamily="2" charset="-122"/>
              <a:ea typeface="宋体" panose="02010600030101010101" pitchFamily="2" charset="-122"/>
            </a:endParaRPr>
          </a:p>
        </p:txBody>
      </p:sp>
      <p:sp>
        <p:nvSpPr>
          <p:cNvPr id="15" name="文本框 14"/>
          <p:cNvSpPr txBox="1"/>
          <p:nvPr>
            <p:custDataLst>
              <p:tags r:id="rId9"/>
            </p:custDataLst>
          </p:nvPr>
        </p:nvSpPr>
        <p:spPr>
          <a:xfrm>
            <a:off x="2305050" y="5501005"/>
            <a:ext cx="8693785" cy="95313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明确没有额外食物篮，解释了无法直接帮助陌生家庭的原因，为受助家庭互相分享的情节埋下逻辑伏笔。</a:t>
            </a:r>
            <a:endParaRPr lang="zh-CN" altLang="en-US" sz="28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90"/>
                                          </p:val>
                                        </p:tav>
                                        <p:tav tm="100000">
                                          <p:val>
                                            <p:fltVal val="0"/>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p:bldP spid="6" grpId="1"/>
      <p:bldP spid="19" grpId="0" bldLvl="0" animBg="1"/>
      <p:bldP spid="19" grpId="1" animBg="1"/>
      <p:bldP spid="11" grpId="0"/>
      <p:bldP spid="11" grpId="1"/>
      <p:bldP spid="12" grpId="0" bldLvl="0" animBg="1"/>
      <p:bldP spid="12" grpId="1" animBg="1"/>
      <p:bldP spid="14" grpId="0" bldLvl="0" animBg="1"/>
      <p:bldP spid="14" grpId="1" animBg="1"/>
      <p:bldP spid="15" grpId="0"/>
      <p:bldP spid="15" grpId="1"/>
      <p:bldP spid="13" grpId="0"/>
      <p:bldP spid="1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6" name="文本框 5"/>
          <p:cNvSpPr txBox="1"/>
          <p:nvPr>
            <p:custDataLst>
              <p:tags r:id="rId2"/>
            </p:custDataLst>
          </p:nvPr>
        </p:nvSpPr>
        <p:spPr>
          <a:xfrm>
            <a:off x="546100" y="1515110"/>
            <a:ext cx="10973435" cy="1383665"/>
          </a:xfrm>
          <a:prstGeom prst="rect">
            <a:avLst/>
          </a:prstGeom>
        </p:spPr>
        <p:txBody>
          <a:bodyPr wrap="square">
            <a:spAutoFit/>
          </a:bodyPr>
          <a:p>
            <a:pPr defTabSz="266700"/>
            <a:r>
              <a:rPr lang="en-US" altLang="zh-CN" sz="2800">
                <a:latin typeface="Times New Roman" panose="02020603050405020304"/>
                <a:ea typeface="宋体" panose="02010600030101010101" pitchFamily="2" charset="-122"/>
              </a:rPr>
              <a:t>That night, the fellowship hall buzzed with </a:t>
            </a:r>
            <a:r>
              <a:rPr lang="en-US" altLang="zh-CN" sz="2800">
                <a:solidFill>
                  <a:srgbClr val="FF0000"/>
                </a:solidFill>
                <a:latin typeface="Times New Roman" panose="02020603050405020304"/>
                <a:ea typeface="宋体" panose="02010600030101010101" pitchFamily="2" charset="-122"/>
              </a:rPr>
              <a:t>laughter and emotion</a:t>
            </a:r>
            <a:r>
              <a:rPr lang="en-US" altLang="zh-CN" sz="2800">
                <a:latin typeface="Times New Roman" panose="02020603050405020304"/>
                <a:ea typeface="宋体" panose="02010600030101010101" pitchFamily="2" charset="-122"/>
              </a:rPr>
              <a:t>.</a:t>
            </a:r>
            <a:r>
              <a:rPr lang="zh-CN" altLang="en-US" sz="2800">
                <a:latin typeface="Times New Roman" panose="02020603050405020304"/>
                <a:ea typeface="宋体" panose="02010600030101010101" pitchFamily="2" charset="-122"/>
                <a:sym typeface="+mn-ea"/>
              </a:rPr>
              <a:t>（第四段）</a:t>
            </a:r>
            <a:endParaRPr lang="en-US" altLang="zh-CN" sz="2800">
              <a:latin typeface="Times New Roman" panose="02020603050405020304"/>
              <a:ea typeface="宋体" panose="02010600030101010101" pitchFamily="2" charset="-122"/>
            </a:endParaRPr>
          </a:p>
          <a:p>
            <a:pPr defTabSz="266700"/>
            <a:r>
              <a:rPr lang="en-US" altLang="zh-CN" sz="2800">
                <a:latin typeface="Times New Roman" panose="02020603050405020304"/>
                <a:ea typeface="宋体" panose="02010600030101010101" pitchFamily="2" charset="-122"/>
              </a:rPr>
              <a:t> Yet, in that hall, there was </a:t>
            </a:r>
            <a:r>
              <a:rPr lang="en-US" altLang="zh-CN" sz="2800">
                <a:solidFill>
                  <a:srgbClr val="FF0000"/>
                </a:solidFill>
                <a:latin typeface="Times New Roman" panose="02020603050405020304"/>
                <a:ea typeface="宋体" panose="02010600030101010101" pitchFamily="2" charset="-122"/>
              </a:rPr>
              <a:t>warmth restored</a:t>
            </a:r>
            <a:r>
              <a:rPr lang="en-US" altLang="zh-CN" sz="2800">
                <a:latin typeface="Times New Roman" panose="02020603050405020304"/>
                <a:ea typeface="宋体" panose="02010600030101010101" pitchFamily="2" charset="-122"/>
              </a:rPr>
              <a:t>.</a:t>
            </a:r>
            <a:r>
              <a:rPr lang="zh-CN" altLang="en-US" sz="2800">
                <a:latin typeface="Times New Roman" panose="02020603050405020304"/>
                <a:ea typeface="宋体" panose="02010600030101010101" pitchFamily="2" charset="-122"/>
                <a:sym typeface="+mn-ea"/>
              </a:rPr>
              <a:t>（第四段）</a:t>
            </a:r>
            <a:endParaRPr lang="en-US" altLang="zh-CN" sz="2800">
              <a:latin typeface="Times New Roman" panose="02020603050405020304"/>
              <a:ea typeface="宋体" panose="02010600030101010101" pitchFamily="2" charset="-122"/>
            </a:endParaRPr>
          </a:p>
          <a:p>
            <a:pPr defTabSz="266700"/>
            <a:endParaRPr lang="en-US" altLang="zh-CN" sz="2800">
              <a:latin typeface="Times New Roman" panose="02020603050405020304"/>
              <a:ea typeface="宋体" panose="02010600030101010101" pitchFamily="2" charset="-122"/>
            </a:endParaRPr>
          </a:p>
        </p:txBody>
      </p:sp>
      <p:sp>
        <p:nvSpPr>
          <p:cNvPr id="19" name="横卷形 18"/>
          <p:cNvSpPr/>
          <p:nvPr>
            <p:custDataLst>
              <p:tags r:id="rId3"/>
            </p:custDataLst>
          </p:nvPr>
        </p:nvSpPr>
        <p:spPr>
          <a:xfrm>
            <a:off x="546100" y="2327275"/>
            <a:ext cx="10885805" cy="136715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宋体" panose="02010600030101010101" pitchFamily="2" charset="-122"/>
                <a:ea typeface="宋体" panose="02010600030101010101" pitchFamily="2" charset="-122"/>
              </a:rPr>
              <a:t>伏笔</a:t>
            </a:r>
            <a:endParaRPr lang="zh-CN" altLang="en-US" sz="3200">
              <a:solidFill>
                <a:srgbClr val="FF0000"/>
              </a:solidFill>
              <a:latin typeface="宋体" panose="02010600030101010101" pitchFamily="2" charset="-122"/>
              <a:ea typeface="宋体" panose="02010600030101010101" pitchFamily="2" charset="-122"/>
            </a:endParaRPr>
          </a:p>
          <a:p>
            <a:pPr algn="l"/>
            <a:r>
              <a:rPr lang="zh-CN" altLang="en-US" sz="3200">
                <a:solidFill>
                  <a:srgbClr val="FF0000"/>
                </a:solidFill>
                <a:latin typeface="宋体" panose="02010600030101010101" pitchFamily="2" charset="-122"/>
                <a:ea typeface="宋体" panose="02010600030101010101" pitchFamily="2" charset="-122"/>
              </a:rPr>
              <a:t>作用：</a:t>
            </a:r>
            <a:endParaRPr lang="zh-CN" altLang="en-US" sz="3200">
              <a:latin typeface="宋体" panose="02010600030101010101" pitchFamily="2" charset="-122"/>
              <a:ea typeface="宋体" panose="02010600030101010101" pitchFamily="2" charset="-122"/>
            </a:endParaRPr>
          </a:p>
        </p:txBody>
      </p:sp>
      <p:sp>
        <p:nvSpPr>
          <p:cNvPr id="9" name="圆角矩形 8"/>
          <p:cNvSpPr/>
          <p:nvPr>
            <p:custDataLst>
              <p:tags r:id="rId4"/>
            </p:custDataLst>
          </p:nvPr>
        </p:nvSpPr>
        <p:spPr>
          <a:xfrm>
            <a:off x="4649470" y="888365"/>
            <a:ext cx="3540125" cy="69469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氛围铺垫伏笔</a:t>
            </a:r>
            <a:endParaRPr lang="zh-CN" altLang="en-US" sz="3200">
              <a:latin typeface="宋体" panose="02010600030101010101" pitchFamily="2" charset="-122"/>
              <a:ea typeface="宋体" panose="02010600030101010101" pitchFamily="2" charset="-122"/>
            </a:endParaRPr>
          </a:p>
        </p:txBody>
      </p:sp>
      <p:sp>
        <p:nvSpPr>
          <p:cNvPr id="11" name="文本框 10"/>
          <p:cNvSpPr txBox="1"/>
          <p:nvPr>
            <p:custDataLst>
              <p:tags r:id="rId5"/>
            </p:custDataLst>
          </p:nvPr>
        </p:nvSpPr>
        <p:spPr>
          <a:xfrm>
            <a:off x="2637790" y="2534285"/>
            <a:ext cx="8301990" cy="95313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营造温暖互助的现场氛围，暗示在场受助者会被感染，愿意伸出援手，而非冷漠旁观。</a:t>
            </a:r>
            <a:endParaRPr lang="zh-CN" altLang="en-US" sz="2800">
              <a:latin typeface="宋体" panose="02010600030101010101" pitchFamily="2" charset="-122"/>
              <a:ea typeface="宋体" panose="02010600030101010101" pitchFamily="2" charset="-122"/>
            </a:endParaRPr>
          </a:p>
        </p:txBody>
      </p:sp>
      <p:sp>
        <p:nvSpPr>
          <p:cNvPr id="12" name="圆角矩形 11"/>
          <p:cNvSpPr/>
          <p:nvPr>
            <p:custDataLst>
              <p:tags r:id="rId6"/>
            </p:custDataLst>
          </p:nvPr>
        </p:nvSpPr>
        <p:spPr>
          <a:xfrm>
            <a:off x="4557395" y="3594100"/>
            <a:ext cx="3540125" cy="69469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物资基础伏笔</a:t>
            </a:r>
            <a:endParaRPr lang="zh-CN" altLang="en-US" sz="3200">
              <a:latin typeface="宋体" panose="02010600030101010101" pitchFamily="2" charset="-122"/>
              <a:ea typeface="宋体" panose="02010600030101010101" pitchFamily="2" charset="-122"/>
            </a:endParaRPr>
          </a:p>
        </p:txBody>
      </p:sp>
      <p:sp>
        <p:nvSpPr>
          <p:cNvPr id="13" name="文本框 12"/>
          <p:cNvSpPr txBox="1"/>
          <p:nvPr>
            <p:custDataLst>
              <p:tags r:id="rId7"/>
            </p:custDataLst>
          </p:nvPr>
        </p:nvSpPr>
        <p:spPr>
          <a:xfrm>
            <a:off x="153035" y="4230370"/>
            <a:ext cx="11894820" cy="1383665"/>
          </a:xfrm>
          <a:prstGeom prst="rect">
            <a:avLst/>
          </a:prstGeom>
          <a:noFill/>
        </p:spPr>
        <p:txBody>
          <a:bodyPr wrap="square" rtlCol="0" anchor="t">
            <a:spAutoFit/>
          </a:bodyPr>
          <a:p>
            <a:r>
              <a:rPr lang="en-US" altLang="zh-CN" sz="2800">
                <a:latin typeface="Times New Roman" panose="02020603050405020304"/>
                <a:ea typeface="宋体" panose="02010600030101010101" pitchFamily="2" charset="-122"/>
              </a:rPr>
              <a:t>These were </a:t>
            </a:r>
            <a:r>
              <a:rPr lang="en-US" altLang="zh-CN" sz="2800">
                <a:solidFill>
                  <a:srgbClr val="FF0000"/>
                </a:solidFill>
                <a:latin typeface="Times New Roman" panose="02020603050405020304"/>
                <a:ea typeface="宋体" panose="02010600030101010101" pitchFamily="2" charset="-122"/>
              </a:rPr>
              <a:t>carefully prepared baskets</a:t>
            </a:r>
            <a:r>
              <a:rPr lang="en-US" altLang="zh-CN" sz="2800">
                <a:latin typeface="Times New Roman" panose="02020603050405020304"/>
                <a:ea typeface="宋体" panose="02010600030101010101" pitchFamily="2" charset="-122"/>
              </a:rPr>
              <a:t> with </a:t>
            </a:r>
            <a:r>
              <a:rPr lang="en-US" altLang="zh-CN" sz="2800">
                <a:solidFill>
                  <a:srgbClr val="FF0000"/>
                </a:solidFill>
                <a:latin typeface="Times New Roman" panose="02020603050405020304"/>
                <a:ea typeface="宋体" panose="02010600030101010101" pitchFamily="2" charset="-122"/>
              </a:rPr>
              <a:t>all necessities</a:t>
            </a:r>
            <a:r>
              <a:rPr lang="en-US" altLang="zh-CN" sz="2800">
                <a:latin typeface="Times New Roman" panose="02020603050405020304"/>
                <a:ea typeface="宋体" panose="02010600030101010101" pitchFamily="2" charset="-122"/>
              </a:rPr>
              <a:t> for a traditional holiday meal: golden stuffing mix, green beans, sweet potatoes, jellied cranberry sauce, flour, butter, onions, and dessert items, and even turkeys andhams.</a:t>
            </a:r>
            <a:r>
              <a:rPr lang="zh-CN" altLang="en-US" sz="2800">
                <a:latin typeface="Times New Roman" panose="02020603050405020304"/>
                <a:ea typeface="宋体" panose="02010600030101010101" pitchFamily="2" charset="-122"/>
              </a:rPr>
              <a:t>（第三段）</a:t>
            </a:r>
            <a:endParaRPr lang="zh-CN" altLang="en-US" sz="2800">
              <a:latin typeface="Times New Roman" panose="02020603050405020304"/>
              <a:ea typeface="宋体" panose="02010600030101010101" pitchFamily="2" charset="-122"/>
            </a:endParaRPr>
          </a:p>
        </p:txBody>
      </p:sp>
      <p:sp>
        <p:nvSpPr>
          <p:cNvPr id="10" name="横卷形 9"/>
          <p:cNvSpPr/>
          <p:nvPr>
            <p:custDataLst>
              <p:tags r:id="rId8"/>
            </p:custDataLst>
          </p:nvPr>
        </p:nvSpPr>
        <p:spPr>
          <a:xfrm>
            <a:off x="546100" y="5415280"/>
            <a:ext cx="10960100" cy="140081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宋体" panose="02010600030101010101" pitchFamily="2" charset="-122"/>
                <a:ea typeface="宋体" panose="02010600030101010101" pitchFamily="2" charset="-122"/>
              </a:rPr>
              <a:t>伏笔</a:t>
            </a:r>
            <a:endParaRPr lang="zh-CN" altLang="en-US" sz="3200">
              <a:solidFill>
                <a:srgbClr val="FF0000"/>
              </a:solidFill>
              <a:latin typeface="宋体" panose="02010600030101010101" pitchFamily="2" charset="-122"/>
              <a:ea typeface="宋体" panose="02010600030101010101" pitchFamily="2" charset="-122"/>
            </a:endParaRPr>
          </a:p>
          <a:p>
            <a:pPr algn="l"/>
            <a:r>
              <a:rPr lang="zh-CN" altLang="en-US" sz="3200">
                <a:solidFill>
                  <a:srgbClr val="FF0000"/>
                </a:solidFill>
                <a:latin typeface="宋体" panose="02010600030101010101" pitchFamily="2" charset="-122"/>
                <a:ea typeface="宋体" panose="02010600030101010101" pitchFamily="2" charset="-122"/>
              </a:rPr>
              <a:t>作用：</a:t>
            </a:r>
            <a:endParaRPr lang="zh-CN" altLang="en-US" sz="3200">
              <a:latin typeface="宋体" panose="02010600030101010101" pitchFamily="2" charset="-122"/>
              <a:ea typeface="宋体" panose="02010600030101010101" pitchFamily="2" charset="-122"/>
            </a:endParaRPr>
          </a:p>
        </p:txBody>
      </p:sp>
      <p:sp>
        <p:nvSpPr>
          <p:cNvPr id="17" name="文本框 16"/>
          <p:cNvSpPr txBox="1"/>
          <p:nvPr>
            <p:custDataLst>
              <p:tags r:id="rId9"/>
            </p:custDataLst>
          </p:nvPr>
        </p:nvSpPr>
        <p:spPr>
          <a:xfrm>
            <a:off x="2181860" y="5680710"/>
            <a:ext cx="9159875" cy="95313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说明食物物资充足，具备拆分分享的条件，让受助者让出部分食物的情节合理可信。</a:t>
            </a:r>
            <a:endParaRPr lang="zh-CN" altLang="en-US" sz="28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ppt_w</p:attrName>
                                        </p:attrNameLst>
                                      </p:cBhvr>
                                      <p:tavLst>
                                        <p:tav tm="0">
                                          <p:val>
                                            <p:fltVal val="0"/>
                                          </p:val>
                                        </p:tav>
                                        <p:tav tm="100000">
                                          <p:val>
                                            <p:strVal val="#ppt_w"/>
                                          </p:val>
                                        </p:tav>
                                      </p:tavLst>
                                    </p:anim>
                                    <p:anim calcmode="lin" valueType="num">
                                      <p:cBhvr>
                                        <p:cTn id="56" dur="1000" fill="hold"/>
                                        <p:tgtEl>
                                          <p:spTgt spid="10"/>
                                        </p:tgtEl>
                                        <p:attrNameLst>
                                          <p:attrName>ppt_h</p:attrName>
                                        </p:attrNameLst>
                                      </p:cBhvr>
                                      <p:tavLst>
                                        <p:tav tm="0">
                                          <p:val>
                                            <p:fltVal val="0"/>
                                          </p:val>
                                        </p:tav>
                                        <p:tav tm="100000">
                                          <p:val>
                                            <p:strVal val="#ppt_h"/>
                                          </p:val>
                                        </p:tav>
                                      </p:tavLst>
                                    </p:anim>
                                    <p:anim calcmode="lin" valueType="num">
                                      <p:cBhvr>
                                        <p:cTn id="57" dur="1000" fill="hold"/>
                                        <p:tgtEl>
                                          <p:spTgt spid="10"/>
                                        </p:tgtEl>
                                        <p:attrNameLst>
                                          <p:attrName>style.rotation</p:attrName>
                                        </p:attrNameLst>
                                      </p:cBhvr>
                                      <p:tavLst>
                                        <p:tav tm="0">
                                          <p:val>
                                            <p:fltVal val="90"/>
                                          </p:val>
                                        </p:tav>
                                        <p:tav tm="100000">
                                          <p:val>
                                            <p:fltVal val="0"/>
                                          </p:val>
                                        </p:tav>
                                      </p:tavLst>
                                    </p:anim>
                                    <p:animEffect transition="in" filter="fade">
                                      <p:cBhvr>
                                        <p:cTn id="58" dur="1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ppt_w</p:attrName>
                                        </p:attrNameLst>
                                      </p:cBhvr>
                                      <p:tavLst>
                                        <p:tav tm="0">
                                          <p:val>
                                            <p:fltVal val="0"/>
                                          </p:val>
                                        </p:tav>
                                        <p:tav tm="100000">
                                          <p:val>
                                            <p:strVal val="#ppt_w"/>
                                          </p:val>
                                        </p:tav>
                                      </p:tavLst>
                                    </p:anim>
                                    <p:anim calcmode="lin" valueType="num">
                                      <p:cBhvr>
                                        <p:cTn id="64" dur="1000" fill="hold"/>
                                        <p:tgtEl>
                                          <p:spTgt spid="17"/>
                                        </p:tgtEl>
                                        <p:attrNameLst>
                                          <p:attrName>ppt_h</p:attrName>
                                        </p:attrNameLst>
                                      </p:cBhvr>
                                      <p:tavLst>
                                        <p:tav tm="0">
                                          <p:val>
                                            <p:fltVal val="0"/>
                                          </p:val>
                                        </p:tav>
                                        <p:tav tm="100000">
                                          <p:val>
                                            <p:strVal val="#ppt_h"/>
                                          </p:val>
                                        </p:tav>
                                      </p:tavLst>
                                    </p:anim>
                                    <p:anim calcmode="lin" valueType="num">
                                      <p:cBhvr>
                                        <p:cTn id="65" dur="1000" fill="hold"/>
                                        <p:tgtEl>
                                          <p:spTgt spid="17"/>
                                        </p:tgtEl>
                                        <p:attrNameLst>
                                          <p:attrName>style.rotation</p:attrName>
                                        </p:attrNameLst>
                                      </p:cBhvr>
                                      <p:tavLst>
                                        <p:tav tm="0">
                                          <p:val>
                                            <p:fltVal val="90"/>
                                          </p:val>
                                        </p:tav>
                                        <p:tav tm="100000">
                                          <p:val>
                                            <p:fltVal val="0"/>
                                          </p:val>
                                        </p:tav>
                                      </p:tavLst>
                                    </p:anim>
                                    <p:animEffect transition="in" filter="fade">
                                      <p:cBhvr>
                                        <p:cTn id="6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p:bldP spid="6" grpId="1"/>
      <p:bldP spid="19" grpId="0" bldLvl="0" animBg="1"/>
      <p:bldP spid="19" grpId="1" animBg="1"/>
      <p:bldP spid="11" grpId="0"/>
      <p:bldP spid="11" grpId="1"/>
      <p:bldP spid="12" grpId="0" bldLvl="0" animBg="1"/>
      <p:bldP spid="12" grpId="1" animBg="1"/>
      <p:bldP spid="13" grpId="0"/>
      <p:bldP spid="13" grpId="1"/>
      <p:bldP spid="10" grpId="0" bldLvl="0" animBg="1"/>
      <p:bldP spid="10" grpId="1" animBg="1"/>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7" name="文本框 6"/>
          <p:cNvSpPr txBox="1"/>
          <p:nvPr/>
        </p:nvSpPr>
        <p:spPr>
          <a:xfrm>
            <a:off x="147320" y="760095"/>
            <a:ext cx="11738610" cy="1383665"/>
          </a:xfrm>
          <a:prstGeom prst="rect">
            <a:avLst/>
          </a:prstGeom>
        </p:spPr>
        <p:txBody>
          <a:bodyPr wrap="square">
            <a:sp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Their responses were overwhelming: a single mother, </a:t>
            </a:r>
            <a:r>
              <a:rPr lang="en-US" altLang="zh-CN" sz="2800">
                <a:solidFill>
                  <a:srgbClr val="FF0000"/>
                </a:solidFill>
                <a:latin typeface="Times New Roman" panose="02020603050405020304"/>
                <a:ea typeface="宋体" panose="02010600030101010101" pitchFamily="2" charset="-122"/>
              </a:rPr>
              <a:t>Amy</a:t>
            </a:r>
            <a:r>
              <a:rPr lang="en-US" altLang="zh-CN" sz="2800">
                <a:latin typeface="Times New Roman" panose="02020603050405020304"/>
                <a:ea typeface="宋体" panose="02010600030101010101" pitchFamily="2" charset="-122"/>
              </a:rPr>
              <a:t>, working two jobs to pay medical bills; an elderly couple, </a:t>
            </a:r>
            <a:r>
              <a:rPr lang="en-US" altLang="zh-CN" sz="2800">
                <a:solidFill>
                  <a:srgbClr val="FF0000"/>
                </a:solidFill>
                <a:latin typeface="Times New Roman" panose="02020603050405020304"/>
                <a:ea typeface="宋体" panose="02010600030101010101" pitchFamily="2" charset="-122"/>
              </a:rPr>
              <a:t>Mr and Mrs Jones</a:t>
            </a:r>
            <a:r>
              <a:rPr lang="en-US" altLang="zh-CN" sz="2800">
                <a:latin typeface="Times New Roman" panose="02020603050405020304"/>
                <a:ea typeface="宋体" panose="02010600030101010101" pitchFamily="2" charset="-122"/>
              </a:rPr>
              <a:t>, whose fixed income couldn’t stretch; </a:t>
            </a:r>
            <a:r>
              <a:rPr lang="en-US" altLang="zh-CN" sz="2800">
                <a:solidFill>
                  <a:srgbClr val="FF0000"/>
                </a:solidFill>
                <a:latin typeface="Times New Roman" panose="02020603050405020304"/>
                <a:ea typeface="宋体" panose="02010600030101010101" pitchFamily="2" charset="-122"/>
              </a:rPr>
              <a:t>the Tomas</a:t>
            </a:r>
            <a:r>
              <a:rPr lang="en-US" altLang="zh-CN" sz="2800">
                <a:latin typeface="Times New Roman" panose="02020603050405020304"/>
                <a:ea typeface="宋体" panose="02010600030101010101" pitchFamily="2" charset="-122"/>
              </a:rPr>
              <a:t> family, displaced by a recent fire...</a:t>
            </a:r>
            <a:r>
              <a:rPr lang="zh-CN" altLang="en-US" sz="2800">
                <a:latin typeface="Times New Roman" panose="02020603050405020304"/>
                <a:ea typeface="宋体" panose="02010600030101010101" pitchFamily="2" charset="-122"/>
              </a:rPr>
              <a:t>（第二段）</a:t>
            </a:r>
            <a:endParaRPr lang="zh-CN" altLang="en-US" sz="2800">
              <a:latin typeface="Times New Roman" panose="02020603050405020304"/>
              <a:ea typeface="宋体" panose="02010600030101010101" pitchFamily="2" charset="-122"/>
            </a:endParaRPr>
          </a:p>
        </p:txBody>
      </p:sp>
      <p:sp>
        <p:nvSpPr>
          <p:cNvPr id="10" name="圆角矩形 9"/>
          <p:cNvSpPr/>
          <p:nvPr>
            <p:custDataLst>
              <p:tags r:id="rId2"/>
            </p:custDataLst>
          </p:nvPr>
        </p:nvSpPr>
        <p:spPr>
          <a:xfrm>
            <a:off x="833120" y="2181225"/>
            <a:ext cx="10499090" cy="61087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atin typeface="Times New Roman" panose="02020603050405020304" charset="0"/>
                <a:ea typeface="宋体" panose="02010600030101010101" pitchFamily="2" charset="-122"/>
                <a:cs typeface="Times New Roman" panose="02020603050405020304" charset="0"/>
              </a:rPr>
              <a:t>Why did the author list three kinds of disadvantaged families?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17" name="横卷形 16"/>
          <p:cNvSpPr/>
          <p:nvPr>
            <p:custDataLst>
              <p:tags r:id="rId3"/>
            </p:custDataLst>
          </p:nvPr>
        </p:nvSpPr>
        <p:spPr>
          <a:xfrm>
            <a:off x="740410" y="2877820"/>
            <a:ext cx="10701020" cy="206438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The author listed three kinds of disadvantaged families to show many </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endParaRPr>
          </a:p>
          <a:p>
            <a:pPr algn="l"/>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people were in need, </a:t>
            </a:r>
            <a:r>
              <a:rPr lang="en-US" altLang="zh-CN" sz="28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rPr>
              <a:t>make it clear that resources were limited</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and highlight the theme of love and sharing.</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endParaRPr>
          </a:p>
        </p:txBody>
      </p:sp>
      <p:pic>
        <p:nvPicPr>
          <p:cNvPr id="18" name="图片 17" descr="t015c59fbc5af520e54"/>
          <p:cNvPicPr>
            <a:picLocks noChangeAspect="1"/>
          </p:cNvPicPr>
          <p:nvPr/>
        </p:nvPicPr>
        <p:blipFill>
          <a:blip r:embed="rId4"/>
          <a:stretch>
            <a:fillRect/>
          </a:stretch>
        </p:blipFill>
        <p:spPr>
          <a:xfrm>
            <a:off x="4841240" y="4567555"/>
            <a:ext cx="1787525" cy="2169160"/>
          </a:xfrm>
          <a:prstGeom prst="rect">
            <a:avLst/>
          </a:prstGeom>
        </p:spPr>
      </p:pic>
      <p:pic>
        <p:nvPicPr>
          <p:cNvPr id="20" name="图片 19" descr="t019c0e086cfeadb754"/>
          <p:cNvPicPr>
            <a:picLocks noChangeAspect="1"/>
          </p:cNvPicPr>
          <p:nvPr/>
        </p:nvPicPr>
        <p:blipFill>
          <a:blip r:embed="rId5"/>
          <a:stretch>
            <a:fillRect/>
          </a:stretch>
        </p:blipFill>
        <p:spPr>
          <a:xfrm>
            <a:off x="911225" y="4724400"/>
            <a:ext cx="2469515" cy="2133600"/>
          </a:xfrm>
          <a:prstGeom prst="rect">
            <a:avLst/>
          </a:prstGeom>
        </p:spPr>
      </p:pic>
      <p:grpSp>
        <p:nvGrpSpPr>
          <p:cNvPr id="23" name="组合 22"/>
          <p:cNvGrpSpPr/>
          <p:nvPr/>
        </p:nvGrpSpPr>
        <p:grpSpPr>
          <a:xfrm>
            <a:off x="7039610" y="4567555"/>
            <a:ext cx="4292600" cy="2304415"/>
            <a:chOff x="11086" y="7193"/>
            <a:chExt cx="6760" cy="3629"/>
          </a:xfrm>
        </p:grpSpPr>
        <p:pic>
          <p:nvPicPr>
            <p:cNvPr id="21" name="图片 20" descr="t01db2a75d8f6fad94d"/>
            <p:cNvPicPr>
              <a:picLocks noChangeAspect="1"/>
            </p:cNvPicPr>
            <p:nvPr/>
          </p:nvPicPr>
          <p:blipFill>
            <a:blip r:embed="rId6"/>
            <a:stretch>
              <a:fillRect/>
            </a:stretch>
          </p:blipFill>
          <p:spPr>
            <a:xfrm>
              <a:off x="11086" y="7193"/>
              <a:ext cx="4385" cy="3629"/>
            </a:xfrm>
            <a:prstGeom prst="rect">
              <a:avLst/>
            </a:prstGeom>
          </p:spPr>
        </p:pic>
        <p:pic>
          <p:nvPicPr>
            <p:cNvPr id="22" name="图片 21" descr="t01db2a75d8f6fad94d"/>
            <p:cNvPicPr>
              <a:picLocks noChangeAspect="1"/>
            </p:cNvPicPr>
            <p:nvPr/>
          </p:nvPicPr>
          <p:blipFill>
            <a:blip r:embed="rId6"/>
            <a:srcRect t="20869" b="12076"/>
            <a:stretch>
              <a:fillRect/>
            </a:stretch>
          </p:blipFill>
          <p:spPr>
            <a:xfrm>
              <a:off x="12142" y="7444"/>
              <a:ext cx="5704" cy="316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par>
                                <p:cTn id="19" presetID="3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style.rotation</p:attrName>
                                        </p:attrNameLst>
                                      </p:cBhvr>
                                      <p:tavLst>
                                        <p:tav tm="0">
                                          <p:val>
                                            <p:fltVal val="90"/>
                                          </p:val>
                                        </p:tav>
                                        <p:tav tm="100000">
                                          <p:val>
                                            <p:fltVal val="0"/>
                                          </p:val>
                                        </p:tav>
                                      </p:tavLst>
                                    </p:anim>
                                    <p:animEffect transition="in" filter="fade">
                                      <p:cBhvr>
                                        <p:cTn id="24" dur="1000"/>
                                        <p:tgtEl>
                                          <p:spTgt spid="18"/>
                                        </p:tgtEl>
                                      </p:cBhvr>
                                    </p:animEffect>
                                  </p:childTnLst>
                                </p:cTn>
                              </p:par>
                              <p:par>
                                <p:cTn id="25" presetID="3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par>
                                <p:cTn id="31" presetID="3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style.rotation</p:attrName>
                                        </p:attrNameLst>
                                      </p:cBhvr>
                                      <p:tavLst>
                                        <p:tav tm="0">
                                          <p:val>
                                            <p:fltVal val="90"/>
                                          </p:val>
                                        </p:tav>
                                        <p:tav tm="100000">
                                          <p:val>
                                            <p:fltVal val="0"/>
                                          </p:val>
                                        </p:tav>
                                      </p:tavLst>
                                    </p:anim>
                                    <p:animEffect transition="in" filter="fade">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7" grpId="0" animBg="1"/>
      <p:bldP spid="1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7" name="文本框 6"/>
          <p:cNvSpPr txBox="1"/>
          <p:nvPr/>
        </p:nvSpPr>
        <p:spPr>
          <a:xfrm>
            <a:off x="184150" y="819785"/>
            <a:ext cx="11720195" cy="1383665"/>
          </a:xfrm>
          <a:prstGeom prst="rect">
            <a:avLst/>
          </a:prstGeom>
        </p:spPr>
        <p:txBody>
          <a:bodyPr wrap="square">
            <a:sp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Their responses were overwhelming: a single mother, </a:t>
            </a:r>
            <a:r>
              <a:rPr lang="en-US" altLang="zh-CN" sz="2800">
                <a:solidFill>
                  <a:srgbClr val="FF0000"/>
                </a:solidFill>
                <a:latin typeface="Times New Roman" panose="02020603050405020304"/>
                <a:ea typeface="宋体" panose="02010600030101010101" pitchFamily="2" charset="-122"/>
              </a:rPr>
              <a:t>Amy</a:t>
            </a:r>
            <a:r>
              <a:rPr lang="en-US" altLang="zh-CN" sz="2800">
                <a:latin typeface="Times New Roman" panose="02020603050405020304"/>
                <a:ea typeface="宋体" panose="02010600030101010101" pitchFamily="2" charset="-122"/>
              </a:rPr>
              <a:t>, working two jobs to pay medical bills; an elderly couple, </a:t>
            </a:r>
            <a:r>
              <a:rPr lang="en-US" altLang="zh-CN" sz="2800">
                <a:solidFill>
                  <a:srgbClr val="FF0000"/>
                </a:solidFill>
                <a:latin typeface="Times New Roman" panose="02020603050405020304"/>
                <a:ea typeface="宋体" panose="02010600030101010101" pitchFamily="2" charset="-122"/>
              </a:rPr>
              <a:t>Mr and Mrs Jones</a:t>
            </a:r>
            <a:r>
              <a:rPr lang="en-US" altLang="zh-CN" sz="2800">
                <a:latin typeface="Times New Roman" panose="02020603050405020304"/>
                <a:ea typeface="宋体" panose="02010600030101010101" pitchFamily="2" charset="-122"/>
              </a:rPr>
              <a:t>, whose fixed income couldn’t stretch; </a:t>
            </a:r>
            <a:r>
              <a:rPr lang="en-US" altLang="zh-CN" sz="2800">
                <a:solidFill>
                  <a:srgbClr val="FF0000"/>
                </a:solidFill>
                <a:latin typeface="Times New Roman" panose="02020603050405020304"/>
                <a:ea typeface="宋体" panose="02010600030101010101" pitchFamily="2" charset="-122"/>
              </a:rPr>
              <a:t>the Tomas</a:t>
            </a:r>
            <a:r>
              <a:rPr lang="en-US" altLang="zh-CN" sz="2800">
                <a:latin typeface="Times New Roman" panose="02020603050405020304"/>
                <a:ea typeface="宋体" panose="02010600030101010101" pitchFamily="2" charset="-122"/>
              </a:rPr>
              <a:t> family, displaced by a recent fire...</a:t>
            </a:r>
            <a:r>
              <a:rPr lang="zh-CN" altLang="en-US" sz="2800">
                <a:latin typeface="Times New Roman" panose="02020603050405020304"/>
                <a:ea typeface="宋体" panose="02010600030101010101" pitchFamily="2" charset="-122"/>
                <a:sym typeface="+mn-ea"/>
              </a:rPr>
              <a:t>（第二段）</a:t>
            </a:r>
            <a:endParaRPr lang="en-US" altLang="zh-CN" sz="2800">
              <a:latin typeface="Times New Roman" panose="02020603050405020304"/>
              <a:ea typeface="宋体" panose="02010600030101010101" pitchFamily="2" charset="-122"/>
            </a:endParaRPr>
          </a:p>
        </p:txBody>
      </p:sp>
      <p:sp>
        <p:nvSpPr>
          <p:cNvPr id="10" name="圆角矩形 9"/>
          <p:cNvSpPr/>
          <p:nvPr>
            <p:custDataLst>
              <p:tags r:id="rId2"/>
            </p:custDataLst>
          </p:nvPr>
        </p:nvSpPr>
        <p:spPr>
          <a:xfrm>
            <a:off x="1274445" y="2181225"/>
            <a:ext cx="9633585" cy="61087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atin typeface="Times New Roman" panose="02020603050405020304" charset="0"/>
                <a:ea typeface="宋体" panose="02010600030101010101" pitchFamily="2" charset="-122"/>
                <a:cs typeface="Times New Roman" panose="02020603050405020304" charset="0"/>
              </a:rPr>
              <a:t>What is the function of this sentence in the passage?</a:t>
            </a:r>
            <a:endParaRPr lang="en-US" altLang="zh-CN" sz="2800">
              <a:latin typeface="Times New Roman" panose="02020603050405020304" charset="0"/>
              <a:ea typeface="宋体" panose="02010600030101010101" pitchFamily="2" charset="-122"/>
              <a:cs typeface="Times New Roman" panose="02020603050405020304" charset="0"/>
            </a:endParaRPr>
          </a:p>
        </p:txBody>
      </p:sp>
      <p:grpSp>
        <p:nvGrpSpPr>
          <p:cNvPr id="11" name="组合 10"/>
          <p:cNvGrpSpPr/>
          <p:nvPr/>
        </p:nvGrpSpPr>
        <p:grpSpPr>
          <a:xfrm>
            <a:off x="273685" y="2628265"/>
            <a:ext cx="1685925" cy="1853565"/>
            <a:chOff x="696" y="4720"/>
            <a:chExt cx="2525" cy="2760"/>
          </a:xfrm>
        </p:grpSpPr>
        <p:pic>
          <p:nvPicPr>
            <p:cNvPr id="6" name="图片 5" descr="0e32cf56badf881b97ab4aa47068ee8cc49e2fae11dbb-UwZ8GA_fw658"/>
            <p:cNvPicPr>
              <a:picLocks noChangeAspect="1"/>
            </p:cNvPicPr>
            <p:nvPr/>
          </p:nvPicPr>
          <p:blipFill>
            <a:blip r:embed="rId3"/>
            <a:srcRect l="10658" t="23398" r="9947" b="8833"/>
            <a:stretch>
              <a:fillRect/>
            </a:stretch>
          </p:blipFill>
          <p:spPr>
            <a:xfrm>
              <a:off x="696" y="4720"/>
              <a:ext cx="2525" cy="2760"/>
            </a:xfrm>
            <a:prstGeom prst="rect">
              <a:avLst/>
            </a:prstGeom>
          </p:spPr>
        </p:pic>
        <p:sp>
          <p:nvSpPr>
            <p:cNvPr id="9" name="文本框 8"/>
            <p:cNvSpPr txBox="1"/>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情节</a:t>
              </a:r>
              <a:endParaRPr lang="zh-CN" altLang="en-US" sz="2800">
                <a:latin typeface="宋体" panose="02010600030101010101" pitchFamily="2" charset="-122"/>
                <a:ea typeface="宋体" panose="02010600030101010101" pitchFamily="2" charset="-122"/>
              </a:endParaRPr>
            </a:p>
            <a:p>
              <a:pPr algn="ctr"/>
              <a:r>
                <a:rPr lang="zh-CN" altLang="en-US" sz="2800">
                  <a:latin typeface="宋体" panose="02010600030101010101" pitchFamily="2" charset="-122"/>
                  <a:ea typeface="宋体" panose="02010600030101010101" pitchFamily="2" charset="-122"/>
                </a:rPr>
                <a:t>铺垫</a:t>
              </a:r>
              <a:endParaRPr lang="zh-CN" altLang="en-US" sz="2800">
                <a:latin typeface="宋体" panose="02010600030101010101" pitchFamily="2" charset="-122"/>
                <a:ea typeface="宋体" panose="02010600030101010101" pitchFamily="2" charset="-122"/>
              </a:endParaRPr>
            </a:p>
          </p:txBody>
        </p:sp>
      </p:grpSp>
      <p:sp>
        <p:nvSpPr>
          <p:cNvPr id="19" name="横卷形 18"/>
          <p:cNvSpPr/>
          <p:nvPr>
            <p:custDataLst>
              <p:tags r:id="rId4"/>
            </p:custDataLst>
          </p:nvPr>
        </p:nvSpPr>
        <p:spPr>
          <a:xfrm>
            <a:off x="2066290" y="2679065"/>
            <a:ext cx="9700895" cy="195453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列举三类困境家庭，说明</a:t>
            </a:r>
            <a:r>
              <a:rPr lang="zh-CN" altLang="en-US" sz="2800">
                <a:solidFill>
                  <a:schemeClr val="tx1"/>
                </a:solidFill>
                <a:highlight>
                  <a:srgbClr val="FFFF00"/>
                </a:highlight>
                <a:latin typeface="宋体" panose="02010600030101010101" pitchFamily="2" charset="-122"/>
                <a:ea typeface="宋体" panose="02010600030101010101" pitchFamily="2" charset="-122"/>
              </a:rPr>
              <a:t>需要帮助的人远超计划</a:t>
            </a:r>
            <a:r>
              <a:rPr lang="zh-CN" altLang="en-US" sz="2800">
                <a:solidFill>
                  <a:schemeClr val="tx1"/>
                </a:solidFill>
                <a:latin typeface="宋体" panose="02010600030101010101" pitchFamily="2" charset="-122"/>
                <a:ea typeface="宋体" panose="02010600030101010101" pitchFamily="2" charset="-122"/>
              </a:rPr>
              <a:t>，为后文</a:t>
            </a:r>
            <a:r>
              <a:rPr lang="zh-CN" altLang="en-US" sz="2800">
                <a:solidFill>
                  <a:schemeClr val="tx1"/>
                </a:solidFill>
                <a:highlight>
                  <a:srgbClr val="FFFF00"/>
                </a:highlight>
                <a:latin typeface="宋体" panose="02010600030101010101" pitchFamily="2" charset="-122"/>
                <a:ea typeface="宋体" panose="02010600030101010101" pitchFamily="2" charset="-122"/>
              </a:rPr>
              <a:t>只准备</a:t>
            </a:r>
            <a:r>
              <a:rPr lang="en-US" altLang="zh-CN" sz="2800">
                <a:solidFill>
                  <a:schemeClr val="tx1"/>
                </a:solidFill>
                <a:highlight>
                  <a:srgbClr val="FFFF00"/>
                </a:highlight>
                <a:latin typeface="宋体" panose="02010600030101010101" pitchFamily="2" charset="-122"/>
                <a:ea typeface="宋体" panose="02010600030101010101" pitchFamily="2" charset="-122"/>
              </a:rPr>
              <a:t>10</a:t>
            </a:r>
            <a:r>
              <a:rPr lang="zh-CN" altLang="en-US" sz="2800">
                <a:solidFill>
                  <a:schemeClr val="tx1"/>
                </a:solidFill>
                <a:highlight>
                  <a:srgbClr val="FFFF00"/>
                </a:highlight>
                <a:latin typeface="宋体" panose="02010600030101010101" pitchFamily="2" charset="-122"/>
                <a:ea typeface="宋体" panose="02010600030101010101" pitchFamily="2" charset="-122"/>
              </a:rPr>
              <a:t>个食物篮（资源有限）</a:t>
            </a:r>
            <a:r>
              <a:rPr lang="zh-CN" altLang="en-US" sz="2800">
                <a:solidFill>
                  <a:schemeClr val="tx1"/>
                </a:solidFill>
                <a:latin typeface="宋体" panose="02010600030101010101" pitchFamily="2" charset="-122"/>
                <a:ea typeface="宋体" panose="02010600030101010101" pitchFamily="2" charset="-122"/>
              </a:rPr>
              <a:t>埋下伏笔，合理解释为何无法给陌生家庭额外提供物资</a:t>
            </a:r>
            <a:r>
              <a:rPr lang="zh-CN" altLang="en-US" sz="3200">
                <a:solidFill>
                  <a:schemeClr val="tx1"/>
                </a:solidFill>
                <a:latin typeface="宋体" panose="02010600030101010101" pitchFamily="2" charset="-122"/>
                <a:ea typeface="宋体" panose="02010600030101010101" pitchFamily="2" charset="-122"/>
              </a:rPr>
              <a:t>。</a:t>
            </a:r>
            <a:endParaRPr lang="zh-CN" altLang="en-US" sz="3200">
              <a:solidFill>
                <a:schemeClr val="tx1"/>
              </a:solidFill>
              <a:latin typeface="宋体" panose="02010600030101010101" pitchFamily="2" charset="-122"/>
              <a:ea typeface="宋体" panose="02010600030101010101" pitchFamily="2" charset="-122"/>
            </a:endParaRPr>
          </a:p>
        </p:txBody>
      </p:sp>
      <p:grpSp>
        <p:nvGrpSpPr>
          <p:cNvPr id="12" name="组合 11"/>
          <p:cNvGrpSpPr/>
          <p:nvPr/>
        </p:nvGrpSpPr>
        <p:grpSpPr>
          <a:xfrm>
            <a:off x="10320655" y="4502785"/>
            <a:ext cx="1685925" cy="1853565"/>
            <a:chOff x="696" y="4720"/>
            <a:chExt cx="2525" cy="2760"/>
          </a:xfrm>
        </p:grpSpPr>
        <p:pic>
          <p:nvPicPr>
            <p:cNvPr id="13" name="图片 12" descr="0e32cf56badf881b97ab4aa47068ee8cc49e2fae11dbb-UwZ8GA_fw658"/>
            <p:cNvPicPr>
              <a:picLocks noChangeAspect="1"/>
            </p:cNvPicPr>
            <p:nvPr/>
          </p:nvPicPr>
          <p:blipFill>
            <a:blip r:embed="rId3"/>
            <a:srcRect l="10658" t="23398" r="9947" b="8833"/>
            <a:stretch>
              <a:fillRect/>
            </a:stretch>
          </p:blipFill>
          <p:spPr>
            <a:xfrm>
              <a:off x="696" y="4720"/>
              <a:ext cx="2525" cy="2760"/>
            </a:xfrm>
            <a:prstGeom prst="rect">
              <a:avLst/>
            </a:prstGeom>
          </p:spPr>
        </p:pic>
        <p:sp>
          <p:nvSpPr>
            <p:cNvPr id="14" name="文本框 13"/>
            <p:cNvSpPr txBox="1"/>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人物铺垫</a:t>
              </a:r>
              <a:endParaRPr lang="zh-CN" altLang="en-US" sz="2800">
                <a:latin typeface="宋体" panose="02010600030101010101" pitchFamily="2" charset="-122"/>
                <a:ea typeface="宋体" panose="02010600030101010101" pitchFamily="2" charset="-122"/>
              </a:endParaRPr>
            </a:p>
          </p:txBody>
        </p:sp>
      </p:grpSp>
      <p:sp>
        <p:nvSpPr>
          <p:cNvPr id="15" name="横卷形 14"/>
          <p:cNvSpPr/>
          <p:nvPr>
            <p:custDataLst>
              <p:tags r:id="rId5"/>
            </p:custDataLst>
          </p:nvPr>
        </p:nvSpPr>
        <p:spPr>
          <a:xfrm>
            <a:off x="387350" y="4582795"/>
            <a:ext cx="9700895" cy="195453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点明琼斯夫妇等受助者</a:t>
            </a:r>
            <a:r>
              <a:rPr lang="zh-CN" altLang="en-US" sz="2800">
                <a:solidFill>
                  <a:schemeClr val="tx1"/>
                </a:solidFill>
                <a:highlight>
                  <a:srgbClr val="FFFF00"/>
                </a:highlight>
                <a:latin typeface="宋体" panose="02010600030101010101" pitchFamily="2" charset="-122"/>
                <a:ea typeface="宋体" panose="02010600030101010101" pitchFamily="2" charset="-122"/>
              </a:rPr>
              <a:t>自身深陷困境</a:t>
            </a:r>
            <a:r>
              <a:rPr lang="zh-CN" altLang="en-US" sz="2800">
                <a:solidFill>
                  <a:schemeClr val="tx1"/>
                </a:solidFill>
                <a:latin typeface="宋体" panose="02010600030101010101" pitchFamily="2" charset="-122"/>
                <a:ea typeface="宋体" panose="02010600030101010101" pitchFamily="2" charset="-122"/>
              </a:rPr>
              <a:t>，反衬他们后续主动分享食物的</a:t>
            </a:r>
            <a:r>
              <a:rPr lang="zh-CN" altLang="en-US" sz="2800">
                <a:solidFill>
                  <a:schemeClr val="tx1"/>
                </a:solidFill>
                <a:highlight>
                  <a:srgbClr val="FFFF00"/>
                </a:highlight>
                <a:latin typeface="宋体" panose="02010600030101010101" pitchFamily="2" charset="-122"/>
                <a:ea typeface="宋体" panose="02010600030101010101" pitchFamily="2" charset="-122"/>
              </a:rPr>
              <a:t>善良与无私</a:t>
            </a:r>
            <a:r>
              <a:rPr lang="zh-CN" altLang="en-US" sz="2800">
                <a:solidFill>
                  <a:schemeClr val="tx1"/>
                </a:solidFill>
                <a:latin typeface="宋体" panose="02010600030101010101" pitchFamily="2" charset="-122"/>
                <a:ea typeface="宋体" panose="02010600030101010101" pitchFamily="2" charset="-122"/>
              </a:rPr>
              <a:t>，让人物行为更真实、更感人。</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9" grpId="0" bldLvl="0" animBg="1"/>
      <p:bldP spid="19" grpId="1" animBg="1"/>
      <p:bldP spid="15" grpId="0" bldLvl="0" animBg="1"/>
      <p:bldP spid="1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7" name="文本框 6"/>
          <p:cNvSpPr txBox="1"/>
          <p:nvPr/>
        </p:nvSpPr>
        <p:spPr>
          <a:xfrm>
            <a:off x="274955" y="819785"/>
            <a:ext cx="11629390" cy="1383665"/>
          </a:xfrm>
          <a:prstGeom prst="rect">
            <a:avLst/>
          </a:prstGeom>
        </p:spPr>
        <p:txBody>
          <a:bodyPr wrap="square">
            <a:sp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Their responses were overwhelming: a single mother, </a:t>
            </a:r>
            <a:r>
              <a:rPr lang="en-US" altLang="zh-CN" sz="2800">
                <a:solidFill>
                  <a:srgbClr val="FF0000"/>
                </a:solidFill>
                <a:latin typeface="Times New Roman" panose="02020603050405020304"/>
                <a:ea typeface="宋体" panose="02010600030101010101" pitchFamily="2" charset="-122"/>
              </a:rPr>
              <a:t>Amy</a:t>
            </a:r>
            <a:r>
              <a:rPr lang="en-US" altLang="zh-CN" sz="2800">
                <a:latin typeface="Times New Roman" panose="02020603050405020304"/>
                <a:ea typeface="宋体" panose="02010600030101010101" pitchFamily="2" charset="-122"/>
              </a:rPr>
              <a:t>, working two jobs to pay medical bills; an elderly couple, </a:t>
            </a:r>
            <a:r>
              <a:rPr lang="en-US" altLang="zh-CN" sz="2800">
                <a:solidFill>
                  <a:srgbClr val="FF0000"/>
                </a:solidFill>
                <a:latin typeface="Times New Roman" panose="02020603050405020304"/>
                <a:ea typeface="宋体" panose="02010600030101010101" pitchFamily="2" charset="-122"/>
              </a:rPr>
              <a:t>Mr and Mrs Jones</a:t>
            </a:r>
            <a:r>
              <a:rPr lang="en-US" altLang="zh-CN" sz="2800">
                <a:latin typeface="Times New Roman" panose="02020603050405020304"/>
                <a:ea typeface="宋体" panose="02010600030101010101" pitchFamily="2" charset="-122"/>
              </a:rPr>
              <a:t>, whose fixed income couldn’t stretch; </a:t>
            </a:r>
            <a:r>
              <a:rPr lang="en-US" altLang="zh-CN" sz="2800">
                <a:solidFill>
                  <a:srgbClr val="FF0000"/>
                </a:solidFill>
                <a:latin typeface="Times New Roman" panose="02020603050405020304"/>
                <a:ea typeface="宋体" panose="02010600030101010101" pitchFamily="2" charset="-122"/>
              </a:rPr>
              <a:t>the Tomas</a:t>
            </a:r>
            <a:r>
              <a:rPr lang="en-US" altLang="zh-CN" sz="2800">
                <a:latin typeface="Times New Roman" panose="02020603050405020304"/>
                <a:ea typeface="宋体" panose="02010600030101010101" pitchFamily="2" charset="-122"/>
              </a:rPr>
              <a:t> family, displaced by a recent fire...</a:t>
            </a:r>
            <a:r>
              <a:rPr lang="zh-CN" altLang="en-US" sz="2800">
                <a:latin typeface="Times New Roman" panose="02020603050405020304"/>
                <a:ea typeface="宋体" panose="02010600030101010101" pitchFamily="2" charset="-122"/>
                <a:sym typeface="+mn-ea"/>
              </a:rPr>
              <a:t>（第二段）</a:t>
            </a:r>
            <a:endParaRPr lang="en-US" altLang="zh-CN" sz="2800">
              <a:latin typeface="Times New Roman" panose="02020603050405020304"/>
              <a:ea typeface="宋体" panose="02010600030101010101" pitchFamily="2" charset="-122"/>
            </a:endParaRPr>
          </a:p>
        </p:txBody>
      </p:sp>
      <p:sp>
        <p:nvSpPr>
          <p:cNvPr id="10" name="圆角矩形 9"/>
          <p:cNvSpPr/>
          <p:nvPr>
            <p:custDataLst>
              <p:tags r:id="rId2"/>
            </p:custDataLst>
          </p:nvPr>
        </p:nvSpPr>
        <p:spPr>
          <a:xfrm>
            <a:off x="1274445" y="2181225"/>
            <a:ext cx="9633585" cy="61087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atin typeface="Times New Roman" panose="02020603050405020304" charset="0"/>
                <a:ea typeface="宋体" panose="02010600030101010101" pitchFamily="2" charset="-122"/>
                <a:cs typeface="Times New Roman" panose="02020603050405020304" charset="0"/>
              </a:rPr>
              <a:t>What is the function of this sentence in the passage?</a:t>
            </a:r>
            <a:endParaRPr lang="en-US" altLang="zh-CN" sz="2800">
              <a:latin typeface="Times New Roman" panose="02020603050405020304" charset="0"/>
              <a:ea typeface="宋体" panose="02010600030101010101" pitchFamily="2" charset="-122"/>
              <a:cs typeface="Times New Roman" panose="02020603050405020304" charset="0"/>
            </a:endParaRPr>
          </a:p>
        </p:txBody>
      </p:sp>
      <p:grpSp>
        <p:nvGrpSpPr>
          <p:cNvPr id="11" name="组合 10"/>
          <p:cNvGrpSpPr/>
          <p:nvPr>
            <p:custDataLst>
              <p:tags r:id="rId3"/>
            </p:custDataLst>
          </p:nvPr>
        </p:nvGrpSpPr>
        <p:grpSpPr>
          <a:xfrm>
            <a:off x="273685" y="2628265"/>
            <a:ext cx="1685925" cy="1853565"/>
            <a:chOff x="696" y="4720"/>
            <a:chExt cx="2525" cy="2760"/>
          </a:xfrm>
        </p:grpSpPr>
        <p:pic>
          <p:nvPicPr>
            <p:cNvPr id="6" name="图片 5" descr="0e32cf56badf881b97ab4aa47068ee8cc49e2fae11dbb-UwZ8GA_fw658"/>
            <p:cNvPicPr>
              <a:picLocks noChangeAspect="1"/>
            </p:cNvPicPr>
            <p:nvPr>
              <p:custDataLst>
                <p:tags r:id="rId4"/>
              </p:custDataLst>
            </p:nvPr>
          </p:nvPicPr>
          <p:blipFill>
            <a:blip r:embed="rId5"/>
            <a:srcRect l="10658" t="23398" r="9947" b="8833"/>
            <a:stretch>
              <a:fillRect/>
            </a:stretch>
          </p:blipFill>
          <p:spPr>
            <a:xfrm>
              <a:off x="696" y="4720"/>
              <a:ext cx="2525" cy="2760"/>
            </a:xfrm>
            <a:prstGeom prst="rect">
              <a:avLst/>
            </a:prstGeom>
          </p:spPr>
        </p:pic>
        <p:sp>
          <p:nvSpPr>
            <p:cNvPr id="9" name="文本框 8"/>
            <p:cNvSpPr txBox="1"/>
            <p:nvPr>
              <p:custDataLst>
                <p:tags r:id="rId6"/>
              </p:custDataLst>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主题铺垫</a:t>
              </a:r>
              <a:endParaRPr lang="zh-CN" altLang="en-US" sz="2800">
                <a:latin typeface="宋体" panose="02010600030101010101" pitchFamily="2" charset="-122"/>
                <a:ea typeface="宋体" panose="02010600030101010101" pitchFamily="2" charset="-122"/>
              </a:endParaRPr>
            </a:p>
          </p:txBody>
        </p:sp>
      </p:grpSp>
      <p:sp>
        <p:nvSpPr>
          <p:cNvPr id="19" name="横卷形 18"/>
          <p:cNvSpPr/>
          <p:nvPr>
            <p:custDataLst>
              <p:tags r:id="rId7"/>
            </p:custDataLst>
          </p:nvPr>
        </p:nvSpPr>
        <p:spPr>
          <a:xfrm>
            <a:off x="2066290" y="2679065"/>
            <a:ext cx="9700895" cy="195453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凸显社区里有大量需要关怀的家庭，为全文</a:t>
            </a:r>
            <a:r>
              <a:rPr lang="zh-CN" altLang="en-US" sz="2800">
                <a:solidFill>
                  <a:schemeClr val="tx1"/>
                </a:solidFill>
                <a:highlight>
                  <a:srgbClr val="FFFF00"/>
                </a:highlight>
                <a:latin typeface="宋体" panose="02010600030101010101" pitchFamily="2" charset="-122"/>
                <a:ea typeface="宋体" panose="02010600030101010101" pitchFamily="2" charset="-122"/>
              </a:rPr>
              <a:t>关爱、互助、分享</a:t>
            </a:r>
            <a:r>
              <a:rPr lang="zh-CN" altLang="en-US" sz="2800">
                <a:solidFill>
                  <a:schemeClr val="tx1"/>
                </a:solidFill>
                <a:latin typeface="宋体" panose="02010600030101010101" pitchFamily="2" charset="-122"/>
                <a:ea typeface="宋体" panose="02010600030101010101" pitchFamily="2" charset="-122"/>
              </a:rPr>
              <a:t>的核心主题奠定情感与内容基础。</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2" name="组合 11"/>
          <p:cNvGrpSpPr/>
          <p:nvPr>
            <p:custDataLst>
              <p:tags r:id="rId8"/>
            </p:custDataLst>
          </p:nvPr>
        </p:nvGrpSpPr>
        <p:grpSpPr>
          <a:xfrm>
            <a:off x="10320655" y="4502785"/>
            <a:ext cx="1685925" cy="1853565"/>
            <a:chOff x="696" y="4720"/>
            <a:chExt cx="2525" cy="2760"/>
          </a:xfrm>
        </p:grpSpPr>
        <p:pic>
          <p:nvPicPr>
            <p:cNvPr id="13" name="图片 12" descr="0e32cf56badf881b97ab4aa47068ee8cc49e2fae11dbb-UwZ8GA_fw658"/>
            <p:cNvPicPr>
              <a:picLocks noChangeAspect="1"/>
            </p:cNvPicPr>
            <p:nvPr>
              <p:custDataLst>
                <p:tags r:id="rId9"/>
              </p:custDataLst>
            </p:nvPr>
          </p:nvPicPr>
          <p:blipFill>
            <a:blip r:embed="rId5"/>
            <a:srcRect l="10658" t="23398" r="9947" b="8833"/>
            <a:stretch>
              <a:fillRect/>
            </a:stretch>
          </p:blipFill>
          <p:spPr>
            <a:xfrm>
              <a:off x="696" y="4720"/>
              <a:ext cx="2525" cy="2760"/>
            </a:xfrm>
            <a:prstGeom prst="rect">
              <a:avLst/>
            </a:prstGeom>
          </p:spPr>
        </p:pic>
        <p:sp>
          <p:nvSpPr>
            <p:cNvPr id="14" name="文本框 13"/>
            <p:cNvSpPr txBox="1"/>
            <p:nvPr>
              <p:custDataLst>
                <p:tags r:id="rId10"/>
              </p:custDataLst>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氛围营造</a:t>
              </a:r>
              <a:endParaRPr lang="zh-CN" altLang="en-US" sz="2800">
                <a:latin typeface="宋体" panose="02010600030101010101" pitchFamily="2" charset="-122"/>
                <a:ea typeface="宋体" panose="02010600030101010101" pitchFamily="2" charset="-122"/>
              </a:endParaRPr>
            </a:p>
          </p:txBody>
        </p:sp>
      </p:grpSp>
      <p:sp>
        <p:nvSpPr>
          <p:cNvPr id="15" name="横卷形 14"/>
          <p:cNvSpPr/>
          <p:nvPr>
            <p:custDataLst>
              <p:tags r:id="rId11"/>
            </p:custDataLst>
          </p:nvPr>
        </p:nvSpPr>
        <p:spPr>
          <a:xfrm>
            <a:off x="387350" y="4582795"/>
            <a:ext cx="9700895" cy="195453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真实展现底层家庭的生活艰难，让教会的爱心行动更有意义，增强故事的感染力与真实感。</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9" grpId="0" bldLvl="0" animBg="1"/>
      <p:bldP spid="19" grpId="1" animBg="1"/>
      <p:bldP spid="15" grpId="0" bldLvl="0" animBg="1"/>
      <p:bldP spid="1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8135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solidFill>
                  <a:schemeClr val="lt1"/>
                </a:solidFill>
                <a:latin typeface="宋体" panose="02010600030101010101" pitchFamily="2" charset="-122"/>
                <a:ea typeface="宋体" panose="02010600030101010101" pitchFamily="2" charset="-122"/>
              </a:rPr>
              <a:t>伏笔梳理</a:t>
            </a:r>
            <a:endParaRPr lang="zh-CN" altLang="en-US" sz="3600">
              <a:solidFill>
                <a:schemeClr val="lt1"/>
              </a:solidFill>
              <a:latin typeface="宋体" panose="02010600030101010101" pitchFamily="2" charset="-122"/>
              <a:ea typeface="宋体" panose="02010600030101010101" pitchFamily="2" charset="-122"/>
            </a:endParaRPr>
          </a:p>
        </p:txBody>
      </p:sp>
      <p:sp>
        <p:nvSpPr>
          <p:cNvPr id="7" name="文本框 6"/>
          <p:cNvSpPr txBox="1"/>
          <p:nvPr/>
        </p:nvSpPr>
        <p:spPr>
          <a:xfrm>
            <a:off x="387350" y="819785"/>
            <a:ext cx="11516995" cy="953135"/>
          </a:xfrm>
          <a:prstGeom prst="rect">
            <a:avLst/>
          </a:prstGeom>
        </p:spPr>
        <p:txBody>
          <a:bodyPr wrap="square">
            <a:sp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Just as the families were about to leave, a father, mother, and a child with worn but neat clothes stepped in. </a:t>
            </a:r>
            <a:r>
              <a:rPr lang="zh-CN" altLang="en-US" sz="2800">
                <a:latin typeface="Times New Roman" panose="02020603050405020304"/>
                <a:ea typeface="宋体" panose="02010600030101010101" pitchFamily="2" charset="-122"/>
              </a:rPr>
              <a:t>（最后一段）</a:t>
            </a:r>
            <a:endParaRPr lang="zh-CN" altLang="en-US" sz="2800">
              <a:latin typeface="Times New Roman" panose="02020603050405020304"/>
              <a:ea typeface="宋体" panose="02010600030101010101" pitchFamily="2" charset="-122"/>
            </a:endParaRPr>
          </a:p>
        </p:txBody>
      </p:sp>
      <p:sp>
        <p:nvSpPr>
          <p:cNvPr id="10" name="圆角矩形 9"/>
          <p:cNvSpPr/>
          <p:nvPr>
            <p:custDataLst>
              <p:tags r:id="rId2"/>
            </p:custDataLst>
          </p:nvPr>
        </p:nvSpPr>
        <p:spPr>
          <a:xfrm>
            <a:off x="1283970" y="1772920"/>
            <a:ext cx="9633585" cy="61087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atin typeface="Times New Roman" panose="02020603050405020304" charset="0"/>
                <a:ea typeface="宋体" panose="02010600030101010101" pitchFamily="2" charset="-122"/>
                <a:cs typeface="Times New Roman" panose="02020603050405020304" charset="0"/>
              </a:rPr>
              <a:t>What is the function of this sentence in the passage?</a:t>
            </a:r>
            <a:endParaRPr lang="en-US" altLang="zh-CN" sz="2800">
              <a:latin typeface="Times New Roman" panose="02020603050405020304" charset="0"/>
              <a:ea typeface="宋体" panose="02010600030101010101" pitchFamily="2" charset="-122"/>
              <a:cs typeface="Times New Roman" panose="02020603050405020304" charset="0"/>
            </a:endParaRPr>
          </a:p>
        </p:txBody>
      </p:sp>
      <p:grpSp>
        <p:nvGrpSpPr>
          <p:cNvPr id="11" name="组合 10"/>
          <p:cNvGrpSpPr/>
          <p:nvPr>
            <p:custDataLst>
              <p:tags r:id="rId3"/>
            </p:custDataLst>
          </p:nvPr>
        </p:nvGrpSpPr>
        <p:grpSpPr>
          <a:xfrm>
            <a:off x="129540" y="2355215"/>
            <a:ext cx="1685925" cy="1853565"/>
            <a:chOff x="696" y="4720"/>
            <a:chExt cx="2525" cy="2760"/>
          </a:xfrm>
        </p:grpSpPr>
        <p:pic>
          <p:nvPicPr>
            <p:cNvPr id="6" name="图片 5" descr="0e32cf56badf881b97ab4aa47068ee8cc49e2fae11dbb-UwZ8GA_fw658"/>
            <p:cNvPicPr>
              <a:picLocks noChangeAspect="1"/>
            </p:cNvPicPr>
            <p:nvPr>
              <p:custDataLst>
                <p:tags r:id="rId4"/>
              </p:custDataLst>
            </p:nvPr>
          </p:nvPicPr>
          <p:blipFill>
            <a:blip r:embed="rId5"/>
            <a:srcRect l="10658" t="23398" r="9947" b="8833"/>
            <a:stretch>
              <a:fillRect/>
            </a:stretch>
          </p:blipFill>
          <p:spPr>
            <a:xfrm>
              <a:off x="696" y="4720"/>
              <a:ext cx="2525" cy="2760"/>
            </a:xfrm>
            <a:prstGeom prst="rect">
              <a:avLst/>
            </a:prstGeom>
          </p:spPr>
        </p:pic>
        <p:sp>
          <p:nvSpPr>
            <p:cNvPr id="9" name="文本框 8"/>
            <p:cNvSpPr txBox="1"/>
            <p:nvPr>
              <p:custDataLst>
                <p:tags r:id="rId6"/>
              </p:custDataLst>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情节伏笔</a:t>
              </a:r>
              <a:endParaRPr lang="zh-CN" altLang="en-US" sz="2800">
                <a:latin typeface="宋体" panose="02010600030101010101" pitchFamily="2" charset="-122"/>
                <a:ea typeface="宋体" panose="02010600030101010101" pitchFamily="2" charset="-122"/>
              </a:endParaRPr>
            </a:p>
          </p:txBody>
        </p:sp>
      </p:grpSp>
      <p:sp>
        <p:nvSpPr>
          <p:cNvPr id="19" name="横卷形 18"/>
          <p:cNvSpPr/>
          <p:nvPr>
            <p:custDataLst>
              <p:tags r:id="rId7"/>
            </p:custDataLst>
          </p:nvPr>
        </p:nvSpPr>
        <p:spPr>
          <a:xfrm>
            <a:off x="2021840" y="2254250"/>
            <a:ext cx="9816465" cy="1892300"/>
          </a:xfrm>
          <a:prstGeom prst="horizontalScroll">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其他家庭即将离开</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暗示物资发放完毕、名额已满，陌生家庭的突然闯入制造物资有限与求助需求的矛盾，为琼斯夫人主动相助的暖心反转埋下伏笔。</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2" name="组合 11"/>
          <p:cNvGrpSpPr/>
          <p:nvPr>
            <p:custDataLst>
              <p:tags r:id="rId8"/>
            </p:custDataLst>
          </p:nvPr>
        </p:nvGrpSpPr>
        <p:grpSpPr>
          <a:xfrm>
            <a:off x="10320655" y="3883025"/>
            <a:ext cx="1685925" cy="1853565"/>
            <a:chOff x="696" y="4720"/>
            <a:chExt cx="2525" cy="2760"/>
          </a:xfrm>
        </p:grpSpPr>
        <p:pic>
          <p:nvPicPr>
            <p:cNvPr id="13" name="图片 12" descr="0e32cf56badf881b97ab4aa47068ee8cc49e2fae11dbb-UwZ8GA_fw658"/>
            <p:cNvPicPr>
              <a:picLocks noChangeAspect="1"/>
            </p:cNvPicPr>
            <p:nvPr>
              <p:custDataLst>
                <p:tags r:id="rId9"/>
              </p:custDataLst>
            </p:nvPr>
          </p:nvPicPr>
          <p:blipFill>
            <a:blip r:embed="rId5"/>
            <a:srcRect l="10658" t="23398" r="9947" b="8833"/>
            <a:stretch>
              <a:fillRect/>
            </a:stretch>
          </p:blipFill>
          <p:spPr>
            <a:xfrm>
              <a:off x="696" y="4720"/>
              <a:ext cx="2525" cy="2760"/>
            </a:xfrm>
            <a:prstGeom prst="rect">
              <a:avLst/>
            </a:prstGeom>
          </p:spPr>
        </p:pic>
        <p:sp>
          <p:nvSpPr>
            <p:cNvPr id="14" name="文本框 13"/>
            <p:cNvSpPr txBox="1"/>
            <p:nvPr>
              <p:custDataLst>
                <p:tags r:id="rId10"/>
              </p:custDataLst>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人物伏笔</a:t>
              </a:r>
              <a:endParaRPr lang="zh-CN" altLang="en-US" sz="2800">
                <a:latin typeface="宋体" panose="02010600030101010101" pitchFamily="2" charset="-122"/>
                <a:ea typeface="宋体" panose="02010600030101010101" pitchFamily="2" charset="-122"/>
              </a:endParaRPr>
            </a:p>
          </p:txBody>
        </p:sp>
      </p:grpSp>
      <p:sp>
        <p:nvSpPr>
          <p:cNvPr id="15" name="横卷形 14"/>
          <p:cNvSpPr/>
          <p:nvPr>
            <p:custDataLst>
              <p:tags r:id="rId11"/>
            </p:custDataLst>
          </p:nvPr>
        </p:nvSpPr>
        <p:spPr>
          <a:xfrm>
            <a:off x="527685" y="3804285"/>
            <a:ext cx="9700895" cy="165608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宋体" panose="02010600030101010101" pitchFamily="2" charset="-122"/>
                <a:ea typeface="宋体" panose="02010600030101010101" pitchFamily="2" charset="-122"/>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worn but neat clothes</a:t>
            </a:r>
            <a:r>
              <a:rPr lang="en-US" altLang="zh-CN" sz="28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既点明家庭贫困，又凸显其自尊体面的品格，让后文</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感动落泪</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的情感更真挚可信。</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6" name="组合 15"/>
          <p:cNvGrpSpPr/>
          <p:nvPr>
            <p:custDataLst>
              <p:tags r:id="rId12"/>
            </p:custDataLst>
          </p:nvPr>
        </p:nvGrpSpPr>
        <p:grpSpPr>
          <a:xfrm>
            <a:off x="101600" y="5015865"/>
            <a:ext cx="1685925" cy="1853565"/>
            <a:chOff x="696" y="4720"/>
            <a:chExt cx="2525" cy="2760"/>
          </a:xfrm>
        </p:grpSpPr>
        <p:pic>
          <p:nvPicPr>
            <p:cNvPr id="17" name="图片 16" descr="0e32cf56badf881b97ab4aa47068ee8cc49e2fae11dbb-UwZ8GA_fw658"/>
            <p:cNvPicPr>
              <a:picLocks noChangeAspect="1"/>
            </p:cNvPicPr>
            <p:nvPr>
              <p:custDataLst>
                <p:tags r:id="rId13"/>
              </p:custDataLst>
            </p:nvPr>
          </p:nvPicPr>
          <p:blipFill>
            <a:blip r:embed="rId5"/>
            <a:srcRect l="10658" t="23398" r="9947" b="8833"/>
            <a:stretch>
              <a:fillRect/>
            </a:stretch>
          </p:blipFill>
          <p:spPr>
            <a:xfrm>
              <a:off x="696" y="4720"/>
              <a:ext cx="2525" cy="2760"/>
            </a:xfrm>
            <a:prstGeom prst="rect">
              <a:avLst/>
            </a:prstGeom>
          </p:spPr>
        </p:pic>
        <p:sp>
          <p:nvSpPr>
            <p:cNvPr id="18" name="文本框 17"/>
            <p:cNvSpPr txBox="1"/>
            <p:nvPr>
              <p:custDataLst>
                <p:tags r:id="rId14"/>
              </p:custDataLst>
            </p:nvPr>
          </p:nvSpPr>
          <p:spPr>
            <a:xfrm>
              <a:off x="1124" y="5382"/>
              <a:ext cx="1668" cy="1419"/>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rPr>
                <a:t>主题伏笔</a:t>
              </a:r>
              <a:endParaRPr lang="zh-CN" altLang="en-US" sz="2800">
                <a:latin typeface="宋体" panose="02010600030101010101" pitchFamily="2" charset="-122"/>
                <a:ea typeface="宋体" panose="02010600030101010101" pitchFamily="2" charset="-122"/>
              </a:endParaRPr>
            </a:p>
          </p:txBody>
        </p:sp>
      </p:grpSp>
      <p:sp>
        <p:nvSpPr>
          <p:cNvPr id="20" name="横卷形 19"/>
          <p:cNvSpPr/>
          <p:nvPr>
            <p:custDataLst>
              <p:tags r:id="rId15"/>
            </p:custDataLst>
          </p:nvPr>
        </p:nvSpPr>
        <p:spPr>
          <a:xfrm>
            <a:off x="1803400" y="5113655"/>
            <a:ext cx="10220325" cy="170243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意外出现的求助家庭，呼应</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分享、关怀、包容</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的核心主旨，推动故事从定向帮扶升华为无差别的温暖传递，深化文章立意。</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fltVal val="0"/>
                                          </p:val>
                                        </p:tav>
                                        <p:tav tm="100000">
                                          <p:val>
                                            <p:strVal val="#ppt_w"/>
                                          </p:val>
                                        </p:tav>
                                      </p:tavLst>
                                    </p:anim>
                                    <p:anim calcmode="lin" valueType="num">
                                      <p:cBhvr>
                                        <p:cTn id="56" dur="1000" fill="hold"/>
                                        <p:tgtEl>
                                          <p:spTgt spid="20"/>
                                        </p:tgtEl>
                                        <p:attrNameLst>
                                          <p:attrName>ppt_h</p:attrName>
                                        </p:attrNameLst>
                                      </p:cBhvr>
                                      <p:tavLst>
                                        <p:tav tm="0">
                                          <p:val>
                                            <p:fltVal val="0"/>
                                          </p:val>
                                        </p:tav>
                                        <p:tav tm="100000">
                                          <p:val>
                                            <p:strVal val="#ppt_h"/>
                                          </p:val>
                                        </p:tav>
                                      </p:tavLst>
                                    </p:anim>
                                    <p:anim calcmode="lin" valueType="num">
                                      <p:cBhvr>
                                        <p:cTn id="57" dur="1000" fill="hold"/>
                                        <p:tgtEl>
                                          <p:spTgt spid="20"/>
                                        </p:tgtEl>
                                        <p:attrNameLst>
                                          <p:attrName>style.rotation</p:attrName>
                                        </p:attrNameLst>
                                      </p:cBhvr>
                                      <p:tavLst>
                                        <p:tav tm="0">
                                          <p:val>
                                            <p:fltVal val="90"/>
                                          </p:val>
                                        </p:tav>
                                        <p:tav tm="100000">
                                          <p:val>
                                            <p:fltVal val="0"/>
                                          </p:val>
                                        </p:tav>
                                      </p:tavLst>
                                    </p:anim>
                                    <p:animEffect transition="in" filter="fade">
                                      <p:cBhvr>
                                        <p:cTn id="5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9" grpId="0" bldLvl="0" animBg="1"/>
      <p:bldP spid="19" grpId="1" animBg="1"/>
      <p:bldP spid="15" grpId="0" bldLvl="0" animBg="1"/>
      <p:bldP spid="15" grpId="1" animBg="1"/>
      <p:bldP spid="20" grpId="0" bldLvl="0" animBg="1"/>
      <p:bldP spid="2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pic>
        <p:nvPicPr>
          <p:cNvPr id="11" name="图片 10" descr="C:\Users\Am'be'r\Desktop\千库网_万圣节南瓜糖果罐_元素编号12914631.png千库网_万圣节南瓜糖果罐_元素编号12914631"/>
          <p:cNvPicPr>
            <a:picLocks noChangeAspect="1"/>
          </p:cNvPicPr>
          <p:nvPr/>
        </p:nvPicPr>
        <p:blipFill>
          <a:blip r:embed="rId1"/>
          <a:srcRect l="6519" t="11912" r="17630" b="16595"/>
          <a:stretch>
            <a:fillRect/>
          </a:stretch>
        </p:blipFill>
        <p:spPr>
          <a:xfrm>
            <a:off x="6244590" y="2195830"/>
            <a:ext cx="4008120" cy="3825875"/>
          </a:xfrm>
          <a:prstGeom prst="rect">
            <a:avLst/>
          </a:prstGeom>
        </p:spPr>
      </p:pic>
      <p:pic>
        <p:nvPicPr>
          <p:cNvPr id="8" name="图片 7" descr="4a348ee3369b24976e5f4556d34e0bdf"/>
          <p:cNvPicPr>
            <a:picLocks noChangeAspect="1"/>
          </p:cNvPicPr>
          <p:nvPr/>
        </p:nvPicPr>
        <p:blipFill>
          <a:blip r:embed="rId2"/>
          <a:stretch>
            <a:fillRect/>
          </a:stretch>
        </p:blipFill>
        <p:spPr>
          <a:xfrm>
            <a:off x="1910715" y="1988185"/>
            <a:ext cx="4333875" cy="4333875"/>
          </a:xfrm>
          <a:prstGeom prst="rect">
            <a:avLst/>
          </a:prstGeom>
        </p:spPr>
      </p:pic>
      <p:sp>
        <p:nvSpPr>
          <p:cNvPr id="10" name="缺角矩形 9"/>
          <p:cNvSpPr/>
          <p:nvPr>
            <p:custDataLst>
              <p:tags r:id="rId3"/>
            </p:custDataLst>
          </p:nvPr>
        </p:nvSpPr>
        <p:spPr>
          <a:xfrm>
            <a:off x="1692275" y="617220"/>
            <a:ext cx="9274175" cy="1578610"/>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4000">
                <a:latin typeface="华文楷体" panose="02010600040101010101" charset="-122"/>
                <a:ea typeface="华文楷体" panose="02010600040101010101" charset="-122"/>
                <a:cs typeface="华文楷体" panose="02010600040101010101" charset="-122"/>
                <a:sym typeface="+mn-ea"/>
              </a:rPr>
              <a:t>逆推情节</a:t>
            </a:r>
            <a:endParaRPr lang="zh-CN" altLang="en-US" sz="4000">
              <a:latin typeface="华文楷体" panose="02010600040101010101" charset="-122"/>
              <a:ea typeface="华文楷体" panose="02010600040101010101" charset="-122"/>
              <a:cs typeface="华文楷体" panose="02010600040101010101" charset="-122"/>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sym typeface="+mn-ea"/>
              </a:rPr>
              <a:t>（结合段落开头语，搭建合理的续写情节框架）</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12" name="缺角矩形 11"/>
          <p:cNvSpPr/>
          <p:nvPr>
            <p:custDataLst>
              <p:tags r:id="rId4"/>
            </p:custDataLst>
          </p:nvPr>
        </p:nvSpPr>
        <p:spPr>
          <a:xfrm>
            <a:off x="1805305" y="965200"/>
            <a:ext cx="923290" cy="86106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latin typeface="华文楷体" panose="02010600040101010101" charset="-122"/>
                <a:ea typeface="华文楷体" panose="02010600040101010101" charset="-122"/>
                <a:cs typeface="华文楷体" panose="02010600040101010101" charset="-122"/>
              </a:rPr>
              <a:t>贰</a:t>
            </a:r>
            <a:endParaRPr lang="zh-CN" altLang="en-US" sz="4800">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2" grpId="0" bldLvl="0" animBg="1"/>
      <p:bldP spid="1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逆推法情节推测</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113665" y="4762500"/>
            <a:ext cx="11818620" cy="521970"/>
          </a:xfrm>
          <a:prstGeom prst="rect">
            <a:avLst/>
          </a:prstGeom>
          <a:noFill/>
          <a:ln w="38100">
            <a:noFill/>
            <a:prstDash val="sysDot"/>
          </a:ln>
        </p:spPr>
        <p:txBody>
          <a:bodyPr wrap="square" rtlCol="0" anchor="t">
            <a:spAutoFit/>
          </a:bodyPr>
          <a:p>
            <a:pPr lvl="0" indent="304800" algn="l" defTabSz="266700">
              <a:buClrTx/>
              <a:buSzTx/>
              <a:buFontTx/>
            </a:pPr>
            <a:r>
              <a:rPr lang="en-US" altLang="zh-CN" sz="2800">
                <a:latin typeface="Times New Roman" panose="02020603050405020304"/>
                <a:ea typeface="Times New Roman" panose="02020603050405020304"/>
                <a:sym typeface="+mn-ea"/>
              </a:rPr>
              <a:t>Paragraph 2: Seeing the special “basket”, the family were moved to tears.</a:t>
            </a:r>
            <a:endParaRPr lang="en-US" altLang="zh-CN" sz="2800">
              <a:latin typeface="Times New Roman" panose="02020603050405020304"/>
              <a:ea typeface="Times New Roman" panose="02020603050405020304"/>
              <a:sym typeface="+mn-ea"/>
            </a:endParaRPr>
          </a:p>
        </p:txBody>
      </p:sp>
      <p:sp>
        <p:nvSpPr>
          <p:cNvPr id="7" name="文本框 6"/>
          <p:cNvSpPr txBox="1"/>
          <p:nvPr/>
        </p:nvSpPr>
        <p:spPr>
          <a:xfrm>
            <a:off x="40640" y="859790"/>
            <a:ext cx="11932285" cy="953135"/>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1: Just as the disappointed family were about to leave, Mrs Jones </a:t>
            </a:r>
            <a:endParaRPr lang="en-US" altLang="zh-CN" sz="2800">
              <a:latin typeface="Times New Roman" panose="02020603050405020304"/>
              <a:ea typeface="Times New Roman" panose="02020603050405020304"/>
              <a:sym typeface="+mn-ea"/>
            </a:endParaRPr>
          </a:p>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stopped them.</a:t>
            </a:r>
            <a:endParaRPr lang="en-US" altLang="zh-CN" sz="2800">
              <a:latin typeface="Times New Roman" panose="02020603050405020304"/>
              <a:ea typeface="Times New Roman" panose="02020603050405020304"/>
              <a:sym typeface="+mn-ea"/>
            </a:endParaRPr>
          </a:p>
        </p:txBody>
      </p:sp>
      <p:cxnSp>
        <p:nvCxnSpPr>
          <p:cNvPr id="9" name="直接连接符 8"/>
          <p:cNvCxnSpPr/>
          <p:nvPr/>
        </p:nvCxnSpPr>
        <p:spPr>
          <a:xfrm flipV="1">
            <a:off x="3597910" y="5252720"/>
            <a:ext cx="2758440" cy="1397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383540" y="3449320"/>
            <a:ext cx="841311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4. </a:t>
            </a:r>
            <a:r>
              <a:rPr lang="en-US" altLang="zh-CN" sz="2800">
                <a:latin typeface="Times New Roman" panose="02020603050405020304" charset="0"/>
                <a:cs typeface="Times New Roman" panose="02020603050405020304" charset="0"/>
                <a:sym typeface="+mn-ea"/>
              </a:rPr>
              <a:t>Who prepared the special “basket” for them?  </a:t>
            </a:r>
            <a:endParaRPr lang="en-US" altLang="zh-CN" sz="2800">
              <a:latin typeface="Times New Roman" panose="02020603050405020304" charset="0"/>
              <a:cs typeface="Times New Roman" panose="02020603050405020304" charset="0"/>
            </a:endParaRPr>
          </a:p>
        </p:txBody>
      </p:sp>
      <p:sp>
        <p:nvSpPr>
          <p:cNvPr id="11" name="上箭头 10"/>
          <p:cNvSpPr/>
          <p:nvPr/>
        </p:nvSpPr>
        <p:spPr>
          <a:xfrm>
            <a:off x="3868420" y="4183380"/>
            <a:ext cx="174625" cy="579120"/>
          </a:xfrm>
          <a:prstGeom prst="up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nvSpPr>
        <p:spPr>
          <a:xfrm>
            <a:off x="4189730" y="4183380"/>
            <a:ext cx="1471930" cy="56197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楷体" panose="02010609060101010101" charset="-122"/>
                <a:ea typeface="楷体" panose="02010609060101010101" charset="-122"/>
              </a:rPr>
              <a:t>呈上</a:t>
            </a:r>
            <a:endParaRPr lang="zh-CN" altLang="en-US" sz="2800">
              <a:latin typeface="楷体" panose="02010609060101010101" charset="-122"/>
              <a:ea typeface="楷体" panose="02010609060101010101" charset="-122"/>
            </a:endParaRPr>
          </a:p>
        </p:txBody>
      </p:sp>
      <p:cxnSp>
        <p:nvCxnSpPr>
          <p:cNvPr id="13" name="直接连接符 12"/>
          <p:cNvCxnSpPr/>
          <p:nvPr/>
        </p:nvCxnSpPr>
        <p:spPr>
          <a:xfrm flipV="1">
            <a:off x="455930" y="1807210"/>
            <a:ext cx="1983105" cy="571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9816465" y="1323975"/>
            <a:ext cx="1460500" cy="1524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5" name="文本框 14"/>
          <p:cNvSpPr txBox="1"/>
          <p:nvPr/>
        </p:nvSpPr>
        <p:spPr>
          <a:xfrm>
            <a:off x="40640" y="1812925"/>
            <a:ext cx="11932285" cy="521970"/>
          </a:xfrm>
          <a:prstGeom prst="rect">
            <a:avLst/>
          </a:prstGeom>
          <a:noFill/>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1. Why did Mrs. Jones suddenly stop the family ?</a:t>
            </a:r>
            <a:endParaRPr lang="en-US" altLang="zh-CN" sz="2800">
              <a:latin typeface="Times New Roman" panose="02020603050405020304"/>
              <a:ea typeface="Times New Roman" panose="02020603050405020304"/>
              <a:sym typeface="+mn-ea"/>
            </a:endParaRPr>
          </a:p>
        </p:txBody>
      </p:sp>
      <p:sp>
        <p:nvSpPr>
          <p:cNvPr id="17" name="右弧形箭头 16"/>
          <p:cNvSpPr/>
          <p:nvPr/>
        </p:nvSpPr>
        <p:spPr>
          <a:xfrm>
            <a:off x="10372090" y="1339215"/>
            <a:ext cx="554990" cy="586740"/>
          </a:xfrm>
          <a:prstGeom prst="curvedLeftArrow">
            <a:avLst>
              <a:gd name="adj1" fmla="val 25000"/>
              <a:gd name="adj2" fmla="val 49935"/>
              <a:gd name="adj3" fmla="val 25000"/>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18" name="文本框 17"/>
          <p:cNvSpPr txBox="1"/>
          <p:nvPr/>
        </p:nvSpPr>
        <p:spPr>
          <a:xfrm>
            <a:off x="0" y="2351405"/>
            <a:ext cx="11932285" cy="501015"/>
          </a:xfrm>
          <a:prstGeom prst="rect">
            <a:avLst/>
          </a:prstGeom>
          <a:noFill/>
        </p:spPr>
        <p:txBody>
          <a:bodyPr wrap="square" rtlCol="0" anchor="t">
            <a:no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2. </a:t>
            </a:r>
            <a:r>
              <a:rPr lang="en-US" altLang="zh-CN" sz="2800">
                <a:latin typeface="Times New Roman" panose="02020603050405020304" charset="0"/>
                <a:cs typeface="Times New Roman" panose="02020603050405020304" charset="0"/>
                <a:sym typeface="+mn-ea"/>
              </a:rPr>
              <a:t>What did Mrs. Jones say and do to the family?</a:t>
            </a:r>
            <a:endParaRPr lang="en-US" altLang="zh-CN" sz="2800">
              <a:latin typeface="Times New Roman" panose="02020603050405020304" charset="0"/>
              <a:cs typeface="Times New Roman" panose="02020603050405020304" charset="0"/>
            </a:endParaRPr>
          </a:p>
          <a:p>
            <a:pPr marL="0" indent="304800" algn="l" defTabSz="266700">
              <a:spcBef>
                <a:spcPct val="0"/>
              </a:spcBef>
              <a:spcAft>
                <a:spcPct val="0"/>
              </a:spcAft>
            </a:pPr>
            <a:endParaRPr lang="en-US" altLang="zh-CN" sz="2800">
              <a:latin typeface="Times New Roman" panose="02020603050405020304"/>
              <a:ea typeface="Times New Roman" panose="02020603050405020304"/>
              <a:sym typeface="+mn-ea"/>
            </a:endParaRPr>
          </a:p>
        </p:txBody>
      </p:sp>
      <p:sp>
        <p:nvSpPr>
          <p:cNvPr id="19" name="文本框 18"/>
          <p:cNvSpPr txBox="1"/>
          <p:nvPr/>
        </p:nvSpPr>
        <p:spPr>
          <a:xfrm>
            <a:off x="330200" y="2889885"/>
            <a:ext cx="11539855" cy="521970"/>
          </a:xfrm>
          <a:prstGeom prst="rect">
            <a:avLst/>
          </a:prstGeom>
        </p:spPr>
        <p:txBody>
          <a:bodyPr wrap="square">
            <a:spAutoFit/>
          </a:bodyPr>
          <a:p>
            <a:r>
              <a:rPr lang="en-US" altLang="zh-CN" sz="2800">
                <a:latin typeface="Times New Roman" panose="02020603050405020304" charset="0"/>
                <a:cs typeface="Times New Roman" panose="02020603050405020304" charset="0"/>
              </a:rPr>
              <a:t>3. How Mrs. Jones’ action get a response from the others present?</a:t>
            </a:r>
            <a:endParaRPr lang="en-US" altLang="zh-CN" sz="2800">
              <a:latin typeface="Times New Roman" panose="02020603050405020304" charset="0"/>
              <a:cs typeface="Times New Roman" panose="02020603050405020304" charset="0"/>
            </a:endParaRPr>
          </a:p>
        </p:txBody>
      </p:sp>
      <p:pic>
        <p:nvPicPr>
          <p:cNvPr id="21" name="图片 20" descr="0x300a0a0"/>
          <p:cNvPicPr>
            <a:picLocks noChangeAspect="1"/>
          </p:cNvPicPr>
          <p:nvPr/>
        </p:nvPicPr>
        <p:blipFill>
          <a:blip r:embed="rId2"/>
          <a:srcRect l="9978" t="18778" r="9533" b="13933"/>
          <a:stretch>
            <a:fillRect/>
          </a:stretch>
        </p:blipFill>
        <p:spPr>
          <a:xfrm>
            <a:off x="4043045" y="5220970"/>
            <a:ext cx="1696085" cy="1493520"/>
          </a:xfrm>
          <a:prstGeom prst="rect">
            <a:avLst/>
          </a:prstGeom>
        </p:spPr>
      </p:pic>
      <p:pic>
        <p:nvPicPr>
          <p:cNvPr id="24" name="图片 23" descr="t0169e030ccf2a0e7ae"/>
          <p:cNvPicPr>
            <a:picLocks noChangeAspect="1"/>
          </p:cNvPicPr>
          <p:nvPr/>
        </p:nvPicPr>
        <p:blipFill>
          <a:blip r:embed="rId3"/>
          <a:stretch>
            <a:fillRect/>
          </a:stretch>
        </p:blipFill>
        <p:spPr>
          <a:xfrm>
            <a:off x="6000115" y="4957445"/>
            <a:ext cx="2588260" cy="2313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1000" fill="hold"/>
                                        <p:tgtEl>
                                          <p:spTgt spid="24"/>
                                        </p:tgtEl>
                                        <p:attrNameLst>
                                          <p:attrName>ppt_w</p:attrName>
                                        </p:attrNameLst>
                                      </p:cBhvr>
                                      <p:tavLst>
                                        <p:tav tm="0">
                                          <p:val>
                                            <p:fltVal val="0"/>
                                          </p:val>
                                        </p:tav>
                                        <p:tav tm="100000">
                                          <p:val>
                                            <p:strVal val="#ppt_w"/>
                                          </p:val>
                                        </p:tav>
                                      </p:tavLst>
                                    </p:anim>
                                    <p:anim calcmode="lin" valueType="num">
                                      <p:cBhvr>
                                        <p:cTn id="14" dur="1000" fill="hold"/>
                                        <p:tgtEl>
                                          <p:spTgt spid="24"/>
                                        </p:tgtEl>
                                        <p:attrNameLst>
                                          <p:attrName>ppt_h</p:attrName>
                                        </p:attrNameLst>
                                      </p:cBhvr>
                                      <p:tavLst>
                                        <p:tav tm="0">
                                          <p:val>
                                            <p:fltVal val="0"/>
                                          </p:val>
                                        </p:tav>
                                        <p:tav tm="100000">
                                          <p:val>
                                            <p:strVal val="#ppt_h"/>
                                          </p:val>
                                        </p:tav>
                                      </p:tavLst>
                                    </p:anim>
                                    <p:anim calcmode="lin" valueType="num">
                                      <p:cBhvr>
                                        <p:cTn id="15" dur="1000" fill="hold"/>
                                        <p:tgtEl>
                                          <p:spTgt spid="24"/>
                                        </p:tgtEl>
                                        <p:attrNameLst>
                                          <p:attrName>style.rotation</p:attrName>
                                        </p:attrNameLst>
                                      </p:cBhvr>
                                      <p:tavLst>
                                        <p:tav tm="0">
                                          <p:val>
                                            <p:fltVal val="90"/>
                                          </p:val>
                                        </p:tav>
                                        <p:tav tm="100000">
                                          <p:val>
                                            <p:fltVal val="0"/>
                                          </p:val>
                                        </p:tav>
                                      </p:tavLst>
                                    </p:anim>
                                    <p:animEffect transition="in" filter="fade">
                                      <p:cBhvr>
                                        <p:cTn id="16" dur="1000"/>
                                        <p:tgtEl>
                                          <p:spTgt spid="24"/>
                                        </p:tgtEl>
                                      </p:cBhvr>
                                    </p:animEffect>
                                  </p:childTnLst>
                                </p:cTn>
                              </p:par>
                              <p:par>
                                <p:cTn id="17" presetID="3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style.rotation</p:attrName>
                                        </p:attrNameLst>
                                      </p:cBhvr>
                                      <p:tavLst>
                                        <p:tav tm="0">
                                          <p:val>
                                            <p:fltVal val="90"/>
                                          </p:val>
                                        </p:tav>
                                        <p:tav tm="100000">
                                          <p:val>
                                            <p:fltVal val="0"/>
                                          </p:val>
                                        </p:tav>
                                      </p:tavLst>
                                    </p:anim>
                                    <p:animEffect transition="in" filter="fade">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ppt_w</p:attrName>
                                        </p:attrNameLst>
                                      </p:cBhvr>
                                      <p:tavLst>
                                        <p:tav tm="0">
                                          <p:val>
                                            <p:fltVal val="0"/>
                                          </p:val>
                                        </p:tav>
                                        <p:tav tm="100000">
                                          <p:val>
                                            <p:strVal val="#ppt_w"/>
                                          </p:val>
                                        </p:tav>
                                      </p:tavLst>
                                    </p:anim>
                                    <p:anim calcmode="lin" valueType="num">
                                      <p:cBhvr>
                                        <p:cTn id="64" dur="1000" fill="hold"/>
                                        <p:tgtEl>
                                          <p:spTgt spid="17"/>
                                        </p:tgtEl>
                                        <p:attrNameLst>
                                          <p:attrName>ppt_h</p:attrName>
                                        </p:attrNameLst>
                                      </p:cBhvr>
                                      <p:tavLst>
                                        <p:tav tm="0">
                                          <p:val>
                                            <p:fltVal val="0"/>
                                          </p:val>
                                        </p:tav>
                                        <p:tav tm="100000">
                                          <p:val>
                                            <p:strVal val="#ppt_h"/>
                                          </p:val>
                                        </p:tav>
                                      </p:tavLst>
                                    </p:anim>
                                    <p:anim calcmode="lin" valueType="num">
                                      <p:cBhvr>
                                        <p:cTn id="65" dur="1000" fill="hold"/>
                                        <p:tgtEl>
                                          <p:spTgt spid="17"/>
                                        </p:tgtEl>
                                        <p:attrNameLst>
                                          <p:attrName>style.rotation</p:attrName>
                                        </p:attrNameLst>
                                      </p:cBhvr>
                                      <p:tavLst>
                                        <p:tav tm="0">
                                          <p:val>
                                            <p:fltVal val="90"/>
                                          </p:val>
                                        </p:tav>
                                        <p:tav tm="100000">
                                          <p:val>
                                            <p:fltVal val="0"/>
                                          </p:val>
                                        </p:tav>
                                      </p:tavLst>
                                    </p:anim>
                                    <p:animEffect transition="in" filter="fade">
                                      <p:cBhvr>
                                        <p:cTn id="66" dur="10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1000" fill="hold"/>
                                        <p:tgtEl>
                                          <p:spTgt spid="15"/>
                                        </p:tgtEl>
                                        <p:attrNameLst>
                                          <p:attrName>ppt_w</p:attrName>
                                        </p:attrNameLst>
                                      </p:cBhvr>
                                      <p:tavLst>
                                        <p:tav tm="0">
                                          <p:val>
                                            <p:fltVal val="0"/>
                                          </p:val>
                                        </p:tav>
                                        <p:tav tm="100000">
                                          <p:val>
                                            <p:strVal val="#ppt_w"/>
                                          </p:val>
                                        </p:tav>
                                      </p:tavLst>
                                    </p:anim>
                                    <p:anim calcmode="lin" valueType="num">
                                      <p:cBhvr>
                                        <p:cTn id="72" dur="1000" fill="hold"/>
                                        <p:tgtEl>
                                          <p:spTgt spid="15"/>
                                        </p:tgtEl>
                                        <p:attrNameLst>
                                          <p:attrName>ppt_h</p:attrName>
                                        </p:attrNameLst>
                                      </p:cBhvr>
                                      <p:tavLst>
                                        <p:tav tm="0">
                                          <p:val>
                                            <p:fltVal val="0"/>
                                          </p:val>
                                        </p:tav>
                                        <p:tav tm="100000">
                                          <p:val>
                                            <p:strVal val="#ppt_h"/>
                                          </p:val>
                                        </p:tav>
                                      </p:tavLst>
                                    </p:anim>
                                    <p:anim calcmode="lin" valueType="num">
                                      <p:cBhvr>
                                        <p:cTn id="73" dur="1000" fill="hold"/>
                                        <p:tgtEl>
                                          <p:spTgt spid="15"/>
                                        </p:tgtEl>
                                        <p:attrNameLst>
                                          <p:attrName>style.rotation</p:attrName>
                                        </p:attrNameLst>
                                      </p:cBhvr>
                                      <p:tavLst>
                                        <p:tav tm="0">
                                          <p:val>
                                            <p:fltVal val="90"/>
                                          </p:val>
                                        </p:tav>
                                        <p:tav tm="100000">
                                          <p:val>
                                            <p:fltVal val="0"/>
                                          </p:val>
                                        </p:tav>
                                      </p:tavLst>
                                    </p:anim>
                                    <p:animEffect transition="in" filter="fade">
                                      <p:cBhvr>
                                        <p:cTn id="74" dur="10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1000" fill="hold"/>
                                        <p:tgtEl>
                                          <p:spTgt spid="18"/>
                                        </p:tgtEl>
                                        <p:attrNameLst>
                                          <p:attrName>ppt_w</p:attrName>
                                        </p:attrNameLst>
                                      </p:cBhvr>
                                      <p:tavLst>
                                        <p:tav tm="0">
                                          <p:val>
                                            <p:fltVal val="0"/>
                                          </p:val>
                                        </p:tav>
                                        <p:tav tm="100000">
                                          <p:val>
                                            <p:strVal val="#ppt_w"/>
                                          </p:val>
                                        </p:tav>
                                      </p:tavLst>
                                    </p:anim>
                                    <p:anim calcmode="lin" valueType="num">
                                      <p:cBhvr>
                                        <p:cTn id="80" dur="1000" fill="hold"/>
                                        <p:tgtEl>
                                          <p:spTgt spid="18"/>
                                        </p:tgtEl>
                                        <p:attrNameLst>
                                          <p:attrName>ppt_h</p:attrName>
                                        </p:attrNameLst>
                                      </p:cBhvr>
                                      <p:tavLst>
                                        <p:tav tm="0">
                                          <p:val>
                                            <p:fltVal val="0"/>
                                          </p:val>
                                        </p:tav>
                                        <p:tav tm="100000">
                                          <p:val>
                                            <p:strVal val="#ppt_h"/>
                                          </p:val>
                                        </p:tav>
                                      </p:tavLst>
                                    </p:anim>
                                    <p:anim calcmode="lin" valueType="num">
                                      <p:cBhvr>
                                        <p:cTn id="81" dur="1000" fill="hold"/>
                                        <p:tgtEl>
                                          <p:spTgt spid="18"/>
                                        </p:tgtEl>
                                        <p:attrNameLst>
                                          <p:attrName>style.rotation</p:attrName>
                                        </p:attrNameLst>
                                      </p:cBhvr>
                                      <p:tavLst>
                                        <p:tav tm="0">
                                          <p:val>
                                            <p:fltVal val="90"/>
                                          </p:val>
                                        </p:tav>
                                        <p:tav tm="100000">
                                          <p:val>
                                            <p:fltVal val="0"/>
                                          </p:val>
                                        </p:tav>
                                      </p:tavLst>
                                    </p:anim>
                                    <p:animEffect transition="in" filter="fade">
                                      <p:cBhvr>
                                        <p:cTn id="82" dur="10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1000" fill="hold"/>
                                        <p:tgtEl>
                                          <p:spTgt spid="19"/>
                                        </p:tgtEl>
                                        <p:attrNameLst>
                                          <p:attrName>ppt_w</p:attrName>
                                        </p:attrNameLst>
                                      </p:cBhvr>
                                      <p:tavLst>
                                        <p:tav tm="0">
                                          <p:val>
                                            <p:fltVal val="0"/>
                                          </p:val>
                                        </p:tav>
                                        <p:tav tm="100000">
                                          <p:val>
                                            <p:strVal val="#ppt_w"/>
                                          </p:val>
                                        </p:tav>
                                      </p:tavLst>
                                    </p:anim>
                                    <p:anim calcmode="lin" valueType="num">
                                      <p:cBhvr>
                                        <p:cTn id="88" dur="1000" fill="hold"/>
                                        <p:tgtEl>
                                          <p:spTgt spid="19"/>
                                        </p:tgtEl>
                                        <p:attrNameLst>
                                          <p:attrName>ppt_h</p:attrName>
                                        </p:attrNameLst>
                                      </p:cBhvr>
                                      <p:tavLst>
                                        <p:tav tm="0">
                                          <p:val>
                                            <p:fltVal val="0"/>
                                          </p:val>
                                        </p:tav>
                                        <p:tav tm="100000">
                                          <p:val>
                                            <p:strVal val="#ppt_h"/>
                                          </p:val>
                                        </p:tav>
                                      </p:tavLst>
                                    </p:anim>
                                    <p:anim calcmode="lin" valueType="num">
                                      <p:cBhvr>
                                        <p:cTn id="89" dur="1000" fill="hold"/>
                                        <p:tgtEl>
                                          <p:spTgt spid="19"/>
                                        </p:tgtEl>
                                        <p:attrNameLst>
                                          <p:attrName>style.rotation</p:attrName>
                                        </p:attrNameLst>
                                      </p:cBhvr>
                                      <p:tavLst>
                                        <p:tav tm="0">
                                          <p:val>
                                            <p:fltVal val="90"/>
                                          </p:val>
                                        </p:tav>
                                        <p:tav tm="100000">
                                          <p:val>
                                            <p:fltVal val="0"/>
                                          </p:val>
                                        </p:tav>
                                      </p:tavLst>
                                    </p:anim>
                                    <p:animEffect transition="in" filter="fade">
                                      <p:cBhvr>
                                        <p:cTn id="9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1" grpId="1" animBg="1"/>
      <p:bldP spid="12" grpId="1" animBg="1"/>
      <p:bldP spid="10" grpId="0"/>
      <p:bldP spid="10" grpId="1"/>
      <p:bldP spid="17" grpId="0" bldLvl="0" animBg="1"/>
      <p:bldP spid="17" grpId="1" animBg="1"/>
      <p:bldP spid="15" grpId="0"/>
      <p:bldP spid="15" grpId="1"/>
      <p:bldP spid="18" grpId="0"/>
      <p:bldP spid="18" grpId="1"/>
      <p:bldP spid="19" grpId="0"/>
      <p:bldP spid="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9525" y="679831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1720850" y="445135"/>
            <a:ext cx="8474075" cy="922020"/>
          </a:xfrm>
          <a:prstGeom prst="rect">
            <a:avLst/>
          </a:prstGeom>
          <a:noFill/>
        </p:spPr>
        <p:txBody>
          <a:bodyPr wrap="square" rtlCol="0">
            <a:spAutoFit/>
            <a:scene3d>
              <a:camera prst="orthographicFront"/>
              <a:lightRig rig="threePt" dir="t"/>
            </a:scene3d>
          </a:bodyPr>
          <a:p>
            <a:pPr algn="ctr"/>
            <a:r>
              <a:rPr lang="zh-CN" altLang="en-US" sz="54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篮子里的温暖</a:t>
            </a:r>
            <a:endParaRPr lang="zh-CN" altLang="en-US" sz="54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7" name="文本框 6"/>
          <p:cNvSpPr txBox="1"/>
          <p:nvPr/>
        </p:nvSpPr>
        <p:spPr>
          <a:xfrm>
            <a:off x="2860675" y="2225040"/>
            <a:ext cx="8696325" cy="521970"/>
          </a:xfrm>
          <a:prstGeom prst="rect">
            <a:avLst/>
          </a:prstGeom>
          <a:noFill/>
        </p:spPr>
        <p:txBody>
          <a:bodyPr wrap="square" rtlCol="0">
            <a:spAutoFit/>
          </a:bodyPr>
          <a:p>
            <a:pPr algn="ctr"/>
            <a:r>
              <a:rPr lang="en-US" altLang="zh-CN" sz="2800">
                <a:latin typeface="宋体" panose="02010600030101010101" pitchFamily="2" charset="-122"/>
                <a:ea typeface="宋体" panose="02010600030101010101" pitchFamily="2" charset="-122"/>
                <a:cs typeface="宋体" panose="02010600030101010101" pitchFamily="2" charset="-122"/>
              </a:rPr>
              <a:t>---2026</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月浙江名校协作体</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高三英语读后续写</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954145" y="6080760"/>
            <a:ext cx="6059170" cy="521970"/>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郭合英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descr="C:\Users\Am'be'r\Desktop\千库网_万圣节南瓜糖果罐_元素编号12914631.png千库网_万圣节南瓜糖果罐_元素编号12914631"/>
          <p:cNvPicPr>
            <a:picLocks noChangeAspect="1"/>
          </p:cNvPicPr>
          <p:nvPr/>
        </p:nvPicPr>
        <p:blipFill>
          <a:blip r:embed="rId1"/>
          <a:srcRect l="6519" t="11912" r="17630" b="16595"/>
          <a:stretch>
            <a:fillRect/>
          </a:stretch>
        </p:blipFill>
        <p:spPr>
          <a:xfrm>
            <a:off x="9555480" y="3566160"/>
            <a:ext cx="2478405" cy="3036570"/>
          </a:xfrm>
          <a:prstGeom prst="rect">
            <a:avLst/>
          </a:prstGeom>
        </p:spPr>
      </p:pic>
      <p:pic>
        <p:nvPicPr>
          <p:cNvPr id="20" name="图片 19" descr="C:\Users\Am'be'r\Desktop\千库网_万圣节南瓜灯_元素编号12571980.png千库网_万圣节南瓜灯_元素编号12571980"/>
          <p:cNvPicPr>
            <a:picLocks noChangeAspect="1"/>
          </p:cNvPicPr>
          <p:nvPr/>
        </p:nvPicPr>
        <p:blipFill>
          <a:blip r:embed="rId2"/>
          <a:srcRect t="15149" b="23697"/>
          <a:stretch>
            <a:fillRect/>
          </a:stretch>
        </p:blipFill>
        <p:spPr>
          <a:xfrm>
            <a:off x="-82550" y="0"/>
            <a:ext cx="2200910" cy="1594485"/>
          </a:xfrm>
          <a:prstGeom prst="rect">
            <a:avLst/>
          </a:prstGeom>
        </p:spPr>
      </p:pic>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0815320" y="0"/>
            <a:ext cx="1122680" cy="1185545"/>
          </a:xfrm>
          <a:prstGeom prst="rect">
            <a:avLst/>
          </a:prstGeom>
        </p:spPr>
      </p:pic>
      <p:grpSp>
        <p:nvGrpSpPr>
          <p:cNvPr id="14" name="组合 13"/>
          <p:cNvGrpSpPr/>
          <p:nvPr/>
        </p:nvGrpSpPr>
        <p:grpSpPr>
          <a:xfrm>
            <a:off x="150495" y="2638425"/>
            <a:ext cx="3631565" cy="4140835"/>
            <a:chOff x="376" y="4156"/>
            <a:chExt cx="5538" cy="6578"/>
          </a:xfrm>
        </p:grpSpPr>
        <p:pic>
          <p:nvPicPr>
            <p:cNvPr id="12" name="图片 11"/>
            <p:cNvPicPr>
              <a:picLocks noChangeAspect="1"/>
            </p:cNvPicPr>
            <p:nvPr/>
          </p:nvPicPr>
          <p:blipFill>
            <a:blip r:embed="rId5" cstate="screen"/>
            <a:srcRect l="18357" t="4220" r="18310" b="4255"/>
            <a:stretch>
              <a:fillRect/>
            </a:stretch>
          </p:blipFill>
          <p:spPr>
            <a:xfrm flipH="1">
              <a:off x="376" y="4156"/>
              <a:ext cx="4243" cy="604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 y="8044"/>
              <a:ext cx="5539" cy="2690"/>
            </a:xfrm>
            <a:prstGeom prst="rect">
              <a:avLst/>
            </a:prstGeom>
          </p:spPr>
        </p:pic>
      </p:grpSp>
      <p:pic>
        <p:nvPicPr>
          <p:cNvPr id="17" name="图片 16"/>
          <p:cNvPicPr>
            <a:picLocks noChangeAspect="1"/>
          </p:cNvPicPr>
          <p:nvPr/>
        </p:nvPicPr>
        <p:blipFill>
          <a:blip r:embed="rId7"/>
          <a:stretch>
            <a:fillRect/>
          </a:stretch>
        </p:blipFill>
        <p:spPr>
          <a:xfrm>
            <a:off x="3655695" y="2872740"/>
            <a:ext cx="5773420" cy="2868930"/>
          </a:xfrm>
          <a:prstGeom prst="rect">
            <a:avLst/>
          </a:prstGeom>
        </p:spPr>
      </p:pic>
      <p:sp>
        <p:nvSpPr>
          <p:cNvPr id="18" name="文本框 17"/>
          <p:cNvSpPr txBox="1"/>
          <p:nvPr/>
        </p:nvSpPr>
        <p:spPr>
          <a:xfrm>
            <a:off x="1176020" y="1442720"/>
            <a:ext cx="10380980" cy="706755"/>
          </a:xfrm>
          <a:prstGeom prst="rect">
            <a:avLst/>
          </a:prstGeom>
          <a:ln>
            <a:solidFill>
              <a:schemeClr val="tx1"/>
            </a:solidFill>
            <a:prstDash val="sysDot"/>
          </a:ln>
        </p:spPr>
        <p:txBody>
          <a:bodyPr wrap="square">
            <a:spAutoFit/>
          </a:bodyPr>
          <a:p>
            <a:r>
              <a:rPr lang="zh-CN" altLang="en-US" sz="4000">
                <a:gradFill>
                  <a:gsLst>
                    <a:gs pos="50000">
                      <a:schemeClr val="accent5"/>
                    </a:gs>
                    <a:gs pos="0">
                      <a:schemeClr val="accent5">
                        <a:lumMod val="25000"/>
                        <a:lumOff val="75000"/>
                      </a:schemeClr>
                    </a:gs>
                    <a:gs pos="100000">
                      <a:schemeClr val="accent5">
                        <a:lumMod val="85000"/>
                      </a:schemeClr>
                    </a:gs>
                  </a:gsLst>
                  <a:lin ang="5400000" scaled="1"/>
                </a:gradFill>
                <a:latin typeface="楷体" panose="02010609060101010101" charset="-122"/>
                <a:ea typeface="楷体" panose="02010609060101010101" charset="-122"/>
              </a:rPr>
              <a:t>把握情节逻辑・塑造情感共鸣・掌握续写技巧</a:t>
            </a:r>
            <a:endParaRPr lang="zh-CN" altLang="en-US" sz="4000">
              <a:gradFill>
                <a:gsLst>
                  <a:gs pos="50000">
                    <a:schemeClr val="accent5"/>
                  </a:gs>
                  <a:gs pos="0">
                    <a:schemeClr val="accent5">
                      <a:lumMod val="25000"/>
                      <a:lumOff val="75000"/>
                    </a:schemeClr>
                  </a:gs>
                  <a:gs pos="100000">
                    <a:schemeClr val="accent5">
                      <a:lumMod val="85000"/>
                    </a:schemeClr>
                  </a:gs>
                </a:gsLst>
                <a:lin ang="5400000" scaled="1"/>
              </a:gra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逆推法情节推测</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191135" y="807085"/>
            <a:ext cx="11818620" cy="521970"/>
          </a:xfrm>
          <a:prstGeom prst="rect">
            <a:avLst/>
          </a:prstGeom>
          <a:noFill/>
          <a:ln w="38100">
            <a:noFill/>
            <a:prstDash val="sysDot"/>
          </a:ln>
        </p:spPr>
        <p:txBody>
          <a:bodyPr wrap="square" rtlCol="0" anchor="t">
            <a:spAutoFit/>
          </a:bodyPr>
          <a:p>
            <a:pPr lvl="0" indent="304800" algn="l" defTabSz="266700">
              <a:buClrTx/>
              <a:buSzTx/>
              <a:buFontTx/>
            </a:pPr>
            <a:r>
              <a:rPr lang="en-US" altLang="zh-CN" sz="2800">
                <a:latin typeface="Times New Roman" panose="02020603050405020304"/>
                <a:ea typeface="Times New Roman" panose="02020603050405020304"/>
                <a:sym typeface="+mn-ea"/>
              </a:rPr>
              <a:t>Paragraph 2: Seeing the special “basket”, the family were moved to tears.</a:t>
            </a:r>
            <a:endParaRPr lang="en-US" altLang="zh-CN" sz="2800">
              <a:latin typeface="Times New Roman" panose="02020603050405020304"/>
              <a:ea typeface="Times New Roman" panose="02020603050405020304"/>
              <a:sym typeface="+mn-ea"/>
            </a:endParaRPr>
          </a:p>
        </p:txBody>
      </p:sp>
      <p:cxnSp>
        <p:nvCxnSpPr>
          <p:cNvPr id="9" name="直接连接符 8"/>
          <p:cNvCxnSpPr/>
          <p:nvPr/>
        </p:nvCxnSpPr>
        <p:spPr>
          <a:xfrm flipV="1">
            <a:off x="3500755" y="1242695"/>
            <a:ext cx="2780665" cy="2794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5" name="横卷形 14"/>
          <p:cNvSpPr/>
          <p:nvPr>
            <p:custDataLst>
              <p:tags r:id="rId2"/>
            </p:custDataLst>
          </p:nvPr>
        </p:nvSpPr>
        <p:spPr>
          <a:xfrm>
            <a:off x="335280" y="1146175"/>
            <a:ext cx="11462385" cy="198882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rgbClr val="FF0000"/>
                </a:solidFill>
                <a:latin typeface="宋体" panose="02010600030101010101" pitchFamily="2" charset="-122"/>
                <a:ea typeface="宋体" panose="02010600030101010101" pitchFamily="2" charset="-122"/>
              </a:rPr>
              <a:t>核心设定：</a:t>
            </a:r>
            <a:r>
              <a:rPr lang="zh-CN" altLang="en-US" sz="2800">
                <a:solidFill>
                  <a:schemeClr val="tx1"/>
                </a:solidFill>
                <a:latin typeface="宋体" panose="02010600030101010101" pitchFamily="2" charset="-122"/>
                <a:ea typeface="宋体" panose="02010600030101010101" pitchFamily="2" charset="-122"/>
              </a:rPr>
              <a:t>这个</a:t>
            </a:r>
            <a:r>
              <a:rPr lang="en-US" altLang="zh-CN" sz="2800">
                <a:solidFill>
                  <a:schemeClr val="tx1"/>
                </a:solidFill>
                <a:latin typeface="宋体" panose="02010600030101010101" pitchFamily="2" charset="-122"/>
                <a:ea typeface="宋体" panose="02010600030101010101" pitchFamily="2" charset="-122"/>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special basket” </a:t>
            </a:r>
            <a:r>
              <a:rPr lang="zh-CN" altLang="en-US" sz="2800">
                <a:solidFill>
                  <a:schemeClr val="tx1"/>
                </a:solidFill>
                <a:latin typeface="宋体" panose="02010600030101010101" pitchFamily="2" charset="-122"/>
                <a:ea typeface="宋体" panose="02010600030101010101" pitchFamily="2" charset="-122"/>
              </a:rPr>
              <a:t>并非提前准备的固定礼包，而是现场所有受助家庭和教会成员众人合力，从自己的感恩节食物篮里匀出食材、凑出来的爱心篮，完美呼应</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分享、关爱、包容</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的主题。</a:t>
            </a:r>
            <a:endParaRPr lang="zh-CN" altLang="en-US" sz="2800">
              <a:solidFill>
                <a:schemeClr val="tx1"/>
              </a:solidFill>
              <a:latin typeface="宋体" panose="02010600030101010101" pitchFamily="2" charset="-122"/>
              <a:ea typeface="宋体" panose="02010600030101010101" pitchFamily="2" charset="-122"/>
            </a:endParaRPr>
          </a:p>
        </p:txBody>
      </p:sp>
      <p:sp>
        <p:nvSpPr>
          <p:cNvPr id="11" name="文本框 10"/>
          <p:cNvSpPr txBox="1"/>
          <p:nvPr/>
        </p:nvSpPr>
        <p:spPr>
          <a:xfrm>
            <a:off x="598170" y="3011805"/>
            <a:ext cx="1057910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1. What was it that made this basket so special? (</a:t>
            </a:r>
            <a:r>
              <a:rPr lang="zh-CN" altLang="en-US" sz="2800">
                <a:latin typeface="宋体" panose="02010600030101010101" pitchFamily="2" charset="-122"/>
                <a:ea typeface="宋体" panose="02010600030101010101" pitchFamily="2" charset="-122"/>
                <a:cs typeface="Times New Roman" panose="02020603050405020304" charset="0"/>
              </a:rPr>
              <a:t>衔接开头句</a:t>
            </a:r>
            <a:r>
              <a:rPr lang="en-US" altLang="zh-CN" sz="2800">
                <a:latin typeface="Times New Roman" panose="02020603050405020304" charset="0"/>
                <a:cs typeface="Times New Roman" panose="02020603050405020304" charset="0"/>
              </a:rPr>
              <a:t>)</a:t>
            </a:r>
            <a:endParaRPr lang="zh-CN" altLang="en-US" sz="2800">
              <a:latin typeface="Times New Roman" panose="02020603050405020304" charset="0"/>
              <a:cs typeface="Times New Roman" panose="02020603050405020304" charset="0"/>
            </a:endParaRPr>
          </a:p>
        </p:txBody>
      </p:sp>
      <p:sp>
        <p:nvSpPr>
          <p:cNvPr id="12" name="文本框 11"/>
          <p:cNvSpPr txBox="1"/>
          <p:nvPr/>
        </p:nvSpPr>
        <p:spPr>
          <a:xfrm>
            <a:off x="598170" y="3522980"/>
            <a:ext cx="1116330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2. How did the family behave after getting the special basket?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情感刻画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598170" y="4044950"/>
            <a:ext cx="1116330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 What is the theme of this passage?</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结尾点题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4" name="横卷形 13"/>
          <p:cNvSpPr/>
          <p:nvPr>
            <p:custDataLst>
              <p:tags r:id="rId3"/>
            </p:custDataLst>
          </p:nvPr>
        </p:nvSpPr>
        <p:spPr>
          <a:xfrm>
            <a:off x="337820" y="4335780"/>
            <a:ext cx="11524615" cy="2401570"/>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rgbClr val="FF0000"/>
                </a:solidFill>
                <a:latin typeface="宋体" panose="02010600030101010101" pitchFamily="2" charset="-122"/>
                <a:ea typeface="宋体" panose="02010600030101010101" pitchFamily="2" charset="-122"/>
              </a:rPr>
              <a:t>关键得分点</a:t>
            </a:r>
            <a:r>
              <a:rPr lang="en-US" altLang="zh-CN" sz="2800">
                <a:solidFill>
                  <a:srgbClr val="FF0000"/>
                </a:solidFill>
                <a:latin typeface="宋体" panose="02010600030101010101" pitchFamily="2" charset="-122"/>
                <a:ea typeface="宋体" panose="02010600030101010101" pitchFamily="2" charset="-122"/>
              </a:rPr>
              <a:t>: </a:t>
            </a:r>
            <a:endParaRPr lang="en-US" altLang="zh-CN" sz="2800">
              <a:solidFill>
                <a:srgbClr val="FF0000"/>
              </a:solidFill>
              <a:latin typeface="宋体" panose="02010600030101010101" pitchFamily="2" charset="-122"/>
              <a:ea typeface="宋体" panose="02010600030101010101" pitchFamily="2" charset="-122"/>
            </a:endParaRPr>
          </a:p>
          <a:p>
            <a:pPr algn="l"/>
            <a:r>
              <a:rPr lang="en-US" altLang="zh-CN" sz="2800">
                <a:solidFill>
                  <a:srgbClr val="FF0000"/>
                </a:solidFill>
                <a:latin typeface="宋体" panose="02010600030101010101" pitchFamily="2" charset="-122"/>
                <a:ea typeface="宋体" panose="02010600030101010101" pitchFamily="2" charset="-122"/>
              </a:rPr>
              <a:t> </a:t>
            </a:r>
            <a:r>
              <a:rPr lang="en-US" altLang="zh-CN" sz="2800">
                <a:solidFill>
                  <a:schemeClr val="tx1"/>
                </a:solidFill>
                <a:highlight>
                  <a:srgbClr val="FFFF00"/>
                </a:highlight>
                <a:latin typeface="宋体" panose="02010600030101010101" pitchFamily="2" charset="-122"/>
                <a:ea typeface="宋体" panose="02010600030101010101" pitchFamily="2" charset="-122"/>
              </a:rPr>
              <a:t>1.</a:t>
            </a:r>
            <a:r>
              <a:rPr lang="en-US" altLang="zh-CN" sz="2800">
                <a:solidFill>
                  <a:srgbClr val="FF0000"/>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呼应前文受助家庭</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如</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Amy</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Jones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夫妇等，使情节闭环。</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a:p>
            <a:pPr algn="l"/>
            <a:r>
              <a:rPr lang="en-US" altLang="zh-CN" sz="2800">
                <a:solidFill>
                  <a:schemeClr val="tx1"/>
                </a:solidFill>
                <a:latin typeface="宋体" panose="02010600030101010101" pitchFamily="2" charset="-122"/>
                <a:ea typeface="宋体" panose="02010600030101010101" pitchFamily="2" charset="-122"/>
              </a:rPr>
              <a:t> </a:t>
            </a:r>
            <a:r>
              <a:rPr lang="en-US" altLang="zh-CN" sz="2800">
                <a:solidFill>
                  <a:schemeClr val="tx1"/>
                </a:solidFill>
                <a:highlight>
                  <a:srgbClr val="FFFF00"/>
                </a:highlight>
                <a:latin typeface="宋体" panose="02010600030101010101" pitchFamily="2" charset="-122"/>
                <a:ea typeface="宋体" panose="02010600030101010101" pitchFamily="2" charset="-122"/>
              </a:rPr>
              <a:t>2.</a:t>
            </a:r>
            <a:r>
              <a:rPr lang="en-US" altLang="zh-CN" sz="28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回答</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谁准备</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单人</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合力</a:t>
            </a:r>
            <a:r>
              <a:rPr lang="en-US" altLang="zh-CN" sz="2800">
                <a:solidFill>
                  <a:schemeClr val="tx1"/>
                </a:solidFill>
                <a:latin typeface="宋体" panose="02010600030101010101" pitchFamily="2" charset="-122"/>
                <a:ea typeface="宋体" panose="02010600030101010101" pitchFamily="2" charset="-122"/>
              </a:rPr>
              <a:t>?”</a:t>
            </a:r>
            <a:endParaRPr lang="en-US" altLang="zh-CN" sz="2800">
              <a:solidFill>
                <a:schemeClr val="tx1"/>
              </a:solidFill>
              <a:latin typeface="宋体" panose="02010600030101010101" pitchFamily="2" charset="-122"/>
              <a:ea typeface="宋体" panose="02010600030101010101" pitchFamily="2" charset="-122"/>
            </a:endParaRPr>
          </a:p>
          <a:p>
            <a:pPr algn="l"/>
            <a:r>
              <a:rPr lang="en-US" altLang="zh-CN" sz="2800">
                <a:solidFill>
                  <a:schemeClr val="tx1"/>
                </a:solidFill>
                <a:latin typeface="宋体" panose="02010600030101010101" pitchFamily="2" charset="-122"/>
                <a:ea typeface="宋体" panose="02010600030101010101" pitchFamily="2" charset="-122"/>
              </a:rPr>
              <a:t> </a:t>
            </a:r>
            <a:r>
              <a:rPr lang="en-US" altLang="zh-CN" sz="2800">
                <a:solidFill>
                  <a:schemeClr val="tx1"/>
                </a:solidFill>
                <a:highlight>
                  <a:srgbClr val="FFFF00"/>
                </a:highlight>
                <a:latin typeface="宋体" panose="02010600030101010101" pitchFamily="2" charset="-122"/>
                <a:ea typeface="宋体" panose="02010600030101010101" pitchFamily="2" charset="-122"/>
              </a:rPr>
              <a:t>3.</a:t>
            </a:r>
            <a:r>
              <a:rPr lang="en-US" altLang="zh-CN" sz="28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紧扣原文</a:t>
            </a:r>
            <a:r>
              <a:rPr lang="en-US" altLang="zh-CN" sz="2800">
                <a:solidFill>
                  <a:schemeClr val="tx1"/>
                </a:solidFill>
                <a:latin typeface="宋体" panose="02010600030101010101" pitchFamily="2" charset="-122"/>
                <a:ea typeface="宋体" panose="02010600030101010101" pitchFamily="2" charset="-122"/>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sharing, care, inclusion</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核心，情感真挚。</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 calcmode="lin" valueType="num">
                                      <p:cBhvr>
                                        <p:cTn id="23"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p:cTn id="31"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12">
                                            <p:txEl>
                                              <p:pRg st="0" end="0"/>
                                            </p:txEl>
                                          </p:spTgt>
                                        </p:tgtEl>
                                        <p:attrNameLst>
                                          <p:attrName>style.rotation</p:attrName>
                                        </p:attrNameLst>
                                      </p:cBhvr>
                                      <p:tavLst>
                                        <p:tav tm="0">
                                          <p:val>
                                            <p:fltVal val="90"/>
                                          </p:val>
                                        </p:tav>
                                        <p:tav tm="100000">
                                          <p:val>
                                            <p:fltVal val="0"/>
                                          </p:val>
                                        </p:tav>
                                      </p:tavLst>
                                    </p:anim>
                                    <p:animEffect transition="in" filter="fade">
                                      <p:cBhvr>
                                        <p:cTn id="34" dur="10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 calcmode="lin" valueType="num">
                                      <p:cBhvr>
                                        <p:cTn id="39"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40" dur="1000" fill="hold"/>
                                        <p:tgtEl>
                                          <p:spTgt spid="13">
                                            <p:txEl>
                                              <p:pRg st="0" end="0"/>
                                            </p:txEl>
                                          </p:spTgt>
                                        </p:tgtEl>
                                        <p:attrNameLst>
                                          <p:attrName>ppt_h</p:attrName>
                                        </p:attrNameLst>
                                      </p:cBhvr>
                                      <p:tavLst>
                                        <p:tav tm="0">
                                          <p:val>
                                            <p:fltVal val="0"/>
                                          </p:val>
                                        </p:tav>
                                        <p:tav tm="100000">
                                          <p:val>
                                            <p:strVal val="#ppt_h"/>
                                          </p:val>
                                        </p:tav>
                                      </p:tavLst>
                                    </p:anim>
                                    <p:anim calcmode="lin" valueType="num">
                                      <p:cBhvr>
                                        <p:cTn id="41" dur="1000" fill="hold"/>
                                        <p:tgtEl>
                                          <p:spTgt spid="13">
                                            <p:txEl>
                                              <p:pRg st="0" end="0"/>
                                            </p:txEl>
                                          </p:spTgt>
                                        </p:tgtEl>
                                        <p:attrNameLst>
                                          <p:attrName>style.rotation</p:attrName>
                                        </p:attrNameLst>
                                      </p:cBhvr>
                                      <p:tavLst>
                                        <p:tav tm="0">
                                          <p:val>
                                            <p:fltVal val="90"/>
                                          </p:val>
                                        </p:tav>
                                        <p:tav tm="100000">
                                          <p:val>
                                            <p:fltVal val="0"/>
                                          </p:val>
                                        </p:tav>
                                      </p:tavLst>
                                    </p:anim>
                                    <p:animEffect transition="in" filter="fade">
                                      <p:cBhvr>
                                        <p:cTn id="42" dur="10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4" grpId="0" animBg="1"/>
      <p:bldP spid="1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pic>
        <p:nvPicPr>
          <p:cNvPr id="11" name="图片 10" descr="C:\Users\Am'be'r\Desktop\千库网_万圣节南瓜糖果罐_元素编号12914631.png千库网_万圣节南瓜糖果罐_元素编号12914631"/>
          <p:cNvPicPr>
            <a:picLocks noChangeAspect="1"/>
          </p:cNvPicPr>
          <p:nvPr/>
        </p:nvPicPr>
        <p:blipFill>
          <a:blip r:embed="rId1"/>
          <a:srcRect l="6519" t="11912" r="17630" b="16595"/>
          <a:stretch>
            <a:fillRect/>
          </a:stretch>
        </p:blipFill>
        <p:spPr>
          <a:xfrm>
            <a:off x="6244590" y="2195830"/>
            <a:ext cx="4008120" cy="3825875"/>
          </a:xfrm>
          <a:prstGeom prst="rect">
            <a:avLst/>
          </a:prstGeom>
        </p:spPr>
      </p:pic>
      <p:pic>
        <p:nvPicPr>
          <p:cNvPr id="8" name="图片 7" descr="4a348ee3369b24976e5f4556d34e0bdf"/>
          <p:cNvPicPr>
            <a:picLocks noChangeAspect="1"/>
          </p:cNvPicPr>
          <p:nvPr/>
        </p:nvPicPr>
        <p:blipFill>
          <a:blip r:embed="rId2"/>
          <a:stretch>
            <a:fillRect/>
          </a:stretch>
        </p:blipFill>
        <p:spPr>
          <a:xfrm>
            <a:off x="1910715" y="1988185"/>
            <a:ext cx="4333875" cy="4333875"/>
          </a:xfrm>
          <a:prstGeom prst="rect">
            <a:avLst/>
          </a:prstGeom>
        </p:spPr>
      </p:pic>
      <p:sp>
        <p:nvSpPr>
          <p:cNvPr id="10" name="缺角矩形 9"/>
          <p:cNvSpPr/>
          <p:nvPr>
            <p:custDataLst>
              <p:tags r:id="rId3"/>
            </p:custDataLst>
          </p:nvPr>
        </p:nvSpPr>
        <p:spPr>
          <a:xfrm>
            <a:off x="1692275" y="617220"/>
            <a:ext cx="9274175" cy="1370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sym typeface="+mn-ea"/>
              </a:rPr>
              <a:t>语言积累</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sym typeface="+mn-ea"/>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sym typeface="+mn-ea"/>
              </a:rPr>
              <a:t>（学会通过动作、语言、神态描写烘托人物情感）</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12" name="缺角矩形 11"/>
          <p:cNvSpPr/>
          <p:nvPr>
            <p:custDataLst>
              <p:tags r:id="rId4"/>
            </p:custDataLst>
          </p:nvPr>
        </p:nvSpPr>
        <p:spPr>
          <a:xfrm>
            <a:off x="1774825" y="882015"/>
            <a:ext cx="717550" cy="71755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latin typeface="华文楷体" panose="02010600040101010101" charset="-122"/>
                <a:ea typeface="华文楷体" panose="02010600040101010101" charset="-122"/>
                <a:cs typeface="华文楷体" panose="02010600040101010101" charset="-122"/>
                <a:sym typeface="+mn-ea"/>
              </a:rPr>
              <a:t>叁</a:t>
            </a:r>
            <a:endParaRPr lang="zh-CN" altLang="en-US" sz="4800">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2" grpId="0" bldLvl="0" animBg="1"/>
      <p:bldP spid="1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34620" y="747395"/>
            <a:ext cx="11932285" cy="953135"/>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1: Just as the disappointed family were about to leave, Mrs Jones </a:t>
            </a:r>
            <a:endParaRPr lang="en-US" altLang="zh-CN" sz="2800">
              <a:latin typeface="Times New Roman" panose="02020603050405020304"/>
              <a:ea typeface="Times New Roman" panose="02020603050405020304"/>
              <a:sym typeface="+mn-ea"/>
            </a:endParaRPr>
          </a:p>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stopped them.</a:t>
            </a:r>
            <a:endParaRPr lang="en-US" altLang="zh-CN" sz="2800">
              <a:latin typeface="Times New Roman" panose="02020603050405020304"/>
              <a:ea typeface="Times New Roman" panose="02020603050405020304"/>
              <a:sym typeface="+mn-ea"/>
            </a:endParaRPr>
          </a:p>
        </p:txBody>
      </p:sp>
      <p:pic>
        <p:nvPicPr>
          <p:cNvPr id="12" name="图片 11" descr="596409ebef1dafce4304c2f03905ed0a8a9f800323c08-FH4rbF_fw658"/>
          <p:cNvPicPr>
            <a:picLocks noChangeAspect="1"/>
          </p:cNvPicPr>
          <p:nvPr/>
        </p:nvPicPr>
        <p:blipFill>
          <a:blip r:embed="rId1"/>
          <a:stretch>
            <a:fillRect/>
          </a:stretch>
        </p:blipFill>
        <p:spPr>
          <a:xfrm>
            <a:off x="72390" y="4902200"/>
            <a:ext cx="1662430" cy="2005330"/>
          </a:xfrm>
          <a:prstGeom prst="rect">
            <a:avLst/>
          </a:prstGeom>
        </p:spPr>
      </p:pic>
      <p:sp>
        <p:nvSpPr>
          <p:cNvPr id="13" name="横卷形 12"/>
          <p:cNvSpPr/>
          <p:nvPr/>
        </p:nvSpPr>
        <p:spPr>
          <a:xfrm>
            <a:off x="1766570" y="4660900"/>
            <a:ext cx="10255885" cy="2155190"/>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承接上文：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stopped them</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，自然开启分享行为，衔接无断层；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词汇有温度，让人心生暖意，如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bg1"/>
                </a:solidFill>
                <a:latin typeface="Times New Roman" panose="02020603050405020304" charset="0"/>
                <a:cs typeface="Times New Roman" panose="02020603050405020304" charset="0"/>
                <a:sym typeface="+mn-ea"/>
              </a:rPr>
              <a:t>a gentle, heartwarming smile</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句式多样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with</a:t>
            </a:r>
            <a:r>
              <a:rPr lang="zh-CN" altLang="en-US" sz="2400">
                <a:latin typeface="宋体" panose="02010600030101010101" pitchFamily="2" charset="-122"/>
                <a:ea typeface="宋体" panose="02010600030101010101" pitchFamily="2" charset="-122"/>
                <a:cs typeface="宋体" panose="02010600030101010101" pitchFamily="2" charset="-122"/>
              </a:rPr>
              <a:t>介词短语作神态伴随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reaching</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willing</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Times New Roman" panose="02020603050405020304" charset="0"/>
                <a:ea typeface="宋体" panose="02010600030101010101" pitchFamily="2" charset="-122"/>
                <a:cs typeface="Times New Roman" panose="02020603050405020304" charset="0"/>
              </a:rPr>
              <a:t>hoping </a:t>
            </a:r>
            <a:r>
              <a:rPr lang="zh-CN" altLang="en-US" sz="2400">
                <a:latin typeface="Times New Roman" panose="02020603050405020304" charset="0"/>
                <a:ea typeface="宋体" panose="02010600030101010101" pitchFamily="2" charset="-122"/>
                <a:cs typeface="Times New Roman" panose="02020603050405020304" charset="0"/>
              </a:rPr>
              <a:t>引导伴</a:t>
            </a:r>
            <a:endParaRPr lang="zh-CN" altLang="en-US" sz="2400">
              <a:latin typeface="Times New Roman" panose="02020603050405020304" charset="0"/>
              <a:ea typeface="宋体" panose="02010600030101010101" pitchFamily="2" charset="-122"/>
              <a:cs typeface="Times New Roman" panose="02020603050405020304" charset="0"/>
            </a:endParaRPr>
          </a:p>
          <a:p>
            <a:pPr algn="l"/>
            <a:r>
              <a:rPr lang="zh-CN" altLang="en-US" sz="240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随状语。</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11" name="横卷形 10"/>
          <p:cNvSpPr/>
          <p:nvPr/>
        </p:nvSpPr>
        <p:spPr>
          <a:xfrm>
            <a:off x="299085" y="2997200"/>
            <a:ext cx="11723370" cy="210693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2800">
                <a:solidFill>
                  <a:schemeClr val="tx1"/>
                </a:solidFill>
                <a:latin typeface="Times New Roman" panose="02020603050405020304"/>
                <a:ea typeface="宋体" panose="02010600030101010101" pitchFamily="2" charset="-122"/>
                <a:sym typeface="+mn-ea"/>
              </a:rPr>
              <a:t>With a gentle, heartwarming smile, she stepped forward to them, reaching into her own basket to pull out half a turkey and a bag of stuffing, willing to share her holiday feast and hoping her kindness would inspire others.</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299085" y="1471930"/>
            <a:ext cx="9204325" cy="1985010"/>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带着温柔又暖心的笑容，她朝他们走上前去，伸手探进自己的篮子，拿出半只生火鸡和一袋馅料，甘愿分享自己的节日大餐，也希望这份善意能带动更多人效仿。</a:t>
            </a:r>
            <a:endParaRPr lang="zh-CN" altLang="en-US" sz="2800">
              <a:solidFill>
                <a:schemeClr val="tx1"/>
              </a:solidFill>
              <a:latin typeface="宋体" panose="02010600030101010101" pitchFamily="2" charset="-122"/>
              <a:ea typeface="宋体" panose="02010600030101010101" pitchFamily="2" charset="-122"/>
              <a:sym typeface="+mn-ea"/>
            </a:endParaRPr>
          </a:p>
        </p:txBody>
      </p:sp>
      <p:pic>
        <p:nvPicPr>
          <p:cNvPr id="15" name="图片 14" descr="t018bb127c27c88eca4"/>
          <p:cNvPicPr>
            <a:picLocks noChangeAspect="1"/>
          </p:cNvPicPr>
          <p:nvPr/>
        </p:nvPicPr>
        <p:blipFill>
          <a:blip r:embed="rId2"/>
          <a:stretch>
            <a:fillRect/>
          </a:stretch>
        </p:blipFill>
        <p:spPr>
          <a:xfrm>
            <a:off x="9608185" y="1648460"/>
            <a:ext cx="2368550" cy="1572260"/>
          </a:xfrm>
          <a:prstGeom prst="rect">
            <a:avLst/>
          </a:prstGeom>
        </p:spPr>
      </p:pic>
      <p:sp>
        <p:nvSpPr>
          <p:cNvPr id="8" name="缺角矩形 7"/>
          <p:cNvSpPr/>
          <p:nvPr>
            <p:custDataLst>
              <p:tags r:id="rId3"/>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翻译下面句子</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fltVal val="0"/>
                                          </p:val>
                                        </p:tav>
                                        <p:tav tm="100000">
                                          <p:val>
                                            <p:strVal val="#ppt_w"/>
                                          </p:val>
                                        </p:tav>
                                      </p:tavLst>
                                    </p:anim>
                                    <p:anim calcmode="lin" valueType="num">
                                      <p:cBhvr>
                                        <p:cTn id="30" dur="1000" fill="hold"/>
                                        <p:tgtEl>
                                          <p:spTgt spid="13"/>
                                        </p:tgtEl>
                                        <p:attrNameLst>
                                          <p:attrName>ppt_h</p:attrName>
                                        </p:attrNameLst>
                                      </p:cBhvr>
                                      <p:tavLst>
                                        <p:tav tm="0">
                                          <p:val>
                                            <p:fltVal val="0"/>
                                          </p:val>
                                        </p:tav>
                                        <p:tav tm="100000">
                                          <p:val>
                                            <p:strVal val="#ppt_h"/>
                                          </p:val>
                                        </p:tav>
                                      </p:tavLst>
                                    </p:anim>
                                    <p:anim calcmode="lin" valueType="num">
                                      <p:cBhvr>
                                        <p:cTn id="31" dur="1000" fill="hold"/>
                                        <p:tgtEl>
                                          <p:spTgt spid="13"/>
                                        </p:tgtEl>
                                        <p:attrNameLst>
                                          <p:attrName>style.rotation</p:attrName>
                                        </p:attrNameLst>
                                      </p:cBhvr>
                                      <p:tavLst>
                                        <p:tav tm="0">
                                          <p:val>
                                            <p:fltVal val="90"/>
                                          </p:val>
                                        </p:tav>
                                        <p:tav tm="100000">
                                          <p:val>
                                            <p:fltVal val="0"/>
                                          </p:val>
                                        </p:tav>
                                      </p:tavLst>
                                    </p:anim>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13" grpId="0" bldLvl="0" animBg="1"/>
      <p:bldP spid="1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33985" y="252730"/>
            <a:ext cx="11932285" cy="953135"/>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1: Just as the disappointed family were about to leave, Mrs Jones </a:t>
            </a:r>
            <a:endParaRPr lang="en-US" altLang="zh-CN" sz="2800">
              <a:latin typeface="Times New Roman" panose="02020603050405020304"/>
              <a:ea typeface="Times New Roman" panose="02020603050405020304"/>
              <a:sym typeface="+mn-ea"/>
            </a:endParaRPr>
          </a:p>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stopped them.</a:t>
            </a:r>
            <a:endParaRPr lang="en-US" altLang="zh-CN" sz="2800">
              <a:latin typeface="Times New Roman" panose="02020603050405020304"/>
              <a:ea typeface="Times New Roman" panose="02020603050405020304"/>
              <a:sym typeface="+mn-ea"/>
            </a:endParaRPr>
          </a:p>
        </p:txBody>
      </p:sp>
      <p:sp>
        <p:nvSpPr>
          <p:cNvPr id="13" name="横卷形 12"/>
          <p:cNvSpPr/>
          <p:nvPr/>
        </p:nvSpPr>
        <p:spPr>
          <a:xfrm>
            <a:off x="146050" y="3741420"/>
            <a:ext cx="11908790" cy="3074670"/>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非谓语句式：</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bg1"/>
                </a:solidFill>
                <a:latin typeface="Times New Roman" panose="02020603050405020304" charset="0"/>
                <a:cs typeface="Times New Roman" panose="02020603050405020304" charset="0"/>
                <a:sym typeface="+mn-ea"/>
              </a:rPr>
              <a:t>Inspired”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过去分词短语作原因状语；</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bg1"/>
                </a:solidFill>
                <a:latin typeface="Times New Roman" panose="02020603050405020304" charset="0"/>
                <a:ea typeface="宋体" panose="02010600030101010101" pitchFamily="2" charset="-122"/>
                <a:cs typeface="Times New Roman" panose="02020603050405020304" charset="0"/>
                <a:sym typeface="+mn-ea"/>
              </a:rPr>
              <a:t>adding”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现在分词作伴随</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状语。</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细节贴合人设：</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bg1"/>
                </a:solidFill>
                <a:latin typeface="Times New Roman" panose="02020603050405020304" charset="0"/>
                <a:ea typeface="宋体" panose="02010600030101010101" pitchFamily="2" charset="-122"/>
                <a:cs typeface="Times New Roman" panose="02020603050405020304" charset="0"/>
                <a:sym typeface="+mn-ea"/>
              </a:rPr>
              <a:t>shared basket”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呼应琼斯夫妇是一家人的设定，彰显</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夫妻同</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心</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，让情节更合理、细节更真实。</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3.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情感与逻辑双在线：</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bg1"/>
                </a:solidFill>
                <a:latin typeface="Times New Roman" panose="02020603050405020304" charset="0"/>
                <a:ea typeface="宋体" panose="02010600030101010101" pitchFamily="2" charset="-122"/>
                <a:cs typeface="Times New Roman" panose="02020603050405020304" charset="0"/>
                <a:sym typeface="+mn-ea"/>
              </a:rPr>
              <a:t>inspired by her kindness</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完美承接上文琼斯太太的分享行</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为，逻辑闭环；</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chemeClr val="bg1"/>
                </a:solidFill>
                <a:latin typeface="Times New Roman" panose="02020603050405020304" charset="0"/>
                <a:ea typeface="宋体" panose="02010600030101010101" pitchFamily="2" charset="-122"/>
                <a:cs typeface="Times New Roman" panose="02020603050405020304" charset="0"/>
                <a:sym typeface="+mn-ea"/>
              </a:rPr>
              <a:t>immediately</a:t>
            </a: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突出被善意打动后的立刻行动，情感真挚自然。</a:t>
            </a:r>
            <a:endPar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横卷形 10"/>
          <p:cNvSpPr/>
          <p:nvPr/>
        </p:nvSpPr>
        <p:spPr>
          <a:xfrm>
            <a:off x="498475" y="2432685"/>
            <a:ext cx="11203305" cy="168529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000000"/>
                </a:solidFill>
                <a:latin typeface="Times New Roman" panose="02020603050405020304" charset="0"/>
                <a:cs typeface="Times New Roman" panose="02020603050405020304" charset="0"/>
                <a:sym typeface="+mn-ea"/>
              </a:rPr>
              <a:t>Inspired by her kindness, Mr Jones immediately stood beside his wife, adding a jar of jellied cranberry sauce from their own basket.</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466090" y="993140"/>
            <a:ext cx="11203305" cy="1640840"/>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受她的善举感召，琼斯先生立刻站到妻子身旁，从他们自己的食物篮里取出一罐果冻状蔓越莓酱，一同献出心意。</a:t>
            </a:r>
            <a:endParaRPr lang="zh-CN" altLang="en-US" sz="280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13" grpId="0" bldLvl="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33985" y="252730"/>
            <a:ext cx="11932285" cy="953135"/>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1: Just as the disappointed family were about to leave, Mrs Jones </a:t>
            </a:r>
            <a:endParaRPr lang="en-US" altLang="zh-CN" sz="2800">
              <a:latin typeface="Times New Roman" panose="02020603050405020304"/>
              <a:ea typeface="Times New Roman" panose="02020603050405020304"/>
              <a:sym typeface="+mn-ea"/>
            </a:endParaRPr>
          </a:p>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stopped them.</a:t>
            </a:r>
            <a:endParaRPr lang="en-US" altLang="zh-CN" sz="2800">
              <a:latin typeface="Times New Roman" panose="02020603050405020304"/>
              <a:ea typeface="Times New Roman" panose="02020603050405020304"/>
              <a:sym typeface="+mn-ea"/>
            </a:endParaRPr>
          </a:p>
        </p:txBody>
      </p:sp>
      <p:sp>
        <p:nvSpPr>
          <p:cNvPr id="13" name="横卷形 12"/>
          <p:cNvSpPr/>
          <p:nvPr/>
        </p:nvSpPr>
        <p:spPr>
          <a:xfrm>
            <a:off x="160020" y="3647440"/>
            <a:ext cx="11906250" cy="3064510"/>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呼应原文：句中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dessert items</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sweet potatoes</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green beans” </a:t>
            </a:r>
            <a:r>
              <a:rPr lang="zh-CN" altLang="en-US" sz="2400">
                <a:latin typeface="宋体" panose="02010600030101010101" pitchFamily="2" charset="-122"/>
                <a:ea typeface="宋体" panose="02010600030101010101" pitchFamily="2" charset="-122"/>
                <a:cs typeface="宋体" panose="02010600030101010101" pitchFamily="2" charset="-122"/>
              </a:rPr>
              <a:t>均来自原文食物清单，</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符合读后续写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协同呼应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核心要求。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用词多变，避免重复：用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gave away</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offered</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shared</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三个不同动词表达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分</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，用词不单调；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willingly” </a:t>
            </a:r>
            <a:r>
              <a:rPr lang="zh-CN" altLang="en-US" sz="2400">
                <a:latin typeface="宋体" panose="02010600030101010101" pitchFamily="2" charset="-122"/>
                <a:ea typeface="宋体" panose="02010600030101010101" pitchFamily="2" charset="-122"/>
                <a:cs typeface="宋体" panose="02010600030101010101" pitchFamily="2" charset="-122"/>
              </a:rPr>
              <a:t>强化自愿的态度，让善意更有感染力。</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短句排比：</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从</a:t>
            </a:r>
            <a:r>
              <a:rPr lang="en-US" altLang="zh-CN" sz="2400">
                <a:solidFill>
                  <a:schemeClr val="bg1"/>
                </a:solidFill>
                <a:latin typeface="Times New Roman" panose="02020603050405020304" charset="0"/>
                <a:ea typeface="宋体" panose="02010600030101010101" pitchFamily="2" charset="-122"/>
                <a:cs typeface="Times New Roman" panose="02020603050405020304" charset="0"/>
              </a:rPr>
              <a:t>Amy</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个人</a:t>
            </a:r>
            <a:r>
              <a:rPr lang="en-US"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bg1"/>
                </a:solidFill>
                <a:latin typeface="Times New Roman" panose="02020603050405020304" charset="0"/>
                <a:cs typeface="Times New Roman" panose="02020603050405020304" charset="0"/>
                <a:sym typeface="+mn-ea"/>
              </a:rPr>
              <a:t>The Tomas family</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家庭</a:t>
            </a:r>
            <a:r>
              <a:rPr lang="en-US"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bg1"/>
                </a:solidFill>
                <a:latin typeface="Times New Roman" panose="02020603050405020304" charset="0"/>
                <a:cs typeface="Times New Roman" panose="02020603050405020304" charset="0"/>
                <a:sym typeface="+mn-ea"/>
              </a:rPr>
              <a:t>Others</a:t>
            </a:r>
            <a:r>
              <a:rPr lang="zh-CN" altLang="en-US" sz="2400">
                <a:solidFill>
                  <a:schemeClr val="bg1"/>
                </a:solidFill>
                <a:latin typeface="宋体" panose="02010600030101010101" pitchFamily="2" charset="-122"/>
                <a:ea typeface="宋体" panose="02010600030101010101" pitchFamily="2" charset="-122"/>
                <a:cs typeface="宋体" panose="02010600030101010101" pitchFamily="2" charset="-122"/>
              </a:rPr>
              <a:t>众人，逐</a:t>
            </a:r>
            <a:r>
              <a:rPr lang="zh-CN" altLang="en-US" sz="2400">
                <a:latin typeface="宋体" panose="02010600030101010101" pitchFamily="2" charset="-122"/>
                <a:ea typeface="宋体" panose="02010600030101010101" pitchFamily="2" charset="-122"/>
                <a:cs typeface="宋体" panose="02010600030101010101" pitchFamily="2" charset="-122"/>
              </a:rPr>
              <a:t>步展现善意传递，</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情节推进自然合理。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1" name="横卷形 10"/>
          <p:cNvSpPr/>
          <p:nvPr/>
        </p:nvSpPr>
        <p:spPr>
          <a:xfrm>
            <a:off x="419735" y="2466975"/>
            <a:ext cx="11176000" cy="148082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000000"/>
                </a:solidFill>
                <a:latin typeface="Times New Roman" panose="02020603050405020304" charset="0"/>
                <a:cs typeface="Times New Roman" panose="02020603050405020304" charset="0"/>
                <a:sym typeface="+mn-ea"/>
              </a:rPr>
              <a:t>Amy gave away the dessert items she had received. The Tomas family offered fresh sweet potatoes and green beans. Others shared food willingly. </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419735" y="1037590"/>
            <a:ext cx="11176000" cy="1598295"/>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艾米捐出了她领到的甜品食材。托马斯一家拿出了新鲜的红薯和青豆。其他人也都心甘情愿地分享食物。</a:t>
            </a:r>
            <a:endParaRPr lang="zh-CN" altLang="en-US" sz="280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13" grpId="0" bldLvl="0" animBg="1"/>
      <p:bldP spid="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33985" y="252730"/>
            <a:ext cx="11932285" cy="953135"/>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1: Just as the disappointed family were about to leave, Mrs Jones </a:t>
            </a:r>
            <a:endParaRPr lang="en-US" altLang="zh-CN" sz="2800">
              <a:latin typeface="Times New Roman" panose="02020603050405020304"/>
              <a:ea typeface="Times New Roman" panose="02020603050405020304"/>
              <a:sym typeface="+mn-ea"/>
            </a:endParaRPr>
          </a:p>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stopped them.</a:t>
            </a:r>
            <a:endParaRPr lang="en-US" altLang="zh-CN" sz="2800">
              <a:latin typeface="Times New Roman" panose="02020603050405020304"/>
              <a:ea typeface="Times New Roman" panose="02020603050405020304"/>
              <a:sym typeface="+mn-ea"/>
            </a:endParaRPr>
          </a:p>
        </p:txBody>
      </p:sp>
      <p:sp>
        <p:nvSpPr>
          <p:cNvPr id="11" name="横卷形 10"/>
          <p:cNvSpPr/>
          <p:nvPr/>
        </p:nvSpPr>
        <p:spPr>
          <a:xfrm>
            <a:off x="242570" y="3983355"/>
            <a:ext cx="11683365" cy="264541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just" fontAlgn="auto">
              <a:lnSpc>
                <a:spcPct val="100000"/>
              </a:lnSpc>
              <a:spcBef>
                <a:spcPct val="0"/>
              </a:spcBef>
              <a:spcAft>
                <a:spcPct val="0"/>
              </a:spcAft>
            </a:pPr>
            <a:r>
              <a:rPr lang="en-US" altLang="zh-CN" sz="2800">
                <a:solidFill>
                  <a:schemeClr val="tx1"/>
                </a:solidFill>
                <a:latin typeface="Times New Roman" panose="02020603050405020304" charset="0"/>
                <a:cs typeface="Times New Roman" panose="02020603050405020304" charset="0"/>
                <a:sym typeface="+mn-ea"/>
              </a:rPr>
              <a:t>We even found a spare empty food basket in the corner of the fellowship hall, which the church had prepared for emergencies. </a:t>
            </a:r>
            <a:r>
              <a:rPr lang="en-US" altLang="zh-CN" sz="2800">
                <a:solidFill>
                  <a:srgbClr val="000000"/>
                </a:solidFill>
                <a:latin typeface="Times New Roman" panose="02020603050405020304" charset="0"/>
                <a:cs typeface="Times New Roman" panose="02020603050405020304" charset="0"/>
                <a:sym typeface="+mn-ea"/>
              </a:rPr>
              <a:t>Soon a brand-new food basket was ready for the unexpected family.</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419735" y="957580"/>
            <a:ext cx="11176000" cy="2537460"/>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我们甚至在联谊厅的角落找到了一只备用的空食物篮，这是教会为应对突发情况提前备好的。很快，一个全新的食物篮就为这个不期而至的家庭准备好了。</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6" name="横卷形 5"/>
          <p:cNvSpPr/>
          <p:nvPr/>
        </p:nvSpPr>
        <p:spPr>
          <a:xfrm>
            <a:off x="186055" y="26035"/>
            <a:ext cx="11739880" cy="4319905"/>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情节合理：交代备用篮的来源，让故事发展合情合理。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brand-new”</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一语双关，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既体现食物篮由众人合力拼凑而成，又巧妙呼应下文的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the special  basket”</a:t>
            </a:r>
            <a:r>
              <a:rPr lang="zh-CN" altLang="en-US" sz="2400">
                <a:latin typeface="Times New Roman" panose="02020603050405020304" charset="0"/>
                <a:ea typeface="宋体" panose="02010600030101010101" pitchFamily="2" charset="-122"/>
                <a:cs typeface="Times New Roman" panose="02020603050405020304" charset="0"/>
              </a:rPr>
              <a:t>；</a:t>
            </a:r>
            <a:endParaRPr lang="zh-CN" altLang="en-US" sz="2400">
              <a:latin typeface="Times New Roman" panose="02020603050405020304" charset="0"/>
              <a:ea typeface="宋体" panose="02010600030101010101" pitchFamily="2" charset="-122"/>
              <a:cs typeface="Times New Roman" panose="02020603050405020304" charset="0"/>
            </a:endParaRPr>
          </a:p>
          <a:p>
            <a:pPr algn="l"/>
            <a:r>
              <a:rPr lang="zh-CN" altLang="en-US" sz="240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“unexpected” </a:t>
            </a:r>
            <a:r>
              <a:rPr lang="zh-CN" altLang="en-US" sz="2400">
                <a:latin typeface="宋体" panose="02010600030101010101" pitchFamily="2" charset="-122"/>
                <a:ea typeface="宋体" panose="02010600030101010101" pitchFamily="2" charset="-122"/>
                <a:cs typeface="宋体" panose="02010600030101010101" pitchFamily="2" charset="-122"/>
              </a:rPr>
              <a:t>呼应前文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not on our list”</a:t>
            </a:r>
            <a:r>
              <a:rPr lang="zh-CN" altLang="en-US" sz="2400">
                <a:latin typeface="宋体" panose="02010600030101010101" pitchFamily="2" charset="-122"/>
                <a:ea typeface="宋体" panose="02010600030101010101" pitchFamily="2" charset="-122"/>
                <a:cs typeface="宋体" panose="02010600030101010101" pitchFamily="2" charset="-122"/>
              </a:rPr>
              <a:t>，让故事前后情节连贯。</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结构作用：承上启下，承接上文众人分享的行为，引出下文陌生家庭感动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落泪的情节。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情感作用：营造温暖、治愈的画面感，凸显</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善意汇聚成礼物</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的主题，为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全文升华做铺垫。</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6" grpId="0" bldLvl="0" animBg="1"/>
      <p:bldP spid="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229235" y="244475"/>
            <a:ext cx="11498580" cy="521970"/>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2: Seeing the special “basket”, the family were moved to tears.</a:t>
            </a:r>
            <a:endParaRPr lang="en-US" altLang="zh-CN" sz="2800">
              <a:latin typeface="Times New Roman" panose="02020603050405020304"/>
              <a:ea typeface="Times New Roman" panose="02020603050405020304"/>
              <a:sym typeface="+mn-ea"/>
            </a:endParaRPr>
          </a:p>
        </p:txBody>
      </p:sp>
      <p:sp>
        <p:nvSpPr>
          <p:cNvPr id="11" name="横卷形 10"/>
          <p:cNvSpPr/>
          <p:nvPr/>
        </p:nvSpPr>
        <p:spPr>
          <a:xfrm>
            <a:off x="429895" y="3115945"/>
            <a:ext cx="11341100" cy="3491865"/>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Times New Roman" panose="02020603050405020304"/>
                <a:ea typeface="宋体" panose="02010600030101010101" pitchFamily="2" charset="-122"/>
                <a:sym typeface="+mn-ea"/>
              </a:rPr>
              <a:t>The father held it tightly, overwhelmed with gratitude as if clutching a priceless treasure, barely able to speak through his tears. The mother wiped her wet eyes and held the child close, gently touching the food in the basket with glistening eyes. The little child wore a bright smile, holding a sweet potato tightly in his small hand and saying “thank you” shyly with eyes twinkling like little stars.</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429895" y="678180"/>
            <a:ext cx="11297285" cy="2662555"/>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父亲紧紧抱着篮子，满心感激，仿佛攥着一件无价之宝，哽咽得说不出话。母亲拭去眼角的泪水，紧紧搂住孩子，泪光闪烁地轻轻抚着篮中的食物。小孩子笑容灿烂，小手紧紧攥着一根红薯，羞涩地道谢，眼眸如繁星般闪亮。</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6" name="横卷形 5"/>
          <p:cNvSpPr/>
          <p:nvPr/>
        </p:nvSpPr>
        <p:spPr>
          <a:xfrm>
            <a:off x="228600" y="-202565"/>
            <a:ext cx="11743055" cy="4094480"/>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非谓语贯穿，句式高级：用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overwhelmed with gratitude</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barely able to speak</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 </a:t>
            </a:r>
            <a:endParaRPr lang="en-US" altLang="zh-CN" sz="2400">
              <a:latin typeface="Times New Roman" panose="02020603050405020304" charset="0"/>
              <a:ea typeface="宋体" panose="02010600030101010101" pitchFamily="2" charset="-122"/>
              <a:cs typeface="Times New Roman" panose="02020603050405020304" charset="0"/>
            </a:endParaRPr>
          </a:p>
          <a:p>
            <a:pPr algn="l"/>
            <a:r>
              <a:rPr lang="en-US" altLang="zh-CN" sz="2400">
                <a:latin typeface="Times New Roman" panose="02020603050405020304" charset="0"/>
                <a:ea typeface="宋体" panose="02010600030101010101" pitchFamily="2" charset="-122"/>
                <a:cs typeface="Times New Roman" panose="02020603050405020304" charset="0"/>
              </a:rPr>
              <a:t>    gently touching</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holding</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saying</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等非谓语结构作伴随状语，把动作、神态、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情绪揉在一起，让行文流畅连贯、画面感十足。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比喻生动：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eyes twinkling like little stars” </a:t>
            </a:r>
            <a:r>
              <a:rPr lang="zh-CN" altLang="en-US" sz="2400">
                <a:latin typeface="宋体" panose="02010600030101010101" pitchFamily="2" charset="-122"/>
                <a:ea typeface="宋体" panose="02010600030101010101" pitchFamily="2" charset="-122"/>
                <a:cs typeface="宋体" panose="02010600030101010101" pitchFamily="2" charset="-122"/>
              </a:rPr>
              <a:t>把孩子的眼眸比作星星，形象鲜活，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让文字有美感。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情感层层递进：从父亲的极致感动</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母亲的温柔动容</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孩子的纯真致谢，全家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情绪层次清晰，真挚感人。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6" grpId="0" bldLvl="0" animBg="1"/>
      <p:bldP spid="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229235" y="244475"/>
            <a:ext cx="11498580" cy="521970"/>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2: Seeing the special “basket”, the family were moved to tears.</a:t>
            </a:r>
            <a:endParaRPr lang="en-US" altLang="zh-CN" sz="2800">
              <a:latin typeface="Times New Roman" panose="02020603050405020304"/>
              <a:ea typeface="Times New Roman" panose="02020603050405020304"/>
              <a:sym typeface="+mn-ea"/>
            </a:endParaRPr>
          </a:p>
        </p:txBody>
      </p:sp>
      <p:sp>
        <p:nvSpPr>
          <p:cNvPr id="13" name="横卷形 12"/>
          <p:cNvSpPr/>
          <p:nvPr/>
        </p:nvSpPr>
        <p:spPr>
          <a:xfrm>
            <a:off x="228600" y="3876040"/>
            <a:ext cx="11743055" cy="2860675"/>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前后呼应：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outreach program”</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呼应原文开头的公益帮扶活动；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unforgettable”</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呼应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My most memorable Thanksgiving</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强化情感，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rPr>
              <a:t>凸显这段经历的珍贵。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情感自然升华：从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凑食物帮陌生人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的具体行为，上升为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毕生难忘的回</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忆</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，让故事的温情留存，意义落地，提升文章感染力。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1" name="横卷形 10"/>
          <p:cNvSpPr/>
          <p:nvPr/>
        </p:nvSpPr>
        <p:spPr>
          <a:xfrm>
            <a:off x="832485" y="2103120"/>
            <a:ext cx="10292080" cy="1976755"/>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a:ea typeface="宋体" panose="02010600030101010101" pitchFamily="2" charset="-122"/>
                <a:sym typeface="+mn-ea"/>
              </a:rPr>
              <a:t>At that moment, this simple outreach program turned into my most unforgettable Thanksgiving memory.  </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473710" y="766445"/>
            <a:ext cx="11176000" cy="1419860"/>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那一刻，这场简单的公益援助活动，成为了我最难忘的感恩节回忆。</a:t>
            </a:r>
            <a:endParaRPr lang="zh-CN" altLang="en-US" sz="280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13" grpId="0" bldLvl="0" animBg="1"/>
      <p:bldP spid="1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229235" y="244475"/>
            <a:ext cx="11498580" cy="521970"/>
          </a:xfrm>
          <a:prstGeom prst="rect">
            <a:avLst/>
          </a:prstGeom>
          <a:noFill/>
          <a:ln w="38100">
            <a:noFill/>
            <a:prstDash val="sysDot"/>
          </a:ln>
        </p:spPr>
        <p:txBody>
          <a:bodyPr wrap="square" rtlCol="0" anchor="t">
            <a:spAutoFit/>
          </a:bodyPr>
          <a:p>
            <a:pPr marL="0" indent="304800" algn="l" defTabSz="266700">
              <a:spcBef>
                <a:spcPct val="0"/>
              </a:spcBef>
              <a:spcAft>
                <a:spcPct val="0"/>
              </a:spcAft>
            </a:pPr>
            <a:r>
              <a:rPr lang="en-US" altLang="zh-CN" sz="2800">
                <a:latin typeface="Times New Roman" panose="02020603050405020304"/>
                <a:ea typeface="Times New Roman" panose="02020603050405020304"/>
                <a:sym typeface="+mn-ea"/>
              </a:rPr>
              <a:t>Paragraph 2: Seeing the special “basket”, the family were moved to tears.</a:t>
            </a:r>
            <a:endParaRPr lang="en-US" altLang="zh-CN" sz="2800">
              <a:latin typeface="Times New Roman" panose="02020603050405020304"/>
              <a:ea typeface="Times New Roman" panose="02020603050405020304"/>
              <a:sym typeface="+mn-ea"/>
            </a:endParaRPr>
          </a:p>
        </p:txBody>
      </p:sp>
      <p:sp>
        <p:nvSpPr>
          <p:cNvPr id="11" name="横卷形 10"/>
          <p:cNvSpPr/>
          <p:nvPr/>
        </p:nvSpPr>
        <p:spPr>
          <a:xfrm>
            <a:off x="390525" y="4031615"/>
            <a:ext cx="11282680" cy="2826385"/>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just" fontAlgn="auto">
              <a:lnSpc>
                <a:spcPct val="100000"/>
              </a:lnSpc>
              <a:spcBef>
                <a:spcPct val="0"/>
              </a:spcBef>
              <a:spcAft>
                <a:spcPct val="0"/>
              </a:spcAft>
            </a:pPr>
            <a:r>
              <a:rPr lang="en-US" altLang="zh-CN" sz="2800">
                <a:solidFill>
                  <a:srgbClr val="000000"/>
                </a:solidFill>
                <a:latin typeface="Times New Roman" panose="02020603050405020304" charset="0"/>
                <a:cs typeface="Times New Roman" panose="02020603050405020304" charset="0"/>
                <a:sym typeface="+mn-ea"/>
              </a:rPr>
              <a:t>It taught me a lasting lesson: the true spirit of the holiday lies not in a delicious feast, but in selfless sharing, sincere care and willing inclusion—the very power that made love and warmth spread in every corner of the community.</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14" name="横卷形 13"/>
          <p:cNvSpPr/>
          <p:nvPr/>
        </p:nvSpPr>
        <p:spPr>
          <a:xfrm>
            <a:off x="390525" y="810895"/>
            <a:ext cx="11176000" cy="2700020"/>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zh-CN" altLang="en-US" sz="2800">
              <a:solidFill>
                <a:schemeClr val="tx1"/>
              </a:solidFill>
              <a:latin typeface="宋体" panose="02010600030101010101" pitchFamily="2" charset="-122"/>
              <a:ea typeface="宋体" panose="02010600030101010101" pitchFamily="2" charset="-122"/>
              <a:sym typeface="+mn-ea"/>
            </a:endParaRPr>
          </a:p>
          <a:p>
            <a:pPr algn="l"/>
            <a:r>
              <a:rPr lang="zh-CN" altLang="en-US" sz="2800">
                <a:solidFill>
                  <a:schemeClr val="tx1"/>
                </a:solidFill>
                <a:latin typeface="宋体" panose="02010600030101010101" pitchFamily="2" charset="-122"/>
                <a:ea typeface="宋体" panose="02010600030101010101" pitchFamily="2" charset="-122"/>
                <a:sym typeface="+mn-ea"/>
              </a:rPr>
              <a:t>它给我上了一堂刻骨铭心的课：这个节日真正的精髓，不在于一场美味的盛宴，而在于无私的分享、真诚的关怀与主动的包容</a:t>
            </a:r>
            <a:r>
              <a:rPr lang="en-US" altLang="zh-CN" sz="2800">
                <a:solidFill>
                  <a:schemeClr val="tx1"/>
                </a:solidFill>
                <a:latin typeface="宋体" panose="02010600030101010101" pitchFamily="2" charset="-122"/>
                <a:ea typeface="宋体" panose="02010600030101010101" pitchFamily="2" charset="-122"/>
                <a:sym typeface="+mn-ea"/>
              </a:rPr>
              <a:t> —— </a:t>
            </a:r>
            <a:r>
              <a:rPr lang="zh-CN" altLang="en-US" sz="2800">
                <a:solidFill>
                  <a:schemeClr val="tx1"/>
                </a:solidFill>
                <a:latin typeface="宋体" panose="02010600030101010101" pitchFamily="2" charset="-122"/>
                <a:ea typeface="宋体" panose="02010600030101010101" pitchFamily="2" charset="-122"/>
                <a:sym typeface="+mn-ea"/>
              </a:rPr>
              <a:t>正是这份力量，让爱与温暖传遍社区的每一个角落。</a:t>
            </a:r>
            <a:endParaRPr lang="zh-CN" altLang="en-US" sz="2800">
              <a:solidFill>
                <a:schemeClr val="tx1"/>
              </a:solidFill>
              <a:latin typeface="宋体" panose="02010600030101010101" pitchFamily="2" charset="-122"/>
              <a:ea typeface="宋体" panose="02010600030101010101" pitchFamily="2" charset="-122"/>
              <a:sym typeface="+mn-ea"/>
            </a:endParaRPr>
          </a:p>
          <a:p>
            <a:pPr algn="l"/>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6" name="横卷形 5"/>
          <p:cNvSpPr/>
          <p:nvPr/>
        </p:nvSpPr>
        <p:spPr>
          <a:xfrm>
            <a:off x="333375" y="244475"/>
            <a:ext cx="11394440" cy="4293235"/>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结构逻辑：由小及大，格局升华。从个人节日认知</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节日精神内核</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社群温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暖传播，从微观到宏观递进，立意不断拔高。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核心句型：使用高分对称结构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not in A, but in B”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否定表层物质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Times New Roman" panose="02020603050405020304" charset="0"/>
                <a:ea typeface="宋体" panose="02010600030101010101" pitchFamily="2" charset="-122"/>
                <a:cs typeface="Times New Roman" panose="02020603050405020304" charset="0"/>
                <a:sym typeface="+mn-ea"/>
              </a:rPr>
              <a:t>a delicious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a:p>
            <a:pPr algn="l"/>
            <a:r>
              <a:rPr lang="en-US" altLang="zh-CN" sz="2400">
                <a:latin typeface="Times New Roman" panose="02020603050405020304" charset="0"/>
                <a:ea typeface="宋体" panose="02010600030101010101" pitchFamily="2" charset="-122"/>
                <a:cs typeface="Times New Roman" panose="02020603050405020304" charset="0"/>
                <a:sym typeface="+mn-ea"/>
              </a:rPr>
              <a:t>    feast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肯定深层精神价值，强烈反差对比，</a:t>
            </a:r>
            <a:r>
              <a:rPr lang="zh-CN" altLang="en-US" sz="2400">
                <a:latin typeface="宋体" panose="02010600030101010101" pitchFamily="2" charset="-122"/>
                <a:ea typeface="宋体" panose="02010600030101010101" pitchFamily="2" charset="-122"/>
                <a:cs typeface="宋体" panose="02010600030101010101" pitchFamily="2" charset="-122"/>
              </a:rPr>
              <a:t>强化主旨。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并列修辞：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selfless sharing, sincere care and willing inclusion” </a:t>
            </a:r>
            <a:r>
              <a:rPr lang="zh-CN" altLang="en-US" sz="2400">
                <a:latin typeface="宋体" panose="02010600030101010101" pitchFamily="2" charset="-122"/>
                <a:ea typeface="宋体" panose="02010600030101010101" pitchFamily="2" charset="-122"/>
                <a:cs typeface="宋体" panose="02010600030101010101" pitchFamily="2" charset="-122"/>
              </a:rPr>
              <a:t>统一采用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容词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抽象名词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的对称结构，音韵和谐。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画面感与情感兼具：用动词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spread”</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赋予爱与温暖流动感；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lasting lesson”</a:t>
            </a:r>
            <a:endParaRPr lang="en-US" altLang="zh-CN" sz="2400">
              <a:latin typeface="Times New Roman" panose="02020603050405020304" charset="0"/>
              <a:ea typeface="宋体" panose="02010600030101010101" pitchFamily="2" charset="-122"/>
              <a:cs typeface="Times New Roman" panose="02020603050405020304" charset="0"/>
            </a:endParaRPr>
          </a:p>
          <a:p>
            <a:pPr algn="l"/>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突出教训刻骨铭心、终身受益，使结尾立意温暖正向。</a:t>
            </a:r>
            <a:endParaRPr lang="zh-CN" altLang="en-US"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6" grpId="0" bldLvl="0" animBg="1"/>
      <p:bldP spid="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pic>
        <p:nvPicPr>
          <p:cNvPr id="11" name="图片 10" descr="C:\Users\Am'be'r\Desktop\千库网_万圣节南瓜糖果罐_元素编号12914631.png千库网_万圣节南瓜糖果罐_元素编号12914631"/>
          <p:cNvPicPr>
            <a:picLocks noChangeAspect="1"/>
          </p:cNvPicPr>
          <p:nvPr/>
        </p:nvPicPr>
        <p:blipFill>
          <a:blip r:embed="rId1"/>
          <a:srcRect l="6519" t="11912" r="17630" b="16595"/>
          <a:stretch>
            <a:fillRect/>
          </a:stretch>
        </p:blipFill>
        <p:spPr>
          <a:xfrm>
            <a:off x="6244590" y="2195830"/>
            <a:ext cx="4008120" cy="3825875"/>
          </a:xfrm>
          <a:prstGeom prst="rect">
            <a:avLst/>
          </a:prstGeom>
        </p:spPr>
      </p:pic>
      <p:pic>
        <p:nvPicPr>
          <p:cNvPr id="8" name="图片 7" descr="4a348ee3369b24976e5f4556d34e0bdf"/>
          <p:cNvPicPr>
            <a:picLocks noChangeAspect="1"/>
          </p:cNvPicPr>
          <p:nvPr/>
        </p:nvPicPr>
        <p:blipFill>
          <a:blip r:embed="rId2"/>
          <a:stretch>
            <a:fillRect/>
          </a:stretch>
        </p:blipFill>
        <p:spPr>
          <a:xfrm>
            <a:off x="1910715" y="1988185"/>
            <a:ext cx="4333875" cy="4333875"/>
          </a:xfrm>
          <a:prstGeom prst="rect">
            <a:avLst/>
          </a:prstGeom>
        </p:spPr>
      </p:pic>
      <p:sp>
        <p:nvSpPr>
          <p:cNvPr id="10" name="缺角矩形 9"/>
          <p:cNvSpPr/>
          <p:nvPr>
            <p:custDataLst>
              <p:tags r:id="rId3"/>
            </p:custDataLst>
          </p:nvPr>
        </p:nvSpPr>
        <p:spPr>
          <a:xfrm>
            <a:off x="1692275" y="617220"/>
            <a:ext cx="9274175" cy="129730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sym typeface="+mn-ea"/>
              </a:rPr>
              <a:t>范文欣赏</a:t>
            </a:r>
            <a:r>
              <a:rPr lang="zh-CN" altLang="en-US" sz="2800">
                <a:latin typeface="华文楷体" panose="02010600040101010101" charset="-122"/>
                <a:ea typeface="华文楷体" panose="02010600040101010101" charset="-122"/>
                <a:cs typeface="华文楷体" panose="02010600040101010101" charset="-122"/>
                <a:sym typeface="+mn-ea"/>
              </a:rPr>
              <a:t> </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sym typeface="+mn-ea"/>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sym typeface="+mn-ea"/>
              </a:rPr>
              <a:t>（范文赏析与积累感恩、分享主题的表达与素材）</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12" name="缺角矩形 11"/>
          <p:cNvSpPr/>
          <p:nvPr>
            <p:custDataLst>
              <p:tags r:id="rId4"/>
            </p:custDataLst>
          </p:nvPr>
        </p:nvSpPr>
        <p:spPr>
          <a:xfrm>
            <a:off x="1821180" y="845185"/>
            <a:ext cx="717550" cy="71755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latin typeface="华文楷体" panose="02010600040101010101" charset="-122"/>
                <a:ea typeface="华文楷体" panose="02010600040101010101" charset="-122"/>
                <a:cs typeface="华文楷体" panose="02010600040101010101" charset="-122"/>
                <a:sym typeface="+mn-ea"/>
              </a:rPr>
              <a:t>肆</a:t>
            </a:r>
            <a:endParaRPr lang="zh-CN" altLang="en-US" sz="4800">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2" grpId="0" bldLvl="0" animBg="1"/>
      <p:bldP spid="1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44" name="文本框 43"/>
          <p:cNvSpPr txBox="1"/>
          <p:nvPr/>
        </p:nvSpPr>
        <p:spPr>
          <a:xfrm>
            <a:off x="523639" y="1739358"/>
            <a:ext cx="1044704" cy="2554545"/>
          </a:xfrm>
          <a:prstGeom prst="rect">
            <a:avLst/>
          </a:prstGeom>
          <a:noFill/>
        </p:spPr>
        <p:txBody>
          <a:bodyPr wrap="square" rtlCol="0">
            <a:spAutoFit/>
          </a:bodyPr>
          <a:lstStyle/>
          <a:p>
            <a:pPr algn="dist"/>
            <a:r>
              <a:rPr kumimoji="1" lang="zh-CN" altLang="en-US" sz="8000" dirty="0">
                <a:gradFill>
                  <a:gsLst>
                    <a:gs pos="50000">
                      <a:schemeClr val="accent2"/>
                    </a:gs>
                    <a:gs pos="0">
                      <a:schemeClr val="accent2">
                        <a:lumMod val="25000"/>
                        <a:lumOff val="75000"/>
                      </a:schemeClr>
                    </a:gs>
                    <a:gs pos="100000">
                      <a:schemeClr val="accent2">
                        <a:lumMod val="85000"/>
                      </a:schemeClr>
                    </a:gs>
                  </a:gsLst>
                  <a:lin ang="5400000" scaled="1"/>
                </a:gradFill>
                <a:latin typeface="汉仪程行简" panose="00020600040101010101" pitchFamily="18" charset="-122"/>
                <a:ea typeface="汉仪程行简" panose="00020600040101010101" pitchFamily="18" charset="-122"/>
              </a:rPr>
              <a:t>目 录</a:t>
            </a:r>
            <a:endParaRPr kumimoji="1" lang="zh-CN" altLang="en-US" sz="8000" dirty="0">
              <a:gradFill>
                <a:gsLst>
                  <a:gs pos="50000">
                    <a:schemeClr val="accent2"/>
                  </a:gs>
                  <a:gs pos="0">
                    <a:schemeClr val="accent2">
                      <a:lumMod val="25000"/>
                      <a:lumOff val="75000"/>
                    </a:schemeClr>
                  </a:gs>
                  <a:gs pos="100000">
                    <a:schemeClr val="accent2">
                      <a:lumMod val="85000"/>
                    </a:schemeClr>
                  </a:gs>
                </a:gsLst>
                <a:lin ang="5400000" scaled="1"/>
              </a:gradFill>
              <a:latin typeface="汉仪程行简" panose="00020600040101010101" pitchFamily="18" charset="-122"/>
              <a:ea typeface="汉仪程行简" panose="00020600040101010101" pitchFamily="18" charset="-122"/>
            </a:endParaRPr>
          </a:p>
        </p:txBody>
      </p:sp>
      <p:sp>
        <p:nvSpPr>
          <p:cNvPr id="6" name="缺角矩形 5"/>
          <p:cNvSpPr/>
          <p:nvPr>
            <p:custDataLst>
              <p:tags r:id="rId1"/>
            </p:custDataLst>
          </p:nvPr>
        </p:nvSpPr>
        <p:spPr>
          <a:xfrm>
            <a:off x="2060575" y="432435"/>
            <a:ext cx="9663430" cy="124650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3600">
                <a:solidFill>
                  <a:schemeClr val="tx1"/>
                </a:solidFill>
                <a:latin typeface="华文楷体" panose="02010600040101010101" charset="-122"/>
                <a:ea typeface="华文楷体" panose="02010600040101010101" charset="-122"/>
                <a:cs typeface="华文楷体" panose="02010600040101010101" charset="-122"/>
              </a:rPr>
              <a:t>梳理原文</a:t>
            </a:r>
            <a:endParaRPr lang="zh-CN" altLang="en-US" sz="3600">
              <a:solidFill>
                <a:schemeClr val="tx1"/>
              </a:solidFill>
              <a:latin typeface="华文楷体" panose="02010600040101010101" charset="-122"/>
              <a:ea typeface="华文楷体" panose="02010600040101010101" charset="-122"/>
              <a:cs typeface="华文楷体" panose="02010600040101010101" charset="-122"/>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rPr>
              <a:t>（梳理原文核心情节与人物情感，把握续写基调）</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9" name="缺角矩形 8"/>
          <p:cNvSpPr/>
          <p:nvPr>
            <p:custDataLst>
              <p:tags r:id="rId2"/>
            </p:custDataLst>
          </p:nvPr>
        </p:nvSpPr>
        <p:spPr>
          <a:xfrm>
            <a:off x="2183765" y="514985"/>
            <a:ext cx="912495" cy="965835"/>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rPr>
              <a:t>壹</a:t>
            </a:r>
            <a:endParaRPr lang="zh-CN" altLang="en-US" sz="4000">
              <a:latin typeface="华文楷体" panose="02010600040101010101" charset="-122"/>
              <a:ea typeface="华文楷体" panose="02010600040101010101" charset="-122"/>
              <a:cs typeface="华文楷体" panose="02010600040101010101" charset="-122"/>
            </a:endParaRPr>
          </a:p>
        </p:txBody>
      </p:sp>
      <p:sp>
        <p:nvSpPr>
          <p:cNvPr id="7" name="缺角矩形 6"/>
          <p:cNvSpPr/>
          <p:nvPr>
            <p:custDataLst>
              <p:tags r:id="rId3"/>
            </p:custDataLst>
          </p:nvPr>
        </p:nvSpPr>
        <p:spPr>
          <a:xfrm>
            <a:off x="2019300" y="1842770"/>
            <a:ext cx="9740265" cy="128460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latin typeface="华文楷体" panose="02010600040101010101" charset="-122"/>
                <a:ea typeface="华文楷体" panose="02010600040101010101" charset="-122"/>
                <a:cs typeface="华文楷体" panose="02010600040101010101" charset="-122"/>
              </a:rPr>
              <a:t>逆推情节</a:t>
            </a:r>
            <a:endParaRPr lang="zh-CN" altLang="en-US" sz="3600">
              <a:latin typeface="华文楷体" panose="02010600040101010101" charset="-122"/>
              <a:ea typeface="华文楷体" panose="02010600040101010101" charset="-122"/>
              <a:cs typeface="华文楷体" panose="02010600040101010101" charset="-122"/>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rPr>
              <a:t>（结合段落开头语，搭建合理的续写情节框架）</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8" name="缺角矩形 7"/>
          <p:cNvSpPr/>
          <p:nvPr>
            <p:custDataLst>
              <p:tags r:id="rId4"/>
            </p:custDataLst>
          </p:nvPr>
        </p:nvSpPr>
        <p:spPr>
          <a:xfrm>
            <a:off x="2003425" y="3352165"/>
            <a:ext cx="9721850" cy="139128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latin typeface="华文楷体" panose="02010600040101010101" charset="-122"/>
                <a:ea typeface="华文楷体" panose="02010600040101010101" charset="-122"/>
                <a:cs typeface="华文楷体" panose="02010600040101010101" charset="-122"/>
              </a:rPr>
              <a:t>语言积累</a:t>
            </a:r>
            <a:endParaRPr lang="zh-CN" altLang="en-US" sz="3600">
              <a:latin typeface="华文楷体" panose="02010600040101010101" charset="-122"/>
              <a:ea typeface="华文楷体" panose="02010600040101010101" charset="-122"/>
              <a:cs typeface="华文楷体" panose="02010600040101010101" charset="-122"/>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rPr>
              <a:t>（紧扣原文伏笔，锤炼续写语言）</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10" name="缺角矩形 9"/>
          <p:cNvSpPr/>
          <p:nvPr>
            <p:custDataLst>
              <p:tags r:id="rId5"/>
            </p:custDataLst>
          </p:nvPr>
        </p:nvSpPr>
        <p:spPr>
          <a:xfrm>
            <a:off x="2051050" y="4980940"/>
            <a:ext cx="9672320" cy="1301750"/>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buClrTx/>
              <a:buSzTx/>
              <a:buFontTx/>
            </a:pPr>
            <a:r>
              <a:rPr lang="zh-CN" altLang="en-US" sz="3600">
                <a:latin typeface="华文楷体" panose="02010600040101010101" charset="-122"/>
                <a:ea typeface="华文楷体" panose="02010600040101010101" charset="-122"/>
                <a:cs typeface="华文楷体" panose="02010600040101010101" charset="-122"/>
              </a:rPr>
              <a:t>范文欣赏    </a:t>
            </a:r>
            <a:endParaRPr lang="zh-CN" altLang="en-US" sz="3600">
              <a:latin typeface="华文楷体" panose="02010600040101010101" charset="-122"/>
              <a:ea typeface="华文楷体" panose="02010600040101010101" charset="-122"/>
              <a:cs typeface="华文楷体" panose="02010600040101010101" charset="-122"/>
            </a:endParaRPr>
          </a:p>
          <a:p>
            <a:pPr algn="ctr"/>
            <a:r>
              <a:rPr lang="zh-CN" altLang="en-US" sz="2800">
                <a:solidFill>
                  <a:srgbClr val="FFFFFF"/>
                </a:solidFill>
                <a:latin typeface="华文楷体" panose="02010600040101010101" charset="-122"/>
                <a:ea typeface="华文楷体" panose="02010600040101010101" charset="-122"/>
                <a:cs typeface="华文楷体" panose="02010600040101010101" charset="-122"/>
              </a:rPr>
              <a:t>（范文赏析与积累感恩、分享主题的表达与素材）</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11" name="缺角矩形 10"/>
          <p:cNvSpPr/>
          <p:nvPr>
            <p:custDataLst>
              <p:tags r:id="rId6"/>
            </p:custDataLst>
          </p:nvPr>
        </p:nvSpPr>
        <p:spPr>
          <a:xfrm>
            <a:off x="2115185" y="1948815"/>
            <a:ext cx="981075" cy="107188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rPr>
              <a:t>贰</a:t>
            </a:r>
            <a:endParaRPr lang="zh-CN" altLang="en-US" sz="4000">
              <a:latin typeface="华文楷体" panose="02010600040101010101" charset="-122"/>
              <a:ea typeface="华文楷体" panose="02010600040101010101" charset="-122"/>
              <a:cs typeface="华文楷体" panose="02010600040101010101" charset="-122"/>
            </a:endParaRPr>
          </a:p>
        </p:txBody>
      </p:sp>
      <p:sp>
        <p:nvSpPr>
          <p:cNvPr id="12" name="缺角矩形 11"/>
          <p:cNvSpPr/>
          <p:nvPr>
            <p:custDataLst>
              <p:tags r:id="rId7"/>
            </p:custDataLst>
          </p:nvPr>
        </p:nvSpPr>
        <p:spPr>
          <a:xfrm>
            <a:off x="2090420" y="3489325"/>
            <a:ext cx="949960" cy="102616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rPr>
              <a:t>叁</a:t>
            </a:r>
            <a:endParaRPr lang="zh-CN" altLang="en-US" sz="4000">
              <a:latin typeface="华文楷体" panose="02010600040101010101" charset="-122"/>
              <a:ea typeface="华文楷体" panose="02010600040101010101" charset="-122"/>
              <a:cs typeface="华文楷体" panose="02010600040101010101" charset="-122"/>
            </a:endParaRPr>
          </a:p>
        </p:txBody>
      </p:sp>
      <p:sp>
        <p:nvSpPr>
          <p:cNvPr id="13" name="缺角矩形 12"/>
          <p:cNvSpPr/>
          <p:nvPr>
            <p:custDataLst>
              <p:tags r:id="rId8"/>
            </p:custDataLst>
          </p:nvPr>
        </p:nvSpPr>
        <p:spPr>
          <a:xfrm>
            <a:off x="2183765" y="5201285"/>
            <a:ext cx="912495" cy="840740"/>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rPr>
              <a:t>肆</a:t>
            </a:r>
            <a:endParaRPr lang="zh-CN" altLang="en-US" sz="4000">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 calcmode="lin" valueType="num">
                                      <p:cBhvr>
                                        <p:cTn id="28" dur="1000" fill="hold"/>
                                        <p:tgtEl>
                                          <p:spTgt spid="11"/>
                                        </p:tgtEl>
                                        <p:attrNameLst>
                                          <p:attrName>style.rotation</p:attrName>
                                        </p:attrNameLst>
                                      </p:cBhvr>
                                      <p:tavLst>
                                        <p:tav tm="0">
                                          <p:val>
                                            <p:fltVal val="90"/>
                                          </p:val>
                                        </p:tav>
                                        <p:tav tm="100000">
                                          <p:val>
                                            <p:fltVal val="0"/>
                                          </p:val>
                                        </p:tav>
                                      </p:tavLst>
                                    </p:anim>
                                    <p:animEffect transition="in" filter="fade">
                                      <p:cBhvr>
                                        <p:cTn id="29" dur="1000"/>
                                        <p:tgtEl>
                                          <p:spTgt spid="11"/>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style.rotation</p:attrName>
                                        </p:attrNameLst>
                                      </p:cBhvr>
                                      <p:tavLst>
                                        <p:tav tm="0">
                                          <p:val>
                                            <p:fltVal val="90"/>
                                          </p:val>
                                        </p:tav>
                                        <p:tav tm="100000">
                                          <p:val>
                                            <p:fltVal val="0"/>
                                          </p:val>
                                        </p:tav>
                                      </p:tavLst>
                                    </p:anim>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1000" fill="hold"/>
                                        <p:tgtEl>
                                          <p:spTgt spid="12"/>
                                        </p:tgtEl>
                                        <p:attrNameLst>
                                          <p:attrName>ppt_w</p:attrName>
                                        </p:attrNameLst>
                                      </p:cBhvr>
                                      <p:tavLst>
                                        <p:tav tm="0">
                                          <p:val>
                                            <p:fltVal val="0"/>
                                          </p:val>
                                        </p:tav>
                                        <p:tav tm="100000">
                                          <p:val>
                                            <p:strVal val="#ppt_w"/>
                                          </p:val>
                                        </p:tav>
                                      </p:tavLst>
                                    </p:anim>
                                    <p:anim calcmode="lin" valueType="num">
                                      <p:cBhvr>
                                        <p:cTn id="41" dur="1000" fill="hold"/>
                                        <p:tgtEl>
                                          <p:spTgt spid="12"/>
                                        </p:tgtEl>
                                        <p:attrNameLst>
                                          <p:attrName>ppt_h</p:attrName>
                                        </p:attrNameLst>
                                      </p:cBhvr>
                                      <p:tavLst>
                                        <p:tav tm="0">
                                          <p:val>
                                            <p:fltVal val="0"/>
                                          </p:val>
                                        </p:tav>
                                        <p:tav tm="100000">
                                          <p:val>
                                            <p:strVal val="#ppt_h"/>
                                          </p:val>
                                        </p:tav>
                                      </p:tavLst>
                                    </p:anim>
                                    <p:anim calcmode="lin" valueType="num">
                                      <p:cBhvr>
                                        <p:cTn id="42" dur="1000" fill="hold"/>
                                        <p:tgtEl>
                                          <p:spTgt spid="12"/>
                                        </p:tgtEl>
                                        <p:attrNameLst>
                                          <p:attrName>style.rotation</p:attrName>
                                        </p:attrNameLst>
                                      </p:cBhvr>
                                      <p:tavLst>
                                        <p:tav tm="0">
                                          <p:val>
                                            <p:fltVal val="90"/>
                                          </p:val>
                                        </p:tav>
                                        <p:tav tm="100000">
                                          <p:val>
                                            <p:fltVal val="0"/>
                                          </p:val>
                                        </p:tav>
                                      </p:tavLst>
                                    </p:anim>
                                    <p:animEffect transition="in" filter="fade">
                                      <p:cBhvr>
                                        <p:cTn id="43" dur="1000"/>
                                        <p:tgtEl>
                                          <p:spTgt spid="12"/>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fltVal val="0"/>
                                          </p:val>
                                        </p:tav>
                                        <p:tav tm="100000">
                                          <p:val>
                                            <p:strVal val="#ppt_w"/>
                                          </p:val>
                                        </p:tav>
                                      </p:tavLst>
                                    </p:anim>
                                    <p:anim calcmode="lin" valueType="num">
                                      <p:cBhvr>
                                        <p:cTn id="47" dur="1000" fill="hold"/>
                                        <p:tgtEl>
                                          <p:spTgt spid="8"/>
                                        </p:tgtEl>
                                        <p:attrNameLst>
                                          <p:attrName>ppt_h</p:attrName>
                                        </p:attrNameLst>
                                      </p:cBhvr>
                                      <p:tavLst>
                                        <p:tav tm="0">
                                          <p:val>
                                            <p:fltVal val="0"/>
                                          </p:val>
                                        </p:tav>
                                        <p:tav tm="100000">
                                          <p:val>
                                            <p:strVal val="#ppt_h"/>
                                          </p:val>
                                        </p:tav>
                                      </p:tavLst>
                                    </p:anim>
                                    <p:anim calcmode="lin" valueType="num">
                                      <p:cBhvr>
                                        <p:cTn id="48" dur="1000" fill="hold"/>
                                        <p:tgtEl>
                                          <p:spTgt spid="8"/>
                                        </p:tgtEl>
                                        <p:attrNameLst>
                                          <p:attrName>style.rotation</p:attrName>
                                        </p:attrNameLst>
                                      </p:cBhvr>
                                      <p:tavLst>
                                        <p:tav tm="0">
                                          <p:val>
                                            <p:fltVal val="90"/>
                                          </p:val>
                                        </p:tav>
                                        <p:tav tm="100000">
                                          <p:val>
                                            <p:fltVal val="0"/>
                                          </p:val>
                                        </p:tav>
                                      </p:tavLst>
                                    </p:anim>
                                    <p:animEffect transition="in" filter="fade">
                                      <p:cBhvr>
                                        <p:cTn id="49" dur="1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fltVal val="0"/>
                                          </p:val>
                                        </p:tav>
                                        <p:tav tm="100000">
                                          <p:val>
                                            <p:strVal val="#ppt_w"/>
                                          </p:val>
                                        </p:tav>
                                      </p:tavLst>
                                    </p:anim>
                                    <p:anim calcmode="lin" valueType="num">
                                      <p:cBhvr>
                                        <p:cTn id="55" dur="1000" fill="hold"/>
                                        <p:tgtEl>
                                          <p:spTgt spid="13"/>
                                        </p:tgtEl>
                                        <p:attrNameLst>
                                          <p:attrName>ppt_h</p:attrName>
                                        </p:attrNameLst>
                                      </p:cBhvr>
                                      <p:tavLst>
                                        <p:tav tm="0">
                                          <p:val>
                                            <p:fltVal val="0"/>
                                          </p:val>
                                        </p:tav>
                                        <p:tav tm="100000">
                                          <p:val>
                                            <p:strVal val="#ppt_h"/>
                                          </p:val>
                                        </p:tav>
                                      </p:tavLst>
                                    </p:anim>
                                    <p:anim calcmode="lin" valueType="num">
                                      <p:cBhvr>
                                        <p:cTn id="56" dur="1000" fill="hold"/>
                                        <p:tgtEl>
                                          <p:spTgt spid="13"/>
                                        </p:tgtEl>
                                        <p:attrNameLst>
                                          <p:attrName>style.rotation</p:attrName>
                                        </p:attrNameLst>
                                      </p:cBhvr>
                                      <p:tavLst>
                                        <p:tav tm="0">
                                          <p:val>
                                            <p:fltVal val="90"/>
                                          </p:val>
                                        </p:tav>
                                        <p:tav tm="100000">
                                          <p:val>
                                            <p:fltVal val="0"/>
                                          </p:val>
                                        </p:tav>
                                      </p:tavLst>
                                    </p:anim>
                                    <p:animEffect transition="in" filter="fade">
                                      <p:cBhvr>
                                        <p:cTn id="57" dur="1000"/>
                                        <p:tgtEl>
                                          <p:spTgt spid="13"/>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fltVal val="0"/>
                                          </p:val>
                                        </p:tav>
                                        <p:tav tm="100000">
                                          <p:val>
                                            <p:strVal val="#ppt_w"/>
                                          </p:val>
                                        </p:tav>
                                      </p:tavLst>
                                    </p:anim>
                                    <p:anim calcmode="lin" valueType="num">
                                      <p:cBhvr>
                                        <p:cTn id="61" dur="1000" fill="hold"/>
                                        <p:tgtEl>
                                          <p:spTgt spid="10"/>
                                        </p:tgtEl>
                                        <p:attrNameLst>
                                          <p:attrName>ppt_h</p:attrName>
                                        </p:attrNameLst>
                                      </p:cBhvr>
                                      <p:tavLst>
                                        <p:tav tm="0">
                                          <p:val>
                                            <p:fltVal val="0"/>
                                          </p:val>
                                        </p:tav>
                                        <p:tav tm="100000">
                                          <p:val>
                                            <p:strVal val="#ppt_h"/>
                                          </p:val>
                                        </p:tav>
                                      </p:tavLst>
                                    </p:anim>
                                    <p:anim calcmode="lin" valueType="num">
                                      <p:cBhvr>
                                        <p:cTn id="62" dur="1000" fill="hold"/>
                                        <p:tgtEl>
                                          <p:spTgt spid="10"/>
                                        </p:tgtEl>
                                        <p:attrNameLst>
                                          <p:attrName>style.rotation</p:attrName>
                                        </p:attrNameLst>
                                      </p:cBhvr>
                                      <p:tavLst>
                                        <p:tav tm="0">
                                          <p:val>
                                            <p:fltVal val="90"/>
                                          </p:val>
                                        </p:tav>
                                        <p:tav tm="100000">
                                          <p:val>
                                            <p:fltVal val="0"/>
                                          </p:val>
                                        </p:tav>
                                      </p:tavLst>
                                    </p:anim>
                                    <p:animEffect transition="in" filter="fade">
                                      <p:cBhvr>
                                        <p:cTn id="6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9" grpId="0" bldLvl="0" animBg="1"/>
      <p:bldP spid="6" grpId="0" bldLvl="0" animBg="1"/>
      <p:bldP spid="9" grpId="1" animBg="1"/>
      <p:bldP spid="6" grpId="1" animBg="1"/>
      <p:bldP spid="11" grpId="0" bldLvl="0" animBg="1"/>
      <p:bldP spid="7" grpId="0" bldLvl="0" animBg="1"/>
      <p:bldP spid="11" grpId="1" animBg="1"/>
      <p:bldP spid="7" grpId="1" animBg="1"/>
      <p:bldP spid="12" grpId="0" bldLvl="0" animBg="1"/>
      <p:bldP spid="8" grpId="0" bldLvl="0" animBg="1"/>
      <p:bldP spid="12" grpId="1" animBg="1"/>
      <p:bldP spid="8" grpId="1" animBg="1"/>
      <p:bldP spid="13" grpId="0" bldLvl="0" animBg="1"/>
      <p:bldP spid="10" grpId="0" bldLvl="0" animBg="1"/>
      <p:bldP spid="13" grpId="1" animBg="1"/>
      <p:bldP spid="10"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18415" y="142240"/>
            <a:ext cx="12111355" cy="6557645"/>
          </a:xfrm>
          <a:prstGeom prst="rect">
            <a:avLst/>
          </a:prstGeom>
        </p:spPr>
        <p:txBody>
          <a:bodyPr wrap="square">
            <a:noAutofit/>
          </a:bodyPr>
          <a:p>
            <a:pPr indent="0" algn="just" fontAlgn="auto">
              <a:lnSpc>
                <a:spcPct val="100000"/>
              </a:lnSpc>
              <a:spcBef>
                <a:spcPct val="0"/>
              </a:spcBef>
              <a:spcAft>
                <a:spcPct val="0"/>
              </a:spcAft>
            </a:pPr>
            <a:r>
              <a:rPr lang="en-US" altLang="zh-CN" sz="2400" b="0">
                <a:solidFill>
                  <a:srgbClr val="000000"/>
                </a:solidFill>
                <a:latin typeface="Times New Roman" panose="02020603050405020304" charset="0"/>
                <a:cs typeface="Times New Roman" panose="02020603050405020304" charset="0"/>
              </a:rPr>
              <a:t>       </a:t>
            </a:r>
            <a:r>
              <a:rPr lang="en-US" altLang="zh-CN" sz="2400">
                <a:solidFill>
                  <a:srgbClr val="000000"/>
                </a:solidFill>
                <a:latin typeface="Times New Roman" panose="02020603050405020304" charset="0"/>
                <a:cs typeface="Times New Roman" panose="02020603050405020304" charset="0"/>
              </a:rPr>
              <a:t>Just as the disappointed family were about to leave, Mrs Jones stopped them. </a:t>
            </a:r>
            <a:r>
              <a:rPr lang="en-US" altLang="zh-CN" sz="2400">
                <a:latin typeface="Times New Roman" panose="02020603050405020304"/>
                <a:ea typeface="宋体" panose="02010600030101010101" pitchFamily="2" charset="-122"/>
                <a:sym typeface="+mn-ea"/>
              </a:rPr>
              <a:t>With a gentle, heartwarming smile, she stepped forward to them, reaching into her own basket to pull out half a turkey and a bag of stuffing, willing to share her holiday feast and hoping her kindness would inspire others.</a:t>
            </a:r>
            <a:r>
              <a:rPr lang="en-US" altLang="zh-CN" sz="2400">
                <a:solidFill>
                  <a:srgbClr val="000000"/>
                </a:solidFill>
                <a:latin typeface="Times New Roman" panose="02020603050405020304" charset="0"/>
                <a:cs typeface="Times New Roman" panose="02020603050405020304" charset="0"/>
              </a:rPr>
              <a:t> Inspired by her kindness, Mr Jones immediately stood beside his wife, adding a jar of jellied cranberry sauce from their own basket. Amy gave away the dessert items she had received. The Tomas family offered fresh sweet potatoes and green beans. Others shared food willingly. </a:t>
            </a:r>
            <a:r>
              <a:rPr lang="en-US" altLang="zh-CN" sz="2400">
                <a:solidFill>
                  <a:schemeClr val="tx1"/>
                </a:solidFill>
                <a:latin typeface="Times New Roman" panose="02020603050405020304" charset="0"/>
                <a:cs typeface="Times New Roman" panose="02020603050405020304" charset="0"/>
                <a:sym typeface="+mn-ea"/>
              </a:rPr>
              <a:t>We even found a spare empty food basket in the corner of the fellowship hall, which the church had prepared for emergencies. </a:t>
            </a:r>
            <a:r>
              <a:rPr lang="en-US" altLang="zh-CN" sz="2400">
                <a:solidFill>
                  <a:srgbClr val="000000"/>
                </a:solidFill>
                <a:latin typeface="Times New Roman" panose="02020603050405020304" charset="0"/>
                <a:cs typeface="Times New Roman" panose="02020603050405020304" charset="0"/>
              </a:rPr>
              <a:t>Soon a brand-new food basket was ready for the unexpected family.</a:t>
            </a:r>
            <a:endParaRPr lang="en-US" altLang="zh-CN" sz="2400">
              <a:solidFill>
                <a:srgbClr val="000000"/>
              </a:solidFill>
              <a:latin typeface="Times New Roman" panose="02020603050405020304" charset="0"/>
              <a:cs typeface="Times New Roman" panose="02020603050405020304" charset="0"/>
            </a:endParaRPr>
          </a:p>
          <a:p>
            <a:pPr indent="0" algn="just" fontAlgn="auto">
              <a:lnSpc>
                <a:spcPct val="100000"/>
              </a:lnSpc>
              <a:spcBef>
                <a:spcPct val="0"/>
              </a:spcBef>
              <a:spcAft>
                <a:spcPct val="0"/>
              </a:spcAft>
            </a:pPr>
            <a:r>
              <a:rPr lang="en-US" altLang="zh-CN" sz="2400">
                <a:solidFill>
                  <a:srgbClr val="000000"/>
                </a:solidFill>
                <a:latin typeface="Times New Roman" panose="02020603050405020304" charset="0"/>
                <a:cs typeface="Times New Roman" panose="02020603050405020304" charset="0"/>
              </a:rPr>
              <a:t>       Seeing the special basket, the family were moved to tears. The father held it tightly, overwhelmed with gratitude as if clutching a priceless treasure, barely able to speak through his tears. The mother wiped her wet eyes and held the child close, gently touching the food in the basket with glistening eyes. The little child wore a bright smile, holding a sweet potato tightly in his small hand and saying “thank you” shyly with eyes twinkling like little stars. At that moment, this simple outreach program turned into my most unforgettable Thanksgiving memory. It taught me a lasting lesson: the true spirit of the holiday lies not in a delicious feast, but in selfless sharing, sincere care and willing inclusion—the very power that made love and warmth spread in every corner of the community.</a:t>
            </a:r>
            <a:endParaRPr lang="en-US" altLang="zh-CN" sz="2400">
              <a:solidFill>
                <a:srgbClr val="0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174625" y="488315"/>
            <a:ext cx="11851640" cy="6327775"/>
          </a:xfrm>
          <a:prstGeom prst="rect">
            <a:avLst/>
          </a:prstGeom>
        </p:spPr>
        <p:txBody>
          <a:bodyPr wrap="square">
            <a:noAutofit/>
          </a:bodyPr>
          <a:p>
            <a:pPr marL="0" indent="0" algn="just"/>
            <a:r>
              <a:rPr lang="en-US" altLang="zh-CN" sz="2400" b="0" i="0">
                <a:solidFill>
                  <a:srgbClr val="000000"/>
                </a:solidFill>
                <a:latin typeface="Times New Roman" panose="02020603050405020304" charset="0"/>
                <a:ea typeface="ui-sans-serif"/>
                <a:cs typeface="Times New Roman" panose="02020603050405020304" charset="0"/>
              </a:rPr>
              <a:t>      Just as the disappointed family were about to leave, Mrs Jones stopped them. She hurried over with her neatly packed food basket, her eyes soft with sympathy and warmth. “Wait a moment,” she said gently, fetching an empty box from the corner of hall. She pulled out a bag of golden stuffing mix and laid it carefully into the box. Mr Jones stood beside her, nodded in agreement, “We don’t need so much food for just the two of us.” Inspired by their kindness, Amy reached into her basket for a jar of jellied cranberry sauce, while the Tomas family contributed six plump sweet potatoes. One by one, each family stepped forward and offered an item. Soon, the empty box was transformed into the 11th special basket, brimming with all the Thanksgiving necessities, woven together by the love of everyone present. </a:t>
            </a:r>
            <a:endParaRPr lang="en-US" altLang="zh-CN" sz="2400" b="0" i="0">
              <a:solidFill>
                <a:srgbClr val="000000"/>
              </a:solidFill>
              <a:latin typeface="Times New Roman" panose="02020603050405020304" charset="0"/>
              <a:ea typeface="ui-sans-serif"/>
              <a:cs typeface="Times New Roman" panose="02020603050405020304" charset="0"/>
            </a:endParaRPr>
          </a:p>
          <a:p>
            <a:pPr marL="0" indent="0" algn="dist"/>
            <a:r>
              <a:rPr lang="en-US" altLang="zh-CN" sz="2400" b="0" i="0">
                <a:solidFill>
                  <a:srgbClr val="000000"/>
                </a:solidFill>
                <a:latin typeface="Times New Roman" panose="02020603050405020304" charset="0"/>
                <a:ea typeface="ui-sans-serif"/>
                <a:cs typeface="Times New Roman" panose="02020603050405020304" charset="0"/>
              </a:rPr>
              <a:t>        Seeing the special “basket”, the family were moved to tears. The mother quickly wiped her moist eyes with the back of her hand, and clutched her child tightly to her chest, while the father held the basket as if it were a precious treasure, his shoulders trembling slightly as he struggled to hold back emotions. “Thank you, thank you all so much,” he said hoarsely, his voice choked with deep gratitude. The child buried their face in the mother’s arms, then looked up at the crowd and whispered a shy yet sincere “thank you” too. As they left, the warm glow of the church lights fell on their figures, gently illuminating their path home. That night, we all grasped the true essence of Thanksgiving—it lies not just in giving, but in sharing hand in hand.</a:t>
            </a:r>
            <a:endParaRPr lang="en-US" altLang="zh-CN" sz="2400" b="0" i="0">
              <a:solidFill>
                <a:srgbClr val="000000"/>
              </a:solidFill>
              <a:latin typeface="Times New Roman" panose="02020603050405020304" charset="0"/>
              <a:ea typeface="ui-sans-serif"/>
              <a:cs typeface="Times New Roman" panose="02020603050405020304" charset="0"/>
            </a:endParaRPr>
          </a:p>
        </p:txBody>
      </p:sp>
      <p:sp>
        <p:nvSpPr>
          <p:cNvPr id="8" name="缺角矩形 7"/>
          <p:cNvSpPr/>
          <p:nvPr>
            <p:custDataLst>
              <p:tags r:id="rId1"/>
            </p:custDataLst>
          </p:nvPr>
        </p:nvSpPr>
        <p:spPr>
          <a:xfrm>
            <a:off x="4166870" y="26035"/>
            <a:ext cx="4150360" cy="538480"/>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en-US" altLang="zh-CN" sz="3200">
                <a:solidFill>
                  <a:srgbClr val="FFFFFF"/>
                </a:solidFill>
                <a:latin typeface="Times New Roman" panose="02020603050405020304" charset="0"/>
                <a:ea typeface="华文楷体" panose="02010600040101010101" charset="-122"/>
                <a:cs typeface="Times New Roman" panose="02020603050405020304" charset="0"/>
              </a:rPr>
              <a:t>A possible answer</a:t>
            </a:r>
            <a:endParaRPr lang="en-US" altLang="zh-CN" sz="3200">
              <a:solidFill>
                <a:srgbClr val="FFFFFF"/>
              </a:solidFill>
              <a:latin typeface="Times New Roman" panose="02020603050405020304" charset="0"/>
              <a:ea typeface="华文楷体" panose="0201060004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8509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相关素材积累</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双波形 5"/>
          <p:cNvSpPr/>
          <p:nvPr/>
        </p:nvSpPr>
        <p:spPr>
          <a:xfrm>
            <a:off x="4432935" y="859790"/>
            <a:ext cx="3896995" cy="726440"/>
          </a:xfrm>
          <a:prstGeom prst="doubleWave">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一、词汇积累</a:t>
            </a:r>
            <a:endParaRPr lang="zh-CN" altLang="en-US" sz="2800">
              <a:latin typeface="宋体" panose="02010600030101010101" pitchFamily="2" charset="-122"/>
              <a:ea typeface="宋体" panose="02010600030101010101" pitchFamily="2" charset="-122"/>
            </a:endParaRPr>
          </a:p>
        </p:txBody>
      </p:sp>
      <p:sp>
        <p:nvSpPr>
          <p:cNvPr id="7" name="文本框 6"/>
          <p:cNvSpPr txBox="1"/>
          <p:nvPr/>
        </p:nvSpPr>
        <p:spPr>
          <a:xfrm>
            <a:off x="859155" y="2118360"/>
            <a:ext cx="4061460" cy="3852545"/>
          </a:xfrm>
          <a:prstGeom prst="rect">
            <a:avLst/>
          </a:prstGeom>
        </p:spPr>
        <p:txBody>
          <a:bodyPr>
            <a:noAutofit/>
          </a:bodyPr>
          <a:p>
            <a:r>
              <a:rPr lang="en-US" altLang="zh-CN" sz="3200">
                <a:latin typeface="Times New Roman" panose="02020603050405020304" charset="0"/>
                <a:cs typeface="Times New Roman" panose="02020603050405020304" charset="0"/>
              </a:rPr>
              <a:t>sharing</a:t>
            </a:r>
            <a:r>
              <a:rPr lang="zh-CN" altLang="en-US" sz="3200">
                <a:latin typeface="Times New Roman" panose="02020603050405020304" charset="0"/>
                <a:cs typeface="Times New Roman" panose="02020603050405020304" charset="0"/>
              </a:rPr>
              <a:t>（分享）</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care</a:t>
            </a:r>
            <a:r>
              <a:rPr lang="zh-CN" altLang="en-US" sz="3200">
                <a:latin typeface="Times New Roman" panose="02020603050405020304" charset="0"/>
                <a:cs typeface="Times New Roman" panose="02020603050405020304" charset="0"/>
              </a:rPr>
              <a:t>（关爱）</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inclusion</a:t>
            </a:r>
            <a:r>
              <a:rPr lang="zh-CN" altLang="en-US" sz="3200">
                <a:latin typeface="Times New Roman" panose="02020603050405020304" charset="0"/>
                <a:cs typeface="Times New Roman" panose="02020603050405020304" charset="0"/>
              </a:rPr>
              <a:t>（包容）</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warmth</a:t>
            </a:r>
            <a:r>
              <a:rPr lang="zh-CN" altLang="en-US" sz="3200">
                <a:latin typeface="Times New Roman" panose="02020603050405020304" charset="0"/>
                <a:cs typeface="Times New Roman" panose="02020603050405020304" charset="0"/>
              </a:rPr>
              <a:t>（温暖）</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kindness</a:t>
            </a:r>
            <a:r>
              <a:rPr lang="zh-CN" altLang="en-US" sz="3200">
                <a:latin typeface="Times New Roman" panose="02020603050405020304" charset="0"/>
                <a:cs typeface="Times New Roman" panose="02020603050405020304" charset="0"/>
              </a:rPr>
              <a:t>（善意）</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compassion</a:t>
            </a:r>
            <a:r>
              <a:rPr lang="zh-CN" altLang="en-US" sz="3200">
                <a:latin typeface="Times New Roman" panose="02020603050405020304" charset="0"/>
                <a:cs typeface="Times New Roman" panose="02020603050405020304" charset="0"/>
              </a:rPr>
              <a:t>（悲悯）</a:t>
            </a:r>
            <a:endParaRPr lang="zh-CN" altLang="en-US"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sym typeface="+mn-ea"/>
              </a:rPr>
              <a:t>empathy</a:t>
            </a:r>
            <a:r>
              <a:rPr lang="zh-CN" altLang="en-US" sz="3200">
                <a:latin typeface="Times New Roman" panose="02020603050405020304" charset="0"/>
                <a:cs typeface="Times New Roman" panose="02020603050405020304" charset="0"/>
                <a:sym typeface="+mn-ea"/>
              </a:rPr>
              <a:t>（共情）</a:t>
            </a:r>
            <a:endParaRPr lang="zh-CN" altLang="en-US" sz="3200">
              <a:latin typeface="Times New Roman" panose="02020603050405020304" charset="0"/>
              <a:cs typeface="Times New Roman" panose="02020603050405020304" charset="0"/>
              <a:sym typeface="+mn-ea"/>
            </a:endParaRPr>
          </a:p>
          <a:p>
            <a:endParaRPr lang="zh-CN" altLang="en-US" sz="3200">
              <a:latin typeface="Times New Roman" panose="02020603050405020304" charset="0"/>
              <a:cs typeface="Times New Roman" panose="02020603050405020304" charset="0"/>
            </a:endParaRPr>
          </a:p>
        </p:txBody>
      </p:sp>
      <p:sp>
        <p:nvSpPr>
          <p:cNvPr id="9" name="文本框 8"/>
          <p:cNvSpPr txBox="1"/>
          <p:nvPr/>
        </p:nvSpPr>
        <p:spPr>
          <a:xfrm>
            <a:off x="5077460" y="2207895"/>
            <a:ext cx="4430395" cy="2951480"/>
          </a:xfrm>
          <a:prstGeom prst="rect">
            <a:avLst/>
          </a:prstGeom>
          <a:noFill/>
        </p:spPr>
        <p:txBody>
          <a:bodyPr wrap="square" rtlCol="0" anchor="t">
            <a:noAutofit/>
          </a:bodyPr>
          <a:p>
            <a:r>
              <a:rPr lang="en-US" altLang="zh-CN" sz="3200">
                <a:latin typeface="Times New Roman" panose="02020603050405020304" charset="0"/>
                <a:cs typeface="Times New Roman" panose="02020603050405020304" charset="0"/>
                <a:sym typeface="+mn-ea"/>
              </a:rPr>
              <a:t>unity</a:t>
            </a:r>
            <a:r>
              <a:rPr lang="zh-CN" altLang="en-US" sz="3200">
                <a:latin typeface="Times New Roman" panose="02020603050405020304" charset="0"/>
                <a:cs typeface="Times New Roman" panose="02020603050405020304" charset="0"/>
                <a:sym typeface="+mn-ea"/>
              </a:rPr>
              <a:t>（团结）</a:t>
            </a:r>
            <a:endParaRPr lang="zh-CN" altLang="en-US" sz="3200">
              <a:latin typeface="Times New Roman" panose="02020603050405020304" charset="0"/>
              <a:cs typeface="Times New Roman" panose="02020603050405020304" charset="0"/>
              <a:sym typeface="+mn-ea"/>
            </a:endParaRPr>
          </a:p>
          <a:p>
            <a:r>
              <a:rPr lang="en-US" altLang="zh-CN" sz="3200">
                <a:latin typeface="Times New Roman" panose="02020603050405020304" charset="0"/>
                <a:cs typeface="Times New Roman" panose="02020603050405020304" charset="0"/>
                <a:sym typeface="+mn-ea"/>
              </a:rPr>
              <a:t>belonging</a:t>
            </a:r>
            <a:r>
              <a:rPr lang="zh-CN" altLang="en-US" sz="3200">
                <a:latin typeface="Times New Roman" panose="02020603050405020304" charset="0"/>
                <a:cs typeface="Times New Roman" panose="02020603050405020304" charset="0"/>
                <a:sym typeface="+mn-ea"/>
              </a:rPr>
              <a:t>（归属感）</a:t>
            </a:r>
            <a:endParaRPr lang="zh-CN" altLang="en-US" sz="3200">
              <a:latin typeface="Times New Roman" panose="02020603050405020304" charset="0"/>
              <a:cs typeface="Times New Roman" panose="02020603050405020304" charset="0"/>
              <a:sym typeface="+mn-ea"/>
            </a:endParaRPr>
          </a:p>
          <a:p>
            <a:r>
              <a:rPr lang="en-US" altLang="zh-CN" sz="3200">
                <a:latin typeface="Times New Roman" panose="02020603050405020304" charset="0"/>
                <a:cs typeface="Times New Roman" panose="02020603050405020304" charset="0"/>
                <a:sym typeface="+mn-ea"/>
              </a:rPr>
              <a:t>selflessness</a:t>
            </a:r>
            <a:r>
              <a:rPr lang="zh-CN" altLang="en-US" sz="3200">
                <a:latin typeface="Times New Roman" panose="02020603050405020304" charset="0"/>
                <a:cs typeface="Times New Roman" panose="02020603050405020304" charset="0"/>
                <a:sym typeface="+mn-ea"/>
              </a:rPr>
              <a:t>（无私）</a:t>
            </a:r>
            <a:endParaRPr lang="zh-CN" altLang="en-US" sz="3200">
              <a:latin typeface="Times New Roman" panose="02020603050405020304" charset="0"/>
              <a:cs typeface="Times New Roman" panose="02020603050405020304" charset="0"/>
              <a:sym typeface="+mn-ea"/>
            </a:endParaRPr>
          </a:p>
          <a:p>
            <a:r>
              <a:rPr lang="en-US" altLang="zh-CN" sz="3200">
                <a:latin typeface="Times New Roman" panose="02020603050405020304" charset="0"/>
                <a:cs typeface="Times New Roman" panose="02020603050405020304" charset="0"/>
                <a:sym typeface="+mn-ea"/>
              </a:rPr>
              <a:t>comfort</a:t>
            </a:r>
            <a:r>
              <a:rPr lang="zh-CN" altLang="en-US" sz="3200">
                <a:latin typeface="Times New Roman" panose="02020603050405020304" charset="0"/>
                <a:cs typeface="Times New Roman" panose="02020603050405020304" charset="0"/>
                <a:sym typeface="+mn-ea"/>
              </a:rPr>
              <a:t>（慰藉）</a:t>
            </a:r>
            <a:endParaRPr lang="zh-CN" altLang="en-US" sz="3200">
              <a:latin typeface="Times New Roman" panose="02020603050405020304" charset="0"/>
              <a:cs typeface="Times New Roman" panose="02020603050405020304" charset="0"/>
              <a:sym typeface="+mn-ea"/>
            </a:endParaRPr>
          </a:p>
          <a:p>
            <a:r>
              <a:rPr lang="en-US" altLang="zh-CN" sz="3200">
                <a:latin typeface="Times New Roman" panose="02020603050405020304" charset="0"/>
                <a:cs typeface="Times New Roman" panose="02020603050405020304" charset="0"/>
                <a:sym typeface="+mn-ea"/>
              </a:rPr>
              <a:t>dignity</a:t>
            </a:r>
            <a:r>
              <a:rPr lang="zh-CN" altLang="en-US" sz="3200">
                <a:latin typeface="Times New Roman" panose="02020603050405020304" charset="0"/>
                <a:cs typeface="Times New Roman" panose="02020603050405020304" charset="0"/>
                <a:sym typeface="+mn-ea"/>
              </a:rPr>
              <a:t>（尊严）</a:t>
            </a:r>
            <a:endParaRPr lang="zh-CN" altLang="en-US" sz="3200">
              <a:latin typeface="Times New Roman" panose="02020603050405020304" charset="0"/>
              <a:cs typeface="Times New Roman" panose="02020603050405020304" charset="0"/>
              <a:sym typeface="+mn-ea"/>
            </a:endParaRPr>
          </a:p>
          <a:p>
            <a:r>
              <a:rPr lang="en-US" altLang="zh-CN" sz="3200">
                <a:latin typeface="Times New Roman" panose="02020603050405020304" charset="0"/>
                <a:cs typeface="Times New Roman" panose="02020603050405020304" charset="0"/>
                <a:sym typeface="+mn-ea"/>
              </a:rPr>
              <a:t>harmony</a:t>
            </a:r>
            <a:r>
              <a:rPr lang="zh-CN" altLang="en-US" sz="3200">
                <a:latin typeface="Times New Roman" panose="02020603050405020304" charset="0"/>
                <a:cs typeface="Times New Roman" panose="02020603050405020304" charset="0"/>
                <a:sym typeface="+mn-ea"/>
              </a:rPr>
              <a:t>（和谐）</a:t>
            </a:r>
            <a:endParaRPr lang="zh-CN" altLang="en-US" sz="3200">
              <a:latin typeface="Times New Roman" panose="02020603050405020304" charset="0"/>
              <a:cs typeface="Times New Roman" panose="02020603050405020304" charset="0"/>
              <a:sym typeface="+mn-ea"/>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7150" y="3541395"/>
            <a:ext cx="3044825" cy="3195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7" grpId="1"/>
      <p:bldP spid="9"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sym typeface="+mn-ea"/>
              </a:rPr>
              <a:t>相关素材积累</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9810" y="3428365"/>
            <a:ext cx="3186430" cy="3308350"/>
          </a:xfrm>
          <a:prstGeom prst="rect">
            <a:avLst/>
          </a:prstGeom>
        </p:spPr>
      </p:pic>
      <p:sp>
        <p:nvSpPr>
          <p:cNvPr id="6" name="双波形 5"/>
          <p:cNvSpPr/>
          <p:nvPr/>
        </p:nvSpPr>
        <p:spPr>
          <a:xfrm>
            <a:off x="4432935" y="948690"/>
            <a:ext cx="3896995" cy="726440"/>
          </a:xfrm>
          <a:prstGeom prst="doubleWave">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二、短语积累</a:t>
            </a:r>
            <a:endParaRPr lang="zh-CN" altLang="en-US" sz="2800">
              <a:latin typeface="宋体" panose="02010600030101010101" pitchFamily="2" charset="-122"/>
              <a:ea typeface="宋体" panose="02010600030101010101" pitchFamily="2" charset="-122"/>
            </a:endParaRPr>
          </a:p>
        </p:txBody>
      </p:sp>
      <p:sp>
        <p:nvSpPr>
          <p:cNvPr id="7" name="文本框 6"/>
          <p:cNvSpPr txBox="1"/>
          <p:nvPr/>
        </p:nvSpPr>
        <p:spPr>
          <a:xfrm>
            <a:off x="827405" y="1876425"/>
            <a:ext cx="9519285" cy="4509135"/>
          </a:xfrm>
          <a:prstGeom prst="rect">
            <a:avLst/>
          </a:prstGeom>
        </p:spPr>
        <p:txBody>
          <a:bodyPr wrap="square">
            <a:noAutofit/>
          </a:bodyPr>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1. the power of unconditional care   </a:t>
            </a:r>
            <a:r>
              <a:rPr lang="zh-CN" altLang="en-US" sz="2800" b="0">
                <a:solidFill>
                  <a:srgbClr val="000000"/>
                </a:solidFill>
                <a:latin typeface="Times New Roman" panose="02020603050405020304" charset="0"/>
                <a:cs typeface="Times New Roman" panose="02020603050405020304" charset="0"/>
              </a:rPr>
              <a:t>无条件关爱的力量</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2. share love and warmth     </a:t>
            </a:r>
            <a:r>
              <a:rPr lang="zh-CN" altLang="en-US" sz="2800" b="0">
                <a:solidFill>
                  <a:srgbClr val="000000"/>
                </a:solidFill>
                <a:latin typeface="Times New Roman" panose="02020603050405020304" charset="0"/>
                <a:cs typeface="Times New Roman" panose="02020603050405020304" charset="0"/>
              </a:rPr>
              <a:t>分享爱与温暖</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3. embrace everyone with open arms   </a:t>
            </a:r>
            <a:r>
              <a:rPr lang="zh-CN" altLang="en-US" sz="2800" b="0">
                <a:solidFill>
                  <a:srgbClr val="000000"/>
                </a:solidFill>
                <a:latin typeface="Times New Roman" panose="02020603050405020304" charset="0"/>
                <a:cs typeface="Times New Roman" panose="02020603050405020304" charset="0"/>
              </a:rPr>
              <a:t>敞开怀抱接纳所有人</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4. extend a helping hand   </a:t>
            </a:r>
            <a:r>
              <a:rPr lang="zh-CN" altLang="en-US" sz="2800" b="0">
                <a:solidFill>
                  <a:srgbClr val="000000"/>
                </a:solidFill>
                <a:latin typeface="Times New Roman" panose="02020603050405020304" charset="0"/>
                <a:cs typeface="Times New Roman" panose="02020603050405020304" charset="0"/>
              </a:rPr>
              <a:t>伸出援手</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5. bridge the gap of hardship   </a:t>
            </a:r>
            <a:r>
              <a:rPr lang="zh-CN" altLang="en-US" sz="2800" b="0">
                <a:solidFill>
                  <a:srgbClr val="000000"/>
                </a:solidFill>
                <a:latin typeface="Times New Roman" panose="02020603050405020304" charset="0"/>
                <a:cs typeface="Times New Roman" panose="02020603050405020304" charset="0"/>
              </a:rPr>
              <a:t>跨越困境鸿沟</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6. create a sense of belonging   </a:t>
            </a:r>
            <a:r>
              <a:rPr lang="zh-CN" altLang="en-US" sz="2800" b="0">
                <a:solidFill>
                  <a:srgbClr val="000000"/>
                </a:solidFill>
                <a:latin typeface="Times New Roman" panose="02020603050405020304" charset="0"/>
                <a:cs typeface="Times New Roman" panose="02020603050405020304" charset="0"/>
              </a:rPr>
              <a:t>营造归属感</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7. small acts of kindness   </a:t>
            </a:r>
            <a:r>
              <a:rPr lang="zh-CN" altLang="en-US" sz="2800" b="0">
                <a:solidFill>
                  <a:srgbClr val="000000"/>
                </a:solidFill>
                <a:latin typeface="Times New Roman" panose="02020603050405020304" charset="0"/>
                <a:cs typeface="Times New Roman" panose="02020603050405020304" charset="0"/>
              </a:rPr>
              <a:t>微小善举</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8. inclusive love   </a:t>
            </a:r>
            <a:r>
              <a:rPr lang="zh-CN" altLang="en-US" sz="2800" b="0">
                <a:solidFill>
                  <a:srgbClr val="000000"/>
                </a:solidFill>
                <a:latin typeface="Times New Roman" panose="02020603050405020304" charset="0"/>
                <a:cs typeface="Times New Roman" panose="02020603050405020304" charset="0"/>
              </a:rPr>
              <a:t>包容的爱</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9. lift each other up   </a:t>
            </a:r>
            <a:r>
              <a:rPr lang="zh-CN" altLang="en-US" sz="2800" b="0">
                <a:solidFill>
                  <a:srgbClr val="000000"/>
                </a:solidFill>
                <a:latin typeface="Times New Roman" panose="02020603050405020304" charset="0"/>
                <a:cs typeface="Times New Roman" panose="02020603050405020304" charset="0"/>
              </a:rPr>
              <a:t>互相扶持</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800" b="0">
                <a:solidFill>
                  <a:srgbClr val="000000"/>
                </a:solidFill>
                <a:latin typeface="Times New Roman" panose="02020603050405020304" charset="0"/>
                <a:cs typeface="Times New Roman" panose="02020603050405020304" charset="0"/>
              </a:rPr>
              <a:t>10. </a:t>
            </a:r>
            <a:r>
              <a:rPr lang="en-US" altLang="zh-CN" sz="2800">
                <a:solidFill>
                  <a:srgbClr val="000000"/>
                </a:solidFill>
                <a:latin typeface="Times New Roman" panose="02020603050405020304" charset="0"/>
                <a:cs typeface="Times New Roman" panose="02020603050405020304" charset="0"/>
                <a:sym typeface="+mn-ea"/>
              </a:rPr>
              <a:t>leave no one behind   </a:t>
            </a:r>
            <a:r>
              <a:rPr lang="zh-CN" altLang="en-US" sz="2800">
                <a:solidFill>
                  <a:srgbClr val="000000"/>
                </a:solidFill>
                <a:latin typeface="Times New Roman" panose="02020603050405020304" charset="0"/>
                <a:cs typeface="Times New Roman" panose="02020603050405020304" charset="0"/>
                <a:sym typeface="+mn-ea"/>
              </a:rPr>
              <a:t>不落下任何一个人</a:t>
            </a: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endParaRPr lang="zh-CN" altLang="en-US" sz="2800" b="0">
              <a:solidFill>
                <a:srgbClr val="00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endParaRPr lang="zh-CN" altLang="en-US" sz="2800" b="0">
              <a:solidFill>
                <a:srgbClr val="0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1748155" y="89535"/>
            <a:ext cx="4752975" cy="71691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sym typeface="+mn-ea"/>
              </a:rPr>
              <a:t>相关素材积累</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双波形 5"/>
          <p:cNvSpPr/>
          <p:nvPr/>
        </p:nvSpPr>
        <p:spPr>
          <a:xfrm>
            <a:off x="6624320" y="89535"/>
            <a:ext cx="3896995" cy="726440"/>
          </a:xfrm>
          <a:prstGeom prst="doubleWave">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三、主题金句</a:t>
            </a:r>
            <a:endParaRPr lang="zh-CN" altLang="en-US" sz="2800">
              <a:latin typeface="宋体" panose="02010600030101010101" pitchFamily="2" charset="-122"/>
              <a:ea typeface="宋体" panose="02010600030101010101" pitchFamily="2" charset="-122"/>
            </a:endParaRPr>
          </a:p>
        </p:txBody>
      </p:sp>
      <p:sp>
        <p:nvSpPr>
          <p:cNvPr id="9" name="圆角矩形 8"/>
          <p:cNvSpPr/>
          <p:nvPr/>
        </p:nvSpPr>
        <p:spPr>
          <a:xfrm>
            <a:off x="302260" y="981075"/>
            <a:ext cx="11595735" cy="1202690"/>
          </a:xfrm>
          <a:prstGeom prst="roundRect">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en-US" altLang="zh-CN" sz="2800">
                <a:solidFill>
                  <a:srgbClr val="000000"/>
                </a:solidFill>
                <a:latin typeface="Times New Roman" panose="02020603050405020304" charset="0"/>
                <a:cs typeface="Times New Roman" panose="02020603050405020304" charset="0"/>
                <a:sym typeface="+mn-ea"/>
              </a:rPr>
              <a:t>A small act of care can light up the darkest days of those who are struggling</a:t>
            </a:r>
            <a:r>
              <a:rPr lang="en-US" altLang="zh-CN">
                <a:solidFill>
                  <a:srgbClr val="000000"/>
                </a:solidFill>
                <a:latin typeface="Times New Roman" panose="02020603050405020304" charset="0"/>
                <a:cs typeface="Times New Roman" panose="02020603050405020304" charset="0"/>
                <a:sym typeface="+mn-ea"/>
              </a:rPr>
              <a:t>.</a:t>
            </a:r>
            <a:endParaRPr lang="en-US" altLang="zh-CN">
              <a:solidFill>
                <a:srgbClr val="000000"/>
              </a:solidFill>
              <a:latin typeface="Times New Roman" panose="02020603050405020304" charset="0"/>
              <a:cs typeface="Times New Roman" panose="02020603050405020304" charset="0"/>
              <a:sym typeface="+mn-ea"/>
            </a:endParaRPr>
          </a:p>
          <a:p>
            <a:pPr indent="0" algn="ctr" fontAlgn="auto">
              <a:lnSpc>
                <a:spcPct val="100000"/>
              </a:lnSpc>
              <a:spcBef>
                <a:spcPct val="0"/>
              </a:spcBef>
              <a:spcAft>
                <a:spcPct val="0"/>
              </a:spcAft>
            </a:pPr>
            <a:r>
              <a:rPr lang="zh-CN" altLang="en-US" sz="2800">
                <a:latin typeface="楷体" panose="02010609060101010101" charset="-122"/>
                <a:ea typeface="楷体" panose="02010609060101010101" charset="-122"/>
              </a:rPr>
              <a:t>一个小小的善举，足以照亮那些身处困境之人最黑暗的时光。</a:t>
            </a:r>
            <a:endParaRPr lang="zh-CN" altLang="en-US" sz="2800">
              <a:latin typeface="楷体" panose="02010609060101010101" charset="-122"/>
              <a:ea typeface="楷体" panose="02010609060101010101" charset="-122"/>
            </a:endParaRPr>
          </a:p>
        </p:txBody>
      </p:sp>
      <p:sp>
        <p:nvSpPr>
          <p:cNvPr id="11" name="圆角矩形 10"/>
          <p:cNvSpPr/>
          <p:nvPr/>
        </p:nvSpPr>
        <p:spPr>
          <a:xfrm>
            <a:off x="302895" y="3858895"/>
            <a:ext cx="11595735" cy="120269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en-US" altLang="zh-CN" sz="2800">
                <a:solidFill>
                  <a:srgbClr val="000000"/>
                </a:solidFill>
                <a:latin typeface="Times New Roman" panose="02020603050405020304" charset="0"/>
                <a:cs typeface="Times New Roman" panose="02020603050405020304" charset="0"/>
                <a:sym typeface="+mn-ea"/>
              </a:rPr>
              <a:t>Sharing a little warmth can make a big difference to those in need.</a:t>
            </a:r>
            <a:endParaRPr lang="en-US" altLang="zh-CN" sz="2800">
              <a:solidFill>
                <a:srgbClr val="000000"/>
              </a:solidFill>
              <a:latin typeface="Times New Roman" panose="02020603050405020304" charset="0"/>
              <a:cs typeface="Times New Roman" panose="02020603050405020304" charset="0"/>
              <a:sym typeface="+mn-ea"/>
            </a:endParaRPr>
          </a:p>
          <a:p>
            <a:pPr indent="0" algn="ctr" fontAlgn="auto">
              <a:lnSpc>
                <a:spcPct val="100000"/>
              </a:lnSpc>
              <a:spcBef>
                <a:spcPct val="0"/>
              </a:spcBef>
              <a:spcAft>
                <a:spcPct val="0"/>
              </a:spcAft>
            </a:pPr>
            <a:r>
              <a:rPr lang="zh-CN" altLang="en-US" sz="2800">
                <a:latin typeface="楷体" panose="02010609060101010101" charset="-122"/>
                <a:ea typeface="楷体" panose="02010609060101010101" charset="-122"/>
              </a:rPr>
              <a:t>分享一丝温暖，就能给身处困境的人带来巨大改变。</a:t>
            </a:r>
            <a:endParaRPr lang="zh-CN" altLang="en-US" sz="2800">
              <a:latin typeface="楷体" panose="02010609060101010101" charset="-122"/>
              <a:ea typeface="楷体" panose="02010609060101010101" charset="-122"/>
            </a:endParaRPr>
          </a:p>
        </p:txBody>
      </p:sp>
      <p:sp>
        <p:nvSpPr>
          <p:cNvPr id="12" name="圆角矩形 11"/>
          <p:cNvSpPr/>
          <p:nvPr/>
        </p:nvSpPr>
        <p:spPr>
          <a:xfrm>
            <a:off x="302895" y="2419985"/>
            <a:ext cx="11595735" cy="120269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en-US" altLang="zh-CN" sz="2800">
                <a:solidFill>
                  <a:srgbClr val="000000"/>
                </a:solidFill>
                <a:latin typeface="Times New Roman" panose="02020603050405020304" charset="0"/>
                <a:cs typeface="Times New Roman" panose="02020603050405020304" charset="0"/>
                <a:sym typeface="+mn-ea"/>
              </a:rPr>
              <a:t>One simple caring move can chase away the darkness of hardship.</a:t>
            </a:r>
            <a:endParaRPr lang="en-US" altLang="zh-CN" sz="2800">
              <a:solidFill>
                <a:srgbClr val="000000"/>
              </a:solidFill>
              <a:latin typeface="Times New Roman" panose="02020603050405020304" charset="0"/>
              <a:cs typeface="Times New Roman" panose="02020603050405020304" charset="0"/>
              <a:sym typeface="+mn-ea"/>
            </a:endParaRPr>
          </a:p>
          <a:p>
            <a:pPr indent="0" algn="ctr" fontAlgn="auto">
              <a:lnSpc>
                <a:spcPct val="100000"/>
              </a:lnSpc>
              <a:spcBef>
                <a:spcPct val="0"/>
              </a:spcBef>
              <a:spcAft>
                <a:spcPct val="0"/>
              </a:spcAft>
            </a:pPr>
            <a:r>
              <a:rPr lang="zh-CN" altLang="en-US" sz="2800">
                <a:latin typeface="楷体" panose="02010609060101010101" charset="-122"/>
                <a:ea typeface="楷体" panose="02010609060101010101" charset="-122"/>
              </a:rPr>
              <a:t>一个简单的关怀之举，就能驱散困境中的阴霾。</a:t>
            </a:r>
            <a:endParaRPr lang="zh-CN" altLang="en-US" sz="2800">
              <a:latin typeface="楷体" panose="02010609060101010101" charset="-122"/>
              <a:ea typeface="楷体" panose="02010609060101010101" charset="-122"/>
            </a:endParaRPr>
          </a:p>
        </p:txBody>
      </p:sp>
      <p:sp>
        <p:nvSpPr>
          <p:cNvPr id="13" name="圆角矩形 12"/>
          <p:cNvSpPr/>
          <p:nvPr/>
        </p:nvSpPr>
        <p:spPr>
          <a:xfrm>
            <a:off x="229870" y="5337175"/>
            <a:ext cx="11595735" cy="12026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en-US" altLang="zh-CN" sz="2800">
                <a:solidFill>
                  <a:schemeClr val="tx1"/>
                </a:solidFill>
                <a:latin typeface="Times New Roman" panose="02020603050405020304" charset="0"/>
                <a:ea typeface="楷体" panose="02010609060101010101" charset="-122"/>
                <a:cs typeface="Times New Roman" panose="02020603050405020304" charset="0"/>
              </a:rPr>
              <a:t>Open arms and a kind heart can welcome every struggling soul.</a:t>
            </a:r>
            <a:endParaRPr lang="en-US" altLang="zh-CN" sz="2800">
              <a:latin typeface="楷体" panose="02010609060101010101" charset="-122"/>
              <a:ea typeface="楷体" panose="02010609060101010101" charset="-122"/>
            </a:endParaRPr>
          </a:p>
          <a:p>
            <a:pPr indent="0" algn="ctr" fontAlgn="auto">
              <a:lnSpc>
                <a:spcPct val="100000"/>
              </a:lnSpc>
              <a:spcBef>
                <a:spcPct val="0"/>
              </a:spcBef>
              <a:spcAft>
                <a:spcPct val="0"/>
              </a:spcAft>
            </a:pPr>
            <a:r>
              <a:rPr lang="zh-CN" altLang="en-US" sz="2800">
                <a:latin typeface="楷体" panose="02010609060101010101" charset="-122"/>
                <a:ea typeface="楷体" panose="02010609060101010101" charset="-122"/>
              </a:rPr>
              <a:t>敞开的怀抱与善良的心，能接纳每一个在困境中挣扎的灵魂。</a:t>
            </a:r>
            <a:endParaRPr lang="zh-CN" altLang="en-US" sz="28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12" grpId="0" bldLvl="0" animBg="1"/>
      <p:bldP spid="12" grpId="1" animBg="1"/>
      <p:bldP spid="11" grpId="0" bldLvl="0" animBg="1"/>
      <p:bldP spid="11" grpId="1" animBg="1"/>
      <p:bldP spid="13" grpId="0" bldLvl="0" animBg="1"/>
      <p:bldP spid="1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2418715" y="140970"/>
            <a:ext cx="399224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sym typeface="+mn-ea"/>
              </a:rPr>
              <a:t>相关素材积累</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双波形 5"/>
          <p:cNvSpPr/>
          <p:nvPr/>
        </p:nvSpPr>
        <p:spPr>
          <a:xfrm>
            <a:off x="6593840" y="126365"/>
            <a:ext cx="3896995" cy="726440"/>
          </a:xfrm>
          <a:prstGeom prst="doubleWave">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四、主题段落素材</a:t>
            </a:r>
            <a:endParaRPr lang="zh-CN" altLang="en-US" sz="2800">
              <a:latin typeface="宋体" panose="02010600030101010101" pitchFamily="2" charset="-122"/>
              <a:ea typeface="宋体" panose="02010600030101010101" pitchFamily="2" charset="-122"/>
            </a:endParaRPr>
          </a:p>
        </p:txBody>
      </p:sp>
      <p:sp>
        <p:nvSpPr>
          <p:cNvPr id="9" name="横卷形 8"/>
          <p:cNvSpPr/>
          <p:nvPr/>
        </p:nvSpPr>
        <p:spPr>
          <a:xfrm>
            <a:off x="226695" y="617220"/>
            <a:ext cx="11747500" cy="2313305"/>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zh-CN" altLang="en-US" sz="2800">
                <a:gradFill>
                  <a:gsLst>
                    <a:gs pos="50000">
                      <a:schemeClr val="tx1"/>
                    </a:gs>
                    <a:gs pos="0">
                      <a:schemeClr val="tx1">
                        <a:lumMod val="25000"/>
                        <a:lumOff val="75000"/>
                      </a:schemeClr>
                    </a:gs>
                    <a:gs pos="100000">
                      <a:schemeClr val="tx1">
                        <a:lumMod val="85000"/>
                      </a:schemeClr>
                    </a:gs>
                  </a:gsLst>
                  <a:lin ang="5400000" scaled="1"/>
                </a:gradFill>
                <a:latin typeface="楷体" panose="02010609060101010101" charset="-122"/>
                <a:ea typeface="楷体" panose="02010609060101010101" charset="-122"/>
                <a:cs typeface="Times New Roman" panose="02020603050405020304" charset="0"/>
                <a:sym typeface="+mn-ea"/>
              </a:rPr>
              <a:t>分享的力量</a:t>
            </a:r>
            <a:endParaRPr lang="zh-CN" altLang="en-US" sz="2800" b="0">
              <a:gradFill>
                <a:gsLst>
                  <a:gs pos="50000">
                    <a:schemeClr val="tx1"/>
                  </a:gs>
                  <a:gs pos="0">
                    <a:schemeClr val="tx1">
                      <a:lumMod val="25000"/>
                      <a:lumOff val="75000"/>
                    </a:schemeClr>
                  </a:gs>
                  <a:gs pos="100000">
                    <a:schemeClr val="tx1">
                      <a:lumMod val="85000"/>
                    </a:schemeClr>
                  </a:gs>
                </a:gsLst>
                <a:lin ang="5400000" scaled="1"/>
              </a:gradFill>
              <a:latin typeface="楷体" panose="02010609060101010101" charset="-122"/>
              <a:ea typeface="楷体" panose="02010609060101010101" charset="-122"/>
              <a:cs typeface="Times New Roman" panose="02020603050405020304" charset="0"/>
            </a:endParaRPr>
          </a:p>
          <a:p>
            <a:pPr indent="0" algn="just" fontAlgn="auto">
              <a:lnSpc>
                <a:spcPct val="100000"/>
              </a:lnSpc>
              <a:spcBef>
                <a:spcPct val="0"/>
              </a:spcBef>
              <a:spcAft>
                <a:spcPct val="0"/>
              </a:spcAft>
            </a:pPr>
            <a:r>
              <a:rPr lang="en-US" altLang="zh-CN" sz="2400">
                <a:solidFill>
                  <a:srgbClr val="000000"/>
                </a:solidFill>
                <a:latin typeface="Times New Roman" panose="02020603050405020304" charset="0"/>
                <a:cs typeface="Times New Roman" panose="02020603050405020304" charset="0"/>
                <a:sym typeface="+mn-ea"/>
              </a:rPr>
              <a:t>Sharing is the most precious virtue that connects hearts. When we give what we have, even a little, we offer more than material help—we give hope and dignity. It is through sharing that we realize we are never alone, and together we can overcome any difficulty.</a:t>
            </a:r>
            <a:endParaRPr lang="zh-CN" altLang="en-US" sz="2400">
              <a:latin typeface="Times New Roman" panose="02020603050405020304" charset="0"/>
              <a:cs typeface="Times New Roman" panose="02020603050405020304" charset="0"/>
            </a:endParaRPr>
          </a:p>
        </p:txBody>
      </p:sp>
      <p:sp>
        <p:nvSpPr>
          <p:cNvPr id="12" name="横卷形 11"/>
          <p:cNvSpPr/>
          <p:nvPr/>
        </p:nvSpPr>
        <p:spPr>
          <a:xfrm>
            <a:off x="182245" y="2655570"/>
            <a:ext cx="11836400" cy="2313305"/>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1440"/>
              </a:lnSpc>
              <a:spcBef>
                <a:spcPct val="0"/>
              </a:spcBef>
              <a:spcAft>
                <a:spcPct val="0"/>
              </a:spcAft>
            </a:pPr>
            <a:endParaRPr lang="zh-CN" altLang="en-US" sz="2800">
              <a:solidFill>
                <a:srgbClr val="000000"/>
              </a:solidFill>
              <a:latin typeface="楷体" panose="02010609060101010101" charset="-122"/>
              <a:ea typeface="楷体" panose="02010609060101010101" charset="-122"/>
              <a:cs typeface="Times New Roman" panose="02020603050405020304" charset="0"/>
              <a:sym typeface="+mn-ea"/>
            </a:endParaRPr>
          </a:p>
          <a:p>
            <a:pPr marL="0" indent="0" algn="ctr">
              <a:lnSpc>
                <a:spcPts val="1440"/>
              </a:lnSpc>
              <a:spcBef>
                <a:spcPct val="0"/>
              </a:spcBef>
              <a:spcAft>
                <a:spcPct val="0"/>
              </a:spcAft>
            </a:pPr>
            <a:r>
              <a:rPr lang="zh-CN" altLang="en-US" sz="2800">
                <a:solidFill>
                  <a:srgbClr val="000000"/>
                </a:solidFill>
                <a:latin typeface="楷体" panose="02010609060101010101" charset="-122"/>
                <a:ea typeface="楷体" panose="02010609060101010101" charset="-122"/>
                <a:cs typeface="Times New Roman" panose="02020603050405020304" charset="0"/>
                <a:sym typeface="+mn-ea"/>
              </a:rPr>
              <a:t>关爱的力量</a:t>
            </a:r>
            <a:endParaRPr lang="zh-CN" altLang="en-US" sz="2800" b="0">
              <a:solidFill>
                <a:srgbClr val="000000"/>
              </a:solidFill>
              <a:latin typeface="楷体" panose="02010609060101010101" charset="-122"/>
              <a:ea typeface="楷体" panose="02010609060101010101" charset="-122"/>
              <a:cs typeface="Times New Roman" panose="02020603050405020304" charset="0"/>
            </a:endParaRPr>
          </a:p>
          <a:p>
            <a:pPr indent="0" algn="just" fontAlgn="auto">
              <a:lnSpc>
                <a:spcPct val="100000"/>
              </a:lnSpc>
              <a:spcBef>
                <a:spcPct val="0"/>
              </a:spcBef>
              <a:spcAft>
                <a:spcPct val="0"/>
              </a:spcAft>
            </a:pPr>
            <a:r>
              <a:rPr lang="zh-CN" altLang="en-US" sz="2400">
                <a:solidFill>
                  <a:srgbClr val="000000"/>
                </a:solidFill>
                <a:latin typeface="Times New Roman" panose="02020603050405020304" charset="0"/>
                <a:cs typeface="Times New Roman" panose="02020603050405020304" charset="0"/>
                <a:sym typeface="+mn-ea"/>
              </a:rPr>
              <a:t>Care is a warm light that </a:t>
            </a:r>
            <a:r>
              <a:rPr lang="en-US" altLang="zh-CN" sz="2400">
                <a:solidFill>
                  <a:srgbClr val="000000"/>
                </a:solidFill>
                <a:latin typeface="Times New Roman" panose="02020603050405020304" charset="0"/>
                <a:cs typeface="Times New Roman" panose="02020603050405020304" charset="0"/>
                <a:sym typeface="+mn-ea"/>
              </a:rPr>
              <a:t>cuts through</a:t>
            </a:r>
            <a:r>
              <a:rPr lang="zh-CN" altLang="en-US" sz="2400">
                <a:solidFill>
                  <a:srgbClr val="000000"/>
                </a:solidFill>
                <a:latin typeface="Times New Roman" panose="02020603050405020304" charset="0"/>
                <a:cs typeface="Times New Roman" panose="02020603050405020304" charset="0"/>
                <a:sym typeface="+mn-ea"/>
              </a:rPr>
              <a:t> the cold of hardship. It is a gentle smile, a helping hand, or a quiet listening ear that comforts those in pain. True care comes from the heart, asking for nothing in return, and it has the magic to heal wounds and restore faith in life.</a:t>
            </a:r>
            <a:endParaRPr lang="zh-CN" altLang="en-US" sz="2400">
              <a:solidFill>
                <a:srgbClr val="000000"/>
              </a:solidFill>
              <a:latin typeface="Times New Roman" panose="02020603050405020304" charset="0"/>
              <a:cs typeface="Times New Roman" panose="02020603050405020304" charset="0"/>
            </a:endParaRPr>
          </a:p>
        </p:txBody>
      </p:sp>
      <p:sp>
        <p:nvSpPr>
          <p:cNvPr id="13" name="横卷形 12"/>
          <p:cNvSpPr/>
          <p:nvPr/>
        </p:nvSpPr>
        <p:spPr>
          <a:xfrm>
            <a:off x="86995" y="4716780"/>
            <a:ext cx="12027535" cy="209931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zh-CN" altLang="en-US" sz="2800" b="1">
                <a:solidFill>
                  <a:srgbClr val="7030A0"/>
                </a:solidFill>
                <a:latin typeface="楷体" panose="02010609060101010101" charset="-122"/>
                <a:ea typeface="楷体" panose="02010609060101010101" charset="-122"/>
                <a:cs typeface="Times New Roman" panose="02020603050405020304" charset="0"/>
              </a:rPr>
              <a:t>包容的力量</a:t>
            </a:r>
            <a:endParaRPr lang="zh-CN" altLang="en-US" sz="2800" b="1">
              <a:solidFill>
                <a:srgbClr val="7030A0"/>
              </a:solidFill>
              <a:latin typeface="楷体" panose="02010609060101010101" charset="-122"/>
              <a:ea typeface="楷体" panose="02010609060101010101" charset="-122"/>
              <a:cs typeface="Times New Roman" panose="02020603050405020304" charset="0"/>
            </a:endParaRPr>
          </a:p>
          <a:p>
            <a:pPr indent="0" algn="just" fontAlgn="auto">
              <a:lnSpc>
                <a:spcPct val="100000"/>
              </a:lnSpc>
              <a:spcBef>
                <a:spcPct val="0"/>
              </a:spcBef>
              <a:spcAft>
                <a:spcPct val="0"/>
              </a:spcAft>
            </a:pPr>
            <a:r>
              <a:rPr lang="en-US" altLang="zh-CN" sz="2400">
                <a:solidFill>
                  <a:schemeClr val="tx1"/>
                </a:solidFill>
                <a:latin typeface="Times New Roman" panose="02020603050405020304" charset="0"/>
                <a:cs typeface="Times New Roman" panose="02020603050405020304" charset="0"/>
              </a:rPr>
              <a:t>Inclusion means opening our hearts to everyone, no matter who they are or where they come from. It is about seeing the humanity in every stranger and making them feel welcome. When we embrace others with inclusion, we build a warm community where no one is left out.</a:t>
            </a:r>
            <a:endParaRPr lang="en-US" altLang="zh-CN" sz="2400">
              <a:solidFill>
                <a:schemeClr val="tx1"/>
              </a:solidFill>
              <a:latin typeface="Times New Roman" panose="02020603050405020304" charset="0"/>
              <a:cs typeface="Times New Roman" panose="02020603050405020304" charset="0"/>
            </a:endParaRPr>
          </a:p>
        </p:txBody>
      </p:sp>
      <p:pic>
        <p:nvPicPr>
          <p:cNvPr id="7" name="图片 6" descr="卡通大拇指星星点赞"/>
          <p:cNvPicPr>
            <a:picLocks noChangeAspect="1"/>
          </p:cNvPicPr>
          <p:nvPr/>
        </p:nvPicPr>
        <p:blipFill>
          <a:blip r:embed="rId2"/>
          <a:stretch>
            <a:fillRect/>
          </a:stretch>
        </p:blipFill>
        <p:spPr>
          <a:xfrm>
            <a:off x="722630" y="26035"/>
            <a:ext cx="1014095" cy="875665"/>
          </a:xfrm>
          <a:prstGeom prst="rect">
            <a:avLst/>
          </a:prstGeom>
        </p:spPr>
      </p:pic>
      <p:sp>
        <p:nvSpPr>
          <p:cNvPr id="10" name="横卷形 9"/>
          <p:cNvSpPr/>
          <p:nvPr/>
        </p:nvSpPr>
        <p:spPr>
          <a:xfrm>
            <a:off x="226695" y="617220"/>
            <a:ext cx="11747500" cy="2313305"/>
          </a:xfrm>
          <a:prstGeom prst="horizontalScroll">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zh-CN" altLang="en-US" sz="2800">
                <a:gradFill>
                  <a:gsLst>
                    <a:gs pos="50000">
                      <a:schemeClr val="tx1"/>
                    </a:gs>
                    <a:gs pos="0">
                      <a:schemeClr val="tx1">
                        <a:lumMod val="25000"/>
                        <a:lumOff val="75000"/>
                      </a:schemeClr>
                    </a:gs>
                    <a:gs pos="100000">
                      <a:schemeClr val="tx1">
                        <a:lumMod val="85000"/>
                      </a:schemeClr>
                    </a:gs>
                  </a:gsLst>
                  <a:lin ang="5400000" scaled="1"/>
                </a:gradFill>
                <a:latin typeface="楷体" panose="02010609060101010101" charset="-122"/>
                <a:ea typeface="楷体" panose="02010609060101010101" charset="-122"/>
                <a:cs typeface="Times New Roman" panose="02020603050405020304" charset="0"/>
                <a:sym typeface="+mn-ea"/>
              </a:rPr>
              <a:t>分享的力量</a:t>
            </a:r>
            <a:endParaRPr lang="zh-CN" altLang="en-US" sz="2800" b="0">
              <a:gradFill>
                <a:gsLst>
                  <a:gs pos="50000">
                    <a:schemeClr val="tx1"/>
                  </a:gs>
                  <a:gs pos="0">
                    <a:schemeClr val="tx1">
                      <a:lumMod val="25000"/>
                      <a:lumOff val="75000"/>
                    </a:schemeClr>
                  </a:gs>
                  <a:gs pos="100000">
                    <a:schemeClr val="tx1">
                      <a:lumMod val="85000"/>
                    </a:schemeClr>
                  </a:gs>
                </a:gsLst>
                <a:lin ang="5400000" scaled="1"/>
              </a:gradFill>
              <a:latin typeface="楷体" panose="02010609060101010101" charset="-122"/>
              <a:ea typeface="楷体" panose="02010609060101010101" charset="-122"/>
              <a:cs typeface="Times New Roman" panose="02020603050405020304" charset="0"/>
            </a:endParaRPr>
          </a:p>
          <a:p>
            <a:pPr algn="l" fontAlgn="auto">
              <a:lnSpc>
                <a:spcPct val="100000"/>
              </a:lnSpc>
              <a:buClrTx/>
              <a:buSzTx/>
              <a:buFontTx/>
            </a:pPr>
            <a:r>
              <a:rPr lang="zh-CN" altLang="en-US" sz="2800">
                <a:solidFill>
                  <a:schemeClr val="tx1"/>
                </a:solidFill>
                <a:latin typeface="楷体" panose="02010609060101010101" charset="-122"/>
                <a:ea typeface="楷体" panose="02010609060101010101" charset="-122"/>
                <a:cs typeface="Times New Roman" panose="02020603050405020304" charset="0"/>
              </a:rPr>
              <a:t>分享是连接心灵最珍贵的美德。当我们付出自己所拥有的，哪怕只是一点点，我们给予的远不止物质帮助——我们还送去希望与尊严。正是通过分享，我们才明白自己从不孤单，同心协力便能战胜一切困难。</a:t>
            </a:r>
            <a:endParaRPr lang="zh-CN" altLang="en-US" sz="2800">
              <a:solidFill>
                <a:schemeClr val="tx1"/>
              </a:solidFill>
              <a:latin typeface="楷体" panose="02010609060101010101" charset="-122"/>
              <a:ea typeface="楷体" panose="02010609060101010101" charset="-122"/>
              <a:cs typeface="Times New Roman" panose="02020603050405020304" charset="0"/>
            </a:endParaRPr>
          </a:p>
        </p:txBody>
      </p:sp>
      <p:sp>
        <p:nvSpPr>
          <p:cNvPr id="11" name="横卷形 10"/>
          <p:cNvSpPr/>
          <p:nvPr/>
        </p:nvSpPr>
        <p:spPr>
          <a:xfrm>
            <a:off x="182245" y="2498725"/>
            <a:ext cx="11836400" cy="2583180"/>
          </a:xfrm>
          <a:prstGeom prst="horizontalScroll">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1440"/>
              </a:lnSpc>
              <a:spcBef>
                <a:spcPct val="0"/>
              </a:spcBef>
              <a:spcAft>
                <a:spcPct val="0"/>
              </a:spcAft>
            </a:pPr>
            <a:endParaRPr lang="zh-CN" altLang="en-US" sz="2800">
              <a:solidFill>
                <a:srgbClr val="000000"/>
              </a:solidFill>
              <a:latin typeface="楷体" panose="02010609060101010101" charset="-122"/>
              <a:ea typeface="楷体" panose="02010609060101010101" charset="-122"/>
              <a:cs typeface="Times New Roman" panose="02020603050405020304" charset="0"/>
              <a:sym typeface="+mn-ea"/>
            </a:endParaRPr>
          </a:p>
          <a:p>
            <a:pPr marL="0" indent="0" algn="ctr">
              <a:lnSpc>
                <a:spcPts val="1440"/>
              </a:lnSpc>
              <a:spcBef>
                <a:spcPct val="0"/>
              </a:spcBef>
              <a:spcAft>
                <a:spcPct val="0"/>
              </a:spcAft>
            </a:pPr>
            <a:r>
              <a:rPr lang="zh-CN" altLang="en-US" sz="2800">
                <a:solidFill>
                  <a:srgbClr val="000000"/>
                </a:solidFill>
                <a:latin typeface="楷体" panose="02010609060101010101" charset="-122"/>
                <a:ea typeface="楷体" panose="02010609060101010101" charset="-122"/>
                <a:cs typeface="Times New Roman" panose="02020603050405020304" charset="0"/>
                <a:sym typeface="+mn-ea"/>
              </a:rPr>
              <a:t>关爱的力量</a:t>
            </a:r>
            <a:endParaRPr lang="zh-CN" altLang="en-US" sz="2800" b="0">
              <a:solidFill>
                <a:srgbClr val="000000"/>
              </a:solidFill>
              <a:latin typeface="楷体" panose="02010609060101010101" charset="-122"/>
              <a:ea typeface="楷体" panose="02010609060101010101" charset="-122"/>
              <a:cs typeface="Times New Roman" panose="02020603050405020304" charset="0"/>
            </a:endParaRPr>
          </a:p>
          <a:p>
            <a:pPr indent="0" algn="just" fontAlgn="auto">
              <a:lnSpc>
                <a:spcPct val="100000"/>
              </a:lnSpc>
              <a:spcBef>
                <a:spcPct val="0"/>
              </a:spcBef>
              <a:spcAft>
                <a:spcPct val="0"/>
              </a:spcAft>
            </a:pPr>
            <a:r>
              <a:rPr lang="zh-CN" altLang="en-US" sz="2800">
                <a:solidFill>
                  <a:schemeClr val="tx1"/>
                </a:solidFill>
                <a:latin typeface="楷体" panose="02010609060101010101" charset="-122"/>
                <a:ea typeface="楷体" panose="02010609060101010101" charset="-122"/>
                <a:cs typeface="Times New Roman" panose="02020603050405020304" charset="0"/>
              </a:rPr>
              <a:t>关爱是一道温暖的光，刺破困境的严寒。它是一个温柔的微笑、一双伸出的援手、一次安静的倾听，抚慰着痛苦中的人们。真正的关爱发自内心，不求任何回报，它拥有治愈创伤、重燃生活信念的神奇力量。</a:t>
            </a:r>
            <a:endParaRPr lang="zh-CN" altLang="en-US" sz="2800">
              <a:solidFill>
                <a:schemeClr val="tx1"/>
              </a:solidFill>
              <a:latin typeface="楷体" panose="02010609060101010101" charset="-122"/>
              <a:ea typeface="楷体" panose="02010609060101010101" charset="-122"/>
              <a:cs typeface="Times New Roman" panose="02020603050405020304" charset="0"/>
            </a:endParaRPr>
          </a:p>
        </p:txBody>
      </p:sp>
      <p:sp>
        <p:nvSpPr>
          <p:cNvPr id="14" name="横卷形 13"/>
          <p:cNvSpPr/>
          <p:nvPr/>
        </p:nvSpPr>
        <p:spPr>
          <a:xfrm>
            <a:off x="97155" y="4552315"/>
            <a:ext cx="12017375" cy="2305050"/>
          </a:xfrm>
          <a:prstGeom prst="horizontalScroll">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spcBef>
                <a:spcPct val="0"/>
              </a:spcBef>
              <a:spcAft>
                <a:spcPct val="0"/>
              </a:spcAft>
            </a:pPr>
            <a:r>
              <a:rPr lang="zh-CN" altLang="en-US" sz="2800" b="1">
                <a:solidFill>
                  <a:srgbClr val="7030A0"/>
                </a:solidFill>
                <a:latin typeface="楷体" panose="02010609060101010101" charset="-122"/>
                <a:ea typeface="楷体" panose="02010609060101010101" charset="-122"/>
                <a:cs typeface="Times New Roman" panose="02020603050405020304" charset="0"/>
              </a:rPr>
              <a:t>包容的力量</a:t>
            </a:r>
            <a:endParaRPr lang="zh-CN" altLang="en-US" sz="2800" b="1">
              <a:solidFill>
                <a:srgbClr val="7030A0"/>
              </a:solidFill>
              <a:latin typeface="楷体" panose="02010609060101010101" charset="-122"/>
              <a:ea typeface="楷体" panose="02010609060101010101" charset="-122"/>
              <a:cs typeface="Times New Roman" panose="02020603050405020304" charset="0"/>
            </a:endParaRPr>
          </a:p>
          <a:p>
            <a:pPr indent="0" algn="just" fontAlgn="auto">
              <a:lnSpc>
                <a:spcPct val="100000"/>
              </a:lnSpc>
              <a:spcBef>
                <a:spcPct val="0"/>
              </a:spcBef>
              <a:spcAft>
                <a:spcPct val="0"/>
              </a:spcAft>
            </a:pPr>
            <a:r>
              <a:rPr lang="zh-CN" altLang="en-US" sz="2800">
                <a:solidFill>
                  <a:schemeClr val="tx1"/>
                </a:solidFill>
                <a:latin typeface="楷体" panose="02010609060101010101" charset="-122"/>
                <a:ea typeface="楷体" panose="02010609060101010101" charset="-122"/>
                <a:cs typeface="Times New Roman" panose="02020603050405020304" charset="0"/>
              </a:rPr>
              <a:t>包容意味着向所有人敞开心扉，无论他们是谁、来自何方。它在于看见每个陌生人的人性本真，让他们感受到真诚的欢迎。当我们以包容之心拥抱他人，我们便建起一个无人被冷落的温暖社群。</a:t>
            </a:r>
            <a:endParaRPr lang="zh-CN" altLang="en-US" sz="2800">
              <a:solidFill>
                <a:schemeClr val="tx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9" grpId="0" animBg="1"/>
      <p:bldP spid="9" grpId="1" animBg="1"/>
      <p:bldP spid="12" grpId="0" animBg="1"/>
      <p:bldP spid="12" grpId="1" animBg="1"/>
      <p:bldP spid="13" grpId="0" animBg="1"/>
      <p:bldP spid="13" grpId="1" animBg="1"/>
      <p:bldP spid="10" grpId="0" animBg="1"/>
      <p:bldP spid="10" grpId="1" animBg="1"/>
      <p:bldP spid="11" grpId="0" bldLvl="0" animBg="1"/>
      <p:bldP spid="11" grpId="1" animBg="1"/>
      <p:bldP spid="14" grpId="0" bldLvl="0" animBg="1"/>
      <p:bldP spid="1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9" name="组合 8"/>
          <p:cNvGrpSpPr/>
          <p:nvPr/>
        </p:nvGrpSpPr>
        <p:grpSpPr>
          <a:xfrm>
            <a:off x="1876425" y="410210"/>
            <a:ext cx="8201025" cy="6219190"/>
            <a:chOff x="2955" y="225"/>
            <a:chExt cx="13126" cy="10344"/>
          </a:xfrm>
        </p:grpSpPr>
        <p:pic>
          <p:nvPicPr>
            <p:cNvPr id="6" name="图片 5" descr="爱心边框 手抄报素材"/>
            <p:cNvPicPr>
              <a:picLocks noChangeAspect="1"/>
            </p:cNvPicPr>
            <p:nvPr/>
          </p:nvPicPr>
          <p:blipFill>
            <a:blip r:embed="rId1"/>
            <a:stretch>
              <a:fillRect/>
            </a:stretch>
          </p:blipFill>
          <p:spPr>
            <a:xfrm>
              <a:off x="2955" y="225"/>
              <a:ext cx="13126" cy="10344"/>
            </a:xfrm>
            <a:prstGeom prst="rect">
              <a:avLst/>
            </a:prstGeom>
          </p:spPr>
        </p:pic>
        <p:pic>
          <p:nvPicPr>
            <p:cNvPr id="8" name="图片 7" descr="265305352630960300"/>
            <p:cNvPicPr>
              <a:picLocks noChangeAspect="1"/>
            </p:cNvPicPr>
            <p:nvPr/>
          </p:nvPicPr>
          <p:blipFill>
            <a:blip r:embed="rId2"/>
            <a:srcRect l="18046" t="32500" r="16710" b="20991"/>
            <a:stretch>
              <a:fillRect/>
            </a:stretch>
          </p:blipFill>
          <p:spPr>
            <a:xfrm>
              <a:off x="4861" y="1550"/>
              <a:ext cx="9640" cy="703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208915" y="168910"/>
            <a:ext cx="11777980" cy="6503035"/>
          </a:xfrm>
          <a:prstGeom prst="rect">
            <a:avLst/>
          </a:prstGeom>
        </p:spPr>
        <p:txBody>
          <a:bodyPr wrap="square">
            <a:noAutofit/>
          </a:bodyPr>
          <a:p>
            <a:pPr marL="0" indent="0" algn="just" defTabSz="266700">
              <a:spcBef>
                <a:spcPct val="0"/>
              </a:spcBef>
              <a:spcAft>
                <a:spcPct val="0"/>
              </a:spcAft>
            </a:pPr>
            <a:r>
              <a:rPr lang="zh-CN" altLang="en-US" sz="2800">
                <a:latin typeface="宋体" panose="02010600030101010101" pitchFamily="2" charset="-122"/>
                <a:ea typeface="宋体" panose="02010600030101010101" pitchFamily="2" charset="-122"/>
              </a:rPr>
              <a:t>第二节</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读后续写（满分</a:t>
            </a:r>
            <a:r>
              <a:rPr lang="en-US" altLang="zh-CN" sz="2800">
                <a:latin typeface="宋体" panose="02010600030101010101" pitchFamily="2" charset="-122"/>
                <a:ea typeface="宋体" panose="02010600030101010101" pitchFamily="2" charset="-122"/>
              </a:rPr>
              <a:t>25</a:t>
            </a:r>
            <a:r>
              <a:rPr lang="zh-CN" altLang="en-US" sz="2800">
                <a:latin typeface="宋体" panose="02010600030101010101" pitchFamily="2" charset="-122"/>
                <a:ea typeface="宋体" panose="02010600030101010101" pitchFamily="2" charset="-122"/>
              </a:rPr>
              <a:t>分）</a:t>
            </a:r>
            <a:endParaRPr lang="zh-CN" altLang="en-US" sz="2800">
              <a:latin typeface="宋体" panose="02010600030101010101" pitchFamily="2" charset="-122"/>
              <a:ea typeface="宋体" panose="02010600030101010101" pitchFamily="2" charset="-122"/>
            </a:endParaRPr>
          </a:p>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My most memorable Thanksgiving happened last year at our local church, where a simple outreach program blossomed into a profound lesson on the power of sharing, care, and inclusion.</a:t>
            </a:r>
            <a:endParaRPr lang="en-US" altLang="zh-CN" sz="28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2800">
                <a:latin typeface="Times New Roman" panose="02020603050405020304"/>
                <a:ea typeface="宋体" panose="02010600030101010101" pitchFamily="2" charset="-122"/>
              </a:rPr>
              <a:t>      A week before Thanksgiving, with a few church members, we wanted to give away holiday meals for families in our community. We contacted neighbors and social workers for families who might be struggling. Their responses were overwhelming: a single mother, Amy, working two jobs to pay medical bills; an elderly couple, Mr and Mrs Jones, whose fixed income couldn’t stretch; the Tomas family, displaced by a recent fire...</a:t>
            </a:r>
            <a:endParaRPr lang="en-US" altLang="zh-CN" sz="28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Eventually, we created a list of 10 families in financial need, each to receive a Thanksgiving food basket. These were carefully prepared baskets with all necessities for a traditional holiday meal: golden stuffing mix, green beans, sweet potatoes, jellied cranberry sauce, flour, butter, onions, and dessert items, and even turkeys and hams.</a:t>
            </a:r>
            <a:endParaRPr lang="en-US" altLang="zh-CN" sz="2800">
              <a:latin typeface="Times New Roman" panose="02020603050405020304"/>
              <a:ea typeface="宋体" panose="02010600030101010101" pitchFamily="2" charset="-122"/>
            </a:endParaRPr>
          </a:p>
        </p:txBody>
      </p:sp>
      <p:cxnSp>
        <p:nvCxnSpPr>
          <p:cNvPr id="7" name="直接连接符 6"/>
          <p:cNvCxnSpPr/>
          <p:nvPr/>
        </p:nvCxnSpPr>
        <p:spPr>
          <a:xfrm>
            <a:off x="1214120" y="1485900"/>
            <a:ext cx="3879850" cy="1397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8" name="圆角矩形 7"/>
          <p:cNvSpPr/>
          <p:nvPr/>
        </p:nvSpPr>
        <p:spPr>
          <a:xfrm>
            <a:off x="911860" y="462915"/>
            <a:ext cx="379984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一个简单的外展项目</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9" name="直接连接符 8"/>
          <p:cNvCxnSpPr/>
          <p:nvPr/>
        </p:nvCxnSpPr>
        <p:spPr>
          <a:xfrm>
            <a:off x="5220970" y="1499870"/>
            <a:ext cx="211455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0" name="圆角矩形 9"/>
          <p:cNvSpPr/>
          <p:nvPr/>
        </p:nvSpPr>
        <p:spPr>
          <a:xfrm>
            <a:off x="4808220" y="454025"/>
            <a:ext cx="267462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发展成</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蜕变成</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1" name="直接连接符 10"/>
          <p:cNvCxnSpPr/>
          <p:nvPr/>
        </p:nvCxnSpPr>
        <p:spPr>
          <a:xfrm>
            <a:off x="208915" y="2778760"/>
            <a:ext cx="85344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a:off x="11133455" y="2355850"/>
            <a:ext cx="85344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3" name="圆角矩形 12"/>
          <p:cNvSpPr/>
          <p:nvPr/>
        </p:nvSpPr>
        <p:spPr>
          <a:xfrm>
            <a:off x="9967595" y="1334135"/>
            <a:ext cx="2019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捐赠</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分发</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4" name="直接连接符 13"/>
          <p:cNvCxnSpPr/>
          <p:nvPr/>
        </p:nvCxnSpPr>
        <p:spPr>
          <a:xfrm>
            <a:off x="5897245" y="3629660"/>
            <a:ext cx="253746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5" name="圆角矩形 14"/>
          <p:cNvSpPr/>
          <p:nvPr/>
        </p:nvSpPr>
        <p:spPr>
          <a:xfrm>
            <a:off x="5983605" y="2559685"/>
            <a:ext cx="2019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打两份工</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6" name="直接连接符 15"/>
          <p:cNvCxnSpPr/>
          <p:nvPr/>
        </p:nvCxnSpPr>
        <p:spPr>
          <a:xfrm>
            <a:off x="8832850" y="3629660"/>
            <a:ext cx="253746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7" name="圆角矩形 16"/>
          <p:cNvSpPr/>
          <p:nvPr/>
        </p:nvSpPr>
        <p:spPr>
          <a:xfrm>
            <a:off x="8930005" y="2621280"/>
            <a:ext cx="2019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付医药费</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8" name="直接连接符 17"/>
          <p:cNvCxnSpPr/>
          <p:nvPr/>
        </p:nvCxnSpPr>
        <p:spPr>
          <a:xfrm>
            <a:off x="6664960" y="4043680"/>
            <a:ext cx="2097405"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9" name="圆角矩形 18"/>
          <p:cNvSpPr/>
          <p:nvPr/>
        </p:nvSpPr>
        <p:spPr>
          <a:xfrm>
            <a:off x="6664960" y="2973705"/>
            <a:ext cx="2019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固定收入</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0" name="直接连接符 19"/>
          <p:cNvCxnSpPr/>
          <p:nvPr/>
        </p:nvCxnSpPr>
        <p:spPr>
          <a:xfrm>
            <a:off x="8868410" y="4043045"/>
            <a:ext cx="2404745" cy="63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1" name="圆角矩形 20"/>
          <p:cNvSpPr/>
          <p:nvPr/>
        </p:nvSpPr>
        <p:spPr>
          <a:xfrm>
            <a:off x="8992235" y="2973705"/>
            <a:ext cx="2019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捉襟见肘</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2" name="直接连接符 21"/>
          <p:cNvCxnSpPr/>
          <p:nvPr/>
        </p:nvCxnSpPr>
        <p:spPr>
          <a:xfrm flipV="1">
            <a:off x="2397125" y="4467860"/>
            <a:ext cx="3830955" cy="1270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3" name="圆角矩形 22"/>
          <p:cNvSpPr/>
          <p:nvPr/>
        </p:nvSpPr>
        <p:spPr>
          <a:xfrm>
            <a:off x="2070100" y="3429000"/>
            <a:ext cx="422275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因近期的火灾而无家可归</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4" name="直接连接符 23"/>
          <p:cNvCxnSpPr/>
          <p:nvPr/>
        </p:nvCxnSpPr>
        <p:spPr>
          <a:xfrm>
            <a:off x="3061335" y="4863465"/>
            <a:ext cx="2097405"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5" name="圆角矩形 24"/>
          <p:cNvSpPr/>
          <p:nvPr/>
        </p:nvSpPr>
        <p:spPr>
          <a:xfrm>
            <a:off x="2672080" y="3809365"/>
            <a:ext cx="280606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制作了一份名单</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6" name="直接连接符 25"/>
          <p:cNvCxnSpPr/>
          <p:nvPr/>
        </p:nvCxnSpPr>
        <p:spPr>
          <a:xfrm>
            <a:off x="6735445" y="5759450"/>
            <a:ext cx="3098800" cy="1143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7" name="圆角矩形 26"/>
          <p:cNvSpPr/>
          <p:nvPr/>
        </p:nvSpPr>
        <p:spPr>
          <a:xfrm>
            <a:off x="6497320" y="4718685"/>
            <a:ext cx="347027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金黄面包馅料预拌粉</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8" name="直接连接符 27"/>
          <p:cNvCxnSpPr/>
          <p:nvPr/>
        </p:nvCxnSpPr>
        <p:spPr>
          <a:xfrm>
            <a:off x="2632075" y="6214110"/>
            <a:ext cx="3401060" cy="2603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9" name="圆角矩形 28"/>
          <p:cNvSpPr/>
          <p:nvPr/>
        </p:nvSpPr>
        <p:spPr>
          <a:xfrm>
            <a:off x="2978785" y="5114925"/>
            <a:ext cx="27984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果冻蔓越莓酱</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30" name="直接连接符 29"/>
          <p:cNvCxnSpPr/>
          <p:nvPr/>
        </p:nvCxnSpPr>
        <p:spPr>
          <a:xfrm>
            <a:off x="9860915" y="6204585"/>
            <a:ext cx="2046605" cy="1778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31" name="圆角矩形 30"/>
          <p:cNvSpPr/>
          <p:nvPr/>
        </p:nvSpPr>
        <p:spPr>
          <a:xfrm>
            <a:off x="10179685" y="5114925"/>
            <a:ext cx="14522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甜品</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xit" presetSubtype="12" fill="hold" grpId="2" nodeType="clickEffect">
                                  <p:stCondLst>
                                    <p:cond delay="0"/>
                                  </p:stCondLst>
                                  <p:childTnLst>
                                    <p:animEffect transition="out" filter="strips(downLeft)">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5"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7" dur="1000" fill="hold"/>
                                        <p:tgtEl>
                                          <p:spTgt spid="9"/>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9" dur="1000" fill="hold"/>
                                        <p:tgtEl>
                                          <p:spTgt spid="10"/>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xit" presetSubtype="12" fill="hold" grpId="2" nodeType="clickEffect">
                                  <p:stCondLst>
                                    <p:cond delay="0"/>
                                  </p:stCondLst>
                                  <p:childTnLst>
                                    <p:animEffect transition="out" filter="strips(downLeft)">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par>
                                <p:cTn id="59" presetID="25" presetClass="entr" presetSubtype="0"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4" dur="1000" fill="hold"/>
                                        <p:tgtEl>
                                          <p:spTgt spid="11"/>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1"/>
                                        </p:tgtEl>
                                      </p:cBhvr>
                                    </p:animEffect>
                                  </p:childTnLst>
                                </p:cTn>
                              </p:par>
                              <p:par>
                                <p:cTn id="69" presetID="25" presetClass="entr" presetSubtype="0"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4" dur="1000" fill="hold"/>
                                        <p:tgtEl>
                                          <p:spTgt spid="12"/>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25"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86" dur="1000" fill="hold"/>
                                        <p:tgtEl>
                                          <p:spTgt spid="13"/>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13"/>
                                        </p:tgtEl>
                                      </p:cBhvr>
                                    </p:animEffect>
                                  </p:childTnLst>
                                </p:cTn>
                              </p:par>
                            </p:childTnLst>
                          </p:cTn>
                        </p:par>
                      </p:childTnLst>
                    </p:cTn>
                  </p:par>
                  <p:par>
                    <p:cTn id="91" fill="hold">
                      <p:stCondLst>
                        <p:cond delay="indefinite"/>
                      </p:stCondLst>
                      <p:childTnLst>
                        <p:par>
                          <p:cTn id="92" fill="hold">
                            <p:stCondLst>
                              <p:cond delay="0"/>
                            </p:stCondLst>
                            <p:childTnLst>
                              <p:par>
                                <p:cTn id="93" presetID="18" presetClass="exit" presetSubtype="12" fill="hold" grpId="2" nodeType="clickEffect">
                                  <p:stCondLst>
                                    <p:cond delay="0"/>
                                  </p:stCondLst>
                                  <p:childTnLst>
                                    <p:animEffect transition="out" filter="strips(downLeft)">
                                      <p:cBhvr>
                                        <p:cTn id="94" dur="500"/>
                                        <p:tgtEl>
                                          <p:spTgt spid="13"/>
                                        </p:tgtEl>
                                      </p:cBhvr>
                                    </p:animEffect>
                                    <p:set>
                                      <p:cBhvr>
                                        <p:cTn id="95" dur="1" fill="hold">
                                          <p:stCondLst>
                                            <p:cond delay="499"/>
                                          </p:stCondLst>
                                        </p:cTn>
                                        <p:tgtEl>
                                          <p:spTgt spid="13"/>
                                        </p:tgtEl>
                                        <p:attrNameLst>
                                          <p:attrName>style.visibility</p:attrName>
                                        </p:attrNameLst>
                                      </p:cBhvr>
                                      <p:to>
                                        <p:strVal val="hidden"/>
                                      </p:to>
                                    </p:set>
                                  </p:childTnLst>
                                </p:cTn>
                              </p:par>
                              <p:par>
                                <p:cTn id="96" presetID="25" presetClass="entr" presetSubtype="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p:cTn id="98"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9"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00"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1" dur="1000" fill="hold"/>
                                        <p:tgtEl>
                                          <p:spTgt spid="14"/>
                                        </p:tgtEl>
                                        <p:attrNameLst>
                                          <p:attrName>ppt_h</p:attrName>
                                        </p:attrNameLst>
                                      </p:cBhvr>
                                      <p:tavLst>
                                        <p:tav tm="0">
                                          <p:val>
                                            <p:strVal val="#ppt_h"/>
                                          </p:val>
                                        </p:tav>
                                        <p:tav tm="100000">
                                          <p:val>
                                            <p:strVal val="#ppt_h"/>
                                          </p:val>
                                        </p:tav>
                                      </p:tavLst>
                                    </p:anim>
                                    <p:anim calcmode="lin" valueType="num">
                                      <p:cBhvr>
                                        <p:cTn id="102"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03"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04"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05" dur="1000" decel="50000">
                                          <p:stCondLst>
                                            <p:cond delay="0"/>
                                          </p:stCondLst>
                                        </p:cTn>
                                        <p:tgtEl>
                                          <p:spTgt spid="14"/>
                                        </p:tgtEl>
                                      </p:cBhvr>
                                    </p:animEffect>
                                  </p:childTnLst>
                                </p:cTn>
                              </p:par>
                            </p:childTnLst>
                          </p:cTn>
                        </p:par>
                      </p:childTnLst>
                    </p:cTn>
                  </p:par>
                  <p:par>
                    <p:cTn id="106" fill="hold">
                      <p:stCondLst>
                        <p:cond delay="indefinite"/>
                      </p:stCondLst>
                      <p:childTnLst>
                        <p:par>
                          <p:cTn id="107" fill="hold">
                            <p:stCondLst>
                              <p:cond delay="0"/>
                            </p:stCondLst>
                            <p:childTnLst>
                              <p:par>
                                <p:cTn id="108" presetID="25" presetClass="entr" presetSubtype="0" fill="hold" grpId="0" nodeType="click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1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3" dur="1000" fill="hold"/>
                                        <p:tgtEl>
                                          <p:spTgt spid="15"/>
                                        </p:tgtEl>
                                        <p:attrNameLst>
                                          <p:attrName>ppt_h</p:attrName>
                                        </p:attrNameLst>
                                      </p:cBhvr>
                                      <p:tavLst>
                                        <p:tav tm="0">
                                          <p:val>
                                            <p:strVal val="#ppt_h"/>
                                          </p:val>
                                        </p:tav>
                                        <p:tav tm="100000">
                                          <p:val>
                                            <p:strVal val="#ppt_h"/>
                                          </p:val>
                                        </p:tav>
                                      </p:tavLst>
                                    </p:anim>
                                    <p:anim calcmode="lin" valueType="num">
                                      <p:cBhvr>
                                        <p:cTn id="11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7" dur="1000" decel="50000">
                                          <p:stCondLst>
                                            <p:cond delay="0"/>
                                          </p:stCondLst>
                                        </p:cTn>
                                        <p:tgtEl>
                                          <p:spTgt spid="15"/>
                                        </p:tgtEl>
                                      </p:cBhvr>
                                    </p:animEffect>
                                  </p:childTnLst>
                                </p:cTn>
                              </p:par>
                            </p:childTnLst>
                          </p:cTn>
                        </p:par>
                      </p:childTnLst>
                    </p:cTn>
                  </p:par>
                  <p:par>
                    <p:cTn id="118" fill="hold">
                      <p:stCondLst>
                        <p:cond delay="indefinite"/>
                      </p:stCondLst>
                      <p:childTnLst>
                        <p:par>
                          <p:cTn id="119" fill="hold">
                            <p:stCondLst>
                              <p:cond delay="0"/>
                            </p:stCondLst>
                            <p:childTnLst>
                              <p:par>
                                <p:cTn id="120" presetID="18" presetClass="exit" presetSubtype="12" fill="hold" grpId="2" nodeType="clickEffect">
                                  <p:stCondLst>
                                    <p:cond delay="0"/>
                                  </p:stCondLst>
                                  <p:childTnLst>
                                    <p:animEffect transition="out" filter="strips(downLeft)">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25" presetClass="entr" presetSubtype="0" fill="hold" nodeType="withEffect">
                                  <p:stCondLst>
                                    <p:cond delay="0"/>
                                  </p:stCondLst>
                                  <p:childTnLst>
                                    <p:set>
                                      <p:cBhvr>
                                        <p:cTn id="124" dur="1" fill="hold">
                                          <p:stCondLst>
                                            <p:cond delay="0"/>
                                          </p:stCondLst>
                                        </p:cTn>
                                        <p:tgtEl>
                                          <p:spTgt spid="16"/>
                                        </p:tgtEl>
                                        <p:attrNameLst>
                                          <p:attrName>style.visibility</p:attrName>
                                        </p:attrNameLst>
                                      </p:cBhvr>
                                      <p:to>
                                        <p:strVal val="visible"/>
                                      </p:to>
                                    </p:set>
                                    <p:anim calcmode="lin" valueType="num">
                                      <p:cBhvr>
                                        <p:cTn id="12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28" dur="1000" fill="hold"/>
                                        <p:tgtEl>
                                          <p:spTgt spid="16"/>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16"/>
                                        </p:tgtEl>
                                      </p:cBhvr>
                                    </p:animEffect>
                                  </p:childTnLst>
                                </p:cTn>
                              </p:par>
                            </p:childTnLst>
                          </p:cTn>
                        </p:par>
                      </p:childTnLst>
                    </p:cTn>
                  </p:par>
                  <p:par>
                    <p:cTn id="133" fill="hold">
                      <p:stCondLst>
                        <p:cond delay="indefinite"/>
                      </p:stCondLst>
                      <p:childTnLst>
                        <p:par>
                          <p:cTn id="134" fill="hold">
                            <p:stCondLst>
                              <p:cond delay="0"/>
                            </p:stCondLst>
                            <p:childTnLst>
                              <p:par>
                                <p:cTn id="135" presetID="25" presetClass="entr" presetSubtype="0" fill="hold" grpId="0" nodeType="clickEffect">
                                  <p:stCondLst>
                                    <p:cond delay="0"/>
                                  </p:stCondLst>
                                  <p:childTnLst>
                                    <p:set>
                                      <p:cBhvr>
                                        <p:cTn id="136" dur="1" fill="hold">
                                          <p:stCondLst>
                                            <p:cond delay="0"/>
                                          </p:stCondLst>
                                        </p:cTn>
                                        <p:tgtEl>
                                          <p:spTgt spid="17"/>
                                        </p:tgtEl>
                                        <p:attrNameLst>
                                          <p:attrName>style.visibility</p:attrName>
                                        </p:attrNameLst>
                                      </p:cBhvr>
                                      <p:to>
                                        <p:strVal val="visible"/>
                                      </p:to>
                                    </p:set>
                                    <p:anim calcmode="lin" valueType="num">
                                      <p:cBhvr>
                                        <p:cTn id="13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40" dur="1000" fill="hold"/>
                                        <p:tgtEl>
                                          <p:spTgt spid="17"/>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17"/>
                                        </p:tgtEl>
                                      </p:cBhvr>
                                    </p:animEffect>
                                  </p:childTnLst>
                                </p:cTn>
                              </p:par>
                            </p:childTnLst>
                          </p:cTn>
                        </p:par>
                      </p:childTnLst>
                    </p:cTn>
                  </p:par>
                  <p:par>
                    <p:cTn id="145" fill="hold">
                      <p:stCondLst>
                        <p:cond delay="indefinite"/>
                      </p:stCondLst>
                      <p:childTnLst>
                        <p:par>
                          <p:cTn id="146" fill="hold">
                            <p:stCondLst>
                              <p:cond delay="0"/>
                            </p:stCondLst>
                            <p:childTnLst>
                              <p:par>
                                <p:cTn id="147" presetID="18" presetClass="exit" presetSubtype="12" fill="hold" grpId="2" nodeType="clickEffect">
                                  <p:stCondLst>
                                    <p:cond delay="0"/>
                                  </p:stCondLst>
                                  <p:childTnLst>
                                    <p:animEffect transition="out" filter="strips(downLeft)">
                                      <p:cBhvr>
                                        <p:cTn id="148" dur="500"/>
                                        <p:tgtEl>
                                          <p:spTgt spid="17"/>
                                        </p:tgtEl>
                                      </p:cBhvr>
                                    </p:animEffect>
                                    <p:set>
                                      <p:cBhvr>
                                        <p:cTn id="149" dur="1" fill="hold">
                                          <p:stCondLst>
                                            <p:cond delay="499"/>
                                          </p:stCondLst>
                                        </p:cTn>
                                        <p:tgtEl>
                                          <p:spTgt spid="17"/>
                                        </p:tgtEl>
                                        <p:attrNameLst>
                                          <p:attrName>style.visibility</p:attrName>
                                        </p:attrNameLst>
                                      </p:cBhvr>
                                      <p:to>
                                        <p:strVal val="hidden"/>
                                      </p:to>
                                    </p:set>
                                  </p:childTnLst>
                                </p:cTn>
                              </p:par>
                              <p:par>
                                <p:cTn id="150" presetID="25" presetClass="entr" presetSubtype="0" fill="hold" nodeType="with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55" dur="1000" fill="hold"/>
                                        <p:tgtEl>
                                          <p:spTgt spid="18"/>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18"/>
                                        </p:tgtEl>
                                      </p:cBhvr>
                                    </p:animEffect>
                                  </p:childTnLst>
                                </p:cTn>
                              </p:par>
                            </p:childTnLst>
                          </p:cTn>
                        </p:par>
                      </p:childTnLst>
                    </p:cTn>
                  </p:par>
                  <p:par>
                    <p:cTn id="160" fill="hold">
                      <p:stCondLst>
                        <p:cond delay="indefinite"/>
                      </p:stCondLst>
                      <p:childTnLst>
                        <p:par>
                          <p:cTn id="161" fill="hold">
                            <p:stCondLst>
                              <p:cond delay="0"/>
                            </p:stCondLst>
                            <p:childTnLst>
                              <p:par>
                                <p:cTn id="162" presetID="25" presetClass="entr" presetSubtype="0" fill="hold" grpId="0" nodeType="clickEffect">
                                  <p:stCondLst>
                                    <p:cond delay="0"/>
                                  </p:stCondLst>
                                  <p:childTnLst>
                                    <p:set>
                                      <p:cBhvr>
                                        <p:cTn id="163" dur="1" fill="hold">
                                          <p:stCondLst>
                                            <p:cond delay="0"/>
                                          </p:stCondLst>
                                        </p:cTn>
                                        <p:tgtEl>
                                          <p:spTgt spid="19"/>
                                        </p:tgtEl>
                                        <p:attrNameLst>
                                          <p:attrName>style.visibility</p:attrName>
                                        </p:attrNameLst>
                                      </p:cBhvr>
                                      <p:to>
                                        <p:strVal val="visible"/>
                                      </p:to>
                                    </p:set>
                                    <p:anim calcmode="lin" valueType="num">
                                      <p:cBhvr>
                                        <p:cTn id="16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67" dur="1000" fill="hold"/>
                                        <p:tgtEl>
                                          <p:spTgt spid="19"/>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19"/>
                                        </p:tgtEl>
                                      </p:cBhvr>
                                    </p:animEffect>
                                  </p:childTnLst>
                                </p:cTn>
                              </p:par>
                            </p:childTnLst>
                          </p:cTn>
                        </p:par>
                      </p:childTnLst>
                    </p:cTn>
                  </p:par>
                  <p:par>
                    <p:cTn id="172" fill="hold">
                      <p:stCondLst>
                        <p:cond delay="indefinite"/>
                      </p:stCondLst>
                      <p:childTnLst>
                        <p:par>
                          <p:cTn id="173" fill="hold">
                            <p:stCondLst>
                              <p:cond delay="0"/>
                            </p:stCondLst>
                            <p:childTnLst>
                              <p:par>
                                <p:cTn id="174" presetID="18" presetClass="exit" presetSubtype="12" fill="hold" grpId="2" nodeType="clickEffect">
                                  <p:stCondLst>
                                    <p:cond delay="0"/>
                                  </p:stCondLst>
                                  <p:childTnLst>
                                    <p:animEffect transition="out" filter="strips(downLeft)">
                                      <p:cBhvr>
                                        <p:cTn id="175" dur="500"/>
                                        <p:tgtEl>
                                          <p:spTgt spid="19"/>
                                        </p:tgtEl>
                                      </p:cBhvr>
                                    </p:animEffect>
                                    <p:set>
                                      <p:cBhvr>
                                        <p:cTn id="176" dur="1" fill="hold">
                                          <p:stCondLst>
                                            <p:cond delay="499"/>
                                          </p:stCondLst>
                                        </p:cTn>
                                        <p:tgtEl>
                                          <p:spTgt spid="19"/>
                                        </p:tgtEl>
                                        <p:attrNameLst>
                                          <p:attrName>style.visibility</p:attrName>
                                        </p:attrNameLst>
                                      </p:cBhvr>
                                      <p:to>
                                        <p:strVal val="hidden"/>
                                      </p:to>
                                    </p:set>
                                  </p:childTnLst>
                                </p:cTn>
                              </p:par>
                              <p:par>
                                <p:cTn id="177" presetID="25" presetClass="entr" presetSubtype="0" fill="hold" nodeType="withEffect">
                                  <p:stCondLst>
                                    <p:cond delay="0"/>
                                  </p:stCondLst>
                                  <p:childTnLst>
                                    <p:set>
                                      <p:cBhvr>
                                        <p:cTn id="178" dur="1" fill="hold">
                                          <p:stCondLst>
                                            <p:cond delay="0"/>
                                          </p:stCondLst>
                                        </p:cTn>
                                        <p:tgtEl>
                                          <p:spTgt spid="20"/>
                                        </p:tgtEl>
                                        <p:attrNameLst>
                                          <p:attrName>style.visibility</p:attrName>
                                        </p:attrNameLst>
                                      </p:cBhvr>
                                      <p:to>
                                        <p:strVal val="visible"/>
                                      </p:to>
                                    </p:set>
                                    <p:anim calcmode="lin" valueType="num">
                                      <p:cBhvr>
                                        <p:cTn id="17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82" dur="1000" fill="hold"/>
                                        <p:tgtEl>
                                          <p:spTgt spid="20"/>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20"/>
                                        </p:tgtEl>
                                      </p:cBhvr>
                                    </p:animEffect>
                                  </p:childTnLst>
                                </p:cTn>
                              </p:par>
                            </p:childTnLst>
                          </p:cTn>
                        </p:par>
                      </p:childTnLst>
                    </p:cTn>
                  </p:par>
                  <p:par>
                    <p:cTn id="187" fill="hold">
                      <p:stCondLst>
                        <p:cond delay="indefinite"/>
                      </p:stCondLst>
                      <p:childTnLst>
                        <p:par>
                          <p:cTn id="188" fill="hold">
                            <p:stCondLst>
                              <p:cond delay="0"/>
                            </p:stCondLst>
                            <p:childTnLst>
                              <p:par>
                                <p:cTn id="189" presetID="25" presetClass="entr" presetSubtype="0" fill="hold" grpId="0" nodeType="clickEffect">
                                  <p:stCondLst>
                                    <p:cond delay="0"/>
                                  </p:stCondLst>
                                  <p:childTnLst>
                                    <p:set>
                                      <p:cBhvr>
                                        <p:cTn id="190" dur="1" fill="hold">
                                          <p:stCondLst>
                                            <p:cond delay="0"/>
                                          </p:stCondLst>
                                        </p:cTn>
                                        <p:tgtEl>
                                          <p:spTgt spid="21"/>
                                        </p:tgtEl>
                                        <p:attrNameLst>
                                          <p:attrName>style.visibility</p:attrName>
                                        </p:attrNameLst>
                                      </p:cBhvr>
                                      <p:to>
                                        <p:strVal val="visible"/>
                                      </p:to>
                                    </p:set>
                                    <p:anim calcmode="lin" valueType="num">
                                      <p:cBhvr>
                                        <p:cTn id="19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9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9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94" dur="1000" fill="hold"/>
                                        <p:tgtEl>
                                          <p:spTgt spid="21"/>
                                        </p:tgtEl>
                                        <p:attrNameLst>
                                          <p:attrName>ppt_h</p:attrName>
                                        </p:attrNameLst>
                                      </p:cBhvr>
                                      <p:tavLst>
                                        <p:tav tm="0">
                                          <p:val>
                                            <p:strVal val="#ppt_h"/>
                                          </p:val>
                                        </p:tav>
                                        <p:tav tm="100000">
                                          <p:val>
                                            <p:strVal val="#ppt_h"/>
                                          </p:val>
                                        </p:tav>
                                      </p:tavLst>
                                    </p:anim>
                                    <p:anim calcmode="lin" valueType="num">
                                      <p:cBhvr>
                                        <p:cTn id="19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9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9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98" dur="1000" decel="50000">
                                          <p:stCondLst>
                                            <p:cond delay="0"/>
                                          </p:stCondLst>
                                        </p:cTn>
                                        <p:tgtEl>
                                          <p:spTgt spid="21"/>
                                        </p:tgtEl>
                                      </p:cBhvr>
                                    </p:animEffect>
                                  </p:childTnLst>
                                </p:cTn>
                              </p:par>
                            </p:childTnLst>
                          </p:cTn>
                        </p:par>
                      </p:childTnLst>
                    </p:cTn>
                  </p:par>
                  <p:par>
                    <p:cTn id="199" fill="hold">
                      <p:stCondLst>
                        <p:cond delay="indefinite"/>
                      </p:stCondLst>
                      <p:childTnLst>
                        <p:par>
                          <p:cTn id="200" fill="hold">
                            <p:stCondLst>
                              <p:cond delay="0"/>
                            </p:stCondLst>
                            <p:childTnLst>
                              <p:par>
                                <p:cTn id="201" presetID="18" presetClass="exit" presetSubtype="12" fill="hold" grpId="2" nodeType="clickEffect">
                                  <p:stCondLst>
                                    <p:cond delay="0"/>
                                  </p:stCondLst>
                                  <p:childTnLst>
                                    <p:animEffect transition="out" filter="strips(downLeft)">
                                      <p:cBhvr>
                                        <p:cTn id="202" dur="500"/>
                                        <p:tgtEl>
                                          <p:spTgt spid="21"/>
                                        </p:tgtEl>
                                      </p:cBhvr>
                                    </p:animEffect>
                                    <p:set>
                                      <p:cBhvr>
                                        <p:cTn id="203" dur="1" fill="hold">
                                          <p:stCondLst>
                                            <p:cond delay="499"/>
                                          </p:stCondLst>
                                        </p:cTn>
                                        <p:tgtEl>
                                          <p:spTgt spid="21"/>
                                        </p:tgtEl>
                                        <p:attrNameLst>
                                          <p:attrName>style.visibility</p:attrName>
                                        </p:attrNameLst>
                                      </p:cBhvr>
                                      <p:to>
                                        <p:strVal val="hidden"/>
                                      </p:to>
                                    </p:set>
                                  </p:childTnLst>
                                </p:cTn>
                              </p:par>
                              <p:par>
                                <p:cTn id="204" presetID="25" presetClass="entr" presetSubtype="0" fill="hold" nodeType="withEffect">
                                  <p:stCondLst>
                                    <p:cond delay="0"/>
                                  </p:stCondLst>
                                  <p:childTnLst>
                                    <p:set>
                                      <p:cBhvr>
                                        <p:cTn id="205" dur="1" fill="hold">
                                          <p:stCondLst>
                                            <p:cond delay="0"/>
                                          </p:stCondLst>
                                        </p:cTn>
                                        <p:tgtEl>
                                          <p:spTgt spid="22"/>
                                        </p:tgtEl>
                                        <p:attrNameLst>
                                          <p:attrName>style.visibility</p:attrName>
                                        </p:attrNameLst>
                                      </p:cBhvr>
                                      <p:to>
                                        <p:strVal val="visible"/>
                                      </p:to>
                                    </p:set>
                                    <p:anim calcmode="lin" valueType="num">
                                      <p:cBhvr>
                                        <p:cTn id="206"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07"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08"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09" dur="1000" fill="hold"/>
                                        <p:tgtEl>
                                          <p:spTgt spid="22"/>
                                        </p:tgtEl>
                                        <p:attrNameLst>
                                          <p:attrName>ppt_h</p:attrName>
                                        </p:attrNameLst>
                                      </p:cBhvr>
                                      <p:tavLst>
                                        <p:tav tm="0">
                                          <p:val>
                                            <p:strVal val="#ppt_h"/>
                                          </p:val>
                                        </p:tav>
                                        <p:tav tm="100000">
                                          <p:val>
                                            <p:strVal val="#ppt_h"/>
                                          </p:val>
                                        </p:tav>
                                      </p:tavLst>
                                    </p:anim>
                                    <p:anim calcmode="lin" valueType="num">
                                      <p:cBhvr>
                                        <p:cTn id="210"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11"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12"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13" dur="1000" decel="50000">
                                          <p:stCondLst>
                                            <p:cond delay="0"/>
                                          </p:stCondLst>
                                        </p:cTn>
                                        <p:tgtEl>
                                          <p:spTgt spid="22"/>
                                        </p:tgtEl>
                                      </p:cBhvr>
                                    </p:animEffect>
                                  </p:childTnLst>
                                </p:cTn>
                              </p:par>
                            </p:childTnLst>
                          </p:cTn>
                        </p:par>
                      </p:childTnLst>
                    </p:cTn>
                  </p:par>
                  <p:par>
                    <p:cTn id="214" fill="hold">
                      <p:stCondLst>
                        <p:cond delay="indefinite"/>
                      </p:stCondLst>
                      <p:childTnLst>
                        <p:par>
                          <p:cTn id="215" fill="hold">
                            <p:stCondLst>
                              <p:cond delay="0"/>
                            </p:stCondLst>
                            <p:childTnLst>
                              <p:par>
                                <p:cTn id="216" presetID="25" presetClass="entr" presetSubtype="0" fill="hold" grpId="0" nodeType="clickEffect">
                                  <p:stCondLst>
                                    <p:cond delay="0"/>
                                  </p:stCondLst>
                                  <p:childTnLst>
                                    <p:set>
                                      <p:cBhvr>
                                        <p:cTn id="217" dur="1" fill="hold">
                                          <p:stCondLst>
                                            <p:cond delay="0"/>
                                          </p:stCondLst>
                                        </p:cTn>
                                        <p:tgtEl>
                                          <p:spTgt spid="23"/>
                                        </p:tgtEl>
                                        <p:attrNameLst>
                                          <p:attrName>style.visibility</p:attrName>
                                        </p:attrNameLst>
                                      </p:cBhvr>
                                      <p:to>
                                        <p:strVal val="visible"/>
                                      </p:to>
                                    </p:set>
                                    <p:anim calcmode="lin" valueType="num">
                                      <p:cBhvr>
                                        <p:cTn id="218"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19"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20"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21" dur="1000" fill="hold"/>
                                        <p:tgtEl>
                                          <p:spTgt spid="23"/>
                                        </p:tgtEl>
                                        <p:attrNameLst>
                                          <p:attrName>ppt_h</p:attrName>
                                        </p:attrNameLst>
                                      </p:cBhvr>
                                      <p:tavLst>
                                        <p:tav tm="0">
                                          <p:val>
                                            <p:strVal val="#ppt_h"/>
                                          </p:val>
                                        </p:tav>
                                        <p:tav tm="100000">
                                          <p:val>
                                            <p:strVal val="#ppt_h"/>
                                          </p:val>
                                        </p:tav>
                                      </p:tavLst>
                                    </p:anim>
                                    <p:anim calcmode="lin" valueType="num">
                                      <p:cBhvr>
                                        <p:cTn id="222"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23"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24"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25" dur="1000" decel="50000">
                                          <p:stCondLst>
                                            <p:cond delay="0"/>
                                          </p:stCondLst>
                                        </p:cTn>
                                        <p:tgtEl>
                                          <p:spTgt spid="23"/>
                                        </p:tgtEl>
                                      </p:cBhvr>
                                    </p:animEffect>
                                  </p:childTnLst>
                                </p:cTn>
                              </p:par>
                            </p:childTnLst>
                          </p:cTn>
                        </p:par>
                      </p:childTnLst>
                    </p:cTn>
                  </p:par>
                  <p:par>
                    <p:cTn id="226" fill="hold">
                      <p:stCondLst>
                        <p:cond delay="indefinite"/>
                      </p:stCondLst>
                      <p:childTnLst>
                        <p:par>
                          <p:cTn id="227" fill="hold">
                            <p:stCondLst>
                              <p:cond delay="0"/>
                            </p:stCondLst>
                            <p:childTnLst>
                              <p:par>
                                <p:cTn id="228" presetID="18" presetClass="exit" presetSubtype="12" fill="hold" grpId="2" nodeType="clickEffect">
                                  <p:stCondLst>
                                    <p:cond delay="0"/>
                                  </p:stCondLst>
                                  <p:childTnLst>
                                    <p:animEffect transition="out" filter="strips(downLeft)">
                                      <p:cBhvr>
                                        <p:cTn id="229" dur="500"/>
                                        <p:tgtEl>
                                          <p:spTgt spid="23"/>
                                        </p:tgtEl>
                                      </p:cBhvr>
                                    </p:animEffect>
                                    <p:set>
                                      <p:cBhvr>
                                        <p:cTn id="230" dur="1" fill="hold">
                                          <p:stCondLst>
                                            <p:cond delay="499"/>
                                          </p:stCondLst>
                                        </p:cTn>
                                        <p:tgtEl>
                                          <p:spTgt spid="23"/>
                                        </p:tgtEl>
                                        <p:attrNameLst>
                                          <p:attrName>style.visibility</p:attrName>
                                        </p:attrNameLst>
                                      </p:cBhvr>
                                      <p:to>
                                        <p:strVal val="hidden"/>
                                      </p:to>
                                    </p:set>
                                  </p:childTnLst>
                                </p:cTn>
                              </p:par>
                              <p:par>
                                <p:cTn id="231" presetID="25" presetClass="entr" presetSubtype="0" fill="hold" nodeType="withEffect">
                                  <p:stCondLst>
                                    <p:cond delay="0"/>
                                  </p:stCondLst>
                                  <p:childTnLst>
                                    <p:set>
                                      <p:cBhvr>
                                        <p:cTn id="232" dur="1" fill="hold">
                                          <p:stCondLst>
                                            <p:cond delay="0"/>
                                          </p:stCondLst>
                                        </p:cTn>
                                        <p:tgtEl>
                                          <p:spTgt spid="24"/>
                                        </p:tgtEl>
                                        <p:attrNameLst>
                                          <p:attrName>style.visibility</p:attrName>
                                        </p:attrNameLst>
                                      </p:cBhvr>
                                      <p:to>
                                        <p:strVal val="visible"/>
                                      </p:to>
                                    </p:set>
                                    <p:anim calcmode="lin" valueType="num">
                                      <p:cBhvr>
                                        <p:cTn id="233"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36" dur="1000" fill="hold"/>
                                        <p:tgtEl>
                                          <p:spTgt spid="24"/>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24"/>
                                        </p:tgtEl>
                                      </p:cBhvr>
                                    </p:animEffect>
                                  </p:childTnLst>
                                </p:cTn>
                              </p:par>
                            </p:childTnLst>
                          </p:cTn>
                        </p:par>
                      </p:childTnLst>
                    </p:cTn>
                  </p:par>
                  <p:par>
                    <p:cTn id="241" fill="hold">
                      <p:stCondLst>
                        <p:cond delay="indefinite"/>
                      </p:stCondLst>
                      <p:childTnLst>
                        <p:par>
                          <p:cTn id="242" fill="hold">
                            <p:stCondLst>
                              <p:cond delay="0"/>
                            </p:stCondLst>
                            <p:childTnLst>
                              <p:par>
                                <p:cTn id="243" presetID="25" presetClass="entr" presetSubtype="0" fill="hold" grpId="0" nodeType="clickEffect">
                                  <p:stCondLst>
                                    <p:cond delay="0"/>
                                  </p:stCondLst>
                                  <p:childTnLst>
                                    <p:set>
                                      <p:cBhvr>
                                        <p:cTn id="244" dur="1" fill="hold">
                                          <p:stCondLst>
                                            <p:cond delay="0"/>
                                          </p:stCondLst>
                                        </p:cTn>
                                        <p:tgtEl>
                                          <p:spTgt spid="25"/>
                                        </p:tgtEl>
                                        <p:attrNameLst>
                                          <p:attrName>style.visibility</p:attrName>
                                        </p:attrNameLst>
                                      </p:cBhvr>
                                      <p:to>
                                        <p:strVal val="visible"/>
                                      </p:to>
                                    </p:set>
                                    <p:anim calcmode="lin" valueType="num">
                                      <p:cBhvr>
                                        <p:cTn id="245"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46"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47"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48" dur="1000" fill="hold"/>
                                        <p:tgtEl>
                                          <p:spTgt spid="25"/>
                                        </p:tgtEl>
                                        <p:attrNameLst>
                                          <p:attrName>ppt_h</p:attrName>
                                        </p:attrNameLst>
                                      </p:cBhvr>
                                      <p:tavLst>
                                        <p:tav tm="0">
                                          <p:val>
                                            <p:strVal val="#ppt_h"/>
                                          </p:val>
                                        </p:tav>
                                        <p:tav tm="100000">
                                          <p:val>
                                            <p:strVal val="#ppt_h"/>
                                          </p:val>
                                        </p:tav>
                                      </p:tavLst>
                                    </p:anim>
                                    <p:anim calcmode="lin" valueType="num">
                                      <p:cBhvr>
                                        <p:cTn id="249"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50"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51"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52" dur="1000" decel="50000">
                                          <p:stCondLst>
                                            <p:cond delay="0"/>
                                          </p:stCondLst>
                                        </p:cTn>
                                        <p:tgtEl>
                                          <p:spTgt spid="25"/>
                                        </p:tgtEl>
                                      </p:cBhvr>
                                    </p:animEffect>
                                  </p:childTnLst>
                                </p:cTn>
                              </p:par>
                            </p:childTnLst>
                          </p:cTn>
                        </p:par>
                      </p:childTnLst>
                    </p:cTn>
                  </p:par>
                  <p:par>
                    <p:cTn id="253" fill="hold">
                      <p:stCondLst>
                        <p:cond delay="indefinite"/>
                      </p:stCondLst>
                      <p:childTnLst>
                        <p:par>
                          <p:cTn id="254" fill="hold">
                            <p:stCondLst>
                              <p:cond delay="0"/>
                            </p:stCondLst>
                            <p:childTnLst>
                              <p:par>
                                <p:cTn id="255" presetID="18" presetClass="exit" presetSubtype="12" fill="hold" grpId="2" nodeType="clickEffect">
                                  <p:stCondLst>
                                    <p:cond delay="0"/>
                                  </p:stCondLst>
                                  <p:childTnLst>
                                    <p:animEffect transition="out" filter="strips(downLeft)">
                                      <p:cBhvr>
                                        <p:cTn id="256" dur="500"/>
                                        <p:tgtEl>
                                          <p:spTgt spid="25"/>
                                        </p:tgtEl>
                                      </p:cBhvr>
                                    </p:animEffect>
                                    <p:set>
                                      <p:cBhvr>
                                        <p:cTn id="257" dur="1" fill="hold">
                                          <p:stCondLst>
                                            <p:cond delay="499"/>
                                          </p:stCondLst>
                                        </p:cTn>
                                        <p:tgtEl>
                                          <p:spTgt spid="25"/>
                                        </p:tgtEl>
                                        <p:attrNameLst>
                                          <p:attrName>style.visibility</p:attrName>
                                        </p:attrNameLst>
                                      </p:cBhvr>
                                      <p:to>
                                        <p:strVal val="hidden"/>
                                      </p:to>
                                    </p:set>
                                  </p:childTnLst>
                                </p:cTn>
                              </p:par>
                              <p:par>
                                <p:cTn id="258" presetID="25" presetClass="entr" presetSubtype="0" fill="hold" nodeType="withEffect">
                                  <p:stCondLst>
                                    <p:cond delay="0"/>
                                  </p:stCondLst>
                                  <p:childTnLst>
                                    <p:set>
                                      <p:cBhvr>
                                        <p:cTn id="259" dur="1" fill="hold">
                                          <p:stCondLst>
                                            <p:cond delay="0"/>
                                          </p:stCondLst>
                                        </p:cTn>
                                        <p:tgtEl>
                                          <p:spTgt spid="26"/>
                                        </p:tgtEl>
                                        <p:attrNameLst>
                                          <p:attrName>style.visibility</p:attrName>
                                        </p:attrNameLst>
                                      </p:cBhvr>
                                      <p:to>
                                        <p:strVal val="visible"/>
                                      </p:to>
                                    </p:set>
                                    <p:anim calcmode="lin" valueType="num">
                                      <p:cBhvr>
                                        <p:cTn id="260"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61"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62"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63" dur="1000" fill="hold"/>
                                        <p:tgtEl>
                                          <p:spTgt spid="26"/>
                                        </p:tgtEl>
                                        <p:attrNameLst>
                                          <p:attrName>ppt_h</p:attrName>
                                        </p:attrNameLst>
                                      </p:cBhvr>
                                      <p:tavLst>
                                        <p:tav tm="0">
                                          <p:val>
                                            <p:strVal val="#ppt_h"/>
                                          </p:val>
                                        </p:tav>
                                        <p:tav tm="100000">
                                          <p:val>
                                            <p:strVal val="#ppt_h"/>
                                          </p:val>
                                        </p:tav>
                                      </p:tavLst>
                                    </p:anim>
                                    <p:anim calcmode="lin" valueType="num">
                                      <p:cBhvr>
                                        <p:cTn id="264"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65"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66"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67" dur="1000" decel="50000">
                                          <p:stCondLst>
                                            <p:cond delay="0"/>
                                          </p:stCondLst>
                                        </p:cTn>
                                        <p:tgtEl>
                                          <p:spTgt spid="26"/>
                                        </p:tgtEl>
                                      </p:cBhvr>
                                    </p:animEffect>
                                  </p:childTnLst>
                                </p:cTn>
                              </p:par>
                            </p:childTnLst>
                          </p:cTn>
                        </p:par>
                      </p:childTnLst>
                    </p:cTn>
                  </p:par>
                  <p:par>
                    <p:cTn id="268" fill="hold">
                      <p:stCondLst>
                        <p:cond delay="indefinite"/>
                      </p:stCondLst>
                      <p:childTnLst>
                        <p:par>
                          <p:cTn id="269" fill="hold">
                            <p:stCondLst>
                              <p:cond delay="0"/>
                            </p:stCondLst>
                            <p:childTnLst>
                              <p:par>
                                <p:cTn id="270" presetID="25" presetClass="entr" presetSubtype="0" fill="hold" grpId="0" nodeType="clickEffect">
                                  <p:stCondLst>
                                    <p:cond delay="0"/>
                                  </p:stCondLst>
                                  <p:childTnLst>
                                    <p:set>
                                      <p:cBhvr>
                                        <p:cTn id="271" dur="1" fill="hold">
                                          <p:stCondLst>
                                            <p:cond delay="0"/>
                                          </p:stCondLst>
                                        </p:cTn>
                                        <p:tgtEl>
                                          <p:spTgt spid="27"/>
                                        </p:tgtEl>
                                        <p:attrNameLst>
                                          <p:attrName>style.visibility</p:attrName>
                                        </p:attrNameLst>
                                      </p:cBhvr>
                                      <p:to>
                                        <p:strVal val="visible"/>
                                      </p:to>
                                    </p:set>
                                    <p:anim calcmode="lin" valueType="num">
                                      <p:cBhvr>
                                        <p:cTn id="272"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73"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74"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275" dur="1000" fill="hold"/>
                                        <p:tgtEl>
                                          <p:spTgt spid="27"/>
                                        </p:tgtEl>
                                        <p:attrNameLst>
                                          <p:attrName>ppt_h</p:attrName>
                                        </p:attrNameLst>
                                      </p:cBhvr>
                                      <p:tavLst>
                                        <p:tav tm="0">
                                          <p:val>
                                            <p:strVal val="#ppt_h"/>
                                          </p:val>
                                        </p:tav>
                                        <p:tav tm="100000">
                                          <p:val>
                                            <p:strVal val="#ppt_h"/>
                                          </p:val>
                                        </p:tav>
                                      </p:tavLst>
                                    </p:anim>
                                    <p:anim calcmode="lin" valueType="num">
                                      <p:cBhvr>
                                        <p:cTn id="276"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77"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78"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279" dur="1000" decel="50000">
                                          <p:stCondLst>
                                            <p:cond delay="0"/>
                                          </p:stCondLst>
                                        </p:cTn>
                                        <p:tgtEl>
                                          <p:spTgt spid="27"/>
                                        </p:tgtEl>
                                      </p:cBhvr>
                                    </p:animEffect>
                                  </p:childTnLst>
                                </p:cTn>
                              </p:par>
                            </p:childTnLst>
                          </p:cTn>
                        </p:par>
                      </p:childTnLst>
                    </p:cTn>
                  </p:par>
                  <p:par>
                    <p:cTn id="280" fill="hold">
                      <p:stCondLst>
                        <p:cond delay="indefinite"/>
                      </p:stCondLst>
                      <p:childTnLst>
                        <p:par>
                          <p:cTn id="281" fill="hold">
                            <p:stCondLst>
                              <p:cond delay="0"/>
                            </p:stCondLst>
                            <p:childTnLst>
                              <p:par>
                                <p:cTn id="282" presetID="18" presetClass="exit" presetSubtype="12" fill="hold" grpId="2" nodeType="clickEffect">
                                  <p:stCondLst>
                                    <p:cond delay="0"/>
                                  </p:stCondLst>
                                  <p:childTnLst>
                                    <p:animEffect transition="out" filter="strips(downLeft)">
                                      <p:cBhvr>
                                        <p:cTn id="283" dur="500"/>
                                        <p:tgtEl>
                                          <p:spTgt spid="27"/>
                                        </p:tgtEl>
                                      </p:cBhvr>
                                    </p:animEffect>
                                    <p:set>
                                      <p:cBhvr>
                                        <p:cTn id="284" dur="1" fill="hold">
                                          <p:stCondLst>
                                            <p:cond delay="499"/>
                                          </p:stCondLst>
                                        </p:cTn>
                                        <p:tgtEl>
                                          <p:spTgt spid="27"/>
                                        </p:tgtEl>
                                        <p:attrNameLst>
                                          <p:attrName>style.visibility</p:attrName>
                                        </p:attrNameLst>
                                      </p:cBhvr>
                                      <p:to>
                                        <p:strVal val="hidden"/>
                                      </p:to>
                                    </p:set>
                                  </p:childTnLst>
                                </p:cTn>
                              </p:par>
                              <p:par>
                                <p:cTn id="285" presetID="25" presetClass="entr" presetSubtype="0" fill="hold" nodeType="withEffect">
                                  <p:stCondLst>
                                    <p:cond delay="0"/>
                                  </p:stCondLst>
                                  <p:childTnLst>
                                    <p:set>
                                      <p:cBhvr>
                                        <p:cTn id="286" dur="1" fill="hold">
                                          <p:stCondLst>
                                            <p:cond delay="0"/>
                                          </p:stCondLst>
                                        </p:cTn>
                                        <p:tgtEl>
                                          <p:spTgt spid="28"/>
                                        </p:tgtEl>
                                        <p:attrNameLst>
                                          <p:attrName>style.visibility</p:attrName>
                                        </p:attrNameLst>
                                      </p:cBhvr>
                                      <p:to>
                                        <p:strVal val="visible"/>
                                      </p:to>
                                    </p:set>
                                    <p:anim calcmode="lin" valueType="num">
                                      <p:cBhvr>
                                        <p:cTn id="28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8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8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90" dur="1000" fill="hold"/>
                                        <p:tgtEl>
                                          <p:spTgt spid="28"/>
                                        </p:tgtEl>
                                        <p:attrNameLst>
                                          <p:attrName>ppt_h</p:attrName>
                                        </p:attrNameLst>
                                      </p:cBhvr>
                                      <p:tavLst>
                                        <p:tav tm="0">
                                          <p:val>
                                            <p:strVal val="#ppt_h"/>
                                          </p:val>
                                        </p:tav>
                                        <p:tav tm="100000">
                                          <p:val>
                                            <p:strVal val="#ppt_h"/>
                                          </p:val>
                                        </p:tav>
                                      </p:tavLst>
                                    </p:anim>
                                    <p:anim calcmode="lin" valueType="num">
                                      <p:cBhvr>
                                        <p:cTn id="29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9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9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94" dur="1000" decel="50000">
                                          <p:stCondLst>
                                            <p:cond delay="0"/>
                                          </p:stCondLst>
                                        </p:cTn>
                                        <p:tgtEl>
                                          <p:spTgt spid="28"/>
                                        </p:tgtEl>
                                      </p:cBhvr>
                                    </p:animEffect>
                                  </p:childTnLst>
                                </p:cTn>
                              </p:par>
                            </p:childTnLst>
                          </p:cTn>
                        </p:par>
                      </p:childTnLst>
                    </p:cTn>
                  </p:par>
                  <p:par>
                    <p:cTn id="295" fill="hold">
                      <p:stCondLst>
                        <p:cond delay="indefinite"/>
                      </p:stCondLst>
                      <p:childTnLst>
                        <p:par>
                          <p:cTn id="296" fill="hold">
                            <p:stCondLst>
                              <p:cond delay="0"/>
                            </p:stCondLst>
                            <p:childTnLst>
                              <p:par>
                                <p:cTn id="297" presetID="25" presetClass="entr" presetSubtype="0" fill="hold" grpId="0" nodeType="clickEffect">
                                  <p:stCondLst>
                                    <p:cond delay="0"/>
                                  </p:stCondLst>
                                  <p:childTnLst>
                                    <p:set>
                                      <p:cBhvr>
                                        <p:cTn id="298" dur="1" fill="hold">
                                          <p:stCondLst>
                                            <p:cond delay="0"/>
                                          </p:stCondLst>
                                        </p:cTn>
                                        <p:tgtEl>
                                          <p:spTgt spid="29"/>
                                        </p:tgtEl>
                                        <p:attrNameLst>
                                          <p:attrName>style.visibility</p:attrName>
                                        </p:attrNameLst>
                                      </p:cBhvr>
                                      <p:to>
                                        <p:strVal val="visible"/>
                                      </p:to>
                                    </p:set>
                                    <p:anim calcmode="lin" valueType="num">
                                      <p:cBhvr>
                                        <p:cTn id="299"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300"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01"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02" dur="1000" fill="hold"/>
                                        <p:tgtEl>
                                          <p:spTgt spid="29"/>
                                        </p:tgtEl>
                                        <p:attrNameLst>
                                          <p:attrName>ppt_h</p:attrName>
                                        </p:attrNameLst>
                                      </p:cBhvr>
                                      <p:tavLst>
                                        <p:tav tm="0">
                                          <p:val>
                                            <p:strVal val="#ppt_h"/>
                                          </p:val>
                                        </p:tav>
                                        <p:tav tm="100000">
                                          <p:val>
                                            <p:strVal val="#ppt_h"/>
                                          </p:val>
                                        </p:tav>
                                      </p:tavLst>
                                    </p:anim>
                                    <p:anim calcmode="lin" valueType="num">
                                      <p:cBhvr>
                                        <p:cTn id="303"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04"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05"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6" dur="1000" decel="50000">
                                          <p:stCondLst>
                                            <p:cond delay="0"/>
                                          </p:stCondLst>
                                        </p:cTn>
                                        <p:tgtEl>
                                          <p:spTgt spid="29"/>
                                        </p:tgtEl>
                                      </p:cBhvr>
                                    </p:animEffect>
                                  </p:childTnLst>
                                </p:cTn>
                              </p:par>
                            </p:childTnLst>
                          </p:cTn>
                        </p:par>
                      </p:childTnLst>
                    </p:cTn>
                  </p:par>
                  <p:par>
                    <p:cTn id="307" fill="hold">
                      <p:stCondLst>
                        <p:cond delay="indefinite"/>
                      </p:stCondLst>
                      <p:childTnLst>
                        <p:par>
                          <p:cTn id="308" fill="hold">
                            <p:stCondLst>
                              <p:cond delay="0"/>
                            </p:stCondLst>
                            <p:childTnLst>
                              <p:par>
                                <p:cTn id="309" presetID="18" presetClass="exit" presetSubtype="12" fill="hold" grpId="2" nodeType="clickEffect">
                                  <p:stCondLst>
                                    <p:cond delay="0"/>
                                  </p:stCondLst>
                                  <p:childTnLst>
                                    <p:animEffect transition="out" filter="strips(downLeft)">
                                      <p:cBhvr>
                                        <p:cTn id="310" dur="500"/>
                                        <p:tgtEl>
                                          <p:spTgt spid="29"/>
                                        </p:tgtEl>
                                      </p:cBhvr>
                                    </p:animEffect>
                                    <p:set>
                                      <p:cBhvr>
                                        <p:cTn id="311" dur="1" fill="hold">
                                          <p:stCondLst>
                                            <p:cond delay="499"/>
                                          </p:stCondLst>
                                        </p:cTn>
                                        <p:tgtEl>
                                          <p:spTgt spid="29"/>
                                        </p:tgtEl>
                                        <p:attrNameLst>
                                          <p:attrName>style.visibility</p:attrName>
                                        </p:attrNameLst>
                                      </p:cBhvr>
                                      <p:to>
                                        <p:strVal val="hidden"/>
                                      </p:to>
                                    </p:set>
                                  </p:childTnLst>
                                </p:cTn>
                              </p:par>
                              <p:par>
                                <p:cTn id="312" presetID="25" presetClass="entr" presetSubtype="0" fill="hold" nodeType="withEffect">
                                  <p:stCondLst>
                                    <p:cond delay="0"/>
                                  </p:stCondLst>
                                  <p:childTnLst>
                                    <p:set>
                                      <p:cBhvr>
                                        <p:cTn id="313" dur="1" fill="hold">
                                          <p:stCondLst>
                                            <p:cond delay="0"/>
                                          </p:stCondLst>
                                        </p:cTn>
                                        <p:tgtEl>
                                          <p:spTgt spid="30"/>
                                        </p:tgtEl>
                                        <p:attrNameLst>
                                          <p:attrName>style.visibility</p:attrName>
                                        </p:attrNameLst>
                                      </p:cBhvr>
                                      <p:to>
                                        <p:strVal val="visible"/>
                                      </p:to>
                                    </p:set>
                                    <p:anim calcmode="lin" valueType="num">
                                      <p:cBhvr>
                                        <p:cTn id="314"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315"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316"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317" dur="1000" fill="hold"/>
                                        <p:tgtEl>
                                          <p:spTgt spid="30"/>
                                        </p:tgtEl>
                                        <p:attrNameLst>
                                          <p:attrName>ppt_h</p:attrName>
                                        </p:attrNameLst>
                                      </p:cBhvr>
                                      <p:tavLst>
                                        <p:tav tm="0">
                                          <p:val>
                                            <p:strVal val="#ppt_h"/>
                                          </p:val>
                                        </p:tav>
                                        <p:tav tm="100000">
                                          <p:val>
                                            <p:strVal val="#ppt_h"/>
                                          </p:val>
                                        </p:tav>
                                      </p:tavLst>
                                    </p:anim>
                                    <p:anim calcmode="lin" valueType="num">
                                      <p:cBhvr>
                                        <p:cTn id="318"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319"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320"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321" dur="1000" decel="50000">
                                          <p:stCondLst>
                                            <p:cond delay="0"/>
                                          </p:stCondLst>
                                        </p:cTn>
                                        <p:tgtEl>
                                          <p:spTgt spid="30"/>
                                        </p:tgtEl>
                                      </p:cBhvr>
                                    </p:animEffect>
                                  </p:childTnLst>
                                </p:cTn>
                              </p:par>
                            </p:childTnLst>
                          </p:cTn>
                        </p:par>
                      </p:childTnLst>
                    </p:cTn>
                  </p:par>
                  <p:par>
                    <p:cTn id="322" fill="hold">
                      <p:stCondLst>
                        <p:cond delay="indefinite"/>
                      </p:stCondLst>
                      <p:childTnLst>
                        <p:par>
                          <p:cTn id="323" fill="hold">
                            <p:stCondLst>
                              <p:cond delay="0"/>
                            </p:stCondLst>
                            <p:childTnLst>
                              <p:par>
                                <p:cTn id="324" presetID="25" presetClass="entr" presetSubtype="0" fill="hold" grpId="0" nodeType="clickEffect">
                                  <p:stCondLst>
                                    <p:cond delay="0"/>
                                  </p:stCondLst>
                                  <p:childTnLst>
                                    <p:set>
                                      <p:cBhvr>
                                        <p:cTn id="325" dur="1" fill="hold">
                                          <p:stCondLst>
                                            <p:cond delay="0"/>
                                          </p:stCondLst>
                                        </p:cTn>
                                        <p:tgtEl>
                                          <p:spTgt spid="31"/>
                                        </p:tgtEl>
                                        <p:attrNameLst>
                                          <p:attrName>style.visibility</p:attrName>
                                        </p:attrNameLst>
                                      </p:cBhvr>
                                      <p:to>
                                        <p:strVal val="visible"/>
                                      </p:to>
                                    </p:set>
                                    <p:anim calcmode="lin" valueType="num">
                                      <p:cBhvr>
                                        <p:cTn id="326"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27"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28"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29" dur="1000" fill="hold"/>
                                        <p:tgtEl>
                                          <p:spTgt spid="31"/>
                                        </p:tgtEl>
                                        <p:attrNameLst>
                                          <p:attrName>ppt_h</p:attrName>
                                        </p:attrNameLst>
                                      </p:cBhvr>
                                      <p:tavLst>
                                        <p:tav tm="0">
                                          <p:val>
                                            <p:strVal val="#ppt_h"/>
                                          </p:val>
                                        </p:tav>
                                        <p:tav tm="100000">
                                          <p:val>
                                            <p:strVal val="#ppt_h"/>
                                          </p:val>
                                        </p:tav>
                                      </p:tavLst>
                                    </p:anim>
                                    <p:anim calcmode="lin" valueType="num">
                                      <p:cBhvr>
                                        <p:cTn id="330"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31"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32"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333" dur="1000" decel="50000">
                                          <p:stCondLst>
                                            <p:cond delay="0"/>
                                          </p:stCondLst>
                                        </p:cTn>
                                        <p:tgtEl>
                                          <p:spTgt spid="31"/>
                                        </p:tgtEl>
                                      </p:cBhvr>
                                    </p:animEffect>
                                  </p:childTnLst>
                                </p:cTn>
                              </p:par>
                            </p:childTnLst>
                          </p:cTn>
                        </p:par>
                      </p:childTnLst>
                    </p:cTn>
                  </p:par>
                  <p:par>
                    <p:cTn id="334" fill="hold">
                      <p:stCondLst>
                        <p:cond delay="indefinite"/>
                      </p:stCondLst>
                      <p:childTnLst>
                        <p:par>
                          <p:cTn id="335" fill="hold">
                            <p:stCondLst>
                              <p:cond delay="0"/>
                            </p:stCondLst>
                            <p:childTnLst>
                              <p:par>
                                <p:cTn id="336" presetID="18" presetClass="exit" presetSubtype="12" fill="hold" grpId="2" nodeType="clickEffect">
                                  <p:stCondLst>
                                    <p:cond delay="0"/>
                                  </p:stCondLst>
                                  <p:childTnLst>
                                    <p:animEffect transition="out" filter="strips(downLeft)">
                                      <p:cBhvr>
                                        <p:cTn id="337" dur="500"/>
                                        <p:tgtEl>
                                          <p:spTgt spid="31"/>
                                        </p:tgtEl>
                                      </p:cBhvr>
                                    </p:animEffect>
                                    <p:set>
                                      <p:cBhvr>
                                        <p:cTn id="338"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10" grpId="0" bldLvl="0" animBg="1"/>
      <p:bldP spid="10" grpId="1" animBg="1"/>
      <p:bldP spid="8" grpId="2" bldLvl="0" animBg="1"/>
      <p:bldP spid="10" grpId="2" animBg="1"/>
      <p:bldP spid="13" grpId="0" bldLvl="0" animBg="1"/>
      <p:bldP spid="13" grpId="1" animBg="1"/>
      <p:bldP spid="13" grpId="2" bldLvl="0" animBg="1"/>
      <p:bldP spid="15" grpId="0" bldLvl="0" animBg="1"/>
      <p:bldP spid="15" grpId="1" animBg="1"/>
      <p:bldP spid="15" grpId="2" bldLvl="0" animBg="1"/>
      <p:bldP spid="17" grpId="0" bldLvl="0" animBg="1"/>
      <p:bldP spid="17" grpId="1" animBg="1"/>
      <p:bldP spid="17" grpId="2" bldLvl="0" animBg="1"/>
      <p:bldP spid="19" grpId="0" bldLvl="0" animBg="1"/>
      <p:bldP spid="19" grpId="1" animBg="1"/>
      <p:bldP spid="19" grpId="2" bldLvl="0" animBg="1"/>
      <p:bldP spid="21" grpId="0" bldLvl="0" animBg="1"/>
      <p:bldP spid="21" grpId="1" animBg="1"/>
      <p:bldP spid="21" grpId="2" bldLvl="0" animBg="1"/>
      <p:bldP spid="23" grpId="0" bldLvl="0" animBg="1"/>
      <p:bldP spid="23" grpId="1" animBg="1"/>
      <p:bldP spid="23" grpId="2" bldLvl="0" animBg="1"/>
      <p:bldP spid="25" grpId="0" bldLvl="0" animBg="1"/>
      <p:bldP spid="25" grpId="1" animBg="1"/>
      <p:bldP spid="25" grpId="2" bldLvl="0" animBg="1"/>
      <p:bldP spid="27" grpId="0" bldLvl="0" animBg="1"/>
      <p:bldP spid="27" grpId="1" animBg="1"/>
      <p:bldP spid="27" grpId="2" bldLvl="0" animBg="1"/>
      <p:bldP spid="29" grpId="0" bldLvl="0" animBg="1"/>
      <p:bldP spid="29" grpId="1" animBg="1"/>
      <p:bldP spid="29" grpId="2" bldLvl="0" animBg="1"/>
      <p:bldP spid="31" grpId="0" bldLvl="0" animBg="1"/>
      <p:bldP spid="31" grpId="1" animBg="1"/>
      <p:bldP spid="31" grpId="2"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218440" y="0"/>
            <a:ext cx="11769725" cy="6815455"/>
          </a:xfrm>
          <a:prstGeom prst="rect">
            <a:avLst/>
          </a:prstGeom>
        </p:spPr>
        <p:txBody>
          <a:bodyPr wrap="square">
            <a:no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That night, the fellowship hall buzzed with laughter and emotion. As each family arrived to pick up their basket, their gratitude was evident. Mr and Mrs Jones shared how this would be their first full meal together in weeks. Amy spoke quietly about job losses, and others about hardships. Yet, in that hall, there was warmth restored.</a:t>
            </a:r>
            <a:endParaRPr lang="en-US" altLang="zh-CN" sz="28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Just as the families were about to leave, a father, mother, and a child with worn but neat clothes stepped in. The father said they had simply heard word of mouth that a church was giving out food and decided to come. Clearly, they were not on our list. I approached them and explained that we were unable to provide supplies today for an extra family due to limited resources. I felt so sorry as I looked at the family, hoping they would understand the difficult circumstances. The man responded with an awkward smile, saying, “Oh, never mind. We just came to see if anything was available. Thank you anyway.”</a:t>
            </a:r>
            <a:endParaRPr lang="en-US" altLang="zh-CN" sz="28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400" b="1">
                <a:solidFill>
                  <a:srgbClr val="FF0000"/>
                </a:solidFill>
                <a:latin typeface="Times New Roman" panose="02020603050405020304"/>
                <a:ea typeface="Times New Roman" panose="02020603050405020304"/>
              </a:rPr>
              <a:t>Para1: Just as the disappointed family were about to leave, Mrs Jones stopped them.</a:t>
            </a:r>
            <a:endParaRPr lang="en-US" altLang="zh-CN" sz="2400" b="1">
              <a:solidFill>
                <a:srgbClr val="FF0000"/>
              </a:solidFill>
              <a:latin typeface="Times New Roman" panose="02020603050405020304"/>
              <a:ea typeface="Times New Roman" panose="02020603050405020304"/>
            </a:endParaRPr>
          </a:p>
          <a:p>
            <a:pPr marL="0" indent="304800" algn="just" defTabSz="266700">
              <a:spcBef>
                <a:spcPct val="0"/>
              </a:spcBef>
              <a:spcAft>
                <a:spcPct val="0"/>
              </a:spcAft>
            </a:pPr>
            <a:endParaRPr lang="en-US" altLang="zh-CN" sz="2400" b="1">
              <a:solidFill>
                <a:srgbClr val="FF0000"/>
              </a:solidFill>
              <a:latin typeface="Times New Roman" panose="02020603050405020304"/>
              <a:ea typeface="Times New Roman" panose="02020603050405020304"/>
            </a:endParaRPr>
          </a:p>
          <a:p>
            <a:pPr marL="0" indent="304800" algn="just" defTabSz="266700">
              <a:spcBef>
                <a:spcPct val="0"/>
              </a:spcBef>
              <a:spcAft>
                <a:spcPct val="0"/>
              </a:spcAft>
            </a:pPr>
            <a:r>
              <a:rPr lang="en-US" altLang="zh-CN" sz="2400" b="1">
                <a:solidFill>
                  <a:srgbClr val="FF0000"/>
                </a:solidFill>
                <a:latin typeface="Times New Roman" panose="02020603050405020304"/>
                <a:ea typeface="Times New Roman" panose="02020603050405020304"/>
              </a:rPr>
              <a:t>Para 2: Seeing the special </a:t>
            </a:r>
            <a:r>
              <a:rPr lang="en-US" altLang="zh-CN" sz="2400" b="1">
                <a:solidFill>
                  <a:srgbClr val="FF0000"/>
                </a:solidFill>
                <a:latin typeface="Times New Roman" panose="02020603050405020304"/>
                <a:ea typeface="宋体" panose="02010600030101010101" pitchFamily="2" charset="-122"/>
              </a:rPr>
              <a:t>“</a:t>
            </a:r>
            <a:r>
              <a:rPr lang="en-US" altLang="zh-CN" sz="2400" b="1">
                <a:solidFill>
                  <a:srgbClr val="FF0000"/>
                </a:solidFill>
                <a:latin typeface="Times New Roman" panose="02020603050405020304"/>
                <a:ea typeface="Times New Roman" panose="02020603050405020304"/>
              </a:rPr>
              <a:t>basket</a:t>
            </a:r>
            <a:r>
              <a:rPr lang="en-US" altLang="zh-CN" sz="2400" b="1">
                <a:solidFill>
                  <a:srgbClr val="FF0000"/>
                </a:solidFill>
                <a:latin typeface="Times New Roman" panose="02020603050405020304"/>
                <a:ea typeface="宋体" panose="02010600030101010101" pitchFamily="2" charset="-122"/>
              </a:rPr>
              <a:t>”</a:t>
            </a:r>
            <a:r>
              <a:rPr lang="en-US" altLang="zh-CN" sz="2400" b="1">
                <a:solidFill>
                  <a:srgbClr val="FF0000"/>
                </a:solidFill>
                <a:latin typeface="Times New Roman" panose="02020603050405020304"/>
                <a:ea typeface="Times New Roman" panose="02020603050405020304"/>
              </a:rPr>
              <a:t>, the family were moved to tears.</a:t>
            </a:r>
            <a:endParaRPr lang="en-US" altLang="zh-CN" sz="2400" b="1">
              <a:solidFill>
                <a:srgbClr val="FF0000"/>
              </a:solidFill>
              <a:latin typeface="Times New Roman" panose="02020603050405020304"/>
              <a:ea typeface="Times New Roman" panose="02020603050405020304"/>
            </a:endParaRPr>
          </a:p>
        </p:txBody>
      </p:sp>
      <p:cxnSp>
        <p:nvCxnSpPr>
          <p:cNvPr id="30" name="直接连接符 29"/>
          <p:cNvCxnSpPr/>
          <p:nvPr/>
        </p:nvCxnSpPr>
        <p:spPr>
          <a:xfrm flipV="1">
            <a:off x="2498090" y="454660"/>
            <a:ext cx="2870835" cy="825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31" name="圆角矩形 30"/>
          <p:cNvSpPr/>
          <p:nvPr/>
        </p:nvSpPr>
        <p:spPr>
          <a:xfrm>
            <a:off x="2214880" y="79375"/>
            <a:ext cx="3154045" cy="57658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（教会的）联谊厅</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7" name="直接连接符 6"/>
          <p:cNvCxnSpPr/>
          <p:nvPr/>
        </p:nvCxnSpPr>
        <p:spPr>
          <a:xfrm>
            <a:off x="5368925" y="462915"/>
            <a:ext cx="1966595"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8" name="圆角矩形 7"/>
          <p:cNvSpPr/>
          <p:nvPr/>
        </p:nvSpPr>
        <p:spPr>
          <a:xfrm>
            <a:off x="5460365" y="79375"/>
            <a:ext cx="4916170" cy="57658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（到处都是</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的声音</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气氛</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9" name="直接连接符 8"/>
          <p:cNvCxnSpPr/>
          <p:nvPr/>
        </p:nvCxnSpPr>
        <p:spPr>
          <a:xfrm flipV="1">
            <a:off x="2772410" y="915035"/>
            <a:ext cx="1223010" cy="889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0" name="圆角矩形 9"/>
          <p:cNvSpPr/>
          <p:nvPr/>
        </p:nvSpPr>
        <p:spPr>
          <a:xfrm>
            <a:off x="2657475" y="79375"/>
            <a:ext cx="1452245" cy="49657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领取</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1" name="直接连接符 10"/>
          <p:cNvCxnSpPr/>
          <p:nvPr/>
        </p:nvCxnSpPr>
        <p:spPr>
          <a:xfrm>
            <a:off x="6009005" y="1343660"/>
            <a:ext cx="2221865" cy="571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2" name="圆角矩形 11"/>
          <p:cNvSpPr/>
          <p:nvPr/>
        </p:nvSpPr>
        <p:spPr>
          <a:xfrm>
            <a:off x="5635625" y="353695"/>
            <a:ext cx="2661285"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第一顿饱饭</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3" name="直接连接符 12"/>
          <p:cNvCxnSpPr/>
          <p:nvPr/>
        </p:nvCxnSpPr>
        <p:spPr>
          <a:xfrm>
            <a:off x="3718560" y="2592070"/>
            <a:ext cx="2221865" cy="571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4" name="圆角矩形 13"/>
          <p:cNvSpPr/>
          <p:nvPr/>
        </p:nvSpPr>
        <p:spPr>
          <a:xfrm>
            <a:off x="3572510" y="1606550"/>
            <a:ext cx="2367915"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正要做某事</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5" name="直接连接符 14"/>
          <p:cNvCxnSpPr/>
          <p:nvPr/>
        </p:nvCxnSpPr>
        <p:spPr>
          <a:xfrm>
            <a:off x="9864725" y="3007360"/>
            <a:ext cx="2221865" cy="571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6" name="直接连接符 15"/>
          <p:cNvCxnSpPr/>
          <p:nvPr/>
        </p:nvCxnSpPr>
        <p:spPr>
          <a:xfrm>
            <a:off x="217170" y="3426460"/>
            <a:ext cx="852170" cy="635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7" name="圆角矩形 16"/>
          <p:cNvSpPr/>
          <p:nvPr/>
        </p:nvSpPr>
        <p:spPr>
          <a:xfrm>
            <a:off x="8230870" y="1986280"/>
            <a:ext cx="3804285"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道听途说</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口口相传</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8" name="直接连接符 17"/>
          <p:cNvCxnSpPr/>
          <p:nvPr/>
        </p:nvCxnSpPr>
        <p:spPr>
          <a:xfrm>
            <a:off x="3718560" y="3432810"/>
            <a:ext cx="1671955"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9" name="圆角矩形 18"/>
          <p:cNvSpPr/>
          <p:nvPr/>
        </p:nvSpPr>
        <p:spPr>
          <a:xfrm>
            <a:off x="3467735" y="2407285"/>
            <a:ext cx="2472690"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分发</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发放</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0" name="直接连接符 19"/>
          <p:cNvCxnSpPr/>
          <p:nvPr/>
        </p:nvCxnSpPr>
        <p:spPr>
          <a:xfrm>
            <a:off x="843280" y="3865245"/>
            <a:ext cx="1587500" cy="317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1" name="圆角矩形 20"/>
          <p:cNvSpPr/>
          <p:nvPr/>
        </p:nvSpPr>
        <p:spPr>
          <a:xfrm>
            <a:off x="306705" y="2827020"/>
            <a:ext cx="2911475"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在我们的名单上</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2" name="直接连接符 21"/>
          <p:cNvCxnSpPr/>
          <p:nvPr/>
        </p:nvCxnSpPr>
        <p:spPr>
          <a:xfrm>
            <a:off x="276225" y="4300855"/>
            <a:ext cx="1318260" cy="635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nvCxnSpPr>
        <p:spPr>
          <a:xfrm flipV="1">
            <a:off x="10699750" y="3874135"/>
            <a:ext cx="1288415" cy="1143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4" name="圆角矩形 23"/>
          <p:cNvSpPr/>
          <p:nvPr/>
        </p:nvSpPr>
        <p:spPr>
          <a:xfrm>
            <a:off x="9515475" y="2929890"/>
            <a:ext cx="2472690"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提供物资</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5" name="直接连接符 24"/>
          <p:cNvCxnSpPr/>
          <p:nvPr/>
        </p:nvCxnSpPr>
        <p:spPr>
          <a:xfrm>
            <a:off x="7930515" y="4763770"/>
            <a:ext cx="402463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6" name="圆角矩形 25"/>
          <p:cNvSpPr/>
          <p:nvPr/>
        </p:nvSpPr>
        <p:spPr>
          <a:xfrm>
            <a:off x="7842250" y="3706495"/>
            <a:ext cx="4113530"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艰难的处境</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困难情况</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7" name="直接连接符 26"/>
          <p:cNvCxnSpPr/>
          <p:nvPr/>
        </p:nvCxnSpPr>
        <p:spPr>
          <a:xfrm flipV="1">
            <a:off x="4032885" y="5140960"/>
            <a:ext cx="2870200" cy="228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8" name="圆角矩形 27"/>
          <p:cNvSpPr/>
          <p:nvPr/>
        </p:nvSpPr>
        <p:spPr>
          <a:xfrm>
            <a:off x="3870325" y="4157980"/>
            <a:ext cx="3131185" cy="60579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尴尬地笑</a:t>
            </a:r>
            <a:endParaRPr lang="zh-CN" altLang="en-US" sz="280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0" dur="1000" fill="hold"/>
                                        <p:tgtEl>
                                          <p:spTgt spid="3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2" dur="1000" fill="hold"/>
                                        <p:tgtEl>
                                          <p:spTgt spid="3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xit" presetSubtype="12" fill="hold" grpId="2" nodeType="clickEffect">
                                  <p:stCondLst>
                                    <p:cond delay="0"/>
                                  </p:stCondLst>
                                  <p:childTnLst>
                                    <p:animEffect transition="out" filter="strips(downLeft)">
                                      <p:cBhvr>
                                        <p:cTn id="30" dur="500"/>
                                        <p:tgtEl>
                                          <p:spTgt spid="31"/>
                                        </p:tgtEl>
                                      </p:cBhvr>
                                    </p:animEffect>
                                    <p:set>
                                      <p:cBhvr>
                                        <p:cTn id="31" dur="1" fill="hold">
                                          <p:stCondLst>
                                            <p:cond delay="499"/>
                                          </p:stCondLst>
                                        </p:cTn>
                                        <p:tgtEl>
                                          <p:spTgt spid="31"/>
                                        </p:tgtEl>
                                        <p:attrNameLst>
                                          <p:attrName>style.visibility</p:attrName>
                                        </p:attrNameLst>
                                      </p:cBhvr>
                                      <p:to>
                                        <p:strVal val="hidden"/>
                                      </p:to>
                                    </p:set>
                                  </p:childTnLst>
                                </p:cTn>
                              </p:par>
                              <p:par>
                                <p:cTn id="32" presetID="25"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9" dur="1000" fill="hold"/>
                                        <p:tgtEl>
                                          <p:spTgt spid="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xit" presetSubtype="12" fill="hold" grpId="2" nodeType="clickEffect">
                                  <p:stCondLst>
                                    <p:cond delay="0"/>
                                  </p:stCondLst>
                                  <p:childTnLst>
                                    <p:animEffect transition="out" filter="strips(downLeft)">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par>
                                <p:cTn id="59" presetID="25" presetClass="entr" presetSubtype="0" fill="hold"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4" dur="1000" fill="hold"/>
                                        <p:tgtEl>
                                          <p:spTgt spid="9"/>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9"/>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76" dur="1000" fill="hold"/>
                                        <p:tgtEl>
                                          <p:spTgt spid="10"/>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18" presetClass="exit" presetSubtype="12" fill="hold" grpId="2" nodeType="clickEffect">
                                  <p:stCondLst>
                                    <p:cond delay="0"/>
                                  </p:stCondLst>
                                  <p:childTnLst>
                                    <p:animEffect transition="out" filter="strips(downLeft)">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25" presetClass="entr" presetSubtype="0" fill="hold" nodeType="withEffect">
                                  <p:stCondLst>
                                    <p:cond delay="0"/>
                                  </p:stCondLst>
                                  <p:childTnLst>
                                    <p:set>
                                      <p:cBhvr>
                                        <p:cTn id="87" dur="1" fill="hold">
                                          <p:stCondLst>
                                            <p:cond delay="0"/>
                                          </p:stCondLst>
                                        </p:cTn>
                                        <p:tgtEl>
                                          <p:spTgt spid="11"/>
                                        </p:tgtEl>
                                        <p:attrNameLst>
                                          <p:attrName>style.visibility</p:attrName>
                                        </p:attrNameLst>
                                      </p:cBhvr>
                                      <p:to>
                                        <p:strVal val="visible"/>
                                      </p:to>
                                    </p:set>
                                    <p:anim calcmode="lin" valueType="num">
                                      <p:cBhvr>
                                        <p:cTn id="8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91" dur="1000" fill="hold"/>
                                        <p:tgtEl>
                                          <p:spTgt spid="11"/>
                                        </p:tgtEl>
                                        <p:attrNameLst>
                                          <p:attrName>ppt_h</p:attrName>
                                        </p:attrNameLst>
                                      </p:cBhvr>
                                      <p:tavLst>
                                        <p:tav tm="0">
                                          <p:val>
                                            <p:strVal val="#ppt_h"/>
                                          </p:val>
                                        </p:tav>
                                        <p:tav tm="100000">
                                          <p:val>
                                            <p:strVal val="#ppt_h"/>
                                          </p:val>
                                        </p:tav>
                                      </p:tavLst>
                                    </p:anim>
                                    <p:anim calcmode="lin" valueType="num">
                                      <p:cBhvr>
                                        <p:cTn id="9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9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9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95" dur="1000" decel="50000">
                                          <p:stCondLst>
                                            <p:cond delay="0"/>
                                          </p:stCondLst>
                                        </p:cTn>
                                        <p:tgtEl>
                                          <p:spTgt spid="11"/>
                                        </p:tgtEl>
                                      </p:cBhvr>
                                    </p:animEffect>
                                  </p:childTnLst>
                                </p:cTn>
                              </p:par>
                            </p:childTnLst>
                          </p:cTn>
                        </p:par>
                      </p:childTnLst>
                    </p:cTn>
                  </p:par>
                  <p:par>
                    <p:cTn id="96" fill="hold">
                      <p:stCondLst>
                        <p:cond delay="indefinite"/>
                      </p:stCondLst>
                      <p:childTnLst>
                        <p:par>
                          <p:cTn id="97" fill="hold">
                            <p:stCondLst>
                              <p:cond delay="0"/>
                            </p:stCondLst>
                            <p:childTnLst>
                              <p:par>
                                <p:cTn id="98" presetID="25" presetClass="entr" presetSubtype="0" fill="hold" grpId="0" nodeType="clickEffect">
                                  <p:stCondLst>
                                    <p:cond delay="0"/>
                                  </p:stCondLst>
                                  <p:childTnLst>
                                    <p:set>
                                      <p:cBhvr>
                                        <p:cTn id="99" dur="1" fill="hold">
                                          <p:stCondLst>
                                            <p:cond delay="0"/>
                                          </p:stCondLst>
                                        </p:cTn>
                                        <p:tgtEl>
                                          <p:spTgt spid="12"/>
                                        </p:tgtEl>
                                        <p:attrNameLst>
                                          <p:attrName>style.visibility</p:attrName>
                                        </p:attrNameLst>
                                      </p:cBhvr>
                                      <p:to>
                                        <p:strVal val="visible"/>
                                      </p:to>
                                    </p:set>
                                    <p:anim calcmode="lin" valueType="num">
                                      <p:cBhvr>
                                        <p:cTn id="10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3" dur="1000" fill="hold"/>
                                        <p:tgtEl>
                                          <p:spTgt spid="12"/>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12"/>
                                        </p:tgtEl>
                                      </p:cBhvr>
                                    </p:animEffect>
                                  </p:childTnLst>
                                </p:cTn>
                              </p:par>
                            </p:childTnLst>
                          </p:cTn>
                        </p:par>
                      </p:childTnLst>
                    </p:cTn>
                  </p:par>
                  <p:par>
                    <p:cTn id="108" fill="hold">
                      <p:stCondLst>
                        <p:cond delay="indefinite"/>
                      </p:stCondLst>
                      <p:childTnLst>
                        <p:par>
                          <p:cTn id="109" fill="hold">
                            <p:stCondLst>
                              <p:cond delay="0"/>
                            </p:stCondLst>
                            <p:childTnLst>
                              <p:par>
                                <p:cTn id="110" presetID="18" presetClass="exit" presetSubtype="12" fill="hold" grpId="2" nodeType="clickEffect">
                                  <p:stCondLst>
                                    <p:cond delay="0"/>
                                  </p:stCondLst>
                                  <p:childTnLst>
                                    <p:animEffect transition="out" filter="strips(downLeft)">
                                      <p:cBhvr>
                                        <p:cTn id="111" dur="500"/>
                                        <p:tgtEl>
                                          <p:spTgt spid="12"/>
                                        </p:tgtEl>
                                      </p:cBhvr>
                                    </p:animEffect>
                                    <p:set>
                                      <p:cBhvr>
                                        <p:cTn id="112" dur="1" fill="hold">
                                          <p:stCondLst>
                                            <p:cond delay="499"/>
                                          </p:stCondLst>
                                        </p:cTn>
                                        <p:tgtEl>
                                          <p:spTgt spid="12"/>
                                        </p:tgtEl>
                                        <p:attrNameLst>
                                          <p:attrName>style.visibility</p:attrName>
                                        </p:attrNameLst>
                                      </p:cBhvr>
                                      <p:to>
                                        <p:strVal val="hidden"/>
                                      </p:to>
                                    </p:set>
                                  </p:childTnLst>
                                </p:cTn>
                              </p:par>
                              <p:par>
                                <p:cTn id="113" presetID="25" presetClass="entr" presetSubtype="0" fill="hold" nodeType="with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p:cTn id="115"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18" dur="1000" fill="hold"/>
                                        <p:tgtEl>
                                          <p:spTgt spid="13"/>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3"/>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4"/>
                                        </p:tgtEl>
                                        <p:attrNameLst>
                                          <p:attrName>style.visibility</p:attrName>
                                        </p:attrNameLst>
                                      </p:cBhvr>
                                      <p:to>
                                        <p:strVal val="visible"/>
                                      </p:to>
                                    </p:set>
                                    <p:anim calcmode="lin" valueType="num">
                                      <p:cBhvr>
                                        <p:cTn id="12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30" dur="1000" fill="hold"/>
                                        <p:tgtEl>
                                          <p:spTgt spid="14"/>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4"/>
                                        </p:tgtEl>
                                      </p:cBhvr>
                                    </p:animEffect>
                                  </p:childTnLst>
                                </p:cTn>
                              </p:par>
                            </p:childTnLst>
                          </p:cTn>
                        </p:par>
                      </p:childTnLst>
                    </p:cTn>
                  </p:par>
                  <p:par>
                    <p:cTn id="135" fill="hold">
                      <p:stCondLst>
                        <p:cond delay="indefinite"/>
                      </p:stCondLst>
                      <p:childTnLst>
                        <p:par>
                          <p:cTn id="136" fill="hold">
                            <p:stCondLst>
                              <p:cond delay="0"/>
                            </p:stCondLst>
                            <p:childTnLst>
                              <p:par>
                                <p:cTn id="137" presetID="18" presetClass="exit" presetSubtype="12" fill="hold" grpId="2" nodeType="clickEffect">
                                  <p:stCondLst>
                                    <p:cond delay="0"/>
                                  </p:stCondLst>
                                  <p:childTnLst>
                                    <p:animEffect transition="out" filter="strips(downLeft)">
                                      <p:cBhvr>
                                        <p:cTn id="138" dur="500"/>
                                        <p:tgtEl>
                                          <p:spTgt spid="14"/>
                                        </p:tgtEl>
                                      </p:cBhvr>
                                    </p:animEffect>
                                    <p:set>
                                      <p:cBhvr>
                                        <p:cTn id="139" dur="1" fill="hold">
                                          <p:stCondLst>
                                            <p:cond delay="499"/>
                                          </p:stCondLst>
                                        </p:cTn>
                                        <p:tgtEl>
                                          <p:spTgt spid="14"/>
                                        </p:tgtEl>
                                        <p:attrNameLst>
                                          <p:attrName>style.visibility</p:attrName>
                                        </p:attrNameLst>
                                      </p:cBhvr>
                                      <p:to>
                                        <p:strVal val="hidden"/>
                                      </p:to>
                                    </p:set>
                                  </p:childTnLst>
                                </p:cTn>
                              </p:par>
                              <p:par>
                                <p:cTn id="140" presetID="25" presetClass="entr" presetSubtype="0" fill="hold" nodeType="withEffect">
                                  <p:stCondLst>
                                    <p:cond delay="0"/>
                                  </p:stCondLst>
                                  <p:childTnLst>
                                    <p:set>
                                      <p:cBhvr>
                                        <p:cTn id="141" dur="1" fill="hold">
                                          <p:stCondLst>
                                            <p:cond delay="0"/>
                                          </p:stCondLst>
                                        </p:cTn>
                                        <p:tgtEl>
                                          <p:spTgt spid="15"/>
                                        </p:tgtEl>
                                        <p:attrNameLst>
                                          <p:attrName>style.visibility</p:attrName>
                                        </p:attrNameLst>
                                      </p:cBhvr>
                                      <p:to>
                                        <p:strVal val="visible"/>
                                      </p:to>
                                    </p:set>
                                    <p:anim calcmode="lin" valueType="num">
                                      <p:cBhvr>
                                        <p:cTn id="14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4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4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45" dur="1000" fill="hold"/>
                                        <p:tgtEl>
                                          <p:spTgt spid="15"/>
                                        </p:tgtEl>
                                        <p:attrNameLst>
                                          <p:attrName>ppt_h</p:attrName>
                                        </p:attrNameLst>
                                      </p:cBhvr>
                                      <p:tavLst>
                                        <p:tav tm="0">
                                          <p:val>
                                            <p:strVal val="#ppt_h"/>
                                          </p:val>
                                        </p:tav>
                                        <p:tav tm="100000">
                                          <p:val>
                                            <p:strVal val="#ppt_h"/>
                                          </p:val>
                                        </p:tav>
                                      </p:tavLst>
                                    </p:anim>
                                    <p:anim calcmode="lin" valueType="num">
                                      <p:cBhvr>
                                        <p:cTn id="14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4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4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9" dur="1000" decel="50000">
                                          <p:stCondLst>
                                            <p:cond delay="0"/>
                                          </p:stCondLst>
                                        </p:cTn>
                                        <p:tgtEl>
                                          <p:spTgt spid="15"/>
                                        </p:tgtEl>
                                      </p:cBhvr>
                                    </p:animEffect>
                                  </p:childTnLst>
                                </p:cTn>
                              </p:par>
                              <p:par>
                                <p:cTn id="150" presetID="25" presetClass="entr" presetSubtype="0" fill="hold" nodeType="withEffect">
                                  <p:stCondLst>
                                    <p:cond delay="0"/>
                                  </p:stCondLst>
                                  <p:childTnLst>
                                    <p:set>
                                      <p:cBhvr>
                                        <p:cTn id="151" dur="1" fill="hold">
                                          <p:stCondLst>
                                            <p:cond delay="0"/>
                                          </p:stCondLst>
                                        </p:cTn>
                                        <p:tgtEl>
                                          <p:spTgt spid="16"/>
                                        </p:tgtEl>
                                        <p:attrNameLst>
                                          <p:attrName>style.visibility</p:attrName>
                                        </p:attrNameLst>
                                      </p:cBhvr>
                                      <p:to>
                                        <p:strVal val="visible"/>
                                      </p:to>
                                    </p:set>
                                    <p:anim calcmode="lin" valueType="num">
                                      <p:cBhvr>
                                        <p:cTn id="15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55" dur="1000" fill="hold"/>
                                        <p:tgtEl>
                                          <p:spTgt spid="16"/>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16"/>
                                        </p:tgtEl>
                                      </p:cBhvr>
                                    </p:animEffect>
                                  </p:childTnLst>
                                </p:cTn>
                              </p:par>
                            </p:childTnLst>
                          </p:cTn>
                        </p:par>
                      </p:childTnLst>
                    </p:cTn>
                  </p:par>
                  <p:par>
                    <p:cTn id="160" fill="hold">
                      <p:stCondLst>
                        <p:cond delay="indefinite"/>
                      </p:stCondLst>
                      <p:childTnLst>
                        <p:par>
                          <p:cTn id="161" fill="hold">
                            <p:stCondLst>
                              <p:cond delay="0"/>
                            </p:stCondLst>
                            <p:childTnLst>
                              <p:par>
                                <p:cTn id="162" presetID="25" presetClass="entr" presetSubtype="0" fill="hold" grpId="0" nodeType="clickEffect">
                                  <p:stCondLst>
                                    <p:cond delay="0"/>
                                  </p:stCondLst>
                                  <p:childTnLst>
                                    <p:set>
                                      <p:cBhvr>
                                        <p:cTn id="163" dur="1" fill="hold">
                                          <p:stCondLst>
                                            <p:cond delay="0"/>
                                          </p:stCondLst>
                                        </p:cTn>
                                        <p:tgtEl>
                                          <p:spTgt spid="17"/>
                                        </p:tgtEl>
                                        <p:attrNameLst>
                                          <p:attrName>style.visibility</p:attrName>
                                        </p:attrNameLst>
                                      </p:cBhvr>
                                      <p:to>
                                        <p:strVal val="visible"/>
                                      </p:to>
                                    </p:set>
                                    <p:anim calcmode="lin" valueType="num">
                                      <p:cBhvr>
                                        <p:cTn id="164"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67" dur="1000" fill="hold"/>
                                        <p:tgtEl>
                                          <p:spTgt spid="17"/>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17"/>
                                        </p:tgtEl>
                                      </p:cBhvr>
                                    </p:animEffect>
                                  </p:childTnLst>
                                </p:cTn>
                              </p:par>
                            </p:childTnLst>
                          </p:cTn>
                        </p:par>
                      </p:childTnLst>
                    </p:cTn>
                  </p:par>
                  <p:par>
                    <p:cTn id="172" fill="hold">
                      <p:stCondLst>
                        <p:cond delay="indefinite"/>
                      </p:stCondLst>
                      <p:childTnLst>
                        <p:par>
                          <p:cTn id="173" fill="hold">
                            <p:stCondLst>
                              <p:cond delay="0"/>
                            </p:stCondLst>
                            <p:childTnLst>
                              <p:par>
                                <p:cTn id="174" presetID="18" presetClass="exit" presetSubtype="12" fill="hold" grpId="2" nodeType="clickEffect">
                                  <p:stCondLst>
                                    <p:cond delay="0"/>
                                  </p:stCondLst>
                                  <p:childTnLst>
                                    <p:animEffect transition="out" filter="strips(downLeft)">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25" presetClass="entr" presetSubtype="0" fill="hold" nodeType="withEffect">
                                  <p:stCondLst>
                                    <p:cond delay="0"/>
                                  </p:stCondLst>
                                  <p:childTnLst>
                                    <p:set>
                                      <p:cBhvr>
                                        <p:cTn id="178" dur="1" fill="hold">
                                          <p:stCondLst>
                                            <p:cond delay="0"/>
                                          </p:stCondLst>
                                        </p:cTn>
                                        <p:tgtEl>
                                          <p:spTgt spid="18"/>
                                        </p:tgtEl>
                                        <p:attrNameLst>
                                          <p:attrName>style.visibility</p:attrName>
                                        </p:attrNameLst>
                                      </p:cBhvr>
                                      <p:to>
                                        <p:strVal val="visible"/>
                                      </p:to>
                                    </p:set>
                                    <p:anim calcmode="lin" valueType="num">
                                      <p:cBhvr>
                                        <p:cTn id="17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82" dur="1000" fill="hold"/>
                                        <p:tgtEl>
                                          <p:spTgt spid="18"/>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18"/>
                                        </p:tgtEl>
                                      </p:cBhvr>
                                    </p:animEffect>
                                  </p:childTnLst>
                                </p:cTn>
                              </p:par>
                            </p:childTnLst>
                          </p:cTn>
                        </p:par>
                      </p:childTnLst>
                    </p:cTn>
                  </p:par>
                  <p:par>
                    <p:cTn id="187" fill="hold">
                      <p:stCondLst>
                        <p:cond delay="indefinite"/>
                      </p:stCondLst>
                      <p:childTnLst>
                        <p:par>
                          <p:cTn id="188" fill="hold">
                            <p:stCondLst>
                              <p:cond delay="0"/>
                            </p:stCondLst>
                            <p:childTnLst>
                              <p:par>
                                <p:cTn id="189" presetID="25" presetClass="entr" presetSubtype="0" fill="hold" grpId="0" nodeType="clickEffect">
                                  <p:stCondLst>
                                    <p:cond delay="0"/>
                                  </p:stCondLst>
                                  <p:childTnLst>
                                    <p:set>
                                      <p:cBhvr>
                                        <p:cTn id="190" dur="1" fill="hold">
                                          <p:stCondLst>
                                            <p:cond delay="0"/>
                                          </p:stCondLst>
                                        </p:cTn>
                                        <p:tgtEl>
                                          <p:spTgt spid="19"/>
                                        </p:tgtEl>
                                        <p:attrNameLst>
                                          <p:attrName>style.visibility</p:attrName>
                                        </p:attrNameLst>
                                      </p:cBhvr>
                                      <p:to>
                                        <p:strVal val="visible"/>
                                      </p:to>
                                    </p:set>
                                    <p:anim calcmode="lin" valueType="num">
                                      <p:cBhvr>
                                        <p:cTn id="19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9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9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94" dur="1000" fill="hold"/>
                                        <p:tgtEl>
                                          <p:spTgt spid="19"/>
                                        </p:tgtEl>
                                        <p:attrNameLst>
                                          <p:attrName>ppt_h</p:attrName>
                                        </p:attrNameLst>
                                      </p:cBhvr>
                                      <p:tavLst>
                                        <p:tav tm="0">
                                          <p:val>
                                            <p:strVal val="#ppt_h"/>
                                          </p:val>
                                        </p:tav>
                                        <p:tav tm="100000">
                                          <p:val>
                                            <p:strVal val="#ppt_h"/>
                                          </p:val>
                                        </p:tav>
                                      </p:tavLst>
                                    </p:anim>
                                    <p:anim calcmode="lin" valueType="num">
                                      <p:cBhvr>
                                        <p:cTn id="19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9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9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98" dur="1000" decel="50000">
                                          <p:stCondLst>
                                            <p:cond delay="0"/>
                                          </p:stCondLst>
                                        </p:cTn>
                                        <p:tgtEl>
                                          <p:spTgt spid="19"/>
                                        </p:tgtEl>
                                      </p:cBhvr>
                                    </p:animEffect>
                                  </p:childTnLst>
                                </p:cTn>
                              </p:par>
                            </p:childTnLst>
                          </p:cTn>
                        </p:par>
                      </p:childTnLst>
                    </p:cTn>
                  </p:par>
                  <p:par>
                    <p:cTn id="199" fill="hold">
                      <p:stCondLst>
                        <p:cond delay="indefinite"/>
                      </p:stCondLst>
                      <p:childTnLst>
                        <p:par>
                          <p:cTn id="200" fill="hold">
                            <p:stCondLst>
                              <p:cond delay="0"/>
                            </p:stCondLst>
                            <p:childTnLst>
                              <p:par>
                                <p:cTn id="201" presetID="18" presetClass="exit" presetSubtype="12" fill="hold" grpId="2" nodeType="clickEffect">
                                  <p:stCondLst>
                                    <p:cond delay="0"/>
                                  </p:stCondLst>
                                  <p:childTnLst>
                                    <p:animEffect transition="out" filter="strips(downLeft)">
                                      <p:cBhvr>
                                        <p:cTn id="202" dur="500"/>
                                        <p:tgtEl>
                                          <p:spTgt spid="19"/>
                                        </p:tgtEl>
                                      </p:cBhvr>
                                    </p:animEffect>
                                    <p:set>
                                      <p:cBhvr>
                                        <p:cTn id="203" dur="1" fill="hold">
                                          <p:stCondLst>
                                            <p:cond delay="499"/>
                                          </p:stCondLst>
                                        </p:cTn>
                                        <p:tgtEl>
                                          <p:spTgt spid="19"/>
                                        </p:tgtEl>
                                        <p:attrNameLst>
                                          <p:attrName>style.visibility</p:attrName>
                                        </p:attrNameLst>
                                      </p:cBhvr>
                                      <p:to>
                                        <p:strVal val="hidden"/>
                                      </p:to>
                                    </p:set>
                                  </p:childTnLst>
                                </p:cTn>
                              </p:par>
                              <p:par>
                                <p:cTn id="204" presetID="25" presetClass="entr" presetSubtype="0" fill="hold" nodeType="withEffect">
                                  <p:stCondLst>
                                    <p:cond delay="0"/>
                                  </p:stCondLst>
                                  <p:childTnLst>
                                    <p:set>
                                      <p:cBhvr>
                                        <p:cTn id="205" dur="1" fill="hold">
                                          <p:stCondLst>
                                            <p:cond delay="0"/>
                                          </p:stCondLst>
                                        </p:cTn>
                                        <p:tgtEl>
                                          <p:spTgt spid="20"/>
                                        </p:tgtEl>
                                        <p:attrNameLst>
                                          <p:attrName>style.visibility</p:attrName>
                                        </p:attrNameLst>
                                      </p:cBhvr>
                                      <p:to>
                                        <p:strVal val="visible"/>
                                      </p:to>
                                    </p:set>
                                    <p:anim calcmode="lin" valueType="num">
                                      <p:cBhvr>
                                        <p:cTn id="206"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07"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08"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09" dur="1000" fill="hold"/>
                                        <p:tgtEl>
                                          <p:spTgt spid="20"/>
                                        </p:tgtEl>
                                        <p:attrNameLst>
                                          <p:attrName>ppt_h</p:attrName>
                                        </p:attrNameLst>
                                      </p:cBhvr>
                                      <p:tavLst>
                                        <p:tav tm="0">
                                          <p:val>
                                            <p:strVal val="#ppt_h"/>
                                          </p:val>
                                        </p:tav>
                                        <p:tav tm="100000">
                                          <p:val>
                                            <p:strVal val="#ppt_h"/>
                                          </p:val>
                                        </p:tav>
                                      </p:tavLst>
                                    </p:anim>
                                    <p:anim calcmode="lin" valueType="num">
                                      <p:cBhvr>
                                        <p:cTn id="210"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11"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12"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13" dur="1000" decel="50000">
                                          <p:stCondLst>
                                            <p:cond delay="0"/>
                                          </p:stCondLst>
                                        </p:cTn>
                                        <p:tgtEl>
                                          <p:spTgt spid="20"/>
                                        </p:tgtEl>
                                      </p:cBhvr>
                                    </p:animEffect>
                                  </p:childTnLst>
                                </p:cTn>
                              </p:par>
                            </p:childTnLst>
                          </p:cTn>
                        </p:par>
                      </p:childTnLst>
                    </p:cTn>
                  </p:par>
                  <p:par>
                    <p:cTn id="214" fill="hold">
                      <p:stCondLst>
                        <p:cond delay="indefinite"/>
                      </p:stCondLst>
                      <p:childTnLst>
                        <p:par>
                          <p:cTn id="215" fill="hold">
                            <p:stCondLst>
                              <p:cond delay="0"/>
                            </p:stCondLst>
                            <p:childTnLst>
                              <p:par>
                                <p:cTn id="216" presetID="25" presetClass="entr" presetSubtype="0" fill="hold" grpId="0" nodeType="clickEffect">
                                  <p:stCondLst>
                                    <p:cond delay="0"/>
                                  </p:stCondLst>
                                  <p:childTnLst>
                                    <p:set>
                                      <p:cBhvr>
                                        <p:cTn id="217" dur="1" fill="hold">
                                          <p:stCondLst>
                                            <p:cond delay="0"/>
                                          </p:stCondLst>
                                        </p:cTn>
                                        <p:tgtEl>
                                          <p:spTgt spid="21"/>
                                        </p:tgtEl>
                                        <p:attrNameLst>
                                          <p:attrName>style.visibility</p:attrName>
                                        </p:attrNameLst>
                                      </p:cBhvr>
                                      <p:to>
                                        <p:strVal val="visible"/>
                                      </p:to>
                                    </p:set>
                                    <p:anim calcmode="lin" valueType="num">
                                      <p:cBhvr>
                                        <p:cTn id="218"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219"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220"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221" dur="1000" fill="hold"/>
                                        <p:tgtEl>
                                          <p:spTgt spid="21"/>
                                        </p:tgtEl>
                                        <p:attrNameLst>
                                          <p:attrName>ppt_h</p:attrName>
                                        </p:attrNameLst>
                                      </p:cBhvr>
                                      <p:tavLst>
                                        <p:tav tm="0">
                                          <p:val>
                                            <p:strVal val="#ppt_h"/>
                                          </p:val>
                                        </p:tav>
                                        <p:tav tm="100000">
                                          <p:val>
                                            <p:strVal val="#ppt_h"/>
                                          </p:val>
                                        </p:tav>
                                      </p:tavLst>
                                    </p:anim>
                                    <p:anim calcmode="lin" valueType="num">
                                      <p:cBhvr>
                                        <p:cTn id="222"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223"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224"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225" dur="1000" decel="50000">
                                          <p:stCondLst>
                                            <p:cond delay="0"/>
                                          </p:stCondLst>
                                        </p:cTn>
                                        <p:tgtEl>
                                          <p:spTgt spid="21"/>
                                        </p:tgtEl>
                                      </p:cBhvr>
                                    </p:animEffect>
                                  </p:childTnLst>
                                </p:cTn>
                              </p:par>
                            </p:childTnLst>
                          </p:cTn>
                        </p:par>
                      </p:childTnLst>
                    </p:cTn>
                  </p:par>
                  <p:par>
                    <p:cTn id="226" fill="hold">
                      <p:stCondLst>
                        <p:cond delay="indefinite"/>
                      </p:stCondLst>
                      <p:childTnLst>
                        <p:par>
                          <p:cTn id="227" fill="hold">
                            <p:stCondLst>
                              <p:cond delay="0"/>
                            </p:stCondLst>
                            <p:childTnLst>
                              <p:par>
                                <p:cTn id="228" presetID="18" presetClass="exit" presetSubtype="12" fill="hold" grpId="2" nodeType="clickEffect">
                                  <p:stCondLst>
                                    <p:cond delay="0"/>
                                  </p:stCondLst>
                                  <p:childTnLst>
                                    <p:animEffect transition="out" filter="strips(downLeft)">
                                      <p:cBhvr>
                                        <p:cTn id="229" dur="500"/>
                                        <p:tgtEl>
                                          <p:spTgt spid="21"/>
                                        </p:tgtEl>
                                      </p:cBhvr>
                                    </p:animEffect>
                                    <p:set>
                                      <p:cBhvr>
                                        <p:cTn id="230" dur="1" fill="hold">
                                          <p:stCondLst>
                                            <p:cond delay="499"/>
                                          </p:stCondLst>
                                        </p:cTn>
                                        <p:tgtEl>
                                          <p:spTgt spid="21"/>
                                        </p:tgtEl>
                                        <p:attrNameLst>
                                          <p:attrName>style.visibility</p:attrName>
                                        </p:attrNameLst>
                                      </p:cBhvr>
                                      <p:to>
                                        <p:strVal val="hidden"/>
                                      </p:to>
                                    </p:set>
                                  </p:childTnLst>
                                </p:cTn>
                              </p:par>
                              <p:par>
                                <p:cTn id="231" presetID="25" presetClass="entr" presetSubtype="0" fill="hold" nodeType="withEffect">
                                  <p:stCondLst>
                                    <p:cond delay="0"/>
                                  </p:stCondLst>
                                  <p:childTnLst>
                                    <p:set>
                                      <p:cBhvr>
                                        <p:cTn id="232" dur="1" fill="hold">
                                          <p:stCondLst>
                                            <p:cond delay="0"/>
                                          </p:stCondLst>
                                        </p:cTn>
                                        <p:tgtEl>
                                          <p:spTgt spid="22"/>
                                        </p:tgtEl>
                                        <p:attrNameLst>
                                          <p:attrName>style.visibility</p:attrName>
                                        </p:attrNameLst>
                                      </p:cBhvr>
                                      <p:to>
                                        <p:strVal val="visible"/>
                                      </p:to>
                                    </p:set>
                                    <p:anim calcmode="lin" valueType="num">
                                      <p:cBhvr>
                                        <p:cTn id="233"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36" dur="1000" fill="hold"/>
                                        <p:tgtEl>
                                          <p:spTgt spid="22"/>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22"/>
                                        </p:tgtEl>
                                      </p:cBhvr>
                                    </p:animEffect>
                                  </p:childTnLst>
                                </p:cTn>
                              </p:par>
                              <p:par>
                                <p:cTn id="241" presetID="25" presetClass="entr" presetSubtype="0" fill="hold" nodeType="withEffect">
                                  <p:stCondLst>
                                    <p:cond delay="0"/>
                                  </p:stCondLst>
                                  <p:childTnLst>
                                    <p:set>
                                      <p:cBhvr>
                                        <p:cTn id="242" dur="1" fill="hold">
                                          <p:stCondLst>
                                            <p:cond delay="0"/>
                                          </p:stCondLst>
                                        </p:cTn>
                                        <p:tgtEl>
                                          <p:spTgt spid="23"/>
                                        </p:tgtEl>
                                        <p:attrNameLst>
                                          <p:attrName>style.visibility</p:attrName>
                                        </p:attrNameLst>
                                      </p:cBhvr>
                                      <p:to>
                                        <p:strVal val="visible"/>
                                      </p:to>
                                    </p:set>
                                    <p:anim calcmode="lin" valueType="num">
                                      <p:cBhvr>
                                        <p:cTn id="243"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44"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45"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46" dur="1000" fill="hold"/>
                                        <p:tgtEl>
                                          <p:spTgt spid="23"/>
                                        </p:tgtEl>
                                        <p:attrNameLst>
                                          <p:attrName>ppt_h</p:attrName>
                                        </p:attrNameLst>
                                      </p:cBhvr>
                                      <p:tavLst>
                                        <p:tav tm="0">
                                          <p:val>
                                            <p:strVal val="#ppt_h"/>
                                          </p:val>
                                        </p:tav>
                                        <p:tav tm="100000">
                                          <p:val>
                                            <p:strVal val="#ppt_h"/>
                                          </p:val>
                                        </p:tav>
                                      </p:tavLst>
                                    </p:anim>
                                    <p:anim calcmode="lin" valueType="num">
                                      <p:cBhvr>
                                        <p:cTn id="247"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48"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49"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50" dur="1000" decel="50000">
                                          <p:stCondLst>
                                            <p:cond delay="0"/>
                                          </p:stCondLst>
                                        </p:cTn>
                                        <p:tgtEl>
                                          <p:spTgt spid="23"/>
                                        </p:tgtEl>
                                      </p:cBhvr>
                                    </p:animEffect>
                                  </p:childTnLst>
                                </p:cTn>
                              </p:par>
                            </p:childTnLst>
                          </p:cTn>
                        </p:par>
                      </p:childTnLst>
                    </p:cTn>
                  </p:par>
                  <p:par>
                    <p:cTn id="251" fill="hold">
                      <p:stCondLst>
                        <p:cond delay="indefinite"/>
                      </p:stCondLst>
                      <p:childTnLst>
                        <p:par>
                          <p:cTn id="252" fill="hold">
                            <p:stCondLst>
                              <p:cond delay="0"/>
                            </p:stCondLst>
                            <p:childTnLst>
                              <p:par>
                                <p:cTn id="253" presetID="25" presetClass="entr" presetSubtype="0" fill="hold" grpId="0" nodeType="clickEffect">
                                  <p:stCondLst>
                                    <p:cond delay="0"/>
                                  </p:stCondLst>
                                  <p:childTnLst>
                                    <p:set>
                                      <p:cBhvr>
                                        <p:cTn id="254" dur="1" fill="hold">
                                          <p:stCondLst>
                                            <p:cond delay="0"/>
                                          </p:stCondLst>
                                        </p:cTn>
                                        <p:tgtEl>
                                          <p:spTgt spid="24"/>
                                        </p:tgtEl>
                                        <p:attrNameLst>
                                          <p:attrName>style.visibility</p:attrName>
                                        </p:attrNameLst>
                                      </p:cBhvr>
                                      <p:to>
                                        <p:strVal val="visible"/>
                                      </p:to>
                                    </p:set>
                                    <p:anim calcmode="lin" valueType="num">
                                      <p:cBhvr>
                                        <p:cTn id="25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5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5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58" dur="1000" fill="hold"/>
                                        <p:tgtEl>
                                          <p:spTgt spid="24"/>
                                        </p:tgtEl>
                                        <p:attrNameLst>
                                          <p:attrName>ppt_h</p:attrName>
                                        </p:attrNameLst>
                                      </p:cBhvr>
                                      <p:tavLst>
                                        <p:tav tm="0">
                                          <p:val>
                                            <p:strVal val="#ppt_h"/>
                                          </p:val>
                                        </p:tav>
                                        <p:tav tm="100000">
                                          <p:val>
                                            <p:strVal val="#ppt_h"/>
                                          </p:val>
                                        </p:tav>
                                      </p:tavLst>
                                    </p:anim>
                                    <p:anim calcmode="lin" valueType="num">
                                      <p:cBhvr>
                                        <p:cTn id="25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6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6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62" dur="1000" decel="50000">
                                          <p:stCondLst>
                                            <p:cond delay="0"/>
                                          </p:stCondLst>
                                        </p:cTn>
                                        <p:tgtEl>
                                          <p:spTgt spid="24"/>
                                        </p:tgtEl>
                                      </p:cBhvr>
                                    </p:animEffect>
                                  </p:childTnLst>
                                </p:cTn>
                              </p:par>
                            </p:childTnLst>
                          </p:cTn>
                        </p:par>
                      </p:childTnLst>
                    </p:cTn>
                  </p:par>
                  <p:par>
                    <p:cTn id="263" fill="hold">
                      <p:stCondLst>
                        <p:cond delay="indefinite"/>
                      </p:stCondLst>
                      <p:childTnLst>
                        <p:par>
                          <p:cTn id="264" fill="hold">
                            <p:stCondLst>
                              <p:cond delay="0"/>
                            </p:stCondLst>
                            <p:childTnLst>
                              <p:par>
                                <p:cTn id="265" presetID="18" presetClass="exit" presetSubtype="12" fill="hold" grpId="2" nodeType="clickEffect">
                                  <p:stCondLst>
                                    <p:cond delay="0"/>
                                  </p:stCondLst>
                                  <p:childTnLst>
                                    <p:animEffect transition="out" filter="strips(downLeft)">
                                      <p:cBhvr>
                                        <p:cTn id="266" dur="500"/>
                                        <p:tgtEl>
                                          <p:spTgt spid="24"/>
                                        </p:tgtEl>
                                      </p:cBhvr>
                                    </p:animEffect>
                                    <p:set>
                                      <p:cBhvr>
                                        <p:cTn id="267" dur="1" fill="hold">
                                          <p:stCondLst>
                                            <p:cond delay="499"/>
                                          </p:stCondLst>
                                        </p:cTn>
                                        <p:tgtEl>
                                          <p:spTgt spid="24"/>
                                        </p:tgtEl>
                                        <p:attrNameLst>
                                          <p:attrName>style.visibility</p:attrName>
                                        </p:attrNameLst>
                                      </p:cBhvr>
                                      <p:to>
                                        <p:strVal val="hidden"/>
                                      </p:to>
                                    </p:set>
                                  </p:childTnLst>
                                </p:cTn>
                              </p:par>
                              <p:par>
                                <p:cTn id="268" presetID="25" presetClass="entr" presetSubtype="0" fill="hold" nodeType="withEffect">
                                  <p:stCondLst>
                                    <p:cond delay="0"/>
                                  </p:stCondLst>
                                  <p:childTnLst>
                                    <p:set>
                                      <p:cBhvr>
                                        <p:cTn id="269" dur="1" fill="hold">
                                          <p:stCondLst>
                                            <p:cond delay="0"/>
                                          </p:stCondLst>
                                        </p:cTn>
                                        <p:tgtEl>
                                          <p:spTgt spid="25"/>
                                        </p:tgtEl>
                                        <p:attrNameLst>
                                          <p:attrName>style.visibility</p:attrName>
                                        </p:attrNameLst>
                                      </p:cBhvr>
                                      <p:to>
                                        <p:strVal val="visible"/>
                                      </p:to>
                                    </p:set>
                                    <p:anim calcmode="lin" valueType="num">
                                      <p:cBhvr>
                                        <p:cTn id="270"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71"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72"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73" dur="1000" fill="hold"/>
                                        <p:tgtEl>
                                          <p:spTgt spid="25"/>
                                        </p:tgtEl>
                                        <p:attrNameLst>
                                          <p:attrName>ppt_h</p:attrName>
                                        </p:attrNameLst>
                                      </p:cBhvr>
                                      <p:tavLst>
                                        <p:tav tm="0">
                                          <p:val>
                                            <p:strVal val="#ppt_h"/>
                                          </p:val>
                                        </p:tav>
                                        <p:tav tm="100000">
                                          <p:val>
                                            <p:strVal val="#ppt_h"/>
                                          </p:val>
                                        </p:tav>
                                      </p:tavLst>
                                    </p:anim>
                                    <p:anim calcmode="lin" valueType="num">
                                      <p:cBhvr>
                                        <p:cTn id="274"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75"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76"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77" dur="1000" decel="50000">
                                          <p:stCondLst>
                                            <p:cond delay="0"/>
                                          </p:stCondLst>
                                        </p:cTn>
                                        <p:tgtEl>
                                          <p:spTgt spid="25"/>
                                        </p:tgtEl>
                                      </p:cBhvr>
                                    </p:animEffect>
                                  </p:childTnLst>
                                </p:cTn>
                              </p:par>
                            </p:childTnLst>
                          </p:cTn>
                        </p:par>
                      </p:childTnLst>
                    </p:cTn>
                  </p:par>
                  <p:par>
                    <p:cTn id="278" fill="hold">
                      <p:stCondLst>
                        <p:cond delay="indefinite"/>
                      </p:stCondLst>
                      <p:childTnLst>
                        <p:par>
                          <p:cTn id="279" fill="hold">
                            <p:stCondLst>
                              <p:cond delay="0"/>
                            </p:stCondLst>
                            <p:childTnLst>
                              <p:par>
                                <p:cTn id="280" presetID="25" presetClass="entr" presetSubtype="0" fill="hold" grpId="0" nodeType="clickEffect">
                                  <p:stCondLst>
                                    <p:cond delay="0"/>
                                  </p:stCondLst>
                                  <p:childTnLst>
                                    <p:set>
                                      <p:cBhvr>
                                        <p:cTn id="281" dur="1" fill="hold">
                                          <p:stCondLst>
                                            <p:cond delay="0"/>
                                          </p:stCondLst>
                                        </p:cTn>
                                        <p:tgtEl>
                                          <p:spTgt spid="26"/>
                                        </p:tgtEl>
                                        <p:attrNameLst>
                                          <p:attrName>style.visibility</p:attrName>
                                        </p:attrNameLst>
                                      </p:cBhvr>
                                      <p:to>
                                        <p:strVal val="visible"/>
                                      </p:to>
                                    </p:set>
                                    <p:anim calcmode="lin" valueType="num">
                                      <p:cBhvr>
                                        <p:cTn id="282"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83"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84"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85" dur="1000" fill="hold"/>
                                        <p:tgtEl>
                                          <p:spTgt spid="26"/>
                                        </p:tgtEl>
                                        <p:attrNameLst>
                                          <p:attrName>ppt_h</p:attrName>
                                        </p:attrNameLst>
                                      </p:cBhvr>
                                      <p:tavLst>
                                        <p:tav tm="0">
                                          <p:val>
                                            <p:strVal val="#ppt_h"/>
                                          </p:val>
                                        </p:tav>
                                        <p:tav tm="100000">
                                          <p:val>
                                            <p:strVal val="#ppt_h"/>
                                          </p:val>
                                        </p:tav>
                                      </p:tavLst>
                                    </p:anim>
                                    <p:anim calcmode="lin" valueType="num">
                                      <p:cBhvr>
                                        <p:cTn id="286"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87"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88"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89" dur="1000" decel="50000">
                                          <p:stCondLst>
                                            <p:cond delay="0"/>
                                          </p:stCondLst>
                                        </p:cTn>
                                        <p:tgtEl>
                                          <p:spTgt spid="26"/>
                                        </p:tgtEl>
                                      </p:cBhvr>
                                    </p:animEffect>
                                  </p:childTnLst>
                                </p:cTn>
                              </p:par>
                            </p:childTnLst>
                          </p:cTn>
                        </p:par>
                      </p:childTnLst>
                    </p:cTn>
                  </p:par>
                  <p:par>
                    <p:cTn id="290" fill="hold">
                      <p:stCondLst>
                        <p:cond delay="indefinite"/>
                      </p:stCondLst>
                      <p:childTnLst>
                        <p:par>
                          <p:cTn id="291" fill="hold">
                            <p:stCondLst>
                              <p:cond delay="0"/>
                            </p:stCondLst>
                            <p:childTnLst>
                              <p:par>
                                <p:cTn id="292" presetID="18" presetClass="exit" presetSubtype="12" fill="hold" grpId="2" nodeType="clickEffect">
                                  <p:stCondLst>
                                    <p:cond delay="0"/>
                                  </p:stCondLst>
                                  <p:childTnLst>
                                    <p:animEffect transition="out" filter="strips(downLeft)">
                                      <p:cBhvr>
                                        <p:cTn id="293" dur="500"/>
                                        <p:tgtEl>
                                          <p:spTgt spid="26"/>
                                        </p:tgtEl>
                                      </p:cBhvr>
                                    </p:animEffect>
                                    <p:set>
                                      <p:cBhvr>
                                        <p:cTn id="294" dur="1" fill="hold">
                                          <p:stCondLst>
                                            <p:cond delay="499"/>
                                          </p:stCondLst>
                                        </p:cTn>
                                        <p:tgtEl>
                                          <p:spTgt spid="26"/>
                                        </p:tgtEl>
                                        <p:attrNameLst>
                                          <p:attrName>style.visibility</p:attrName>
                                        </p:attrNameLst>
                                      </p:cBhvr>
                                      <p:to>
                                        <p:strVal val="hidden"/>
                                      </p:to>
                                    </p:set>
                                  </p:childTnLst>
                                </p:cTn>
                              </p:par>
                              <p:par>
                                <p:cTn id="295" presetID="25" presetClass="entr" presetSubtype="0" fill="hold" nodeType="withEffect">
                                  <p:stCondLst>
                                    <p:cond delay="0"/>
                                  </p:stCondLst>
                                  <p:childTnLst>
                                    <p:set>
                                      <p:cBhvr>
                                        <p:cTn id="296" dur="1" fill="hold">
                                          <p:stCondLst>
                                            <p:cond delay="0"/>
                                          </p:stCondLst>
                                        </p:cTn>
                                        <p:tgtEl>
                                          <p:spTgt spid="27"/>
                                        </p:tgtEl>
                                        <p:attrNameLst>
                                          <p:attrName>style.visibility</p:attrName>
                                        </p:attrNameLst>
                                      </p:cBhvr>
                                      <p:to>
                                        <p:strVal val="visible"/>
                                      </p:to>
                                    </p:set>
                                    <p:anim calcmode="lin" valueType="num">
                                      <p:cBhvr>
                                        <p:cTn id="297"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98"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99"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300" dur="1000" fill="hold"/>
                                        <p:tgtEl>
                                          <p:spTgt spid="27"/>
                                        </p:tgtEl>
                                        <p:attrNameLst>
                                          <p:attrName>ppt_h</p:attrName>
                                        </p:attrNameLst>
                                      </p:cBhvr>
                                      <p:tavLst>
                                        <p:tav tm="0">
                                          <p:val>
                                            <p:strVal val="#ppt_h"/>
                                          </p:val>
                                        </p:tav>
                                        <p:tav tm="100000">
                                          <p:val>
                                            <p:strVal val="#ppt_h"/>
                                          </p:val>
                                        </p:tav>
                                      </p:tavLst>
                                    </p:anim>
                                    <p:anim calcmode="lin" valueType="num">
                                      <p:cBhvr>
                                        <p:cTn id="301"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302"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303"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304" dur="1000" decel="50000">
                                          <p:stCondLst>
                                            <p:cond delay="0"/>
                                          </p:stCondLst>
                                        </p:cTn>
                                        <p:tgtEl>
                                          <p:spTgt spid="27"/>
                                        </p:tgtEl>
                                      </p:cBhvr>
                                    </p:animEffect>
                                  </p:childTnLst>
                                </p:cTn>
                              </p:par>
                            </p:childTnLst>
                          </p:cTn>
                        </p:par>
                      </p:childTnLst>
                    </p:cTn>
                  </p:par>
                  <p:par>
                    <p:cTn id="305" fill="hold">
                      <p:stCondLst>
                        <p:cond delay="indefinite"/>
                      </p:stCondLst>
                      <p:childTnLst>
                        <p:par>
                          <p:cTn id="306" fill="hold">
                            <p:stCondLst>
                              <p:cond delay="0"/>
                            </p:stCondLst>
                            <p:childTnLst>
                              <p:par>
                                <p:cTn id="307" presetID="25" presetClass="entr" presetSubtype="0" fill="hold" grpId="0" nodeType="clickEffect">
                                  <p:stCondLst>
                                    <p:cond delay="0"/>
                                  </p:stCondLst>
                                  <p:childTnLst>
                                    <p:set>
                                      <p:cBhvr>
                                        <p:cTn id="308" dur="1" fill="hold">
                                          <p:stCondLst>
                                            <p:cond delay="0"/>
                                          </p:stCondLst>
                                        </p:cTn>
                                        <p:tgtEl>
                                          <p:spTgt spid="28"/>
                                        </p:tgtEl>
                                        <p:attrNameLst>
                                          <p:attrName>style.visibility</p:attrName>
                                        </p:attrNameLst>
                                      </p:cBhvr>
                                      <p:to>
                                        <p:strVal val="visible"/>
                                      </p:to>
                                    </p:set>
                                    <p:anim calcmode="lin" valueType="num">
                                      <p:cBhvr>
                                        <p:cTn id="309"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310"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311"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312" dur="1000" fill="hold"/>
                                        <p:tgtEl>
                                          <p:spTgt spid="28"/>
                                        </p:tgtEl>
                                        <p:attrNameLst>
                                          <p:attrName>ppt_h</p:attrName>
                                        </p:attrNameLst>
                                      </p:cBhvr>
                                      <p:tavLst>
                                        <p:tav tm="0">
                                          <p:val>
                                            <p:strVal val="#ppt_h"/>
                                          </p:val>
                                        </p:tav>
                                        <p:tav tm="100000">
                                          <p:val>
                                            <p:strVal val="#ppt_h"/>
                                          </p:val>
                                        </p:tav>
                                      </p:tavLst>
                                    </p:anim>
                                    <p:anim calcmode="lin" valueType="num">
                                      <p:cBhvr>
                                        <p:cTn id="313"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314"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315"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316" dur="1000" decel="50000">
                                          <p:stCondLst>
                                            <p:cond delay="0"/>
                                          </p:stCondLst>
                                        </p:cTn>
                                        <p:tgtEl>
                                          <p:spTgt spid="28"/>
                                        </p:tgtEl>
                                      </p:cBhvr>
                                    </p:animEffect>
                                  </p:childTnLst>
                                </p:cTn>
                              </p:par>
                            </p:childTnLst>
                          </p:cTn>
                        </p:par>
                      </p:childTnLst>
                    </p:cTn>
                  </p:par>
                  <p:par>
                    <p:cTn id="317" fill="hold">
                      <p:stCondLst>
                        <p:cond delay="indefinite"/>
                      </p:stCondLst>
                      <p:childTnLst>
                        <p:par>
                          <p:cTn id="318" fill="hold">
                            <p:stCondLst>
                              <p:cond delay="0"/>
                            </p:stCondLst>
                            <p:childTnLst>
                              <p:par>
                                <p:cTn id="319" presetID="18" presetClass="exit" presetSubtype="12" fill="hold" grpId="2" nodeType="clickEffect">
                                  <p:stCondLst>
                                    <p:cond delay="0"/>
                                  </p:stCondLst>
                                  <p:childTnLst>
                                    <p:animEffect transition="out" filter="strips(downLeft)">
                                      <p:cBhvr>
                                        <p:cTn id="320" dur="500"/>
                                        <p:tgtEl>
                                          <p:spTgt spid="28"/>
                                        </p:tgtEl>
                                      </p:cBhvr>
                                    </p:animEffect>
                                    <p:set>
                                      <p:cBhvr>
                                        <p:cTn id="32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1" grpId="1" animBg="1"/>
      <p:bldP spid="31" grpId="2" bldLvl="0" animBg="1"/>
      <p:bldP spid="8" grpId="0" bldLvl="0" animBg="1"/>
      <p:bldP spid="8" grpId="1" animBg="1"/>
      <p:bldP spid="8" grpId="2" bldLvl="0" animBg="1"/>
      <p:bldP spid="10" grpId="0" bldLvl="0" animBg="1"/>
      <p:bldP spid="10" grpId="1" animBg="1"/>
      <p:bldP spid="10" grpId="2" bldLvl="0" animBg="1"/>
      <p:bldP spid="12" grpId="0" bldLvl="0" animBg="1"/>
      <p:bldP spid="12" grpId="1" animBg="1"/>
      <p:bldP spid="12" grpId="2" bldLvl="0" animBg="1"/>
      <p:bldP spid="14" grpId="0" bldLvl="0" animBg="1"/>
      <p:bldP spid="14" grpId="1" animBg="1"/>
      <p:bldP spid="14" grpId="2" bldLvl="0" animBg="1"/>
      <p:bldP spid="17" grpId="0" bldLvl="0" animBg="1"/>
      <p:bldP spid="17" grpId="1" animBg="1"/>
      <p:bldP spid="17" grpId="2" bldLvl="0" animBg="1"/>
      <p:bldP spid="19" grpId="0" bldLvl="0" animBg="1"/>
      <p:bldP spid="19" grpId="1" animBg="1"/>
      <p:bldP spid="19" grpId="2" bldLvl="0" animBg="1"/>
      <p:bldP spid="21" grpId="0" bldLvl="0" animBg="1"/>
      <p:bldP spid="21" grpId="1" animBg="1"/>
      <p:bldP spid="21" grpId="2" bldLvl="0" animBg="1"/>
      <p:bldP spid="24" grpId="0" bldLvl="0" animBg="1"/>
      <p:bldP spid="24" grpId="1" animBg="1"/>
      <p:bldP spid="24" grpId="2" bldLvl="0" animBg="1"/>
      <p:bldP spid="26" grpId="0" bldLvl="0" animBg="1"/>
      <p:bldP spid="26" grpId="1" animBg="1"/>
      <p:bldP spid="26" grpId="2" bldLvl="0" animBg="1"/>
      <p:bldP spid="28" grpId="0" bldLvl="0" animBg="1"/>
      <p:bldP spid="28" grpId="1" animBg="1"/>
      <p:bldP spid="28" grpId="2"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7" name="组合 6"/>
          <p:cNvGrpSpPr/>
          <p:nvPr/>
        </p:nvGrpSpPr>
        <p:grpSpPr>
          <a:xfrm>
            <a:off x="1626235" y="554355"/>
            <a:ext cx="9274175" cy="1433830"/>
            <a:chOff x="3858" y="872"/>
            <a:chExt cx="14605" cy="2258"/>
          </a:xfrm>
        </p:grpSpPr>
        <p:sp>
          <p:nvSpPr>
            <p:cNvPr id="6" name="缺角矩形 5"/>
            <p:cNvSpPr/>
            <p:nvPr>
              <p:custDataLst>
                <p:tags r:id="rId1"/>
              </p:custDataLst>
            </p:nvPr>
          </p:nvSpPr>
          <p:spPr>
            <a:xfrm>
              <a:off x="3858" y="872"/>
              <a:ext cx="14605" cy="2258"/>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latin typeface="华文楷体" panose="02010600040101010101" charset="-122"/>
                  <a:ea typeface="华文楷体" panose="02010600040101010101" charset="-122"/>
                  <a:cs typeface="华文楷体" panose="02010600040101010101" charset="-122"/>
                  <a:sym typeface="+mn-ea"/>
                </a:rPr>
                <a:t>梳理原文</a:t>
              </a:r>
              <a:endParaRPr lang="zh-CN" altLang="en-US" sz="4000">
                <a:solidFill>
                  <a:schemeClr val="tx1"/>
                </a:solidFill>
                <a:latin typeface="华文楷体" panose="02010600040101010101" charset="-122"/>
                <a:ea typeface="华文楷体" panose="02010600040101010101" charset="-122"/>
                <a:cs typeface="华文楷体" panose="02010600040101010101" charset="-122"/>
              </a:endParaRPr>
            </a:p>
            <a:p>
              <a:pPr algn="ctr"/>
              <a:r>
                <a:rPr lang="en-US" altLang="zh-CN" sz="2800">
                  <a:solidFill>
                    <a:srgbClr val="FFFFFF"/>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rgbClr val="FFFFFF"/>
                  </a:solidFill>
                  <a:latin typeface="华文楷体" panose="02010600040101010101" charset="-122"/>
                  <a:ea typeface="华文楷体" panose="02010600040101010101" charset="-122"/>
                  <a:cs typeface="华文楷体" panose="02010600040101010101" charset="-122"/>
                  <a:sym typeface="+mn-ea"/>
                </a:rPr>
                <a:t>（梳理原文核心情节与人物情感，把握续写基调）</a:t>
              </a:r>
              <a:endParaRPr lang="zh-CN" altLang="en-US" sz="28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9" name="缺角矩形 8"/>
            <p:cNvSpPr/>
            <p:nvPr>
              <p:custDataLst>
                <p:tags r:id="rId2"/>
              </p:custDataLst>
            </p:nvPr>
          </p:nvSpPr>
          <p:spPr>
            <a:xfrm>
              <a:off x="3956" y="1282"/>
              <a:ext cx="1437" cy="1438"/>
            </a:xfrm>
            <a:prstGeom prst="plaque">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a:latin typeface="华文楷体" panose="02010600040101010101" charset="-122"/>
                  <a:ea typeface="华文楷体" panose="02010600040101010101" charset="-122"/>
                  <a:cs typeface="华文楷体" panose="02010600040101010101" charset="-122"/>
                </a:rPr>
                <a:t>壹</a:t>
              </a:r>
              <a:endParaRPr lang="zh-CN" altLang="en-US" sz="4800">
                <a:latin typeface="华文楷体" panose="02010600040101010101" charset="-122"/>
                <a:ea typeface="华文楷体" panose="02010600040101010101" charset="-122"/>
                <a:cs typeface="华文楷体" panose="02010600040101010101" charset="-122"/>
              </a:endParaRPr>
            </a:p>
          </p:txBody>
        </p:sp>
      </p:grpSp>
      <p:pic>
        <p:nvPicPr>
          <p:cNvPr id="11" name="图片 10" descr="C:\Users\Am'be'r\Desktop\千库网_万圣节南瓜糖果罐_元素编号12914631.png千库网_万圣节南瓜糖果罐_元素编号12914631"/>
          <p:cNvPicPr>
            <a:picLocks noChangeAspect="1"/>
          </p:cNvPicPr>
          <p:nvPr/>
        </p:nvPicPr>
        <p:blipFill>
          <a:blip r:embed="rId3"/>
          <a:srcRect l="6519" t="11912" r="17630" b="16595"/>
          <a:stretch>
            <a:fillRect/>
          </a:stretch>
        </p:blipFill>
        <p:spPr>
          <a:xfrm>
            <a:off x="6244590" y="2195830"/>
            <a:ext cx="4008120" cy="3825875"/>
          </a:xfrm>
          <a:prstGeom prst="rect">
            <a:avLst/>
          </a:prstGeom>
        </p:spPr>
      </p:pic>
      <p:pic>
        <p:nvPicPr>
          <p:cNvPr id="8" name="图片 7" descr="4a348ee3369b24976e5f4556d34e0bdf"/>
          <p:cNvPicPr>
            <a:picLocks noChangeAspect="1"/>
          </p:cNvPicPr>
          <p:nvPr/>
        </p:nvPicPr>
        <p:blipFill>
          <a:blip r:embed="rId4"/>
          <a:stretch>
            <a:fillRect/>
          </a:stretch>
        </p:blipFill>
        <p:spPr>
          <a:xfrm>
            <a:off x="1910715" y="1988185"/>
            <a:ext cx="4333875" cy="4333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3938270" cy="591820"/>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故事的</a:t>
            </a:r>
            <a:r>
              <a:rPr lang="en-US" altLang="zh-CN" sz="4000">
                <a:solidFill>
                  <a:srgbClr val="FFFFFF"/>
                </a:solidFill>
                <a:latin typeface="华文楷体" panose="02010600040101010101" charset="-122"/>
                <a:ea typeface="华文楷体" panose="02010600040101010101" charset="-122"/>
                <a:cs typeface="华文楷体" panose="02010600040101010101" charset="-122"/>
              </a:rPr>
              <a:t>5W1H</a:t>
            </a:r>
            <a:endParaRPr lang="en-US" altLang="zh-CN"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185420" y="641985"/>
            <a:ext cx="11830685" cy="4984750"/>
          </a:xfrm>
          <a:prstGeom prst="rect">
            <a:avLst/>
          </a:prstGeom>
        </p:spPr>
        <p:txBody>
          <a:bodyPr wrap="square">
            <a:noAutofit/>
          </a:bodyPr>
          <a:p>
            <a:pPr marL="0" indent="304800" algn="just" defTabSz="266700">
              <a:spcBef>
                <a:spcPct val="0"/>
              </a:spcBef>
              <a:spcAft>
                <a:spcPct val="0"/>
              </a:spcAft>
            </a:pPr>
            <a:r>
              <a:rPr lang="en-US" altLang="zh-CN" sz="2000">
                <a:latin typeface="Times New Roman" panose="02020603050405020304"/>
                <a:ea typeface="宋体" panose="02010600030101010101" pitchFamily="2" charset="-122"/>
              </a:rPr>
              <a:t>   My most memorable Thanksgiving happened last year at our local church, where a simple outreach program blossomed into a profound lesson on the power of sharing, care, and inclusion.</a:t>
            </a:r>
            <a:endParaRPr lang="en-US" altLang="zh-CN" sz="20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2000">
                <a:latin typeface="Times New Roman" panose="02020603050405020304"/>
                <a:ea typeface="宋体" panose="02010600030101010101" pitchFamily="2" charset="-122"/>
              </a:rPr>
              <a:t>        A week before Thanksgiving, with a few church members, we wanted to give away holiday meals for families in our community. We contacted neighbors and social workers for families who might be struggling. Their responses were overwhelming: a single mother, Amy, working two jobs to pay medical bills; an elderly couple, Mr and Mrs Jones, whose fixed income couldn’t stretch; the Tomas family, displaced by a recent fire...</a:t>
            </a:r>
            <a:endParaRPr lang="en-US" altLang="zh-CN" sz="20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000">
                <a:latin typeface="Times New Roman" panose="02020603050405020304"/>
                <a:ea typeface="宋体" panose="02010600030101010101" pitchFamily="2" charset="-122"/>
              </a:rPr>
              <a:t>   Eventually, we created a list of 10 families in financial need, each to receive a Thanksgiving food basket. These were carefully prepared baskets with all necessities for a traditional holiday meal: golden stuffing mix, green beans, sweet potatoes, jellied cranberry sauce, flour, butter, onions, and dessert items, and even turkeys and hams.</a:t>
            </a:r>
            <a:endParaRPr lang="en-US" altLang="zh-CN" sz="20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000">
                <a:latin typeface="Times New Roman" panose="02020603050405020304"/>
                <a:ea typeface="宋体" panose="02010600030101010101" pitchFamily="2" charset="-122"/>
              </a:rPr>
              <a:t>  That night, the fellowship hall buzzed with laughter and emotion. As each family arrived to pick up their basket, their gratitude was evident. Mr and Mrs Jones shared how this would be their first full meal together in weeks. Amy spoke quietly about job losses, and others about hardships. Yet, in that hall, there was warmth restored.</a:t>
            </a:r>
            <a:endParaRPr lang="en-US" altLang="zh-CN" sz="20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000">
                <a:latin typeface="Times New Roman" panose="02020603050405020304"/>
                <a:ea typeface="宋体" panose="02010600030101010101" pitchFamily="2" charset="-122"/>
              </a:rPr>
              <a:t>  Just as the families were about to leave, a father, mother, and a child with worn but neat clothes stepped in. The father said they had simply heard word of mouth that a church was giving out food and decided to come. Clearly, they were not on our list. I approached them and explained that we were unable to provide supplies today for an extra family due to limited resources. I felt so sorry as I looked at the family, hoping they would understand the difficult circumstances. The man responded with an awkward smile, saying, “Oh, never mind. We just came to see if anything was available. Thank you anyway.”</a:t>
            </a:r>
            <a:endParaRPr lang="en-US" altLang="zh-CN" sz="2000">
              <a:latin typeface="Times New Roman" panose="02020603050405020304"/>
              <a:ea typeface="宋体" panose="02010600030101010101" pitchFamily="2" charset="-122"/>
            </a:endParaRPr>
          </a:p>
        </p:txBody>
      </p:sp>
      <p:sp>
        <p:nvSpPr>
          <p:cNvPr id="9" name="圆角矩形 8"/>
          <p:cNvSpPr/>
          <p:nvPr/>
        </p:nvSpPr>
        <p:spPr>
          <a:xfrm>
            <a:off x="282575" y="138430"/>
            <a:ext cx="992505" cy="436245"/>
          </a:xfrm>
          <a:prstGeom prst="roundRect">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who</a:t>
            </a:r>
            <a:endParaRPr lang="en-US" altLang="zh-CN" sz="2800">
              <a:solidFill>
                <a:schemeClr val="tx1"/>
              </a:solidFill>
              <a:latin typeface="Times New Roman" panose="02020603050405020304" charset="0"/>
              <a:cs typeface="Times New Roman" panose="02020603050405020304" charset="0"/>
            </a:endParaRPr>
          </a:p>
        </p:txBody>
      </p:sp>
      <p:sp>
        <p:nvSpPr>
          <p:cNvPr id="10" name="圆角矩形 9"/>
          <p:cNvSpPr/>
          <p:nvPr/>
        </p:nvSpPr>
        <p:spPr>
          <a:xfrm>
            <a:off x="1454785" y="138430"/>
            <a:ext cx="1070610" cy="436245"/>
          </a:xfrm>
          <a:prstGeom prst="roundRect">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when</a:t>
            </a:r>
            <a:endParaRPr lang="en-US" altLang="zh-CN" sz="2800">
              <a:solidFill>
                <a:schemeClr val="tx1"/>
              </a:solidFill>
              <a:latin typeface="Times New Roman" panose="02020603050405020304" charset="0"/>
              <a:cs typeface="Times New Roman" panose="02020603050405020304" charset="0"/>
            </a:endParaRPr>
          </a:p>
        </p:txBody>
      </p:sp>
      <p:sp>
        <p:nvSpPr>
          <p:cNvPr id="11" name="圆角矩形 10"/>
          <p:cNvSpPr/>
          <p:nvPr/>
        </p:nvSpPr>
        <p:spPr>
          <a:xfrm>
            <a:off x="2686685" y="138430"/>
            <a:ext cx="1116965" cy="43624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where</a:t>
            </a:r>
            <a:endParaRPr lang="en-US" altLang="zh-CN" sz="2800">
              <a:solidFill>
                <a:schemeClr val="tx1"/>
              </a:solidFill>
              <a:latin typeface="Times New Roman" panose="02020603050405020304" charset="0"/>
              <a:cs typeface="Times New Roman" panose="02020603050405020304" charset="0"/>
            </a:endParaRPr>
          </a:p>
        </p:txBody>
      </p:sp>
      <p:sp>
        <p:nvSpPr>
          <p:cNvPr id="12" name="圆角矩形 11"/>
          <p:cNvSpPr/>
          <p:nvPr/>
        </p:nvSpPr>
        <p:spPr>
          <a:xfrm>
            <a:off x="8345170" y="138430"/>
            <a:ext cx="992505" cy="43624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what</a:t>
            </a:r>
            <a:endParaRPr lang="en-US" altLang="zh-CN" sz="2800">
              <a:solidFill>
                <a:schemeClr val="tx1"/>
              </a:solidFill>
              <a:latin typeface="Times New Roman" panose="02020603050405020304" charset="0"/>
              <a:cs typeface="Times New Roman" panose="02020603050405020304" charset="0"/>
            </a:endParaRPr>
          </a:p>
        </p:txBody>
      </p:sp>
      <p:sp>
        <p:nvSpPr>
          <p:cNvPr id="13" name="圆角矩形 12"/>
          <p:cNvSpPr/>
          <p:nvPr/>
        </p:nvSpPr>
        <p:spPr>
          <a:xfrm>
            <a:off x="9613900" y="138430"/>
            <a:ext cx="992505" cy="436245"/>
          </a:xfrm>
          <a:prstGeom prst="roundRect">
            <a:avLst/>
          </a:prstGeom>
          <a:solidFill>
            <a:schemeClr val="accent2">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why</a:t>
            </a:r>
            <a:endParaRPr lang="en-US" altLang="zh-CN" sz="2800">
              <a:solidFill>
                <a:schemeClr val="tx1"/>
              </a:solidFill>
              <a:latin typeface="Times New Roman" panose="02020603050405020304" charset="0"/>
              <a:cs typeface="Times New Roman" panose="02020603050405020304" charset="0"/>
            </a:endParaRPr>
          </a:p>
        </p:txBody>
      </p:sp>
      <p:sp>
        <p:nvSpPr>
          <p:cNvPr id="14" name="圆角矩形 13"/>
          <p:cNvSpPr/>
          <p:nvPr/>
        </p:nvSpPr>
        <p:spPr>
          <a:xfrm>
            <a:off x="10882630" y="138430"/>
            <a:ext cx="992505" cy="436245"/>
          </a:xfrm>
          <a:prstGeom prst="roundRect">
            <a:avLst/>
          </a:prstGeom>
          <a:solidFill>
            <a:schemeClr val="accent6">
              <a:lumMod val="7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ho</a:t>
            </a:r>
            <a:r>
              <a:rPr lang="en-US" altLang="zh-CN" sz="2800">
                <a:solidFill>
                  <a:schemeClr val="tx1"/>
                </a:solidFill>
                <a:latin typeface="Times New Roman" panose="02020603050405020304" charset="0"/>
                <a:cs typeface="Times New Roman" panose="02020603050405020304" charset="0"/>
                <a:sym typeface="+mn-ea"/>
              </a:rPr>
              <a:t>w</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5" name="圆角矩形 14"/>
          <p:cNvSpPr/>
          <p:nvPr/>
        </p:nvSpPr>
        <p:spPr>
          <a:xfrm>
            <a:off x="4579620" y="1269365"/>
            <a:ext cx="2578735"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6" name="圆角矩形 15"/>
          <p:cNvSpPr/>
          <p:nvPr/>
        </p:nvSpPr>
        <p:spPr>
          <a:xfrm>
            <a:off x="628650" y="641985"/>
            <a:ext cx="593725"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7" name="圆角矩形 16"/>
          <p:cNvSpPr/>
          <p:nvPr/>
        </p:nvSpPr>
        <p:spPr>
          <a:xfrm>
            <a:off x="4218940" y="1861185"/>
            <a:ext cx="2456180"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8" name="圆角矩形 17"/>
          <p:cNvSpPr/>
          <p:nvPr/>
        </p:nvSpPr>
        <p:spPr>
          <a:xfrm>
            <a:off x="1275080" y="659765"/>
            <a:ext cx="4126865" cy="389890"/>
          </a:xfrm>
          <a:prstGeom prst="roundRect">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latin typeface="宋体" panose="02010600030101010101" pitchFamily="2" charset="-122"/>
                <a:ea typeface="宋体" panose="02010600030101010101" pitchFamily="2" charset="-122"/>
                <a:cs typeface="宋体" panose="02010600030101010101" pitchFamily="2" charset="-122"/>
              </a:rPr>
              <a:t>主人公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，即作者本人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9" name="圆角矩形 18"/>
          <p:cNvSpPr/>
          <p:nvPr/>
        </p:nvSpPr>
        <p:spPr>
          <a:xfrm>
            <a:off x="1014730" y="2165985"/>
            <a:ext cx="2030730"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0" name="圆角矩形 19"/>
          <p:cNvSpPr/>
          <p:nvPr/>
        </p:nvSpPr>
        <p:spPr>
          <a:xfrm>
            <a:off x="6826250" y="2180590"/>
            <a:ext cx="1889125"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1" name="圆角矩形 20"/>
          <p:cNvSpPr/>
          <p:nvPr/>
        </p:nvSpPr>
        <p:spPr>
          <a:xfrm>
            <a:off x="4869815" y="4947920"/>
            <a:ext cx="3058160" cy="372110"/>
          </a:xfrm>
          <a:prstGeom prst="round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2" name="圆角矩形 21"/>
          <p:cNvSpPr/>
          <p:nvPr/>
        </p:nvSpPr>
        <p:spPr>
          <a:xfrm>
            <a:off x="628015" y="3689985"/>
            <a:ext cx="1286510" cy="372110"/>
          </a:xfrm>
          <a:prstGeom prst="roundRect">
            <a:avLst/>
          </a:prstGeom>
          <a:noFill/>
          <a:ln w="28575">
            <a:gradFill>
              <a:gsLst>
                <a:gs pos="50000">
                  <a:schemeClr val="accent5"/>
                </a:gs>
                <a:gs pos="0">
                  <a:schemeClr val="accent5">
                    <a:lumMod val="25000"/>
                    <a:lumOff val="75000"/>
                  </a:schemeClr>
                </a:gs>
                <a:gs pos="100000">
                  <a:schemeClr val="accent5">
                    <a:lumMod val="85000"/>
                  </a:schemeClr>
                </a:gs>
              </a:gsLst>
              <a:lin ang="5400000" scaled="0"/>
            </a:gra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3" name="圆角矩形 22"/>
          <p:cNvSpPr/>
          <p:nvPr/>
        </p:nvSpPr>
        <p:spPr>
          <a:xfrm>
            <a:off x="745490" y="1269365"/>
            <a:ext cx="3297555" cy="372110"/>
          </a:xfrm>
          <a:prstGeom prst="roundRect">
            <a:avLst/>
          </a:prstGeom>
          <a:noFill/>
          <a:ln w="28575">
            <a:gradFill>
              <a:gsLst>
                <a:gs pos="50000">
                  <a:schemeClr val="accent5"/>
                </a:gs>
                <a:gs pos="0">
                  <a:schemeClr val="accent5">
                    <a:lumMod val="25000"/>
                    <a:lumOff val="75000"/>
                  </a:schemeClr>
                </a:gs>
                <a:gs pos="100000">
                  <a:schemeClr val="accent5">
                    <a:lumMod val="85000"/>
                  </a:schemeClr>
                </a:gs>
              </a:gsLst>
              <a:lin ang="5400000" scaled="0"/>
            </a:gra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7" name="圆角矩形 6"/>
          <p:cNvSpPr/>
          <p:nvPr/>
        </p:nvSpPr>
        <p:spPr>
          <a:xfrm>
            <a:off x="6366510" y="656590"/>
            <a:ext cx="2040255" cy="372110"/>
          </a:xfrm>
          <a:prstGeom prst="roundRect">
            <a:avLst/>
          </a:prstGeom>
          <a:noFill/>
          <a:ln w="28575">
            <a:gradFill>
              <a:gsLst>
                <a:gs pos="50000">
                  <a:schemeClr val="accent4"/>
                </a:gs>
                <a:gs pos="0">
                  <a:schemeClr val="accent4">
                    <a:lumMod val="25000"/>
                    <a:lumOff val="75000"/>
                  </a:schemeClr>
                </a:gs>
                <a:gs pos="100000">
                  <a:schemeClr val="accent4">
                    <a:lumMod val="85000"/>
                  </a:schemeClr>
                </a:gs>
              </a:gsLst>
              <a:lin ang="5400000" scaled="0"/>
            </a:gradFill>
          </a:ln>
          <a:extLst>
            <a:ext uri="{909E8E84-426E-40DD-AFC4-6F175D3DCCD1}">
              <a14:hiddenFill xmlns:a14="http://schemas.microsoft.com/office/drawing/2010/main">
                <a:gradFill>
                  <a:gsLst>
                    <a:gs pos="50000">
                      <a:schemeClr val="accent4"/>
                    </a:gs>
                    <a:gs pos="0">
                      <a:schemeClr val="accent4">
                        <a:lumMod val="25000"/>
                        <a:lumOff val="75000"/>
                      </a:schemeClr>
                    </a:gs>
                    <a:gs pos="100000">
                      <a:schemeClr val="accent4">
                        <a:lumMod val="85000"/>
                      </a:schemeClr>
                    </a:gs>
                  </a:gsLst>
                  <a:lin ang="5400000" scaled="1"/>
                </a:gra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4" name="圆角矩形 23"/>
          <p:cNvSpPr/>
          <p:nvPr/>
        </p:nvSpPr>
        <p:spPr>
          <a:xfrm>
            <a:off x="1914525" y="3689985"/>
            <a:ext cx="2040255" cy="372110"/>
          </a:xfrm>
          <a:prstGeom prst="roundRect">
            <a:avLst/>
          </a:prstGeom>
          <a:noFill/>
          <a:ln w="28575">
            <a:gradFill>
              <a:gsLst>
                <a:gs pos="50000">
                  <a:schemeClr val="accent4"/>
                </a:gs>
                <a:gs pos="0">
                  <a:schemeClr val="accent4">
                    <a:lumMod val="25000"/>
                    <a:lumOff val="75000"/>
                  </a:schemeClr>
                </a:gs>
                <a:gs pos="100000">
                  <a:schemeClr val="accent4">
                    <a:lumMod val="85000"/>
                  </a:schemeClr>
                </a:gs>
              </a:gsLst>
              <a:lin ang="5400000" scaled="0"/>
            </a:gradFill>
          </a:ln>
          <a:extLst>
            <a:ext uri="{909E8E84-426E-40DD-AFC4-6F175D3DCCD1}">
              <a14:hiddenFill xmlns:a14="http://schemas.microsoft.com/office/drawing/2010/main">
                <a:gradFill>
                  <a:gsLst>
                    <a:gs pos="50000">
                      <a:schemeClr val="accent4"/>
                    </a:gs>
                    <a:gs pos="0">
                      <a:schemeClr val="accent4">
                        <a:lumMod val="25000"/>
                        <a:lumOff val="75000"/>
                      </a:schemeClr>
                    </a:gs>
                    <a:gs pos="100000">
                      <a:schemeClr val="accent4">
                        <a:lumMod val="85000"/>
                      </a:schemeClr>
                    </a:gs>
                  </a:gsLst>
                  <a:lin ang="5400000" scaled="1"/>
                </a:gra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5" name="圆角矩形 24"/>
          <p:cNvSpPr/>
          <p:nvPr/>
        </p:nvSpPr>
        <p:spPr>
          <a:xfrm>
            <a:off x="7158355" y="1269365"/>
            <a:ext cx="4857115" cy="372110"/>
          </a:xfrm>
          <a:prstGeom prst="roundRect">
            <a:avLst/>
          </a:prstGeom>
          <a:noFill/>
          <a:ln w="28575">
            <a:solidFill>
              <a:srgbClr val="92D05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6" name="圆角矩形 25"/>
          <p:cNvSpPr/>
          <p:nvPr/>
        </p:nvSpPr>
        <p:spPr>
          <a:xfrm>
            <a:off x="185420" y="1560830"/>
            <a:ext cx="11836400" cy="372110"/>
          </a:xfrm>
          <a:prstGeom prst="roundRect">
            <a:avLst/>
          </a:prstGeom>
          <a:noFill/>
          <a:ln w="28575">
            <a:solidFill>
              <a:srgbClr val="92D05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7" name="圆角矩形 26"/>
          <p:cNvSpPr/>
          <p:nvPr/>
        </p:nvSpPr>
        <p:spPr>
          <a:xfrm>
            <a:off x="635000" y="4947920"/>
            <a:ext cx="11386820" cy="372110"/>
          </a:xfrm>
          <a:prstGeom prst="roundRect">
            <a:avLst/>
          </a:prstGeom>
          <a:noFill/>
          <a:ln w="28575">
            <a:solidFill>
              <a:srgbClr val="92D05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8" name="圆角矩形 27"/>
          <p:cNvSpPr/>
          <p:nvPr/>
        </p:nvSpPr>
        <p:spPr>
          <a:xfrm>
            <a:off x="185420" y="5532120"/>
            <a:ext cx="3550920" cy="372110"/>
          </a:xfrm>
          <a:prstGeom prst="roundRect">
            <a:avLst/>
          </a:prstGeom>
          <a:noFill/>
          <a:ln w="28575">
            <a:solidFill>
              <a:srgbClr val="92D050"/>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9" name="圆角矩形 28"/>
          <p:cNvSpPr/>
          <p:nvPr/>
        </p:nvSpPr>
        <p:spPr>
          <a:xfrm>
            <a:off x="9083040" y="677545"/>
            <a:ext cx="2932430" cy="372110"/>
          </a:xfrm>
          <a:prstGeom prst="roundRect">
            <a:avLst/>
          </a:prstGeom>
          <a:noFill/>
          <a:ln w="28575">
            <a:solidFill>
              <a:schemeClr val="accent2">
                <a:lumMod val="60000"/>
                <a:lumOff val="40000"/>
              </a:schemeClr>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30" name="圆角矩形 29"/>
          <p:cNvSpPr/>
          <p:nvPr/>
        </p:nvSpPr>
        <p:spPr>
          <a:xfrm>
            <a:off x="282575" y="941070"/>
            <a:ext cx="8062595" cy="372110"/>
          </a:xfrm>
          <a:prstGeom prst="roundRect">
            <a:avLst/>
          </a:prstGeom>
          <a:noFill/>
          <a:ln w="28575">
            <a:solidFill>
              <a:schemeClr val="accent2">
                <a:lumMod val="60000"/>
                <a:lumOff val="40000"/>
              </a:schemeClr>
            </a:solidFill>
          </a:ln>
          <a:extLst>
            <a:ext uri="{909E8E84-426E-40DD-AFC4-6F175D3DCCD1}">
              <a14:hiddenFill xmlns:a14="http://schemas.microsoft.com/office/drawing/2010/main">
                <a:solidFill>
                  <a:srgbClr val="FF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2800">
              <a:solidFill>
                <a:schemeClr val="tx1"/>
              </a:solidFill>
              <a:latin typeface="Times New Roman" panose="02020603050405020304" charset="0"/>
              <a:cs typeface="Times New Roman" panose="02020603050405020304" charset="0"/>
              <a:sym typeface="+mn-ea"/>
            </a:endParaRPr>
          </a:p>
        </p:txBody>
      </p:sp>
      <p:sp>
        <p:nvSpPr>
          <p:cNvPr id="32" name="圆角矩形 31"/>
          <p:cNvSpPr/>
          <p:nvPr/>
        </p:nvSpPr>
        <p:spPr>
          <a:xfrm>
            <a:off x="282575" y="2392045"/>
            <a:ext cx="11633200" cy="2880995"/>
          </a:xfrm>
          <a:prstGeom prst="roundRect">
            <a:avLst/>
          </a:prstGeom>
          <a:solidFill>
            <a:schemeClr val="accent6">
              <a:lumMod val="75000"/>
            </a:schemeClr>
          </a:soli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marL="0" indent="304800" algn="just" defTabSz="266700">
              <a:spcBef>
                <a:spcPct val="0"/>
              </a:spcBef>
              <a:spcAft>
                <a:spcPct val="0"/>
              </a:spcAft>
            </a:pPr>
            <a:r>
              <a:rPr lang="en-US" altLang="zh-CN" sz="2800" b="1">
                <a:solidFill>
                  <a:schemeClr val="tx1"/>
                </a:solidFill>
                <a:latin typeface="Times New Roman" panose="02020603050405020304"/>
                <a:ea typeface="Times New Roman" panose="02020603050405020304"/>
                <a:sym typeface="+mn-ea"/>
              </a:rPr>
              <a:t>Para1: Just as the disappointed family were about to leave, Mrs Jones stopped them.</a:t>
            </a:r>
            <a:endParaRPr lang="en-US" altLang="zh-CN" sz="2800" b="1">
              <a:solidFill>
                <a:schemeClr val="tx1"/>
              </a:solidFill>
              <a:latin typeface="Times New Roman" panose="02020603050405020304"/>
              <a:ea typeface="Times New Roman" panose="02020603050405020304"/>
            </a:endParaRPr>
          </a:p>
          <a:p>
            <a:pPr marL="0" indent="304800" algn="just" defTabSz="266700">
              <a:spcBef>
                <a:spcPct val="0"/>
              </a:spcBef>
              <a:spcAft>
                <a:spcPct val="0"/>
              </a:spcAft>
            </a:pPr>
            <a:endParaRPr lang="en-US" altLang="zh-CN" sz="2800" b="1">
              <a:solidFill>
                <a:schemeClr val="tx1"/>
              </a:solidFill>
              <a:latin typeface="Times New Roman" panose="02020603050405020304"/>
              <a:ea typeface="Times New Roman" panose="02020603050405020304"/>
            </a:endParaRPr>
          </a:p>
          <a:p>
            <a:pPr marL="0" indent="304800" algn="just" defTabSz="266700">
              <a:spcBef>
                <a:spcPct val="0"/>
              </a:spcBef>
              <a:spcAft>
                <a:spcPct val="0"/>
              </a:spcAft>
            </a:pPr>
            <a:r>
              <a:rPr lang="en-US" altLang="zh-CN" sz="2800" b="1">
                <a:solidFill>
                  <a:schemeClr val="tx1"/>
                </a:solidFill>
                <a:latin typeface="Times New Roman" panose="02020603050405020304"/>
                <a:ea typeface="Times New Roman" panose="02020603050405020304"/>
                <a:sym typeface="+mn-ea"/>
              </a:rPr>
              <a:t>Para 2: Seeing the special </a:t>
            </a:r>
            <a:r>
              <a:rPr lang="en-US" altLang="zh-CN" sz="2800" b="1">
                <a:solidFill>
                  <a:schemeClr val="tx1"/>
                </a:solidFill>
                <a:latin typeface="Times New Roman" panose="02020603050405020304"/>
                <a:ea typeface="宋体" panose="02010600030101010101" pitchFamily="2" charset="-122"/>
                <a:sym typeface="+mn-ea"/>
              </a:rPr>
              <a:t>“</a:t>
            </a:r>
            <a:r>
              <a:rPr lang="en-US" altLang="zh-CN" sz="2800" b="1">
                <a:solidFill>
                  <a:schemeClr val="tx1"/>
                </a:solidFill>
                <a:latin typeface="Times New Roman" panose="02020603050405020304"/>
                <a:ea typeface="Times New Roman" panose="02020603050405020304"/>
                <a:sym typeface="+mn-ea"/>
              </a:rPr>
              <a:t>basket</a:t>
            </a:r>
            <a:r>
              <a:rPr lang="en-US" altLang="zh-CN" sz="2800" b="1">
                <a:solidFill>
                  <a:schemeClr val="tx1"/>
                </a:solidFill>
                <a:latin typeface="Times New Roman" panose="02020603050405020304"/>
                <a:ea typeface="宋体" panose="02010600030101010101" pitchFamily="2" charset="-122"/>
                <a:sym typeface="+mn-ea"/>
              </a:rPr>
              <a:t>”</a:t>
            </a:r>
            <a:r>
              <a:rPr lang="en-US" altLang="zh-CN" sz="2800" b="1">
                <a:solidFill>
                  <a:schemeClr val="tx1"/>
                </a:solidFill>
                <a:latin typeface="Times New Roman" panose="02020603050405020304"/>
                <a:ea typeface="Times New Roman" panose="02020603050405020304"/>
                <a:sym typeface="+mn-ea"/>
              </a:rPr>
              <a:t>, the family were moved to tears.</a:t>
            </a:r>
            <a:endParaRPr lang="en-US" altLang="zh-CN" sz="2800" b="1">
              <a:solidFill>
                <a:schemeClr val="tx1"/>
              </a:solidFill>
              <a:latin typeface="Times New Roman" panose="02020603050405020304"/>
              <a:ea typeface="Times New Roman" panose="02020603050405020304"/>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xit" presetSubtype="4" fill="hold" grpId="2" nodeType="clickEffect">
                                  <p:stCondLst>
                                    <p:cond delay="0"/>
                                  </p:stCondLst>
                                  <p:childTnLst>
                                    <p:anim calcmode="lin" valueType="num">
                                      <p:cBhvr additive="base">
                                        <p:cTn id="34" dur="500"/>
                                        <p:tgtEl>
                                          <p:spTgt spid="18"/>
                                        </p:tgtEl>
                                        <p:attrNameLst>
                                          <p:attrName>ppt_y</p:attrName>
                                        </p:attrNameLst>
                                      </p:cBhvr>
                                      <p:tavLst>
                                        <p:tav tm="0">
                                          <p:val>
                                            <p:strVal val="#ppt_y"/>
                                          </p:val>
                                        </p:tav>
                                        <p:tav tm="100000">
                                          <p:val>
                                            <p:strVal val="#ppt_y+#ppt_h*1.125000"/>
                                          </p:val>
                                        </p:tav>
                                      </p:tavLst>
                                    </p:anim>
                                    <p:animEffect transition="out" filter="wipe(down)">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fltVal val="0"/>
                                          </p:val>
                                        </p:tav>
                                        <p:tav tm="100000">
                                          <p:val>
                                            <p:strVal val="#ppt_w"/>
                                          </p:val>
                                        </p:tav>
                                      </p:tavLst>
                                    </p:anim>
                                    <p:anim calcmode="lin" valueType="num">
                                      <p:cBhvr>
                                        <p:cTn id="42" dur="1000" fill="hold"/>
                                        <p:tgtEl>
                                          <p:spTgt spid="15"/>
                                        </p:tgtEl>
                                        <p:attrNameLst>
                                          <p:attrName>ppt_h</p:attrName>
                                        </p:attrNameLst>
                                      </p:cBhvr>
                                      <p:tavLst>
                                        <p:tav tm="0">
                                          <p:val>
                                            <p:fltVal val="0"/>
                                          </p:val>
                                        </p:tav>
                                        <p:tav tm="100000">
                                          <p:val>
                                            <p:strVal val="#ppt_h"/>
                                          </p:val>
                                        </p:tav>
                                      </p:tavLst>
                                    </p:anim>
                                    <p:anim calcmode="lin" valueType="num">
                                      <p:cBhvr>
                                        <p:cTn id="43" dur="1000" fill="hold"/>
                                        <p:tgtEl>
                                          <p:spTgt spid="15"/>
                                        </p:tgtEl>
                                        <p:attrNameLst>
                                          <p:attrName>style.rotation</p:attrName>
                                        </p:attrNameLst>
                                      </p:cBhvr>
                                      <p:tavLst>
                                        <p:tav tm="0">
                                          <p:val>
                                            <p:fltVal val="90"/>
                                          </p:val>
                                        </p:tav>
                                        <p:tav tm="100000">
                                          <p:val>
                                            <p:fltVal val="0"/>
                                          </p:val>
                                        </p:tav>
                                      </p:tavLst>
                                    </p:anim>
                                    <p:animEffect transition="in" filter="fade">
                                      <p:cBhvr>
                                        <p:cTn id="44" dur="10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90"/>
                                          </p:val>
                                        </p:tav>
                                        <p:tav tm="100000">
                                          <p:val>
                                            <p:fltVal val="0"/>
                                          </p:val>
                                        </p:tav>
                                      </p:tavLst>
                                    </p:anim>
                                    <p:animEffect transition="in" filter="fade">
                                      <p:cBhvr>
                                        <p:cTn id="52" dur="1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1000" fill="hold"/>
                                        <p:tgtEl>
                                          <p:spTgt spid="19"/>
                                        </p:tgtEl>
                                        <p:attrNameLst>
                                          <p:attrName>ppt_w</p:attrName>
                                        </p:attrNameLst>
                                      </p:cBhvr>
                                      <p:tavLst>
                                        <p:tav tm="0">
                                          <p:val>
                                            <p:fltVal val="0"/>
                                          </p:val>
                                        </p:tav>
                                        <p:tav tm="100000">
                                          <p:val>
                                            <p:strVal val="#ppt_w"/>
                                          </p:val>
                                        </p:tav>
                                      </p:tavLst>
                                    </p:anim>
                                    <p:anim calcmode="lin" valueType="num">
                                      <p:cBhvr>
                                        <p:cTn id="58" dur="1000" fill="hold"/>
                                        <p:tgtEl>
                                          <p:spTgt spid="19"/>
                                        </p:tgtEl>
                                        <p:attrNameLst>
                                          <p:attrName>ppt_h</p:attrName>
                                        </p:attrNameLst>
                                      </p:cBhvr>
                                      <p:tavLst>
                                        <p:tav tm="0">
                                          <p:val>
                                            <p:fltVal val="0"/>
                                          </p:val>
                                        </p:tav>
                                        <p:tav tm="100000">
                                          <p:val>
                                            <p:strVal val="#ppt_h"/>
                                          </p:val>
                                        </p:tav>
                                      </p:tavLst>
                                    </p:anim>
                                    <p:anim calcmode="lin" valueType="num">
                                      <p:cBhvr>
                                        <p:cTn id="59" dur="1000" fill="hold"/>
                                        <p:tgtEl>
                                          <p:spTgt spid="19"/>
                                        </p:tgtEl>
                                        <p:attrNameLst>
                                          <p:attrName>style.rotation</p:attrName>
                                        </p:attrNameLst>
                                      </p:cBhvr>
                                      <p:tavLst>
                                        <p:tav tm="0">
                                          <p:val>
                                            <p:fltVal val="90"/>
                                          </p:val>
                                        </p:tav>
                                        <p:tav tm="100000">
                                          <p:val>
                                            <p:fltVal val="0"/>
                                          </p:val>
                                        </p:tav>
                                      </p:tavLst>
                                    </p:anim>
                                    <p:animEffect transition="in" filter="fade">
                                      <p:cBhvr>
                                        <p:cTn id="60" dur="10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fltVal val="0"/>
                                          </p:val>
                                        </p:tav>
                                        <p:tav tm="100000">
                                          <p:val>
                                            <p:strVal val="#ppt_w"/>
                                          </p:val>
                                        </p:tav>
                                      </p:tavLst>
                                    </p:anim>
                                    <p:anim calcmode="lin" valueType="num">
                                      <p:cBhvr>
                                        <p:cTn id="66" dur="1000" fill="hold"/>
                                        <p:tgtEl>
                                          <p:spTgt spid="20"/>
                                        </p:tgtEl>
                                        <p:attrNameLst>
                                          <p:attrName>ppt_h</p:attrName>
                                        </p:attrNameLst>
                                      </p:cBhvr>
                                      <p:tavLst>
                                        <p:tav tm="0">
                                          <p:val>
                                            <p:fltVal val="0"/>
                                          </p:val>
                                        </p:tav>
                                        <p:tav tm="100000">
                                          <p:val>
                                            <p:strVal val="#ppt_h"/>
                                          </p:val>
                                        </p:tav>
                                      </p:tavLst>
                                    </p:anim>
                                    <p:anim calcmode="lin" valueType="num">
                                      <p:cBhvr>
                                        <p:cTn id="67" dur="1000" fill="hold"/>
                                        <p:tgtEl>
                                          <p:spTgt spid="20"/>
                                        </p:tgtEl>
                                        <p:attrNameLst>
                                          <p:attrName>style.rotation</p:attrName>
                                        </p:attrNameLst>
                                      </p:cBhvr>
                                      <p:tavLst>
                                        <p:tav tm="0">
                                          <p:val>
                                            <p:fltVal val="90"/>
                                          </p:val>
                                        </p:tav>
                                        <p:tav tm="100000">
                                          <p:val>
                                            <p:fltVal val="0"/>
                                          </p:val>
                                        </p:tav>
                                      </p:tavLst>
                                    </p:anim>
                                    <p:animEffect transition="in" filter="fade">
                                      <p:cBhvr>
                                        <p:cTn id="68" dur="10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1000" fill="hold"/>
                                        <p:tgtEl>
                                          <p:spTgt spid="21"/>
                                        </p:tgtEl>
                                        <p:attrNameLst>
                                          <p:attrName>ppt_w</p:attrName>
                                        </p:attrNameLst>
                                      </p:cBhvr>
                                      <p:tavLst>
                                        <p:tav tm="0">
                                          <p:val>
                                            <p:fltVal val="0"/>
                                          </p:val>
                                        </p:tav>
                                        <p:tav tm="100000">
                                          <p:val>
                                            <p:strVal val="#ppt_w"/>
                                          </p:val>
                                        </p:tav>
                                      </p:tavLst>
                                    </p:anim>
                                    <p:anim calcmode="lin" valueType="num">
                                      <p:cBhvr>
                                        <p:cTn id="74" dur="1000" fill="hold"/>
                                        <p:tgtEl>
                                          <p:spTgt spid="21"/>
                                        </p:tgtEl>
                                        <p:attrNameLst>
                                          <p:attrName>ppt_h</p:attrName>
                                        </p:attrNameLst>
                                      </p:cBhvr>
                                      <p:tavLst>
                                        <p:tav tm="0">
                                          <p:val>
                                            <p:fltVal val="0"/>
                                          </p:val>
                                        </p:tav>
                                        <p:tav tm="100000">
                                          <p:val>
                                            <p:strVal val="#ppt_h"/>
                                          </p:val>
                                        </p:tav>
                                      </p:tavLst>
                                    </p:anim>
                                    <p:anim calcmode="lin" valueType="num">
                                      <p:cBhvr>
                                        <p:cTn id="75" dur="1000" fill="hold"/>
                                        <p:tgtEl>
                                          <p:spTgt spid="21"/>
                                        </p:tgtEl>
                                        <p:attrNameLst>
                                          <p:attrName>style.rotation</p:attrName>
                                        </p:attrNameLst>
                                      </p:cBhvr>
                                      <p:tavLst>
                                        <p:tav tm="0">
                                          <p:val>
                                            <p:fltVal val="90"/>
                                          </p:val>
                                        </p:tav>
                                        <p:tav tm="100000">
                                          <p:val>
                                            <p:fltVal val="0"/>
                                          </p:val>
                                        </p:tav>
                                      </p:tavLst>
                                    </p:anim>
                                    <p:animEffect transition="in" filter="fade">
                                      <p:cBhvr>
                                        <p:cTn id="76" dur="10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1000" fill="hold"/>
                                        <p:tgtEl>
                                          <p:spTgt spid="10"/>
                                        </p:tgtEl>
                                        <p:attrNameLst>
                                          <p:attrName>ppt_w</p:attrName>
                                        </p:attrNameLst>
                                      </p:cBhvr>
                                      <p:tavLst>
                                        <p:tav tm="0">
                                          <p:val>
                                            <p:fltVal val="0"/>
                                          </p:val>
                                        </p:tav>
                                        <p:tav tm="100000">
                                          <p:val>
                                            <p:strVal val="#ppt_w"/>
                                          </p:val>
                                        </p:tav>
                                      </p:tavLst>
                                    </p:anim>
                                    <p:anim calcmode="lin" valueType="num">
                                      <p:cBhvr>
                                        <p:cTn id="82" dur="1000" fill="hold"/>
                                        <p:tgtEl>
                                          <p:spTgt spid="10"/>
                                        </p:tgtEl>
                                        <p:attrNameLst>
                                          <p:attrName>ppt_h</p:attrName>
                                        </p:attrNameLst>
                                      </p:cBhvr>
                                      <p:tavLst>
                                        <p:tav tm="0">
                                          <p:val>
                                            <p:fltVal val="0"/>
                                          </p:val>
                                        </p:tav>
                                        <p:tav tm="100000">
                                          <p:val>
                                            <p:strVal val="#ppt_h"/>
                                          </p:val>
                                        </p:tav>
                                      </p:tavLst>
                                    </p:anim>
                                    <p:anim calcmode="lin" valueType="num">
                                      <p:cBhvr>
                                        <p:cTn id="83" dur="1000" fill="hold"/>
                                        <p:tgtEl>
                                          <p:spTgt spid="10"/>
                                        </p:tgtEl>
                                        <p:attrNameLst>
                                          <p:attrName>style.rotation</p:attrName>
                                        </p:attrNameLst>
                                      </p:cBhvr>
                                      <p:tavLst>
                                        <p:tav tm="0">
                                          <p:val>
                                            <p:fltVal val="90"/>
                                          </p:val>
                                        </p:tav>
                                        <p:tav tm="100000">
                                          <p:val>
                                            <p:fltVal val="0"/>
                                          </p:val>
                                        </p:tav>
                                      </p:tavLst>
                                    </p:anim>
                                    <p:animEffect transition="in" filter="fade">
                                      <p:cBhvr>
                                        <p:cTn id="84" dur="1000"/>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1000" fill="hold"/>
                                        <p:tgtEl>
                                          <p:spTgt spid="23"/>
                                        </p:tgtEl>
                                        <p:attrNameLst>
                                          <p:attrName>ppt_w</p:attrName>
                                        </p:attrNameLst>
                                      </p:cBhvr>
                                      <p:tavLst>
                                        <p:tav tm="0">
                                          <p:val>
                                            <p:fltVal val="0"/>
                                          </p:val>
                                        </p:tav>
                                        <p:tav tm="100000">
                                          <p:val>
                                            <p:strVal val="#ppt_w"/>
                                          </p:val>
                                        </p:tav>
                                      </p:tavLst>
                                    </p:anim>
                                    <p:anim calcmode="lin" valueType="num">
                                      <p:cBhvr>
                                        <p:cTn id="90" dur="1000" fill="hold"/>
                                        <p:tgtEl>
                                          <p:spTgt spid="23"/>
                                        </p:tgtEl>
                                        <p:attrNameLst>
                                          <p:attrName>ppt_h</p:attrName>
                                        </p:attrNameLst>
                                      </p:cBhvr>
                                      <p:tavLst>
                                        <p:tav tm="0">
                                          <p:val>
                                            <p:fltVal val="0"/>
                                          </p:val>
                                        </p:tav>
                                        <p:tav tm="100000">
                                          <p:val>
                                            <p:strVal val="#ppt_h"/>
                                          </p:val>
                                        </p:tav>
                                      </p:tavLst>
                                    </p:anim>
                                    <p:anim calcmode="lin" valueType="num">
                                      <p:cBhvr>
                                        <p:cTn id="91" dur="1000" fill="hold"/>
                                        <p:tgtEl>
                                          <p:spTgt spid="23"/>
                                        </p:tgtEl>
                                        <p:attrNameLst>
                                          <p:attrName>style.rotation</p:attrName>
                                        </p:attrNameLst>
                                      </p:cBhvr>
                                      <p:tavLst>
                                        <p:tav tm="0">
                                          <p:val>
                                            <p:fltVal val="90"/>
                                          </p:val>
                                        </p:tav>
                                        <p:tav tm="100000">
                                          <p:val>
                                            <p:fltVal val="0"/>
                                          </p:val>
                                        </p:tav>
                                      </p:tavLst>
                                    </p:anim>
                                    <p:animEffect transition="in" filter="fade">
                                      <p:cBhvr>
                                        <p:cTn id="92" dur="10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1000" fill="hold"/>
                                        <p:tgtEl>
                                          <p:spTgt spid="22"/>
                                        </p:tgtEl>
                                        <p:attrNameLst>
                                          <p:attrName>ppt_w</p:attrName>
                                        </p:attrNameLst>
                                      </p:cBhvr>
                                      <p:tavLst>
                                        <p:tav tm="0">
                                          <p:val>
                                            <p:fltVal val="0"/>
                                          </p:val>
                                        </p:tav>
                                        <p:tav tm="100000">
                                          <p:val>
                                            <p:strVal val="#ppt_w"/>
                                          </p:val>
                                        </p:tav>
                                      </p:tavLst>
                                    </p:anim>
                                    <p:anim calcmode="lin" valueType="num">
                                      <p:cBhvr>
                                        <p:cTn id="98" dur="1000" fill="hold"/>
                                        <p:tgtEl>
                                          <p:spTgt spid="22"/>
                                        </p:tgtEl>
                                        <p:attrNameLst>
                                          <p:attrName>ppt_h</p:attrName>
                                        </p:attrNameLst>
                                      </p:cBhvr>
                                      <p:tavLst>
                                        <p:tav tm="0">
                                          <p:val>
                                            <p:fltVal val="0"/>
                                          </p:val>
                                        </p:tav>
                                        <p:tav tm="100000">
                                          <p:val>
                                            <p:strVal val="#ppt_h"/>
                                          </p:val>
                                        </p:tav>
                                      </p:tavLst>
                                    </p:anim>
                                    <p:anim calcmode="lin" valueType="num">
                                      <p:cBhvr>
                                        <p:cTn id="99" dur="1000" fill="hold"/>
                                        <p:tgtEl>
                                          <p:spTgt spid="22"/>
                                        </p:tgtEl>
                                        <p:attrNameLst>
                                          <p:attrName>style.rotation</p:attrName>
                                        </p:attrNameLst>
                                      </p:cBhvr>
                                      <p:tavLst>
                                        <p:tav tm="0">
                                          <p:val>
                                            <p:fltVal val="90"/>
                                          </p:val>
                                        </p:tav>
                                        <p:tav tm="100000">
                                          <p:val>
                                            <p:fltVal val="0"/>
                                          </p:val>
                                        </p:tav>
                                      </p:tavLst>
                                    </p:anim>
                                    <p:animEffect transition="in" filter="fade">
                                      <p:cBhvr>
                                        <p:cTn id="100" dur="10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grpId="0" nodeType="clickEffect">
                                  <p:stCondLst>
                                    <p:cond delay="0"/>
                                  </p:stCondLst>
                                  <p:childTnLst>
                                    <p:set>
                                      <p:cBhvr>
                                        <p:cTn id="104" dur="1" fill="hold">
                                          <p:stCondLst>
                                            <p:cond delay="0"/>
                                          </p:stCondLst>
                                        </p:cTn>
                                        <p:tgtEl>
                                          <p:spTgt spid="11"/>
                                        </p:tgtEl>
                                        <p:attrNameLst>
                                          <p:attrName>style.visibility</p:attrName>
                                        </p:attrNameLst>
                                      </p:cBhvr>
                                      <p:to>
                                        <p:strVal val="visible"/>
                                      </p:to>
                                    </p:set>
                                    <p:anim calcmode="lin" valueType="num">
                                      <p:cBhvr>
                                        <p:cTn id="105" dur="1000" fill="hold"/>
                                        <p:tgtEl>
                                          <p:spTgt spid="11"/>
                                        </p:tgtEl>
                                        <p:attrNameLst>
                                          <p:attrName>ppt_w</p:attrName>
                                        </p:attrNameLst>
                                      </p:cBhvr>
                                      <p:tavLst>
                                        <p:tav tm="0">
                                          <p:val>
                                            <p:fltVal val="0"/>
                                          </p:val>
                                        </p:tav>
                                        <p:tav tm="100000">
                                          <p:val>
                                            <p:strVal val="#ppt_w"/>
                                          </p:val>
                                        </p:tav>
                                      </p:tavLst>
                                    </p:anim>
                                    <p:anim calcmode="lin" valueType="num">
                                      <p:cBhvr>
                                        <p:cTn id="106" dur="1000" fill="hold"/>
                                        <p:tgtEl>
                                          <p:spTgt spid="11"/>
                                        </p:tgtEl>
                                        <p:attrNameLst>
                                          <p:attrName>ppt_h</p:attrName>
                                        </p:attrNameLst>
                                      </p:cBhvr>
                                      <p:tavLst>
                                        <p:tav tm="0">
                                          <p:val>
                                            <p:fltVal val="0"/>
                                          </p:val>
                                        </p:tav>
                                        <p:tav tm="100000">
                                          <p:val>
                                            <p:strVal val="#ppt_h"/>
                                          </p:val>
                                        </p:tav>
                                      </p:tavLst>
                                    </p:anim>
                                    <p:anim calcmode="lin" valueType="num">
                                      <p:cBhvr>
                                        <p:cTn id="107" dur="1000" fill="hold"/>
                                        <p:tgtEl>
                                          <p:spTgt spid="11"/>
                                        </p:tgtEl>
                                        <p:attrNameLst>
                                          <p:attrName>style.rotation</p:attrName>
                                        </p:attrNameLst>
                                      </p:cBhvr>
                                      <p:tavLst>
                                        <p:tav tm="0">
                                          <p:val>
                                            <p:fltVal val="90"/>
                                          </p:val>
                                        </p:tav>
                                        <p:tav tm="100000">
                                          <p:val>
                                            <p:fltVal val="0"/>
                                          </p:val>
                                        </p:tav>
                                      </p:tavLst>
                                    </p:anim>
                                    <p:animEffect transition="in" filter="fade">
                                      <p:cBhvr>
                                        <p:cTn id="108" dur="1000"/>
                                        <p:tgtEl>
                                          <p:spTgt spid="11"/>
                                        </p:tgtEl>
                                      </p:cBhvr>
                                    </p:animEffect>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grpId="0" nodeType="clickEffect">
                                  <p:stCondLst>
                                    <p:cond delay="0"/>
                                  </p:stCondLst>
                                  <p:childTnLst>
                                    <p:set>
                                      <p:cBhvr>
                                        <p:cTn id="112" dur="1" fill="hold">
                                          <p:stCondLst>
                                            <p:cond delay="0"/>
                                          </p:stCondLst>
                                        </p:cTn>
                                        <p:tgtEl>
                                          <p:spTgt spid="7"/>
                                        </p:tgtEl>
                                        <p:attrNameLst>
                                          <p:attrName>style.visibility</p:attrName>
                                        </p:attrNameLst>
                                      </p:cBhvr>
                                      <p:to>
                                        <p:strVal val="visible"/>
                                      </p:to>
                                    </p:set>
                                    <p:anim calcmode="lin" valueType="num">
                                      <p:cBhvr>
                                        <p:cTn id="113" dur="1000" fill="hold"/>
                                        <p:tgtEl>
                                          <p:spTgt spid="7"/>
                                        </p:tgtEl>
                                        <p:attrNameLst>
                                          <p:attrName>ppt_w</p:attrName>
                                        </p:attrNameLst>
                                      </p:cBhvr>
                                      <p:tavLst>
                                        <p:tav tm="0">
                                          <p:val>
                                            <p:fltVal val="0"/>
                                          </p:val>
                                        </p:tav>
                                        <p:tav tm="100000">
                                          <p:val>
                                            <p:strVal val="#ppt_w"/>
                                          </p:val>
                                        </p:tav>
                                      </p:tavLst>
                                    </p:anim>
                                    <p:anim calcmode="lin" valueType="num">
                                      <p:cBhvr>
                                        <p:cTn id="114" dur="1000" fill="hold"/>
                                        <p:tgtEl>
                                          <p:spTgt spid="7"/>
                                        </p:tgtEl>
                                        <p:attrNameLst>
                                          <p:attrName>ppt_h</p:attrName>
                                        </p:attrNameLst>
                                      </p:cBhvr>
                                      <p:tavLst>
                                        <p:tav tm="0">
                                          <p:val>
                                            <p:fltVal val="0"/>
                                          </p:val>
                                        </p:tav>
                                        <p:tav tm="100000">
                                          <p:val>
                                            <p:strVal val="#ppt_h"/>
                                          </p:val>
                                        </p:tav>
                                      </p:tavLst>
                                    </p:anim>
                                    <p:anim calcmode="lin" valueType="num">
                                      <p:cBhvr>
                                        <p:cTn id="115" dur="1000" fill="hold"/>
                                        <p:tgtEl>
                                          <p:spTgt spid="7"/>
                                        </p:tgtEl>
                                        <p:attrNameLst>
                                          <p:attrName>style.rotation</p:attrName>
                                        </p:attrNameLst>
                                      </p:cBhvr>
                                      <p:tavLst>
                                        <p:tav tm="0">
                                          <p:val>
                                            <p:fltVal val="90"/>
                                          </p:val>
                                        </p:tav>
                                        <p:tav tm="100000">
                                          <p:val>
                                            <p:fltVal val="0"/>
                                          </p:val>
                                        </p:tav>
                                      </p:tavLst>
                                    </p:anim>
                                    <p:animEffect transition="in" filter="fade">
                                      <p:cBhvr>
                                        <p:cTn id="116" dur="1000"/>
                                        <p:tgtEl>
                                          <p:spTgt spid="7"/>
                                        </p:tgtEl>
                                      </p:cBhvr>
                                    </p:animEffect>
                                  </p:childTnLst>
                                </p:cTn>
                              </p:par>
                            </p:childTnLst>
                          </p:cTn>
                        </p:par>
                      </p:childTnLst>
                    </p:cTn>
                  </p:par>
                  <p:par>
                    <p:cTn id="117" fill="hold">
                      <p:stCondLst>
                        <p:cond delay="indefinite"/>
                      </p:stCondLst>
                      <p:childTnLst>
                        <p:par>
                          <p:cTn id="118" fill="hold">
                            <p:stCondLst>
                              <p:cond delay="0"/>
                            </p:stCondLst>
                            <p:childTnLst>
                              <p:par>
                                <p:cTn id="119" presetID="31" presetClass="entr" presetSubtype="0"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 calcmode="lin" valueType="num">
                                      <p:cBhvr>
                                        <p:cTn id="123" dur="1000" fill="hold"/>
                                        <p:tgtEl>
                                          <p:spTgt spid="24"/>
                                        </p:tgtEl>
                                        <p:attrNameLst>
                                          <p:attrName>style.rotation</p:attrName>
                                        </p:attrNameLst>
                                      </p:cBhvr>
                                      <p:tavLst>
                                        <p:tav tm="0">
                                          <p:val>
                                            <p:fltVal val="90"/>
                                          </p:val>
                                        </p:tav>
                                        <p:tav tm="100000">
                                          <p:val>
                                            <p:fltVal val="0"/>
                                          </p:val>
                                        </p:tav>
                                      </p:tavLst>
                                    </p:anim>
                                    <p:animEffect transition="in" filter="fade">
                                      <p:cBhvr>
                                        <p:cTn id="124" dur="1000"/>
                                        <p:tgtEl>
                                          <p:spTgt spid="24"/>
                                        </p:tgtEl>
                                      </p:cBhvr>
                                    </p:animEffect>
                                  </p:childTnLst>
                                </p:cTn>
                              </p:par>
                            </p:childTnLst>
                          </p:cTn>
                        </p:par>
                      </p:childTnLst>
                    </p:cTn>
                  </p:par>
                  <p:par>
                    <p:cTn id="125" fill="hold">
                      <p:stCondLst>
                        <p:cond delay="indefinite"/>
                      </p:stCondLst>
                      <p:childTnLst>
                        <p:par>
                          <p:cTn id="126" fill="hold">
                            <p:stCondLst>
                              <p:cond delay="0"/>
                            </p:stCondLst>
                            <p:childTnLst>
                              <p:par>
                                <p:cTn id="127" presetID="31" presetClass="entr" presetSubtype="0" fill="hold" grpId="0" nodeType="clickEffect">
                                  <p:stCondLst>
                                    <p:cond delay="0"/>
                                  </p:stCondLst>
                                  <p:childTnLst>
                                    <p:set>
                                      <p:cBhvr>
                                        <p:cTn id="128" dur="1" fill="hold">
                                          <p:stCondLst>
                                            <p:cond delay="0"/>
                                          </p:stCondLst>
                                        </p:cTn>
                                        <p:tgtEl>
                                          <p:spTgt spid="12"/>
                                        </p:tgtEl>
                                        <p:attrNameLst>
                                          <p:attrName>style.visibility</p:attrName>
                                        </p:attrNameLst>
                                      </p:cBhvr>
                                      <p:to>
                                        <p:strVal val="visible"/>
                                      </p:to>
                                    </p:set>
                                    <p:anim calcmode="lin" valueType="num">
                                      <p:cBhvr>
                                        <p:cTn id="129" dur="1000" fill="hold"/>
                                        <p:tgtEl>
                                          <p:spTgt spid="12"/>
                                        </p:tgtEl>
                                        <p:attrNameLst>
                                          <p:attrName>ppt_w</p:attrName>
                                        </p:attrNameLst>
                                      </p:cBhvr>
                                      <p:tavLst>
                                        <p:tav tm="0">
                                          <p:val>
                                            <p:fltVal val="0"/>
                                          </p:val>
                                        </p:tav>
                                        <p:tav tm="100000">
                                          <p:val>
                                            <p:strVal val="#ppt_w"/>
                                          </p:val>
                                        </p:tav>
                                      </p:tavLst>
                                    </p:anim>
                                    <p:anim calcmode="lin" valueType="num">
                                      <p:cBhvr>
                                        <p:cTn id="130" dur="1000" fill="hold"/>
                                        <p:tgtEl>
                                          <p:spTgt spid="12"/>
                                        </p:tgtEl>
                                        <p:attrNameLst>
                                          <p:attrName>ppt_h</p:attrName>
                                        </p:attrNameLst>
                                      </p:cBhvr>
                                      <p:tavLst>
                                        <p:tav tm="0">
                                          <p:val>
                                            <p:fltVal val="0"/>
                                          </p:val>
                                        </p:tav>
                                        <p:tav tm="100000">
                                          <p:val>
                                            <p:strVal val="#ppt_h"/>
                                          </p:val>
                                        </p:tav>
                                      </p:tavLst>
                                    </p:anim>
                                    <p:anim calcmode="lin" valueType="num">
                                      <p:cBhvr>
                                        <p:cTn id="131" dur="1000" fill="hold"/>
                                        <p:tgtEl>
                                          <p:spTgt spid="12"/>
                                        </p:tgtEl>
                                        <p:attrNameLst>
                                          <p:attrName>style.rotation</p:attrName>
                                        </p:attrNameLst>
                                      </p:cBhvr>
                                      <p:tavLst>
                                        <p:tav tm="0">
                                          <p:val>
                                            <p:fltVal val="90"/>
                                          </p:val>
                                        </p:tav>
                                        <p:tav tm="100000">
                                          <p:val>
                                            <p:fltVal val="0"/>
                                          </p:val>
                                        </p:tav>
                                      </p:tavLst>
                                    </p:anim>
                                    <p:animEffect transition="in" filter="fade">
                                      <p:cBhvr>
                                        <p:cTn id="132" dur="1000"/>
                                        <p:tgtEl>
                                          <p:spTgt spid="12"/>
                                        </p:tgtEl>
                                      </p:cBhvr>
                                    </p:animEffect>
                                  </p:childTnLst>
                                </p:cTn>
                              </p:par>
                            </p:childTnLst>
                          </p:cTn>
                        </p:par>
                      </p:childTnLst>
                    </p:cTn>
                  </p:par>
                  <p:par>
                    <p:cTn id="133" fill="hold">
                      <p:stCondLst>
                        <p:cond delay="indefinite"/>
                      </p:stCondLst>
                      <p:childTnLst>
                        <p:par>
                          <p:cTn id="134" fill="hold">
                            <p:stCondLst>
                              <p:cond delay="0"/>
                            </p:stCondLst>
                            <p:childTnLst>
                              <p:par>
                                <p:cTn id="135" presetID="31" presetClass="entr" presetSubtype="0" fill="hold" grpId="0" nodeType="click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1000" fill="hold"/>
                                        <p:tgtEl>
                                          <p:spTgt spid="25"/>
                                        </p:tgtEl>
                                        <p:attrNameLst>
                                          <p:attrName>ppt_w</p:attrName>
                                        </p:attrNameLst>
                                      </p:cBhvr>
                                      <p:tavLst>
                                        <p:tav tm="0">
                                          <p:val>
                                            <p:fltVal val="0"/>
                                          </p:val>
                                        </p:tav>
                                        <p:tav tm="100000">
                                          <p:val>
                                            <p:strVal val="#ppt_w"/>
                                          </p:val>
                                        </p:tav>
                                      </p:tavLst>
                                    </p:anim>
                                    <p:anim calcmode="lin" valueType="num">
                                      <p:cBhvr>
                                        <p:cTn id="138" dur="1000" fill="hold"/>
                                        <p:tgtEl>
                                          <p:spTgt spid="25"/>
                                        </p:tgtEl>
                                        <p:attrNameLst>
                                          <p:attrName>ppt_h</p:attrName>
                                        </p:attrNameLst>
                                      </p:cBhvr>
                                      <p:tavLst>
                                        <p:tav tm="0">
                                          <p:val>
                                            <p:fltVal val="0"/>
                                          </p:val>
                                        </p:tav>
                                        <p:tav tm="100000">
                                          <p:val>
                                            <p:strVal val="#ppt_h"/>
                                          </p:val>
                                        </p:tav>
                                      </p:tavLst>
                                    </p:anim>
                                    <p:anim calcmode="lin" valueType="num">
                                      <p:cBhvr>
                                        <p:cTn id="139" dur="1000" fill="hold"/>
                                        <p:tgtEl>
                                          <p:spTgt spid="25"/>
                                        </p:tgtEl>
                                        <p:attrNameLst>
                                          <p:attrName>style.rotation</p:attrName>
                                        </p:attrNameLst>
                                      </p:cBhvr>
                                      <p:tavLst>
                                        <p:tav tm="0">
                                          <p:val>
                                            <p:fltVal val="90"/>
                                          </p:val>
                                        </p:tav>
                                        <p:tav tm="100000">
                                          <p:val>
                                            <p:fltVal val="0"/>
                                          </p:val>
                                        </p:tav>
                                      </p:tavLst>
                                    </p:anim>
                                    <p:animEffect transition="in" filter="fade">
                                      <p:cBhvr>
                                        <p:cTn id="140" dur="1000"/>
                                        <p:tgtEl>
                                          <p:spTgt spid="25"/>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p:cTn id="143" dur="1000" fill="hold"/>
                                        <p:tgtEl>
                                          <p:spTgt spid="26"/>
                                        </p:tgtEl>
                                        <p:attrNameLst>
                                          <p:attrName>ppt_w</p:attrName>
                                        </p:attrNameLst>
                                      </p:cBhvr>
                                      <p:tavLst>
                                        <p:tav tm="0">
                                          <p:val>
                                            <p:fltVal val="0"/>
                                          </p:val>
                                        </p:tav>
                                        <p:tav tm="100000">
                                          <p:val>
                                            <p:strVal val="#ppt_w"/>
                                          </p:val>
                                        </p:tav>
                                      </p:tavLst>
                                    </p:anim>
                                    <p:anim calcmode="lin" valueType="num">
                                      <p:cBhvr>
                                        <p:cTn id="144" dur="1000" fill="hold"/>
                                        <p:tgtEl>
                                          <p:spTgt spid="26"/>
                                        </p:tgtEl>
                                        <p:attrNameLst>
                                          <p:attrName>ppt_h</p:attrName>
                                        </p:attrNameLst>
                                      </p:cBhvr>
                                      <p:tavLst>
                                        <p:tav tm="0">
                                          <p:val>
                                            <p:fltVal val="0"/>
                                          </p:val>
                                        </p:tav>
                                        <p:tav tm="100000">
                                          <p:val>
                                            <p:strVal val="#ppt_h"/>
                                          </p:val>
                                        </p:tav>
                                      </p:tavLst>
                                    </p:anim>
                                    <p:anim calcmode="lin" valueType="num">
                                      <p:cBhvr>
                                        <p:cTn id="145" dur="1000" fill="hold"/>
                                        <p:tgtEl>
                                          <p:spTgt spid="26"/>
                                        </p:tgtEl>
                                        <p:attrNameLst>
                                          <p:attrName>style.rotation</p:attrName>
                                        </p:attrNameLst>
                                      </p:cBhvr>
                                      <p:tavLst>
                                        <p:tav tm="0">
                                          <p:val>
                                            <p:fltVal val="90"/>
                                          </p:val>
                                        </p:tav>
                                        <p:tav tm="100000">
                                          <p:val>
                                            <p:fltVal val="0"/>
                                          </p:val>
                                        </p:tav>
                                      </p:tavLst>
                                    </p:anim>
                                    <p:animEffect transition="in" filter="fade">
                                      <p:cBhvr>
                                        <p:cTn id="146" dur="1000"/>
                                        <p:tgtEl>
                                          <p:spTgt spid="26"/>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p:cTn id="149" dur="1000" fill="hold"/>
                                        <p:tgtEl>
                                          <p:spTgt spid="27"/>
                                        </p:tgtEl>
                                        <p:attrNameLst>
                                          <p:attrName>ppt_w</p:attrName>
                                        </p:attrNameLst>
                                      </p:cBhvr>
                                      <p:tavLst>
                                        <p:tav tm="0">
                                          <p:val>
                                            <p:fltVal val="0"/>
                                          </p:val>
                                        </p:tav>
                                        <p:tav tm="100000">
                                          <p:val>
                                            <p:strVal val="#ppt_w"/>
                                          </p:val>
                                        </p:tav>
                                      </p:tavLst>
                                    </p:anim>
                                    <p:anim calcmode="lin" valueType="num">
                                      <p:cBhvr>
                                        <p:cTn id="150" dur="1000" fill="hold"/>
                                        <p:tgtEl>
                                          <p:spTgt spid="27"/>
                                        </p:tgtEl>
                                        <p:attrNameLst>
                                          <p:attrName>ppt_h</p:attrName>
                                        </p:attrNameLst>
                                      </p:cBhvr>
                                      <p:tavLst>
                                        <p:tav tm="0">
                                          <p:val>
                                            <p:fltVal val="0"/>
                                          </p:val>
                                        </p:tav>
                                        <p:tav tm="100000">
                                          <p:val>
                                            <p:strVal val="#ppt_h"/>
                                          </p:val>
                                        </p:tav>
                                      </p:tavLst>
                                    </p:anim>
                                    <p:anim calcmode="lin" valueType="num">
                                      <p:cBhvr>
                                        <p:cTn id="151" dur="1000" fill="hold"/>
                                        <p:tgtEl>
                                          <p:spTgt spid="27"/>
                                        </p:tgtEl>
                                        <p:attrNameLst>
                                          <p:attrName>style.rotation</p:attrName>
                                        </p:attrNameLst>
                                      </p:cBhvr>
                                      <p:tavLst>
                                        <p:tav tm="0">
                                          <p:val>
                                            <p:fltVal val="90"/>
                                          </p:val>
                                        </p:tav>
                                        <p:tav tm="100000">
                                          <p:val>
                                            <p:fltVal val="0"/>
                                          </p:val>
                                        </p:tav>
                                      </p:tavLst>
                                    </p:anim>
                                    <p:animEffect transition="in" filter="fade">
                                      <p:cBhvr>
                                        <p:cTn id="152" dur="1000"/>
                                        <p:tgtEl>
                                          <p:spTgt spid="27"/>
                                        </p:tgtEl>
                                      </p:cBhvr>
                                    </p:animEffect>
                                  </p:childTnLst>
                                </p:cTn>
                              </p:par>
                              <p:par>
                                <p:cTn id="153" presetID="31" presetClass="entr" presetSubtype="0" fill="hold" grpId="0" nodeType="withEffect">
                                  <p:stCondLst>
                                    <p:cond delay="0"/>
                                  </p:stCondLst>
                                  <p:childTnLst>
                                    <p:set>
                                      <p:cBhvr>
                                        <p:cTn id="154" dur="1" fill="hold">
                                          <p:stCondLst>
                                            <p:cond delay="0"/>
                                          </p:stCondLst>
                                        </p:cTn>
                                        <p:tgtEl>
                                          <p:spTgt spid="28"/>
                                        </p:tgtEl>
                                        <p:attrNameLst>
                                          <p:attrName>style.visibility</p:attrName>
                                        </p:attrNameLst>
                                      </p:cBhvr>
                                      <p:to>
                                        <p:strVal val="visible"/>
                                      </p:to>
                                    </p:set>
                                    <p:anim calcmode="lin" valueType="num">
                                      <p:cBhvr>
                                        <p:cTn id="155" dur="1000" fill="hold"/>
                                        <p:tgtEl>
                                          <p:spTgt spid="28"/>
                                        </p:tgtEl>
                                        <p:attrNameLst>
                                          <p:attrName>ppt_w</p:attrName>
                                        </p:attrNameLst>
                                      </p:cBhvr>
                                      <p:tavLst>
                                        <p:tav tm="0">
                                          <p:val>
                                            <p:fltVal val="0"/>
                                          </p:val>
                                        </p:tav>
                                        <p:tav tm="100000">
                                          <p:val>
                                            <p:strVal val="#ppt_w"/>
                                          </p:val>
                                        </p:tav>
                                      </p:tavLst>
                                    </p:anim>
                                    <p:anim calcmode="lin" valueType="num">
                                      <p:cBhvr>
                                        <p:cTn id="156" dur="1000" fill="hold"/>
                                        <p:tgtEl>
                                          <p:spTgt spid="28"/>
                                        </p:tgtEl>
                                        <p:attrNameLst>
                                          <p:attrName>ppt_h</p:attrName>
                                        </p:attrNameLst>
                                      </p:cBhvr>
                                      <p:tavLst>
                                        <p:tav tm="0">
                                          <p:val>
                                            <p:fltVal val="0"/>
                                          </p:val>
                                        </p:tav>
                                        <p:tav tm="100000">
                                          <p:val>
                                            <p:strVal val="#ppt_h"/>
                                          </p:val>
                                        </p:tav>
                                      </p:tavLst>
                                    </p:anim>
                                    <p:anim calcmode="lin" valueType="num">
                                      <p:cBhvr>
                                        <p:cTn id="157" dur="1000" fill="hold"/>
                                        <p:tgtEl>
                                          <p:spTgt spid="28"/>
                                        </p:tgtEl>
                                        <p:attrNameLst>
                                          <p:attrName>style.rotation</p:attrName>
                                        </p:attrNameLst>
                                      </p:cBhvr>
                                      <p:tavLst>
                                        <p:tav tm="0">
                                          <p:val>
                                            <p:fltVal val="90"/>
                                          </p:val>
                                        </p:tav>
                                        <p:tav tm="100000">
                                          <p:val>
                                            <p:fltVal val="0"/>
                                          </p:val>
                                        </p:tav>
                                      </p:tavLst>
                                    </p:anim>
                                    <p:animEffect transition="in" filter="fade">
                                      <p:cBhvr>
                                        <p:cTn id="158" dur="1000"/>
                                        <p:tgtEl>
                                          <p:spTgt spid="28"/>
                                        </p:tgtEl>
                                      </p:cBhvr>
                                    </p:animEffect>
                                  </p:childTnLst>
                                </p:cTn>
                              </p:par>
                            </p:childTnLst>
                          </p:cTn>
                        </p:par>
                      </p:childTnLst>
                    </p:cTn>
                  </p:par>
                  <p:par>
                    <p:cTn id="159" fill="hold">
                      <p:stCondLst>
                        <p:cond delay="indefinite"/>
                      </p:stCondLst>
                      <p:childTnLst>
                        <p:par>
                          <p:cTn id="160" fill="hold">
                            <p:stCondLst>
                              <p:cond delay="0"/>
                            </p:stCondLst>
                            <p:childTnLst>
                              <p:par>
                                <p:cTn id="161" presetID="31" presetClass="entr" presetSubtype="0" fill="hold" grpId="0" nodeType="clickEffect">
                                  <p:stCondLst>
                                    <p:cond delay="0"/>
                                  </p:stCondLst>
                                  <p:childTnLst>
                                    <p:set>
                                      <p:cBhvr>
                                        <p:cTn id="162" dur="1" fill="hold">
                                          <p:stCondLst>
                                            <p:cond delay="0"/>
                                          </p:stCondLst>
                                        </p:cTn>
                                        <p:tgtEl>
                                          <p:spTgt spid="13"/>
                                        </p:tgtEl>
                                        <p:attrNameLst>
                                          <p:attrName>style.visibility</p:attrName>
                                        </p:attrNameLst>
                                      </p:cBhvr>
                                      <p:to>
                                        <p:strVal val="visible"/>
                                      </p:to>
                                    </p:set>
                                    <p:anim calcmode="lin" valueType="num">
                                      <p:cBhvr>
                                        <p:cTn id="163" dur="1000" fill="hold"/>
                                        <p:tgtEl>
                                          <p:spTgt spid="13"/>
                                        </p:tgtEl>
                                        <p:attrNameLst>
                                          <p:attrName>ppt_w</p:attrName>
                                        </p:attrNameLst>
                                      </p:cBhvr>
                                      <p:tavLst>
                                        <p:tav tm="0">
                                          <p:val>
                                            <p:fltVal val="0"/>
                                          </p:val>
                                        </p:tav>
                                        <p:tav tm="100000">
                                          <p:val>
                                            <p:strVal val="#ppt_w"/>
                                          </p:val>
                                        </p:tav>
                                      </p:tavLst>
                                    </p:anim>
                                    <p:anim calcmode="lin" valueType="num">
                                      <p:cBhvr>
                                        <p:cTn id="164" dur="1000" fill="hold"/>
                                        <p:tgtEl>
                                          <p:spTgt spid="13"/>
                                        </p:tgtEl>
                                        <p:attrNameLst>
                                          <p:attrName>ppt_h</p:attrName>
                                        </p:attrNameLst>
                                      </p:cBhvr>
                                      <p:tavLst>
                                        <p:tav tm="0">
                                          <p:val>
                                            <p:fltVal val="0"/>
                                          </p:val>
                                        </p:tav>
                                        <p:tav tm="100000">
                                          <p:val>
                                            <p:strVal val="#ppt_h"/>
                                          </p:val>
                                        </p:tav>
                                      </p:tavLst>
                                    </p:anim>
                                    <p:anim calcmode="lin" valueType="num">
                                      <p:cBhvr>
                                        <p:cTn id="165" dur="1000" fill="hold"/>
                                        <p:tgtEl>
                                          <p:spTgt spid="13"/>
                                        </p:tgtEl>
                                        <p:attrNameLst>
                                          <p:attrName>style.rotation</p:attrName>
                                        </p:attrNameLst>
                                      </p:cBhvr>
                                      <p:tavLst>
                                        <p:tav tm="0">
                                          <p:val>
                                            <p:fltVal val="90"/>
                                          </p:val>
                                        </p:tav>
                                        <p:tav tm="100000">
                                          <p:val>
                                            <p:fltVal val="0"/>
                                          </p:val>
                                        </p:tav>
                                      </p:tavLst>
                                    </p:anim>
                                    <p:animEffect transition="in" filter="fade">
                                      <p:cBhvr>
                                        <p:cTn id="166" dur="1000"/>
                                        <p:tgtEl>
                                          <p:spTgt spid="13"/>
                                        </p:tgtEl>
                                      </p:cBhvr>
                                    </p:animEffect>
                                  </p:childTnLst>
                                </p:cTn>
                              </p:par>
                            </p:childTnLst>
                          </p:cTn>
                        </p:par>
                      </p:childTnLst>
                    </p:cTn>
                  </p:par>
                  <p:par>
                    <p:cTn id="167" fill="hold">
                      <p:stCondLst>
                        <p:cond delay="indefinite"/>
                      </p:stCondLst>
                      <p:childTnLst>
                        <p:par>
                          <p:cTn id="168" fill="hold">
                            <p:stCondLst>
                              <p:cond delay="0"/>
                            </p:stCondLst>
                            <p:childTnLst>
                              <p:par>
                                <p:cTn id="169" presetID="31" presetClass="entr" presetSubtype="0" fill="hold" grpId="0" nodeType="clickEffect">
                                  <p:stCondLst>
                                    <p:cond delay="0"/>
                                  </p:stCondLst>
                                  <p:childTnLst>
                                    <p:set>
                                      <p:cBhvr>
                                        <p:cTn id="170" dur="1" fill="hold">
                                          <p:stCondLst>
                                            <p:cond delay="0"/>
                                          </p:stCondLst>
                                        </p:cTn>
                                        <p:tgtEl>
                                          <p:spTgt spid="29"/>
                                        </p:tgtEl>
                                        <p:attrNameLst>
                                          <p:attrName>style.visibility</p:attrName>
                                        </p:attrNameLst>
                                      </p:cBhvr>
                                      <p:to>
                                        <p:strVal val="visible"/>
                                      </p:to>
                                    </p:set>
                                    <p:anim calcmode="lin" valueType="num">
                                      <p:cBhvr>
                                        <p:cTn id="171" dur="1000" fill="hold"/>
                                        <p:tgtEl>
                                          <p:spTgt spid="29"/>
                                        </p:tgtEl>
                                        <p:attrNameLst>
                                          <p:attrName>ppt_w</p:attrName>
                                        </p:attrNameLst>
                                      </p:cBhvr>
                                      <p:tavLst>
                                        <p:tav tm="0">
                                          <p:val>
                                            <p:fltVal val="0"/>
                                          </p:val>
                                        </p:tav>
                                        <p:tav tm="100000">
                                          <p:val>
                                            <p:strVal val="#ppt_w"/>
                                          </p:val>
                                        </p:tav>
                                      </p:tavLst>
                                    </p:anim>
                                    <p:anim calcmode="lin" valueType="num">
                                      <p:cBhvr>
                                        <p:cTn id="172" dur="1000" fill="hold"/>
                                        <p:tgtEl>
                                          <p:spTgt spid="29"/>
                                        </p:tgtEl>
                                        <p:attrNameLst>
                                          <p:attrName>ppt_h</p:attrName>
                                        </p:attrNameLst>
                                      </p:cBhvr>
                                      <p:tavLst>
                                        <p:tav tm="0">
                                          <p:val>
                                            <p:fltVal val="0"/>
                                          </p:val>
                                        </p:tav>
                                        <p:tav tm="100000">
                                          <p:val>
                                            <p:strVal val="#ppt_h"/>
                                          </p:val>
                                        </p:tav>
                                      </p:tavLst>
                                    </p:anim>
                                    <p:anim calcmode="lin" valueType="num">
                                      <p:cBhvr>
                                        <p:cTn id="173" dur="1000" fill="hold"/>
                                        <p:tgtEl>
                                          <p:spTgt spid="29"/>
                                        </p:tgtEl>
                                        <p:attrNameLst>
                                          <p:attrName>style.rotation</p:attrName>
                                        </p:attrNameLst>
                                      </p:cBhvr>
                                      <p:tavLst>
                                        <p:tav tm="0">
                                          <p:val>
                                            <p:fltVal val="90"/>
                                          </p:val>
                                        </p:tav>
                                        <p:tav tm="100000">
                                          <p:val>
                                            <p:fltVal val="0"/>
                                          </p:val>
                                        </p:tav>
                                      </p:tavLst>
                                    </p:anim>
                                    <p:animEffect transition="in" filter="fade">
                                      <p:cBhvr>
                                        <p:cTn id="174" dur="1000"/>
                                        <p:tgtEl>
                                          <p:spTgt spid="29"/>
                                        </p:tgtEl>
                                      </p:cBhvr>
                                    </p:animEffect>
                                  </p:childTnLst>
                                </p:cTn>
                              </p:par>
                              <p:par>
                                <p:cTn id="175" presetID="31" presetClass="entr" presetSubtype="0" fill="hold" grpId="0" nodeType="withEffect">
                                  <p:stCondLst>
                                    <p:cond delay="0"/>
                                  </p:stCondLst>
                                  <p:childTnLst>
                                    <p:set>
                                      <p:cBhvr>
                                        <p:cTn id="176" dur="1" fill="hold">
                                          <p:stCondLst>
                                            <p:cond delay="0"/>
                                          </p:stCondLst>
                                        </p:cTn>
                                        <p:tgtEl>
                                          <p:spTgt spid="30"/>
                                        </p:tgtEl>
                                        <p:attrNameLst>
                                          <p:attrName>style.visibility</p:attrName>
                                        </p:attrNameLst>
                                      </p:cBhvr>
                                      <p:to>
                                        <p:strVal val="visible"/>
                                      </p:to>
                                    </p:set>
                                    <p:anim calcmode="lin" valueType="num">
                                      <p:cBhvr>
                                        <p:cTn id="177" dur="1000" fill="hold"/>
                                        <p:tgtEl>
                                          <p:spTgt spid="30"/>
                                        </p:tgtEl>
                                        <p:attrNameLst>
                                          <p:attrName>ppt_w</p:attrName>
                                        </p:attrNameLst>
                                      </p:cBhvr>
                                      <p:tavLst>
                                        <p:tav tm="0">
                                          <p:val>
                                            <p:fltVal val="0"/>
                                          </p:val>
                                        </p:tav>
                                        <p:tav tm="100000">
                                          <p:val>
                                            <p:strVal val="#ppt_w"/>
                                          </p:val>
                                        </p:tav>
                                      </p:tavLst>
                                    </p:anim>
                                    <p:anim calcmode="lin" valueType="num">
                                      <p:cBhvr>
                                        <p:cTn id="178" dur="1000" fill="hold"/>
                                        <p:tgtEl>
                                          <p:spTgt spid="30"/>
                                        </p:tgtEl>
                                        <p:attrNameLst>
                                          <p:attrName>ppt_h</p:attrName>
                                        </p:attrNameLst>
                                      </p:cBhvr>
                                      <p:tavLst>
                                        <p:tav tm="0">
                                          <p:val>
                                            <p:fltVal val="0"/>
                                          </p:val>
                                        </p:tav>
                                        <p:tav tm="100000">
                                          <p:val>
                                            <p:strVal val="#ppt_h"/>
                                          </p:val>
                                        </p:tav>
                                      </p:tavLst>
                                    </p:anim>
                                    <p:anim calcmode="lin" valueType="num">
                                      <p:cBhvr>
                                        <p:cTn id="179" dur="1000" fill="hold"/>
                                        <p:tgtEl>
                                          <p:spTgt spid="30"/>
                                        </p:tgtEl>
                                        <p:attrNameLst>
                                          <p:attrName>style.rotation</p:attrName>
                                        </p:attrNameLst>
                                      </p:cBhvr>
                                      <p:tavLst>
                                        <p:tav tm="0">
                                          <p:val>
                                            <p:fltVal val="90"/>
                                          </p:val>
                                        </p:tav>
                                        <p:tav tm="100000">
                                          <p:val>
                                            <p:fltVal val="0"/>
                                          </p:val>
                                        </p:tav>
                                      </p:tavLst>
                                    </p:anim>
                                    <p:animEffect transition="in" filter="fade">
                                      <p:cBhvr>
                                        <p:cTn id="180" dur="1000"/>
                                        <p:tgtEl>
                                          <p:spTgt spid="30"/>
                                        </p:tgtEl>
                                      </p:cBhvr>
                                    </p:animEffect>
                                  </p:childTnLst>
                                </p:cTn>
                              </p:par>
                            </p:childTnLst>
                          </p:cTn>
                        </p:par>
                      </p:childTnLst>
                    </p:cTn>
                  </p:par>
                  <p:par>
                    <p:cTn id="181" fill="hold">
                      <p:stCondLst>
                        <p:cond delay="indefinite"/>
                      </p:stCondLst>
                      <p:childTnLst>
                        <p:par>
                          <p:cTn id="182" fill="hold">
                            <p:stCondLst>
                              <p:cond delay="0"/>
                            </p:stCondLst>
                            <p:childTnLst>
                              <p:par>
                                <p:cTn id="183" presetID="31" presetClass="entr" presetSubtype="0" fill="hold" grpId="0" nodeType="clickEffect">
                                  <p:stCondLst>
                                    <p:cond delay="0"/>
                                  </p:stCondLst>
                                  <p:childTnLst>
                                    <p:set>
                                      <p:cBhvr>
                                        <p:cTn id="184" dur="1" fill="hold">
                                          <p:stCondLst>
                                            <p:cond delay="0"/>
                                          </p:stCondLst>
                                        </p:cTn>
                                        <p:tgtEl>
                                          <p:spTgt spid="14"/>
                                        </p:tgtEl>
                                        <p:attrNameLst>
                                          <p:attrName>style.visibility</p:attrName>
                                        </p:attrNameLst>
                                      </p:cBhvr>
                                      <p:to>
                                        <p:strVal val="visible"/>
                                      </p:to>
                                    </p:set>
                                    <p:anim calcmode="lin" valueType="num">
                                      <p:cBhvr>
                                        <p:cTn id="185" dur="1000" fill="hold"/>
                                        <p:tgtEl>
                                          <p:spTgt spid="14"/>
                                        </p:tgtEl>
                                        <p:attrNameLst>
                                          <p:attrName>ppt_w</p:attrName>
                                        </p:attrNameLst>
                                      </p:cBhvr>
                                      <p:tavLst>
                                        <p:tav tm="0">
                                          <p:val>
                                            <p:fltVal val="0"/>
                                          </p:val>
                                        </p:tav>
                                        <p:tav tm="100000">
                                          <p:val>
                                            <p:strVal val="#ppt_w"/>
                                          </p:val>
                                        </p:tav>
                                      </p:tavLst>
                                    </p:anim>
                                    <p:anim calcmode="lin" valueType="num">
                                      <p:cBhvr>
                                        <p:cTn id="186" dur="1000" fill="hold"/>
                                        <p:tgtEl>
                                          <p:spTgt spid="14"/>
                                        </p:tgtEl>
                                        <p:attrNameLst>
                                          <p:attrName>ppt_h</p:attrName>
                                        </p:attrNameLst>
                                      </p:cBhvr>
                                      <p:tavLst>
                                        <p:tav tm="0">
                                          <p:val>
                                            <p:fltVal val="0"/>
                                          </p:val>
                                        </p:tav>
                                        <p:tav tm="100000">
                                          <p:val>
                                            <p:strVal val="#ppt_h"/>
                                          </p:val>
                                        </p:tav>
                                      </p:tavLst>
                                    </p:anim>
                                    <p:anim calcmode="lin" valueType="num">
                                      <p:cBhvr>
                                        <p:cTn id="187" dur="1000" fill="hold"/>
                                        <p:tgtEl>
                                          <p:spTgt spid="14"/>
                                        </p:tgtEl>
                                        <p:attrNameLst>
                                          <p:attrName>style.rotation</p:attrName>
                                        </p:attrNameLst>
                                      </p:cBhvr>
                                      <p:tavLst>
                                        <p:tav tm="0">
                                          <p:val>
                                            <p:fltVal val="90"/>
                                          </p:val>
                                        </p:tav>
                                        <p:tav tm="100000">
                                          <p:val>
                                            <p:fltVal val="0"/>
                                          </p:val>
                                        </p:tav>
                                      </p:tavLst>
                                    </p:anim>
                                    <p:animEffect transition="in" filter="fade">
                                      <p:cBhvr>
                                        <p:cTn id="188" dur="1000"/>
                                        <p:tgtEl>
                                          <p:spTgt spid="14"/>
                                        </p:tgtEl>
                                      </p:cBhvr>
                                    </p:animEffect>
                                  </p:childTnLst>
                                </p:cTn>
                              </p:par>
                            </p:childTnLst>
                          </p:cTn>
                        </p:par>
                      </p:childTnLst>
                    </p:cTn>
                  </p:par>
                  <p:par>
                    <p:cTn id="189" fill="hold">
                      <p:stCondLst>
                        <p:cond delay="indefinite"/>
                      </p:stCondLst>
                      <p:childTnLst>
                        <p:par>
                          <p:cTn id="190" fill="hold">
                            <p:stCondLst>
                              <p:cond delay="0"/>
                            </p:stCondLst>
                            <p:childTnLst>
                              <p:par>
                                <p:cTn id="191" presetID="31" presetClass="entr" presetSubtype="0" fill="hold" grpId="0" nodeType="clickEffect">
                                  <p:stCondLst>
                                    <p:cond delay="0"/>
                                  </p:stCondLst>
                                  <p:childTnLst>
                                    <p:set>
                                      <p:cBhvr>
                                        <p:cTn id="192" dur="1" fill="hold">
                                          <p:stCondLst>
                                            <p:cond delay="0"/>
                                          </p:stCondLst>
                                        </p:cTn>
                                        <p:tgtEl>
                                          <p:spTgt spid="32"/>
                                        </p:tgtEl>
                                        <p:attrNameLst>
                                          <p:attrName>style.visibility</p:attrName>
                                        </p:attrNameLst>
                                      </p:cBhvr>
                                      <p:to>
                                        <p:strVal val="visible"/>
                                      </p:to>
                                    </p:set>
                                    <p:anim calcmode="lin" valueType="num">
                                      <p:cBhvr>
                                        <p:cTn id="193" dur="1000" fill="hold"/>
                                        <p:tgtEl>
                                          <p:spTgt spid="32"/>
                                        </p:tgtEl>
                                        <p:attrNameLst>
                                          <p:attrName>ppt_w</p:attrName>
                                        </p:attrNameLst>
                                      </p:cBhvr>
                                      <p:tavLst>
                                        <p:tav tm="0">
                                          <p:val>
                                            <p:fltVal val="0"/>
                                          </p:val>
                                        </p:tav>
                                        <p:tav tm="100000">
                                          <p:val>
                                            <p:strVal val="#ppt_w"/>
                                          </p:val>
                                        </p:tav>
                                      </p:tavLst>
                                    </p:anim>
                                    <p:anim calcmode="lin" valueType="num">
                                      <p:cBhvr>
                                        <p:cTn id="194" dur="1000" fill="hold"/>
                                        <p:tgtEl>
                                          <p:spTgt spid="32"/>
                                        </p:tgtEl>
                                        <p:attrNameLst>
                                          <p:attrName>ppt_h</p:attrName>
                                        </p:attrNameLst>
                                      </p:cBhvr>
                                      <p:tavLst>
                                        <p:tav tm="0">
                                          <p:val>
                                            <p:fltVal val="0"/>
                                          </p:val>
                                        </p:tav>
                                        <p:tav tm="100000">
                                          <p:val>
                                            <p:strVal val="#ppt_h"/>
                                          </p:val>
                                        </p:tav>
                                      </p:tavLst>
                                    </p:anim>
                                    <p:anim calcmode="lin" valueType="num">
                                      <p:cBhvr>
                                        <p:cTn id="195" dur="1000" fill="hold"/>
                                        <p:tgtEl>
                                          <p:spTgt spid="32"/>
                                        </p:tgtEl>
                                        <p:attrNameLst>
                                          <p:attrName>style.rotation</p:attrName>
                                        </p:attrNameLst>
                                      </p:cBhvr>
                                      <p:tavLst>
                                        <p:tav tm="0">
                                          <p:val>
                                            <p:fltVal val="90"/>
                                          </p:val>
                                        </p:tav>
                                        <p:tav tm="100000">
                                          <p:val>
                                            <p:fltVal val="0"/>
                                          </p:val>
                                        </p:tav>
                                      </p:tavLst>
                                    </p:anim>
                                    <p:animEffect transition="in" filter="fade">
                                      <p:cBhvr>
                                        <p:cTn id="19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16" grpId="0" bldLvl="0" animBg="1"/>
      <p:bldP spid="16" grpId="1" animBg="1"/>
      <p:bldP spid="18" grpId="0" bldLvl="0" animBg="1"/>
      <p:bldP spid="18" grpId="1" animBg="1"/>
      <p:bldP spid="18" grpId="2" bldLvl="0" animBg="1"/>
      <p:bldP spid="15" grpId="0" bldLvl="0" animBg="1"/>
      <p:bldP spid="15" grpId="1" animBg="1"/>
      <p:bldP spid="17" grpId="0" bldLvl="0" animBg="1"/>
      <p:bldP spid="17" grpId="1" animBg="1"/>
      <p:bldP spid="19" grpId="0" bldLvl="0" animBg="1"/>
      <p:bldP spid="19" grpId="1" animBg="1"/>
      <p:bldP spid="20" grpId="0" bldLvl="0" animBg="1"/>
      <p:bldP spid="20" grpId="1" animBg="1"/>
      <p:bldP spid="21" grpId="0" bldLvl="0" animBg="1"/>
      <p:bldP spid="21" grpId="1" animBg="1"/>
      <p:bldP spid="10" grpId="0" bldLvl="0" animBg="1"/>
      <p:bldP spid="10" grpId="1" animBg="1"/>
      <p:bldP spid="22" grpId="0" bldLvl="0" animBg="1"/>
      <p:bldP spid="22" grpId="1" animBg="1"/>
      <p:bldP spid="23" grpId="0" bldLvl="0" animBg="1"/>
      <p:bldP spid="23" grpId="1" animBg="1"/>
      <p:bldP spid="7" grpId="0" bldLvl="0" animBg="1"/>
      <p:bldP spid="7" grpId="1" animBg="1"/>
      <p:bldP spid="24" grpId="0" bldLvl="0" animBg="1"/>
      <p:bldP spid="24" grpId="1" animBg="1"/>
      <p:bldP spid="11" grpId="0" bldLvl="0" animBg="1"/>
      <p:bldP spid="11" grpId="1" animBg="1"/>
      <p:bldP spid="12" grpId="0" bldLvl="0" animBg="1"/>
      <p:bldP spid="12" grpId="1" animBg="1"/>
      <p:bldP spid="25" grpId="0" bldLvl="0" animBg="1"/>
      <p:bldP spid="25" grpId="1" animBg="1"/>
      <p:bldP spid="26" grpId="0" bldLvl="0" animBg="1"/>
      <p:bldP spid="26" grpId="1" animBg="1"/>
      <p:bldP spid="27" grpId="0" bldLvl="0" animBg="1"/>
      <p:bldP spid="27" grpId="1" animBg="1"/>
      <p:bldP spid="28" grpId="0" bldLvl="0" animBg="1"/>
      <p:bldP spid="28" grpId="1" animBg="1"/>
      <p:bldP spid="13" grpId="0" bldLvl="0" animBg="1"/>
      <p:bldP spid="13" grpId="1" animBg="1"/>
      <p:bldP spid="29" grpId="0" bldLvl="0" animBg="1"/>
      <p:bldP spid="29" grpId="1" animBg="1"/>
      <p:bldP spid="30" grpId="0" bldLvl="0" animBg="1"/>
      <p:bldP spid="30" grpId="1" animBg="1"/>
      <p:bldP spid="14" grpId="0" bldLvl="0" animBg="1"/>
      <p:bldP spid="14" grpId="1" animBg="1"/>
      <p:bldP spid="32" grpId="0" bldLvl="0" animBg="1"/>
      <p:bldP spid="3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人物情感梳理</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graphicFrame>
        <p:nvGraphicFramePr>
          <p:cNvPr id="12" name="表格 11"/>
          <p:cNvGraphicFramePr/>
          <p:nvPr>
            <p:custDataLst>
              <p:tags r:id="rId2"/>
            </p:custDataLst>
          </p:nvPr>
        </p:nvGraphicFramePr>
        <p:xfrm>
          <a:off x="317500" y="1109345"/>
          <a:ext cx="11572875" cy="5153660"/>
        </p:xfrm>
        <a:graphic>
          <a:graphicData uri="http://schemas.openxmlformats.org/drawingml/2006/table">
            <a:tbl>
              <a:tblPr firstRow="1" bandRow="1">
                <a:tableStyleId>{5C22544A-7EE6-4342-B048-85BDC9FD1C3A}</a:tableStyleId>
              </a:tblPr>
              <a:tblGrid>
                <a:gridCol w="3857625"/>
                <a:gridCol w="3857625"/>
                <a:gridCol w="3857625"/>
              </a:tblGrid>
              <a:tr h="744220">
                <a:tc>
                  <a:txBody>
                    <a:bodyPr/>
                    <a:p>
                      <a:pPr algn="ct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rPr>
                        <a:t>Characters</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endParaRPr>
                    </a:p>
                    <a:p>
                      <a:pPr algn="ct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rPr>
                        <a:t>（人物）</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rPr>
                        <a:t>Identity/Situation</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endParaRPr>
                    </a:p>
                    <a:p>
                      <a:pPr algn="ctr">
                        <a:buClrTx/>
                        <a:buSzTx/>
                        <a:buFontTx/>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rPr>
                        <a:t>（身份</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rPr>
                        <a:t>处境）</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rPr>
                        <a:t>Emotions /Status in the Original Text</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endParaRPr>
                    </a:p>
                    <a:p>
                      <a:pPr algn="ctr">
                        <a:buClrTx/>
                        <a:buSzTx/>
                        <a:buFontTx/>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rPr>
                        <a:t>（原文情感</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rPr>
                        <a:t>状态）</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02360">
                <a:tc>
                  <a:txBody>
                    <a:bodyPr/>
                    <a:p>
                      <a:pPr algn="ctr">
                        <a:lnSpc>
                          <a:spcPct val="150000"/>
                        </a:lnSpc>
                        <a:buNone/>
                      </a:pP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02360">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02360">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en-US" altLang="zh-CN">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02360">
                <a:tc>
                  <a:txBody>
                    <a:bodyPr/>
                    <a:p>
                      <a:pPr algn="ctr">
                        <a:lnSpc>
                          <a:spcPct val="150000"/>
                        </a:lnSpc>
                        <a:buNone/>
                      </a:pPr>
                      <a:endParaRPr lang="en-US" altLang="zh-CN">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50000"/>
                        </a:lnSpc>
                        <a:buNone/>
                      </a:pPr>
                      <a:endParaRPr lang="zh-CN" altLang="en-US">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6" name="文本框 5"/>
          <p:cNvSpPr txBox="1"/>
          <p:nvPr/>
        </p:nvSpPr>
        <p:spPr>
          <a:xfrm>
            <a:off x="357505" y="2620645"/>
            <a:ext cx="3786505" cy="460375"/>
          </a:xfrm>
          <a:prstGeom prst="rect">
            <a:avLst/>
          </a:prstGeom>
          <a:noFill/>
        </p:spPr>
        <p:txBody>
          <a:bodyPr wrap="square" rtlCol="0">
            <a:spAutoFit/>
          </a:bodyPr>
          <a:p>
            <a:pPr algn="ctr"/>
            <a:r>
              <a:rPr lang="en-US" altLang="zh-CN" sz="2400">
                <a:latin typeface="Times New Roman" panose="02020603050405020304" charset="0"/>
                <a:ea typeface="宋体" panose="02010600030101010101" pitchFamily="2" charset="-122"/>
                <a:cs typeface="Times New Roman" panose="02020603050405020304" charset="0"/>
                <a:sym typeface="+mn-ea"/>
              </a:rPr>
              <a:t>The author / church members</a:t>
            </a:r>
            <a:endParaRPr lang="zh-CN" altLang="en-US" sz="2400"/>
          </a:p>
        </p:txBody>
      </p:sp>
      <p:sp>
        <p:nvSpPr>
          <p:cNvPr id="7" name="文本框 6"/>
          <p:cNvSpPr txBox="1"/>
          <p:nvPr/>
        </p:nvSpPr>
        <p:spPr>
          <a:xfrm>
            <a:off x="4460875" y="2620645"/>
            <a:ext cx="3322955" cy="460375"/>
          </a:xfrm>
          <a:prstGeom prst="rect">
            <a:avLst/>
          </a:prstGeom>
          <a:noFill/>
        </p:spPr>
        <p:txBody>
          <a:bodyPr wrap="square" rtlCol="0">
            <a:spAutoFit/>
          </a:bodyPr>
          <a:p>
            <a:pPr algn="ctr"/>
            <a:r>
              <a:rPr lang="en-US" altLang="zh-CN" sz="2400">
                <a:latin typeface="Times New Roman" panose="02020603050405020304" charset="0"/>
                <a:cs typeface="Times New Roman" panose="02020603050405020304" charset="0"/>
              </a:rPr>
              <a:t>Givers / Donors</a:t>
            </a:r>
            <a:endParaRPr lang="zh-CN" altLang="en-US" sz="2400">
              <a:latin typeface="Times New Roman" panose="02020603050405020304" charset="0"/>
              <a:cs typeface="Times New Roman" panose="02020603050405020304" charset="0"/>
            </a:endParaRPr>
          </a:p>
        </p:txBody>
      </p:sp>
      <p:sp>
        <p:nvSpPr>
          <p:cNvPr id="9" name="文本框 8"/>
          <p:cNvSpPr txBox="1"/>
          <p:nvPr/>
        </p:nvSpPr>
        <p:spPr>
          <a:xfrm>
            <a:off x="8138795" y="2496820"/>
            <a:ext cx="3703955"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Warm-hearted, guilty (when refusing the stranger family)</a:t>
            </a:r>
            <a:endParaRPr lang="zh-CN" altLang="en-US" sz="2400">
              <a:latin typeface="Times New Roman" panose="02020603050405020304" charset="0"/>
              <a:cs typeface="Times New Roman" panose="02020603050405020304" charset="0"/>
            </a:endParaRPr>
          </a:p>
        </p:txBody>
      </p:sp>
      <p:sp>
        <p:nvSpPr>
          <p:cNvPr id="10" name="文本框 9"/>
          <p:cNvSpPr txBox="1"/>
          <p:nvPr/>
        </p:nvSpPr>
        <p:spPr>
          <a:xfrm>
            <a:off x="8389620" y="3733165"/>
            <a:ext cx="3292475" cy="4603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Grateful, warm-hearted</a:t>
            </a:r>
            <a:endParaRPr lang="zh-CN" altLang="en-US" sz="2400">
              <a:latin typeface="Times New Roman" panose="02020603050405020304" charset="0"/>
              <a:cs typeface="Times New Roman" panose="02020603050405020304" charset="0"/>
            </a:endParaRPr>
          </a:p>
        </p:txBody>
      </p:sp>
      <p:sp>
        <p:nvSpPr>
          <p:cNvPr id="11" name="文本框 10"/>
          <p:cNvSpPr txBox="1"/>
          <p:nvPr/>
        </p:nvSpPr>
        <p:spPr>
          <a:xfrm>
            <a:off x="8138795" y="4636770"/>
            <a:ext cx="2994025" cy="645160"/>
          </a:xfrm>
          <a:prstGeom prst="rect">
            <a:avLst/>
          </a:prstGeom>
          <a:noFill/>
        </p:spPr>
        <p:txBody>
          <a:bodyPr wrap="square" rtlCol="0">
            <a:spAutoFit/>
          </a:bodyPr>
          <a:p>
            <a:pPr algn="ctr">
              <a:lnSpc>
                <a:spcPct val="150000"/>
              </a:lnSpc>
              <a:buNone/>
            </a:pPr>
            <a:r>
              <a:rPr lang="en-US" altLang="zh-CN" sz="2400">
                <a:latin typeface="Times New Roman" panose="02020603050405020304" charset="0"/>
                <a:ea typeface="宋体" panose="02010600030101010101" pitchFamily="2" charset="-122"/>
                <a:cs typeface="Times New Roman" panose="02020603050405020304" charset="0"/>
                <a:sym typeface="+mn-ea"/>
              </a:rPr>
              <a:t>Helpless, grateful</a:t>
            </a:r>
            <a:endParaRPr lang="zh-CN" altLang="en-US" sz="2400">
              <a:latin typeface="Times New Roman" panose="02020603050405020304" charset="0"/>
              <a:cs typeface="Times New Roman" panose="02020603050405020304" charset="0"/>
            </a:endParaRPr>
          </a:p>
        </p:txBody>
      </p:sp>
      <p:sp>
        <p:nvSpPr>
          <p:cNvPr id="13" name="文本框 12"/>
          <p:cNvSpPr txBox="1"/>
          <p:nvPr/>
        </p:nvSpPr>
        <p:spPr>
          <a:xfrm>
            <a:off x="8389620" y="5715000"/>
            <a:ext cx="3086735"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Expectant, embarrassed, disappointed</a:t>
            </a:r>
            <a:endParaRPr lang="zh-CN" altLang="en-US" sz="2400">
              <a:latin typeface="Times New Roman" panose="02020603050405020304" charset="0"/>
              <a:cs typeface="Times New Roman" panose="02020603050405020304" charset="0"/>
            </a:endParaRPr>
          </a:p>
        </p:txBody>
      </p:sp>
      <p:sp>
        <p:nvSpPr>
          <p:cNvPr id="14" name="文本框 13"/>
          <p:cNvSpPr txBox="1"/>
          <p:nvPr/>
        </p:nvSpPr>
        <p:spPr>
          <a:xfrm>
            <a:off x="556260" y="3679190"/>
            <a:ext cx="2983865" cy="460375"/>
          </a:xfrm>
          <a:prstGeom prst="rect">
            <a:avLst/>
          </a:prstGeom>
          <a:noFill/>
        </p:spPr>
        <p:txBody>
          <a:bodyPr wrap="square" rtlCol="0">
            <a:spAutoFit/>
          </a:bodyPr>
          <a:p>
            <a:pPr algn="ctr"/>
            <a:r>
              <a:rPr lang="en-US" altLang="zh-CN" sz="2400">
                <a:latin typeface="Times New Roman" panose="02020603050405020304" charset="0"/>
                <a:ea typeface="宋体" panose="02010600030101010101" pitchFamily="2" charset="-122"/>
                <a:cs typeface="Times New Roman" panose="02020603050405020304" charset="0"/>
              </a:rPr>
              <a:t>Mr </a:t>
            </a:r>
            <a:r>
              <a:rPr lang="en-US" altLang="zh-CN" sz="2400">
                <a:latin typeface="Times New Roman" panose="02020603050405020304" charset="0"/>
                <a:cs typeface="Times New Roman" panose="02020603050405020304" charset="0"/>
              </a:rPr>
              <a:t>and Mrs Jones</a:t>
            </a:r>
            <a:endParaRPr lang="zh-CN" altLang="en-US" sz="2400">
              <a:latin typeface="Times New Roman" panose="02020603050405020304" charset="0"/>
              <a:cs typeface="Times New Roman" panose="02020603050405020304" charset="0"/>
            </a:endParaRPr>
          </a:p>
        </p:txBody>
      </p:sp>
      <p:sp>
        <p:nvSpPr>
          <p:cNvPr id="15" name="文本框 14"/>
          <p:cNvSpPr txBox="1"/>
          <p:nvPr/>
        </p:nvSpPr>
        <p:spPr>
          <a:xfrm>
            <a:off x="317500" y="4794885"/>
            <a:ext cx="3837940" cy="4603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Amy/ other recipient families</a:t>
            </a:r>
            <a:endParaRPr lang="zh-CN" altLang="en-US" sz="2400">
              <a:latin typeface="Times New Roman" panose="02020603050405020304" charset="0"/>
              <a:cs typeface="Times New Roman" panose="02020603050405020304" charset="0"/>
            </a:endParaRPr>
          </a:p>
        </p:txBody>
      </p:sp>
      <p:sp>
        <p:nvSpPr>
          <p:cNvPr id="16" name="文本框 15"/>
          <p:cNvSpPr txBox="1"/>
          <p:nvPr/>
        </p:nvSpPr>
        <p:spPr>
          <a:xfrm>
            <a:off x="687070" y="5713095"/>
            <a:ext cx="3004820" cy="645160"/>
          </a:xfrm>
          <a:prstGeom prst="rect">
            <a:avLst/>
          </a:prstGeom>
          <a:noFill/>
        </p:spPr>
        <p:txBody>
          <a:bodyPr wrap="square" rtlCol="0">
            <a:spAutoFit/>
          </a:bodyPr>
          <a:p>
            <a:pPr algn="ctr">
              <a:lnSpc>
                <a:spcPct val="150000"/>
              </a:lnSpc>
              <a:buNone/>
            </a:pPr>
            <a:r>
              <a:rPr lang="en-US" altLang="zh-CN" sz="2400">
                <a:latin typeface="Times New Roman" panose="02020603050405020304" charset="0"/>
                <a:ea typeface="宋体" panose="02010600030101010101" pitchFamily="2" charset="-122"/>
                <a:cs typeface="Times New Roman" panose="02020603050405020304" charset="0"/>
                <a:sym typeface="+mn-ea"/>
              </a:rPr>
              <a:t>The stranger family</a:t>
            </a:r>
            <a:endParaRPr lang="zh-CN" altLang="en-US" sz="2400">
              <a:latin typeface="Times New Roman" panose="02020603050405020304" charset="0"/>
              <a:cs typeface="Times New Roman" panose="02020603050405020304" charset="0"/>
            </a:endParaRPr>
          </a:p>
        </p:txBody>
      </p:sp>
      <p:sp>
        <p:nvSpPr>
          <p:cNvPr id="17" name="文本框 16"/>
          <p:cNvSpPr txBox="1"/>
          <p:nvPr/>
        </p:nvSpPr>
        <p:spPr>
          <a:xfrm>
            <a:off x="4290060" y="3494405"/>
            <a:ext cx="3620770"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Elderly recipients, suffering from financial hardship</a:t>
            </a:r>
            <a:endParaRPr lang="zh-CN" altLang="en-US" sz="2400">
              <a:latin typeface="Times New Roman" panose="02020603050405020304" charset="0"/>
              <a:cs typeface="Times New Roman" panose="02020603050405020304" charset="0"/>
            </a:endParaRPr>
          </a:p>
        </p:txBody>
      </p:sp>
      <p:sp>
        <p:nvSpPr>
          <p:cNvPr id="19" name="文本框 18"/>
          <p:cNvSpPr txBox="1"/>
          <p:nvPr/>
        </p:nvSpPr>
        <p:spPr>
          <a:xfrm>
            <a:off x="4377690" y="4636770"/>
            <a:ext cx="3100070"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Families in need / struggling families</a:t>
            </a:r>
            <a:endParaRPr lang="zh-CN" altLang="en-US" sz="2400">
              <a:latin typeface="Times New Roman" panose="02020603050405020304" charset="0"/>
              <a:cs typeface="Times New Roman" panose="02020603050405020304" charset="0"/>
            </a:endParaRPr>
          </a:p>
        </p:txBody>
      </p:sp>
      <p:sp>
        <p:nvSpPr>
          <p:cNvPr id="20" name="文本框 19"/>
          <p:cNvSpPr txBox="1"/>
          <p:nvPr/>
        </p:nvSpPr>
        <p:spPr>
          <a:xfrm>
            <a:off x="4377690" y="5675630"/>
            <a:ext cx="3251200"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Unplanned seekers for help, simply dressed</a:t>
            </a:r>
            <a:endParaRPr lang="zh-CN" altLang="en-US"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style.rotation</p:attrName>
                                        </p:attrNameLst>
                                      </p:cBhvr>
                                      <p:tavLst>
                                        <p:tav tm="0">
                                          <p:val>
                                            <p:fltVal val="90"/>
                                          </p:val>
                                        </p:tav>
                                        <p:tav tm="100000">
                                          <p:val>
                                            <p:fltVal val="0"/>
                                          </p:val>
                                        </p:tav>
                                      </p:tavLst>
                                    </p:anim>
                                    <p:animEffect transition="in" filter="fade">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90"/>
                                          </p:val>
                                        </p:tav>
                                        <p:tav tm="100000">
                                          <p:val>
                                            <p:fltVal val="0"/>
                                          </p:val>
                                        </p:tav>
                                      </p:tavLst>
                                    </p:anim>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fltVal val="0"/>
                                          </p:val>
                                        </p:tav>
                                        <p:tav tm="100000">
                                          <p:val>
                                            <p:strVal val="#ppt_w"/>
                                          </p:val>
                                        </p:tav>
                                      </p:tavLst>
                                    </p:anim>
                                    <p:anim calcmode="lin" valueType="num">
                                      <p:cBhvr>
                                        <p:cTn id="56" dur="1000" fill="hold"/>
                                        <p:tgtEl>
                                          <p:spTgt spid="20"/>
                                        </p:tgtEl>
                                        <p:attrNameLst>
                                          <p:attrName>ppt_h</p:attrName>
                                        </p:attrNameLst>
                                      </p:cBhvr>
                                      <p:tavLst>
                                        <p:tav tm="0">
                                          <p:val>
                                            <p:fltVal val="0"/>
                                          </p:val>
                                        </p:tav>
                                        <p:tav tm="100000">
                                          <p:val>
                                            <p:strVal val="#ppt_h"/>
                                          </p:val>
                                        </p:tav>
                                      </p:tavLst>
                                    </p:anim>
                                    <p:anim calcmode="lin" valueType="num">
                                      <p:cBhvr>
                                        <p:cTn id="57" dur="1000" fill="hold"/>
                                        <p:tgtEl>
                                          <p:spTgt spid="20"/>
                                        </p:tgtEl>
                                        <p:attrNameLst>
                                          <p:attrName>style.rotation</p:attrName>
                                        </p:attrNameLst>
                                      </p:cBhvr>
                                      <p:tavLst>
                                        <p:tav tm="0">
                                          <p:val>
                                            <p:fltVal val="90"/>
                                          </p:val>
                                        </p:tav>
                                        <p:tav tm="100000">
                                          <p:val>
                                            <p:fltVal val="0"/>
                                          </p:val>
                                        </p:tav>
                                      </p:tavLst>
                                    </p:anim>
                                    <p:animEffect transition="in" filter="fade">
                                      <p:cBhvr>
                                        <p:cTn id="58" dur="1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ppt_w</p:attrName>
                                        </p:attrNameLst>
                                      </p:cBhvr>
                                      <p:tavLst>
                                        <p:tav tm="0">
                                          <p:val>
                                            <p:fltVal val="0"/>
                                          </p:val>
                                        </p:tav>
                                        <p:tav tm="100000">
                                          <p:val>
                                            <p:strVal val="#ppt_w"/>
                                          </p:val>
                                        </p:tav>
                                      </p:tavLst>
                                    </p:anim>
                                    <p:anim calcmode="lin" valueType="num">
                                      <p:cBhvr>
                                        <p:cTn id="64" dur="1000" fill="hold"/>
                                        <p:tgtEl>
                                          <p:spTgt spid="13"/>
                                        </p:tgtEl>
                                        <p:attrNameLst>
                                          <p:attrName>ppt_h</p:attrName>
                                        </p:attrNameLst>
                                      </p:cBhvr>
                                      <p:tavLst>
                                        <p:tav tm="0">
                                          <p:val>
                                            <p:fltVal val="0"/>
                                          </p:val>
                                        </p:tav>
                                        <p:tav tm="100000">
                                          <p:val>
                                            <p:strVal val="#ppt_h"/>
                                          </p:val>
                                        </p:tav>
                                      </p:tavLst>
                                    </p:anim>
                                    <p:anim calcmode="lin" valueType="num">
                                      <p:cBhvr>
                                        <p:cTn id="65" dur="1000" fill="hold"/>
                                        <p:tgtEl>
                                          <p:spTgt spid="13"/>
                                        </p:tgtEl>
                                        <p:attrNameLst>
                                          <p:attrName>style.rotation</p:attrName>
                                        </p:attrNameLst>
                                      </p:cBhvr>
                                      <p:tavLst>
                                        <p:tav tm="0">
                                          <p:val>
                                            <p:fltVal val="90"/>
                                          </p:val>
                                        </p:tav>
                                        <p:tav tm="100000">
                                          <p:val>
                                            <p:fltVal val="0"/>
                                          </p:val>
                                        </p:tav>
                                      </p:tavLst>
                                    </p:anim>
                                    <p:animEffect transition="in" filter="fade">
                                      <p:cBhvr>
                                        <p:cTn id="6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7" grpId="0"/>
      <p:bldP spid="17" grpId="1"/>
      <p:bldP spid="10" grpId="0"/>
      <p:bldP spid="10" grpId="1"/>
      <p:bldP spid="19" grpId="0"/>
      <p:bldP spid="19" grpId="1"/>
      <p:bldP spid="11" grpId="0"/>
      <p:bldP spid="11" grpId="1"/>
      <p:bldP spid="20" grpId="0"/>
      <p:bldP spid="20" grpId="1"/>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6035"/>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8415" y="6816090"/>
            <a:ext cx="12182475" cy="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flipH="1" flipV="1">
            <a:off x="18415" y="26035"/>
            <a:ext cx="22225" cy="6790055"/>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H="1" flipV="1">
            <a:off x="12160250" y="26035"/>
            <a:ext cx="8890" cy="6710680"/>
          </a:xfrm>
          <a:prstGeom prst="line">
            <a:avLst/>
          </a:prstGeom>
          <a:ln w="762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缺角矩形 7"/>
          <p:cNvSpPr/>
          <p:nvPr>
            <p:custDataLst>
              <p:tags r:id="rId1"/>
            </p:custDataLst>
          </p:nvPr>
        </p:nvSpPr>
        <p:spPr>
          <a:xfrm>
            <a:off x="4043045" y="138430"/>
            <a:ext cx="4752975" cy="608965"/>
          </a:xfrm>
          <a:prstGeom prst="plaque">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r>
              <a:rPr lang="zh-CN" altLang="en-US" sz="4000">
                <a:solidFill>
                  <a:srgbClr val="FFFFFF"/>
                </a:solidFill>
                <a:latin typeface="华文楷体" panose="02010600040101010101" charset="-122"/>
                <a:ea typeface="华文楷体" panose="02010600040101010101" charset="-122"/>
                <a:cs typeface="华文楷体" panose="02010600040101010101" charset="-122"/>
              </a:rPr>
              <a:t>故事的矛盾</a:t>
            </a:r>
            <a:endParaRPr lang="zh-CN" altLang="en-US" sz="4000">
              <a:solidFill>
                <a:srgbClr val="FFFFFF"/>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386715" y="859790"/>
            <a:ext cx="11427460" cy="1383665"/>
          </a:xfrm>
          <a:prstGeom prst="rect">
            <a:avLst/>
          </a:prstGeom>
        </p:spPr>
        <p:txBody>
          <a:bodyPr wrap="square">
            <a:sp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My most memorable Thanksgiving happened last year at our local church, where a simple outreach program blossomed into a profound lesson on the power of sharing, care, and inclusion.</a:t>
            </a:r>
            <a:endParaRPr lang="en-US" altLang="zh-CN" sz="2800">
              <a:latin typeface="Times New Roman" panose="02020603050405020304"/>
              <a:ea typeface="宋体" panose="02010600030101010101" pitchFamily="2" charset="-122"/>
            </a:endParaRPr>
          </a:p>
        </p:txBody>
      </p:sp>
      <p:sp>
        <p:nvSpPr>
          <p:cNvPr id="9" name="文本框 8"/>
          <p:cNvSpPr txBox="1"/>
          <p:nvPr/>
        </p:nvSpPr>
        <p:spPr>
          <a:xfrm>
            <a:off x="5210810" y="3052445"/>
            <a:ext cx="3024505" cy="368300"/>
          </a:xfrm>
          <a:prstGeom prst="rect">
            <a:avLst/>
          </a:prstGeom>
          <a:noFill/>
        </p:spPr>
        <p:txBody>
          <a:bodyPr wrap="square" rtlCol="0">
            <a:spAutoFit/>
          </a:bodyPr>
          <a:p>
            <a:endParaRPr lang="zh-CN" altLang="en-US"/>
          </a:p>
        </p:txBody>
      </p:sp>
      <p:pic>
        <p:nvPicPr>
          <p:cNvPr id="7" name="图片 6" descr="t01af07ef1280a290e2"/>
          <p:cNvPicPr>
            <a:picLocks noChangeAspect="1"/>
          </p:cNvPicPr>
          <p:nvPr/>
        </p:nvPicPr>
        <p:blipFill>
          <a:blip r:embed="rId2"/>
          <a:stretch>
            <a:fillRect/>
          </a:stretch>
        </p:blipFill>
        <p:spPr>
          <a:xfrm>
            <a:off x="159385" y="4916805"/>
            <a:ext cx="1857375" cy="2068195"/>
          </a:xfrm>
          <a:prstGeom prst="rect">
            <a:avLst/>
          </a:prstGeom>
        </p:spPr>
      </p:pic>
      <p:sp>
        <p:nvSpPr>
          <p:cNvPr id="13" name="文本框 12"/>
          <p:cNvSpPr txBox="1"/>
          <p:nvPr/>
        </p:nvSpPr>
        <p:spPr>
          <a:xfrm>
            <a:off x="521970" y="2355850"/>
            <a:ext cx="11292205" cy="953135"/>
          </a:xfrm>
          <a:prstGeom prst="rect">
            <a:avLst/>
          </a:prstGeom>
        </p:spPr>
        <p:txBody>
          <a:bodyPr wrap="square">
            <a:spAutoFit/>
          </a:bodyPr>
          <a:p>
            <a:pPr indent="304800" algn="just" defTabSz="266700">
              <a:buClrTx/>
              <a:buSzTx/>
              <a:buFontTx/>
            </a:pPr>
            <a:r>
              <a:rPr lang="en-US" altLang="zh-CN" sz="2800">
                <a:latin typeface="Times New Roman" panose="02020603050405020304"/>
                <a:ea typeface="宋体" panose="02010600030101010101" pitchFamily="2" charset="-122"/>
              </a:rPr>
              <a:t>Eventually, we created a list of 10 families in financial need, each to receive a Thanksgiving food basket. </a:t>
            </a:r>
            <a:endParaRPr lang="en-US" altLang="zh-CN" sz="2800">
              <a:latin typeface="Times New Roman" panose="02020603050405020304"/>
              <a:ea typeface="宋体" panose="02010600030101010101" pitchFamily="2" charset="-122"/>
            </a:endParaRPr>
          </a:p>
        </p:txBody>
      </p:sp>
      <p:grpSp>
        <p:nvGrpSpPr>
          <p:cNvPr id="17" name="组合 16"/>
          <p:cNvGrpSpPr/>
          <p:nvPr/>
        </p:nvGrpSpPr>
        <p:grpSpPr>
          <a:xfrm>
            <a:off x="455930" y="3421380"/>
            <a:ext cx="2832100" cy="2301240"/>
            <a:chOff x="718" y="5388"/>
            <a:chExt cx="4460" cy="3624"/>
          </a:xfrm>
        </p:grpSpPr>
        <p:pic>
          <p:nvPicPr>
            <p:cNvPr id="15" name="图片 14" descr="爱心边框 手抄报素材"/>
            <p:cNvPicPr>
              <a:picLocks noChangeAspect="1"/>
            </p:cNvPicPr>
            <p:nvPr/>
          </p:nvPicPr>
          <p:blipFill>
            <a:blip r:embed="rId3"/>
            <a:stretch>
              <a:fillRect/>
            </a:stretch>
          </p:blipFill>
          <p:spPr>
            <a:xfrm>
              <a:off x="718" y="5388"/>
              <a:ext cx="4461" cy="3625"/>
            </a:xfrm>
            <a:prstGeom prst="rect">
              <a:avLst/>
            </a:prstGeom>
          </p:spPr>
        </p:pic>
        <p:sp>
          <p:nvSpPr>
            <p:cNvPr id="16" name="文本框 15"/>
            <p:cNvSpPr txBox="1"/>
            <p:nvPr/>
          </p:nvSpPr>
          <p:spPr>
            <a:xfrm>
              <a:off x="1544" y="6242"/>
              <a:ext cx="2810" cy="1501"/>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sym typeface="+mn-ea"/>
                </a:rPr>
                <a:t>第一阶段：</a:t>
              </a:r>
              <a:endParaRPr lang="zh-CN" altLang="en-US" sz="2800">
                <a:solidFill>
                  <a:schemeClr val="tx1"/>
                </a:solidFill>
                <a:latin typeface="宋体" panose="02010600030101010101" pitchFamily="2" charset="-122"/>
                <a:ea typeface="宋体" panose="02010600030101010101" pitchFamily="2" charset="-122"/>
              </a:endParaRPr>
            </a:p>
            <a:p>
              <a:pPr algn="ctr"/>
              <a:r>
                <a:rPr lang="zh-CN" altLang="en-US" sz="2800">
                  <a:latin typeface="宋体" panose="02010600030101010101" pitchFamily="2" charset="-122"/>
                  <a:ea typeface="宋体" panose="02010600030101010101" pitchFamily="2" charset="-122"/>
                  <a:sym typeface="+mn-ea"/>
                </a:rPr>
                <a:t>矛盾铺垫</a:t>
              </a:r>
              <a:endParaRPr lang="zh-CN" altLang="en-US" sz="2800">
                <a:latin typeface="宋体" panose="02010600030101010101" pitchFamily="2" charset="-122"/>
                <a:ea typeface="宋体" panose="02010600030101010101" pitchFamily="2" charset="-122"/>
                <a:sym typeface="+mn-ea"/>
              </a:endParaRPr>
            </a:p>
          </p:txBody>
        </p:sp>
      </p:grpSp>
      <p:sp>
        <p:nvSpPr>
          <p:cNvPr id="19" name="横卷形 18"/>
          <p:cNvSpPr/>
          <p:nvPr/>
        </p:nvSpPr>
        <p:spPr>
          <a:xfrm>
            <a:off x="3703955" y="3308985"/>
            <a:ext cx="7699375" cy="874395"/>
          </a:xfrm>
          <a:prstGeom prst="horizontalScroll">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善意落地，资源敲定，氛围和谐</a:t>
            </a:r>
            <a:endParaRPr lang="zh-CN" altLang="en-US" sz="3200">
              <a:latin typeface="宋体" panose="02010600030101010101" pitchFamily="2" charset="-122"/>
              <a:ea typeface="宋体" panose="02010600030101010101" pitchFamily="2" charset="-122"/>
            </a:endParaRPr>
          </a:p>
        </p:txBody>
      </p:sp>
      <p:grpSp>
        <p:nvGrpSpPr>
          <p:cNvPr id="22" name="组合 21"/>
          <p:cNvGrpSpPr/>
          <p:nvPr/>
        </p:nvGrpSpPr>
        <p:grpSpPr>
          <a:xfrm>
            <a:off x="3603625" y="4229735"/>
            <a:ext cx="8472805" cy="2449195"/>
            <a:chOff x="5675" y="6661"/>
            <a:chExt cx="13343" cy="3857"/>
          </a:xfrm>
        </p:grpSpPr>
        <p:pic>
          <p:nvPicPr>
            <p:cNvPr id="18" name="图片 17" descr="牛皮纸 信纸 复古 纸卷"/>
            <p:cNvPicPr>
              <a:picLocks noChangeAspect="1"/>
            </p:cNvPicPr>
            <p:nvPr/>
          </p:nvPicPr>
          <p:blipFill>
            <a:blip r:embed="rId4"/>
            <a:stretch>
              <a:fillRect/>
            </a:stretch>
          </p:blipFill>
          <p:spPr>
            <a:xfrm>
              <a:off x="5675" y="6661"/>
              <a:ext cx="13343" cy="3857"/>
            </a:xfrm>
            <a:prstGeom prst="rect">
              <a:avLst/>
            </a:prstGeom>
          </p:spPr>
        </p:pic>
        <p:sp>
          <p:nvSpPr>
            <p:cNvPr id="21" name="文本框 20"/>
            <p:cNvSpPr txBox="1"/>
            <p:nvPr/>
          </p:nvSpPr>
          <p:spPr>
            <a:xfrm>
              <a:off x="7156" y="7063"/>
              <a:ext cx="10420" cy="3052"/>
            </a:xfrm>
            <a:prstGeom prst="rect">
              <a:avLst/>
            </a:prstGeom>
            <a:noFill/>
          </p:spPr>
          <p:txBody>
            <a:bodyPr wrap="square" rtlCol="0" anchor="t">
              <a:sp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教堂为社区困难家庭发起感恩节食物篮捐赠，经筛选确定</a:t>
              </a:r>
              <a:r>
                <a:rPr lang="en-US" altLang="zh-CN" sz="2400">
                  <a:latin typeface="楷体" panose="02010609060101010101" charset="-122"/>
                  <a:ea typeface="楷体" panose="02010609060101010101" charset="-122"/>
                  <a:cs typeface="楷体" panose="02010609060101010101" charset="-122"/>
                </a:rPr>
                <a:t>10</a:t>
              </a:r>
              <a:r>
                <a:rPr lang="zh-CN" altLang="en-US" sz="2400">
                  <a:latin typeface="楷体" panose="02010609060101010101" charset="-122"/>
                  <a:ea typeface="楷体" panose="02010609060101010101" charset="-122"/>
                  <a:cs typeface="楷体" panose="02010609060101010101" charset="-122"/>
                </a:rPr>
                <a:t>户帮扶家庭，备好对应数量的食物篮。分发当晚教会活动室暖意融融，受助家庭满怀感激，帮扶顺利推进，这份和谐反衬后续突发的求助矛盾，让</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左右两难</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更具张力。</a:t>
              </a:r>
              <a:endParaRPr lang="zh-CN" altLang="en-US" sz="2400">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3" grpId="0"/>
      <p:bldP spid="13" grpId="1"/>
      <p:bldP spid="19" grpId="0" bldLvl="0" animBg="1"/>
      <p:bldP spid="19" grpId="1" animBg="1"/>
    </p:bldLst>
  </p:timing>
</p:sld>
</file>

<file path=ppt/tags/tag1.xml><?xml version="1.0" encoding="utf-8"?>
<p:tagLst xmlns:p="http://schemas.openxmlformats.org/presentationml/2006/main">
  <p:tag name="KSO_WM_DIAGRAM_VIRTUALLY_FRAME" val="{&quot;height&quot;:199.78181102362205,&quot;left&quot;:35.62535433070866,&quot;top&quot;:135.10015748031498,&quot;width&quot;:648.7492913385828}"/>
</p:tagLst>
</file>

<file path=ppt/tags/tag10.xml><?xml version="1.0" encoding="utf-8"?>
<p:tagLst xmlns:p="http://schemas.openxmlformats.org/presentationml/2006/main">
  <p:tag name="KSO_WM_DIAGRAM_VIRTUALLY_FRAME" val="{&quot;height&quot;:413.3,&quot;left&quot;:192.9,&quot;top&quot;:63.15,&quot;width&quot;:730.25}"/>
</p:tagLst>
</file>

<file path=ppt/tags/tag11.xml><?xml version="1.0" encoding="utf-8"?>
<p:tagLst xmlns:p="http://schemas.openxmlformats.org/presentationml/2006/main">
  <p:tag name="KSO_WM_DIAGRAM_VIRTUALLY_FRAME" val="{&quot;height&quot;:413.3,&quot;left&quot;:192.9,&quot;top&quot;:63.15,&quot;width&quot;:730.25}"/>
</p:tagLst>
</file>

<file path=ppt/tags/tag12.xml><?xml version="1.0" encoding="utf-8"?>
<p:tagLst xmlns:p="http://schemas.openxmlformats.org/presentationml/2006/main">
  <p:tag name="KSO_WM_DIAGRAM_VIRTUALLY_FRAME" val="{&quot;height&quot;:413.3,&quot;left&quot;:192.9,&quot;top&quot;:63.15,&quot;width&quot;:730.25}"/>
</p:tagLst>
</file>

<file path=ppt/tags/tag13.xml><?xml version="1.0" encoding="utf-8"?>
<p:tagLst xmlns:p="http://schemas.openxmlformats.org/presentationml/2006/main">
  <p:tag name="KSO_WM_DIAGRAM_VIRTUALLY_FRAME" val="{&quot;height&quot;:413.3,&quot;left&quot;:192.9,&quot;top&quot;:63.15,&quot;width&quot;:730.25}"/>
</p:tagLst>
</file>

<file path=ppt/tags/tag14.xml><?xml version="1.0" encoding="utf-8"?>
<p:tagLst xmlns:p="http://schemas.openxmlformats.org/presentationml/2006/main">
  <p:tag name="TABLE_ENDDRAG_ORIGIN_RECT" val="911*433"/>
  <p:tag name="TABLE_ENDDRAG_RECT" val="25*87*911*433"/>
</p:tagLst>
</file>

<file path=ppt/tags/tag15.xml><?xml version="1.0" encoding="utf-8"?>
<p:tagLst xmlns:p="http://schemas.openxmlformats.org/presentationml/2006/main">
  <p:tag name="KSO_WM_DIAGRAM_VIRTUALLY_FRAME" val="{&quot;height&quot;:413.3,&quot;left&quot;:192.9,&quot;top&quot;:63.15,&quot;width&quot;:730.25}"/>
</p:tagLst>
</file>

<file path=ppt/tags/tag16.xml><?xml version="1.0" encoding="utf-8"?>
<p:tagLst xmlns:p="http://schemas.openxmlformats.org/presentationml/2006/main">
  <p:tag name="KSO_WM_DIAGRAM_VIRTUALLY_FRAME" val="{&quot;height&quot;:413.3,&quot;left&quot;:192.9,&quot;top&quot;:63.15,&quot;width&quot;:730.25}"/>
</p:tagLst>
</file>

<file path=ppt/tags/tag17.xml><?xml version="1.0" encoding="utf-8"?>
<p:tagLst xmlns:p="http://schemas.openxmlformats.org/presentationml/2006/main">
  <p:tag name="KSO_WM_DIAGRAM_VIRTUALLY_FRAME" val="{&quot;height&quot;:413.3,&quot;left&quot;:192.9,&quot;top&quot;:63.15,&quot;width&quot;:730.25}"/>
</p:tagLst>
</file>

<file path=ppt/tags/tag18.xml><?xml version="1.0" encoding="utf-8"?>
<p:tagLst xmlns:p="http://schemas.openxmlformats.org/presentationml/2006/main">
  <p:tag name="KSO_WM_DIAGRAM_VIRTUALLY_FRAME" val="{&quot;height&quot;:413.3,&quot;left&quot;:192.9,&quot;top&quot;:63.15,&quot;width&quot;:730.25}"/>
</p:tagLst>
</file>

<file path=ppt/tags/tag19.xml><?xml version="1.0" encoding="utf-8"?>
<p:tagLst xmlns:p="http://schemas.openxmlformats.org/presentationml/2006/main">
  <p:tag name="KSO_WM_DIAGRAM_VIRTUALLY_FRAME" val="{&quot;height&quot;:447.1,&quot;left&quot;:33.5,&quot;top&quot;:75.25,&quot;width&quot;:873.55}"/>
</p:tagLst>
</file>

<file path=ppt/tags/tag2.xml><?xml version="1.0" encoding="utf-8"?>
<p:tagLst xmlns:p="http://schemas.openxmlformats.org/presentationml/2006/main">
  <p:tag name="KSO_WM_DIAGRAM_VIRTUALLY_FRAME" val="{&quot;height&quot;:460.65,&quot;left&quot;:156.2,&quot;top&quot;:34.05,&quot;width&quot;:769.75}"/>
</p:tagLst>
</file>

<file path=ppt/tags/tag20.xml><?xml version="1.0" encoding="utf-8"?>
<p:tagLst xmlns:p="http://schemas.openxmlformats.org/presentationml/2006/main">
  <p:tag name="KSO_WM_DIAGRAM_VIRTUALLY_FRAME" val="{&quot;height&quot;:447.1,&quot;left&quot;:33.5,&quot;top&quot;:75.25,&quot;width&quot;:873.55}"/>
</p:tagLst>
</file>

<file path=ppt/tags/tag21.xml><?xml version="1.0" encoding="utf-8"?>
<p:tagLst xmlns:p="http://schemas.openxmlformats.org/presentationml/2006/main">
  <p:tag name="KSO_WM_DIAGRAM_VIRTUALLY_FRAME" val="{&quot;height&quot;:447.1,&quot;left&quot;:33.5,&quot;top&quot;:75.25,&quot;width&quot;:873.55}"/>
</p:tagLst>
</file>

<file path=ppt/tags/tag22.xml><?xml version="1.0" encoding="utf-8"?>
<p:tagLst xmlns:p="http://schemas.openxmlformats.org/presentationml/2006/main">
  <p:tag name="KSO_WM_DIAGRAM_VIRTUALLY_FRAME" val="{&quot;height&quot;:447.1,&quot;left&quot;:33.5,&quot;top&quot;:75.25,&quot;width&quot;:873.55}"/>
</p:tagLst>
</file>

<file path=ppt/tags/tag23.xml><?xml version="1.0" encoding="utf-8"?>
<p:tagLst xmlns:p="http://schemas.openxmlformats.org/presentationml/2006/main">
  <p:tag name="KSO_WM_DIAGRAM_VIRTUALLY_FRAME" val="{&quot;height&quot;:447.1,&quot;left&quot;:33.5,&quot;top&quot;:75.25,&quot;width&quot;:873.55}"/>
</p:tagLst>
</file>

<file path=ppt/tags/tag24.xml><?xml version="1.0" encoding="utf-8"?>
<p:tagLst xmlns:p="http://schemas.openxmlformats.org/presentationml/2006/main">
  <p:tag name="KSO_WM_DIAGRAM_VIRTUALLY_FRAME" val="{&quot;height&quot;:447.1,&quot;left&quot;:33.5,&quot;top&quot;:75.25,&quot;width&quot;:873.55}"/>
</p:tagLst>
</file>

<file path=ppt/tags/tag25.xml><?xml version="1.0" encoding="utf-8"?>
<p:tagLst xmlns:p="http://schemas.openxmlformats.org/presentationml/2006/main">
  <p:tag name="KSO_WM_DIAGRAM_VIRTUALLY_FRAME" val="{&quot;height&quot;:447.1,&quot;left&quot;:33.5,&quot;top&quot;:75.25,&quot;width&quot;:873.55}"/>
</p:tagLst>
</file>

<file path=ppt/tags/tag26.xml><?xml version="1.0" encoding="utf-8"?>
<p:tagLst xmlns:p="http://schemas.openxmlformats.org/presentationml/2006/main">
  <p:tag name="KSO_WM_DIAGRAM_VIRTUALLY_FRAME" val="{&quot;height&quot;:447.1,&quot;left&quot;:33.5,&quot;top&quot;:75.25,&quot;width&quot;:873.55}"/>
</p:tagLst>
</file>

<file path=ppt/tags/tag27.xml><?xml version="1.0" encoding="utf-8"?>
<p:tagLst xmlns:p="http://schemas.openxmlformats.org/presentationml/2006/main">
  <p:tag name="KSO_WM_DIAGRAM_VIRTUALLY_FRAME" val="{&quot;height&quot;:413.3,&quot;left&quot;:192.9,&quot;top&quot;:63.15,&quot;width&quot;:730.25}"/>
</p:tagLst>
</file>

<file path=ppt/tags/tag28.xml><?xml version="1.0" encoding="utf-8"?>
<p:tagLst xmlns:p="http://schemas.openxmlformats.org/presentationml/2006/main">
  <p:tag name="KSO_WM_DIAGRAM_VIRTUALLY_FRAME" val="{&quot;height&quot;:527.3,&quot;left&quot;:10.75,&quot;top&quot;:69.95,&quot;width&quot;:947.4}"/>
</p:tagLst>
</file>

<file path=ppt/tags/tag29.xml><?xml version="1.0" encoding="utf-8"?>
<p:tagLst xmlns:p="http://schemas.openxmlformats.org/presentationml/2006/main">
  <p:tag name="KSO_WM_DIAGRAM_VIRTUALLY_FRAME" val="{&quot;height&quot;:527.3,&quot;left&quot;:10.75,&quot;top&quot;:69.95,&quot;width&quot;:947.4}"/>
</p:tagLst>
</file>

<file path=ppt/tags/tag3.xml><?xml version="1.0" encoding="utf-8"?>
<p:tagLst xmlns:p="http://schemas.openxmlformats.org/presentationml/2006/main">
  <p:tag name="KSO_WM_DIAGRAM_VIRTUALLY_FRAME" val="{&quot;height&quot;:460.65,&quot;left&quot;:156.2,&quot;top&quot;:34.05,&quot;width&quot;:769.75}"/>
</p:tagLst>
</file>

<file path=ppt/tags/tag30.xml><?xml version="1.0" encoding="utf-8"?>
<p:tagLst xmlns:p="http://schemas.openxmlformats.org/presentationml/2006/main">
  <p:tag name="KSO_WM_DIAGRAM_VIRTUALLY_FRAME" val="{&quot;height&quot;:527.3,&quot;left&quot;:10.75,&quot;top&quot;:69.95,&quot;width&quot;:947.4}"/>
</p:tagLst>
</file>

<file path=ppt/tags/tag31.xml><?xml version="1.0" encoding="utf-8"?>
<p:tagLst xmlns:p="http://schemas.openxmlformats.org/presentationml/2006/main">
  <p:tag name="KSO_WM_DIAGRAM_VIRTUALLY_FRAME" val="{&quot;height&quot;:527.3,&quot;left&quot;:10.75,&quot;top&quot;:69.95,&quot;width&quot;:947.4}"/>
</p:tagLst>
</file>

<file path=ppt/tags/tag32.xml><?xml version="1.0" encoding="utf-8"?>
<p:tagLst xmlns:p="http://schemas.openxmlformats.org/presentationml/2006/main">
  <p:tag name="KSO_WM_DIAGRAM_VIRTUALLY_FRAME" val="{&quot;height&quot;:527.3,&quot;left&quot;:10.75,&quot;top&quot;:69.95,&quot;width&quot;:947.4}"/>
</p:tagLst>
</file>

<file path=ppt/tags/tag33.xml><?xml version="1.0" encoding="utf-8"?>
<p:tagLst xmlns:p="http://schemas.openxmlformats.org/presentationml/2006/main">
  <p:tag name="KSO_WM_DIAGRAM_VIRTUALLY_FRAME" val="{&quot;height&quot;:527.3,&quot;left&quot;:10.75,&quot;top&quot;:69.95,&quot;width&quot;:947.4}"/>
</p:tagLst>
</file>

<file path=ppt/tags/tag34.xml><?xml version="1.0" encoding="utf-8"?>
<p:tagLst xmlns:p="http://schemas.openxmlformats.org/presentationml/2006/main">
  <p:tag name="KSO_WM_DIAGRAM_VIRTUALLY_FRAME" val="{&quot;height&quot;:527.3,&quot;left&quot;:10.75,&quot;top&quot;:69.95,&quot;width&quot;:947.4}"/>
</p:tagLst>
</file>

<file path=ppt/tags/tag35.xml><?xml version="1.0" encoding="utf-8"?>
<p:tagLst xmlns:p="http://schemas.openxmlformats.org/presentationml/2006/main">
  <p:tag name="KSO_WM_DIAGRAM_VIRTUALLY_FRAME" val="{&quot;height&quot;:527.3,&quot;left&quot;:10.75,&quot;top&quot;:69.95,&quot;width&quot;:947.4}"/>
</p:tagLst>
</file>

<file path=ppt/tags/tag36.xml><?xml version="1.0" encoding="utf-8"?>
<p:tagLst xmlns:p="http://schemas.openxmlformats.org/presentationml/2006/main">
  <p:tag name="KSO_WM_DIAGRAM_VIRTUALLY_FRAME" val="{&quot;height&quot;:413.3,&quot;left&quot;:192.9,&quot;top&quot;:63.15,&quot;width&quot;:730.25}"/>
</p:tagLst>
</file>

<file path=ppt/tags/tag37.xml><?xml version="1.0" encoding="utf-8"?>
<p:tagLst xmlns:p="http://schemas.openxmlformats.org/presentationml/2006/main">
  <p:tag name="KSO_WM_DIAGRAM_VIRTUALLY_FRAME" val="{&quot;height&quot;:527.3,&quot;left&quot;:10.75,&quot;top&quot;:69.95,&quot;width&quot;:947.4}"/>
</p:tagLst>
</file>

<file path=ppt/tags/tag38.xml><?xml version="1.0" encoding="utf-8"?>
<p:tagLst xmlns:p="http://schemas.openxmlformats.org/presentationml/2006/main">
  <p:tag name="KSO_WM_DIAGRAM_VIRTUALLY_FRAME" val="{&quot;height&quot;:447.1,&quot;left&quot;:33.5,&quot;top&quot;:75.25,&quot;width&quot;:873.55}"/>
</p:tagLst>
</file>

<file path=ppt/tags/tag39.xml><?xml version="1.0" encoding="utf-8"?>
<p:tagLst xmlns:p="http://schemas.openxmlformats.org/presentationml/2006/main">
  <p:tag name="KSO_WM_DIAGRAM_VIRTUALLY_FRAME" val="{&quot;height&quot;:413.3,&quot;left&quot;:192.9,&quot;top&quot;:63.15,&quot;width&quot;:730.25}"/>
</p:tagLst>
</file>

<file path=ppt/tags/tag4.xml><?xml version="1.0" encoding="utf-8"?>
<p:tagLst xmlns:p="http://schemas.openxmlformats.org/presentationml/2006/main">
  <p:tag name="KSO_WM_DIAGRAM_VIRTUALLY_FRAME" val="{&quot;height&quot;:460.65,&quot;left&quot;:156.2,&quot;top&quot;:34.05,&quot;width&quot;:769.75}"/>
</p:tagLst>
</file>

<file path=ppt/tags/tag40.xml><?xml version="1.0" encoding="utf-8"?>
<p:tagLst xmlns:p="http://schemas.openxmlformats.org/presentationml/2006/main">
  <p:tag name="KSO_WM_DIAGRAM_VIRTUALLY_FRAME" val="{&quot;height&quot;:527.3,&quot;left&quot;:10.75,&quot;top&quot;:69.95,&quot;width&quot;:947.4}"/>
</p:tagLst>
</file>

<file path=ppt/tags/tag41.xml><?xml version="1.0" encoding="utf-8"?>
<p:tagLst xmlns:p="http://schemas.openxmlformats.org/presentationml/2006/main">
  <p:tag name="KSO_WM_DIAGRAM_VIRTUALLY_FRAME" val="{&quot;height&quot;:527.3,&quot;left&quot;:10.75,&quot;top&quot;:69.95,&quot;width&quot;:947.4}"/>
</p:tagLst>
</file>

<file path=ppt/tags/tag42.xml><?xml version="1.0" encoding="utf-8"?>
<p:tagLst xmlns:p="http://schemas.openxmlformats.org/presentationml/2006/main">
  <p:tag name="KSO_WM_DIAGRAM_VIRTUALLY_FRAME" val="{&quot;height&quot;:527.3,&quot;left&quot;:10.75,&quot;top&quot;:69.95,&quot;width&quot;:947.4}"/>
</p:tagLst>
</file>

<file path=ppt/tags/tag43.xml><?xml version="1.0" encoding="utf-8"?>
<p:tagLst xmlns:p="http://schemas.openxmlformats.org/presentationml/2006/main">
  <p:tag name="KSO_WM_DIAGRAM_VIRTUALLY_FRAME" val="{&quot;height&quot;:413.3,&quot;left&quot;:192.9,&quot;top&quot;:63.15,&quot;width&quot;:730.25}"/>
</p:tagLst>
</file>

<file path=ppt/tags/tag44.xml><?xml version="1.0" encoding="utf-8"?>
<p:tagLst xmlns:p="http://schemas.openxmlformats.org/presentationml/2006/main">
  <p:tag name="KSO_WM_DIAGRAM_VIRTUALLY_FRAME" val="{&quot;height&quot;:527.3,&quot;left&quot;:10.75,&quot;top&quot;:69.95,&quot;width&quot;:947.4}"/>
</p:tagLst>
</file>

<file path=ppt/tags/tag45.xml><?xml version="1.0" encoding="utf-8"?>
<p:tagLst xmlns:p="http://schemas.openxmlformats.org/presentationml/2006/main">
  <p:tag name="KSO_WM_DIAGRAM_VIRTUALLY_FRAME" val="{&quot;height&quot;:527.3,&quot;left&quot;:10.75,&quot;top&quot;:69.95,&quot;width&quot;:947.4}"/>
</p:tagLst>
</file>

<file path=ppt/tags/tag46.xml><?xml version="1.0" encoding="utf-8"?>
<p:tagLst xmlns:p="http://schemas.openxmlformats.org/presentationml/2006/main">
  <p:tag name="KSO_WM_DIAGRAM_VIRTUALLY_FRAME" val="{&quot;height&quot;:527.3,&quot;left&quot;:10.75,&quot;top&quot;:69.95,&quot;width&quot;:947.4}"/>
</p:tagLst>
</file>

<file path=ppt/tags/tag47.xml><?xml version="1.0" encoding="utf-8"?>
<p:tagLst xmlns:p="http://schemas.openxmlformats.org/presentationml/2006/main">
  <p:tag name="KSO_WM_DIAGRAM_VIRTUALLY_FRAME" val="{&quot;height&quot;:527.3,&quot;left&quot;:10.75,&quot;top&quot;:69.95,&quot;width&quot;:947.4}"/>
</p:tagLst>
</file>

<file path=ppt/tags/tag48.xml><?xml version="1.0" encoding="utf-8"?>
<p:tagLst xmlns:p="http://schemas.openxmlformats.org/presentationml/2006/main">
  <p:tag name="KSO_WM_DIAGRAM_VIRTUALLY_FRAME" val="{&quot;height&quot;:527.3,&quot;left&quot;:10.75,&quot;top&quot;:69.95,&quot;width&quot;:947.4}"/>
</p:tagLst>
</file>

<file path=ppt/tags/tag49.xml><?xml version="1.0" encoding="utf-8"?>
<p:tagLst xmlns:p="http://schemas.openxmlformats.org/presentationml/2006/main">
  <p:tag name="KSO_WM_DIAGRAM_VIRTUALLY_FRAME" val="{&quot;height&quot;:527.3,&quot;left&quot;:10.75,&quot;top&quot;:69.95,&quot;width&quot;:947.4}"/>
</p:tagLst>
</file>

<file path=ppt/tags/tag5.xml><?xml version="1.0" encoding="utf-8"?>
<p:tagLst xmlns:p="http://schemas.openxmlformats.org/presentationml/2006/main">
  <p:tag name="KSO_WM_DIAGRAM_VIRTUALLY_FRAME" val="{&quot;height&quot;:460.65,&quot;left&quot;:156.2,&quot;top&quot;:34.05,&quot;width&quot;:769.75}"/>
</p:tagLst>
</file>

<file path=ppt/tags/tag50.xml><?xml version="1.0" encoding="utf-8"?>
<p:tagLst xmlns:p="http://schemas.openxmlformats.org/presentationml/2006/main">
  <p:tag name="KSO_WM_DIAGRAM_VIRTUALLY_FRAME" val="{&quot;height&quot;:527.3,&quot;left&quot;:10.75,&quot;top&quot;:69.95,&quot;width&quot;:947.4}"/>
</p:tagLst>
</file>

<file path=ppt/tags/tag51.xml><?xml version="1.0" encoding="utf-8"?>
<p:tagLst xmlns:p="http://schemas.openxmlformats.org/presentationml/2006/main">
  <p:tag name="KSO_WM_DIAGRAM_VIRTUALLY_FRAME" val="{&quot;height&quot;:527.3,&quot;left&quot;:10.75,&quot;top&quot;:69.95,&quot;width&quot;:947.4}"/>
</p:tagLst>
</file>

<file path=ppt/tags/tag52.xml><?xml version="1.0" encoding="utf-8"?>
<p:tagLst xmlns:p="http://schemas.openxmlformats.org/presentationml/2006/main">
  <p:tag name="KSO_WM_DIAGRAM_VIRTUALLY_FRAME" val="{&quot;height&quot;:527.3,&quot;left&quot;:10.75,&quot;top&quot;:69.95,&quot;width&quot;:947.4}"/>
</p:tagLst>
</file>

<file path=ppt/tags/tag53.xml><?xml version="1.0" encoding="utf-8"?>
<p:tagLst xmlns:p="http://schemas.openxmlformats.org/presentationml/2006/main">
  <p:tag name="KSO_WM_DIAGRAM_VIRTUALLY_FRAME" val="{&quot;height&quot;:413.3,&quot;left&quot;:192.9,&quot;top&quot;:63.15,&quot;width&quot;:730.25}"/>
</p:tagLst>
</file>

<file path=ppt/tags/tag54.xml><?xml version="1.0" encoding="utf-8"?>
<p:tagLst xmlns:p="http://schemas.openxmlformats.org/presentationml/2006/main">
  <p:tag name="KSO_WM_DIAGRAM_VIRTUALLY_FRAME" val="{&quot;height&quot;:527.3,&quot;left&quot;:10.75,&quot;top&quot;:69.95,&quot;width&quot;:947.4}"/>
</p:tagLst>
</file>

<file path=ppt/tags/tag55.xml><?xml version="1.0" encoding="utf-8"?>
<p:tagLst xmlns:p="http://schemas.openxmlformats.org/presentationml/2006/main">
  <p:tag name="KSO_WM_DIAGRAM_VIRTUALLY_FRAME" val="{&quot;height&quot;:527.3,&quot;left&quot;:10.2,&quot;top&quot;:69.95,&quot;width&quot;:947.95}"/>
</p:tagLst>
</file>

<file path=ppt/tags/tag56.xml><?xml version="1.0" encoding="utf-8"?>
<p:tagLst xmlns:p="http://schemas.openxmlformats.org/presentationml/2006/main">
  <p:tag name="KSO_WM_DIAGRAM_VIRTUALLY_FRAME" val="{&quot;height&quot;:527.3,&quot;left&quot;:10.2,&quot;top&quot;:69.95,&quot;width&quot;:947.95}"/>
</p:tagLst>
</file>

<file path=ppt/tags/tag57.xml><?xml version="1.0" encoding="utf-8"?>
<p:tagLst xmlns:p="http://schemas.openxmlformats.org/presentationml/2006/main">
  <p:tag name="KSO_WM_DIAGRAM_VIRTUALLY_FRAME" val="{&quot;height&quot;:527.3,&quot;left&quot;:10.2,&quot;top&quot;:69.95,&quot;width&quot;:947.95}"/>
</p:tagLst>
</file>

<file path=ppt/tags/tag58.xml><?xml version="1.0" encoding="utf-8"?>
<p:tagLst xmlns:p="http://schemas.openxmlformats.org/presentationml/2006/main">
  <p:tag name="KSO_WM_DIAGRAM_VIRTUALLY_FRAME" val="{&quot;height&quot;:527.3,&quot;left&quot;:10.2,&quot;top&quot;:69.95,&quot;width&quot;:947.95}"/>
</p:tagLst>
</file>

<file path=ppt/tags/tag59.xml><?xml version="1.0" encoding="utf-8"?>
<p:tagLst xmlns:p="http://schemas.openxmlformats.org/presentationml/2006/main">
  <p:tag name="KSO_WM_DIAGRAM_VIRTUALLY_FRAME" val="{&quot;height&quot;:527.3,&quot;left&quot;:10.2,&quot;top&quot;:69.95,&quot;width&quot;:947.95}"/>
</p:tagLst>
</file>

<file path=ppt/tags/tag6.xml><?xml version="1.0" encoding="utf-8"?>
<p:tagLst xmlns:p="http://schemas.openxmlformats.org/presentationml/2006/main">
  <p:tag name="KSO_WM_DIAGRAM_VIRTUALLY_FRAME" val="{&quot;height&quot;:460.65,&quot;left&quot;:156.2,&quot;top&quot;:34.05,&quot;width&quot;:769.75}"/>
</p:tagLst>
</file>

<file path=ppt/tags/tag60.xml><?xml version="1.0" encoding="utf-8"?>
<p:tagLst xmlns:p="http://schemas.openxmlformats.org/presentationml/2006/main">
  <p:tag name="KSO_WM_DIAGRAM_VIRTUALLY_FRAME" val="{&quot;height&quot;:527.3,&quot;left&quot;:10.2,&quot;top&quot;:69.95,&quot;width&quot;:947.95}"/>
</p:tagLst>
</file>

<file path=ppt/tags/tag61.xml><?xml version="1.0" encoding="utf-8"?>
<p:tagLst xmlns:p="http://schemas.openxmlformats.org/presentationml/2006/main">
  <p:tag name="KSO_WM_DIAGRAM_VIRTUALLY_FRAME" val="{&quot;height&quot;:527.3,&quot;left&quot;:10.2,&quot;top&quot;:69.95,&quot;width&quot;:947.95}"/>
</p:tagLst>
</file>

<file path=ppt/tags/tag62.xml><?xml version="1.0" encoding="utf-8"?>
<p:tagLst xmlns:p="http://schemas.openxmlformats.org/presentationml/2006/main">
  <p:tag name="KSO_WM_DIAGRAM_VIRTUALLY_FRAME" val="{&quot;height&quot;:527.3,&quot;left&quot;:10.2,&quot;top&quot;:69.95,&quot;width&quot;:947.95}"/>
</p:tagLst>
</file>

<file path=ppt/tags/tag63.xml><?xml version="1.0" encoding="utf-8"?>
<p:tagLst xmlns:p="http://schemas.openxmlformats.org/presentationml/2006/main">
  <p:tag name="KSO_WM_DIAGRAM_VIRTUALLY_FRAME" val="{&quot;height&quot;:527.3,&quot;left&quot;:10.2,&quot;top&quot;:69.95,&quot;width&quot;:947.95}"/>
</p:tagLst>
</file>

<file path=ppt/tags/tag64.xml><?xml version="1.0" encoding="utf-8"?>
<p:tagLst xmlns:p="http://schemas.openxmlformats.org/presentationml/2006/main">
  <p:tag name="KSO_WM_DIAGRAM_VIRTUALLY_FRAME" val="{&quot;height&quot;:527.3,&quot;left&quot;:10.2,&quot;top&quot;:69.95,&quot;width&quot;:947.95}"/>
</p:tagLst>
</file>

<file path=ppt/tags/tag65.xml><?xml version="1.0" encoding="utf-8"?>
<p:tagLst xmlns:p="http://schemas.openxmlformats.org/presentationml/2006/main">
  <p:tag name="KSO_WM_DIAGRAM_VIRTUALLY_FRAME" val="{&quot;height&quot;:527.3,&quot;left&quot;:10.2,&quot;top&quot;:69.95,&quot;width&quot;:947.95}"/>
</p:tagLst>
</file>

<file path=ppt/tags/tag66.xml><?xml version="1.0" encoding="utf-8"?>
<p:tagLst xmlns:p="http://schemas.openxmlformats.org/presentationml/2006/main">
  <p:tag name="KSO_WM_DIAGRAM_VIRTUALLY_FRAME" val="{&quot;height&quot;:527.3,&quot;left&quot;:10.2,&quot;top&quot;:69.95,&quot;width&quot;:947.95}"/>
</p:tagLst>
</file>

<file path=ppt/tags/tag67.xml><?xml version="1.0" encoding="utf-8"?>
<p:tagLst xmlns:p="http://schemas.openxmlformats.org/presentationml/2006/main">
  <p:tag name="KSO_WM_DIAGRAM_VIRTUALLY_FRAME" val="{&quot;height&quot;:413.3,&quot;left&quot;:192.9,&quot;top&quot;:63.15,&quot;width&quot;:730.25}"/>
</p:tagLst>
</file>

<file path=ppt/tags/tag68.xml><?xml version="1.0" encoding="utf-8"?>
<p:tagLst xmlns:p="http://schemas.openxmlformats.org/presentationml/2006/main">
  <p:tag name="KSO_WM_DIAGRAM_VIRTUALLY_FRAME" val="{&quot;height&quot;:413.3,&quot;left&quot;:192.9,&quot;top&quot;:63.15,&quot;width&quot;:730.25}"/>
</p:tagLst>
</file>

<file path=ppt/tags/tag69.xml><?xml version="1.0" encoding="utf-8"?>
<p:tagLst xmlns:p="http://schemas.openxmlformats.org/presentationml/2006/main">
  <p:tag name="KSO_WM_DIAGRAM_VIRTUALLY_FRAME" val="{&quot;height&quot;:413.3,&quot;left&quot;:192.9,&quot;top&quot;:63.15,&quot;width&quot;:730.25}"/>
</p:tagLst>
</file>

<file path=ppt/tags/tag7.xml><?xml version="1.0" encoding="utf-8"?>
<p:tagLst xmlns:p="http://schemas.openxmlformats.org/presentationml/2006/main">
  <p:tag name="KSO_WM_DIAGRAM_VIRTUALLY_FRAME" val="{&quot;height&quot;:460.65,&quot;left&quot;:156.2,&quot;top&quot;:34.05,&quot;width&quot;:769.75}"/>
</p:tagLst>
</file>

<file path=ppt/tags/tag70.xml><?xml version="1.0" encoding="utf-8"?>
<p:tagLst xmlns:p="http://schemas.openxmlformats.org/presentationml/2006/main">
  <p:tag name="KSO_WM_DIAGRAM_VIRTUALLY_FRAME" val="{&quot;height&quot;:413.3,&quot;left&quot;:192.9,&quot;top&quot;:63.15,&quot;width&quot;:730.25}"/>
</p:tagLst>
</file>

<file path=ppt/tags/tag71.xml><?xml version="1.0" encoding="utf-8"?>
<p:tagLst xmlns:p="http://schemas.openxmlformats.org/presentationml/2006/main">
  <p:tag name="KSO_WM_DIAGRAM_VIRTUALLY_FRAME" val="{&quot;height&quot;:527.3,&quot;left&quot;:10.75,&quot;top&quot;:69.95,&quot;width&quot;:947.4}"/>
</p:tagLst>
</file>

<file path=ppt/tags/tag72.xml><?xml version="1.0" encoding="utf-8"?>
<p:tagLst xmlns:p="http://schemas.openxmlformats.org/presentationml/2006/main">
  <p:tag name="KSO_WM_DIAGRAM_VIRTUALLY_FRAME" val="{&quot;height&quot;:527.3,&quot;left&quot;:10.75,&quot;top&quot;:69.95,&quot;width&quot;:947.4}"/>
</p:tagLst>
</file>

<file path=ppt/tags/tag73.xml><?xml version="1.0" encoding="utf-8"?>
<p:tagLst xmlns:p="http://schemas.openxmlformats.org/presentationml/2006/main">
  <p:tag name="KSO_WM_DIAGRAM_VIRTUALLY_FRAME" val="{&quot;height&quot;:413.3,&quot;left&quot;:192.9,&quot;top&quot;:63.15,&quot;width&quot;:730.25}"/>
</p:tagLst>
</file>

<file path=ppt/tags/tag74.xml><?xml version="1.0" encoding="utf-8"?>
<p:tagLst xmlns:p="http://schemas.openxmlformats.org/presentationml/2006/main">
  <p:tag name="KSO_WM_DIAGRAM_VIRTUALLY_FRAME" val="{&quot;height&quot;:413.3,&quot;left&quot;:192.9,&quot;top&quot;:63.15,&quot;width&quot;:730.25}"/>
</p:tagLst>
</file>

<file path=ppt/tags/tag75.xml><?xml version="1.0" encoding="utf-8"?>
<p:tagLst xmlns:p="http://schemas.openxmlformats.org/presentationml/2006/main">
  <p:tag name="KSO_WM_DIAGRAM_VIRTUALLY_FRAME" val="{&quot;height&quot;:413.3,&quot;left&quot;:192.9,&quot;top&quot;:63.15,&quot;width&quot;:730.25}"/>
</p:tagLst>
</file>

<file path=ppt/tags/tag76.xml><?xml version="1.0" encoding="utf-8"?>
<p:tagLst xmlns:p="http://schemas.openxmlformats.org/presentationml/2006/main">
  <p:tag name="KSO_WM_DIAGRAM_VIRTUALLY_FRAME" val="{&quot;height&quot;:413.3,&quot;left&quot;:192.9,&quot;top&quot;:63.15,&quot;width&quot;:730.25}"/>
</p:tagLst>
</file>

<file path=ppt/tags/tag77.xml><?xml version="1.0" encoding="utf-8"?>
<p:tagLst xmlns:p="http://schemas.openxmlformats.org/presentationml/2006/main">
  <p:tag name="KSO_WM_DIAGRAM_VIRTUALLY_FRAME" val="{&quot;height&quot;:413.3,&quot;left&quot;:192.9,&quot;top&quot;:63.15,&quot;width&quot;:730.25}"/>
</p:tagLst>
</file>

<file path=ppt/tags/tag78.xml><?xml version="1.0" encoding="utf-8"?>
<p:tagLst xmlns:p="http://schemas.openxmlformats.org/presentationml/2006/main">
  <p:tag name="KSO_WM_DIAGRAM_VIRTUALLY_FRAME" val="{&quot;height&quot;:413.3,&quot;left&quot;:192.9,&quot;top&quot;:63.15,&quot;width&quot;:730.25}"/>
</p:tagLst>
</file>

<file path=ppt/tags/tag79.xml><?xml version="1.0" encoding="utf-8"?>
<p:tagLst xmlns:p="http://schemas.openxmlformats.org/presentationml/2006/main">
  <p:tag name="KSO_WM_DIAGRAM_VIRTUALLY_FRAME" val="{&quot;height&quot;:413.3,&quot;left&quot;:192.9,&quot;top&quot;:63.15,&quot;width&quot;:730.25}"/>
</p:tagLst>
</file>

<file path=ppt/tags/tag8.xml><?xml version="1.0" encoding="utf-8"?>
<p:tagLst xmlns:p="http://schemas.openxmlformats.org/presentationml/2006/main">
  <p:tag name="KSO_WM_DIAGRAM_VIRTUALLY_FRAME" val="{&quot;height&quot;:460.65,&quot;left&quot;:156.2,&quot;top&quot;:34.05,&quot;width&quot;:769.75}"/>
</p:tagLst>
</file>

<file path=ppt/tags/tag80.xml><?xml version="1.0" encoding="utf-8"?>
<p:tagLst xmlns:p="http://schemas.openxmlformats.org/presentationml/2006/main">
  <p:tag name="KSO_WM_DIAGRAM_VIRTUALLY_FRAME" val="{&quot;height&quot;:413.3,&quot;left&quot;:192.9,&quot;top&quot;:63.15,&quot;width&quot;:730.25}"/>
</p:tagLst>
</file>

<file path=ppt/tags/tag81.xml><?xml version="1.0" encoding="utf-8"?>
<p:tagLst xmlns:p="http://schemas.openxmlformats.org/presentationml/2006/main">
  <p:tag name="KSO_WM_DIAGRAM_VIRTUALLY_FRAME" val="{&quot;height&quot;:413.3,&quot;left&quot;:192.9,&quot;top&quot;:63.15,&quot;width&quot;:730.25}"/>
</p:tagLst>
</file>

<file path=ppt/tags/tag82.xml><?xml version="1.0" encoding="utf-8"?>
<p:tagLst xmlns:p="http://schemas.openxmlformats.org/presentationml/2006/main">
  <p:tag name="KSO_WM_DIAGRAM_VIRTUALLY_FRAME" val="{&quot;height&quot;:413.3,&quot;left&quot;:192.9,&quot;top&quot;:63.15,&quot;width&quot;:730.25}"/>
</p:tagLst>
</file>

<file path=ppt/tags/tag9.xml><?xml version="1.0" encoding="utf-8"?>
<p:tagLst xmlns:p="http://schemas.openxmlformats.org/presentationml/2006/main">
  <p:tag name="KSO_WM_DIAGRAM_VIRTUALLY_FRAME" val="{&quot;height&quot;:460.65,&quot;left&quot;:156.2,&quot;top&quot;:34.05,&quot;width&quot;:769.75}"/>
</p:tagLst>
</file>

<file path=ppt/theme/theme1.xml><?xml version="1.0" encoding="utf-8"?>
<a:theme xmlns:a="http://schemas.openxmlformats.org/drawingml/2006/main" name="0">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18916</Words>
  <Application>WPS 演示</Application>
  <PresentationFormat>宽屏</PresentationFormat>
  <Paragraphs>542</Paragraphs>
  <Slides>36</Slides>
  <Notes>23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36</vt:i4>
      </vt:variant>
    </vt:vector>
  </HeadingPairs>
  <TitlesOfParts>
    <vt:vector size="58" baseType="lpstr">
      <vt:lpstr>Arial</vt:lpstr>
      <vt:lpstr>宋体</vt:lpstr>
      <vt:lpstr>Wingdings</vt:lpstr>
      <vt:lpstr>印品黑体</vt:lpstr>
      <vt:lpstr>楷体</vt:lpstr>
      <vt:lpstr>汉仪程行简</vt:lpstr>
      <vt:lpstr>华文楷体</vt:lpstr>
      <vt:lpstr>Times New Roman</vt:lpstr>
      <vt:lpstr>Times New Roman</vt:lpstr>
      <vt:lpstr>黑体</vt:lpstr>
      <vt:lpstr>MS PGothic</vt:lpstr>
      <vt:lpstr>微软雅黑</vt:lpstr>
      <vt:lpstr>Arial Unicode MS</vt:lpstr>
      <vt:lpstr>ui-sans-serif</vt:lpstr>
      <vt:lpstr>Calibri</vt:lpstr>
      <vt:lpstr>等线</vt:lpstr>
      <vt:lpstr>HelveticaNeue</vt:lpstr>
      <vt:lpstr>华文新魏</vt:lpstr>
      <vt:lpstr>Segoe Print</vt:lpstr>
      <vt:lpstr>等线 Light</vt:lpstr>
      <vt:lpstr>Calibri Light</vt:lpstr>
      <vt:lpstr>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155</cp:revision>
  <dcterms:created xsi:type="dcterms:W3CDTF">2026-03-08T09:10:00Z</dcterms:created>
  <dcterms:modified xsi:type="dcterms:W3CDTF">2026-04-08T03:08:49Z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E88100BF7337488DBAA87D7D38E912C3_12</vt:lpwstr>
  </property>
  <property fmtid="{D5CDD505-2E9C-101B-9397-08002B2CF9AE}" pid="3" name="KSOProductBuildVer">
    <vt:lpwstr>2052-11.8.2.7978</vt:lpwstr>
  </property>
</Properties>
</file>