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7" r:id="rId3"/>
    <p:sldId id="256" r:id="rId4"/>
    <p:sldId id="258" r:id="rId5"/>
    <p:sldId id="273" r:id="rId6"/>
    <p:sldId id="277" r:id="rId7"/>
    <p:sldId id="276" r:id="rId8"/>
    <p:sldId id="275" r:id="rId9"/>
    <p:sldId id="278" r:id="rId10"/>
    <p:sldId id="279" r:id="rId11"/>
    <p:sldId id="280" r:id="rId12"/>
    <p:sldId id="281" r:id="rId13"/>
    <p:sldId id="282" r:id="rId14"/>
    <p:sldId id="283" r:id="rId15"/>
    <p:sldId id="271" r:id="rId16"/>
  </p:sldIdLst>
  <p:sldSz cx="18288000" cy="10287000"/>
  <p:notesSz cx="6858000" cy="9144000"/>
  <p:embeddedFontLst>
    <p:embeddedFont>
      <p:font typeface="字由点字像素之城"/>
      <p:regular r:id="rId20"/>
    </p:embeddedFont>
    <p:embeddedFont>
      <p:font typeface="Calibri" panose="020F0502020204030204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54AA"/>
    <a:srgbClr val="62419A"/>
    <a:srgbClr val="ACD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39" d="100"/>
          <a:sy n="39" d="100"/>
        </p:scale>
        <p:origin x="940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8.png"/><Relationship Id="rId13" Type="http://schemas.openxmlformats.org/officeDocument/2006/relationships/image" Target="../media/image45.png"/><Relationship Id="rId12" Type="http://schemas.openxmlformats.org/officeDocument/2006/relationships/image" Target="../media/image16.png"/><Relationship Id="rId11" Type="http://schemas.openxmlformats.org/officeDocument/2006/relationships/image" Target="../media/image17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3.jpeg"/><Relationship Id="rId20" Type="http://schemas.openxmlformats.org/officeDocument/2006/relationships/image" Target="../media/image23.png"/><Relationship Id="rId2" Type="http://schemas.openxmlformats.org/officeDocument/2006/relationships/image" Target="../media/image5.png"/><Relationship Id="rId19" Type="http://schemas.openxmlformats.org/officeDocument/2006/relationships/image" Target="../media/image22.png"/><Relationship Id="rId18" Type="http://schemas.openxmlformats.org/officeDocument/2006/relationships/image" Target="../media/image21.png"/><Relationship Id="rId17" Type="http://schemas.openxmlformats.org/officeDocument/2006/relationships/image" Target="../media/image20.png"/><Relationship Id="rId16" Type="http://schemas.openxmlformats.org/officeDocument/2006/relationships/image" Target="../media/image19.png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4.png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.jpeg"/><Relationship Id="rId21" Type="http://schemas.openxmlformats.org/officeDocument/2006/relationships/image" Target="../media/image34.png"/><Relationship Id="rId20" Type="http://schemas.openxmlformats.org/officeDocument/2006/relationships/image" Target="../media/image33.png"/><Relationship Id="rId2" Type="http://schemas.openxmlformats.org/officeDocument/2006/relationships/image" Target="../media/image5.png"/><Relationship Id="rId19" Type="http://schemas.openxmlformats.org/officeDocument/2006/relationships/image" Target="../media/image32.png"/><Relationship Id="rId18" Type="http://schemas.openxmlformats.org/officeDocument/2006/relationships/image" Target="../media/image31.png"/><Relationship Id="rId17" Type="http://schemas.openxmlformats.org/officeDocument/2006/relationships/image" Target="../media/image30.png"/><Relationship Id="rId16" Type="http://schemas.openxmlformats.org/officeDocument/2006/relationships/image" Target="../media/image29.png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image" Target="../media/image16.png"/><Relationship Id="rId12" Type="http://schemas.openxmlformats.org/officeDocument/2006/relationships/image" Target="../media/image26.png"/><Relationship Id="rId11" Type="http://schemas.openxmlformats.org/officeDocument/2006/relationships/image" Target="../media/image25.png"/><Relationship Id="rId10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3.jpeg"/><Relationship Id="rId17" Type="http://schemas.openxmlformats.org/officeDocument/2006/relationships/image" Target="../media/image42.png"/><Relationship Id="rId16" Type="http://schemas.openxmlformats.org/officeDocument/2006/relationships/image" Target="../media/image41.pn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1.png"/><Relationship Id="rId14" Type="http://schemas.openxmlformats.org/officeDocument/2006/relationships/image" Target="../media/image40.png"/><Relationship Id="rId13" Type="http://schemas.openxmlformats.org/officeDocument/2006/relationships/image" Target="../media/image39.png"/><Relationship Id="rId12" Type="http://schemas.openxmlformats.org/officeDocument/2006/relationships/image" Target="../media/image38.png"/><Relationship Id="rId11" Type="http://schemas.openxmlformats.org/officeDocument/2006/relationships/image" Target="../media/image37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3.jpeg"/><Relationship Id="rId17" Type="http://schemas.openxmlformats.org/officeDocument/2006/relationships/image" Target="../media/image44.png"/><Relationship Id="rId16" Type="http://schemas.openxmlformats.org/officeDocument/2006/relationships/image" Target="../media/image43.pn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.jpe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833120" y="527685"/>
            <a:ext cx="8601075" cy="9232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66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66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11459845" y="4022725"/>
            <a:ext cx="50393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6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2205" y="508635"/>
            <a:ext cx="8413750" cy="2724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3035" y="4909185"/>
            <a:ext cx="4588510" cy="4585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603208" y="-2219193"/>
            <a:ext cx="7178235" cy="1594625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语言：句式参考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19200" y="1568047"/>
            <a:ext cx="10311492" cy="410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ote-cjk-patch"/>
                <a:ea typeface="宋体" panose="02010600030101010101" pitchFamily="2" charset="-122"/>
                <a:cs typeface="+mn-cs"/>
              </a:rPr>
              <a:t>表达收获与感受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quote-cjk-patch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89476" y="2405684"/>
            <a:ext cx="15935048" cy="6767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6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倒装句（</a:t>
            </a:r>
            <a:r>
              <a:rPr lang="en-US" altLang="zh-CN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Not only… but also…</a:t>
            </a:r>
            <a:r>
              <a:rPr lang="zh-CN" altLang="en-US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0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1200"/>
              </a:spcBef>
              <a:buNone/>
            </a:pP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Not only did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I gain a deeper understanding of modern farming, </a:t>
            </a: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but I also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felt the great charm of cutting-edge science.</a:t>
            </a:r>
            <a:endParaRPr lang="en-US" altLang="zh-CN" sz="3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1200"/>
              </a:spcBef>
              <a:buNone/>
            </a:pP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Not only can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technology make farming more efficient, </a:t>
            </a: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but it can also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reduce the need for chemical fertilizers and protect the environment.</a:t>
            </a:r>
            <a:endParaRPr lang="en-US" altLang="zh-CN" sz="3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名词性从句（</a:t>
            </a:r>
            <a:r>
              <a:rPr lang="en-US" altLang="zh-CN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引导主语从句）</a:t>
            </a:r>
            <a:endParaRPr lang="zh-CN" altLang="en-US" sz="30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1200"/>
              </a:spcBef>
              <a:buNone/>
            </a:pP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impressed me most was that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technology has completely transformed traditional agriculture.</a:t>
            </a:r>
            <a:endParaRPr lang="en-US" altLang="zh-CN" sz="3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1200"/>
              </a:spcBef>
              <a:buNone/>
            </a:pP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makes this Smart Farm special is that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it combines environmental protection with high productivity.</a:t>
            </a:r>
            <a:endParaRPr lang="en-US" altLang="zh-CN" sz="3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非谓语动词（活动意义）</a:t>
            </a:r>
            <a:endParaRPr lang="zh-CN" altLang="en-US" sz="30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1200"/>
              </a:spcBef>
              <a:buNone/>
            </a:pP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field trip was a great eye-opener, </a:t>
            </a: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broadening my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horizons and </a:t>
            </a: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deepening my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appreciation for scientific innovation.</a:t>
            </a:r>
            <a:endParaRPr lang="en-US" altLang="zh-CN" sz="3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600"/>
              </a:lnSpc>
              <a:spcBef>
                <a:spcPts val="1200"/>
              </a:spcBef>
              <a:buNone/>
            </a:pP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Smart Farm uses advanced technologies to ensure high yields, </a:t>
            </a:r>
            <a:r>
              <a:rPr lang="en-US" altLang="zh-CN" sz="3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creating a</a:t>
            </a:r>
            <a:r>
              <a:rPr lang="en-US" altLang="zh-CN" sz="3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sustainable model for future agriculture.</a:t>
            </a:r>
            <a:endParaRPr lang="en-US" altLang="zh-CN" sz="3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603208" y="-2219193"/>
            <a:ext cx="7178235" cy="1594625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语言：内容与句式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27" name="文本框 70"/>
          <p:cNvSpPr txBox="1"/>
          <p:nvPr/>
        </p:nvSpPr>
        <p:spPr>
          <a:xfrm>
            <a:off x="14693003" y="2403267"/>
            <a:ext cx="1868265" cy="584775"/>
          </a:xfrm>
          <a:prstGeom prst="rect">
            <a:avLst/>
          </a:prstGeom>
          <a:solidFill>
            <a:srgbClr val="6754AA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</a:rPr>
              <a:t>结尾部分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68071" y="1409700"/>
            <a:ext cx="10311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总结与互动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01562" y="2432011"/>
            <a:ext cx="15467237" cy="7332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4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强调句（突出感受）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was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the combination of technology and agriculture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made this experience so unforgettable.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is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the hands-on activities like strawberry picking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made me truly realize how fun and meaningful modern farming can be.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虚拟语气（表达期望）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I wish you could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visit the Smart Farm someday and see all these amazing technologies for yourself.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would be a wonderful experience if you could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join me on such a field trip in the future.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条件句倒装（省略</a:t>
            </a: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Should you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have a chance to visit China, I’d be happy to take you to the Smart Farm.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Should you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want to learn more about this activity, just let me know and I’ll share more details.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名词性从句（表达期盼）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is my sincere hope that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you can experience the charm of smart agriculture someday.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would be greatly appreciated if you could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tell me about your recent school activities as well.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400"/>
              </a:lnSpc>
              <a:spcBef>
                <a:spcPts val="1200"/>
              </a:spcBef>
              <a:buNone/>
            </a:pP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754428" y="-2657123"/>
            <a:ext cx="7178235" cy="1682211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7192948" y="2924413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-20637" y="768629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语言：内容与句式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68071" y="1409700"/>
            <a:ext cx="10311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主体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篇章示例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58320" y="2164814"/>
            <a:ext cx="14615080" cy="74789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 this email finds you well! I can't wait to share my Smart Farm field trip with you.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Last Friday, we were shown around </a:t>
            </a:r>
            <a:r>
              <a:rPr lang="en-US" altLang="zh-CN" sz="32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smart greenhouse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guided through the facility.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we listened to an introduction about </a:t>
            </a:r>
            <a:r>
              <a:rPr lang="en-US" altLang="zh-CN" sz="32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smart farming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learned a glimpse of modern agriculture, ranging from </a:t>
            </a:r>
            <a:r>
              <a:rPr lang="en-US" altLang="zh-CN" sz="32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smart green house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32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automatic watering system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got to touch the sensors and feel the </a:t>
            </a:r>
            <a:r>
              <a:rPr lang="en-US" altLang="zh-CN" sz="32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smart devices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 our own hands. </a:t>
            </a:r>
            <a:r>
              <a:rPr lang="en-US" altLang="zh-CN" sz="3200" dirty="0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he most impressive part was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were allowed to operate drones to sow the seeds in fields.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hands-on experience was truly eye-opening.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Personally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3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not only </a:t>
            </a:r>
            <a:r>
              <a:rPr lang="en-US" altLang="zh-CN" sz="3200" dirty="0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gained a deeper understanding of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modern farming and changed my perspective on agriculture, </a:t>
            </a:r>
            <a:r>
              <a:rPr lang="en-US" altLang="zh-CN" sz="3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but also </a:t>
            </a:r>
            <a:r>
              <a:rPr lang="en-US" altLang="zh-CN" sz="3200" dirty="0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marveled at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technology empowers traditional farming and greatly boosts production efficiency.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short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it was </a:t>
            </a:r>
            <a:r>
              <a:rPr lang="en-US" altLang="zh-CN" sz="3200" dirty="0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perfect mix of tech and farming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made this trip so memorable. How I wish you could visit this farm someday and see it for yourself! Looking forward to hearing about your adventures. 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478206" y="2403267"/>
            <a:ext cx="2009435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问      候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488274" y="2962541"/>
            <a:ext cx="204835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写信目的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456511" y="4492614"/>
            <a:ext cx="2031130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时间经历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34" name="文本框 76"/>
          <p:cNvSpPr txBox="1"/>
          <p:nvPr/>
        </p:nvSpPr>
        <p:spPr>
          <a:xfrm>
            <a:off x="15467398" y="5822293"/>
            <a:ext cx="202024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62419A"/>
                </a:solidFill>
              </a:rPr>
              <a:t> 收获感受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37" name="文本框 76"/>
          <p:cNvSpPr txBox="1"/>
          <p:nvPr/>
        </p:nvSpPr>
        <p:spPr>
          <a:xfrm>
            <a:off x="15425464" y="7829798"/>
            <a:ext cx="1998472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62419A"/>
                </a:solidFill>
              </a:rPr>
              <a:t>总结期待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2" grpId="0" animBg="1"/>
      <p:bldP spid="34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603208" y="-2219193"/>
            <a:ext cx="7178235" cy="1594625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官方范文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005328" y="2421019"/>
            <a:ext cx="2009435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2419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问      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62419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014662" y="2998270"/>
            <a:ext cx="204835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2419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写信目的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62419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048517" y="3580833"/>
            <a:ext cx="2031130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2419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时间经历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62419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76"/>
          <p:cNvSpPr txBox="1"/>
          <p:nvPr/>
        </p:nvSpPr>
        <p:spPr>
          <a:xfrm>
            <a:off x="15026746" y="5868992"/>
            <a:ext cx="202024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2419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收获感受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62419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76"/>
          <p:cNvSpPr txBox="1"/>
          <p:nvPr/>
        </p:nvSpPr>
        <p:spPr>
          <a:xfrm>
            <a:off x="15016291" y="6874038"/>
            <a:ext cx="1998472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62419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总结期待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62419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41010" y="2164814"/>
            <a:ext cx="13935437" cy="7094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Linda,</a:t>
            </a:r>
            <a:endParaRPr lang="en-US" altLang="zh-CN" sz="35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Hope you're having a wonderful week! I'm super excited to tell you about our Smart Farm field trip last Friday.</a:t>
            </a:r>
            <a:endParaRPr lang="en-US" altLang="zh-CN" sz="35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5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Upon arrival</a:t>
            </a: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farm workers showed us all kinds of </a:t>
            </a:r>
            <a:r>
              <a:rPr lang="en-US" altLang="zh-CN" sz="35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cool high-tech devices: sensors that track soil moisture, automatic watering systems, and even drones checking the crops from above</a:t>
            </a: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35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most impressive part was</a:t>
            </a: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picking fresh strawberries. One bite and you could taste the sweet juice exploding in your mouth. </a:t>
            </a:r>
            <a:r>
              <a:rPr lang="en-US" altLang="zh-CN" sz="35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So amazing to see</a:t>
            </a: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how tech makes farming smarter!</a:t>
            </a:r>
            <a:endParaRPr lang="en-US" altLang="zh-CN" sz="35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activity was a great eye-opener. </a:t>
            </a:r>
            <a:r>
              <a:rPr lang="en-US" altLang="zh-CN" sz="35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Not only </a:t>
            </a: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did I gain a deeper understanding of modern farming </a:t>
            </a:r>
            <a:r>
              <a:rPr lang="en-US" altLang="zh-CN" sz="35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but also </a:t>
            </a: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felt the charm of cutting-edge science. How I wish you could visit our Smart Farm some day.</a:t>
            </a:r>
            <a:endParaRPr lang="en-US" altLang="zh-CN" sz="35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en-US" altLang="zh-CN" sz="35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5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en-US" altLang="zh-CN" sz="35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  <p:bldP spid="34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485370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429589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497218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574708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 rot="1552299">
            <a:off x="16115328" y="5690865"/>
            <a:ext cx="1464929" cy="628588"/>
          </a:xfrm>
          <a:custGeom>
            <a:avLst/>
            <a:gdLst/>
            <a:ahLst/>
            <a:cxnLst/>
            <a:rect l="l" t="t" r="r" b="b"/>
            <a:pathLst>
              <a:path w="1464929" h="628588">
                <a:moveTo>
                  <a:pt x="0" y="0"/>
                </a:moveTo>
                <a:lnTo>
                  <a:pt x="1464929" y="0"/>
                </a:lnTo>
                <a:lnTo>
                  <a:pt x="1464929" y="628588"/>
                </a:lnTo>
                <a:lnTo>
                  <a:pt x="0" y="62858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>
          <a:xfrm>
            <a:off x="12496172" y="433167"/>
            <a:ext cx="2071999" cy="2071999"/>
          </a:xfrm>
          <a:custGeom>
            <a:avLst/>
            <a:gdLst/>
            <a:ahLst/>
            <a:cxnLst/>
            <a:rect l="l" t="t" r="r" b="b"/>
            <a:pathLst>
              <a:path w="2071999" h="2071999">
                <a:moveTo>
                  <a:pt x="0" y="0"/>
                </a:moveTo>
                <a:lnTo>
                  <a:pt x="2071999" y="0"/>
                </a:lnTo>
                <a:lnTo>
                  <a:pt x="2071999" y="2071999"/>
                </a:lnTo>
                <a:lnTo>
                  <a:pt x="0" y="207199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>
          <a:xfrm>
            <a:off x="2548680" y="3667141"/>
            <a:ext cx="4474446" cy="2652126"/>
          </a:xfrm>
          <a:custGeom>
            <a:avLst/>
            <a:gdLst/>
            <a:ahLst/>
            <a:cxnLst/>
            <a:rect l="l" t="t" r="r" b="b"/>
            <a:pathLst>
              <a:path w="4474446" h="2652126">
                <a:moveTo>
                  <a:pt x="0" y="0"/>
                </a:moveTo>
                <a:lnTo>
                  <a:pt x="4474447" y="0"/>
                </a:lnTo>
                <a:lnTo>
                  <a:pt x="4474447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Group 22"/>
          <p:cNvGrpSpPr/>
          <p:nvPr/>
        </p:nvGrpSpPr>
        <p:grpSpPr>
          <a:xfrm>
            <a:off x="6443768" y="7173078"/>
            <a:ext cx="5400465" cy="1454976"/>
            <a:chOff x="0" y="0"/>
            <a:chExt cx="7200619" cy="1939968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272951" cy="1939968"/>
            </a:xfrm>
            <a:custGeom>
              <a:avLst/>
              <a:gdLst/>
              <a:ahLst/>
              <a:cxnLst/>
              <a:rect l="l" t="t" r="r" b="b"/>
              <a:pathLst>
                <a:path w="3272951" h="1939968">
                  <a:moveTo>
                    <a:pt x="0" y="0"/>
                  </a:moveTo>
                  <a:lnTo>
                    <a:pt x="3272951" y="0"/>
                  </a:lnTo>
                  <a:lnTo>
                    <a:pt x="3272951" y="1939968"/>
                  </a:lnTo>
                  <a:lnTo>
                    <a:pt x="0" y="19399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2680705" y="0"/>
              <a:ext cx="2784124" cy="1939968"/>
            </a:xfrm>
            <a:custGeom>
              <a:avLst/>
              <a:gdLst/>
              <a:ahLst/>
              <a:cxnLst/>
              <a:rect l="l" t="t" r="r" b="b"/>
              <a:pathLst>
                <a:path w="2784124" h="1939968">
                  <a:moveTo>
                    <a:pt x="0" y="0"/>
                  </a:moveTo>
                  <a:lnTo>
                    <a:pt x="2784124" y="0"/>
                  </a:lnTo>
                  <a:lnTo>
                    <a:pt x="2784124" y="1939968"/>
                  </a:lnTo>
                  <a:lnTo>
                    <a:pt x="0" y="19399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17557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4416495" y="0"/>
              <a:ext cx="2784124" cy="1939968"/>
            </a:xfrm>
            <a:custGeom>
              <a:avLst/>
              <a:gdLst/>
              <a:ahLst/>
              <a:cxnLst/>
              <a:rect l="l" t="t" r="r" b="b"/>
              <a:pathLst>
                <a:path w="2784124" h="1939968">
                  <a:moveTo>
                    <a:pt x="0" y="0"/>
                  </a:moveTo>
                  <a:lnTo>
                    <a:pt x="2784124" y="0"/>
                  </a:lnTo>
                  <a:lnTo>
                    <a:pt x="2784124" y="1939968"/>
                  </a:lnTo>
                  <a:lnTo>
                    <a:pt x="0" y="19399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17557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Freeform 26"/>
          <p:cNvSpPr/>
          <p:nvPr/>
        </p:nvSpPr>
        <p:spPr>
          <a:xfrm>
            <a:off x="6562998" y="3667141"/>
            <a:ext cx="3931206" cy="2652126"/>
          </a:xfrm>
          <a:custGeom>
            <a:avLst/>
            <a:gdLst/>
            <a:ahLst/>
            <a:cxnLst/>
            <a:rect l="l" t="t" r="r" b="b"/>
            <a:pathLst>
              <a:path w="3931206" h="2652126">
                <a:moveTo>
                  <a:pt x="0" y="0"/>
                </a:moveTo>
                <a:lnTo>
                  <a:pt x="3931206" y="0"/>
                </a:lnTo>
                <a:lnTo>
                  <a:pt x="3931206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3818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>
          <a:xfrm>
            <a:off x="9781985" y="3667141"/>
            <a:ext cx="3931206" cy="2652126"/>
          </a:xfrm>
          <a:custGeom>
            <a:avLst/>
            <a:gdLst/>
            <a:ahLst/>
            <a:cxnLst/>
            <a:rect l="l" t="t" r="r" b="b"/>
            <a:pathLst>
              <a:path w="3931206" h="2652126">
                <a:moveTo>
                  <a:pt x="0" y="0"/>
                </a:moveTo>
                <a:lnTo>
                  <a:pt x="3931206" y="0"/>
                </a:lnTo>
                <a:lnTo>
                  <a:pt x="3931206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3818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8"/>
          <p:cNvSpPr/>
          <p:nvPr/>
        </p:nvSpPr>
        <p:spPr>
          <a:xfrm>
            <a:off x="11753916" y="3667141"/>
            <a:ext cx="3931206" cy="2652126"/>
          </a:xfrm>
          <a:custGeom>
            <a:avLst/>
            <a:gdLst/>
            <a:ahLst/>
            <a:cxnLst/>
            <a:rect l="l" t="t" r="r" b="b"/>
            <a:pathLst>
              <a:path w="3931206" h="2652126">
                <a:moveTo>
                  <a:pt x="0" y="0"/>
                </a:moveTo>
                <a:lnTo>
                  <a:pt x="3931206" y="0"/>
                </a:lnTo>
                <a:lnTo>
                  <a:pt x="3931206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3818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2" name="TextBox 32"/>
          <p:cNvSpPr txBox="1"/>
          <p:nvPr/>
        </p:nvSpPr>
        <p:spPr>
          <a:xfrm>
            <a:off x="3019590" y="3567753"/>
            <a:ext cx="13381663" cy="2399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275"/>
              </a:lnSpc>
            </a:pPr>
            <a:r>
              <a:rPr lang="en-US" sz="15195" spc="957" dirty="0">
                <a:solidFill>
                  <a:srgbClr val="A06AE7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THANK YOU！</a:t>
            </a:r>
            <a:endParaRPr lang="en-US" sz="15195" spc="957" dirty="0">
              <a:solidFill>
                <a:srgbClr val="A06AE7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</p:txBody>
      </p:sp>
      <p:sp>
        <p:nvSpPr>
          <p:cNvPr id="33" name="Freeform 33"/>
          <p:cNvSpPr/>
          <p:nvPr/>
        </p:nvSpPr>
        <p:spPr>
          <a:xfrm rot="-1676272">
            <a:off x="2592397" y="1338155"/>
            <a:ext cx="1762535" cy="570621"/>
          </a:xfrm>
          <a:custGeom>
            <a:avLst/>
            <a:gdLst/>
            <a:ahLst/>
            <a:cxnLst/>
            <a:rect l="l" t="t" r="r" b="b"/>
            <a:pathLst>
              <a:path w="1762535" h="570621">
                <a:moveTo>
                  <a:pt x="0" y="0"/>
                </a:moveTo>
                <a:lnTo>
                  <a:pt x="1762535" y="0"/>
                </a:lnTo>
                <a:lnTo>
                  <a:pt x="1762535" y="570620"/>
                </a:lnTo>
                <a:lnTo>
                  <a:pt x="0" y="5706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6"/>
          <p:cNvSpPr/>
          <p:nvPr/>
        </p:nvSpPr>
        <p:spPr>
          <a:xfrm rot="633580">
            <a:off x="15054260" y="1067478"/>
            <a:ext cx="2455021" cy="2413269"/>
          </a:xfrm>
          <a:custGeom>
            <a:avLst/>
            <a:gdLst/>
            <a:ahLst/>
            <a:cxnLst/>
            <a:rect l="l" t="t" r="r" b="b"/>
            <a:pathLst>
              <a:path w="2455021" h="2413269">
                <a:moveTo>
                  <a:pt x="0" y="0"/>
                </a:moveTo>
                <a:lnTo>
                  <a:pt x="2455021" y="0"/>
                </a:lnTo>
                <a:lnTo>
                  <a:pt x="2455021" y="2413269"/>
                </a:lnTo>
                <a:lnTo>
                  <a:pt x="0" y="241326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7"/>
          <p:cNvSpPr/>
          <p:nvPr/>
        </p:nvSpPr>
        <p:spPr>
          <a:xfrm rot="2137299">
            <a:off x="1284117" y="3062858"/>
            <a:ext cx="1594292" cy="1266134"/>
          </a:xfrm>
          <a:custGeom>
            <a:avLst/>
            <a:gdLst/>
            <a:ahLst/>
            <a:cxnLst/>
            <a:rect l="l" t="t" r="r" b="b"/>
            <a:pathLst>
              <a:path w="1594292" h="1266134">
                <a:moveTo>
                  <a:pt x="0" y="0"/>
                </a:moveTo>
                <a:lnTo>
                  <a:pt x="1594292" y="0"/>
                </a:lnTo>
                <a:lnTo>
                  <a:pt x="1594292" y="1266134"/>
                </a:lnTo>
                <a:lnTo>
                  <a:pt x="0" y="126613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9"/>
          <p:cNvSpPr/>
          <p:nvPr/>
        </p:nvSpPr>
        <p:spPr>
          <a:xfrm rot="1683795">
            <a:off x="13913324" y="6536695"/>
            <a:ext cx="2201920" cy="2170680"/>
          </a:xfrm>
          <a:custGeom>
            <a:avLst/>
            <a:gdLst/>
            <a:ahLst/>
            <a:cxnLst/>
            <a:rect l="l" t="t" r="r" b="b"/>
            <a:pathLst>
              <a:path w="2201920" h="2170680">
                <a:moveTo>
                  <a:pt x="0" y="0"/>
                </a:moveTo>
                <a:lnTo>
                  <a:pt x="2201920" y="0"/>
                </a:lnTo>
                <a:lnTo>
                  <a:pt x="2201920" y="2170680"/>
                </a:lnTo>
                <a:lnTo>
                  <a:pt x="0" y="217068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b="-1439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0" name="TextBox 40"/>
          <p:cNvSpPr txBox="1"/>
          <p:nvPr/>
        </p:nvSpPr>
        <p:spPr>
          <a:xfrm>
            <a:off x="6482394" y="7127984"/>
            <a:ext cx="5323212" cy="1423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35"/>
              </a:lnSpc>
            </a:pPr>
            <a:r>
              <a:rPr lang="en-US" sz="7670" spc="483">
                <a:solidFill>
                  <a:srgbClr val="FFFFFF"/>
                </a:solidFill>
                <a:latin typeface="Pixellance"/>
                <a:ea typeface="Pixellance"/>
                <a:cs typeface="Pixellance"/>
                <a:sym typeface="Pixellance"/>
              </a:rPr>
              <a:t>THE END</a:t>
            </a:r>
            <a:endParaRPr lang="en-US" sz="7670" spc="483">
              <a:solidFill>
                <a:srgbClr val="FFFFFF"/>
              </a:solidFill>
              <a:latin typeface="Pixellance"/>
              <a:ea typeface="Pixellance"/>
              <a:cs typeface="Pixellance"/>
              <a:sym typeface="Pixellance"/>
            </a:endParaRPr>
          </a:p>
        </p:txBody>
      </p:sp>
      <p:sp>
        <p:nvSpPr>
          <p:cNvPr id="41" name="Freeform 41"/>
          <p:cNvSpPr/>
          <p:nvPr/>
        </p:nvSpPr>
        <p:spPr>
          <a:xfrm rot="699952">
            <a:off x="1513176" y="6410266"/>
            <a:ext cx="2570814" cy="3188505"/>
          </a:xfrm>
          <a:custGeom>
            <a:avLst/>
            <a:gdLst/>
            <a:ahLst/>
            <a:cxnLst/>
            <a:rect l="l" t="t" r="r" b="b"/>
            <a:pathLst>
              <a:path w="2570814" h="3188505">
                <a:moveTo>
                  <a:pt x="0" y="0"/>
                </a:moveTo>
                <a:lnTo>
                  <a:pt x="2570814" y="0"/>
                </a:lnTo>
                <a:lnTo>
                  <a:pt x="2570814" y="3188505"/>
                </a:lnTo>
                <a:lnTo>
                  <a:pt x="0" y="3188505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485370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429589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497218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574708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 rot="1552299">
            <a:off x="16115328" y="5690865"/>
            <a:ext cx="1464929" cy="628588"/>
          </a:xfrm>
          <a:custGeom>
            <a:avLst/>
            <a:gdLst/>
            <a:ahLst/>
            <a:cxnLst/>
            <a:rect l="l" t="t" r="r" b="b"/>
            <a:pathLst>
              <a:path w="1464929" h="628588">
                <a:moveTo>
                  <a:pt x="0" y="0"/>
                </a:moveTo>
                <a:lnTo>
                  <a:pt x="1464929" y="0"/>
                </a:lnTo>
                <a:lnTo>
                  <a:pt x="1464929" y="628588"/>
                </a:lnTo>
                <a:lnTo>
                  <a:pt x="0" y="62858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Freeform 17"/>
          <p:cNvSpPr/>
          <p:nvPr/>
        </p:nvSpPr>
        <p:spPr>
          <a:xfrm>
            <a:off x="7447235" y="7173078"/>
            <a:ext cx="3393529" cy="1454976"/>
          </a:xfrm>
          <a:custGeom>
            <a:avLst/>
            <a:gdLst/>
            <a:ahLst/>
            <a:cxnLst/>
            <a:rect l="l" t="t" r="r" b="b"/>
            <a:pathLst>
              <a:path w="3393529" h="1454976">
                <a:moveTo>
                  <a:pt x="0" y="0"/>
                </a:moveTo>
                <a:lnTo>
                  <a:pt x="3393530" y="0"/>
                </a:lnTo>
                <a:lnTo>
                  <a:pt x="3393530" y="1454976"/>
                </a:lnTo>
                <a:lnTo>
                  <a:pt x="0" y="145497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>
          <a:xfrm>
            <a:off x="9957936" y="8045432"/>
            <a:ext cx="923311" cy="1260493"/>
          </a:xfrm>
          <a:custGeom>
            <a:avLst/>
            <a:gdLst/>
            <a:ahLst/>
            <a:cxnLst/>
            <a:rect l="l" t="t" r="r" b="b"/>
            <a:pathLst>
              <a:path w="923311" h="1260493">
                <a:moveTo>
                  <a:pt x="0" y="0"/>
                </a:moveTo>
                <a:lnTo>
                  <a:pt x="923311" y="0"/>
                </a:lnTo>
                <a:lnTo>
                  <a:pt x="923311" y="1260493"/>
                </a:lnTo>
                <a:lnTo>
                  <a:pt x="0" y="126049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>
          <a:xfrm>
            <a:off x="3473664" y="1623465"/>
            <a:ext cx="4474446" cy="2652126"/>
          </a:xfrm>
          <a:custGeom>
            <a:avLst/>
            <a:gdLst/>
            <a:ahLst/>
            <a:cxnLst/>
            <a:rect l="l" t="t" r="r" b="b"/>
            <a:pathLst>
              <a:path w="4474446" h="2652126">
                <a:moveTo>
                  <a:pt x="0" y="0"/>
                </a:moveTo>
                <a:lnTo>
                  <a:pt x="4474446" y="0"/>
                </a:lnTo>
                <a:lnTo>
                  <a:pt x="4474446" y="2652126"/>
                </a:lnTo>
                <a:lnTo>
                  <a:pt x="0" y="265212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>
          <a:xfrm>
            <a:off x="7507004" y="1623465"/>
            <a:ext cx="3921188" cy="2652126"/>
          </a:xfrm>
          <a:custGeom>
            <a:avLst/>
            <a:gdLst/>
            <a:ahLst/>
            <a:cxnLst/>
            <a:rect l="l" t="t" r="r" b="b"/>
            <a:pathLst>
              <a:path w="3921188" h="2652126">
                <a:moveTo>
                  <a:pt x="0" y="0"/>
                </a:moveTo>
                <a:lnTo>
                  <a:pt x="3921188" y="0"/>
                </a:lnTo>
                <a:lnTo>
                  <a:pt x="3921188" y="2652126"/>
                </a:lnTo>
                <a:lnTo>
                  <a:pt x="0" y="265212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4109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>
          <a:xfrm>
            <a:off x="9610984" y="1623465"/>
            <a:ext cx="3921188" cy="2652126"/>
          </a:xfrm>
          <a:custGeom>
            <a:avLst/>
            <a:gdLst/>
            <a:ahLst/>
            <a:cxnLst/>
            <a:rect l="l" t="t" r="r" b="b"/>
            <a:pathLst>
              <a:path w="3921188" h="2652126">
                <a:moveTo>
                  <a:pt x="0" y="0"/>
                </a:moveTo>
                <a:lnTo>
                  <a:pt x="3921187" y="0"/>
                </a:lnTo>
                <a:lnTo>
                  <a:pt x="3921187" y="2652126"/>
                </a:lnTo>
                <a:lnTo>
                  <a:pt x="0" y="265212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4109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>
          <a:xfrm>
            <a:off x="12496172" y="433167"/>
            <a:ext cx="2071999" cy="2071999"/>
          </a:xfrm>
          <a:custGeom>
            <a:avLst/>
            <a:gdLst/>
            <a:ahLst/>
            <a:cxnLst/>
            <a:rect l="l" t="t" r="r" b="b"/>
            <a:pathLst>
              <a:path w="2071999" h="2071999">
                <a:moveTo>
                  <a:pt x="0" y="0"/>
                </a:moveTo>
                <a:lnTo>
                  <a:pt x="2071999" y="0"/>
                </a:lnTo>
                <a:lnTo>
                  <a:pt x="2071999" y="2071999"/>
                </a:lnTo>
                <a:lnTo>
                  <a:pt x="0" y="207199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>
          <a:xfrm>
            <a:off x="2289800" y="4095232"/>
            <a:ext cx="4679769" cy="2652126"/>
          </a:xfrm>
          <a:custGeom>
            <a:avLst/>
            <a:gdLst/>
            <a:ahLst/>
            <a:cxnLst/>
            <a:rect l="l" t="t" r="r" b="b"/>
            <a:pathLst>
              <a:path w="4474446" h="2652126">
                <a:moveTo>
                  <a:pt x="0" y="0"/>
                </a:moveTo>
                <a:lnTo>
                  <a:pt x="4474447" y="0"/>
                </a:lnTo>
                <a:lnTo>
                  <a:pt x="4474447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>
          <a:xfrm>
            <a:off x="6518111" y="4076686"/>
            <a:ext cx="3931206" cy="2652126"/>
          </a:xfrm>
          <a:custGeom>
            <a:avLst/>
            <a:gdLst/>
            <a:ahLst/>
            <a:cxnLst/>
            <a:rect l="l" t="t" r="r" b="b"/>
            <a:pathLst>
              <a:path w="3931206" h="2652126">
                <a:moveTo>
                  <a:pt x="0" y="0"/>
                </a:moveTo>
                <a:lnTo>
                  <a:pt x="3931206" y="0"/>
                </a:lnTo>
                <a:lnTo>
                  <a:pt x="3931206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3818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>
          <a:xfrm>
            <a:off x="9764812" y="4076686"/>
            <a:ext cx="3931206" cy="2652126"/>
          </a:xfrm>
          <a:custGeom>
            <a:avLst/>
            <a:gdLst/>
            <a:ahLst/>
            <a:cxnLst/>
            <a:rect l="l" t="t" r="r" b="b"/>
            <a:pathLst>
              <a:path w="3931206" h="2652126">
                <a:moveTo>
                  <a:pt x="0" y="0"/>
                </a:moveTo>
                <a:lnTo>
                  <a:pt x="3931206" y="0"/>
                </a:lnTo>
                <a:lnTo>
                  <a:pt x="3931206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3818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6"/>
          <p:cNvSpPr/>
          <p:nvPr/>
        </p:nvSpPr>
        <p:spPr>
          <a:xfrm>
            <a:off x="11827039" y="4076686"/>
            <a:ext cx="3521835" cy="2652126"/>
          </a:xfrm>
          <a:custGeom>
            <a:avLst/>
            <a:gdLst/>
            <a:ahLst/>
            <a:cxnLst/>
            <a:rect l="l" t="t" r="r" b="b"/>
            <a:pathLst>
              <a:path w="3931206" h="2652126">
                <a:moveTo>
                  <a:pt x="0" y="0"/>
                </a:moveTo>
                <a:lnTo>
                  <a:pt x="3931206" y="0"/>
                </a:lnTo>
                <a:lnTo>
                  <a:pt x="3931206" y="2652127"/>
                </a:lnTo>
                <a:lnTo>
                  <a:pt x="0" y="265212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3818"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Group 27"/>
          <p:cNvGrpSpPr/>
          <p:nvPr/>
        </p:nvGrpSpPr>
        <p:grpSpPr>
          <a:xfrm>
            <a:off x="3905582" y="3685265"/>
            <a:ext cx="9206679" cy="747215"/>
            <a:chOff x="0" y="0"/>
            <a:chExt cx="2424804" cy="196797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424804" cy="196797"/>
            </a:xfrm>
            <a:custGeom>
              <a:avLst/>
              <a:gdLst/>
              <a:ahLst/>
              <a:cxnLst/>
              <a:rect l="l" t="t" r="r" b="b"/>
              <a:pathLst>
                <a:path w="2424804" h="196797">
                  <a:moveTo>
                    <a:pt x="0" y="0"/>
                  </a:moveTo>
                  <a:lnTo>
                    <a:pt x="2424804" y="0"/>
                  </a:lnTo>
                  <a:lnTo>
                    <a:pt x="2424804" y="196797"/>
                  </a:lnTo>
                  <a:lnTo>
                    <a:pt x="0" y="196797"/>
                  </a:lnTo>
                  <a:close/>
                </a:path>
              </a:pathLst>
            </a:custGeom>
            <a:solidFill>
              <a:srgbClr val="B3F3E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2424804" cy="2348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2020698" y="1518449"/>
            <a:ext cx="13055446" cy="2399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275"/>
              </a:lnSpc>
            </a:pPr>
            <a:r>
              <a:rPr lang="zh-CN" altLang="en-US" sz="14000" spc="957" dirty="0">
                <a:solidFill>
                  <a:srgbClr val="A06AE7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快速构思</a:t>
            </a:r>
            <a:endParaRPr lang="en-US" sz="15195" spc="957" dirty="0">
              <a:solidFill>
                <a:srgbClr val="A06AE7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</p:txBody>
      </p:sp>
      <p:sp>
        <p:nvSpPr>
          <p:cNvPr id="31" name="Freeform 31"/>
          <p:cNvSpPr/>
          <p:nvPr/>
        </p:nvSpPr>
        <p:spPr>
          <a:xfrm rot="-1676272">
            <a:off x="2592397" y="1338155"/>
            <a:ext cx="1762535" cy="570621"/>
          </a:xfrm>
          <a:custGeom>
            <a:avLst/>
            <a:gdLst/>
            <a:ahLst/>
            <a:cxnLst/>
            <a:rect l="l" t="t" r="r" b="b"/>
            <a:pathLst>
              <a:path w="1762535" h="570621">
                <a:moveTo>
                  <a:pt x="0" y="0"/>
                </a:moveTo>
                <a:lnTo>
                  <a:pt x="1762535" y="0"/>
                </a:lnTo>
                <a:lnTo>
                  <a:pt x="1762535" y="570620"/>
                </a:lnTo>
                <a:lnTo>
                  <a:pt x="0" y="5706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2"/>
          <p:cNvSpPr/>
          <p:nvPr/>
        </p:nvSpPr>
        <p:spPr>
          <a:xfrm rot="1187316">
            <a:off x="13143295" y="2464042"/>
            <a:ext cx="2553753" cy="1235378"/>
          </a:xfrm>
          <a:custGeom>
            <a:avLst/>
            <a:gdLst/>
            <a:ahLst/>
            <a:cxnLst/>
            <a:rect l="l" t="t" r="r" b="b"/>
            <a:pathLst>
              <a:path w="2553753" h="1235378">
                <a:moveTo>
                  <a:pt x="0" y="0"/>
                </a:moveTo>
                <a:lnTo>
                  <a:pt x="2553754" y="0"/>
                </a:lnTo>
                <a:lnTo>
                  <a:pt x="2553754" y="1235378"/>
                </a:lnTo>
                <a:lnTo>
                  <a:pt x="0" y="1235378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3" name="TextBox 33"/>
          <p:cNvSpPr txBox="1"/>
          <p:nvPr/>
        </p:nvSpPr>
        <p:spPr>
          <a:xfrm rot="1201877">
            <a:off x="13102703" y="2678620"/>
            <a:ext cx="2756645" cy="415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50"/>
              </a:lnSpc>
              <a:spcBef>
                <a:spcPct val="0"/>
              </a:spcBef>
            </a:pPr>
            <a:r>
              <a:rPr lang="en-US" sz="2465" b="1" dirty="0">
                <a:solidFill>
                  <a:srgbClr val="080808"/>
                </a:solidFill>
                <a:latin typeface="思源黑体 1 Bold" panose="020B0800000000000000"/>
                <a:ea typeface="思源黑体 1 Bold" panose="020B0800000000000000"/>
                <a:cs typeface="思源黑体 1 Bold" panose="020B0800000000000000"/>
                <a:sym typeface="思源黑体 1 Bold" panose="020B0800000000000000"/>
              </a:rPr>
              <a:t>FAY</a:t>
            </a:r>
            <a:endParaRPr lang="en-US" sz="2465" b="1" dirty="0">
              <a:solidFill>
                <a:srgbClr val="080808"/>
              </a:solidFill>
              <a:latin typeface="思源黑体 1 Bold" panose="020B0800000000000000"/>
              <a:ea typeface="思源黑体 1 Bold" panose="020B0800000000000000"/>
              <a:cs typeface="思源黑体 1 Bold" panose="020B0800000000000000"/>
              <a:sym typeface="思源黑体 1 Bold" panose="020B0800000000000000"/>
            </a:endParaRPr>
          </a:p>
        </p:txBody>
      </p:sp>
      <p:sp>
        <p:nvSpPr>
          <p:cNvPr id="34" name="Freeform 34"/>
          <p:cNvSpPr/>
          <p:nvPr/>
        </p:nvSpPr>
        <p:spPr>
          <a:xfrm rot="633580">
            <a:off x="14775387" y="1081775"/>
            <a:ext cx="2455021" cy="2413269"/>
          </a:xfrm>
          <a:custGeom>
            <a:avLst/>
            <a:gdLst/>
            <a:ahLst/>
            <a:cxnLst/>
            <a:rect l="l" t="t" r="r" b="b"/>
            <a:pathLst>
              <a:path w="2455021" h="2413269">
                <a:moveTo>
                  <a:pt x="0" y="0"/>
                </a:moveTo>
                <a:lnTo>
                  <a:pt x="2455021" y="0"/>
                </a:lnTo>
                <a:lnTo>
                  <a:pt x="2455021" y="2413269"/>
                </a:lnTo>
                <a:lnTo>
                  <a:pt x="0" y="2413269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5"/>
          <p:cNvSpPr/>
          <p:nvPr/>
        </p:nvSpPr>
        <p:spPr>
          <a:xfrm rot="2137299">
            <a:off x="1284117" y="3062858"/>
            <a:ext cx="1594292" cy="1266134"/>
          </a:xfrm>
          <a:custGeom>
            <a:avLst/>
            <a:gdLst/>
            <a:ahLst/>
            <a:cxnLst/>
            <a:rect l="l" t="t" r="r" b="b"/>
            <a:pathLst>
              <a:path w="1594292" h="1266134">
                <a:moveTo>
                  <a:pt x="0" y="0"/>
                </a:moveTo>
                <a:lnTo>
                  <a:pt x="1594292" y="0"/>
                </a:lnTo>
                <a:lnTo>
                  <a:pt x="1594292" y="1266134"/>
                </a:lnTo>
                <a:lnTo>
                  <a:pt x="0" y="126613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6" name="TextBox 36"/>
          <p:cNvSpPr txBox="1"/>
          <p:nvPr/>
        </p:nvSpPr>
        <p:spPr>
          <a:xfrm>
            <a:off x="1339781" y="3830603"/>
            <a:ext cx="15054673" cy="2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75"/>
              </a:lnSpc>
            </a:pPr>
            <a:r>
              <a:rPr lang="zh-CN" altLang="en-US" sz="10000" spc="957" dirty="0">
                <a:solidFill>
                  <a:srgbClr val="F47DC3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石家庄  应用文写作</a:t>
            </a:r>
            <a:endParaRPr lang="en-US" sz="10000" spc="957" dirty="0">
              <a:solidFill>
                <a:srgbClr val="F47DC3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</p:txBody>
      </p:sp>
      <p:sp>
        <p:nvSpPr>
          <p:cNvPr id="37" name="Freeform 37"/>
          <p:cNvSpPr/>
          <p:nvPr/>
        </p:nvSpPr>
        <p:spPr>
          <a:xfrm rot="1683795">
            <a:off x="13913324" y="6536695"/>
            <a:ext cx="2201920" cy="2170680"/>
          </a:xfrm>
          <a:custGeom>
            <a:avLst/>
            <a:gdLst/>
            <a:ahLst/>
            <a:cxnLst/>
            <a:rect l="l" t="t" r="r" b="b"/>
            <a:pathLst>
              <a:path w="2201920" h="2170680">
                <a:moveTo>
                  <a:pt x="0" y="0"/>
                </a:moveTo>
                <a:lnTo>
                  <a:pt x="2201920" y="0"/>
                </a:lnTo>
                <a:lnTo>
                  <a:pt x="2201920" y="2170680"/>
                </a:lnTo>
                <a:lnTo>
                  <a:pt x="0" y="2170680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b="-1439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8"/>
          <p:cNvSpPr/>
          <p:nvPr/>
        </p:nvSpPr>
        <p:spPr>
          <a:xfrm rot="699952">
            <a:off x="1513176" y="6410266"/>
            <a:ext cx="2570814" cy="3188505"/>
          </a:xfrm>
          <a:custGeom>
            <a:avLst/>
            <a:gdLst/>
            <a:ahLst/>
            <a:cxnLst/>
            <a:rect l="l" t="t" r="r" b="b"/>
            <a:pathLst>
              <a:path w="2570814" h="3188505">
                <a:moveTo>
                  <a:pt x="0" y="0"/>
                </a:moveTo>
                <a:lnTo>
                  <a:pt x="2570814" y="0"/>
                </a:lnTo>
                <a:lnTo>
                  <a:pt x="2570814" y="3188505"/>
                </a:lnTo>
                <a:lnTo>
                  <a:pt x="0" y="3188505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3408904" y="4391503"/>
            <a:ext cx="3048794" cy="3196639"/>
          </a:xfrm>
          <a:custGeom>
            <a:avLst/>
            <a:gdLst/>
            <a:ahLst/>
            <a:cxnLst/>
            <a:rect l="l" t="t" r="r" b="b"/>
            <a:pathLst>
              <a:path w="3048794" h="3196639">
                <a:moveTo>
                  <a:pt x="0" y="0"/>
                </a:moveTo>
                <a:lnTo>
                  <a:pt x="3048794" y="0"/>
                </a:lnTo>
                <a:lnTo>
                  <a:pt x="3048794" y="3196639"/>
                </a:lnTo>
                <a:lnTo>
                  <a:pt x="0" y="31966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>
          <a:xfrm>
            <a:off x="485370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11" name="Freeform 11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429589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497218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574708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>
          <a:xfrm rot="1464259">
            <a:off x="15595337" y="1095042"/>
            <a:ext cx="2386907" cy="1996203"/>
          </a:xfrm>
          <a:custGeom>
            <a:avLst/>
            <a:gdLst/>
            <a:ahLst/>
            <a:cxnLst/>
            <a:rect l="l" t="t" r="r" b="b"/>
            <a:pathLst>
              <a:path w="2386907" h="1996203">
                <a:moveTo>
                  <a:pt x="0" y="0"/>
                </a:moveTo>
                <a:lnTo>
                  <a:pt x="2386906" y="0"/>
                </a:lnTo>
                <a:lnTo>
                  <a:pt x="2386906" y="1996203"/>
                </a:lnTo>
                <a:lnTo>
                  <a:pt x="0" y="199620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>
          <a:xfrm rot="2365145">
            <a:off x="15019159" y="1841458"/>
            <a:ext cx="1527572" cy="1663418"/>
          </a:xfrm>
          <a:custGeom>
            <a:avLst/>
            <a:gdLst/>
            <a:ahLst/>
            <a:cxnLst/>
            <a:rect l="l" t="t" r="r" b="b"/>
            <a:pathLst>
              <a:path w="1527572" h="1663418">
                <a:moveTo>
                  <a:pt x="0" y="0"/>
                </a:moveTo>
                <a:lnTo>
                  <a:pt x="1527572" y="0"/>
                </a:lnTo>
                <a:lnTo>
                  <a:pt x="1527572" y="1663418"/>
                </a:lnTo>
                <a:lnTo>
                  <a:pt x="0" y="166341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19" name="Group 19"/>
          <p:cNvGrpSpPr/>
          <p:nvPr/>
        </p:nvGrpSpPr>
        <p:grpSpPr>
          <a:xfrm>
            <a:off x="4565240" y="3276640"/>
            <a:ext cx="9157519" cy="2229727"/>
            <a:chOff x="0" y="0"/>
            <a:chExt cx="12210025" cy="297296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015746" cy="2972969"/>
            </a:xfrm>
            <a:custGeom>
              <a:avLst/>
              <a:gdLst/>
              <a:ahLst/>
              <a:cxnLst/>
              <a:rect l="l" t="t" r="r" b="b"/>
              <a:pathLst>
                <a:path w="5015746" h="2972969">
                  <a:moveTo>
                    <a:pt x="0" y="0"/>
                  </a:moveTo>
                  <a:lnTo>
                    <a:pt x="5015746" y="0"/>
                  </a:lnTo>
                  <a:lnTo>
                    <a:pt x="5015746" y="2972969"/>
                  </a:lnTo>
                  <a:lnTo>
                    <a:pt x="0" y="2972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4230056" y="0"/>
              <a:ext cx="4395557" cy="2972969"/>
            </a:xfrm>
            <a:custGeom>
              <a:avLst/>
              <a:gdLst/>
              <a:ahLst/>
              <a:cxnLst/>
              <a:rect l="l" t="t" r="r" b="b"/>
              <a:pathLst>
                <a:path w="4395557" h="2972969">
                  <a:moveTo>
                    <a:pt x="0" y="0"/>
                  </a:moveTo>
                  <a:lnTo>
                    <a:pt x="4395557" y="0"/>
                  </a:lnTo>
                  <a:lnTo>
                    <a:pt x="4395557" y="2972969"/>
                  </a:lnTo>
                  <a:lnTo>
                    <a:pt x="0" y="2972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14109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7814469" y="0"/>
              <a:ext cx="4395557" cy="2972969"/>
            </a:xfrm>
            <a:custGeom>
              <a:avLst/>
              <a:gdLst/>
              <a:ahLst/>
              <a:cxnLst/>
              <a:rect l="l" t="t" r="r" b="b"/>
              <a:pathLst>
                <a:path w="4395557" h="2972969">
                  <a:moveTo>
                    <a:pt x="0" y="0"/>
                  </a:moveTo>
                  <a:lnTo>
                    <a:pt x="4395556" y="0"/>
                  </a:lnTo>
                  <a:lnTo>
                    <a:pt x="4395556" y="2972969"/>
                  </a:lnTo>
                  <a:lnTo>
                    <a:pt x="0" y="2972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14109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5360559" y="5320237"/>
            <a:ext cx="7566881" cy="2229727"/>
            <a:chOff x="0" y="0"/>
            <a:chExt cx="10089175" cy="297296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015746" cy="2972969"/>
            </a:xfrm>
            <a:custGeom>
              <a:avLst/>
              <a:gdLst/>
              <a:ahLst/>
              <a:cxnLst/>
              <a:rect l="l" t="t" r="r" b="b"/>
              <a:pathLst>
                <a:path w="5015746" h="2972969">
                  <a:moveTo>
                    <a:pt x="0" y="0"/>
                  </a:moveTo>
                  <a:lnTo>
                    <a:pt x="5015746" y="0"/>
                  </a:lnTo>
                  <a:lnTo>
                    <a:pt x="5015746" y="2972969"/>
                  </a:lnTo>
                  <a:lnTo>
                    <a:pt x="0" y="2972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3609898" y="0"/>
              <a:ext cx="4395557" cy="2972969"/>
            </a:xfrm>
            <a:custGeom>
              <a:avLst/>
              <a:gdLst/>
              <a:ahLst/>
              <a:cxnLst/>
              <a:rect l="l" t="t" r="r" b="b"/>
              <a:pathLst>
                <a:path w="4395557" h="2972969">
                  <a:moveTo>
                    <a:pt x="0" y="0"/>
                  </a:moveTo>
                  <a:lnTo>
                    <a:pt x="4395557" y="0"/>
                  </a:lnTo>
                  <a:lnTo>
                    <a:pt x="4395557" y="2972969"/>
                  </a:lnTo>
                  <a:lnTo>
                    <a:pt x="0" y="2972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14109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5693619" y="0"/>
              <a:ext cx="4395557" cy="2972969"/>
            </a:xfrm>
            <a:custGeom>
              <a:avLst/>
              <a:gdLst/>
              <a:ahLst/>
              <a:cxnLst/>
              <a:rect l="l" t="t" r="r" b="b"/>
              <a:pathLst>
                <a:path w="4395557" h="2972969">
                  <a:moveTo>
                    <a:pt x="0" y="0"/>
                  </a:moveTo>
                  <a:lnTo>
                    <a:pt x="4395556" y="0"/>
                  </a:lnTo>
                  <a:lnTo>
                    <a:pt x="4395556" y="2972969"/>
                  </a:lnTo>
                  <a:lnTo>
                    <a:pt x="0" y="2972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14109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5736995" y="5061170"/>
            <a:ext cx="6814010" cy="872107"/>
            <a:chOff x="0" y="0"/>
            <a:chExt cx="1723668" cy="22060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723668" cy="220608"/>
            </a:xfrm>
            <a:custGeom>
              <a:avLst/>
              <a:gdLst/>
              <a:ahLst/>
              <a:cxnLst/>
              <a:rect l="l" t="t" r="r" b="b"/>
              <a:pathLst>
                <a:path w="1723668" h="220608">
                  <a:moveTo>
                    <a:pt x="0" y="0"/>
                  </a:moveTo>
                  <a:lnTo>
                    <a:pt x="1723668" y="0"/>
                  </a:lnTo>
                  <a:lnTo>
                    <a:pt x="1723668" y="220608"/>
                  </a:lnTo>
                  <a:lnTo>
                    <a:pt x="0" y="220608"/>
                  </a:lnTo>
                  <a:close/>
                </a:path>
              </a:pathLst>
            </a:custGeom>
            <a:solidFill>
              <a:srgbClr val="B2F2E5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1723668" cy="2587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30" name="Freeform 30"/>
          <p:cNvSpPr/>
          <p:nvPr/>
        </p:nvSpPr>
        <p:spPr>
          <a:xfrm rot="2063120">
            <a:off x="11680430" y="5469492"/>
            <a:ext cx="4298259" cy="1774009"/>
          </a:xfrm>
          <a:custGeom>
            <a:avLst/>
            <a:gdLst/>
            <a:ahLst/>
            <a:cxnLst/>
            <a:rect l="l" t="t" r="r" b="b"/>
            <a:pathLst>
              <a:path w="4298259" h="1774009">
                <a:moveTo>
                  <a:pt x="0" y="0"/>
                </a:moveTo>
                <a:lnTo>
                  <a:pt x="4298260" y="0"/>
                </a:lnTo>
                <a:lnTo>
                  <a:pt x="4298260" y="1774009"/>
                </a:lnTo>
                <a:lnTo>
                  <a:pt x="0" y="177400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1"/>
          <p:cNvSpPr/>
          <p:nvPr/>
        </p:nvSpPr>
        <p:spPr>
          <a:xfrm>
            <a:off x="9607134" y="1787868"/>
            <a:ext cx="3693098" cy="1851934"/>
          </a:xfrm>
          <a:custGeom>
            <a:avLst/>
            <a:gdLst/>
            <a:ahLst/>
            <a:cxnLst/>
            <a:rect l="l" t="t" r="r" b="b"/>
            <a:pathLst>
              <a:path w="5017555" h="1851934">
                <a:moveTo>
                  <a:pt x="0" y="0"/>
                </a:moveTo>
                <a:lnTo>
                  <a:pt x="5017555" y="0"/>
                </a:lnTo>
                <a:lnTo>
                  <a:pt x="5017555" y="1851934"/>
                </a:lnTo>
                <a:lnTo>
                  <a:pt x="0" y="18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2" name="Group 32"/>
          <p:cNvGrpSpPr/>
          <p:nvPr/>
        </p:nvGrpSpPr>
        <p:grpSpPr>
          <a:xfrm>
            <a:off x="2389557" y="1057504"/>
            <a:ext cx="3674133" cy="3388405"/>
            <a:chOff x="0" y="0"/>
            <a:chExt cx="4898844" cy="4517873"/>
          </a:xfrm>
        </p:grpSpPr>
        <p:sp>
          <p:nvSpPr>
            <p:cNvPr id="33" name="Freeform 33"/>
            <p:cNvSpPr/>
            <p:nvPr/>
          </p:nvSpPr>
          <p:spPr>
            <a:xfrm rot="-888148">
              <a:off x="389503" y="466807"/>
              <a:ext cx="4119838" cy="3584259"/>
            </a:xfrm>
            <a:custGeom>
              <a:avLst/>
              <a:gdLst/>
              <a:ahLst/>
              <a:cxnLst/>
              <a:rect l="l" t="t" r="r" b="b"/>
              <a:pathLst>
                <a:path w="4119838" h="3584259">
                  <a:moveTo>
                    <a:pt x="0" y="0"/>
                  </a:moveTo>
                  <a:lnTo>
                    <a:pt x="4119838" y="0"/>
                  </a:lnTo>
                  <a:lnTo>
                    <a:pt x="4119838" y="3584259"/>
                  </a:lnTo>
                  <a:lnTo>
                    <a:pt x="0" y="35842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" name="Group 34"/>
            <p:cNvGrpSpPr/>
            <p:nvPr/>
          </p:nvGrpSpPr>
          <p:grpSpPr>
            <a:xfrm rot="-1847276">
              <a:off x="1237665" y="1426009"/>
              <a:ext cx="2423514" cy="1762994"/>
              <a:chOff x="0" y="0"/>
              <a:chExt cx="944126" cy="686808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944126" cy="686808"/>
              </a:xfrm>
              <a:custGeom>
                <a:avLst/>
                <a:gdLst/>
                <a:ahLst/>
                <a:cxnLst/>
                <a:rect l="l" t="t" r="r" b="b"/>
                <a:pathLst>
                  <a:path w="944126" h="686808">
                    <a:moveTo>
                      <a:pt x="472063" y="0"/>
                    </a:moveTo>
                    <a:cubicBezTo>
                      <a:pt x="211350" y="0"/>
                      <a:pt x="0" y="153747"/>
                      <a:pt x="0" y="343404"/>
                    </a:cubicBezTo>
                    <a:cubicBezTo>
                      <a:pt x="0" y="533060"/>
                      <a:pt x="211350" y="686808"/>
                      <a:pt x="472063" y="686808"/>
                    </a:cubicBezTo>
                    <a:cubicBezTo>
                      <a:pt x="732776" y="686808"/>
                      <a:pt x="944126" y="533060"/>
                      <a:pt x="944126" y="343404"/>
                    </a:cubicBezTo>
                    <a:cubicBezTo>
                      <a:pt x="944126" y="153747"/>
                      <a:pt x="732776" y="0"/>
                      <a:pt x="472063" y="0"/>
                    </a:cubicBezTo>
                    <a:close/>
                  </a:path>
                </a:pathLst>
              </a:custGeom>
              <a:solidFill>
                <a:srgbClr val="FD7CC8"/>
              </a:solidFill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88512" y="26288"/>
                <a:ext cx="767102" cy="5961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</a:p>
            </p:txBody>
          </p:sp>
        </p:grpSp>
      </p:grpSp>
      <p:sp>
        <p:nvSpPr>
          <p:cNvPr id="37" name="Freeform 37"/>
          <p:cNvSpPr/>
          <p:nvPr/>
        </p:nvSpPr>
        <p:spPr>
          <a:xfrm>
            <a:off x="13300232" y="3276640"/>
            <a:ext cx="1058657" cy="1048070"/>
          </a:xfrm>
          <a:custGeom>
            <a:avLst/>
            <a:gdLst/>
            <a:ahLst/>
            <a:cxnLst/>
            <a:rect l="l" t="t" r="r" b="b"/>
            <a:pathLst>
              <a:path w="1058657" h="1048070">
                <a:moveTo>
                  <a:pt x="0" y="0"/>
                </a:moveTo>
                <a:lnTo>
                  <a:pt x="1058656" y="0"/>
                </a:lnTo>
                <a:lnTo>
                  <a:pt x="1058656" y="1048070"/>
                </a:lnTo>
                <a:lnTo>
                  <a:pt x="0" y="104807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8"/>
          <p:cNvSpPr/>
          <p:nvPr/>
        </p:nvSpPr>
        <p:spPr>
          <a:xfrm>
            <a:off x="15128740" y="5470628"/>
            <a:ext cx="524439" cy="519195"/>
          </a:xfrm>
          <a:custGeom>
            <a:avLst/>
            <a:gdLst/>
            <a:ahLst/>
            <a:cxnLst/>
            <a:rect l="l" t="t" r="r" b="b"/>
            <a:pathLst>
              <a:path w="524439" h="519195">
                <a:moveTo>
                  <a:pt x="0" y="0"/>
                </a:moveTo>
                <a:lnTo>
                  <a:pt x="524439" y="0"/>
                </a:lnTo>
                <a:lnTo>
                  <a:pt x="524439" y="519195"/>
                </a:lnTo>
                <a:lnTo>
                  <a:pt x="0" y="51919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9"/>
          <p:cNvSpPr/>
          <p:nvPr/>
        </p:nvSpPr>
        <p:spPr>
          <a:xfrm>
            <a:off x="3060860" y="5525935"/>
            <a:ext cx="937148" cy="927776"/>
          </a:xfrm>
          <a:custGeom>
            <a:avLst/>
            <a:gdLst/>
            <a:ahLst/>
            <a:cxnLst/>
            <a:rect l="l" t="t" r="r" b="b"/>
            <a:pathLst>
              <a:path w="937148" h="927776">
                <a:moveTo>
                  <a:pt x="0" y="0"/>
                </a:moveTo>
                <a:lnTo>
                  <a:pt x="937147" y="0"/>
                </a:lnTo>
                <a:lnTo>
                  <a:pt x="937147" y="927776"/>
                </a:lnTo>
                <a:lnTo>
                  <a:pt x="0" y="92777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40"/>
          <p:cNvSpPr/>
          <p:nvPr/>
        </p:nvSpPr>
        <p:spPr>
          <a:xfrm>
            <a:off x="2518796" y="4324710"/>
            <a:ext cx="592209" cy="586287"/>
          </a:xfrm>
          <a:custGeom>
            <a:avLst/>
            <a:gdLst/>
            <a:ahLst/>
            <a:cxnLst/>
            <a:rect l="l" t="t" r="r" b="b"/>
            <a:pathLst>
              <a:path w="592209" h="586287">
                <a:moveTo>
                  <a:pt x="0" y="0"/>
                </a:moveTo>
                <a:lnTo>
                  <a:pt x="592209" y="0"/>
                </a:lnTo>
                <a:lnTo>
                  <a:pt x="592209" y="586287"/>
                </a:lnTo>
                <a:lnTo>
                  <a:pt x="0" y="58628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1" name="TextBox 41"/>
          <p:cNvSpPr txBox="1"/>
          <p:nvPr/>
        </p:nvSpPr>
        <p:spPr>
          <a:xfrm>
            <a:off x="4870430" y="3360415"/>
            <a:ext cx="8547140" cy="383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795"/>
              </a:lnSpc>
            </a:pPr>
            <a:r>
              <a:rPr lang="zh-CN" altLang="en-US" sz="12535" spc="789" dirty="0">
                <a:solidFill>
                  <a:srgbClr val="A06AE7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智慧农场</a:t>
            </a:r>
            <a:endParaRPr lang="en-US" altLang="zh-CN" sz="12535" spc="789" dirty="0">
              <a:solidFill>
                <a:srgbClr val="A06AE7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  <a:p>
            <a:pPr algn="ctr">
              <a:lnSpc>
                <a:spcPts val="15795"/>
              </a:lnSpc>
            </a:pPr>
            <a:r>
              <a:rPr lang="zh-CN" altLang="en-US" sz="12535" spc="789" dirty="0">
                <a:solidFill>
                  <a:srgbClr val="A06AE7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实践活动</a:t>
            </a:r>
            <a:endParaRPr lang="en-US" sz="12535" spc="789" dirty="0">
              <a:solidFill>
                <a:srgbClr val="A06AE7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</p:txBody>
      </p:sp>
      <p:sp>
        <p:nvSpPr>
          <p:cNvPr id="42" name="Freeform 42"/>
          <p:cNvSpPr/>
          <p:nvPr/>
        </p:nvSpPr>
        <p:spPr>
          <a:xfrm rot="9438729">
            <a:off x="4166123" y="5980497"/>
            <a:ext cx="1534356" cy="1179536"/>
          </a:xfrm>
          <a:custGeom>
            <a:avLst/>
            <a:gdLst/>
            <a:ahLst/>
            <a:cxnLst/>
            <a:rect l="l" t="t" r="r" b="b"/>
            <a:pathLst>
              <a:path w="1534356" h="1179536">
                <a:moveTo>
                  <a:pt x="0" y="0"/>
                </a:moveTo>
                <a:lnTo>
                  <a:pt x="1534356" y="0"/>
                </a:lnTo>
                <a:lnTo>
                  <a:pt x="1534356" y="1179537"/>
                </a:lnTo>
                <a:lnTo>
                  <a:pt x="0" y="1179537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43"/>
          <p:cNvSpPr/>
          <p:nvPr/>
        </p:nvSpPr>
        <p:spPr>
          <a:xfrm rot="1116152">
            <a:off x="817015" y="6114309"/>
            <a:ext cx="2807851" cy="3626394"/>
          </a:xfrm>
          <a:custGeom>
            <a:avLst/>
            <a:gdLst/>
            <a:ahLst/>
            <a:cxnLst/>
            <a:rect l="l" t="t" r="r" b="b"/>
            <a:pathLst>
              <a:path w="2807851" h="3626394">
                <a:moveTo>
                  <a:pt x="0" y="0"/>
                </a:moveTo>
                <a:lnTo>
                  <a:pt x="2807851" y="0"/>
                </a:lnTo>
                <a:lnTo>
                  <a:pt x="2807851" y="3626394"/>
                </a:lnTo>
                <a:lnTo>
                  <a:pt x="0" y="3626394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44"/>
          <p:cNvSpPr/>
          <p:nvPr/>
        </p:nvSpPr>
        <p:spPr>
          <a:xfrm>
            <a:off x="16028974" y="342160"/>
            <a:ext cx="1744276" cy="2061942"/>
          </a:xfrm>
          <a:custGeom>
            <a:avLst/>
            <a:gdLst/>
            <a:ahLst/>
            <a:cxnLst/>
            <a:rect l="l" t="t" r="r" b="b"/>
            <a:pathLst>
              <a:path w="1744276" h="2061942">
                <a:moveTo>
                  <a:pt x="0" y="0"/>
                </a:moveTo>
                <a:lnTo>
                  <a:pt x="1744275" y="0"/>
                </a:lnTo>
                <a:lnTo>
                  <a:pt x="1744275" y="2061942"/>
                </a:lnTo>
                <a:lnTo>
                  <a:pt x="0" y="2061942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45"/>
          <p:cNvSpPr/>
          <p:nvPr/>
        </p:nvSpPr>
        <p:spPr>
          <a:xfrm rot="-503201">
            <a:off x="2595996" y="8492982"/>
            <a:ext cx="2330781" cy="601765"/>
          </a:xfrm>
          <a:custGeom>
            <a:avLst/>
            <a:gdLst/>
            <a:ahLst/>
            <a:cxnLst/>
            <a:rect l="l" t="t" r="r" b="b"/>
            <a:pathLst>
              <a:path w="2330781" h="601765">
                <a:moveTo>
                  <a:pt x="0" y="0"/>
                </a:moveTo>
                <a:lnTo>
                  <a:pt x="2330781" y="0"/>
                </a:lnTo>
                <a:lnTo>
                  <a:pt x="2330781" y="601766"/>
                </a:lnTo>
                <a:lnTo>
                  <a:pt x="0" y="601766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6" name="TextBox 46"/>
          <p:cNvSpPr txBox="1"/>
          <p:nvPr/>
        </p:nvSpPr>
        <p:spPr>
          <a:xfrm>
            <a:off x="3634864" y="1774646"/>
            <a:ext cx="1323335" cy="1633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80"/>
              </a:lnSpc>
            </a:pPr>
            <a:r>
              <a:rPr lang="en-US" sz="9555" spc="602" dirty="0">
                <a:solidFill>
                  <a:srgbClr val="8DEDD9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01</a:t>
            </a:r>
            <a:endParaRPr lang="en-US" sz="9555" spc="602" dirty="0">
              <a:solidFill>
                <a:srgbClr val="8DEDD9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10121624" y="1847236"/>
            <a:ext cx="4554062" cy="1002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60"/>
              </a:lnSpc>
            </a:pPr>
            <a:r>
              <a:rPr lang="zh-CN" altLang="en-US" sz="6330" spc="734" dirty="0">
                <a:solidFill>
                  <a:srgbClr val="8DEDD9"/>
                </a:solidFill>
                <a:latin typeface="字由点字像素之城"/>
                <a:ea typeface="字由点字像素之城"/>
                <a:cs typeface="字由点字像素之城"/>
                <a:sym typeface="字由点字像素之城"/>
              </a:rPr>
              <a:t>应用文</a:t>
            </a:r>
            <a:endParaRPr lang="en-US" sz="6330" spc="734" dirty="0">
              <a:solidFill>
                <a:srgbClr val="8DEDD9"/>
              </a:solidFill>
              <a:latin typeface="字由点字像素之城"/>
              <a:ea typeface="字由点字像素之城"/>
              <a:cs typeface="字由点字像素之城"/>
              <a:sym typeface="字由点字像素之城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714256" y="-2108145"/>
            <a:ext cx="7178235" cy="15724154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8" name="AutoShape 48"/>
          <p:cNvSpPr/>
          <p:nvPr/>
        </p:nvSpPr>
        <p:spPr>
          <a:xfrm>
            <a:off x="7169514" y="2616055"/>
            <a:ext cx="0" cy="5849491"/>
          </a:xfrm>
          <a:prstGeom prst="line">
            <a:avLst/>
          </a:prstGeom>
          <a:ln w="38100" cap="flat">
            <a:solidFill>
              <a:srgbClr val="ACDEDC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52" name="TextBox 52"/>
          <p:cNvSpPr txBox="1"/>
          <p:nvPr/>
        </p:nvSpPr>
        <p:spPr>
          <a:xfrm>
            <a:off x="1666753" y="2296973"/>
            <a:ext cx="5273349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假定你是李华，参加了你校组织的智慧农场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(Smart Farm)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实践活动。请给你的外国笔友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Linda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写一封邮件，分享这次活动。内容包括：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思源黑体 2" panose="020B0500000000000000"/>
              <a:ea typeface="思源黑体 2" panose="020B0500000000000000"/>
              <a:cs typeface="思源黑体 2" panose="020B0500000000000000"/>
              <a:sym typeface="思源黑体 2" panose="020B050000000000000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(1)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时间与经历；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思源黑体 2" panose="020B0500000000000000"/>
              <a:ea typeface="思源黑体 2" panose="020B0500000000000000"/>
              <a:cs typeface="思源黑体 2" panose="020B0500000000000000"/>
              <a:sym typeface="思源黑体 2" panose="020B050000000000000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(2)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思源黑体 2" panose="020B0500000000000000"/>
                <a:ea typeface="思源黑体 2" panose="020B0500000000000000"/>
                <a:cs typeface="思源黑体 2" panose="020B0500000000000000"/>
                <a:sym typeface="思源黑体 2" panose="020B0500000000000000"/>
              </a:rPr>
              <a:t>收获与感受。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思源黑体 2" panose="020B0500000000000000"/>
              <a:ea typeface="思源黑体 2" panose="020B0500000000000000"/>
              <a:cs typeface="思源黑体 2" panose="020B0500000000000000"/>
              <a:sym typeface="思源黑体 2" panose="020B0500000000000000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审题：细节与框架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graphicFrame>
        <p:nvGraphicFramePr>
          <p:cNvPr id="63" name="表格 62"/>
          <p:cNvGraphicFramePr>
            <a:graphicFrameLocks noGrp="1"/>
          </p:cNvGraphicFramePr>
          <p:nvPr/>
        </p:nvGraphicFramePr>
        <p:xfrm>
          <a:off x="1639963" y="5921389"/>
          <a:ext cx="5300139" cy="323627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944287"/>
                <a:gridCol w="435585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+mn-lt"/>
                        </a:rPr>
                        <a:t>体裁</a:t>
                      </a:r>
                      <a:endParaRPr lang="zh-CN" altLang="en-US" sz="2400" b="1" dirty="0">
                        <a:effectLst/>
                        <a:latin typeface="+mn-lt"/>
                      </a:endParaRPr>
                    </a:p>
                  </a:txBody>
                  <a:tcPr marR="1016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+mn-lt"/>
                        </a:rPr>
                        <a:t>邮件</a:t>
                      </a:r>
                      <a:endParaRPr lang="zh-CN" altLang="en-US" sz="2400" b="1" dirty="0">
                        <a:effectLst/>
                        <a:latin typeface="+mn-lt"/>
                      </a:endParaRPr>
                    </a:p>
                  </a:txBody>
                  <a:tcPr marL="101600" marT="63500" marB="6350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+mn-lt"/>
                        </a:rPr>
                        <a:t>人称</a:t>
                      </a:r>
                      <a:endParaRPr lang="zh-CN" altLang="en-US" sz="2400" b="0" dirty="0">
                        <a:effectLst/>
                        <a:latin typeface="+mn-lt"/>
                      </a:endParaRPr>
                    </a:p>
                  </a:txBody>
                  <a:tcPr marR="1016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altLang="zh-CN" sz="2400" b="0" dirty="0">
                          <a:effectLst/>
                          <a:latin typeface="+mn-lt"/>
                        </a:rPr>
                        <a:t>You  we   I</a:t>
                      </a:r>
                      <a:endParaRPr lang="zh-CN" altLang="en-US" sz="2400" b="0" dirty="0">
                        <a:effectLst/>
                        <a:latin typeface="+mn-lt"/>
                      </a:endParaRPr>
                    </a:p>
                  </a:txBody>
                  <a:tcPr marL="101600" marT="63500" marB="6350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>
                          <a:effectLst/>
                          <a:latin typeface="+mn-lt"/>
                        </a:rPr>
                        <a:t>语气</a:t>
                      </a:r>
                      <a:endParaRPr lang="zh-CN" altLang="en-US" sz="2400" b="0">
                        <a:effectLst/>
                        <a:latin typeface="+mn-lt"/>
                      </a:endParaRPr>
                    </a:p>
                  </a:txBody>
                  <a:tcPr marR="1016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0" dirty="0">
                          <a:effectLst/>
                          <a:latin typeface="+mn-lt"/>
                        </a:rPr>
                        <a:t>亲切自然、热情友好</a:t>
                      </a:r>
                      <a:endParaRPr lang="zh-CN" altLang="en-US" sz="2400" b="0" dirty="0">
                        <a:effectLst/>
                        <a:latin typeface="+mn-lt"/>
                      </a:endParaRPr>
                    </a:p>
                  </a:txBody>
                  <a:tcPr marL="101600" marT="63500" marB="6350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>
                          <a:effectLst/>
                          <a:latin typeface="+mn-lt"/>
                        </a:rPr>
                        <a:t>时态</a:t>
                      </a:r>
                      <a:endParaRPr lang="zh-CN" altLang="en-US" sz="2400" b="0">
                        <a:effectLst/>
                        <a:latin typeface="+mn-lt"/>
                      </a:endParaRPr>
                    </a:p>
                  </a:txBody>
                  <a:tcPr marR="1016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effectLst/>
                          <a:latin typeface="+mn-lt"/>
                        </a:rPr>
                        <a:t>一般过去时（描述活动经历）</a:t>
                      </a:r>
                      <a:endParaRPr lang="en-US" altLang="zh-CN" sz="2400" b="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effectLst/>
                          <a:latin typeface="+mn-lt"/>
                        </a:rPr>
                        <a:t>一般现在时（表达感受、现状）</a:t>
                      </a:r>
                      <a:endParaRPr lang="en-US" altLang="zh-CN" sz="2400" b="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effectLst/>
                          <a:latin typeface="+mn-lt"/>
                        </a:rPr>
                        <a:t>将来时（表达期望）</a:t>
                      </a:r>
                      <a:endParaRPr lang="zh-CN" altLang="en-US" sz="2400" b="0" dirty="0">
                        <a:effectLst/>
                        <a:latin typeface="+mn-lt"/>
                      </a:endParaRPr>
                    </a:p>
                  </a:txBody>
                  <a:tcPr marL="101600" marT="63500" marB="6350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+mn-lt"/>
                        </a:rPr>
                        <a:t>背景</a:t>
                      </a:r>
                      <a:endParaRPr lang="zh-CN" altLang="en-US" sz="2400" b="0" dirty="0">
                        <a:effectLst/>
                        <a:latin typeface="+mn-lt"/>
                      </a:endParaRPr>
                    </a:p>
                  </a:txBody>
                  <a:tcPr marR="1016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effectLst/>
                          <a:latin typeface="+mn-lt"/>
                        </a:rPr>
                        <a:t>参加了学校组织的“智慧农场”实践活动，向外国笔友分享</a:t>
                      </a:r>
                      <a:endParaRPr lang="zh-CN" altLang="en-US" sz="2400" b="0" dirty="0">
                        <a:effectLst/>
                        <a:latin typeface="+mn-lt"/>
                      </a:endParaRPr>
                    </a:p>
                  </a:txBody>
                  <a:tcPr marL="101600" marT="63500" marB="63500" anchor="ctr"/>
                </a:tc>
              </a:tr>
            </a:tbl>
          </a:graphicData>
        </a:graphic>
      </p:graphicFrame>
      <p:sp>
        <p:nvSpPr>
          <p:cNvPr id="71" name="文本框 70"/>
          <p:cNvSpPr txBox="1"/>
          <p:nvPr/>
        </p:nvSpPr>
        <p:spPr>
          <a:xfrm>
            <a:off x="7341248" y="3218279"/>
            <a:ext cx="1868265" cy="584775"/>
          </a:xfrm>
          <a:prstGeom prst="rect">
            <a:avLst/>
          </a:prstGeom>
          <a:solidFill>
            <a:srgbClr val="6754AA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开头部分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386243" y="5128081"/>
            <a:ext cx="1868265" cy="584775"/>
          </a:xfrm>
          <a:prstGeom prst="rect">
            <a:avLst/>
          </a:prstGeom>
          <a:solidFill>
            <a:srgbClr val="6754AA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主体部分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3" name="文本框 70"/>
          <p:cNvSpPr txBox="1"/>
          <p:nvPr/>
        </p:nvSpPr>
        <p:spPr>
          <a:xfrm>
            <a:off x="7366809" y="7073325"/>
            <a:ext cx="1868265" cy="584775"/>
          </a:xfrm>
          <a:prstGeom prst="rect">
            <a:avLst/>
          </a:prstGeom>
          <a:solidFill>
            <a:srgbClr val="6754AA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</a:rPr>
              <a:t>结尾部分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4" name="左中括号 73"/>
          <p:cNvSpPr/>
          <p:nvPr/>
        </p:nvSpPr>
        <p:spPr>
          <a:xfrm>
            <a:off x="9496223" y="2742737"/>
            <a:ext cx="409777" cy="1574980"/>
          </a:xfrm>
          <a:prstGeom prst="leftBracket">
            <a:avLst/>
          </a:prstGeom>
          <a:ln w="57150">
            <a:solidFill>
              <a:srgbClr val="6754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左中括号 74"/>
          <p:cNvSpPr/>
          <p:nvPr/>
        </p:nvSpPr>
        <p:spPr>
          <a:xfrm>
            <a:off x="9514778" y="4698205"/>
            <a:ext cx="409777" cy="1574980"/>
          </a:xfrm>
          <a:prstGeom prst="leftBracket">
            <a:avLst/>
          </a:prstGeom>
          <a:ln w="57150">
            <a:solidFill>
              <a:srgbClr val="6754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左中括号 75"/>
          <p:cNvSpPr/>
          <p:nvPr/>
        </p:nvSpPr>
        <p:spPr>
          <a:xfrm>
            <a:off x="9521784" y="6692720"/>
            <a:ext cx="409777" cy="1574980"/>
          </a:xfrm>
          <a:prstGeom prst="leftBracket">
            <a:avLst/>
          </a:prstGeom>
          <a:ln w="57150">
            <a:solidFill>
              <a:srgbClr val="6754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0195634" y="2565113"/>
            <a:ext cx="2009435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问      候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156716" y="3866052"/>
            <a:ext cx="204835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写信目的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173939" y="4605930"/>
            <a:ext cx="2031130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时间经历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80" name="文本框 76"/>
          <p:cNvSpPr txBox="1"/>
          <p:nvPr/>
        </p:nvSpPr>
        <p:spPr>
          <a:xfrm>
            <a:off x="10184825" y="5836174"/>
            <a:ext cx="202024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62419A"/>
                </a:solidFill>
              </a:rPr>
              <a:t> 收获感受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81" name="文本框 76"/>
          <p:cNvSpPr txBox="1"/>
          <p:nvPr/>
        </p:nvSpPr>
        <p:spPr>
          <a:xfrm>
            <a:off x="10206596" y="6576053"/>
            <a:ext cx="1998472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62419A"/>
                </a:solidFill>
              </a:rPr>
              <a:t>总结期待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82" name="文本框 76"/>
          <p:cNvSpPr txBox="1"/>
          <p:nvPr/>
        </p:nvSpPr>
        <p:spPr>
          <a:xfrm>
            <a:off x="10195634" y="7911525"/>
            <a:ext cx="1998472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62419A"/>
                </a:solidFill>
              </a:rPr>
              <a:t>落   款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2215954" y="2553365"/>
            <a:ext cx="2852719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</a:t>
            </a:r>
            <a:r>
              <a:rPr lang="en-US" altLang="zh-CN" sz="3200" b="1" dirty="0">
                <a:solidFill>
                  <a:srgbClr val="62419A"/>
                </a:solidFill>
              </a:rPr>
              <a:t>----</a:t>
            </a:r>
            <a:r>
              <a:rPr lang="zh-CN" altLang="en-US" sz="3200" b="1" dirty="0">
                <a:solidFill>
                  <a:srgbClr val="62419A"/>
                </a:solidFill>
              </a:rPr>
              <a:t>展信佳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2205068" y="3770494"/>
            <a:ext cx="4901750" cy="60206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6754AA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</a:t>
            </a:r>
            <a:r>
              <a:rPr lang="en-US" altLang="zh-CN" sz="3200" b="1" dirty="0">
                <a:solidFill>
                  <a:srgbClr val="62419A"/>
                </a:solidFill>
              </a:rPr>
              <a:t>----</a:t>
            </a:r>
            <a:r>
              <a:rPr lang="zh-CN" altLang="en-US" sz="2200" b="1" dirty="0">
                <a:solidFill>
                  <a:schemeClr val="bg1">
                    <a:lumMod val="75000"/>
                  </a:schemeClr>
                </a:solidFill>
              </a:rPr>
              <a:t>迫不及待</a:t>
            </a:r>
            <a:r>
              <a:rPr lang="zh-CN" altLang="en-US" sz="2200" b="1" dirty="0">
                <a:solidFill>
                  <a:srgbClr val="62419A"/>
                </a:solidFill>
              </a:rPr>
              <a:t>分享智慧农场实践活动</a:t>
            </a:r>
            <a:endParaRPr lang="zh-CN" altLang="en-US" sz="2200" b="1" dirty="0">
              <a:solidFill>
                <a:srgbClr val="62419A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2192000" y="4384304"/>
            <a:ext cx="4901750" cy="141577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6754AA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</a:t>
            </a:r>
            <a:r>
              <a:rPr lang="en-US" altLang="zh-CN" sz="3200" b="1" dirty="0">
                <a:solidFill>
                  <a:srgbClr val="62419A"/>
                </a:solidFill>
              </a:rPr>
              <a:t>----</a:t>
            </a:r>
            <a:r>
              <a:rPr lang="zh-CN" altLang="en-US" sz="2200" b="1" dirty="0">
                <a:solidFill>
                  <a:schemeClr val="bg1">
                    <a:lumMod val="75000"/>
                  </a:schemeClr>
                </a:solidFill>
              </a:rPr>
              <a:t>上周五</a:t>
            </a:r>
            <a:endParaRPr lang="en-US" altLang="zh-CN" sz="2200" b="1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altLang="zh-CN" sz="3200" b="1" dirty="0">
                <a:solidFill>
                  <a:srgbClr val="62419A"/>
                </a:solidFill>
              </a:rPr>
              <a:t>  ----</a:t>
            </a:r>
            <a:r>
              <a:rPr lang="zh-CN" altLang="en-US" sz="2200" b="1" dirty="0">
                <a:solidFill>
                  <a:srgbClr val="62419A"/>
                </a:solidFill>
              </a:rPr>
              <a:t>被动感知</a:t>
            </a:r>
            <a:r>
              <a:rPr lang="zh-CN" altLang="en-US" sz="2200" b="1" dirty="0">
                <a:solidFill>
                  <a:prstClr val="white">
                    <a:lumMod val="75000"/>
                  </a:prstClr>
                </a:solidFill>
              </a:rPr>
              <a:t>（参观 </a:t>
            </a:r>
            <a:r>
              <a:rPr lang="en-US" altLang="zh-CN" sz="2200" b="1" dirty="0">
                <a:solidFill>
                  <a:prstClr val="white">
                    <a:lumMod val="75000"/>
                  </a:prstClr>
                </a:solidFill>
              </a:rPr>
              <a:t>/</a:t>
            </a:r>
            <a:r>
              <a:rPr lang="zh-CN" altLang="en-US" sz="2200" b="1" dirty="0">
                <a:solidFill>
                  <a:prstClr val="white">
                    <a:lumMod val="75000"/>
                  </a:prstClr>
                </a:solidFill>
              </a:rPr>
              <a:t>聆听</a:t>
            </a:r>
            <a:r>
              <a:rPr lang="en-US" altLang="zh-CN" sz="2200" b="1" dirty="0">
                <a:solidFill>
                  <a:prstClr val="white">
                    <a:lumMod val="75000"/>
                  </a:prstClr>
                </a:solidFill>
              </a:rPr>
              <a:t>/</a:t>
            </a:r>
            <a:r>
              <a:rPr lang="zh-CN" altLang="en-US" sz="2200" b="1" dirty="0">
                <a:solidFill>
                  <a:prstClr val="white">
                    <a:lumMod val="75000"/>
                  </a:prstClr>
                </a:solidFill>
              </a:rPr>
              <a:t>触碰）</a:t>
            </a:r>
            <a:endParaRPr lang="en-US" altLang="zh-CN" sz="2200" b="1" dirty="0">
              <a:solidFill>
                <a:prstClr val="white">
                  <a:lumMod val="75000"/>
                </a:prstClr>
              </a:solidFill>
            </a:endParaRPr>
          </a:p>
          <a:p>
            <a:pPr lvl="0"/>
            <a:r>
              <a:rPr lang="zh-CN" altLang="en-US" sz="2200" b="1" dirty="0">
                <a:solidFill>
                  <a:srgbClr val="62419A"/>
                </a:solidFill>
              </a:rPr>
              <a:t>互动参与（</a:t>
            </a:r>
            <a:r>
              <a:rPr lang="zh-CN" altLang="en-US" sz="2200" b="1" dirty="0">
                <a:solidFill>
                  <a:schemeClr val="bg1">
                    <a:lumMod val="75000"/>
                  </a:schemeClr>
                </a:solidFill>
              </a:rPr>
              <a:t>采摘</a:t>
            </a:r>
            <a:r>
              <a:rPr lang="en-US" altLang="zh-CN" sz="2200" b="1" dirty="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zh-CN" altLang="en-US" sz="2200" b="1" dirty="0">
                <a:solidFill>
                  <a:schemeClr val="bg1">
                    <a:lumMod val="75000"/>
                  </a:schemeClr>
                </a:solidFill>
              </a:rPr>
              <a:t>种植</a:t>
            </a:r>
            <a:r>
              <a:rPr lang="en-US" altLang="zh-CN" sz="2200" b="1" dirty="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zh-CN" altLang="en-US" sz="2200" b="1" dirty="0">
                <a:solidFill>
                  <a:schemeClr val="bg1">
                    <a:lumMod val="75000"/>
                  </a:schemeClr>
                </a:solidFill>
              </a:rPr>
              <a:t>使用</a:t>
            </a:r>
            <a:r>
              <a:rPr lang="en-US" altLang="zh-CN" sz="2200" b="1" dirty="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zh-CN" altLang="en-US" sz="2200" b="1" dirty="0">
                <a:solidFill>
                  <a:schemeClr val="bg1">
                    <a:lumMod val="75000"/>
                  </a:schemeClr>
                </a:solidFill>
              </a:rPr>
              <a:t>体验</a:t>
            </a:r>
            <a:r>
              <a:rPr lang="zh-CN" altLang="en-US" sz="2200" b="1" dirty="0">
                <a:solidFill>
                  <a:srgbClr val="62419A"/>
                </a:solidFill>
              </a:rPr>
              <a:t>）</a:t>
            </a:r>
            <a:endParaRPr lang="zh-CN" altLang="en-US" sz="2200" b="1" dirty="0">
              <a:solidFill>
                <a:srgbClr val="62419A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2192000" y="5847646"/>
            <a:ext cx="4901750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6754AA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</a:t>
            </a:r>
            <a:r>
              <a:rPr lang="en-US" altLang="zh-CN" sz="3200" b="1" dirty="0">
                <a:solidFill>
                  <a:srgbClr val="62419A"/>
                </a:solidFill>
              </a:rPr>
              <a:t>----</a:t>
            </a:r>
            <a:r>
              <a:rPr lang="zh-CN" altLang="en-US" sz="2200" b="1" dirty="0">
                <a:solidFill>
                  <a:srgbClr val="62419A"/>
                </a:solidFill>
              </a:rPr>
              <a:t>个人层面（认知</a:t>
            </a:r>
            <a:r>
              <a:rPr lang="en-US" altLang="zh-CN" sz="2200" b="1" dirty="0">
                <a:solidFill>
                  <a:srgbClr val="62419A"/>
                </a:solidFill>
              </a:rPr>
              <a:t>/</a:t>
            </a:r>
            <a:r>
              <a:rPr lang="zh-CN" altLang="en-US" sz="2200" b="1" dirty="0">
                <a:solidFill>
                  <a:srgbClr val="62419A"/>
                </a:solidFill>
              </a:rPr>
              <a:t>实践</a:t>
            </a:r>
            <a:r>
              <a:rPr lang="en-US" altLang="zh-CN" sz="2200" b="1" dirty="0">
                <a:solidFill>
                  <a:srgbClr val="62419A"/>
                </a:solidFill>
              </a:rPr>
              <a:t>/</a:t>
            </a:r>
            <a:r>
              <a:rPr lang="zh-CN" altLang="en-US" sz="2200" b="1" dirty="0">
                <a:solidFill>
                  <a:srgbClr val="62419A"/>
                </a:solidFill>
              </a:rPr>
              <a:t>情感）</a:t>
            </a:r>
            <a:endParaRPr lang="en-US" altLang="zh-CN" sz="2200" b="1" dirty="0">
              <a:solidFill>
                <a:srgbClr val="62419A"/>
              </a:solidFill>
            </a:endParaRPr>
          </a:p>
          <a:p>
            <a:r>
              <a:rPr lang="zh-CN" altLang="en-US" sz="2200" b="1" dirty="0">
                <a:solidFill>
                  <a:srgbClr val="62419A"/>
                </a:solidFill>
              </a:rPr>
              <a:t>社会层面（科技赋能</a:t>
            </a:r>
            <a:r>
              <a:rPr lang="en-US" altLang="zh-CN" sz="2200" b="1" dirty="0">
                <a:solidFill>
                  <a:srgbClr val="62419A"/>
                </a:solidFill>
              </a:rPr>
              <a:t>/</a:t>
            </a:r>
            <a:r>
              <a:rPr lang="zh-CN" altLang="en-US" sz="2200" b="1" dirty="0">
                <a:solidFill>
                  <a:srgbClr val="62419A"/>
                </a:solidFill>
              </a:rPr>
              <a:t>未来发展）</a:t>
            </a:r>
            <a:endParaRPr lang="zh-CN" altLang="en-US" sz="2200" b="1" dirty="0">
              <a:solidFill>
                <a:srgbClr val="62419A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2192000" y="6810919"/>
            <a:ext cx="4901750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6754AA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 </a:t>
            </a:r>
            <a:r>
              <a:rPr lang="en-US" altLang="zh-CN" sz="3200" b="1" dirty="0">
                <a:solidFill>
                  <a:srgbClr val="62419A"/>
                </a:solidFill>
              </a:rPr>
              <a:t>----</a:t>
            </a:r>
            <a:r>
              <a:rPr lang="zh-CN" altLang="en-US" sz="2200" b="1" dirty="0">
                <a:solidFill>
                  <a:srgbClr val="62419A"/>
                </a:solidFill>
              </a:rPr>
              <a:t>交际互动（对现代农业有了新认知，希望对方也能体验）</a:t>
            </a:r>
            <a:endParaRPr lang="zh-CN" altLang="en-US" sz="2200" b="1" dirty="0">
              <a:solidFill>
                <a:srgbClr val="62419A"/>
              </a:solidFill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717681" y="-2326816"/>
            <a:ext cx="7178235" cy="16161494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AutoShape 48"/>
          <p:cNvSpPr/>
          <p:nvPr/>
        </p:nvSpPr>
        <p:spPr>
          <a:xfrm>
            <a:off x="7620000" y="2695655"/>
            <a:ext cx="0" cy="5849491"/>
          </a:xfrm>
          <a:prstGeom prst="line">
            <a:avLst/>
          </a:prstGeom>
          <a:ln w="38100" cap="flat">
            <a:solidFill>
              <a:srgbClr val="ACDEDC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  快 速 构 思 </a:t>
            </a:r>
            <a:r>
              <a:rPr lang="zh-CN" altLang="en-US" sz="2400" dirty="0">
                <a:solidFill>
                  <a:srgbClr val="38015C"/>
                </a:solidFill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示例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graphicFrame>
        <p:nvGraphicFramePr>
          <p:cNvPr id="67" name="表格 66"/>
          <p:cNvGraphicFramePr>
            <a:graphicFrameLocks noGrp="1"/>
          </p:cNvGraphicFramePr>
          <p:nvPr/>
        </p:nvGraphicFramePr>
        <p:xfrm>
          <a:off x="7790294" y="2327367"/>
          <a:ext cx="9056405" cy="6484308"/>
        </p:xfrm>
        <a:graphic>
          <a:graphicData uri="http://schemas.openxmlformats.org/drawingml/2006/table">
            <a:tbl>
              <a:tblPr/>
              <a:tblGrid>
                <a:gridCol w="2420506"/>
                <a:gridCol w="6635899"/>
              </a:tblGrid>
              <a:tr h="331240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endParaRPr lang="zh-CN" alt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句式示例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66931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问候</a:t>
                      </a:r>
                      <a:r>
                        <a:rPr lang="en-US" altLang="zh-C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目的</a:t>
                      </a:r>
                      <a:endParaRPr lang="zh-CN" altLang="en-US" sz="2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Hope you're having a great week! I can't wait to share my Smart Farm field trip with you.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4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经历（被动）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 Friday, we were shown around the farm and introduced to various high-tech devices.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03989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经历（互动）</a:t>
                      </a:r>
                      <a:endParaRPr lang="zh-CN" altLang="en-US" sz="2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best part was picking fresh strawberries — one bite and the sweet juice exploded in my mouth.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03989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收获（个人）</a:t>
                      </a:r>
                      <a:endParaRPr lang="zh-CN" altLang="en-US" sz="2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experience was truly eye-opening. I gained a deeper understanding of how technology is transforming agriculture.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03989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收获（社会）</a:t>
                      </a:r>
                      <a:endParaRPr lang="zh-CN" altLang="en-US" sz="2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made me realize that smart farming holds the key to sustainable food production in the future.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1482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总结</a:t>
                      </a:r>
                      <a:r>
                        <a:rPr lang="en-US" altLang="zh-C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期待</a:t>
                      </a:r>
                      <a:endParaRPr lang="zh-CN" altLang="en-US" sz="2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I wish you could visit this farm someday and see it for yourself!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1482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结尾互动</a:t>
                      </a:r>
                      <a:endParaRPr lang="zh-CN" altLang="en-US" sz="2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53" marR="47392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Looking forward to hearing about your adventures. Write back soon!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92" marR="42653" marT="29620" marB="296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7" name="图片 2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26051" y="2209268"/>
            <a:ext cx="6400800" cy="4068396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207959" y="2327367"/>
            <a:ext cx="6400799" cy="6761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  <a:buNone/>
            </a:pPr>
            <a:r>
              <a:rPr lang="zh-CN" altLang="en-US" sz="2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连句成篇：</a:t>
            </a:r>
            <a:endParaRPr lang="en-US" altLang="zh-CN" sz="2800" b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ts val="2600"/>
              </a:lnSpc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Hope you're having a great week! I can't wait to share my Smart Farm field trip with you.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600"/>
              </a:lnSpc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Last Friday, we were shown around the farm and introduced to various high-tech devices. </a:t>
            </a:r>
            <a:r>
              <a:rPr lang="en-US" altLang="zh-CN" sz="28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Besides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these amazing technologies, the best part was picking fresh strawberries — one bite and the sweet juice exploded in my mouth.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600"/>
              </a:lnSpc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experience was truly eye-opening. </a:t>
            </a:r>
            <a:r>
              <a:rPr lang="en-US" altLang="zh-CN" sz="28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Personally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 gained a deeper understanding of how technology is transforming agriculture. </a:t>
            </a:r>
            <a:r>
              <a:rPr lang="en-US" altLang="zh-CN" sz="28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Furthermore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it made me realize that smart farming holds the key to sustainable food production in the future.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600"/>
              </a:lnSpc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All in all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this trip was unforgettable. How I wish you could visit this farm someday and see it for yourself! Looking forward to hearing about your adventures. 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71095" y="2341927"/>
            <a:ext cx="6434768" cy="6178183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1640305"/>
            <a:ext cx="16161494" cy="7857539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546001" y="-2498496"/>
            <a:ext cx="7521595" cy="16161494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AutoShape 48"/>
          <p:cNvSpPr/>
          <p:nvPr/>
        </p:nvSpPr>
        <p:spPr>
          <a:xfrm>
            <a:off x="7169514" y="2616055"/>
            <a:ext cx="0" cy="5849491"/>
          </a:xfrm>
          <a:prstGeom prst="line">
            <a:avLst/>
          </a:prstGeom>
          <a:ln w="38100" cap="flat">
            <a:solidFill>
              <a:srgbClr val="ACDEDC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290112" y="7581841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语言：内容与句式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42688" y="2209772"/>
            <a:ext cx="5934366" cy="3771927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343331" y="6151754"/>
            <a:ext cx="1868265" cy="584775"/>
          </a:xfrm>
          <a:prstGeom prst="rect">
            <a:avLst/>
          </a:prstGeom>
          <a:solidFill>
            <a:srgbClr val="6754AA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开头部分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1144196" y="6788412"/>
          <a:ext cx="6047260" cy="2103439"/>
        </p:xfrm>
        <a:graphic>
          <a:graphicData uri="http://schemas.openxmlformats.org/drawingml/2006/table">
            <a:tbl>
              <a:tblPr/>
              <a:tblGrid>
                <a:gridCol w="840760"/>
                <a:gridCol w="52065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endParaRPr lang="zh-CN" altLang="en-US" sz="24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R="101600" marT="63500" marB="63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0" dirty="0">
                          <a:effectLst/>
                          <a:latin typeface="Times New Roman" panose="02020603050405020304" pitchFamily="18" charset="0"/>
                        </a:rPr>
                        <a:t>参考表达</a:t>
                      </a:r>
                      <a:endParaRPr lang="zh-CN" altLang="en-US" sz="24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00" marR="101600" marT="63500" marB="63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Times New Roman" panose="02020603050405020304" pitchFamily="18" charset="0"/>
                        </a:rPr>
                        <a:t>问候</a:t>
                      </a:r>
                      <a:endParaRPr lang="zh-CN" altLang="en-US" sz="24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R="101600" marT="63500" marB="63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ts val="1875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hope everything goes well with you. 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lnSpc>
                          <a:spcPts val="1875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are you doing lately?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1600" marT="63500" marB="63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Times New Roman" panose="02020603050405020304" pitchFamily="18" charset="0"/>
                        </a:rPr>
                        <a:t>写信</a:t>
                      </a:r>
                      <a:endParaRPr lang="en-US" altLang="zh-CN" sz="2400" b="1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875"/>
                        </a:lnSpc>
                        <a:buNone/>
                      </a:pPr>
                      <a:endParaRPr lang="en-US" altLang="zh-CN" sz="2400" b="1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400" b="1" dirty="0">
                          <a:effectLst/>
                          <a:latin typeface="Times New Roman" panose="02020603050405020304" pitchFamily="18" charset="0"/>
                        </a:rPr>
                        <a:t>目的</a:t>
                      </a:r>
                      <a:endParaRPr lang="zh-CN" altLang="en-US" sz="24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R="101600" marT="63500" marB="63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ts val="1875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I'm super excited to tell you about... 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lnSpc>
                          <a:spcPts val="1875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can't wait to share... with you. 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lnSpc>
                          <a:spcPts val="1875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I'm writing to share my unforgettable experience at...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1600" marT="63500" marB="63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7415365" y="1901139"/>
            <a:ext cx="2031130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62419A"/>
                </a:solidFill>
              </a:rPr>
              <a:t> 个人经历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7414302" y="2544819"/>
          <a:ext cx="9562740" cy="294117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076272"/>
                <a:gridCol w="3048000"/>
                <a:gridCol w="5438468"/>
              </a:tblGrid>
              <a:tr h="245792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600" b="1" dirty="0">
                          <a:effectLst/>
                        </a:rPr>
                        <a:t>被动</a:t>
                      </a:r>
                      <a:endParaRPr lang="zh-CN" altLang="en-US" sz="26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024" marR="67805" marT="42378" marB="4237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600" b="1" dirty="0">
                          <a:effectLst/>
                        </a:rPr>
                        <a:t>参考词汇</a:t>
                      </a:r>
                      <a:endParaRPr lang="zh-CN" altLang="en-US" sz="26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7805" marT="42378" marB="4237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600" b="1" dirty="0">
                          <a:effectLst/>
                        </a:rPr>
                        <a:t>句式</a:t>
                      </a:r>
                      <a:endParaRPr lang="zh-CN" altLang="en-US" sz="26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7805" marT="42378" marB="42378" anchor="ctr"/>
                </a:tc>
              </a:tr>
              <a:tr h="767094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600" b="1" dirty="0">
                          <a:effectLst/>
                        </a:rPr>
                        <a:t>参观</a:t>
                      </a:r>
                      <a:endParaRPr lang="zh-CN" altLang="en-US" sz="2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024" marR="67805" marT="42378" marB="423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9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visit / tour / be shown around / be guided to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7805" marT="42378" marB="423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9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We were shown around the smart greenhouse. / The farm workers guided us through the facility.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1024" marT="42378" marB="42378" anchor="ctr"/>
                </a:tc>
              </a:tr>
              <a:tr h="92224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600" b="1" dirty="0">
                          <a:effectLst/>
                        </a:rPr>
                        <a:t>聆听</a:t>
                      </a:r>
                      <a:endParaRPr lang="zh-CN" altLang="en-US" sz="2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024" marR="67805" marT="42378" marB="423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9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listen to / learn about / be introduced to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7805" marT="42378" marB="423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9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We listened to an introduction about smart farming. / We learned how sensors monitor soil conditions.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1024" marT="42378" marB="42378" anchor="ctr"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600" b="1" dirty="0">
                          <a:effectLst/>
                        </a:rPr>
                        <a:t>触碰</a:t>
                      </a:r>
                      <a:endParaRPr lang="zh-CN" altLang="en-US" sz="2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024" marR="67805" marT="42378" marB="423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9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touch / feel / get hands-on with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7805" marT="42378" marB="423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9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I got to touch the sensors and feel the soil. / We were allowed to touch the smart devices.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805" marR="61024" marT="42378" marB="42378" anchor="ctr"/>
                </a:tc>
              </a:tr>
            </a:tbl>
          </a:graphicData>
        </a:graphic>
      </p:graphicFrame>
      <p:sp>
        <p:nvSpPr>
          <p:cNvPr id="68" name="Rectangle 14"/>
          <p:cNvSpPr>
            <a:spLocks noChangeArrowheads="1"/>
          </p:cNvSpPr>
          <p:nvPr/>
        </p:nvSpPr>
        <p:spPr bwMode="auto">
          <a:xfrm>
            <a:off x="8420222" y="-307321"/>
            <a:ext cx="18288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304704" rIns="0" bIns="304704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80" name="表格 79"/>
          <p:cNvGraphicFramePr>
            <a:graphicFrameLocks noGrp="1"/>
          </p:cNvGraphicFramePr>
          <p:nvPr/>
        </p:nvGraphicFramePr>
        <p:xfrm>
          <a:off x="7377259" y="5682801"/>
          <a:ext cx="9668054" cy="3322717"/>
        </p:xfrm>
        <a:graphic>
          <a:graphicData uri="http://schemas.openxmlformats.org/drawingml/2006/table">
            <a:tbl>
              <a:tblPr/>
              <a:tblGrid>
                <a:gridCol w="1004573"/>
                <a:gridCol w="2609929"/>
                <a:gridCol w="6053552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互动</a:t>
                      </a:r>
                      <a:endParaRPr lang="zh-CN" altLang="en-US" sz="28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576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参考词汇</a:t>
                      </a:r>
                      <a:endParaRPr lang="zh-CN" altLang="en-US" sz="28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句式</a:t>
                      </a:r>
                      <a:endParaRPr lang="zh-CN" altLang="en-US" sz="28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2829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采摘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576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pick / harvest / collect / gather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The most impressive part was picking fresh strawberries. / We harvested ripe fruits with our own hands.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45576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489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种植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576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plant / grow / sow seeds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We tried planting seedlings in the smart greenhouse. / I learned how to grow vegetables with technology.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45576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20703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使用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576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use / operate / try out / control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I even tried using a soil moisture sensor myself. / We got to operate a mini drone.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45576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8945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体验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576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experience / have a taste of / enjoy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50640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I experienced how technology transforms farming. / We enjoyed a hands-on experience.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640" marR="45576" marT="31650" marB="316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603208" y="-2219193"/>
            <a:ext cx="7178235" cy="1594625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AutoShape 48"/>
          <p:cNvSpPr/>
          <p:nvPr/>
        </p:nvSpPr>
        <p:spPr>
          <a:xfrm>
            <a:off x="7169514" y="2616055"/>
            <a:ext cx="0" cy="5849491"/>
          </a:xfrm>
          <a:prstGeom prst="line">
            <a:avLst/>
          </a:prstGeom>
          <a:ln w="38100" cap="flat">
            <a:solidFill>
              <a:srgbClr val="ACDEDC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语言：内容与句式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27" name="文本框 76"/>
          <p:cNvSpPr txBox="1"/>
          <p:nvPr/>
        </p:nvSpPr>
        <p:spPr>
          <a:xfrm>
            <a:off x="7184721" y="1412649"/>
            <a:ext cx="2020243" cy="584775"/>
          </a:xfrm>
          <a:prstGeom prst="rect">
            <a:avLst/>
          </a:prstGeom>
          <a:solidFill>
            <a:srgbClr val="ACDDDC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62419A"/>
                </a:solidFill>
              </a:rPr>
              <a:t> 收获感受</a:t>
            </a:r>
            <a:endParaRPr lang="zh-CN" altLang="en-US" sz="3200" b="1" dirty="0">
              <a:solidFill>
                <a:srgbClr val="62419A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1326" y="2125412"/>
            <a:ext cx="6240609" cy="4664034"/>
          </a:xfrm>
          <a:prstGeom prst="rect">
            <a:avLst/>
          </a:prstGeom>
        </p:spPr>
      </p:pic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7385391" y="2185216"/>
          <a:ext cx="9567860" cy="4028475"/>
        </p:xfrm>
        <a:graphic>
          <a:graphicData uri="http://schemas.openxmlformats.org/drawingml/2006/table">
            <a:tbl>
              <a:tblPr/>
              <a:tblGrid>
                <a:gridCol w="895246"/>
                <a:gridCol w="3023509"/>
                <a:gridCol w="5649105"/>
              </a:tblGrid>
              <a:tr h="1089929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认知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600" marR="55111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understand / realize / gain insight into / broaden horizons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111" marR="55111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I gained a deeper understanding of modern farming. / It totally changed my view on agriculture. / What impressed me most was how technology improves efficiency.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111" marR="49600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8107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实践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600" marR="55111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hands-on / practical skills / learn by doing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111" marR="55111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The hands-on activities helped me learn better. / I developed practical skills through participation.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111" marR="49600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5568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  <a:latin typeface="Times New Roman" panose="02020603050405020304" pitchFamily="18" charset="0"/>
                        </a:rPr>
                        <a:t>情感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600" marR="55111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amazed / impressed / excited / eye-opening / unforgettable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111" marR="55111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</a:rPr>
                        <a:t>This activity was a great eye-opener. / I was truly amazed by the power of technology. / It was an unforgettable experience.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111" marR="49600" marT="34444" marB="344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7289290" y="6411906"/>
          <a:ext cx="9663961" cy="279068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940312"/>
                <a:gridCol w="3216193"/>
                <a:gridCol w="5507456"/>
              </a:tblGrid>
              <a:tr h="11576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</a:rPr>
                        <a:t>科技赋能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467" marR="90519" marT="56575" marB="56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technology empowers / smart farming / innovation / efficiency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519" marR="90519" marT="56575" marB="56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Technology is transforming traditional agriculture. / Smart farming makes production more efficient and sustainable.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519" marR="81467" marT="56575" marB="56575" anchor="ctr"/>
                </a:tc>
              </a:tr>
              <a:tr h="13330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effectLst/>
                        </a:rPr>
                        <a:t>未来发展</a:t>
                      </a:r>
                      <a:endParaRPr lang="zh-CN" alt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467" marR="90519" marT="56575" marB="56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future of agriculture / sustainable / promising / potential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519" marR="90519" marT="56575" marB="56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buNone/>
                      </a:pPr>
                      <a:r>
                        <a:rPr lang="en-US" sz="2800" b="0" dirty="0">
                          <a:effectLst/>
                        </a:rPr>
                        <a:t>I saw the future of agriculture at the Smart Farm. / This model offers a sustainable solution for feeding the world.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519" marR="81467" marT="56575" marB="56575" anchor="ctr"/>
                </a:tc>
              </a:tr>
            </a:tbl>
          </a:graphicData>
        </a:graphic>
      </p:graphicFrame>
      <p:grpSp>
        <p:nvGrpSpPr>
          <p:cNvPr id="37" name="Group 41"/>
          <p:cNvGrpSpPr/>
          <p:nvPr/>
        </p:nvGrpSpPr>
        <p:grpSpPr>
          <a:xfrm>
            <a:off x="1685685" y="6828848"/>
            <a:ext cx="5103112" cy="3131439"/>
            <a:chOff x="0" y="0"/>
            <a:chExt cx="656155" cy="854915"/>
          </a:xfrm>
        </p:grpSpPr>
        <p:sp>
          <p:nvSpPr>
            <p:cNvPr id="38" name="Freeform 42"/>
            <p:cNvSpPr/>
            <p:nvPr/>
          </p:nvSpPr>
          <p:spPr>
            <a:xfrm>
              <a:off x="0" y="0"/>
              <a:ext cx="656155" cy="854915"/>
            </a:xfrm>
            <a:custGeom>
              <a:avLst/>
              <a:gdLst/>
              <a:ahLst/>
              <a:cxnLst/>
              <a:rect l="l" t="t" r="r" b="b"/>
              <a:pathLst>
                <a:path w="656155" h="854915">
                  <a:moveTo>
                    <a:pt x="0" y="0"/>
                  </a:moveTo>
                  <a:lnTo>
                    <a:pt x="656155" y="0"/>
                  </a:lnTo>
                  <a:lnTo>
                    <a:pt x="656155" y="854915"/>
                  </a:lnTo>
                  <a:lnTo>
                    <a:pt x="0" y="854915"/>
                  </a:lnTo>
                  <a:close/>
                </a:path>
              </a:pathLst>
            </a:custGeom>
            <a:solidFill>
              <a:srgbClr val="FFD5FB"/>
            </a:solidFill>
            <a:ln w="19050" cap="sq">
              <a:solidFill>
                <a:srgbClr val="593694"/>
              </a:solidFill>
              <a:prstDash val="solid"/>
              <a:miter/>
            </a:ln>
          </p:spPr>
          <p:txBody>
            <a:bodyPr/>
            <a:lstStyle/>
            <a:p>
              <a:pPr algn="ctr"/>
              <a:r>
                <a:rPr lang="zh-CN" altLang="en-US" sz="3200" dirty="0"/>
                <a:t>课堂练笔</a:t>
              </a:r>
              <a:endParaRPr lang="en-US" altLang="zh-CN" sz="3200" dirty="0"/>
            </a:p>
            <a:p>
              <a:pPr algn="ctr"/>
              <a:endParaRPr lang="en-US" altLang="zh-CN" sz="3200" dirty="0"/>
            </a:p>
            <a:p>
              <a:pPr algn="ctr"/>
              <a:r>
                <a:rPr lang="zh-CN" altLang="en-US" sz="3200" dirty="0"/>
                <a:t>完成主题段落写作</a:t>
              </a:r>
              <a:endParaRPr lang="en-US" altLang="zh-CN" sz="3200" dirty="0"/>
            </a:p>
            <a:p>
              <a:pPr algn="ctr"/>
              <a:endParaRPr lang="en-US" altLang="zh-CN" sz="3200" dirty="0"/>
            </a:p>
            <a:p>
              <a:pPr algn="ctr"/>
              <a:r>
                <a:rPr lang="zh-CN" altLang="en-US" sz="3200" dirty="0"/>
                <a:t>（个人经历</a:t>
              </a:r>
              <a:r>
                <a:rPr lang="en-US" altLang="zh-CN" sz="3200" dirty="0"/>
                <a:t>+</a:t>
              </a:r>
              <a:r>
                <a:rPr lang="zh-CN" altLang="en-US" sz="3200" dirty="0"/>
                <a:t>收获感受）</a:t>
              </a:r>
              <a:endParaRPr lang="zh-CN" altLang="en-US" sz="3200" dirty="0"/>
            </a:p>
          </p:txBody>
        </p:sp>
        <p:sp>
          <p:nvSpPr>
            <p:cNvPr id="39" name="TextBox 43"/>
            <p:cNvSpPr txBox="1"/>
            <p:nvPr/>
          </p:nvSpPr>
          <p:spPr>
            <a:xfrm>
              <a:off x="0" y="-38100"/>
              <a:ext cx="656155" cy="8930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40" name="Freeform 51"/>
          <p:cNvSpPr/>
          <p:nvPr/>
        </p:nvSpPr>
        <p:spPr>
          <a:xfrm>
            <a:off x="2310348" y="6502135"/>
            <a:ext cx="1157306" cy="1119693"/>
          </a:xfrm>
          <a:custGeom>
            <a:avLst/>
            <a:gdLst/>
            <a:ahLst/>
            <a:cxnLst/>
            <a:rect l="l" t="t" r="r" b="b"/>
            <a:pathLst>
              <a:path w="1157306" h="1119693">
                <a:moveTo>
                  <a:pt x="0" y="0"/>
                </a:moveTo>
                <a:lnTo>
                  <a:pt x="1157305" y="0"/>
                </a:lnTo>
                <a:lnTo>
                  <a:pt x="1157305" y="1119693"/>
                </a:lnTo>
                <a:lnTo>
                  <a:pt x="0" y="1119693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603208" y="-2219193"/>
            <a:ext cx="7178235" cy="1594625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AutoShape 48"/>
          <p:cNvSpPr/>
          <p:nvPr/>
        </p:nvSpPr>
        <p:spPr>
          <a:xfrm>
            <a:off x="14706600" y="2937238"/>
            <a:ext cx="0" cy="5849491"/>
          </a:xfrm>
          <a:prstGeom prst="line">
            <a:avLst/>
          </a:prstGeom>
          <a:ln w="38100" cap="flat">
            <a:solidFill>
              <a:srgbClr val="ACDEDC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语言：内容与句式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43663" y="2560685"/>
            <a:ext cx="12740177" cy="64940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Last Friday, we were shown around the smart greenhouse and guided through the facility.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we listened to an introduction about smart farming and learned how sensors monitor soil conditions; we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got to touch the sensors and feel the smart devices with our own hands.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most impressive part was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picking fresh strawberries and harvesting ripe fruits, and we also tried planting seedlings in the smart greenhouse.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hands-on experience was truly eye-opening.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Personally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gained a deeper understanding of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modern farming, and it totally changed my view on agriculture.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Furthermore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 was amazed by how technology empowers traditional farming and improves production efficiency.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addition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 realized that smart farming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holds great potential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for the future of agriculture, </a:t>
            </a:r>
            <a:r>
              <a:rPr lang="en-US" altLang="zh-CN" sz="32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offering a sustainable solution 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feeding the world.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896664" y="2268298"/>
            <a:ext cx="1868265" cy="584775"/>
          </a:xfrm>
          <a:prstGeom prst="rect">
            <a:avLst/>
          </a:prstGeom>
          <a:solidFill>
            <a:srgbClr val="6754AA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主体部分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t="-12851" b="-12851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0574000" cy="10287000"/>
            <a:chOff x="0" y="0"/>
            <a:chExt cx="27432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7160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000"/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1981" y="685519"/>
            <a:ext cx="668529" cy="510589"/>
          </a:xfrm>
          <a:custGeom>
            <a:avLst/>
            <a:gdLst/>
            <a:ahLst/>
            <a:cxnLst/>
            <a:rect l="l" t="t" r="r" b="b"/>
            <a:pathLst>
              <a:path w="668529" h="510589">
                <a:moveTo>
                  <a:pt x="0" y="0"/>
                </a:moveTo>
                <a:lnTo>
                  <a:pt x="668529" y="0"/>
                </a:lnTo>
                <a:lnTo>
                  <a:pt x="668529" y="510589"/>
                </a:lnTo>
                <a:lnTo>
                  <a:pt x="0" y="5105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28700" y="9694181"/>
            <a:ext cx="17488711" cy="799289"/>
            <a:chOff x="0" y="0"/>
            <a:chExt cx="4606080" cy="2105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06080" cy="210512"/>
            </a:xfrm>
            <a:custGeom>
              <a:avLst/>
              <a:gdLst/>
              <a:ahLst/>
              <a:cxnLst/>
              <a:rect l="l" t="t" r="r" b="b"/>
              <a:pathLst>
                <a:path w="4606080" h="210512">
                  <a:moveTo>
                    <a:pt x="0" y="0"/>
                  </a:moveTo>
                  <a:lnTo>
                    <a:pt x="4606080" y="0"/>
                  </a:lnTo>
                  <a:lnTo>
                    <a:pt x="4606080" y="210512"/>
                  </a:lnTo>
                  <a:lnTo>
                    <a:pt x="0" y="210512"/>
                  </a:lnTo>
                  <a:close/>
                </a:path>
              </a:pathLst>
            </a:custGeom>
            <a:solidFill>
              <a:srgbClr val="DBB1EF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606080" cy="248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380695" y="9776688"/>
            <a:ext cx="526588" cy="510312"/>
          </a:xfrm>
          <a:custGeom>
            <a:avLst/>
            <a:gdLst/>
            <a:ahLst/>
            <a:cxnLst/>
            <a:rect l="l" t="t" r="r" b="b"/>
            <a:pathLst>
              <a:path w="526588" h="510312">
                <a:moveTo>
                  <a:pt x="0" y="0"/>
                </a:moveTo>
                <a:lnTo>
                  <a:pt x="526588" y="0"/>
                </a:lnTo>
                <a:lnTo>
                  <a:pt x="526588" y="510312"/>
                </a:lnTo>
                <a:lnTo>
                  <a:pt x="0" y="5103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47706" y="9694181"/>
            <a:ext cx="1589562" cy="644495"/>
          </a:xfrm>
          <a:custGeom>
            <a:avLst/>
            <a:gdLst/>
            <a:ahLst/>
            <a:cxnLst/>
            <a:rect l="l" t="t" r="r" b="b"/>
            <a:pathLst>
              <a:path w="1589562" h="644495">
                <a:moveTo>
                  <a:pt x="0" y="0"/>
                </a:moveTo>
                <a:lnTo>
                  <a:pt x="1589562" y="0"/>
                </a:lnTo>
                <a:lnTo>
                  <a:pt x="1589562" y="644495"/>
                </a:lnTo>
                <a:lnTo>
                  <a:pt x="0" y="6444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200" y="2695655"/>
            <a:ext cx="634972" cy="634972"/>
          </a:xfrm>
          <a:custGeom>
            <a:avLst/>
            <a:gdLst/>
            <a:ahLst/>
            <a:cxnLst/>
            <a:rect l="l" t="t" r="r" b="b"/>
            <a:pathLst>
              <a:path w="634972" h="634972">
                <a:moveTo>
                  <a:pt x="0" y="0"/>
                </a:moveTo>
                <a:lnTo>
                  <a:pt x="634972" y="0"/>
                </a:lnTo>
                <a:lnTo>
                  <a:pt x="634972" y="634972"/>
                </a:lnTo>
                <a:lnTo>
                  <a:pt x="0" y="634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3829" y="1623465"/>
            <a:ext cx="644833" cy="644833"/>
          </a:xfrm>
          <a:custGeom>
            <a:avLst/>
            <a:gdLst/>
            <a:ahLst/>
            <a:cxnLst/>
            <a:rect l="l" t="t" r="r" b="b"/>
            <a:pathLst>
              <a:path w="644833" h="644833">
                <a:moveTo>
                  <a:pt x="0" y="0"/>
                </a:moveTo>
                <a:lnTo>
                  <a:pt x="644833" y="0"/>
                </a:lnTo>
                <a:lnTo>
                  <a:pt x="644833" y="644834"/>
                </a:lnTo>
                <a:lnTo>
                  <a:pt x="0" y="6448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21319" y="3757984"/>
            <a:ext cx="489853" cy="674496"/>
          </a:xfrm>
          <a:custGeom>
            <a:avLst/>
            <a:gdLst/>
            <a:ahLst/>
            <a:cxnLst/>
            <a:rect l="l" t="t" r="r" b="b"/>
            <a:pathLst>
              <a:path w="489853" h="674496">
                <a:moveTo>
                  <a:pt x="0" y="0"/>
                </a:moveTo>
                <a:lnTo>
                  <a:pt x="489853" y="0"/>
                </a:lnTo>
                <a:lnTo>
                  <a:pt x="489853" y="674496"/>
                </a:lnTo>
                <a:lnTo>
                  <a:pt x="0" y="6744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723032" y="9776688"/>
            <a:ext cx="442419" cy="469750"/>
          </a:xfrm>
          <a:custGeom>
            <a:avLst/>
            <a:gdLst/>
            <a:ahLst/>
            <a:cxnLst/>
            <a:rect l="l" t="t" r="r" b="b"/>
            <a:pathLst>
              <a:path w="442419" h="469750">
                <a:moveTo>
                  <a:pt x="0" y="0"/>
                </a:moveTo>
                <a:lnTo>
                  <a:pt x="442419" y="0"/>
                </a:lnTo>
                <a:lnTo>
                  <a:pt x="442419" y="469750"/>
                </a:lnTo>
                <a:lnTo>
                  <a:pt x="0" y="46975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32491" y="1337438"/>
            <a:ext cx="16822109" cy="8344995"/>
            <a:chOff x="0" y="0"/>
            <a:chExt cx="4004422" cy="201444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04422" cy="2014447"/>
            </a:xfrm>
            <a:custGeom>
              <a:avLst/>
              <a:gdLst/>
              <a:ahLst/>
              <a:cxnLst/>
              <a:rect l="l" t="t" r="r" b="b"/>
              <a:pathLst>
                <a:path w="4004422" h="2014447">
                  <a:moveTo>
                    <a:pt x="0" y="0"/>
                  </a:moveTo>
                  <a:lnTo>
                    <a:pt x="4004422" y="0"/>
                  </a:lnTo>
                  <a:lnTo>
                    <a:pt x="4004422" y="2014447"/>
                  </a:lnTo>
                  <a:lnTo>
                    <a:pt x="0" y="2014447"/>
                  </a:lnTo>
                  <a:close/>
                </a:path>
              </a:pathLst>
            </a:custGeom>
            <a:solidFill>
              <a:srgbClr val="FFD5FB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004422" cy="20525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19201" y="2082972"/>
            <a:ext cx="16161494" cy="7414872"/>
            <a:chOff x="0" y="0"/>
            <a:chExt cx="3944289" cy="182140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44289" cy="1821408"/>
            </a:xfrm>
            <a:custGeom>
              <a:avLst/>
              <a:gdLst/>
              <a:ahLst/>
              <a:cxnLst/>
              <a:rect l="l" t="t" r="r" b="b"/>
              <a:pathLst>
                <a:path w="3944289" h="1821408">
                  <a:moveTo>
                    <a:pt x="0" y="0"/>
                  </a:moveTo>
                  <a:lnTo>
                    <a:pt x="3944289" y="0"/>
                  </a:lnTo>
                  <a:lnTo>
                    <a:pt x="3944289" y="1821408"/>
                  </a:lnTo>
                  <a:lnTo>
                    <a:pt x="0" y="1821408"/>
                  </a:lnTo>
                  <a:close/>
                </a:path>
              </a:pathLst>
            </a:custGeom>
            <a:solidFill>
              <a:srgbClr val="5F3D97"/>
            </a:solidFill>
            <a:ln w="38100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3944289" cy="185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22"/>
          <p:cNvSpPr/>
          <p:nvPr/>
        </p:nvSpPr>
        <p:spPr>
          <a:xfrm rot="-5400000">
            <a:off x="5603208" y="-2219193"/>
            <a:ext cx="7178235" cy="15946250"/>
          </a:xfrm>
          <a:custGeom>
            <a:avLst/>
            <a:gdLst/>
            <a:ahLst/>
            <a:cxnLst/>
            <a:rect l="l" t="t" r="r" b="b"/>
            <a:pathLst>
              <a:path w="6807442" h="14875424">
                <a:moveTo>
                  <a:pt x="0" y="0"/>
                </a:moveTo>
                <a:lnTo>
                  <a:pt x="6807441" y="0"/>
                </a:lnTo>
                <a:lnTo>
                  <a:pt x="6807441" y="14875425"/>
                </a:lnTo>
                <a:lnTo>
                  <a:pt x="0" y="14875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2930" r="-2293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19201" y="1465426"/>
            <a:ext cx="16136308" cy="479222"/>
            <a:chOff x="0" y="0"/>
            <a:chExt cx="3944289" cy="1040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44289" cy="104002"/>
            </a:xfrm>
            <a:custGeom>
              <a:avLst/>
              <a:gdLst/>
              <a:ahLst/>
              <a:cxnLst/>
              <a:rect l="l" t="t" r="r" b="b"/>
              <a:pathLst>
                <a:path w="3944289" h="104002">
                  <a:moveTo>
                    <a:pt x="0" y="0"/>
                  </a:moveTo>
                  <a:lnTo>
                    <a:pt x="3944289" y="0"/>
                  </a:lnTo>
                  <a:lnTo>
                    <a:pt x="3944289" y="104002"/>
                  </a:lnTo>
                  <a:lnTo>
                    <a:pt x="0" y="104002"/>
                  </a:lnTo>
                  <a:close/>
                </a:path>
              </a:pathLst>
            </a:custGeom>
            <a:solidFill>
              <a:srgbClr val="6754AA"/>
            </a:solidFill>
            <a:ln w="28575" cap="sq">
              <a:solidFill>
                <a:srgbClr val="583593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3944289" cy="142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15654635" y="1568047"/>
            <a:ext cx="1068397" cy="319879"/>
          </a:xfrm>
          <a:custGeom>
            <a:avLst/>
            <a:gdLst/>
            <a:ahLst/>
            <a:cxnLst/>
            <a:rect l="l" t="t" r="r" b="b"/>
            <a:pathLst>
              <a:path w="1068397" h="319879">
                <a:moveTo>
                  <a:pt x="0" y="0"/>
                </a:moveTo>
                <a:lnTo>
                  <a:pt x="1068397" y="0"/>
                </a:lnTo>
                <a:lnTo>
                  <a:pt x="1068397" y="319879"/>
                </a:lnTo>
                <a:lnTo>
                  <a:pt x="0" y="3198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36809" t="-26075" r="-8378" b="-708225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2001011" y="681428"/>
            <a:ext cx="3165976" cy="518771"/>
          </a:xfrm>
          <a:custGeom>
            <a:avLst/>
            <a:gdLst/>
            <a:ahLst/>
            <a:cxnLst/>
            <a:rect l="l" t="t" r="r" b="b"/>
            <a:pathLst>
              <a:path w="3165976" h="518771">
                <a:moveTo>
                  <a:pt x="0" y="0"/>
                </a:moveTo>
                <a:lnTo>
                  <a:pt x="3165975" y="0"/>
                </a:lnTo>
                <a:lnTo>
                  <a:pt x="3165975" y="518771"/>
                </a:lnTo>
                <a:lnTo>
                  <a:pt x="0" y="5187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94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1541856" y="604567"/>
            <a:ext cx="829308" cy="672494"/>
          </a:xfrm>
          <a:custGeom>
            <a:avLst/>
            <a:gdLst/>
            <a:ahLst/>
            <a:cxnLst/>
            <a:rect l="l" t="t" r="r" b="b"/>
            <a:pathLst>
              <a:path w="829308" h="672494">
                <a:moveTo>
                  <a:pt x="0" y="0"/>
                </a:moveTo>
                <a:lnTo>
                  <a:pt x="829308" y="0"/>
                </a:lnTo>
                <a:lnTo>
                  <a:pt x="829308" y="672494"/>
                </a:lnTo>
                <a:lnTo>
                  <a:pt x="0" y="6724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16700843" y="2379042"/>
            <a:ext cx="1811710" cy="1268197"/>
          </a:xfrm>
          <a:custGeom>
            <a:avLst/>
            <a:gdLst/>
            <a:ahLst/>
            <a:cxnLst/>
            <a:rect l="l" t="t" r="r" b="b"/>
            <a:pathLst>
              <a:path w="1811710" h="1268197">
                <a:moveTo>
                  <a:pt x="0" y="0"/>
                </a:moveTo>
                <a:lnTo>
                  <a:pt x="1811710" y="0"/>
                </a:lnTo>
                <a:lnTo>
                  <a:pt x="1811710" y="1268197"/>
                </a:lnTo>
                <a:lnTo>
                  <a:pt x="0" y="126819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50"/>
          <p:cNvSpPr/>
          <p:nvPr/>
        </p:nvSpPr>
        <p:spPr>
          <a:xfrm rot="3508016">
            <a:off x="599600" y="7473344"/>
            <a:ext cx="805078" cy="1745426"/>
          </a:xfrm>
          <a:custGeom>
            <a:avLst/>
            <a:gdLst/>
            <a:ahLst/>
            <a:cxnLst/>
            <a:rect l="l" t="t" r="r" b="b"/>
            <a:pathLst>
              <a:path w="805078" h="1745426">
                <a:moveTo>
                  <a:pt x="0" y="0"/>
                </a:moveTo>
                <a:lnTo>
                  <a:pt x="805078" y="0"/>
                </a:lnTo>
                <a:lnTo>
                  <a:pt x="805078" y="1745426"/>
                </a:lnTo>
                <a:lnTo>
                  <a:pt x="0" y="17454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53151" y="800100"/>
            <a:ext cx="2912175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8015C"/>
                </a:solidFill>
                <a:effectLst/>
                <a:uLnTx/>
                <a:uFillTx/>
                <a:latin typeface="思源黑体 1" panose="020B0500000000000000"/>
                <a:ea typeface="思源黑体 1" panose="020B0500000000000000"/>
                <a:cs typeface="思源黑体 1" panose="020B0500000000000000"/>
                <a:sym typeface="思源黑体 1" panose="020B0500000000000000"/>
              </a:rPr>
              <a:t>语言：句式参考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8015C"/>
              </a:solidFill>
              <a:effectLst/>
              <a:uLnTx/>
              <a:uFillTx/>
              <a:latin typeface="思源黑体 1" panose="020B0500000000000000"/>
              <a:ea typeface="思源黑体 1" panose="020B0500000000000000"/>
              <a:cs typeface="思源黑体 1" panose="020B0500000000000000"/>
              <a:sym typeface="思源黑体 1" panose="020B050000000000000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6703" y="2386104"/>
            <a:ext cx="14890785" cy="694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7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被动句（活动安排）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1200"/>
              </a:spcBef>
              <a:buNone/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Upon arrival, we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were shown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various high-tech devices, including soil moisture sensors, automatic watering systems, and drones.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1200"/>
              </a:spcBef>
              <a:buNone/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strawberry-picking session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was arranged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for us, which turned out to be the most impressive part of the trip.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非限定性定语从句（补充细节）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1200"/>
              </a:spcBef>
              <a:buNone/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tried the fresh strawberries right after picking them,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where we could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taste the sweet juice exploding in our mouths.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1200"/>
              </a:spcBef>
              <a:buNone/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farm workers introduced us to advanced farming technologies,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which gave us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a glimpse into the future of agriculture.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非谓语动词（伴随结果）</a:t>
            </a:r>
            <a:endParaRPr lang="zh-CN" altLang="en-US" sz="28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1200"/>
              </a:spcBef>
              <a:buNone/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walked through the smart greenhouse,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learning about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how technology helps farmers monitor crop growth efficiently.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700"/>
              </a:lnSpc>
              <a:spcBef>
                <a:spcPts val="1200"/>
              </a:spcBef>
              <a:buNone/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farm workers demonstrated the use of drones,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showing us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how they check crops from above.</a:t>
            </a:r>
            <a:endParaRPr lang="en-US" altLang="zh-CN" sz="28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68387" y="1522513"/>
            <a:ext cx="10311492" cy="410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quote-cjk-patch"/>
                <a:ea typeface="宋体" panose="02010600030101010101" pitchFamily="2" charset="-122"/>
                <a:cs typeface="+mn-cs"/>
              </a:rPr>
              <a:t>描述经历（时间与具体活动）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quote-cjk-patch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5962630" y="527685"/>
            <a:ext cx="1200150" cy="126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8973</Words>
  <Application>WPS 演示</Application>
  <PresentationFormat>自定义</PresentationFormat>
  <Paragraphs>332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字由点字像素之城</vt:lpstr>
      <vt:lpstr>思源黑体 1 Bold</vt:lpstr>
      <vt:lpstr>Calibri</vt:lpstr>
      <vt:lpstr>思源黑体 2</vt:lpstr>
      <vt:lpstr>思源黑体 1</vt:lpstr>
      <vt:lpstr>Times New Roman</vt:lpstr>
      <vt:lpstr>Calibri</vt:lpstr>
      <vt:lpstr>quote-cjk-patch</vt:lpstr>
      <vt:lpstr>Pixellance</vt:lpstr>
      <vt:lpstr>微软雅黑</vt:lpstr>
      <vt:lpstr>Arial Unicode MS</vt:lpstr>
      <vt:lpstr>Segoe Print</vt:lpstr>
      <vt:lpstr>HelveticaNeue</vt:lpstr>
      <vt:lpstr>华文新魏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职场粉紫色像素蒸汽波风趣味工作汇报演示文稿</dc:title>
  <dc:creator/>
  <cp:lastModifiedBy>Administrator</cp:lastModifiedBy>
  <cp:revision>6</cp:revision>
  <dcterms:created xsi:type="dcterms:W3CDTF">2006-08-16T00:00:00Z</dcterms:created>
  <dcterms:modified xsi:type="dcterms:W3CDTF">2026-03-30T08:27:28Z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{"Label":"1","ContentProducer":"001191110105MA01AN806X00000","ProduceID":"DAHFGS-WgEg","ReservedCode1":"","ContentPropagator":"001191110105MA01AN806X00000","PropagateID":"DAHFGS-WgEg","ReservedCode2":""}</vt:lpwstr>
  </property>
  <property fmtid="{D5CDD505-2E9C-101B-9397-08002B2CF9AE}" pid="3" name="KSOProductBuildVer">
    <vt:lpwstr>2052-11.8.2.7978</vt:lpwstr>
  </property>
</Properties>
</file>