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1694" r:id="rId3"/>
    <p:sldId id="257" r:id="rId4"/>
    <p:sldId id="1661" r:id="rId5"/>
    <p:sldId id="1638" r:id="rId6"/>
    <p:sldId id="1659" r:id="rId7"/>
    <p:sldId id="1662" r:id="rId8"/>
    <p:sldId id="1663" r:id="rId9"/>
    <p:sldId id="1640" r:id="rId10"/>
    <p:sldId id="1641" r:id="rId11"/>
    <p:sldId id="1642" r:id="rId12"/>
    <p:sldId id="1643" r:id="rId13"/>
    <p:sldId id="1644" r:id="rId14"/>
    <p:sldId id="1645" r:id="rId15"/>
    <p:sldId id="1646" r:id="rId16"/>
    <p:sldId id="1647" r:id="rId17"/>
    <p:sldId id="1648" r:id="rId18"/>
    <p:sldId id="1660" r:id="rId19"/>
    <p:sldId id="1665" r:id="rId20"/>
    <p:sldId id="1649" r:id="rId21"/>
    <p:sldId id="1664" r:id="rId22"/>
    <p:sldId id="1650" r:id="rId23"/>
    <p:sldId id="1651" r:id="rId24"/>
    <p:sldId id="1652" r:id="rId25"/>
    <p:sldId id="1653" r:id="rId26"/>
    <p:sldId id="1654" r:id="rId27"/>
    <p:sldId id="1655" r:id="rId28"/>
    <p:sldId id="1656" r:id="rId29"/>
    <p:sldId id="1657" r:id="rId30"/>
    <p:sldId id="1658" r:id="rId31"/>
    <p:sldId id="1666" r:id="rId32"/>
    <p:sldId id="1667" r:id="rId33"/>
    <p:sldId id="1668" r:id="rId34"/>
    <p:sldId id="1669" r:id="rId35"/>
    <p:sldId id="1670" r:id="rId36"/>
    <p:sldId id="1671"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83" autoAdjust="0"/>
    <p:restoredTop sz="94660"/>
  </p:normalViewPr>
  <p:slideViewPr>
    <p:cSldViewPr snapToGrid="0">
      <p:cViewPr varScale="1">
        <p:scale>
          <a:sx n="63" d="100"/>
          <a:sy n="63" d="100"/>
        </p:scale>
        <p:origin x="76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0" Type="http://schemas.openxmlformats.org/officeDocument/2006/relationships/tableStyles" Target="tableStyles.xml"/><Relationship Id="rId4" Type="http://schemas.openxmlformats.org/officeDocument/2006/relationships/slide" Target="slides/slide2.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4E5D7E1-34CE-46E6-B402-01A07463FB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00EBAE-C24A-4F22-BB05-EC6F432F14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4E5D7E1-34CE-46E6-B402-01A07463FB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00EBAE-C24A-4F22-BB05-EC6F432F14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4E5D7E1-34CE-46E6-B402-01A07463FB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00EBAE-C24A-4F22-BB05-EC6F432F145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4E5D7E1-34CE-46E6-B402-01A07463FB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00EBAE-C24A-4F22-BB05-EC6F432F14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4E5D7E1-34CE-46E6-B402-01A07463FBA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C00EBAE-C24A-4F22-BB05-EC6F432F14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04E5D7E1-34CE-46E6-B402-01A07463FB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00EBAE-C24A-4F22-BB05-EC6F432F14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04E5D7E1-34CE-46E6-B402-01A07463FBA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C00EBAE-C24A-4F22-BB05-EC6F432F14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4E5D7E1-34CE-46E6-B402-01A07463FB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C00EBAE-C24A-4F22-BB05-EC6F432F14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4E5D7E1-34CE-46E6-B402-01A07463FB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C00EBAE-C24A-4F22-BB05-EC6F432F14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4E5D7E1-34CE-46E6-B402-01A07463FB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00EBAE-C24A-4F22-BB05-EC6F432F14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4E5D7E1-34CE-46E6-B402-01A07463FBA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C00EBAE-C24A-4F22-BB05-EC6F432F14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4E5D7E1-34CE-46E6-B402-01A07463FBA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00EBAE-C24A-4F22-BB05-EC6F432F1454}"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1.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5.jpeg"/><Relationship Id="rId3" Type="http://schemas.openxmlformats.org/officeDocument/2006/relationships/image" Target="../media/image5.png"/><Relationship Id="rId2" Type="http://schemas.openxmlformats.org/officeDocument/2006/relationships/tags" Target="../tags/tag23.xml"/><Relationship Id="rId1" Type="http://schemas.openxmlformats.org/officeDocument/2006/relationships/tags" Target="../tags/tag22.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6.jpeg"/><Relationship Id="rId3" Type="http://schemas.openxmlformats.org/officeDocument/2006/relationships/image" Target="../media/image5.png"/><Relationship Id="rId2" Type="http://schemas.openxmlformats.org/officeDocument/2006/relationships/tags" Target="../tags/tag25.xml"/><Relationship Id="rId1" Type="http://schemas.openxmlformats.org/officeDocument/2006/relationships/tags" Target="../tags/tag24.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7.jpeg"/><Relationship Id="rId3" Type="http://schemas.openxmlformats.org/officeDocument/2006/relationships/image" Target="../media/image5.png"/><Relationship Id="rId2" Type="http://schemas.openxmlformats.org/officeDocument/2006/relationships/tags" Target="../tags/tag27.xml"/><Relationship Id="rId1" Type="http://schemas.openxmlformats.org/officeDocument/2006/relationships/tags" Target="../tags/tag26.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8.jpeg"/><Relationship Id="rId3" Type="http://schemas.openxmlformats.org/officeDocument/2006/relationships/image" Target="../media/image5.png"/><Relationship Id="rId2" Type="http://schemas.openxmlformats.org/officeDocument/2006/relationships/tags" Target="../tags/tag29.xml"/><Relationship Id="rId1" Type="http://schemas.openxmlformats.org/officeDocument/2006/relationships/tags" Target="../tags/tag28.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9.jpeg"/><Relationship Id="rId3" Type="http://schemas.openxmlformats.org/officeDocument/2006/relationships/image" Target="../media/image5.png"/><Relationship Id="rId2" Type="http://schemas.openxmlformats.org/officeDocument/2006/relationships/tags" Target="../tags/tag31.xml"/><Relationship Id="rId1" Type="http://schemas.openxmlformats.org/officeDocument/2006/relationships/tags" Target="../tags/tag30.xml"/></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0.jpeg"/><Relationship Id="rId3" Type="http://schemas.openxmlformats.org/officeDocument/2006/relationships/image" Target="../media/image5.png"/><Relationship Id="rId2" Type="http://schemas.openxmlformats.org/officeDocument/2006/relationships/tags" Target="../tags/tag33.xml"/><Relationship Id="rId1" Type="http://schemas.openxmlformats.org/officeDocument/2006/relationships/tags" Target="../tags/tag32.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1.jpeg"/><Relationship Id="rId3" Type="http://schemas.openxmlformats.org/officeDocument/2006/relationships/image" Target="../media/image5.png"/><Relationship Id="rId2" Type="http://schemas.openxmlformats.org/officeDocument/2006/relationships/tags" Target="../tags/tag35.xml"/><Relationship Id="rId1" Type="http://schemas.openxmlformats.org/officeDocument/2006/relationships/tags" Target="../tags/tag34.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2.jpeg"/><Relationship Id="rId3" Type="http://schemas.openxmlformats.org/officeDocument/2006/relationships/image" Target="../media/image5.png"/><Relationship Id="rId2" Type="http://schemas.openxmlformats.org/officeDocument/2006/relationships/tags" Target="../tags/tag37.xml"/><Relationship Id="rId1" Type="http://schemas.openxmlformats.org/officeDocument/2006/relationships/tags" Target="../tags/tag36.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 Id="rId3" Type="http://schemas.openxmlformats.org/officeDocument/2006/relationships/image" Target="../media/image5.png"/><Relationship Id="rId2" Type="http://schemas.openxmlformats.org/officeDocument/2006/relationships/tags" Target="../tags/tag39.xml"/><Relationship Id="rId1" Type="http://schemas.openxmlformats.org/officeDocument/2006/relationships/tags" Target="../tags/tag38.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5.png"/><Relationship Id="rId3" Type="http://schemas.openxmlformats.org/officeDocument/2006/relationships/image" Target="../media/image5.png"/><Relationship Id="rId2" Type="http://schemas.openxmlformats.org/officeDocument/2006/relationships/tags" Target="../tags/tag41.xml"/><Relationship Id="rId1" Type="http://schemas.openxmlformats.org/officeDocument/2006/relationships/tags" Target="../tags/tag40.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image" Target="../media/image4.png"/><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6.jpeg"/><Relationship Id="rId3" Type="http://schemas.openxmlformats.org/officeDocument/2006/relationships/image" Target="../media/image5.png"/><Relationship Id="rId2" Type="http://schemas.openxmlformats.org/officeDocument/2006/relationships/tags" Target="../tags/tag43.xml"/><Relationship Id="rId1" Type="http://schemas.openxmlformats.org/officeDocument/2006/relationships/tags" Target="../tags/tag42.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7.jpeg"/><Relationship Id="rId3" Type="http://schemas.openxmlformats.org/officeDocument/2006/relationships/image" Target="../media/image5.png"/><Relationship Id="rId2" Type="http://schemas.openxmlformats.org/officeDocument/2006/relationships/tags" Target="../tags/tag45.xml"/><Relationship Id="rId1" Type="http://schemas.openxmlformats.org/officeDocument/2006/relationships/tags" Target="../tags/tag44.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8.jpeg"/><Relationship Id="rId3" Type="http://schemas.openxmlformats.org/officeDocument/2006/relationships/image" Target="../media/image5.png"/><Relationship Id="rId2" Type="http://schemas.openxmlformats.org/officeDocument/2006/relationships/tags" Target="../tags/tag47.xml"/><Relationship Id="rId1" Type="http://schemas.openxmlformats.org/officeDocument/2006/relationships/tags" Target="../tags/tag46.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29.jpeg"/><Relationship Id="rId3" Type="http://schemas.openxmlformats.org/officeDocument/2006/relationships/image" Target="../media/image5.png"/><Relationship Id="rId2" Type="http://schemas.openxmlformats.org/officeDocument/2006/relationships/tags" Target="../tags/tag49.xml"/><Relationship Id="rId1" Type="http://schemas.openxmlformats.org/officeDocument/2006/relationships/tags" Target="../tags/tag48.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0.jpeg"/><Relationship Id="rId3" Type="http://schemas.openxmlformats.org/officeDocument/2006/relationships/image" Target="../media/image5.png"/><Relationship Id="rId2" Type="http://schemas.openxmlformats.org/officeDocument/2006/relationships/tags" Target="../tags/tag51.xml"/><Relationship Id="rId1" Type="http://schemas.openxmlformats.org/officeDocument/2006/relationships/tags" Target="../tags/tag50.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1.jpeg"/><Relationship Id="rId3" Type="http://schemas.openxmlformats.org/officeDocument/2006/relationships/image" Target="../media/image5.png"/><Relationship Id="rId2" Type="http://schemas.openxmlformats.org/officeDocument/2006/relationships/tags" Target="../tags/tag53.xml"/><Relationship Id="rId1" Type="http://schemas.openxmlformats.org/officeDocument/2006/relationships/tags" Target="../tags/tag52.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2.jpeg"/><Relationship Id="rId3" Type="http://schemas.openxmlformats.org/officeDocument/2006/relationships/image" Target="../media/image5.png"/><Relationship Id="rId2" Type="http://schemas.openxmlformats.org/officeDocument/2006/relationships/tags" Target="../tags/tag55.xml"/><Relationship Id="rId1" Type="http://schemas.openxmlformats.org/officeDocument/2006/relationships/tags" Target="../tags/tag54.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tags" Target="../tags/tag57.xml"/><Relationship Id="rId1" Type="http://schemas.openxmlformats.org/officeDocument/2006/relationships/tags" Target="../tags/tag56.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3.jpeg"/><Relationship Id="rId3" Type="http://schemas.openxmlformats.org/officeDocument/2006/relationships/image" Target="../media/image5.png"/><Relationship Id="rId2" Type="http://schemas.openxmlformats.org/officeDocument/2006/relationships/tags" Target="../tags/tag59.xml"/><Relationship Id="rId1" Type="http://schemas.openxmlformats.org/officeDocument/2006/relationships/tags" Target="../tags/tag58.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 Id="rId3" Type="http://schemas.openxmlformats.org/officeDocument/2006/relationships/image" Target="../media/image5.png"/><Relationship Id="rId2" Type="http://schemas.openxmlformats.org/officeDocument/2006/relationships/tags" Target="../tags/tag61.xml"/><Relationship Id="rId1" Type="http://schemas.openxmlformats.org/officeDocument/2006/relationships/tags" Target="../tags/tag60.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6.jpeg"/><Relationship Id="rId3" Type="http://schemas.openxmlformats.org/officeDocument/2006/relationships/image" Target="../media/image5.png"/><Relationship Id="rId2" Type="http://schemas.openxmlformats.org/officeDocument/2006/relationships/tags" Target="../tags/tag9.xml"/><Relationship Id="rId1" Type="http://schemas.openxmlformats.org/officeDocument/2006/relationships/tags" Target="../tags/tag8.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6.jpeg"/><Relationship Id="rId3" Type="http://schemas.openxmlformats.org/officeDocument/2006/relationships/image" Target="../media/image5.png"/><Relationship Id="rId2" Type="http://schemas.openxmlformats.org/officeDocument/2006/relationships/tags" Target="../tags/tag63.xml"/><Relationship Id="rId1" Type="http://schemas.openxmlformats.org/officeDocument/2006/relationships/tags" Target="../tags/tag62.xml"/></Relationships>
</file>

<file path=ppt/slides/_rels/slide3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38.jpeg"/><Relationship Id="rId4" Type="http://schemas.openxmlformats.org/officeDocument/2006/relationships/image" Target="../media/image37.png"/><Relationship Id="rId3" Type="http://schemas.openxmlformats.org/officeDocument/2006/relationships/image" Target="../media/image5.png"/><Relationship Id="rId2" Type="http://schemas.openxmlformats.org/officeDocument/2006/relationships/tags" Target="../tags/tag65.xml"/><Relationship Id="rId1" Type="http://schemas.openxmlformats.org/officeDocument/2006/relationships/tags" Target="../tags/tag64.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39.jpeg"/><Relationship Id="rId3" Type="http://schemas.openxmlformats.org/officeDocument/2006/relationships/image" Target="../media/image5.png"/><Relationship Id="rId2" Type="http://schemas.openxmlformats.org/officeDocument/2006/relationships/tags" Target="../tags/tag67.xml"/><Relationship Id="rId1" Type="http://schemas.openxmlformats.org/officeDocument/2006/relationships/tags" Target="../tags/tag66.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0.jpeg"/><Relationship Id="rId3" Type="http://schemas.openxmlformats.org/officeDocument/2006/relationships/image" Target="../media/image5.png"/><Relationship Id="rId2" Type="http://schemas.openxmlformats.org/officeDocument/2006/relationships/tags" Target="../tags/tag69.xml"/><Relationship Id="rId1" Type="http://schemas.openxmlformats.org/officeDocument/2006/relationships/tags" Target="../tags/tag68.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1.jpeg"/><Relationship Id="rId3" Type="http://schemas.openxmlformats.org/officeDocument/2006/relationships/image" Target="../media/image5.png"/><Relationship Id="rId2" Type="http://schemas.openxmlformats.org/officeDocument/2006/relationships/tags" Target="../tags/tag71.xml"/><Relationship Id="rId1" Type="http://schemas.openxmlformats.org/officeDocument/2006/relationships/tags" Target="../tags/tag70.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2.png"/><Relationship Id="rId3" Type="http://schemas.openxmlformats.org/officeDocument/2006/relationships/image" Target="../media/image5.png"/><Relationship Id="rId2" Type="http://schemas.openxmlformats.org/officeDocument/2006/relationships/tags" Target="../tags/tag73.xml"/><Relationship Id="rId1" Type="http://schemas.openxmlformats.org/officeDocument/2006/relationships/tags" Target="../tags/tag72.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image" Target="../media/image5.png"/><Relationship Id="rId2" Type="http://schemas.openxmlformats.org/officeDocument/2006/relationships/tags" Target="../tags/tag11.xml"/><Relationship Id="rId1" Type="http://schemas.openxmlformats.org/officeDocument/2006/relationships/tags" Target="../tags/tag10.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9.jpeg"/><Relationship Id="rId3" Type="http://schemas.openxmlformats.org/officeDocument/2006/relationships/image" Target="../media/image5.png"/><Relationship Id="rId2" Type="http://schemas.openxmlformats.org/officeDocument/2006/relationships/tags" Target="../tags/tag13.xml"/><Relationship Id="rId1" Type="http://schemas.openxmlformats.org/officeDocument/2006/relationships/tags" Target="../tags/tag12.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0.jpeg"/><Relationship Id="rId3" Type="http://schemas.openxmlformats.org/officeDocument/2006/relationships/image" Target="../media/image5.png"/><Relationship Id="rId2" Type="http://schemas.openxmlformats.org/officeDocument/2006/relationships/tags" Target="../tags/tag15.xml"/><Relationship Id="rId1" Type="http://schemas.openxmlformats.org/officeDocument/2006/relationships/tags" Target="../tags/tag14.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 Id="rId3" Type="http://schemas.openxmlformats.org/officeDocument/2006/relationships/image" Target="../media/image5.png"/><Relationship Id="rId2" Type="http://schemas.openxmlformats.org/officeDocument/2006/relationships/tags" Target="../tags/tag17.xml"/><Relationship Id="rId1" Type="http://schemas.openxmlformats.org/officeDocument/2006/relationships/tags" Target="../tags/tag16.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3.jpeg"/><Relationship Id="rId3" Type="http://schemas.openxmlformats.org/officeDocument/2006/relationships/image" Target="../media/image5.png"/><Relationship Id="rId2" Type="http://schemas.openxmlformats.org/officeDocument/2006/relationships/tags" Target="../tags/tag19.xml"/><Relationship Id="rId1" Type="http://schemas.openxmlformats.org/officeDocument/2006/relationships/tags" Target="../tags/tag18.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4.jpeg"/><Relationship Id="rId3" Type="http://schemas.openxmlformats.org/officeDocument/2006/relationships/image" Target="../media/image5.png"/><Relationship Id="rId2" Type="http://schemas.openxmlformats.org/officeDocument/2006/relationships/tags" Target="../tags/tag21.xml"/><Relationship Id="rId1" Type="http://schemas.openxmlformats.org/officeDocument/2006/relationships/tags" Target="../tags/tag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complain /</a:t>
            </a:r>
            <a:r>
              <a:rPr lang="en-US" altLang="zh-CN" sz="2400" b="1" dirty="0" err="1">
                <a:solidFill>
                  <a:schemeClr val="bg2">
                    <a:lumMod val="10000"/>
                  </a:schemeClr>
                </a:solidFill>
                <a:latin typeface="微软雅黑" panose="020B0503020204020204" charset="-122"/>
                <a:ea typeface="微软雅黑" panose="020B0503020204020204" charset="-122"/>
              </a:rPr>
              <a:t>kəmˈpleɪn</a:t>
            </a:r>
            <a:r>
              <a:rPr lang="en-US" altLang="zh-CN" sz="2400" b="1" dirty="0">
                <a:solidFill>
                  <a:schemeClr val="bg2">
                    <a:lumMod val="10000"/>
                  </a:schemeClr>
                </a:solidFill>
                <a:latin typeface="微软雅黑" panose="020B0503020204020204" charset="-122"/>
                <a:ea typeface="微软雅黑" panose="020B0503020204020204" charset="-122"/>
              </a:rPr>
              <a:t>/                      </a:t>
            </a:r>
            <a:r>
              <a:rPr lang="en-US" altLang="zh-CN" sz="2400" b="1" dirty="0" err="1">
                <a:solidFill>
                  <a:schemeClr val="bg2">
                    <a:lumMod val="10000"/>
                  </a:schemeClr>
                </a:solidFill>
                <a:latin typeface="微软雅黑" panose="020B0503020204020204" charset="-122"/>
                <a:ea typeface="微软雅黑" panose="020B0503020204020204" charset="-122"/>
              </a:rPr>
              <a:t>vi&amp;vt</a:t>
            </a:r>
            <a:r>
              <a:rPr lang="en-US" altLang="zh-CN" sz="2400" b="1" dirty="0">
                <a:solidFill>
                  <a:schemeClr val="bg2">
                    <a:lumMod val="10000"/>
                  </a:schemeClr>
                </a:solidFill>
                <a:latin typeface="微软雅黑" panose="020B0503020204020204" charset="-122"/>
                <a:ea typeface="微软雅黑" panose="020B0503020204020204" charset="-122"/>
              </a:rPr>
              <a:t>.</a:t>
            </a:r>
            <a:r>
              <a:rPr lang="zh-CN" altLang="en-US" sz="2400" b="1" dirty="0">
                <a:solidFill>
                  <a:schemeClr val="bg2">
                    <a:lumMod val="10000"/>
                  </a:schemeClr>
                </a:solidFill>
                <a:latin typeface="微软雅黑" panose="020B0503020204020204" charset="-122"/>
                <a:ea typeface="微软雅黑" panose="020B0503020204020204" charset="-122"/>
              </a:rPr>
              <a:t>抱怨；发牢骚</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346007" y="1286547"/>
            <a:ext cx="7588953" cy="4632924"/>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爸爸从不</a:t>
            </a:r>
            <a:r>
              <a:rPr lang="zh-CN" altLang="en-US" sz="2400" dirty="0">
                <a:solidFill>
                  <a:schemeClr val="accent1"/>
                </a:solidFill>
              </a:rPr>
              <a:t>抱怨</a:t>
            </a:r>
            <a:r>
              <a:rPr lang="zh-CN" altLang="en-US" sz="2400" dirty="0">
                <a:latin typeface="+mn-ea"/>
                <a:cs typeface="+mn-ea"/>
              </a:rPr>
              <a:t>不公平</a:t>
            </a:r>
            <a:r>
              <a:rPr lang="en-US" altLang="zh-CN" sz="2400" dirty="0">
                <a:latin typeface="+mn-ea"/>
                <a:cs typeface="+mn-ea"/>
              </a:rPr>
              <a:t>!</a:t>
            </a:r>
            <a:r>
              <a:rPr lang="zh-CN" altLang="en-US" sz="2400" dirty="0">
                <a:latin typeface="+mn-ea"/>
                <a:cs typeface="+mn-ea"/>
              </a:rPr>
              <a:t>他甚至觉得这很公平</a:t>
            </a:r>
            <a:r>
              <a:rPr lang="en-US" altLang="zh-CN" sz="2400" baseline="-25000" dirty="0">
                <a:solidFill>
                  <a:schemeClr val="accent5">
                    <a:lumMod val="50000"/>
                  </a:schemeClr>
                </a:solidFill>
              </a:rPr>
              <a:t>2021</a:t>
            </a:r>
            <a:r>
              <a:rPr lang="zh-CN" altLang="en-US" sz="2400" baseline="-25000" dirty="0">
                <a:solidFill>
                  <a:schemeClr val="accent5">
                    <a:lumMod val="50000"/>
                  </a:schemeClr>
                </a:solidFill>
              </a:rPr>
              <a:t>浙江</a:t>
            </a:r>
            <a:endParaRPr lang="en-US" altLang="zh-CN" sz="2400" baseline="-25000" dirty="0">
              <a:solidFill>
                <a:schemeClr val="accent5">
                  <a:lumMod val="50000"/>
                </a:schemeClr>
              </a:solidFill>
            </a:endParaRPr>
          </a:p>
          <a:p>
            <a:r>
              <a:rPr lang="en-US" altLang="zh-CN" sz="2400" dirty="0">
                <a:latin typeface="+mn-ea"/>
                <a:cs typeface="+mn-ea"/>
              </a:rPr>
              <a:t>Dad never </a:t>
            </a:r>
            <a:r>
              <a:rPr lang="en-US" altLang="zh-CN" sz="2400" b="1" u="sng" dirty="0">
                <a:solidFill>
                  <a:schemeClr val="accent1"/>
                </a:solidFill>
              </a:rPr>
              <a:t>complained about </a:t>
            </a:r>
            <a:r>
              <a:rPr lang="en-US" altLang="zh-CN" sz="2400" dirty="0">
                <a:latin typeface="+mn-ea"/>
                <a:cs typeface="+mn-ea"/>
              </a:rPr>
              <a:t>unfairness! He even seemed to think that was fair. </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你什么事都不问问我的看法。”</a:t>
            </a:r>
            <a:r>
              <a:rPr lang="zh-CN" altLang="en-US" sz="2400" dirty="0">
                <a:solidFill>
                  <a:schemeClr val="accent1"/>
                </a:solidFill>
              </a:rPr>
              <a:t>她抱怨道</a:t>
            </a:r>
            <a:r>
              <a:rPr lang="zh-CN" altLang="en-US" sz="2400" dirty="0">
                <a:latin typeface="+mn-ea"/>
                <a:cs typeface="+mn-ea"/>
              </a:rPr>
              <a:t>。</a:t>
            </a:r>
            <a:endParaRPr lang="en-US" altLang="zh-CN" sz="2400" dirty="0">
              <a:latin typeface="+mn-ea"/>
              <a:cs typeface="+mn-ea"/>
            </a:endParaRPr>
          </a:p>
          <a:p>
            <a:endParaRPr lang="en-US" altLang="zh-CN" sz="2400" dirty="0">
              <a:latin typeface="+mn-ea"/>
              <a:cs typeface="+mn-ea"/>
            </a:endParaRPr>
          </a:p>
          <a:p>
            <a:r>
              <a:rPr lang="en-US" altLang="zh-CN" sz="2400" dirty="0">
                <a:latin typeface="+mn-ea"/>
                <a:cs typeface="+mn-ea"/>
              </a:rPr>
              <a:t>“You never ask my opinion about anything,” </a:t>
            </a:r>
            <a:r>
              <a:rPr lang="en-US" altLang="zh-CN" sz="2400" b="1" u="sng" dirty="0">
                <a:solidFill>
                  <a:schemeClr val="accent1"/>
                </a:solidFill>
              </a:rPr>
              <a:t>she complained</a:t>
            </a:r>
            <a:r>
              <a:rPr lang="en-US" altLang="zh-CN" sz="2400" dirty="0">
                <a:latin typeface="+mn-ea"/>
                <a:cs typeface="+mn-ea"/>
              </a:rPr>
              <a:t>.</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3. </a:t>
            </a:r>
            <a:r>
              <a:rPr lang="zh-CN" altLang="en-US" sz="2400" dirty="0">
                <a:latin typeface="+mn-ea"/>
                <a:cs typeface="+mn-ea"/>
              </a:rPr>
              <a:t>困难的时候，我们需要的不是相互</a:t>
            </a:r>
            <a:r>
              <a:rPr lang="zh-CN" altLang="en-US" sz="2400" dirty="0">
                <a:solidFill>
                  <a:schemeClr val="accent1"/>
                </a:solidFill>
              </a:rPr>
              <a:t>抱怨</a:t>
            </a:r>
            <a:r>
              <a:rPr lang="zh-CN" altLang="en-US" sz="2400" dirty="0">
                <a:latin typeface="+mn-ea"/>
                <a:cs typeface="+mn-ea"/>
              </a:rPr>
              <a:t>而是相互理解。</a:t>
            </a:r>
            <a:endParaRPr lang="en-US" altLang="zh-CN" sz="2400" dirty="0">
              <a:latin typeface="+mn-ea"/>
              <a:cs typeface="+mn-ea"/>
            </a:endParaRPr>
          </a:p>
          <a:p>
            <a:r>
              <a:rPr lang="en-US" altLang="zh-CN" sz="2400" dirty="0">
                <a:latin typeface="+mn-ea"/>
                <a:cs typeface="+mn-ea"/>
              </a:rPr>
              <a:t>In time of difficulty, what we need is not </a:t>
            </a:r>
            <a:r>
              <a:rPr lang="en-US" altLang="zh-CN" sz="2400" b="1" u="sng" dirty="0">
                <a:solidFill>
                  <a:schemeClr val="accent1"/>
                </a:solidFill>
              </a:rPr>
              <a:t>complaint</a:t>
            </a:r>
            <a:r>
              <a:rPr lang="en-US" altLang="zh-CN" sz="2400" dirty="0">
                <a:latin typeface="+mn-ea"/>
                <a:cs typeface="+mn-ea"/>
              </a:rPr>
              <a:t> to each other but understanding of each other.</a:t>
            </a:r>
            <a:endParaRPr lang="en-US" altLang="zh-CN" sz="2400" dirty="0">
              <a:latin typeface="+mn-ea"/>
              <a:cs typeface="+mn-ea"/>
            </a:endParaRPr>
          </a:p>
          <a:p>
            <a:endParaRPr lang="zh-CN" altLang="en-US"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9129" y="1296670"/>
            <a:ext cx="2571750" cy="4000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respond / </a:t>
            </a:r>
            <a:r>
              <a:rPr lang="en-US" altLang="zh-CN" sz="2400" b="1" dirty="0" err="1">
                <a:solidFill>
                  <a:schemeClr val="bg2">
                    <a:lumMod val="10000"/>
                  </a:schemeClr>
                </a:solidFill>
                <a:latin typeface="微软雅黑" panose="020B0503020204020204" charset="-122"/>
                <a:ea typeface="微软雅黑" panose="020B0503020204020204" charset="-122"/>
              </a:rPr>
              <a:t>rɪˈspɒnd</a:t>
            </a:r>
            <a:r>
              <a:rPr lang="en-US" altLang="zh-CN" sz="2400" b="1" dirty="0">
                <a:solidFill>
                  <a:schemeClr val="bg2">
                    <a:lumMod val="10000"/>
                  </a:schemeClr>
                </a:solidFill>
                <a:latin typeface="微软雅黑" panose="020B0503020204020204" charset="-122"/>
                <a:ea typeface="微软雅黑" panose="020B0503020204020204" charset="-122"/>
              </a:rPr>
              <a:t>	              </a:t>
            </a:r>
            <a:r>
              <a:rPr lang="en-US" altLang="zh-CN" sz="2400" b="1" dirty="0" err="1">
                <a:solidFill>
                  <a:schemeClr val="bg2">
                    <a:lumMod val="10000"/>
                  </a:schemeClr>
                </a:solidFill>
                <a:latin typeface="微软雅黑" panose="020B0503020204020204" charset="-122"/>
                <a:ea typeface="微软雅黑" panose="020B0503020204020204" charset="-122"/>
              </a:rPr>
              <a:t>vt.</a:t>
            </a:r>
            <a:r>
              <a:rPr lang="zh-CN" altLang="en-US" sz="2400" b="1" dirty="0">
                <a:solidFill>
                  <a:schemeClr val="bg2">
                    <a:lumMod val="10000"/>
                  </a:schemeClr>
                </a:solidFill>
                <a:latin typeface="微软雅黑" panose="020B0503020204020204" charset="-122"/>
                <a:ea typeface="微软雅黑" panose="020B0503020204020204" charset="-122"/>
              </a:rPr>
              <a:t>回答；回复 </a:t>
            </a:r>
            <a:r>
              <a:rPr lang="en-US" altLang="zh-CN" sz="2400" b="1" dirty="0">
                <a:solidFill>
                  <a:schemeClr val="bg2">
                    <a:lumMod val="10000"/>
                  </a:schemeClr>
                </a:solidFill>
                <a:latin typeface="微软雅黑" panose="020B0503020204020204" charset="-122"/>
                <a:ea typeface="微软雅黑" panose="020B0503020204020204" charset="-122"/>
              </a:rPr>
              <a:t>vi.</a:t>
            </a:r>
            <a:r>
              <a:rPr lang="zh-CN" altLang="en-US" sz="2400" b="1" dirty="0">
                <a:solidFill>
                  <a:schemeClr val="bg2">
                    <a:lumMod val="10000"/>
                  </a:schemeClr>
                </a:solidFill>
                <a:latin typeface="微软雅黑" panose="020B0503020204020204" charset="-122"/>
                <a:ea typeface="微软雅黑" panose="020B0503020204020204" charset="-122"/>
              </a:rPr>
              <a:t>做出反应；回应</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5"/>
            <a:ext cx="10840153" cy="5852123"/>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我们不会</a:t>
            </a:r>
            <a:r>
              <a:rPr lang="zh-CN" altLang="en-US" sz="2400" dirty="0">
                <a:solidFill>
                  <a:schemeClr val="accent1"/>
                </a:solidFill>
              </a:rPr>
              <a:t>回应</a:t>
            </a:r>
            <a:r>
              <a:rPr lang="zh-CN" altLang="en-US" sz="2400" dirty="0">
                <a:latin typeface="+mn-ea"/>
                <a:cs typeface="+mn-ea"/>
              </a:rPr>
              <a:t>每一位候选人。如果你被选中</a:t>
            </a:r>
            <a:r>
              <a:rPr lang="en-US" altLang="zh-CN" sz="2400" dirty="0">
                <a:latin typeface="+mn-ea"/>
                <a:cs typeface="+mn-ea"/>
              </a:rPr>
              <a:t>,</a:t>
            </a:r>
            <a:r>
              <a:rPr lang="zh-CN" altLang="en-US" sz="2400" dirty="0">
                <a:latin typeface="+mn-ea"/>
                <a:cs typeface="+mn-ea"/>
              </a:rPr>
              <a:t>将有经理与你联系。</a:t>
            </a:r>
            <a:r>
              <a:rPr lang="en-US" altLang="zh-CN" sz="2400" baseline="-25000" dirty="0">
                <a:solidFill>
                  <a:schemeClr val="accent5">
                    <a:lumMod val="50000"/>
                  </a:schemeClr>
                </a:solidFill>
              </a:rPr>
              <a:t>2021</a:t>
            </a:r>
            <a:r>
              <a:rPr lang="zh-CN" altLang="en-US" sz="2400" baseline="-25000" dirty="0">
                <a:solidFill>
                  <a:schemeClr val="accent5">
                    <a:lumMod val="50000"/>
                  </a:schemeClr>
                </a:solidFill>
              </a:rPr>
              <a:t>北京</a:t>
            </a:r>
            <a:endParaRPr lang="en-US" altLang="zh-CN" sz="2400" baseline="-25000" dirty="0">
              <a:solidFill>
                <a:schemeClr val="accent5">
                  <a:lumMod val="50000"/>
                </a:schemeClr>
              </a:solidFill>
            </a:endParaRPr>
          </a:p>
          <a:p>
            <a:r>
              <a:rPr lang="en-US" altLang="zh-CN" sz="2400" dirty="0">
                <a:latin typeface="+mn-ea"/>
                <a:cs typeface="+mn-ea"/>
              </a:rPr>
              <a:t>We do not </a:t>
            </a:r>
            <a:r>
              <a:rPr lang="en-US" altLang="zh-CN" sz="2400" b="1" u="sng" dirty="0">
                <a:solidFill>
                  <a:schemeClr val="accent1"/>
                </a:solidFill>
              </a:rPr>
              <a:t>respond to </a:t>
            </a:r>
            <a:r>
              <a:rPr lang="en-US" altLang="zh-CN" sz="2400" dirty="0">
                <a:latin typeface="+mn-ea"/>
                <a:cs typeface="+mn-ea"/>
              </a:rPr>
              <a:t>every candidate. If selected, you will be contacted by a manager.</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懂得基本的急救技能将有助于你对紧急情况</a:t>
            </a:r>
            <a:r>
              <a:rPr lang="zh-CN" altLang="en-US" sz="2400" dirty="0">
                <a:solidFill>
                  <a:schemeClr val="accent1"/>
                </a:solidFill>
              </a:rPr>
              <a:t>做出迅速反应</a:t>
            </a:r>
            <a:r>
              <a:rPr lang="zh-CN" altLang="en-US" sz="2400" dirty="0">
                <a:latin typeface="+mn-ea"/>
                <a:cs typeface="+mn-ea"/>
              </a:rPr>
              <a:t>。</a:t>
            </a:r>
            <a:r>
              <a:rPr lang="en-US" altLang="zh-CN" sz="2400" baseline="-25000" dirty="0">
                <a:solidFill>
                  <a:schemeClr val="accent5">
                    <a:lumMod val="50000"/>
                  </a:schemeClr>
                </a:solidFill>
              </a:rPr>
              <a:t>2013</a:t>
            </a:r>
            <a:r>
              <a:rPr lang="zh-CN" altLang="en-US" sz="2400" baseline="-25000" dirty="0">
                <a:solidFill>
                  <a:schemeClr val="accent5">
                    <a:lumMod val="50000"/>
                  </a:schemeClr>
                </a:solidFill>
              </a:rPr>
              <a:t>福建</a:t>
            </a:r>
            <a:endParaRPr lang="en-US" altLang="zh-CN" sz="2400" baseline="-25000" dirty="0">
              <a:solidFill>
                <a:schemeClr val="accent5">
                  <a:lumMod val="50000"/>
                </a:schemeClr>
              </a:solidFill>
            </a:endParaRPr>
          </a:p>
          <a:p>
            <a:r>
              <a:rPr lang="en-US" altLang="zh-CN" sz="2400" dirty="0">
                <a:latin typeface="+mn-ea"/>
                <a:cs typeface="+mn-ea"/>
              </a:rPr>
              <a:t>Knowing basic first-hand techniques will help you </a:t>
            </a:r>
            <a:r>
              <a:rPr lang="en-US" altLang="zh-CN" sz="2400" b="1" u="sng" dirty="0">
                <a:solidFill>
                  <a:schemeClr val="accent1"/>
                </a:solidFill>
              </a:rPr>
              <a:t>respond</a:t>
            </a:r>
            <a:r>
              <a:rPr lang="en-US" altLang="zh-CN" sz="2400" dirty="0">
                <a:latin typeface="+mn-ea"/>
                <a:cs typeface="+mn-ea"/>
              </a:rPr>
              <a:t> quickly </a:t>
            </a:r>
            <a:r>
              <a:rPr lang="en-US" altLang="zh-CN" sz="2400" b="1" u="sng" dirty="0">
                <a:solidFill>
                  <a:schemeClr val="accent1"/>
                </a:solidFill>
              </a:rPr>
              <a:t>to</a:t>
            </a:r>
            <a:r>
              <a:rPr lang="en-US" altLang="zh-CN" sz="2400" dirty="0">
                <a:latin typeface="+mn-ea"/>
                <a:cs typeface="+mn-ea"/>
              </a:rPr>
              <a:t> emergencies.</a:t>
            </a:r>
            <a:endParaRPr lang="en-US" altLang="zh-CN" sz="2400" dirty="0">
              <a:latin typeface="+mn-ea"/>
              <a:cs typeface="+mn-ea"/>
            </a:endParaRPr>
          </a:p>
          <a:p>
            <a:r>
              <a:rPr lang="en-US" altLang="zh-CN" sz="2400" dirty="0">
                <a:latin typeface="+mn-ea"/>
                <a:cs typeface="+mn-ea"/>
              </a:rPr>
              <a:t>3. </a:t>
            </a:r>
            <a:r>
              <a:rPr lang="zh-CN" altLang="en-US" sz="2400" dirty="0">
                <a:latin typeface="+mn-ea"/>
                <a:cs typeface="+mn-ea"/>
              </a:rPr>
              <a:t>助理的</a:t>
            </a:r>
            <a:r>
              <a:rPr lang="zh-CN" altLang="en-US" sz="2400" b="1" u="sng" dirty="0">
                <a:solidFill>
                  <a:schemeClr val="accent1"/>
                </a:solidFill>
              </a:rPr>
              <a:t>回应</a:t>
            </a:r>
            <a:r>
              <a:rPr lang="zh-CN" altLang="en-US" sz="2400" dirty="0">
                <a:latin typeface="+mn-ea"/>
                <a:cs typeface="+mn-ea"/>
              </a:rPr>
              <a:t>方式让我重新思考了自己话语的力量</a:t>
            </a:r>
            <a:r>
              <a:rPr lang="zh-CN" altLang="en-US" sz="2400" baseline="-25000" dirty="0">
                <a:solidFill>
                  <a:schemeClr val="accent5">
                    <a:lumMod val="50000"/>
                  </a:schemeClr>
                </a:solidFill>
              </a:rPr>
              <a:t>。</a:t>
            </a:r>
            <a:r>
              <a:rPr lang="en-US" altLang="zh-CN" sz="2400" baseline="-25000" dirty="0">
                <a:solidFill>
                  <a:schemeClr val="accent5">
                    <a:lumMod val="50000"/>
                  </a:schemeClr>
                </a:solidFill>
              </a:rPr>
              <a:t> 2021</a:t>
            </a:r>
            <a:r>
              <a:rPr lang="zh-CN" altLang="zh-CN" sz="2400" baseline="-25000" dirty="0">
                <a:solidFill>
                  <a:schemeClr val="accent5">
                    <a:lumMod val="50000"/>
                  </a:schemeClr>
                </a:solidFill>
              </a:rPr>
              <a:t>新高考</a:t>
            </a:r>
            <a:r>
              <a:rPr lang="en-US" altLang="zh-CN" sz="2400" baseline="-25000" dirty="0">
                <a:solidFill>
                  <a:schemeClr val="accent5">
                    <a:lumMod val="50000"/>
                  </a:schemeClr>
                </a:solidFill>
              </a:rPr>
              <a:t>I</a:t>
            </a:r>
            <a:r>
              <a:rPr lang="zh-CN" altLang="zh-CN" sz="2400" baseline="-25000" dirty="0">
                <a:solidFill>
                  <a:schemeClr val="accent5">
                    <a:lumMod val="50000"/>
                  </a:schemeClr>
                </a:solidFill>
              </a:rPr>
              <a:t>卷</a:t>
            </a:r>
            <a:endParaRPr lang="zh-CN" altLang="zh-CN" sz="2400" baseline="-25000" dirty="0">
              <a:solidFill>
                <a:schemeClr val="accent5">
                  <a:lumMod val="50000"/>
                </a:schemeClr>
              </a:solidFill>
            </a:endParaRPr>
          </a:p>
          <a:p>
            <a:r>
              <a:rPr lang="en-US" altLang="zh-CN" sz="2400" dirty="0">
                <a:latin typeface="+mn-ea"/>
                <a:cs typeface="+mn-ea"/>
              </a:rPr>
              <a:t>The assistant </a:t>
            </a:r>
            <a:r>
              <a:rPr lang="en-US" altLang="zh-CN" sz="2400" b="1" u="sng" dirty="0">
                <a:solidFill>
                  <a:schemeClr val="accent1"/>
                </a:solidFill>
              </a:rPr>
              <a:t>responded</a:t>
            </a:r>
            <a:r>
              <a:rPr lang="en-US" altLang="zh-CN" sz="2400" dirty="0">
                <a:latin typeface="+mn-ea"/>
                <a:cs typeface="+mn-ea"/>
              </a:rPr>
              <a:t> in a way that made </a:t>
            </a:r>
            <a:endParaRPr lang="en-US" altLang="zh-CN" sz="2400" dirty="0">
              <a:latin typeface="+mn-ea"/>
              <a:cs typeface="+mn-ea"/>
            </a:endParaRPr>
          </a:p>
          <a:p>
            <a:r>
              <a:rPr lang="en-US" altLang="zh-CN" sz="2400" dirty="0">
                <a:latin typeface="+mn-ea"/>
                <a:cs typeface="+mn-ea"/>
              </a:rPr>
              <a:t>me rethink the power of my words.</a:t>
            </a:r>
            <a:endParaRPr lang="en-US" altLang="zh-CN" sz="2400" dirty="0">
              <a:latin typeface="+mn-ea"/>
              <a:cs typeface="+mn-ea"/>
            </a:endParaRPr>
          </a:p>
          <a:p>
            <a:r>
              <a:rPr lang="en-US" altLang="zh-CN" sz="2400" dirty="0">
                <a:latin typeface="+mn-ea"/>
                <a:cs typeface="+mn-ea"/>
              </a:rPr>
              <a:t>4. </a:t>
            </a:r>
            <a:r>
              <a:rPr lang="zh-CN" altLang="en-US" sz="2400" dirty="0">
                <a:latin typeface="+mn-ea"/>
                <a:cs typeface="+mn-ea"/>
              </a:rPr>
              <a:t>如果您能尽快</a:t>
            </a:r>
            <a:r>
              <a:rPr lang="zh-CN" altLang="en-US" sz="2400" dirty="0">
                <a:solidFill>
                  <a:schemeClr val="accent1"/>
                </a:solidFill>
              </a:rPr>
              <a:t>回复我的信息</a:t>
            </a:r>
            <a:r>
              <a:rPr lang="zh-CN" altLang="en-US" sz="2400" dirty="0">
                <a:latin typeface="+mn-ea"/>
                <a:cs typeface="+mn-ea"/>
              </a:rPr>
              <a:t>，我将不胜感激。</a:t>
            </a:r>
            <a:endParaRPr lang="en-US" altLang="zh-CN" sz="2400" dirty="0">
              <a:latin typeface="+mn-ea"/>
              <a:cs typeface="+mn-ea"/>
            </a:endParaRPr>
          </a:p>
          <a:p>
            <a:r>
              <a:rPr lang="en-US" altLang="zh-CN" sz="2400" dirty="0">
                <a:latin typeface="+mn-ea"/>
                <a:cs typeface="+mn-ea"/>
              </a:rPr>
              <a:t>I would be grateful if you could </a:t>
            </a:r>
            <a:endParaRPr lang="en-US" altLang="zh-CN" sz="2400" dirty="0">
              <a:latin typeface="+mn-ea"/>
              <a:cs typeface="+mn-ea"/>
            </a:endParaRPr>
          </a:p>
          <a:p>
            <a:r>
              <a:rPr lang="en-US" altLang="zh-CN" sz="2400" b="1" u="sng" dirty="0">
                <a:solidFill>
                  <a:schemeClr val="accent1"/>
                </a:solidFill>
              </a:rPr>
              <a:t>respond to/make a response to </a:t>
            </a:r>
            <a:r>
              <a:rPr lang="en-US" altLang="zh-CN" sz="2400" dirty="0">
                <a:latin typeface="+mn-ea"/>
                <a:cs typeface="+mn-ea"/>
              </a:rPr>
              <a:t>my </a:t>
            </a:r>
            <a:endParaRPr lang="en-US" altLang="zh-CN" sz="2400" dirty="0">
              <a:latin typeface="+mn-ea"/>
              <a:cs typeface="+mn-ea"/>
            </a:endParaRPr>
          </a:p>
          <a:p>
            <a:r>
              <a:rPr lang="en-US" altLang="zh-CN" sz="2400" dirty="0">
                <a:latin typeface="+mn-ea"/>
                <a:cs typeface="+mn-ea"/>
              </a:rPr>
              <a:t>message at your earliest convenience.</a:t>
            </a:r>
            <a:endParaRPr lang="en-US" altLang="zh-CN" sz="2400" dirty="0">
              <a:latin typeface="+mn-ea"/>
              <a:cs typeface="+mn-ea"/>
            </a:endParaRPr>
          </a:p>
          <a:p>
            <a:endParaRPr lang="zh-CN" altLang="en-US"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00778" y="4038905"/>
            <a:ext cx="3491222" cy="26511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response	/</a:t>
            </a:r>
            <a:r>
              <a:rPr lang="en-US" altLang="zh-CN" sz="2400" b="1" dirty="0" err="1">
                <a:solidFill>
                  <a:schemeClr val="bg2">
                    <a:lumMod val="10000"/>
                  </a:schemeClr>
                </a:solidFill>
                <a:latin typeface="微软雅黑" panose="020B0503020204020204" charset="-122"/>
                <a:ea typeface="微软雅黑" panose="020B0503020204020204" charset="-122"/>
              </a:rPr>
              <a:t>rɪˈspɒns</a:t>
            </a:r>
            <a:r>
              <a:rPr lang="en-US" altLang="zh-CN" sz="2400" b="1" dirty="0">
                <a:solidFill>
                  <a:schemeClr val="bg2">
                    <a:lumMod val="10000"/>
                  </a:schemeClr>
                </a:solidFill>
                <a:latin typeface="微软雅黑" panose="020B0503020204020204" charset="-122"/>
                <a:ea typeface="微软雅黑" panose="020B0503020204020204" charset="-122"/>
              </a:rPr>
              <a:t> /	                             n.</a:t>
            </a:r>
            <a:r>
              <a:rPr lang="zh-CN" altLang="en-US" sz="2400" b="1" dirty="0">
                <a:solidFill>
                  <a:schemeClr val="bg2">
                    <a:lumMod val="10000"/>
                  </a:schemeClr>
                </a:solidFill>
                <a:latin typeface="微软雅黑" panose="020B0503020204020204" charset="-122"/>
                <a:ea typeface="微软雅黑" panose="020B0503020204020204" charset="-122"/>
              </a:rPr>
              <a:t>反应；回答；回复</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8035993" cy="5570674"/>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由于影响很小，这可能表明我们的创造性思维在完全安静和</a:t>
            </a:r>
            <a:r>
              <a:rPr lang="en-US" altLang="zh-CN" sz="2400" dirty="0">
                <a:latin typeface="+mn-ea"/>
                <a:cs typeface="+mn-ea"/>
              </a:rPr>
              <a:t>85</a:t>
            </a:r>
            <a:r>
              <a:rPr lang="zh-CN" altLang="en-US" sz="2400" dirty="0">
                <a:latin typeface="+mn-ea"/>
                <a:cs typeface="+mn-ea"/>
              </a:rPr>
              <a:t>分贝的背景噪音下并没有太大的不同。</a:t>
            </a:r>
            <a:r>
              <a:rPr lang="en-US" altLang="zh-CN" sz="2400" baseline="-25000" dirty="0">
                <a:solidFill>
                  <a:schemeClr val="accent5">
                    <a:lumMod val="50000"/>
                  </a:schemeClr>
                </a:solidFill>
              </a:rPr>
              <a:t>2021</a:t>
            </a:r>
            <a:r>
              <a:rPr lang="zh-CN" altLang="en-US" sz="2400" baseline="-25000" dirty="0">
                <a:solidFill>
                  <a:schemeClr val="accent5">
                    <a:lumMod val="50000"/>
                  </a:schemeClr>
                </a:solidFill>
              </a:rPr>
              <a:t>全国乙</a:t>
            </a:r>
            <a:endParaRPr lang="en-US" altLang="zh-CN" sz="2400" baseline="-25000" dirty="0">
              <a:solidFill>
                <a:schemeClr val="accent5">
                  <a:lumMod val="50000"/>
                </a:schemeClr>
              </a:solidFill>
            </a:endParaRPr>
          </a:p>
          <a:p>
            <a:r>
              <a:rPr lang="en-US" altLang="zh-CN" sz="2400" dirty="0">
                <a:latin typeface="+mn-ea"/>
                <a:cs typeface="+mn-ea"/>
              </a:rPr>
              <a:t>Since the effects were small, this may suggest that our creative thinking does not differ that much </a:t>
            </a:r>
            <a:r>
              <a:rPr lang="en-US" altLang="zh-CN" sz="2400" b="1" u="sng" dirty="0">
                <a:solidFill>
                  <a:schemeClr val="accent1"/>
                </a:solidFill>
              </a:rPr>
              <a:t>in response to </a:t>
            </a:r>
            <a:r>
              <a:rPr lang="en-US" altLang="zh-CN" sz="2400" dirty="0">
                <a:latin typeface="+mn-ea"/>
                <a:cs typeface="+mn-ea"/>
              </a:rPr>
              <a:t>total silence and 85 decibels of background noise.</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京津冀地区的突发公共卫生事件</a:t>
            </a:r>
            <a:r>
              <a:rPr lang="zh-CN" altLang="en-US" sz="2400" dirty="0">
                <a:solidFill>
                  <a:schemeClr val="accent1"/>
                </a:solidFill>
              </a:rPr>
              <a:t>响应</a:t>
            </a:r>
            <a:r>
              <a:rPr lang="zh-CN" altLang="en-US" sz="2400" dirty="0">
                <a:latin typeface="+mn-ea"/>
                <a:cs typeface="+mn-ea"/>
              </a:rPr>
              <a:t>级别降至二级。</a:t>
            </a:r>
            <a:r>
              <a:rPr lang="en-US" altLang="zh-CN" sz="2400" baseline="-25000" dirty="0">
                <a:solidFill>
                  <a:schemeClr val="accent5">
                    <a:lumMod val="50000"/>
                  </a:schemeClr>
                </a:solidFill>
              </a:rPr>
              <a:t>2020</a:t>
            </a:r>
            <a:r>
              <a:rPr lang="zh-CN" altLang="en-US" sz="2400" baseline="-25000" dirty="0">
                <a:solidFill>
                  <a:schemeClr val="accent5">
                    <a:lumMod val="50000"/>
                  </a:schemeClr>
                </a:solidFill>
              </a:rPr>
              <a:t>江苏</a:t>
            </a:r>
            <a:endParaRPr lang="en-US" altLang="zh-CN" sz="2400" baseline="-25000" dirty="0">
              <a:solidFill>
                <a:schemeClr val="accent5">
                  <a:lumMod val="50000"/>
                </a:schemeClr>
              </a:solidFill>
            </a:endParaRPr>
          </a:p>
          <a:p>
            <a:r>
              <a:rPr lang="en-US" altLang="zh-CN" sz="2400" dirty="0">
                <a:latin typeface="+mn-ea"/>
                <a:cs typeface="+mn-ea"/>
              </a:rPr>
              <a:t>The public health emergency </a:t>
            </a:r>
            <a:r>
              <a:rPr lang="en-US" altLang="zh-CN" sz="2400" b="1" u="sng" dirty="0">
                <a:solidFill>
                  <a:schemeClr val="accent1"/>
                </a:solidFill>
              </a:rPr>
              <a:t>response</a:t>
            </a:r>
            <a:r>
              <a:rPr lang="en-US" altLang="zh-CN" sz="2400" dirty="0">
                <a:latin typeface="+mn-ea"/>
                <a:cs typeface="+mn-ea"/>
              </a:rPr>
              <a:t> was lowered to Level 2 in the Beijing-Tianjin-Hebei region.</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3. </a:t>
            </a:r>
            <a:r>
              <a:rPr lang="zh-CN" altLang="en-US" sz="2400" dirty="0">
                <a:latin typeface="+mn-ea"/>
                <a:cs typeface="+mn-ea"/>
              </a:rPr>
              <a:t>我看到了你们招聘秘书的广告</a:t>
            </a:r>
            <a:r>
              <a:rPr lang="en-US" altLang="zh-CN" sz="2400" dirty="0">
                <a:latin typeface="+mn-ea"/>
                <a:cs typeface="+mn-ea"/>
              </a:rPr>
              <a:t>,</a:t>
            </a:r>
            <a:r>
              <a:rPr lang="zh-CN" altLang="en-US" sz="2400" dirty="0">
                <a:latin typeface="+mn-ea"/>
                <a:cs typeface="+mn-ea"/>
              </a:rPr>
              <a:t>于是写信申请。</a:t>
            </a:r>
            <a:endParaRPr lang="en-US" altLang="zh-CN" sz="2400" dirty="0">
              <a:latin typeface="+mn-ea"/>
              <a:cs typeface="+mn-ea"/>
            </a:endParaRPr>
          </a:p>
          <a:p>
            <a:r>
              <a:rPr lang="en-US" altLang="zh-CN" sz="2400" dirty="0">
                <a:latin typeface="+mn-ea"/>
                <a:cs typeface="+mn-ea"/>
              </a:rPr>
              <a:t>I am writing a letter of application </a:t>
            </a:r>
            <a:r>
              <a:rPr lang="en-US" altLang="zh-CN" sz="2400" b="1" u="sng" dirty="0">
                <a:solidFill>
                  <a:schemeClr val="accent1"/>
                </a:solidFill>
              </a:rPr>
              <a:t>in response to </a:t>
            </a:r>
            <a:r>
              <a:rPr lang="en-US" altLang="zh-CN" sz="2400" dirty="0">
                <a:latin typeface="+mn-ea"/>
                <a:cs typeface="+mn-ea"/>
              </a:rPr>
              <a:t>your advertisement for a secretary.</a:t>
            </a:r>
            <a:endParaRPr lang="en-US" altLang="zh-CN"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24875" y="2210063"/>
            <a:ext cx="3571875" cy="2857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reject /</a:t>
            </a:r>
            <a:r>
              <a:rPr lang="en-US" altLang="zh-CN" sz="2400" b="1" dirty="0" err="1">
                <a:solidFill>
                  <a:schemeClr val="bg2">
                    <a:lumMod val="10000"/>
                  </a:schemeClr>
                </a:solidFill>
                <a:latin typeface="微软雅黑" panose="020B0503020204020204" charset="-122"/>
                <a:ea typeface="微软雅黑" panose="020B0503020204020204" charset="-122"/>
              </a:rPr>
              <a:t>rɪˈdʒekt</a:t>
            </a:r>
            <a:r>
              <a:rPr lang="en-US" altLang="zh-CN" sz="2400" b="1" dirty="0">
                <a:solidFill>
                  <a:schemeClr val="bg2">
                    <a:lumMod val="10000"/>
                  </a:schemeClr>
                </a:solidFill>
                <a:latin typeface="微软雅黑" panose="020B0503020204020204" charset="-122"/>
                <a:ea typeface="微软雅黑" panose="020B0503020204020204" charset="-122"/>
              </a:rPr>
              <a:t>	                               </a:t>
            </a:r>
            <a:r>
              <a:rPr lang="en-US" altLang="zh-CN" sz="2400" b="1" dirty="0" err="1">
                <a:solidFill>
                  <a:schemeClr val="bg2">
                    <a:lumMod val="10000"/>
                  </a:schemeClr>
                </a:solidFill>
                <a:latin typeface="微软雅黑" panose="020B0503020204020204" charset="-122"/>
                <a:ea typeface="微软雅黑" panose="020B0503020204020204" charset="-122"/>
              </a:rPr>
              <a:t>vt.</a:t>
            </a:r>
            <a:r>
              <a:rPr lang="en-US" altLang="zh-CN" sz="2400" b="1" dirty="0">
                <a:solidFill>
                  <a:schemeClr val="bg2">
                    <a:lumMod val="10000"/>
                  </a:schemeClr>
                </a:solidFill>
                <a:latin typeface="微软雅黑" panose="020B0503020204020204" charset="-122"/>
                <a:ea typeface="微软雅黑" panose="020B0503020204020204" charset="-122"/>
              </a:rPr>
              <a:t> </a:t>
            </a:r>
            <a:r>
              <a:rPr lang="zh-CN" altLang="en-US" sz="2400" b="1" dirty="0">
                <a:solidFill>
                  <a:schemeClr val="bg2">
                    <a:lumMod val="10000"/>
                  </a:schemeClr>
                </a:solidFill>
                <a:latin typeface="微软雅黑" panose="020B0503020204020204" charset="-122"/>
                <a:ea typeface="微软雅黑" panose="020B0503020204020204" charset="-122"/>
              </a:rPr>
              <a:t>拒绝接受；不录用</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11749520" cy="5570674"/>
          </a:xfrm>
          <a:prstGeom prst="rect">
            <a:avLst/>
          </a:prstGeom>
          <a:noFill/>
        </p:spPr>
        <p:txBody>
          <a:bodyPr wrap="square" rtlCol="0" anchor="t">
            <a:noAutofit/>
          </a:bodyPr>
          <a:lstStyle/>
          <a:p>
            <a:pPr marL="457200" indent="-457200">
              <a:buAutoNum type="arabicPeriod"/>
            </a:pPr>
            <a:r>
              <a:rPr lang="zh-CN" altLang="en-US" sz="2400" dirty="0">
                <a:solidFill>
                  <a:schemeClr val="accent1"/>
                </a:solidFill>
              </a:rPr>
              <a:t>拒绝接受论点</a:t>
            </a:r>
            <a:r>
              <a:rPr lang="en-US" altLang="zh-CN" sz="2400" dirty="0">
                <a:solidFill>
                  <a:schemeClr val="accent1"/>
                </a:solidFill>
              </a:rPr>
              <a:t>/</a:t>
            </a:r>
            <a:r>
              <a:rPr lang="zh-CN" altLang="en-US" sz="2400" dirty="0">
                <a:solidFill>
                  <a:schemeClr val="accent1"/>
                </a:solidFill>
              </a:rPr>
              <a:t>要求</a:t>
            </a:r>
            <a:r>
              <a:rPr lang="en-US" altLang="zh-CN" sz="2400" dirty="0">
                <a:solidFill>
                  <a:schemeClr val="accent1"/>
                </a:solidFill>
              </a:rPr>
              <a:t>/</a:t>
            </a:r>
            <a:r>
              <a:rPr lang="zh-CN" altLang="en-US" sz="2400" dirty="0">
                <a:solidFill>
                  <a:schemeClr val="accent1"/>
                </a:solidFill>
              </a:rPr>
              <a:t>建议</a:t>
            </a:r>
            <a:endParaRPr lang="en-US" altLang="zh-CN" sz="2400" dirty="0">
              <a:solidFill>
                <a:schemeClr val="accent1"/>
              </a:solidFill>
            </a:endParaRPr>
          </a:p>
          <a:p>
            <a:r>
              <a:rPr lang="en-US" altLang="zh-CN" sz="2400" b="1" u="sng" dirty="0">
                <a:solidFill>
                  <a:schemeClr val="accent1"/>
                </a:solidFill>
              </a:rPr>
              <a:t>reject an argument/a claim/an offer</a:t>
            </a:r>
            <a:endParaRPr lang="en-US" altLang="zh-CN" sz="2400" b="1" u="sng" dirty="0">
              <a:solidFill>
                <a:schemeClr val="accent1"/>
              </a:solidFill>
            </a:endParaRPr>
          </a:p>
          <a:p>
            <a:endParaRPr lang="en-US" altLang="zh-CN" sz="2400" b="1" u="sng" dirty="0">
              <a:solidFill>
                <a:schemeClr val="accent1"/>
              </a:solidFill>
            </a:endParaRPr>
          </a:p>
          <a:p>
            <a:r>
              <a:rPr lang="en-US" altLang="zh-CN" sz="2400" dirty="0">
                <a:latin typeface="+mn-ea"/>
                <a:cs typeface="+mn-ea"/>
              </a:rPr>
              <a:t>2. </a:t>
            </a:r>
            <a:r>
              <a:rPr lang="zh-CN" altLang="en-US" sz="2400" dirty="0">
                <a:latin typeface="+mn-ea"/>
                <a:cs typeface="+mn-ea"/>
              </a:rPr>
              <a:t>令人瞠目结舌的是，有多少原本很好的食物被扔掉了</a:t>
            </a:r>
            <a:endParaRPr lang="en-US" altLang="zh-CN" sz="2400" dirty="0">
              <a:latin typeface="+mn-ea"/>
              <a:cs typeface="+mn-ea"/>
            </a:endParaRPr>
          </a:p>
          <a:p>
            <a:r>
              <a:rPr lang="en-US" altLang="zh-CN" sz="2400" dirty="0">
                <a:latin typeface="+mn-ea"/>
                <a:cs typeface="+mn-ea"/>
              </a:rPr>
              <a:t>——</a:t>
            </a:r>
            <a:r>
              <a:rPr lang="zh-CN" altLang="en-US" sz="2400" dirty="0">
                <a:latin typeface="+mn-ea"/>
                <a:cs typeface="+mn-ea"/>
              </a:rPr>
              <a:t>从“丑陋”</a:t>
            </a:r>
            <a:r>
              <a:rPr lang="en-US" altLang="zh-CN" sz="2400" dirty="0">
                <a:latin typeface="+mn-ea"/>
                <a:cs typeface="+mn-ea"/>
              </a:rPr>
              <a:t>(</a:t>
            </a:r>
            <a:r>
              <a:rPr lang="zh-CN" altLang="en-US" sz="2400" dirty="0">
                <a:latin typeface="+mn-ea"/>
                <a:cs typeface="+mn-ea"/>
              </a:rPr>
              <a:t>但还可以吃</a:t>
            </a:r>
            <a:r>
              <a:rPr lang="en-US" altLang="zh-CN" sz="2400" dirty="0">
                <a:latin typeface="+mn-ea"/>
                <a:cs typeface="+mn-ea"/>
              </a:rPr>
              <a:t>)</a:t>
            </a:r>
            <a:r>
              <a:rPr lang="zh-CN" altLang="en-US" sz="2400" dirty="0">
                <a:latin typeface="+mn-ea"/>
                <a:cs typeface="+mn-ea"/>
              </a:rPr>
              <a:t>的蔬菜被杂货店</a:t>
            </a:r>
            <a:r>
              <a:rPr lang="zh-CN" altLang="en-US" sz="2400" dirty="0">
                <a:solidFill>
                  <a:schemeClr val="accent1"/>
                </a:solidFill>
              </a:rPr>
              <a:t>拒绝</a:t>
            </a:r>
            <a:r>
              <a:rPr lang="zh-CN" altLang="en-US" sz="2400" dirty="0">
                <a:latin typeface="+mn-ea"/>
                <a:cs typeface="+mn-ea"/>
              </a:rPr>
              <a:t>，</a:t>
            </a:r>
            <a:endParaRPr lang="en-US" altLang="zh-CN" sz="2400" dirty="0">
              <a:latin typeface="+mn-ea"/>
              <a:cs typeface="+mn-ea"/>
            </a:endParaRPr>
          </a:p>
          <a:p>
            <a:r>
              <a:rPr lang="zh-CN" altLang="en-US" sz="2400" dirty="0">
                <a:latin typeface="+mn-ea"/>
                <a:cs typeface="+mn-ea"/>
              </a:rPr>
              <a:t>到大量没吃的菜被扔进餐馆的垃圾桶。</a:t>
            </a:r>
            <a:r>
              <a:rPr lang="en-US" altLang="zh-CN" sz="1800" kern="100" dirty="0">
                <a:effectLst/>
                <a:latin typeface="Times New Roman" panose="02020603050405020304" pitchFamily="18" charset="0"/>
                <a:ea typeface="宋体" panose="02010600030101010101" pitchFamily="2" charset="-122"/>
              </a:rPr>
              <a:t> </a:t>
            </a:r>
            <a:r>
              <a:rPr lang="en-US" altLang="zh-CN" sz="2400" baseline="-25000" dirty="0">
                <a:solidFill>
                  <a:schemeClr val="accent5">
                    <a:lumMod val="50000"/>
                  </a:schemeClr>
                </a:solidFill>
              </a:rPr>
              <a:t>2022</a:t>
            </a:r>
            <a:r>
              <a:rPr lang="zh-CN" altLang="zh-CN" sz="2400" baseline="-25000" dirty="0">
                <a:solidFill>
                  <a:schemeClr val="accent5">
                    <a:lumMod val="50000"/>
                  </a:schemeClr>
                </a:solidFill>
              </a:rPr>
              <a:t>全国</a:t>
            </a:r>
            <a:r>
              <a:rPr lang="en-US" altLang="zh-CN" sz="2400" baseline="-25000" dirty="0">
                <a:solidFill>
                  <a:schemeClr val="accent5">
                    <a:lumMod val="50000"/>
                  </a:schemeClr>
                </a:solidFill>
              </a:rPr>
              <a:t>I</a:t>
            </a:r>
            <a:r>
              <a:rPr lang="zh-CN" altLang="zh-CN" sz="2400" baseline="-25000" dirty="0">
                <a:solidFill>
                  <a:schemeClr val="accent5">
                    <a:lumMod val="50000"/>
                  </a:schemeClr>
                </a:solidFill>
              </a:rPr>
              <a:t>卷</a:t>
            </a:r>
            <a:endParaRPr lang="zh-CN" altLang="zh-CN" sz="2400" baseline="-25000" dirty="0">
              <a:solidFill>
                <a:schemeClr val="accent5">
                  <a:lumMod val="50000"/>
                </a:schemeClr>
              </a:solidFill>
            </a:endParaRPr>
          </a:p>
          <a:p>
            <a:endParaRPr lang="en-US" altLang="zh-CN" sz="2400" dirty="0">
              <a:latin typeface="+mn-ea"/>
              <a:cs typeface="+mn-ea"/>
            </a:endParaRPr>
          </a:p>
          <a:p>
            <a:r>
              <a:rPr lang="en-US" altLang="zh-CN" sz="2400" dirty="0">
                <a:latin typeface="+mn-ea"/>
                <a:cs typeface="+mn-ea"/>
              </a:rPr>
              <a:t>It’s jaw-dropping how much perfectly good food is thrown away</a:t>
            </a:r>
            <a:endParaRPr lang="en-US" altLang="zh-CN" sz="2400" dirty="0">
              <a:latin typeface="+mn-ea"/>
              <a:cs typeface="+mn-ea"/>
            </a:endParaRPr>
          </a:p>
          <a:p>
            <a:r>
              <a:rPr lang="en-US" altLang="zh-CN" sz="2400" dirty="0">
                <a:latin typeface="+mn-ea"/>
                <a:cs typeface="+mn-ea"/>
              </a:rPr>
              <a:t>—from “ugly” (but quite eatable) vegetables </a:t>
            </a:r>
            <a:r>
              <a:rPr lang="en-US" altLang="zh-CN" sz="2400" b="1" u="sng" dirty="0">
                <a:solidFill>
                  <a:schemeClr val="accent1"/>
                </a:solidFill>
              </a:rPr>
              <a:t>rejected</a:t>
            </a:r>
            <a:r>
              <a:rPr lang="en-US" altLang="zh-CN" sz="2400" dirty="0">
                <a:latin typeface="+mn-ea"/>
                <a:cs typeface="+mn-ea"/>
              </a:rPr>
              <a:t> </a:t>
            </a:r>
            <a:endParaRPr lang="en-US" altLang="zh-CN" sz="2400" dirty="0">
              <a:latin typeface="+mn-ea"/>
              <a:cs typeface="+mn-ea"/>
            </a:endParaRPr>
          </a:p>
          <a:p>
            <a:r>
              <a:rPr lang="en-US" altLang="zh-CN" sz="2400" dirty="0">
                <a:latin typeface="+mn-ea"/>
                <a:cs typeface="+mn-ea"/>
              </a:rPr>
              <a:t>by grocers to large amounts of uneaten dishes thrown into restaurant garbage cans. </a:t>
            </a:r>
            <a:endParaRPr lang="zh-CN" altLang="zh-CN" sz="2400" dirty="0">
              <a:latin typeface="+mn-ea"/>
              <a:cs typeface="+mn-ea"/>
            </a:endParaRPr>
          </a:p>
          <a:p>
            <a:endParaRPr lang="en-US" altLang="zh-CN" sz="2400" b="1" u="sng" dirty="0">
              <a:solidFill>
                <a:schemeClr val="accent1"/>
              </a:solidFill>
            </a:endParaRPr>
          </a:p>
          <a:p>
            <a:r>
              <a:rPr lang="en-US" altLang="zh-CN" sz="2400" dirty="0">
                <a:latin typeface="+mn-ea"/>
                <a:cs typeface="+mn-ea"/>
              </a:rPr>
              <a:t>3. </a:t>
            </a:r>
            <a:r>
              <a:rPr lang="zh-CN" altLang="en-US" sz="2400" dirty="0">
                <a:latin typeface="+mn-ea"/>
                <a:cs typeface="+mn-ea"/>
              </a:rPr>
              <a:t>所有我申请的大学都没有录取我。</a:t>
            </a:r>
            <a:endParaRPr lang="en-US" altLang="zh-CN" sz="2400" dirty="0">
              <a:latin typeface="+mn-ea"/>
              <a:cs typeface="+mn-ea"/>
            </a:endParaRPr>
          </a:p>
          <a:p>
            <a:r>
              <a:rPr lang="en-US" altLang="zh-CN" sz="2400" dirty="0">
                <a:latin typeface="+mn-ea"/>
                <a:cs typeface="+mn-ea"/>
              </a:rPr>
              <a:t>I’ve been </a:t>
            </a:r>
            <a:r>
              <a:rPr lang="en-US" altLang="zh-CN" sz="2400" b="1" u="sng" dirty="0">
                <a:solidFill>
                  <a:schemeClr val="accent1"/>
                </a:solidFill>
              </a:rPr>
              <a:t>rejected</a:t>
            </a:r>
            <a:r>
              <a:rPr lang="en-US" altLang="zh-CN" sz="2400" dirty="0">
                <a:latin typeface="+mn-ea"/>
                <a:cs typeface="+mn-ea"/>
              </a:rPr>
              <a:t> by all the universities I applied to.</a:t>
            </a:r>
            <a:endParaRPr lang="en-US" altLang="zh-CN" sz="2400" dirty="0">
              <a:latin typeface="+mn-ea"/>
              <a:cs typeface="+mn-ea"/>
            </a:endParaRPr>
          </a:p>
          <a:p>
            <a:pPr marL="457200" indent="-457200">
              <a:buAutoNum type="arabicPeriod"/>
            </a:pPr>
            <a:endParaRPr lang="zh-CN" altLang="en-US" sz="2400" b="1" u="sng" dirty="0">
              <a:solidFill>
                <a:schemeClr val="accent1"/>
              </a:solidFill>
            </a:endParaRPr>
          </a:p>
          <a:p>
            <a:endParaRPr lang="en-US" sz="2400" dirty="0">
              <a:latin typeface="+mn-ea"/>
              <a:cs typeface="+mn-ea"/>
            </a:endParaRPr>
          </a:p>
        </p:txBody>
      </p:sp>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64367" y="1200460"/>
            <a:ext cx="2438353" cy="243835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appoint	/ </a:t>
            </a:r>
            <a:r>
              <a:rPr lang="en-US" altLang="zh-CN" sz="2400" b="1" dirty="0" err="1">
                <a:solidFill>
                  <a:schemeClr val="bg2">
                    <a:lumMod val="10000"/>
                  </a:schemeClr>
                </a:solidFill>
                <a:latin typeface="微软雅黑" panose="020B0503020204020204" charset="-122"/>
                <a:ea typeface="微软雅黑" panose="020B0503020204020204" charset="-122"/>
              </a:rPr>
              <a:t>əˈpɔɪnt</a:t>
            </a:r>
            <a:r>
              <a:rPr lang="en-US" altLang="zh-CN" sz="2400" b="1" dirty="0">
                <a:solidFill>
                  <a:schemeClr val="bg2">
                    <a:lumMod val="10000"/>
                  </a:schemeClr>
                </a:solidFill>
                <a:latin typeface="微软雅黑" panose="020B0503020204020204" charset="-122"/>
                <a:ea typeface="微软雅黑" panose="020B0503020204020204" charset="-122"/>
              </a:rPr>
              <a:t>	                </a:t>
            </a:r>
            <a:r>
              <a:rPr lang="en-US" altLang="zh-CN" sz="2400" b="1" dirty="0" err="1">
                <a:solidFill>
                  <a:schemeClr val="bg2">
                    <a:lumMod val="10000"/>
                  </a:schemeClr>
                </a:solidFill>
                <a:latin typeface="微软雅黑" panose="020B0503020204020204" charset="-122"/>
                <a:ea typeface="微软雅黑" panose="020B0503020204020204" charset="-122"/>
              </a:rPr>
              <a:t>vt.</a:t>
            </a:r>
            <a:r>
              <a:rPr lang="en-US" altLang="zh-CN" sz="2400" b="1" dirty="0">
                <a:solidFill>
                  <a:schemeClr val="bg2">
                    <a:lumMod val="10000"/>
                  </a:schemeClr>
                </a:solidFill>
                <a:latin typeface="微软雅黑" panose="020B0503020204020204" charset="-122"/>
                <a:ea typeface="微软雅黑" panose="020B0503020204020204" charset="-122"/>
              </a:rPr>
              <a:t> </a:t>
            </a:r>
            <a:r>
              <a:rPr lang="zh-CN" altLang="en-US" sz="2400" b="1" dirty="0">
                <a:solidFill>
                  <a:schemeClr val="bg2">
                    <a:lumMod val="10000"/>
                  </a:schemeClr>
                </a:solidFill>
                <a:latin typeface="微软雅黑" panose="020B0503020204020204" charset="-122"/>
                <a:ea typeface="微软雅黑" panose="020B0503020204020204" charset="-122"/>
              </a:rPr>
              <a:t>任命；委派</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11749520" cy="5570674"/>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学校董事会</a:t>
            </a:r>
            <a:r>
              <a:rPr lang="zh-CN" altLang="en-US" sz="2400" dirty="0">
                <a:solidFill>
                  <a:schemeClr val="accent1"/>
                </a:solidFill>
              </a:rPr>
              <a:t>任命</a:t>
            </a:r>
            <a:r>
              <a:rPr lang="zh-CN" altLang="en-US" sz="2400" dirty="0">
                <a:latin typeface="+mn-ea"/>
                <a:cs typeface="+mn-ea"/>
              </a:rPr>
              <a:t>了一位新校长来监督学校的日常运作，并确保学术卓越。</a:t>
            </a:r>
            <a:endParaRPr lang="en-US" altLang="zh-CN" sz="2400" dirty="0">
              <a:latin typeface="+mn-ea"/>
              <a:cs typeface="+mn-ea"/>
            </a:endParaRPr>
          </a:p>
          <a:p>
            <a:r>
              <a:rPr lang="en-US" altLang="zh-CN" sz="2400" dirty="0">
                <a:latin typeface="+mn-ea"/>
                <a:cs typeface="+mn-ea"/>
              </a:rPr>
              <a:t>The school board </a:t>
            </a:r>
            <a:r>
              <a:rPr lang="en-US" altLang="zh-CN" sz="2400" b="1" u="sng" dirty="0">
                <a:solidFill>
                  <a:schemeClr val="accent1"/>
                </a:solidFill>
              </a:rPr>
              <a:t>appointed</a:t>
            </a:r>
            <a:r>
              <a:rPr lang="en-US" altLang="zh-CN" sz="2400" dirty="0">
                <a:latin typeface="+mn-ea"/>
                <a:cs typeface="+mn-ea"/>
              </a:rPr>
              <a:t> a new principal to oversee the day-to-day operations of the school and ensure academic excellence.</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丁”达林，一位来自爱荷华州得梅因的政治漫画家，当时被富兰克林</a:t>
            </a:r>
            <a:r>
              <a:rPr lang="en-US" altLang="zh-CN" sz="2400" dirty="0">
                <a:latin typeface="+mn-ea"/>
                <a:cs typeface="+mn-ea"/>
              </a:rPr>
              <a:t>·</a:t>
            </a:r>
            <a:r>
              <a:rPr lang="zh-CN" altLang="en-US" sz="2400" dirty="0">
                <a:latin typeface="+mn-ea"/>
                <a:cs typeface="+mn-ea"/>
              </a:rPr>
              <a:t>罗斯福总统</a:t>
            </a:r>
            <a:r>
              <a:rPr lang="zh-CN" altLang="en-US" sz="2400" dirty="0">
                <a:solidFill>
                  <a:schemeClr val="accent1"/>
                </a:solidFill>
              </a:rPr>
              <a:t>任命</a:t>
            </a:r>
            <a:r>
              <a:rPr lang="zh-CN" altLang="en-US" sz="2400" dirty="0">
                <a:latin typeface="+mn-ea"/>
                <a:cs typeface="+mn-ea"/>
              </a:rPr>
              <a:t>为生物调查局局长。</a:t>
            </a:r>
            <a:r>
              <a:rPr lang="en-US" altLang="zh-CN" sz="2400" baseline="-25000" dirty="0">
                <a:solidFill>
                  <a:schemeClr val="accent5">
                    <a:lumMod val="50000"/>
                  </a:schemeClr>
                </a:solidFill>
              </a:rPr>
              <a:t>2021</a:t>
            </a:r>
            <a:r>
              <a:rPr lang="zh-CN" altLang="en-US" sz="2400" baseline="-25000" dirty="0">
                <a:solidFill>
                  <a:schemeClr val="accent5">
                    <a:lumMod val="50000"/>
                  </a:schemeClr>
                </a:solidFill>
              </a:rPr>
              <a:t>新高考</a:t>
            </a:r>
            <a:r>
              <a:rPr lang="en-US" altLang="zh-CN" sz="2400" baseline="-25000" dirty="0">
                <a:solidFill>
                  <a:schemeClr val="accent5">
                    <a:lumMod val="50000"/>
                  </a:schemeClr>
                </a:solidFill>
              </a:rPr>
              <a:t>I</a:t>
            </a:r>
            <a:r>
              <a:rPr lang="zh-CN" altLang="en-US" sz="2400" baseline="-25000" dirty="0">
                <a:solidFill>
                  <a:schemeClr val="accent5">
                    <a:lumMod val="50000"/>
                  </a:schemeClr>
                </a:solidFill>
              </a:rPr>
              <a:t>卷</a:t>
            </a:r>
            <a:endParaRPr lang="en-US" altLang="zh-CN" sz="2400" baseline="-25000" dirty="0">
              <a:solidFill>
                <a:schemeClr val="accent5">
                  <a:lumMod val="50000"/>
                </a:schemeClr>
              </a:solidFill>
            </a:endParaRPr>
          </a:p>
          <a:p>
            <a:r>
              <a:rPr lang="en-US" altLang="zh-CN" sz="2400" dirty="0">
                <a:latin typeface="+mn-ea"/>
                <a:cs typeface="+mn-ea"/>
              </a:rPr>
              <a:t>“Ding” Darling, a political cartoonist from Des Moines, Iowa, who at that time was </a:t>
            </a:r>
            <a:r>
              <a:rPr lang="en-US" altLang="zh-CN" sz="2400" b="1" u="sng" dirty="0">
                <a:solidFill>
                  <a:schemeClr val="accent1"/>
                </a:solidFill>
              </a:rPr>
              <a:t>appointed</a:t>
            </a:r>
            <a:r>
              <a:rPr lang="en-US" altLang="zh-CN" sz="2400" dirty="0">
                <a:latin typeface="+mn-ea"/>
                <a:cs typeface="+mn-ea"/>
              </a:rPr>
              <a:t> by President Franklin Roosevelt as Director of the Bureau of Biological Survey.</a:t>
            </a:r>
            <a:endParaRPr lang="en-US" altLang="zh-CN" sz="2400" dirty="0">
              <a:latin typeface="+mn-ea"/>
              <a:cs typeface="+mn-ea"/>
            </a:endParaRPr>
          </a:p>
          <a:p>
            <a:endParaRPr lang="zh-CN" altLang="en-US"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04115" y="4216840"/>
            <a:ext cx="4261486" cy="23977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9. tend	/ tend /	                   </a:t>
            </a:r>
            <a:r>
              <a:rPr lang="en-US" altLang="zh-CN" sz="2400" b="1" dirty="0" err="1">
                <a:solidFill>
                  <a:schemeClr val="bg2">
                    <a:lumMod val="10000"/>
                  </a:schemeClr>
                </a:solidFill>
                <a:latin typeface="微软雅黑" panose="020B0503020204020204" charset="-122"/>
                <a:ea typeface="微软雅黑" panose="020B0503020204020204" charset="-122"/>
              </a:rPr>
              <a:t>vt.</a:t>
            </a:r>
            <a:r>
              <a:rPr lang="zh-CN" altLang="en-US" sz="2400" b="1" dirty="0">
                <a:solidFill>
                  <a:schemeClr val="bg2">
                    <a:lumMod val="10000"/>
                  </a:schemeClr>
                </a:solidFill>
                <a:latin typeface="微软雅黑" panose="020B0503020204020204" charset="-122"/>
                <a:ea typeface="微软雅黑" panose="020B0503020204020204" charset="-122"/>
              </a:rPr>
              <a:t>照顾；照料   </a:t>
            </a:r>
            <a:r>
              <a:rPr lang="en-US" altLang="zh-CN" sz="2400" b="1" dirty="0">
                <a:solidFill>
                  <a:schemeClr val="bg2">
                    <a:lumMod val="10000"/>
                  </a:schemeClr>
                </a:solidFill>
                <a:latin typeface="微软雅黑" panose="020B0503020204020204" charset="-122"/>
                <a:ea typeface="微软雅黑" panose="020B0503020204020204" charset="-122"/>
              </a:rPr>
              <a:t>vi. </a:t>
            </a:r>
            <a:r>
              <a:rPr lang="zh-CN" altLang="en-US" sz="2400" b="1" dirty="0">
                <a:solidFill>
                  <a:schemeClr val="bg2">
                    <a:lumMod val="10000"/>
                  </a:schemeClr>
                </a:solidFill>
                <a:latin typeface="微软雅黑" panose="020B0503020204020204" charset="-122"/>
                <a:ea typeface="微软雅黑" panose="020B0503020204020204" charset="-122"/>
              </a:rPr>
              <a:t>倾向；趋于</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11459913" cy="5570674"/>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小羊羔和它的妈妈走散了，所以我从拖拉机上跳下来</a:t>
            </a:r>
            <a:r>
              <a:rPr lang="zh-CN" altLang="en-US" sz="2400" dirty="0">
                <a:solidFill>
                  <a:schemeClr val="accent1"/>
                </a:solidFill>
              </a:rPr>
              <a:t>照顾</a:t>
            </a:r>
            <a:r>
              <a:rPr lang="zh-CN" altLang="en-US" sz="2400" dirty="0">
                <a:latin typeface="+mn-ea"/>
                <a:cs typeface="+mn-ea"/>
              </a:rPr>
              <a:t>它，而唐留在他的座位上。</a:t>
            </a:r>
            <a:r>
              <a:rPr lang="en-US" altLang="zh-CN" sz="2400" baseline="-25000" dirty="0">
                <a:solidFill>
                  <a:schemeClr val="accent5">
                    <a:lumMod val="50000"/>
                  </a:schemeClr>
                </a:solidFill>
              </a:rPr>
              <a:t>2020</a:t>
            </a:r>
            <a:r>
              <a:rPr lang="zh-CN" altLang="en-US" sz="2400" baseline="-25000" dirty="0">
                <a:solidFill>
                  <a:schemeClr val="accent5">
                    <a:lumMod val="50000"/>
                  </a:schemeClr>
                </a:solidFill>
              </a:rPr>
              <a:t>浙江</a:t>
            </a:r>
            <a:endParaRPr lang="en-US" altLang="zh-CN" sz="2400" baseline="-25000" dirty="0">
              <a:solidFill>
                <a:schemeClr val="accent5">
                  <a:lumMod val="50000"/>
                </a:schemeClr>
              </a:solidFill>
            </a:endParaRPr>
          </a:p>
          <a:p>
            <a:r>
              <a:rPr lang="en-US" altLang="zh-CN" sz="2400" dirty="0">
                <a:latin typeface="+mn-ea"/>
                <a:cs typeface="+mn-ea"/>
              </a:rPr>
              <a:t>The lamb had become separated from its mother, so I jumped out of the tractor to </a:t>
            </a:r>
            <a:r>
              <a:rPr lang="en-US" altLang="zh-CN" sz="2400" b="1" u="sng" dirty="0">
                <a:solidFill>
                  <a:schemeClr val="accent1"/>
                </a:solidFill>
              </a:rPr>
              <a:t>tend</a:t>
            </a:r>
            <a:r>
              <a:rPr lang="en-US" altLang="zh-CN" sz="2400" dirty="0">
                <a:latin typeface="+mn-ea"/>
                <a:cs typeface="+mn-ea"/>
              </a:rPr>
              <a:t> </a:t>
            </a:r>
            <a:r>
              <a:rPr lang="en-US" altLang="zh-CN" sz="2400" b="1" u="sng" dirty="0">
                <a:solidFill>
                  <a:schemeClr val="accent1"/>
                </a:solidFill>
              </a:rPr>
              <a:t>to</a:t>
            </a:r>
            <a:r>
              <a:rPr lang="en-US" altLang="zh-CN" sz="2400" dirty="0">
                <a:latin typeface="+mn-ea"/>
                <a:cs typeface="+mn-ea"/>
              </a:rPr>
              <a:t> it while Don stayed in his seat.</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就连足球迷也</a:t>
            </a:r>
            <a:r>
              <a:rPr lang="zh-CN" altLang="en-US" sz="2400" dirty="0">
                <a:solidFill>
                  <a:schemeClr val="accent1"/>
                </a:solidFill>
              </a:rPr>
              <a:t>倾向于</a:t>
            </a:r>
            <a:r>
              <a:rPr lang="zh-CN" altLang="en-US" sz="2400" dirty="0">
                <a:latin typeface="+mn-ea"/>
                <a:cs typeface="+mn-ea"/>
              </a:rPr>
              <a:t>每人有一个座位，</a:t>
            </a:r>
            <a:endParaRPr lang="en-US" altLang="zh-CN" sz="2400" dirty="0">
              <a:latin typeface="+mn-ea"/>
              <a:cs typeface="+mn-ea"/>
            </a:endParaRPr>
          </a:p>
          <a:p>
            <a:r>
              <a:rPr lang="zh-CN" altLang="en-US" sz="2400" dirty="0">
                <a:latin typeface="+mn-ea"/>
                <a:cs typeface="+mn-ea"/>
              </a:rPr>
              <a:t>成千上万人站着观看比赛的日子已经一去不复返了。</a:t>
            </a:r>
            <a:r>
              <a:rPr lang="en-US" altLang="zh-CN" sz="2400" baseline="-25000" dirty="0">
                <a:solidFill>
                  <a:schemeClr val="accent5">
                    <a:lumMod val="50000"/>
                  </a:schemeClr>
                </a:solidFill>
              </a:rPr>
              <a:t>2021</a:t>
            </a:r>
            <a:r>
              <a:rPr lang="zh-CN" altLang="en-US" sz="2400" baseline="-25000" dirty="0">
                <a:solidFill>
                  <a:schemeClr val="accent5">
                    <a:lumMod val="50000"/>
                  </a:schemeClr>
                </a:solidFill>
              </a:rPr>
              <a:t>全国乙</a:t>
            </a:r>
            <a:endParaRPr lang="en-US" altLang="zh-CN" sz="2400" baseline="-25000" dirty="0">
              <a:solidFill>
                <a:schemeClr val="accent5">
                  <a:lumMod val="50000"/>
                </a:schemeClr>
              </a:solidFill>
            </a:endParaRPr>
          </a:p>
          <a:p>
            <a:endParaRPr lang="en-US" altLang="zh-CN" sz="2400" baseline="-25000" dirty="0">
              <a:solidFill>
                <a:schemeClr val="accent5">
                  <a:lumMod val="50000"/>
                </a:schemeClr>
              </a:solidFill>
            </a:endParaRPr>
          </a:p>
          <a:p>
            <a:r>
              <a:rPr lang="en-US" altLang="zh-CN" sz="2400" dirty="0">
                <a:latin typeface="+mn-ea"/>
                <a:cs typeface="+mn-ea"/>
              </a:rPr>
              <a:t>Even soccer fans </a:t>
            </a:r>
            <a:r>
              <a:rPr lang="en-US" altLang="zh-CN" sz="2400" b="1" u="sng" dirty="0">
                <a:solidFill>
                  <a:schemeClr val="accent1"/>
                </a:solidFill>
              </a:rPr>
              <a:t>tend to </a:t>
            </a:r>
            <a:r>
              <a:rPr lang="en-US" altLang="zh-CN" sz="2400" dirty="0">
                <a:latin typeface="+mn-ea"/>
                <a:cs typeface="+mn-ea"/>
              </a:rPr>
              <a:t>have a seat each; </a:t>
            </a:r>
            <a:endParaRPr lang="en-US" altLang="zh-CN" sz="2400" dirty="0">
              <a:latin typeface="+mn-ea"/>
              <a:cs typeface="+mn-ea"/>
            </a:endParaRPr>
          </a:p>
          <a:p>
            <a:r>
              <a:rPr lang="en-US" altLang="zh-CN" sz="2400" dirty="0">
                <a:latin typeface="+mn-ea"/>
                <a:cs typeface="+mn-ea"/>
              </a:rPr>
              <a:t>gone are the days of thousands standing to watch the match.</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3. </a:t>
            </a:r>
            <a:r>
              <a:rPr lang="zh-CN" altLang="en-US" sz="2400" dirty="0">
                <a:latin typeface="+mn-ea"/>
                <a:cs typeface="+mn-ea"/>
              </a:rPr>
              <a:t>在社交媒体网站上</a:t>
            </a:r>
            <a:r>
              <a:rPr lang="en-US" altLang="zh-CN" sz="2400" dirty="0">
                <a:latin typeface="+mn-ea"/>
                <a:cs typeface="+mn-ea"/>
              </a:rPr>
              <a:t>,</a:t>
            </a:r>
            <a:r>
              <a:rPr lang="zh-CN" altLang="en-US" sz="2400" dirty="0">
                <a:latin typeface="+mn-ea"/>
                <a:cs typeface="+mn-ea"/>
              </a:rPr>
              <a:t>人们</a:t>
            </a:r>
            <a:r>
              <a:rPr lang="zh-CN" altLang="en-US" sz="2400" dirty="0">
                <a:solidFill>
                  <a:schemeClr val="accent1"/>
                </a:solidFill>
              </a:rPr>
              <a:t>往往</a:t>
            </a:r>
            <a:r>
              <a:rPr lang="zh-CN" altLang="en-US" sz="2400" dirty="0">
                <a:latin typeface="+mn-ea"/>
                <a:cs typeface="+mn-ea"/>
              </a:rPr>
              <a:t>只发布积极的、让他们看起来快乐和友好的最新动态。</a:t>
            </a:r>
            <a:endParaRPr lang="en-US" altLang="zh-CN" sz="2400" dirty="0">
              <a:latin typeface="+mn-ea"/>
              <a:cs typeface="+mn-ea"/>
            </a:endParaRPr>
          </a:p>
          <a:p>
            <a:r>
              <a:rPr lang="en-US" altLang="zh-CN" sz="2400" dirty="0">
                <a:latin typeface="+mn-ea"/>
                <a:cs typeface="+mn-ea"/>
              </a:rPr>
              <a:t>On social media sites, people </a:t>
            </a:r>
            <a:r>
              <a:rPr lang="en-US" altLang="zh-CN" sz="2400" b="1" u="sng" dirty="0">
                <a:solidFill>
                  <a:schemeClr val="accent1"/>
                </a:solidFill>
              </a:rPr>
              <a:t>tend to </a:t>
            </a:r>
            <a:r>
              <a:rPr lang="en-US" altLang="zh-CN" sz="2400" dirty="0">
                <a:latin typeface="+mn-ea"/>
                <a:cs typeface="+mn-ea"/>
              </a:rPr>
              <a:t>post only positive updates that make them appear happy and friendly.</a:t>
            </a:r>
            <a:endParaRPr lang="en-US" altLang="zh-CN" sz="2400" dirty="0">
              <a:latin typeface="+mn-ea"/>
              <a:cs typeface="+mn-ea"/>
            </a:endParaRPr>
          </a:p>
          <a:p>
            <a:endParaRPr lang="zh-CN" altLang="en-US"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29040" y="2292096"/>
            <a:ext cx="2743200" cy="209092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10.	retire	/ retire /	                   </a:t>
            </a:r>
            <a:r>
              <a:rPr lang="en-US" altLang="zh-CN" sz="2400" b="1" dirty="0" err="1">
                <a:solidFill>
                  <a:schemeClr val="bg2">
                    <a:lumMod val="10000"/>
                  </a:schemeClr>
                </a:solidFill>
                <a:latin typeface="微软雅黑" panose="020B0503020204020204" charset="-122"/>
                <a:ea typeface="微软雅黑" panose="020B0503020204020204" charset="-122"/>
              </a:rPr>
              <a:t>vi&amp;vt</a:t>
            </a:r>
            <a:r>
              <a:rPr lang="en-US" altLang="zh-CN" sz="2400" b="1" dirty="0">
                <a:solidFill>
                  <a:schemeClr val="bg2">
                    <a:lumMod val="10000"/>
                  </a:schemeClr>
                </a:solidFill>
                <a:latin typeface="微软雅黑" panose="020B0503020204020204" charset="-122"/>
                <a:ea typeface="微软雅黑" panose="020B0503020204020204" charset="-122"/>
              </a:rPr>
              <a:t>. </a:t>
            </a:r>
            <a:r>
              <a:rPr lang="zh-CN" altLang="en-US" sz="2400" b="1" dirty="0">
                <a:solidFill>
                  <a:schemeClr val="bg2">
                    <a:lumMod val="10000"/>
                  </a:schemeClr>
                </a:solidFill>
                <a:latin typeface="微软雅黑" panose="020B0503020204020204" charset="-122"/>
                <a:ea typeface="微软雅黑" panose="020B0503020204020204" charset="-122"/>
              </a:rPr>
              <a:t>退休；退职；退出</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11749520" cy="5570674"/>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巴里于</a:t>
            </a:r>
            <a:r>
              <a:rPr lang="en-US" altLang="zh-CN" sz="2400" dirty="0">
                <a:latin typeface="+mn-ea"/>
                <a:cs typeface="+mn-ea"/>
              </a:rPr>
              <a:t>1859</a:t>
            </a:r>
            <a:r>
              <a:rPr lang="zh-CN" altLang="en-US" sz="2400" dirty="0">
                <a:latin typeface="+mn-ea"/>
                <a:cs typeface="+mn-ea"/>
              </a:rPr>
              <a:t>年</a:t>
            </a:r>
            <a:r>
              <a:rPr lang="zh-CN" altLang="en-US" sz="2400" dirty="0">
                <a:solidFill>
                  <a:schemeClr val="accent1"/>
                </a:solidFill>
              </a:rPr>
              <a:t>退休</a:t>
            </a:r>
            <a:r>
              <a:rPr lang="zh-CN" altLang="en-US" sz="2400" dirty="0">
                <a:latin typeface="+mn-ea"/>
                <a:cs typeface="+mn-ea"/>
              </a:rPr>
              <a:t>，作为一个男人生活和工作，她的整个医疗行业都在实践。</a:t>
            </a:r>
            <a:endParaRPr lang="en-US" altLang="zh-CN" sz="2400" dirty="0">
              <a:latin typeface="+mn-ea"/>
              <a:cs typeface="+mn-ea"/>
            </a:endParaRPr>
          </a:p>
          <a:p>
            <a:r>
              <a:rPr lang="en-US" altLang="zh-CN" sz="2400" baseline="-25000" dirty="0">
                <a:solidFill>
                  <a:schemeClr val="accent5">
                    <a:lumMod val="50000"/>
                  </a:schemeClr>
                </a:solidFill>
              </a:rPr>
              <a:t>2023</a:t>
            </a:r>
            <a:r>
              <a:rPr lang="zh-CN" altLang="zh-CN" sz="2400" baseline="-25000" dirty="0">
                <a:solidFill>
                  <a:schemeClr val="accent5">
                    <a:lumMod val="50000"/>
                  </a:schemeClr>
                </a:solidFill>
              </a:rPr>
              <a:t>年全国乙</a:t>
            </a:r>
            <a:endParaRPr lang="zh-CN" altLang="zh-CN" sz="2400" baseline="-25000" dirty="0">
              <a:solidFill>
                <a:schemeClr val="accent5">
                  <a:lumMod val="50000"/>
                </a:schemeClr>
              </a:solidFill>
            </a:endParaRPr>
          </a:p>
          <a:p>
            <a:r>
              <a:rPr lang="en-US" altLang="zh-CN" sz="2400" dirty="0">
                <a:latin typeface="+mn-ea"/>
                <a:cs typeface="+mn-ea"/>
              </a:rPr>
              <a:t>Barry </a:t>
            </a:r>
            <a:r>
              <a:rPr lang="en-US" altLang="zh-CN" sz="2400" b="1" u="sng" dirty="0">
                <a:solidFill>
                  <a:schemeClr val="accent1"/>
                </a:solidFill>
              </a:rPr>
              <a:t>retired</a:t>
            </a:r>
            <a:r>
              <a:rPr lang="en-US" altLang="zh-CN" sz="2400" dirty="0">
                <a:latin typeface="+mn-ea"/>
                <a:cs typeface="+mn-ea"/>
              </a:rPr>
              <a:t> in 1859, having practiced her entire medical profession living and working as a man.</a:t>
            </a:r>
            <a:endParaRPr lang="en-US" altLang="zh-CN" sz="2400" dirty="0">
              <a:latin typeface="+mn-ea"/>
              <a:cs typeface="+mn-ea"/>
            </a:endParaRPr>
          </a:p>
          <a:p>
            <a:endParaRPr lang="en-US" altLang="zh-CN" sz="2400" dirty="0">
              <a:latin typeface="+mn-ea"/>
              <a:cs typeface="+mn-ea"/>
            </a:endParaRPr>
          </a:p>
          <a:p>
            <a:r>
              <a:rPr lang="en-US" altLang="zh-CN" sz="2400" dirty="0">
                <a:latin typeface="+mn-ea"/>
                <a:cs typeface="+mn-ea"/>
              </a:rPr>
              <a:t>2. 68</a:t>
            </a:r>
            <a:r>
              <a:rPr lang="zh-CN" altLang="en-US" sz="2400" dirty="0">
                <a:latin typeface="+mn-ea"/>
                <a:cs typeface="+mn-ea"/>
              </a:rPr>
              <a:t>岁时，他</a:t>
            </a:r>
            <a:r>
              <a:rPr lang="zh-CN" altLang="en-US" sz="2400" dirty="0">
                <a:solidFill>
                  <a:schemeClr val="accent1"/>
                </a:solidFill>
              </a:rPr>
              <a:t>从邮局退休</a:t>
            </a:r>
            <a:r>
              <a:rPr lang="zh-CN" altLang="en-US" sz="2400" dirty="0">
                <a:latin typeface="+mn-ea"/>
                <a:cs typeface="+mn-ea"/>
              </a:rPr>
              <a:t>了，但从未停止过为公众服务。</a:t>
            </a:r>
            <a:r>
              <a:rPr lang="en-US" altLang="zh-CN" sz="2400" baseline="-25000" dirty="0">
                <a:solidFill>
                  <a:schemeClr val="accent5">
                    <a:lumMod val="50000"/>
                  </a:schemeClr>
                </a:solidFill>
              </a:rPr>
              <a:t>2015</a:t>
            </a:r>
            <a:r>
              <a:rPr lang="zh-CN" altLang="en-US" sz="2400" baseline="-25000" dirty="0">
                <a:solidFill>
                  <a:schemeClr val="accent5">
                    <a:lumMod val="50000"/>
                  </a:schemeClr>
                </a:solidFill>
              </a:rPr>
              <a:t>天津</a:t>
            </a:r>
            <a:endParaRPr lang="en-US" altLang="zh-CN" sz="2400" baseline="-25000" dirty="0">
              <a:solidFill>
                <a:schemeClr val="accent5">
                  <a:lumMod val="50000"/>
                </a:schemeClr>
              </a:solidFill>
            </a:endParaRPr>
          </a:p>
          <a:p>
            <a:r>
              <a:rPr lang="en-US" altLang="zh-CN" sz="2400" dirty="0">
                <a:latin typeface="+mn-ea"/>
                <a:cs typeface="+mn-ea"/>
              </a:rPr>
              <a:t>At age 68, he </a:t>
            </a:r>
            <a:r>
              <a:rPr lang="en-US" altLang="zh-CN" sz="2400" b="1" u="sng" dirty="0">
                <a:solidFill>
                  <a:schemeClr val="accent1"/>
                </a:solidFill>
              </a:rPr>
              <a:t>retired from the post office</a:t>
            </a:r>
            <a:r>
              <a:rPr lang="en-US" altLang="zh-CN" sz="2400" dirty="0">
                <a:latin typeface="+mn-ea"/>
                <a:cs typeface="+mn-ea"/>
              </a:rPr>
              <a:t>, but he never stopped </a:t>
            </a:r>
            <a:endParaRPr lang="en-US" altLang="zh-CN" sz="2400" dirty="0">
              <a:latin typeface="+mn-ea"/>
              <a:cs typeface="+mn-ea"/>
            </a:endParaRPr>
          </a:p>
          <a:p>
            <a:r>
              <a:rPr lang="en-US" altLang="zh-CN" sz="2400" dirty="0">
                <a:latin typeface="+mn-ea"/>
                <a:cs typeface="+mn-ea"/>
              </a:rPr>
              <a:t>serving the community.</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3.  </a:t>
            </a:r>
            <a:r>
              <a:rPr lang="zh-CN" altLang="en-US" sz="2400" dirty="0">
                <a:latin typeface="+mn-ea"/>
                <a:cs typeface="+mn-ea"/>
              </a:rPr>
              <a:t>她摔得很重，扭伤了脚踝，只好</a:t>
            </a:r>
            <a:r>
              <a:rPr lang="zh-CN" altLang="en-US" sz="2400" dirty="0">
                <a:solidFill>
                  <a:schemeClr val="accent1"/>
                </a:solidFill>
              </a:rPr>
              <a:t>退出比赛</a:t>
            </a:r>
            <a:r>
              <a:rPr lang="zh-CN" altLang="en-US" sz="2400" dirty="0">
                <a:latin typeface="+mn-ea"/>
                <a:cs typeface="+mn-ea"/>
              </a:rPr>
              <a:t>。</a:t>
            </a:r>
            <a:endParaRPr lang="en-US" altLang="zh-CN" sz="2400" dirty="0">
              <a:latin typeface="+mn-ea"/>
              <a:cs typeface="+mn-ea"/>
            </a:endParaRPr>
          </a:p>
          <a:p>
            <a:r>
              <a:rPr lang="en-US" altLang="zh-CN" sz="2400" dirty="0">
                <a:latin typeface="+mn-ea"/>
                <a:cs typeface="+mn-ea"/>
              </a:rPr>
              <a:t>She fell badly, spraining her ankle, and had to </a:t>
            </a:r>
            <a:r>
              <a:rPr lang="en-US" altLang="zh-CN" sz="2400" b="1" u="sng" dirty="0">
                <a:solidFill>
                  <a:schemeClr val="accent1"/>
                </a:solidFill>
              </a:rPr>
              <a:t>retire</a:t>
            </a:r>
            <a:r>
              <a:rPr lang="en-US" altLang="zh-CN" sz="2400" dirty="0">
                <a:latin typeface="+mn-ea"/>
                <a:cs typeface="+mn-ea"/>
              </a:rPr>
              <a:t>.</a:t>
            </a:r>
            <a:endParaRPr lang="en-US" altLang="zh-CN"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89085" y="2495846"/>
            <a:ext cx="2089811" cy="333595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principle	/ ˈ</a:t>
            </a:r>
            <a:r>
              <a:rPr lang="en-US" altLang="zh-CN" sz="2400" b="1" dirty="0" err="1">
                <a:solidFill>
                  <a:schemeClr val="bg2">
                    <a:lumMod val="10000"/>
                  </a:schemeClr>
                </a:solidFill>
                <a:latin typeface="微软雅黑" panose="020B0503020204020204" charset="-122"/>
                <a:ea typeface="微软雅黑" panose="020B0503020204020204" charset="-122"/>
              </a:rPr>
              <a:t>prɪnsəp</a:t>
            </a:r>
            <a:r>
              <a:rPr lang="en-US" altLang="zh-CN" sz="2400" b="1" dirty="0">
                <a:solidFill>
                  <a:schemeClr val="bg2">
                    <a:lumMod val="10000"/>
                  </a:schemeClr>
                </a:solidFill>
                <a:latin typeface="微软雅黑" panose="020B0503020204020204" charset="-122"/>
                <a:ea typeface="微软雅黑" panose="020B0503020204020204" charset="-122"/>
              </a:rPr>
              <a:t>(ə)l/	             n. </a:t>
            </a:r>
            <a:r>
              <a:rPr lang="zh-CN" altLang="en-US" sz="2400" b="1" dirty="0">
                <a:solidFill>
                  <a:schemeClr val="bg2">
                    <a:lumMod val="10000"/>
                  </a:schemeClr>
                </a:solidFill>
                <a:latin typeface="微软雅黑" panose="020B0503020204020204" charset="-122"/>
                <a:ea typeface="微软雅黑" panose="020B0503020204020204" charset="-122"/>
              </a:rPr>
              <a:t>道德原则；法则；原则</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21240" y="1205629"/>
            <a:ext cx="11749520" cy="4917403"/>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明星们显然不</a:t>
            </a:r>
            <a:r>
              <a:rPr lang="zh-CN" altLang="en-US" sz="2400" dirty="0">
                <a:solidFill>
                  <a:schemeClr val="accent1"/>
                </a:solidFill>
              </a:rPr>
              <a:t>遵守这一体育精神的基本原则</a:t>
            </a:r>
            <a:r>
              <a:rPr lang="zh-CN" altLang="en-US" sz="2400" dirty="0">
                <a:latin typeface="+mn-ea"/>
                <a:cs typeface="+mn-ea"/>
              </a:rPr>
              <a:t>。</a:t>
            </a:r>
            <a:r>
              <a:rPr lang="en-US" altLang="zh-CN" sz="2400" baseline="-25000" dirty="0">
                <a:solidFill>
                  <a:schemeClr val="accent5">
                    <a:lumMod val="50000"/>
                  </a:schemeClr>
                </a:solidFill>
              </a:rPr>
              <a:t>2019</a:t>
            </a:r>
            <a:r>
              <a:rPr lang="zh-CN" altLang="en-US" sz="2400" baseline="-25000" dirty="0">
                <a:solidFill>
                  <a:schemeClr val="accent5">
                    <a:lumMod val="50000"/>
                  </a:schemeClr>
                </a:solidFill>
              </a:rPr>
              <a:t>北京</a:t>
            </a:r>
            <a:endParaRPr lang="en-US" altLang="zh-CN" sz="2400" baseline="-25000" dirty="0">
              <a:solidFill>
                <a:schemeClr val="accent5">
                  <a:lumMod val="50000"/>
                </a:schemeClr>
              </a:solidFill>
            </a:endParaRPr>
          </a:p>
          <a:p>
            <a:r>
              <a:rPr lang="en-US" altLang="zh-CN" sz="2400" dirty="0">
                <a:latin typeface="+mn-ea"/>
                <a:cs typeface="+mn-ea"/>
              </a:rPr>
              <a:t>Stars apparently do not </a:t>
            </a:r>
            <a:r>
              <a:rPr lang="en-US" altLang="zh-CN" sz="2400" b="1" u="sng" dirty="0">
                <a:solidFill>
                  <a:schemeClr val="accent1"/>
                </a:solidFill>
              </a:rPr>
              <a:t>follow this basic principle of </a:t>
            </a:r>
            <a:r>
              <a:rPr lang="en-US" altLang="zh-CN" sz="2400" dirty="0">
                <a:latin typeface="+mn-ea"/>
                <a:cs typeface="+mn-ea"/>
              </a:rPr>
              <a:t>sportsmanship.</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哈利法克斯的一个新展览用日常活动来解释我们经常使用的隐藏的数学</a:t>
            </a:r>
            <a:r>
              <a:rPr lang="zh-CN" altLang="en-US" sz="2400" dirty="0">
                <a:solidFill>
                  <a:schemeClr val="accent1"/>
                </a:solidFill>
              </a:rPr>
              <a:t>原理</a:t>
            </a:r>
            <a:r>
              <a:rPr lang="zh-CN" altLang="en-US" sz="2400" dirty="0">
                <a:latin typeface="+mn-ea"/>
                <a:cs typeface="+mn-ea"/>
              </a:rPr>
              <a:t>。</a:t>
            </a:r>
            <a:r>
              <a:rPr lang="en-US" altLang="zh-CN" sz="2400" baseline="-25000" dirty="0">
                <a:solidFill>
                  <a:schemeClr val="accent5">
                    <a:lumMod val="50000"/>
                  </a:schemeClr>
                </a:solidFill>
              </a:rPr>
              <a:t>2021</a:t>
            </a:r>
            <a:r>
              <a:rPr lang="zh-CN" altLang="en-US" sz="2400" baseline="-25000" dirty="0">
                <a:solidFill>
                  <a:schemeClr val="accent5">
                    <a:lumMod val="50000"/>
                  </a:schemeClr>
                </a:solidFill>
              </a:rPr>
              <a:t>新高考</a:t>
            </a:r>
            <a:r>
              <a:rPr lang="en-US" altLang="zh-CN" sz="2400" baseline="-25000" dirty="0">
                <a:solidFill>
                  <a:schemeClr val="accent5">
                    <a:lumMod val="50000"/>
                  </a:schemeClr>
                </a:solidFill>
              </a:rPr>
              <a:t>II</a:t>
            </a:r>
            <a:endParaRPr lang="en-US" altLang="zh-CN" sz="2400" baseline="-25000" dirty="0">
              <a:solidFill>
                <a:schemeClr val="accent5">
                  <a:lumMod val="50000"/>
                </a:schemeClr>
              </a:solidFill>
            </a:endParaRPr>
          </a:p>
          <a:p>
            <a:r>
              <a:rPr lang="en-US" altLang="zh-CN" sz="2400" dirty="0">
                <a:latin typeface="+mn-ea"/>
                <a:cs typeface="+mn-ea"/>
              </a:rPr>
              <a:t>A new exhibition in Halifax uses everyday activities to explain the hidden math </a:t>
            </a:r>
            <a:r>
              <a:rPr lang="en-US" altLang="zh-CN" sz="2400" b="1" u="sng" dirty="0">
                <a:solidFill>
                  <a:schemeClr val="accent1"/>
                </a:solidFill>
              </a:rPr>
              <a:t>principles</a:t>
            </a:r>
            <a:r>
              <a:rPr lang="en-US" altLang="zh-CN" sz="2400" dirty="0">
                <a:latin typeface="+mn-ea"/>
                <a:cs typeface="+mn-ea"/>
              </a:rPr>
              <a:t> we all use on a regular basis.</a:t>
            </a:r>
            <a:endParaRPr lang="en-US" altLang="zh-CN" sz="2400" dirty="0">
              <a:latin typeface="+mn-ea"/>
              <a:cs typeface="+mn-ea"/>
            </a:endParaRPr>
          </a:p>
          <a:p>
            <a:endParaRPr lang="en-US" altLang="zh-CN" sz="2400" dirty="0">
              <a:latin typeface="+mn-ea"/>
              <a:cs typeface="+mn-ea"/>
            </a:endParaRPr>
          </a:p>
          <a:p>
            <a:r>
              <a:rPr lang="en-US" altLang="zh-CN" sz="2400" dirty="0">
                <a:latin typeface="+mn-ea"/>
                <a:cs typeface="+mn-ea"/>
              </a:rPr>
              <a:t>3. </a:t>
            </a:r>
            <a:r>
              <a:rPr lang="zh-CN" altLang="en-US" sz="2400" dirty="0">
                <a:latin typeface="+mn-ea"/>
                <a:cs typeface="+mn-ea"/>
              </a:rPr>
              <a:t>作为一名教师，她坚信要</a:t>
            </a:r>
            <a:r>
              <a:rPr lang="zh-CN" altLang="en-US" sz="2400" dirty="0">
                <a:solidFill>
                  <a:schemeClr val="accent1"/>
                </a:solidFill>
              </a:rPr>
              <a:t>坚持善待和尊重他人的原则</a:t>
            </a:r>
            <a:r>
              <a:rPr lang="zh-CN" altLang="en-US" sz="2400" dirty="0">
                <a:latin typeface="+mn-ea"/>
                <a:cs typeface="+mn-ea"/>
              </a:rPr>
              <a:t>。</a:t>
            </a:r>
            <a:endParaRPr lang="en-US" altLang="zh-CN" sz="2400" dirty="0">
              <a:latin typeface="+mn-ea"/>
              <a:cs typeface="+mn-ea"/>
            </a:endParaRPr>
          </a:p>
          <a:p>
            <a:r>
              <a:rPr lang="en-US" altLang="zh-CN" sz="2400" dirty="0">
                <a:latin typeface="+mn-ea"/>
                <a:cs typeface="+mn-ea"/>
              </a:rPr>
              <a:t>As a teacher, she firmly believed in </a:t>
            </a:r>
            <a:endParaRPr lang="en-US" altLang="zh-CN" sz="2400" dirty="0">
              <a:latin typeface="+mn-ea"/>
              <a:cs typeface="+mn-ea"/>
            </a:endParaRPr>
          </a:p>
          <a:p>
            <a:r>
              <a:rPr lang="en-US" altLang="zh-CN" sz="2400" b="1" u="sng" dirty="0">
                <a:solidFill>
                  <a:schemeClr val="accent1"/>
                </a:solidFill>
              </a:rPr>
              <a:t>upholding the principle of</a:t>
            </a:r>
            <a:r>
              <a:rPr lang="en-US" altLang="zh-CN" sz="2400" dirty="0">
                <a:latin typeface="+mn-ea"/>
                <a:cs typeface="+mn-ea"/>
              </a:rPr>
              <a:t> treating others </a:t>
            </a:r>
            <a:endParaRPr lang="en-US" altLang="zh-CN" sz="2400" dirty="0">
              <a:latin typeface="+mn-ea"/>
              <a:cs typeface="+mn-ea"/>
            </a:endParaRPr>
          </a:p>
          <a:p>
            <a:r>
              <a:rPr lang="en-US" altLang="zh-CN" sz="2400" dirty="0">
                <a:latin typeface="+mn-ea"/>
                <a:cs typeface="+mn-ea"/>
              </a:rPr>
              <a:t>with kindness and respect.</a:t>
            </a:r>
            <a:endParaRPr lang="en-US" altLang="zh-CN" sz="2400" dirty="0">
              <a:latin typeface="+mn-ea"/>
              <a:cs typeface="+mn-ea"/>
            </a:endParaRPr>
          </a:p>
          <a:p>
            <a:endParaRPr lang="zh-CN" altLang="en-US"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79206" y="3740004"/>
            <a:ext cx="2823210" cy="28232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sharp  /</a:t>
            </a:r>
            <a:r>
              <a:rPr lang="en-US" altLang="zh-CN" sz="2400" b="1" dirty="0" err="1">
                <a:solidFill>
                  <a:schemeClr val="bg2">
                    <a:lumMod val="10000"/>
                  </a:schemeClr>
                </a:solidFill>
                <a:latin typeface="微软雅黑" panose="020B0503020204020204" charset="-122"/>
                <a:ea typeface="微软雅黑" panose="020B0503020204020204" charset="-122"/>
              </a:rPr>
              <a:t>ʃɑːp</a:t>
            </a:r>
            <a:r>
              <a:rPr lang="en-US" altLang="zh-CN" sz="2400" b="1" dirty="0">
                <a:solidFill>
                  <a:schemeClr val="bg2">
                    <a:lumMod val="10000"/>
                  </a:schemeClr>
                </a:solidFill>
                <a:latin typeface="微软雅黑" panose="020B0503020204020204" charset="-122"/>
                <a:ea typeface="微软雅黑" panose="020B0503020204020204" charset="-122"/>
              </a:rPr>
              <a:t>/          adj. (</a:t>
            </a:r>
            <a:r>
              <a:rPr lang="zh-CN" altLang="en-US" sz="2400" b="1" dirty="0">
                <a:solidFill>
                  <a:schemeClr val="bg2">
                    <a:lumMod val="10000"/>
                  </a:schemeClr>
                </a:solidFill>
                <a:latin typeface="微软雅黑" panose="020B0503020204020204" charset="-122"/>
                <a:ea typeface="微软雅黑" panose="020B0503020204020204" charset="-122"/>
              </a:rPr>
              <a:t>增长、下跌等</a:t>
            </a:r>
            <a:r>
              <a:rPr lang="en-US" altLang="zh-CN" sz="2400" b="1" dirty="0">
                <a:solidFill>
                  <a:schemeClr val="bg2">
                    <a:lumMod val="10000"/>
                  </a:schemeClr>
                </a:solidFill>
                <a:latin typeface="微软雅黑" panose="020B0503020204020204" charset="-122"/>
                <a:ea typeface="微软雅黑" panose="020B0503020204020204" charset="-122"/>
              </a:rPr>
              <a:t>)</a:t>
            </a:r>
            <a:r>
              <a:rPr lang="zh-CN" altLang="en-US" sz="2400" b="1" dirty="0">
                <a:solidFill>
                  <a:schemeClr val="bg2">
                    <a:lumMod val="10000"/>
                  </a:schemeClr>
                </a:solidFill>
                <a:latin typeface="微软雅黑" panose="020B0503020204020204" charset="-122"/>
                <a:ea typeface="微软雅黑" panose="020B0503020204020204" charset="-122"/>
              </a:rPr>
              <a:t>急剧的；锋利的；明显的</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11749520" cy="5570674"/>
          </a:xfrm>
          <a:prstGeom prst="rect">
            <a:avLst/>
          </a:prstGeom>
          <a:noFill/>
        </p:spPr>
        <p:txBody>
          <a:bodyPr wrap="square" rtlCol="0" anchor="t">
            <a:noAutofit/>
          </a:bodyPr>
          <a:lstStyle/>
          <a:p>
            <a:pPr marL="457200" indent="-457200">
              <a:buFontTx/>
              <a:buAutoNum type="arabicPeriod"/>
            </a:pPr>
            <a:r>
              <a:rPr lang="en-US" altLang="zh-CN" sz="2400" dirty="0">
                <a:latin typeface="+mn-ea"/>
                <a:cs typeface="+mn-ea"/>
              </a:rPr>
              <a:t>1. </a:t>
            </a:r>
            <a:r>
              <a:rPr lang="zh-CN" altLang="en-US" sz="2400" dirty="0">
                <a:latin typeface="+mn-ea"/>
                <a:cs typeface="+mn-ea"/>
              </a:rPr>
              <a:t>意大利的移民传统要弱得多，近年来移民数量</a:t>
            </a:r>
            <a:r>
              <a:rPr lang="zh-CN" altLang="en-US" sz="2400" dirty="0">
                <a:solidFill>
                  <a:schemeClr val="accent1"/>
                </a:solidFill>
              </a:rPr>
              <a:t>急剧增</a:t>
            </a:r>
            <a:r>
              <a:rPr lang="zh-CN" altLang="en-US" sz="2400" dirty="0">
                <a:latin typeface="+mn-ea"/>
                <a:cs typeface="+mn-ea"/>
              </a:rPr>
              <a:t>加。</a:t>
            </a:r>
            <a:r>
              <a:rPr lang="en-US" altLang="zh-CN" sz="2400" baseline="-25000" dirty="0">
                <a:solidFill>
                  <a:schemeClr val="accent5">
                    <a:lumMod val="50000"/>
                  </a:schemeClr>
                </a:solidFill>
              </a:rPr>
              <a:t>2017.6</a:t>
            </a:r>
            <a:endParaRPr lang="en-US" altLang="zh-CN" sz="2400" baseline="-25000" dirty="0">
              <a:solidFill>
                <a:schemeClr val="accent5">
                  <a:lumMod val="50000"/>
                </a:schemeClr>
              </a:solidFill>
            </a:endParaRPr>
          </a:p>
          <a:p>
            <a:r>
              <a:rPr lang="en-US" altLang="zh-CN" sz="2400" dirty="0">
                <a:latin typeface="+mn-ea"/>
                <a:cs typeface="+mn-ea"/>
              </a:rPr>
              <a:t>Italy, which has a much weaker tradition of immigration, has witnessed </a:t>
            </a:r>
            <a:r>
              <a:rPr lang="en-US" altLang="zh-CN" sz="2400" b="1" u="sng" dirty="0">
                <a:solidFill>
                  <a:schemeClr val="accent1"/>
                </a:solidFill>
              </a:rPr>
              <a:t>a sharp increase in </a:t>
            </a:r>
            <a:r>
              <a:rPr lang="en-US" altLang="zh-CN" sz="2400" dirty="0">
                <a:latin typeface="+mn-ea"/>
                <a:cs typeface="+mn-ea"/>
              </a:rPr>
              <a:t>immigration in recent years.</a:t>
            </a:r>
            <a:endParaRPr lang="en-US" altLang="zh-CN" sz="2400" dirty="0">
              <a:latin typeface="+mn-ea"/>
              <a:cs typeface="+mn-ea"/>
            </a:endParaRPr>
          </a:p>
          <a:p>
            <a:pPr marL="457200" indent="-457200">
              <a:buAutoNum type="arabicPeriod"/>
            </a:pPr>
            <a:endParaRPr lang="en-US" altLang="zh-CN" sz="2400" dirty="0">
              <a:latin typeface="+mn-ea"/>
              <a:cs typeface="+mn-ea"/>
            </a:endParaRPr>
          </a:p>
          <a:p>
            <a:r>
              <a:rPr lang="en-US" altLang="zh-CN" sz="2400" dirty="0">
                <a:latin typeface="+mn-ea"/>
                <a:cs typeface="+mn-ea"/>
              </a:rPr>
              <a:t>2. </a:t>
            </a:r>
            <a:r>
              <a:rPr lang="zh-CN" altLang="en-US" sz="2400" dirty="0">
                <a:latin typeface="+mn-ea"/>
                <a:cs typeface="+mn-ea"/>
              </a:rPr>
              <a:t>如果你的</a:t>
            </a:r>
            <a:r>
              <a:rPr lang="zh-CN" altLang="en-US" sz="2400" dirty="0">
                <a:solidFill>
                  <a:schemeClr val="accent1"/>
                </a:solidFill>
              </a:rPr>
              <a:t>意识</a:t>
            </a:r>
            <a:r>
              <a:rPr lang="zh-CN" altLang="en-US" sz="2400" dirty="0">
                <a:latin typeface="+mn-ea"/>
                <a:cs typeface="+mn-ea"/>
              </a:rPr>
              <a:t>足够</a:t>
            </a:r>
            <a:r>
              <a:rPr lang="zh-CN" altLang="en-US" sz="2400" dirty="0">
                <a:solidFill>
                  <a:schemeClr val="accent1"/>
                </a:solidFill>
              </a:rPr>
              <a:t>敏锐</a:t>
            </a:r>
            <a:r>
              <a:rPr lang="zh-CN" altLang="en-US" sz="2400" dirty="0">
                <a:latin typeface="+mn-ea"/>
                <a:cs typeface="+mn-ea"/>
              </a:rPr>
              <a:t>，回答这些问题就不会有问题。</a:t>
            </a:r>
            <a:r>
              <a:rPr lang="en-US" altLang="zh-CN" sz="2400" baseline="-25000" dirty="0">
                <a:solidFill>
                  <a:schemeClr val="accent5">
                    <a:lumMod val="50000"/>
                  </a:schemeClr>
                </a:solidFill>
              </a:rPr>
              <a:t>2018</a:t>
            </a:r>
            <a:r>
              <a:rPr lang="zh-CN" altLang="en-US" sz="2400" baseline="-25000" dirty="0">
                <a:solidFill>
                  <a:schemeClr val="accent5">
                    <a:lumMod val="50000"/>
                  </a:schemeClr>
                </a:solidFill>
              </a:rPr>
              <a:t>天津</a:t>
            </a:r>
            <a:endParaRPr lang="en-US" altLang="zh-CN" sz="2400" baseline="-25000" dirty="0">
              <a:solidFill>
                <a:schemeClr val="accent5">
                  <a:lumMod val="50000"/>
                </a:schemeClr>
              </a:solidFill>
            </a:endParaRPr>
          </a:p>
          <a:p>
            <a:r>
              <a:rPr lang="en-US" altLang="zh-CN" sz="2400" dirty="0">
                <a:latin typeface="+mn-ea"/>
                <a:cs typeface="+mn-ea"/>
              </a:rPr>
              <a:t>If your </a:t>
            </a:r>
            <a:r>
              <a:rPr lang="en-US" altLang="zh-CN" sz="2400" b="1" u="sng" dirty="0">
                <a:solidFill>
                  <a:schemeClr val="accent1"/>
                </a:solidFill>
              </a:rPr>
              <a:t>awareness</a:t>
            </a:r>
            <a:r>
              <a:rPr lang="en-US" altLang="zh-CN" sz="2400" dirty="0">
                <a:latin typeface="+mn-ea"/>
                <a:cs typeface="+mn-ea"/>
              </a:rPr>
              <a:t> is </a:t>
            </a:r>
            <a:r>
              <a:rPr lang="en-US" altLang="zh-CN" sz="2400" b="1" u="sng" dirty="0">
                <a:solidFill>
                  <a:schemeClr val="accent1"/>
                </a:solidFill>
              </a:rPr>
              <a:t>as sharp as </a:t>
            </a:r>
            <a:r>
              <a:rPr lang="en-US" altLang="zh-CN" sz="2400" dirty="0">
                <a:latin typeface="+mn-ea"/>
                <a:cs typeface="+mn-ea"/>
              </a:rPr>
              <a:t>it could be, you’ll have no trouble answering these questions.</a:t>
            </a:r>
            <a:endParaRPr lang="en-US" altLang="zh-CN" sz="2400" dirty="0">
              <a:latin typeface="+mn-ea"/>
              <a:cs typeface="+mn-ea"/>
            </a:endParaRPr>
          </a:p>
          <a:p>
            <a:pPr marL="457200" indent="-457200">
              <a:buAutoNum type="arabicPeriod"/>
            </a:pPr>
            <a:endParaRPr lang="zh-CN" altLang="en-US" sz="2400" dirty="0">
              <a:latin typeface="+mn-ea"/>
              <a:cs typeface="+mn-ea"/>
            </a:endParaRPr>
          </a:p>
          <a:p>
            <a:r>
              <a:rPr lang="en-US" altLang="zh-CN" sz="2400" dirty="0">
                <a:latin typeface="+mn-ea"/>
                <a:cs typeface="+mn-ea"/>
              </a:rPr>
              <a:t>3. </a:t>
            </a:r>
            <a:r>
              <a:rPr lang="zh-CN" altLang="en-US" sz="2400" dirty="0">
                <a:latin typeface="+mn-ea"/>
                <a:cs typeface="+mn-ea"/>
              </a:rPr>
              <a:t>这个学生的文章因其</a:t>
            </a:r>
            <a:r>
              <a:rPr lang="zh-CN" altLang="en-US" sz="2400" dirty="0">
                <a:solidFill>
                  <a:schemeClr val="accent1"/>
                </a:solidFill>
              </a:rPr>
              <a:t>敏锐的分析和深刻的见解</a:t>
            </a:r>
            <a:r>
              <a:rPr lang="zh-CN" altLang="en-US" sz="2400" dirty="0">
                <a:latin typeface="+mn-ea"/>
                <a:cs typeface="+mn-ea"/>
              </a:rPr>
              <a:t>而受到赞扬。</a:t>
            </a:r>
            <a:endParaRPr lang="zh-CN" altLang="en-US" sz="2400" dirty="0">
              <a:latin typeface="+mn-ea"/>
              <a:cs typeface="+mn-ea"/>
            </a:endParaRPr>
          </a:p>
          <a:p>
            <a:r>
              <a:rPr lang="en-US" altLang="zh-CN" sz="2400" dirty="0">
                <a:latin typeface="+mn-ea"/>
                <a:cs typeface="+mn-ea"/>
              </a:rPr>
              <a:t>3. The student's essay received praise for its </a:t>
            </a:r>
            <a:r>
              <a:rPr lang="en-US" altLang="zh-CN" sz="2400" b="1" u="sng" dirty="0">
                <a:solidFill>
                  <a:schemeClr val="accent1"/>
                </a:solidFill>
              </a:rPr>
              <a:t>sharp analysis </a:t>
            </a:r>
            <a:r>
              <a:rPr lang="en-US" altLang="zh-CN" sz="2400" dirty="0">
                <a:latin typeface="+mn-ea"/>
                <a:cs typeface="+mn-ea"/>
              </a:rPr>
              <a:t>and insightful observations.</a:t>
            </a:r>
            <a:endParaRPr lang="en-US" altLang="zh-CN"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95723" y="4707509"/>
            <a:ext cx="3656190" cy="200686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22515" y="4707509"/>
            <a:ext cx="2982606" cy="200686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scare /</a:t>
            </a:r>
            <a:r>
              <a:rPr lang="en-US" altLang="zh-CN" sz="2400" b="1" dirty="0" err="1">
                <a:solidFill>
                  <a:schemeClr val="bg2">
                    <a:lumMod val="10000"/>
                  </a:schemeClr>
                </a:solidFill>
                <a:latin typeface="微软雅黑" panose="020B0503020204020204" charset="-122"/>
                <a:ea typeface="微软雅黑" panose="020B0503020204020204" charset="-122"/>
              </a:rPr>
              <a:t>skeə</a:t>
            </a:r>
            <a:r>
              <a:rPr lang="en-US" altLang="zh-CN" sz="2400" b="1" dirty="0">
                <a:solidFill>
                  <a:schemeClr val="bg2">
                    <a:lumMod val="10000"/>
                  </a:schemeClr>
                </a:solidFill>
                <a:latin typeface="微软雅黑" panose="020B0503020204020204" charset="-122"/>
                <a:ea typeface="微软雅黑" panose="020B0503020204020204" charset="-122"/>
              </a:rPr>
              <a:t>(r)/	                          </a:t>
            </a:r>
            <a:r>
              <a:rPr lang="en-US" altLang="zh-CN" sz="2400" b="1" dirty="0" err="1">
                <a:solidFill>
                  <a:schemeClr val="bg2">
                    <a:lumMod val="10000"/>
                  </a:schemeClr>
                </a:solidFill>
                <a:latin typeface="微软雅黑" panose="020B0503020204020204" charset="-122"/>
                <a:ea typeface="微软雅黑" panose="020B0503020204020204" charset="-122"/>
              </a:rPr>
              <a:t>vt.</a:t>
            </a:r>
            <a:r>
              <a:rPr lang="zh-CN" altLang="en-US" sz="2400" b="1" dirty="0">
                <a:solidFill>
                  <a:schemeClr val="bg2">
                    <a:lumMod val="10000"/>
                  </a:schemeClr>
                </a:solidFill>
                <a:latin typeface="微软雅黑" panose="020B0503020204020204" charset="-122"/>
                <a:ea typeface="微软雅黑" panose="020B0503020204020204" charset="-122"/>
              </a:rPr>
              <a:t>惊吓；使害怕 </a:t>
            </a:r>
            <a:r>
              <a:rPr lang="en-US" altLang="zh-CN" sz="2400" b="1" dirty="0">
                <a:solidFill>
                  <a:schemeClr val="bg2">
                    <a:lumMod val="10000"/>
                  </a:schemeClr>
                </a:solidFill>
                <a:latin typeface="微软雅黑" panose="020B0503020204020204" charset="-122"/>
                <a:ea typeface="微软雅黑" panose="020B0503020204020204" charset="-122"/>
              </a:rPr>
              <a:t>vi.</a:t>
            </a:r>
            <a:r>
              <a:rPr lang="zh-CN" altLang="en-US" sz="2400" b="1" dirty="0">
                <a:solidFill>
                  <a:schemeClr val="bg2">
                    <a:lumMod val="10000"/>
                  </a:schemeClr>
                </a:solidFill>
                <a:latin typeface="微软雅黑" panose="020B0503020204020204" charset="-122"/>
                <a:ea typeface="微软雅黑" panose="020B0503020204020204" charset="-122"/>
              </a:rPr>
              <a:t>受惊吓</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11749520" cy="5570674"/>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当我看到老虎从笼子里跳出来时</a:t>
            </a:r>
            <a:r>
              <a:rPr lang="en-US" altLang="zh-CN" sz="2400" dirty="0">
                <a:latin typeface="+mn-ea"/>
                <a:cs typeface="+mn-ea"/>
              </a:rPr>
              <a:t>,</a:t>
            </a:r>
            <a:r>
              <a:rPr lang="zh-CN" altLang="en-US" sz="2400" dirty="0">
                <a:latin typeface="+mn-ea"/>
                <a:cs typeface="+mn-ea"/>
              </a:rPr>
              <a:t>我</a:t>
            </a:r>
            <a:r>
              <a:rPr lang="zh-CN" altLang="en-US" sz="2400" dirty="0">
                <a:solidFill>
                  <a:schemeClr val="accent1"/>
                </a:solidFill>
              </a:rPr>
              <a:t>吓得要死</a:t>
            </a:r>
            <a:r>
              <a:rPr lang="en-US" altLang="zh-CN" sz="2400" dirty="0">
                <a:latin typeface="+mn-ea"/>
                <a:cs typeface="+mn-ea"/>
              </a:rPr>
              <a:t>,</a:t>
            </a:r>
            <a:r>
              <a:rPr lang="zh-CN" altLang="en-US" sz="2400" dirty="0">
                <a:latin typeface="+mn-ea"/>
                <a:cs typeface="+mn-ea"/>
              </a:rPr>
              <a:t>我只是躲在一块大石头后面</a:t>
            </a:r>
            <a:r>
              <a:rPr lang="en-US" altLang="zh-CN" sz="2400" dirty="0">
                <a:latin typeface="+mn-ea"/>
                <a:cs typeface="+mn-ea"/>
              </a:rPr>
              <a:t>,</a:t>
            </a:r>
            <a:r>
              <a:rPr lang="zh-CN" altLang="en-US" sz="2400" dirty="0">
                <a:latin typeface="+mn-ea"/>
                <a:cs typeface="+mn-ea"/>
              </a:rPr>
              <a:t>不动也不发出任何声音。</a:t>
            </a:r>
            <a:endParaRPr lang="en-US" altLang="zh-CN" sz="2400" dirty="0">
              <a:latin typeface="+mn-ea"/>
              <a:cs typeface="+mn-ea"/>
            </a:endParaRPr>
          </a:p>
          <a:p>
            <a:r>
              <a:rPr lang="en-US" altLang="zh-CN" sz="2400" dirty="0">
                <a:latin typeface="+mn-ea"/>
                <a:cs typeface="+mn-ea"/>
              </a:rPr>
              <a:t>I </a:t>
            </a:r>
            <a:r>
              <a:rPr lang="en-US" altLang="zh-CN" sz="2400" b="1" u="sng" dirty="0">
                <a:solidFill>
                  <a:schemeClr val="accent1"/>
                </a:solidFill>
              </a:rPr>
              <a:t>was scared to death </a:t>
            </a:r>
            <a:r>
              <a:rPr lang="en-US" altLang="zh-CN" sz="2400" dirty="0">
                <a:latin typeface="+mn-ea"/>
                <a:cs typeface="+mn-ea"/>
              </a:rPr>
              <a:t>when I saw the tiger jumped out of the cage, and I just hid behind a big stone, not moving or making any sounds.</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劳拉一看到这一幕，就</a:t>
            </a:r>
            <a:r>
              <a:rPr lang="zh-CN" altLang="en-US" sz="2400" dirty="0">
                <a:solidFill>
                  <a:schemeClr val="accent1"/>
                </a:solidFill>
              </a:rPr>
              <a:t>吓呆了</a:t>
            </a:r>
            <a:r>
              <a:rPr lang="zh-CN" altLang="en-US" sz="2400" dirty="0">
                <a:latin typeface="+mn-ea"/>
                <a:cs typeface="+mn-ea"/>
              </a:rPr>
              <a:t>。</a:t>
            </a:r>
            <a:endParaRPr lang="en-US" altLang="zh-CN" sz="2400" dirty="0">
              <a:latin typeface="+mn-ea"/>
              <a:cs typeface="+mn-ea"/>
            </a:endParaRPr>
          </a:p>
          <a:p>
            <a:r>
              <a:rPr lang="en-US" altLang="zh-CN" sz="2400" dirty="0">
                <a:latin typeface="+mn-ea"/>
                <a:cs typeface="+mn-ea"/>
              </a:rPr>
              <a:t>The moment Lora saw the scene, </a:t>
            </a:r>
            <a:r>
              <a:rPr lang="en-US" altLang="zh-CN" sz="2400" b="1" u="sng" dirty="0">
                <a:solidFill>
                  <a:schemeClr val="accent1"/>
                </a:solidFill>
              </a:rPr>
              <a:t>she froze there, scared</a:t>
            </a:r>
            <a:r>
              <a:rPr lang="en-US" altLang="zh-CN" sz="2400" dirty="0">
                <a:latin typeface="+mn-ea"/>
                <a:cs typeface="+mn-ea"/>
              </a:rPr>
              <a:t>.</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3. </a:t>
            </a:r>
            <a:r>
              <a:rPr lang="zh-CN" altLang="en-US" sz="2400" dirty="0">
                <a:latin typeface="+mn-ea"/>
                <a:cs typeface="+mn-ea"/>
              </a:rPr>
              <a:t>我胆怯地低下头，</a:t>
            </a:r>
            <a:r>
              <a:rPr lang="zh-CN" altLang="en-US" sz="2400" dirty="0">
                <a:solidFill>
                  <a:schemeClr val="accent1"/>
                </a:solidFill>
              </a:rPr>
              <a:t>不敢</a:t>
            </a:r>
            <a:r>
              <a:rPr lang="zh-CN" altLang="en-US" sz="2400" dirty="0">
                <a:latin typeface="+mn-ea"/>
                <a:cs typeface="+mn-ea"/>
              </a:rPr>
              <a:t>看父亲那张阴沉的脸。</a:t>
            </a:r>
            <a:endParaRPr lang="en-US" altLang="zh-CN" sz="2400" dirty="0">
              <a:latin typeface="+mn-ea"/>
              <a:cs typeface="+mn-ea"/>
            </a:endParaRPr>
          </a:p>
          <a:p>
            <a:r>
              <a:rPr lang="en-US" altLang="zh-CN" sz="2400" dirty="0">
                <a:latin typeface="+mn-ea"/>
                <a:cs typeface="+mn-ea"/>
              </a:rPr>
              <a:t>I bowed my head timidly, </a:t>
            </a:r>
            <a:r>
              <a:rPr lang="en-US" altLang="zh-CN" sz="2400" b="1" u="sng" dirty="0">
                <a:solidFill>
                  <a:schemeClr val="accent1"/>
                </a:solidFill>
              </a:rPr>
              <a:t>scared to</a:t>
            </a:r>
            <a:r>
              <a:rPr lang="en-US" altLang="zh-CN" sz="2400" dirty="0">
                <a:latin typeface="+mn-ea"/>
                <a:cs typeface="+mn-ea"/>
              </a:rPr>
              <a:t> look at my </a:t>
            </a:r>
            <a:endParaRPr lang="en-US" altLang="zh-CN" sz="2400" dirty="0">
              <a:latin typeface="+mn-ea"/>
              <a:cs typeface="+mn-ea"/>
            </a:endParaRPr>
          </a:p>
          <a:p>
            <a:r>
              <a:rPr lang="en-US" altLang="zh-CN" sz="2400" dirty="0">
                <a:latin typeface="+mn-ea"/>
                <a:cs typeface="+mn-ea"/>
              </a:rPr>
              <a:t>father’s cloudy face.</a:t>
            </a:r>
            <a:endParaRPr lang="en-US" altLang="zh-CN" sz="2400" dirty="0">
              <a:latin typeface="+mn-ea"/>
              <a:cs typeface="+mn-ea"/>
            </a:endParaRPr>
          </a:p>
          <a:p>
            <a:endParaRPr lang="zh-CN" altLang="en-US"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4540" y="2878964"/>
            <a:ext cx="3213590" cy="32135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lstStyle/>
          <a:p>
            <a:endParaRPr lang="zh-CN" altLang="zh-CN"/>
          </a:p>
        </p:txBody>
      </p:sp>
      <p:sp>
        <p:nvSpPr>
          <p:cNvPr id="3" name="副标题 2"/>
          <p:cNvSpPr>
            <a:spLocks noGrp="1"/>
          </p:cNvSpPr>
          <p:nvPr>
            <p:ph type="subTitle" idx="1"/>
            <p:custDataLst>
              <p:tags r:id="rId2"/>
            </p:custDataLst>
          </p:nvPr>
        </p:nvSpPr>
        <p:spPr/>
        <p:txBody>
          <a:bodyPr/>
          <a:lstStyle/>
          <a:p>
            <a:endParaRPr lang="zh-CN" altLang="en-US"/>
          </a:p>
        </p:txBody>
      </p:sp>
      <p:pic>
        <p:nvPicPr>
          <p:cNvPr id="4" name="内容占位符 3"/>
          <p:cNvPicPr>
            <a:picLocks noChangeAspect="1"/>
          </p:cNvPicPr>
          <p:nvPr>
            <p:custDataLst>
              <p:tags r:id="rId3"/>
            </p:custDataLst>
          </p:nvPr>
        </p:nvPicPr>
        <p:blipFill>
          <a:blip r:embed="rId4"/>
          <a:stretch>
            <a:fillRect/>
          </a:stretch>
        </p:blipFill>
        <p:spPr>
          <a:xfrm>
            <a:off x="6350" y="-7620"/>
            <a:ext cx="12179935" cy="6866255"/>
          </a:xfrm>
          <a:prstGeom prst="rect">
            <a:avLst/>
          </a:prstGeom>
        </p:spPr>
      </p:pic>
      <p:sp>
        <p:nvSpPr>
          <p:cNvPr id="19" name="文本框 18"/>
          <p:cNvSpPr txBox="1"/>
          <p:nvPr>
            <p:custDataLst>
              <p:tags r:id="rId5"/>
            </p:custDataLst>
          </p:nvPr>
        </p:nvSpPr>
        <p:spPr>
          <a:xfrm>
            <a:off x="3360738" y="3716655"/>
            <a:ext cx="8982075" cy="1436355"/>
          </a:xfrm>
          <a:prstGeom prst="rect">
            <a:avLst/>
          </a:prstGeom>
          <a:noFill/>
        </p:spPr>
        <p:txBody>
          <a:bodyPr wrap="square" rtlCol="0">
            <a:spAutoFit/>
          </a:bodyPr>
          <a:lstStyle/>
          <a:p>
            <a:pPr algn="ctr" fontAlgn="auto">
              <a:lnSpc>
                <a:spcPct val="150000"/>
              </a:lnSpc>
            </a:pPr>
            <a:r>
              <a:rPr lang="en-US" altLang="zh-CN" sz="6600" b="1" dirty="0">
                <a:solidFill>
                  <a:schemeClr val="tx1"/>
                </a:solidFill>
                <a:latin typeface="微软雅黑" panose="020B0503020204020204" charset="-122"/>
                <a:ea typeface="微软雅黑" panose="020B0503020204020204" charset="-122"/>
                <a:cs typeface="微软雅黑" panose="020B0503020204020204" charset="-122"/>
                <a:sym typeface="+mn-ea"/>
              </a:rPr>
              <a:t>B3</a:t>
            </a:r>
            <a:r>
              <a:rPr lang="zh-CN" altLang="en-US" sz="6600" b="1" dirty="0">
                <a:solidFill>
                  <a:schemeClr val="tx1"/>
                </a:solidFill>
                <a:latin typeface="微软雅黑" panose="020B0503020204020204" charset="-122"/>
                <a:ea typeface="微软雅黑" panose="020B0503020204020204" charset="-122"/>
                <a:cs typeface="微软雅黑" panose="020B0503020204020204" charset="-122"/>
                <a:sym typeface="+mn-ea"/>
              </a:rPr>
              <a:t>U</a:t>
            </a:r>
            <a:r>
              <a:rPr lang="en-US" altLang="zh-CN" sz="6600" b="1" dirty="0">
                <a:latin typeface="微软雅黑" panose="020B0503020204020204" charset="-122"/>
                <a:ea typeface="微软雅黑" panose="020B0503020204020204" charset="-122"/>
                <a:cs typeface="微软雅黑" panose="020B0503020204020204" charset="-122"/>
                <a:sym typeface="+mn-ea"/>
              </a:rPr>
              <a:t>2</a:t>
            </a:r>
            <a:r>
              <a:rPr lang="zh-CN" altLang="en-US" sz="6600" b="1" dirty="0">
                <a:solidFill>
                  <a:schemeClr val="tx1"/>
                </a:solidFill>
                <a:latin typeface="微软雅黑" panose="020B0503020204020204" charset="-122"/>
                <a:ea typeface="微软雅黑" panose="020B0503020204020204" charset="-122"/>
                <a:cs typeface="微软雅黑" panose="020B0503020204020204" charset="-122"/>
                <a:sym typeface="+mn-ea"/>
              </a:rPr>
              <a:t>单词拓展</a:t>
            </a:r>
            <a:endParaRPr lang="en-US" altLang="zh-CN" sz="3200" b="1" dirty="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custDataLst>
              <p:tags r:id="rId6"/>
            </p:custDataLst>
          </p:nvPr>
        </p:nvSpPr>
        <p:spPr>
          <a:xfrm>
            <a:off x="6745711" y="5666297"/>
            <a:ext cx="2492990" cy="369332"/>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ea"/>
              </a:rPr>
              <a:t>浙江省江山中学：周宁</a:t>
            </a:r>
            <a:endParaRPr kumimoji="0" lang="zh-CN" altLang="en-US" b="1" i="0" u="none" strike="noStrike" kern="1200" cap="none" spc="0" normalizeH="0" baseline="0" noProof="0" dirty="0">
              <a:ln>
                <a:noFill/>
              </a:ln>
              <a:solidFill>
                <a:prstClr val="black"/>
              </a:solidFill>
              <a:effectLst/>
              <a:uLnTx/>
              <a:uFillTx/>
              <a:latin typeface="Arial" panose="020B0604020202020204"/>
              <a:ea typeface="微软雅黑" panose="020B0503020204020204" charset="-122"/>
              <a:cs typeface="+mn-ea"/>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energetic 	/ ˌ</a:t>
            </a:r>
            <a:r>
              <a:rPr lang="en-US" altLang="zh-CN" sz="2400" b="1" dirty="0" err="1">
                <a:solidFill>
                  <a:schemeClr val="bg2">
                    <a:lumMod val="10000"/>
                  </a:schemeClr>
                </a:solidFill>
                <a:latin typeface="微软雅黑" panose="020B0503020204020204" charset="-122"/>
                <a:ea typeface="微软雅黑" panose="020B0503020204020204" charset="-122"/>
              </a:rPr>
              <a:t>enəˈdʒetɪk</a:t>
            </a:r>
            <a:r>
              <a:rPr lang="en-US" altLang="zh-CN" sz="2400" b="1" dirty="0">
                <a:solidFill>
                  <a:schemeClr val="bg2">
                    <a:lumMod val="10000"/>
                  </a:schemeClr>
                </a:solidFill>
                <a:latin typeface="微软雅黑" panose="020B0503020204020204" charset="-122"/>
                <a:ea typeface="微软雅黑" panose="020B0503020204020204" charset="-122"/>
              </a:rPr>
              <a:t> /           adj. </a:t>
            </a:r>
            <a:r>
              <a:rPr lang="zh-CN" altLang="en-US" sz="2400" b="1" dirty="0">
                <a:solidFill>
                  <a:schemeClr val="bg2">
                    <a:lumMod val="10000"/>
                  </a:schemeClr>
                </a:solidFill>
                <a:latin typeface="微软雅黑" panose="020B0503020204020204" charset="-122"/>
                <a:ea typeface="微软雅黑" panose="020B0503020204020204" charset="-122"/>
              </a:rPr>
              <a:t>精力充沛的；充满活力的</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11749520" cy="5570674"/>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那只</a:t>
            </a:r>
            <a:r>
              <a:rPr lang="zh-CN" altLang="en-US" sz="2400" dirty="0">
                <a:solidFill>
                  <a:schemeClr val="accent1"/>
                </a:solidFill>
              </a:rPr>
              <a:t>精力充沛的小狗</a:t>
            </a:r>
            <a:r>
              <a:rPr lang="zh-CN" altLang="en-US" sz="2400" dirty="0">
                <a:latin typeface="+mn-ea"/>
                <a:cs typeface="+mn-ea"/>
              </a:rPr>
              <a:t>在院子里跑来跑去，热情地追逐着一个球。</a:t>
            </a:r>
            <a:endParaRPr lang="en-US" altLang="zh-CN" sz="2400" dirty="0">
              <a:latin typeface="+mn-ea"/>
              <a:cs typeface="+mn-ea"/>
            </a:endParaRPr>
          </a:p>
          <a:p>
            <a:r>
              <a:rPr lang="en-US" altLang="zh-CN" sz="2400" dirty="0">
                <a:latin typeface="+mn-ea"/>
                <a:cs typeface="+mn-ea"/>
              </a:rPr>
              <a:t>The </a:t>
            </a:r>
            <a:r>
              <a:rPr lang="en-US" altLang="zh-CN" sz="2400" b="1" u="sng" dirty="0">
                <a:solidFill>
                  <a:schemeClr val="accent1"/>
                </a:solidFill>
              </a:rPr>
              <a:t>energetic puppy </a:t>
            </a:r>
            <a:r>
              <a:rPr lang="en-US" altLang="zh-CN" sz="2400" dirty="0">
                <a:latin typeface="+mn-ea"/>
                <a:cs typeface="+mn-ea"/>
              </a:rPr>
              <a:t>ran around the yard, chasing after a ball with great enthusiasm.</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尽管工作了一整天，她仍</a:t>
            </a:r>
            <a:r>
              <a:rPr lang="zh-CN" altLang="en-US" sz="2400" dirty="0">
                <a:solidFill>
                  <a:schemeClr val="accent1"/>
                </a:solidFill>
              </a:rPr>
              <a:t>然精力充沛</a:t>
            </a:r>
            <a:r>
              <a:rPr lang="zh-CN" altLang="en-US" sz="2400" dirty="0">
                <a:latin typeface="+mn-ea"/>
                <a:cs typeface="+mn-ea"/>
              </a:rPr>
              <a:t>，准备晚上去健身房锻炼。</a:t>
            </a:r>
            <a:endParaRPr lang="en-US" altLang="zh-CN" sz="2400" dirty="0">
              <a:latin typeface="+mn-ea"/>
              <a:cs typeface="+mn-ea"/>
            </a:endParaRPr>
          </a:p>
          <a:p>
            <a:r>
              <a:rPr lang="en-US" altLang="zh-CN" sz="2400" dirty="0">
                <a:latin typeface="+mn-ea"/>
                <a:cs typeface="+mn-ea"/>
              </a:rPr>
              <a:t>Despite the long day at work, she </a:t>
            </a:r>
            <a:r>
              <a:rPr lang="en-US" altLang="zh-CN" sz="2400" b="1" u="sng" dirty="0">
                <a:solidFill>
                  <a:schemeClr val="accent1"/>
                </a:solidFill>
              </a:rPr>
              <a:t>remained energetic </a:t>
            </a:r>
            <a:r>
              <a:rPr lang="en-US" altLang="zh-CN" sz="2400" dirty="0">
                <a:latin typeface="+mn-ea"/>
                <a:cs typeface="+mn-ea"/>
              </a:rPr>
              <a:t>and ready for an evening workout at the gym.</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3. </a:t>
            </a:r>
            <a:r>
              <a:rPr lang="zh-CN" altLang="en-US" sz="2400" dirty="0">
                <a:latin typeface="+mn-ea"/>
                <a:cs typeface="+mn-ea"/>
              </a:rPr>
              <a:t>乐队的表演</a:t>
            </a:r>
            <a:r>
              <a:rPr lang="zh-CN" altLang="en-US" sz="2400" dirty="0">
                <a:solidFill>
                  <a:schemeClr val="accent1"/>
                </a:solidFill>
              </a:rPr>
              <a:t>充满了充满活力的音乐</a:t>
            </a:r>
            <a:r>
              <a:rPr lang="zh-CN" altLang="en-US" sz="2400" dirty="0">
                <a:latin typeface="+mn-ea"/>
                <a:cs typeface="+mn-ea"/>
              </a:rPr>
              <a:t>和生动的舞蹈，让观众们站了起来。</a:t>
            </a:r>
            <a:endParaRPr lang="en-US" altLang="zh-CN" sz="2400" dirty="0">
              <a:latin typeface="+mn-ea"/>
              <a:cs typeface="+mn-ea"/>
            </a:endParaRPr>
          </a:p>
          <a:p>
            <a:r>
              <a:rPr lang="en-US" altLang="zh-CN" sz="2400" dirty="0">
                <a:latin typeface="+mn-ea"/>
                <a:cs typeface="+mn-ea"/>
              </a:rPr>
              <a:t>The band's performance </a:t>
            </a:r>
            <a:r>
              <a:rPr lang="en-US" altLang="zh-CN" sz="2400" b="1" u="sng" dirty="0">
                <a:solidFill>
                  <a:schemeClr val="accent1"/>
                </a:solidFill>
              </a:rPr>
              <a:t>was filled with energetic music </a:t>
            </a:r>
            <a:r>
              <a:rPr lang="en-US" altLang="zh-CN" sz="2400" dirty="0">
                <a:latin typeface="+mn-ea"/>
                <a:cs typeface="+mn-ea"/>
              </a:rPr>
              <a:t>and lively dance routines that had the audience on their feet.</a:t>
            </a:r>
            <a:endParaRPr lang="en-US" altLang="zh-CN"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97520" y="4353179"/>
            <a:ext cx="3048000" cy="2159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replace/ </a:t>
            </a:r>
            <a:r>
              <a:rPr lang="en-US" altLang="zh-CN" sz="2400" b="1" dirty="0" err="1">
                <a:solidFill>
                  <a:schemeClr val="bg2">
                    <a:lumMod val="10000"/>
                  </a:schemeClr>
                </a:solidFill>
                <a:latin typeface="微软雅黑" panose="020B0503020204020204" charset="-122"/>
                <a:ea typeface="微软雅黑" panose="020B0503020204020204" charset="-122"/>
              </a:rPr>
              <a:t>rɪˈpleɪs</a:t>
            </a:r>
            <a:r>
              <a:rPr lang="en-US" altLang="zh-CN" sz="2400" b="1" dirty="0">
                <a:solidFill>
                  <a:schemeClr val="bg2">
                    <a:lumMod val="10000"/>
                  </a:schemeClr>
                </a:solidFill>
                <a:latin typeface="微软雅黑" panose="020B0503020204020204" charset="-122"/>
                <a:ea typeface="微软雅黑" panose="020B0503020204020204" charset="-122"/>
              </a:rPr>
              <a:t>	                         </a:t>
            </a:r>
            <a:r>
              <a:rPr lang="en-US" altLang="zh-CN" sz="2400" b="1" dirty="0" err="1">
                <a:solidFill>
                  <a:schemeClr val="bg2">
                    <a:lumMod val="10000"/>
                  </a:schemeClr>
                </a:solidFill>
                <a:latin typeface="微软雅黑" panose="020B0503020204020204" charset="-122"/>
                <a:ea typeface="微软雅黑" panose="020B0503020204020204" charset="-122"/>
              </a:rPr>
              <a:t>vt.</a:t>
            </a:r>
            <a:r>
              <a:rPr lang="en-US" altLang="zh-CN" sz="2400" b="1" dirty="0">
                <a:solidFill>
                  <a:schemeClr val="bg2">
                    <a:lumMod val="10000"/>
                  </a:schemeClr>
                </a:solidFill>
                <a:latin typeface="微软雅黑" panose="020B0503020204020204" charset="-122"/>
                <a:ea typeface="微软雅黑" panose="020B0503020204020204" charset="-122"/>
              </a:rPr>
              <a:t> </a:t>
            </a:r>
            <a:r>
              <a:rPr lang="zh-CN" altLang="en-US" sz="2400" b="1" dirty="0">
                <a:solidFill>
                  <a:schemeClr val="bg2">
                    <a:lumMod val="10000"/>
                  </a:schemeClr>
                </a:solidFill>
                <a:latin typeface="微软雅黑" panose="020B0503020204020204" charset="-122"/>
                <a:ea typeface="微软雅黑" panose="020B0503020204020204" charset="-122"/>
              </a:rPr>
              <a:t>接替；取代；更换</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11749520" cy="5570674"/>
          </a:xfrm>
          <a:prstGeom prst="rect">
            <a:avLst/>
          </a:prstGeom>
          <a:noFill/>
        </p:spPr>
        <p:txBody>
          <a:bodyPr wrap="square" rtlCol="0" anchor="t">
            <a:noAutofit/>
          </a:bodyPr>
          <a:lstStyle/>
          <a:p>
            <a:r>
              <a:rPr lang="en-US" altLang="zh-CN" sz="2400" dirty="0">
                <a:latin typeface="+mn-ea"/>
                <a:cs typeface="+mn-ea"/>
              </a:rPr>
              <a:t>1. </a:t>
            </a:r>
            <a:r>
              <a:rPr lang="zh-CN" altLang="en-US" sz="2400" dirty="0">
                <a:latin typeface="+mn-ea"/>
                <a:cs typeface="+mn-ea"/>
              </a:rPr>
              <a:t>在这些章节中，我研究了一些问题，比如独处的重要性，以及培养高质量休闲的必要性，以</a:t>
            </a:r>
            <a:r>
              <a:rPr lang="zh-CN" altLang="en-US" sz="2400" dirty="0">
                <a:solidFill>
                  <a:schemeClr val="accent1"/>
                </a:solidFill>
              </a:rPr>
              <a:t>取代</a:t>
            </a:r>
            <a:r>
              <a:rPr lang="zh-CN" altLang="en-US" sz="2400" dirty="0">
                <a:latin typeface="+mn-ea"/>
                <a:cs typeface="+mn-ea"/>
              </a:rPr>
              <a:t>现在大多数人花在盲目使用电子设备上的时间。</a:t>
            </a:r>
            <a:r>
              <a:rPr lang="en-US" altLang="zh-CN" sz="2400" baseline="-25000" dirty="0">
                <a:solidFill>
                  <a:schemeClr val="accent5">
                    <a:lumMod val="50000"/>
                  </a:schemeClr>
                </a:solidFill>
              </a:rPr>
              <a:t>2023</a:t>
            </a:r>
            <a:r>
              <a:rPr lang="zh-CN" altLang="en-US" sz="2400" baseline="-25000" dirty="0">
                <a:solidFill>
                  <a:schemeClr val="accent5">
                    <a:lumMod val="50000"/>
                  </a:schemeClr>
                </a:solidFill>
              </a:rPr>
              <a:t>新高考</a:t>
            </a:r>
            <a:r>
              <a:rPr lang="en-US" altLang="zh-CN" sz="2400" baseline="-25000" dirty="0">
                <a:solidFill>
                  <a:schemeClr val="accent5">
                    <a:lumMod val="50000"/>
                  </a:schemeClr>
                </a:solidFill>
              </a:rPr>
              <a:t>Ⅰ</a:t>
            </a:r>
            <a:endParaRPr lang="en-US" altLang="zh-CN" sz="2400" baseline="-25000" dirty="0">
              <a:solidFill>
                <a:schemeClr val="accent5">
                  <a:lumMod val="50000"/>
                </a:schemeClr>
              </a:solidFill>
            </a:endParaRPr>
          </a:p>
          <a:p>
            <a:r>
              <a:rPr lang="en-US" altLang="zh-CN" sz="2400" dirty="0">
                <a:latin typeface="+mn-ea"/>
                <a:cs typeface="+mn-ea"/>
              </a:rPr>
              <a:t>In these chapters, I examine issues such as the importance of solitude</a:t>
            </a:r>
            <a:r>
              <a:rPr lang="zh-CN" altLang="en-US" sz="2400" dirty="0">
                <a:latin typeface="+mn-ea"/>
                <a:cs typeface="+mn-ea"/>
              </a:rPr>
              <a:t>（独处）</a:t>
            </a:r>
            <a:r>
              <a:rPr lang="en-US" altLang="zh-CN" sz="2400" dirty="0">
                <a:latin typeface="+mn-ea"/>
                <a:cs typeface="+mn-ea"/>
              </a:rPr>
              <a:t>and the necessity of cultivating high-quality leisure to </a:t>
            </a:r>
            <a:r>
              <a:rPr lang="en-US" altLang="zh-CN" sz="2400" b="1" u="sng" dirty="0">
                <a:solidFill>
                  <a:schemeClr val="accent1"/>
                </a:solidFill>
              </a:rPr>
              <a:t>replace</a:t>
            </a:r>
            <a:r>
              <a:rPr lang="en-US" altLang="zh-CN" sz="2400" dirty="0">
                <a:latin typeface="+mn-ea"/>
                <a:cs typeface="+mn-ea"/>
              </a:rPr>
              <a:t> the time most now spent on mindless device use. </a:t>
            </a:r>
            <a:endParaRPr lang="en-US" altLang="zh-CN" sz="2400" dirty="0">
              <a:latin typeface="+mn-ea"/>
              <a:cs typeface="+mn-ea"/>
            </a:endParaRPr>
          </a:p>
          <a:p>
            <a:endParaRPr lang="en-US" altLang="zh-CN" sz="2400" dirty="0">
              <a:latin typeface="+mn-ea"/>
              <a:cs typeface="+mn-ea"/>
            </a:endParaRPr>
          </a:p>
          <a:p>
            <a:r>
              <a:rPr lang="en-US" altLang="zh-CN" sz="2400" dirty="0">
                <a:latin typeface="+mn-ea"/>
                <a:cs typeface="+mn-ea"/>
              </a:rPr>
              <a:t>2. </a:t>
            </a:r>
            <a:r>
              <a:rPr lang="zh-CN" altLang="en-US" sz="2400" dirty="0">
                <a:latin typeface="+mn-ea"/>
                <a:cs typeface="+mn-ea"/>
              </a:rPr>
              <a:t>如果我们用自行车</a:t>
            </a:r>
            <a:r>
              <a:rPr lang="zh-CN" altLang="en-US" sz="2400" dirty="0">
                <a:solidFill>
                  <a:schemeClr val="accent1"/>
                </a:solidFill>
              </a:rPr>
              <a:t>代替</a:t>
            </a:r>
            <a:r>
              <a:rPr lang="zh-CN" altLang="en-US" sz="2400" dirty="0">
                <a:latin typeface="+mn-ea"/>
                <a:cs typeface="+mn-ea"/>
              </a:rPr>
              <a:t>汽车</a:t>
            </a:r>
            <a:r>
              <a:rPr lang="en-US" altLang="zh-CN" sz="2400" dirty="0">
                <a:latin typeface="+mn-ea"/>
                <a:cs typeface="+mn-ea"/>
              </a:rPr>
              <a:t>,</a:t>
            </a:r>
            <a:r>
              <a:rPr lang="zh-CN" altLang="en-US" sz="2400" dirty="0">
                <a:latin typeface="+mn-ea"/>
                <a:cs typeface="+mn-ea"/>
              </a:rPr>
              <a:t>我们的城市将变得更好。 </a:t>
            </a:r>
            <a:r>
              <a:rPr lang="en-US" altLang="zh-CN" sz="2400" baseline="-25000" dirty="0">
                <a:solidFill>
                  <a:schemeClr val="accent5">
                    <a:lumMod val="50000"/>
                  </a:schemeClr>
                </a:solidFill>
              </a:rPr>
              <a:t>2022</a:t>
            </a:r>
            <a:r>
              <a:rPr lang="zh-CN" altLang="en-US" sz="2400" baseline="-25000" dirty="0">
                <a:solidFill>
                  <a:schemeClr val="accent5">
                    <a:lumMod val="50000"/>
                  </a:schemeClr>
                </a:solidFill>
              </a:rPr>
              <a:t>全国乙</a:t>
            </a:r>
            <a:endParaRPr lang="en-US" altLang="zh-CN" sz="2400" baseline="-25000" dirty="0">
              <a:solidFill>
                <a:schemeClr val="accent5">
                  <a:lumMod val="50000"/>
                </a:schemeClr>
              </a:solidFill>
            </a:endParaRPr>
          </a:p>
          <a:p>
            <a:r>
              <a:rPr lang="en-US" altLang="zh-CN" sz="2400" dirty="0">
                <a:latin typeface="+mn-ea"/>
                <a:cs typeface="+mn-ea"/>
              </a:rPr>
              <a:t>Our cities will be better places if we </a:t>
            </a:r>
            <a:r>
              <a:rPr lang="en-US" altLang="zh-CN" sz="2400" b="1" u="sng" dirty="0">
                <a:solidFill>
                  <a:schemeClr val="accent1"/>
                </a:solidFill>
              </a:rPr>
              <a:t>replace</a:t>
            </a:r>
            <a:r>
              <a:rPr lang="en-US" altLang="zh-CN" sz="2400" dirty="0">
                <a:latin typeface="+mn-ea"/>
                <a:cs typeface="+mn-ea"/>
              </a:rPr>
              <a:t> cars </a:t>
            </a:r>
            <a:r>
              <a:rPr lang="en-US" altLang="zh-CN" sz="2400" b="1" u="sng" dirty="0">
                <a:solidFill>
                  <a:schemeClr val="accent1"/>
                </a:solidFill>
              </a:rPr>
              <a:t>with</a:t>
            </a:r>
            <a:r>
              <a:rPr lang="en-US" altLang="zh-CN" sz="2400" dirty="0">
                <a:latin typeface="+mn-ea"/>
                <a:cs typeface="+mn-ea"/>
              </a:rPr>
              <a:t> bicycles.</a:t>
            </a:r>
            <a:endParaRPr lang="en-US" altLang="zh-CN" sz="2400" dirty="0">
              <a:latin typeface="+mn-ea"/>
              <a:cs typeface="+mn-ea"/>
            </a:endParaRPr>
          </a:p>
          <a:p>
            <a:endParaRPr lang="en-US" altLang="zh-CN" sz="2400" dirty="0">
              <a:latin typeface="+mn-ea"/>
              <a:cs typeface="+mn-ea"/>
            </a:endParaRPr>
          </a:p>
          <a:p>
            <a:r>
              <a:rPr lang="en-US" altLang="zh-CN" sz="2400" dirty="0">
                <a:latin typeface="+mn-ea"/>
                <a:cs typeface="+mn-ea"/>
              </a:rPr>
              <a:t>3. </a:t>
            </a:r>
            <a:r>
              <a:rPr lang="zh-CN" altLang="en-US" sz="2400" dirty="0">
                <a:latin typeface="+mn-ea"/>
                <a:cs typeface="+mn-ea"/>
              </a:rPr>
              <a:t>当我看到北极熊试图用它巨大的爪子拆毁栅栏的时候</a:t>
            </a:r>
            <a:r>
              <a:rPr lang="en-US" altLang="zh-CN" sz="2400" dirty="0">
                <a:latin typeface="+mn-ea"/>
                <a:cs typeface="+mn-ea"/>
              </a:rPr>
              <a:t>,</a:t>
            </a:r>
            <a:r>
              <a:rPr lang="zh-CN" altLang="en-US" sz="2400" dirty="0">
                <a:latin typeface="+mn-ea"/>
                <a:cs typeface="+mn-ea"/>
              </a:rPr>
              <a:t>这种</a:t>
            </a:r>
            <a:endParaRPr lang="en-US" altLang="zh-CN" sz="2400" dirty="0">
              <a:latin typeface="+mn-ea"/>
              <a:cs typeface="+mn-ea"/>
            </a:endParaRPr>
          </a:p>
          <a:p>
            <a:r>
              <a:rPr lang="zh-CN" altLang="en-US" sz="2400" dirty="0">
                <a:solidFill>
                  <a:schemeClr val="accent1"/>
                </a:solidFill>
              </a:rPr>
              <a:t>兴奋迅速被恐惧和不安代替</a:t>
            </a:r>
            <a:r>
              <a:rPr lang="zh-CN" altLang="en-US" sz="2400" dirty="0">
                <a:latin typeface="+mn-ea"/>
                <a:cs typeface="+mn-ea"/>
              </a:rPr>
              <a:t>。</a:t>
            </a:r>
            <a:endParaRPr lang="en-US" altLang="zh-CN" sz="2400" dirty="0">
              <a:latin typeface="+mn-ea"/>
              <a:cs typeface="+mn-ea"/>
            </a:endParaRPr>
          </a:p>
          <a:p>
            <a:r>
              <a:rPr lang="en-US" altLang="zh-CN" sz="2400" dirty="0">
                <a:latin typeface="+mn-ea"/>
                <a:cs typeface="+mn-ea"/>
              </a:rPr>
              <a:t>When I saw the polar bear trying to pull down the fence </a:t>
            </a:r>
            <a:endParaRPr lang="en-US" altLang="zh-CN" sz="2400" dirty="0">
              <a:latin typeface="+mn-ea"/>
              <a:cs typeface="+mn-ea"/>
            </a:endParaRPr>
          </a:p>
          <a:p>
            <a:r>
              <a:rPr lang="en-US" altLang="zh-CN" sz="2400" dirty="0">
                <a:latin typeface="+mn-ea"/>
                <a:cs typeface="+mn-ea"/>
              </a:rPr>
              <a:t>with his giant paws, </a:t>
            </a:r>
            <a:r>
              <a:rPr lang="en-US" altLang="zh-CN" sz="2400" b="1" u="sng" dirty="0">
                <a:solidFill>
                  <a:schemeClr val="accent1"/>
                </a:solidFill>
              </a:rPr>
              <a:t>the excitement was quickly replaced by fear and anxiety</a:t>
            </a:r>
            <a:r>
              <a:rPr lang="en-US" altLang="zh-CN" sz="2400" dirty="0">
                <a:latin typeface="+mn-ea"/>
                <a:cs typeface="+mn-ea"/>
              </a:rPr>
              <a:t>. </a:t>
            </a:r>
            <a:endParaRPr lang="en-US" altLang="zh-CN" sz="2400" dirty="0">
              <a:latin typeface="+mn-ea"/>
              <a:cs typeface="+mn-ea"/>
            </a:endParaRPr>
          </a:p>
          <a:p>
            <a:endParaRPr lang="zh-CN" altLang="en-US"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36216" y="2824479"/>
            <a:ext cx="2691057" cy="20182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operation 	/ ˌ</a:t>
            </a:r>
            <a:r>
              <a:rPr lang="en-US" altLang="zh-CN" sz="2400" b="1" dirty="0" err="1">
                <a:solidFill>
                  <a:schemeClr val="bg2">
                    <a:lumMod val="10000"/>
                  </a:schemeClr>
                </a:solidFill>
                <a:latin typeface="微软雅黑" panose="020B0503020204020204" charset="-122"/>
                <a:ea typeface="微软雅黑" panose="020B0503020204020204" charset="-122"/>
              </a:rPr>
              <a:t>ɒpəˈreɪʃ</a:t>
            </a:r>
            <a:r>
              <a:rPr lang="en-US" altLang="zh-CN" sz="2400" b="1" dirty="0">
                <a:solidFill>
                  <a:schemeClr val="bg2">
                    <a:lumMod val="10000"/>
                  </a:schemeClr>
                </a:solidFill>
                <a:latin typeface="微软雅黑" panose="020B0503020204020204" charset="-122"/>
                <a:ea typeface="微软雅黑" panose="020B0503020204020204" charset="-122"/>
              </a:rPr>
              <a:t>(ə)n/	                    n. </a:t>
            </a:r>
            <a:r>
              <a:rPr lang="zh-CN" altLang="en-US" sz="2400" b="1" dirty="0">
                <a:solidFill>
                  <a:schemeClr val="bg2">
                    <a:lumMod val="10000"/>
                  </a:schemeClr>
                </a:solidFill>
                <a:latin typeface="微软雅黑" panose="020B0503020204020204" charset="-122"/>
                <a:ea typeface="微软雅黑" panose="020B0503020204020204" charset="-122"/>
              </a:rPr>
              <a:t>手术；企业；经营</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11749520" cy="5570674"/>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后来</a:t>
            </a:r>
            <a:r>
              <a:rPr lang="en-US" altLang="zh-CN" sz="2400" dirty="0">
                <a:latin typeface="+mn-ea"/>
                <a:cs typeface="+mn-ea"/>
              </a:rPr>
              <a:t>11</a:t>
            </a:r>
            <a:r>
              <a:rPr lang="zh-CN" altLang="en-US" sz="2400" dirty="0">
                <a:latin typeface="+mn-ea"/>
                <a:cs typeface="+mn-ea"/>
              </a:rPr>
              <a:t>月底</a:t>
            </a:r>
            <a:r>
              <a:rPr lang="en-US" altLang="zh-CN" sz="2400" dirty="0">
                <a:latin typeface="+mn-ea"/>
                <a:cs typeface="+mn-ea"/>
              </a:rPr>
              <a:t>,</a:t>
            </a:r>
            <a:r>
              <a:rPr lang="zh-CN" altLang="en-US" sz="2400" dirty="0">
                <a:latin typeface="+mn-ea"/>
                <a:cs typeface="+mn-ea"/>
              </a:rPr>
              <a:t>蒂莉做了</a:t>
            </a:r>
            <a:r>
              <a:rPr lang="zh-CN" altLang="en-US" sz="2400" dirty="0">
                <a:solidFill>
                  <a:schemeClr val="accent1"/>
                </a:solidFill>
              </a:rPr>
              <a:t>腿部手术</a:t>
            </a:r>
            <a:r>
              <a:rPr lang="zh-CN" altLang="en-US" sz="2400" dirty="0">
                <a:latin typeface="+mn-ea"/>
                <a:cs typeface="+mn-ea"/>
              </a:rPr>
              <a:t>。</a:t>
            </a:r>
            <a:r>
              <a:rPr lang="en-US" altLang="zh-CN" sz="2400" baseline="-25000" dirty="0">
                <a:solidFill>
                  <a:schemeClr val="accent5">
                    <a:lumMod val="50000"/>
                  </a:schemeClr>
                </a:solidFill>
              </a:rPr>
              <a:t>2022</a:t>
            </a:r>
            <a:r>
              <a:rPr lang="zh-CN" altLang="en-US" sz="2400" baseline="-25000" dirty="0">
                <a:solidFill>
                  <a:schemeClr val="accent5">
                    <a:lumMod val="50000"/>
                  </a:schemeClr>
                </a:solidFill>
              </a:rPr>
              <a:t>全国甲</a:t>
            </a:r>
            <a:endParaRPr lang="en-US" altLang="zh-CN" sz="2400" baseline="-25000" dirty="0">
              <a:solidFill>
                <a:schemeClr val="accent5">
                  <a:lumMod val="50000"/>
                </a:schemeClr>
              </a:solidFill>
            </a:endParaRPr>
          </a:p>
          <a:p>
            <a:r>
              <a:rPr lang="en-US" altLang="zh-CN" sz="2400" dirty="0">
                <a:latin typeface="+mn-ea"/>
                <a:cs typeface="+mn-ea"/>
              </a:rPr>
              <a:t>And then in late November, Tilly had an </a:t>
            </a:r>
            <a:r>
              <a:rPr lang="en-US" altLang="zh-CN" sz="2400" b="1" u="sng" dirty="0">
                <a:solidFill>
                  <a:schemeClr val="accent1"/>
                </a:solidFill>
              </a:rPr>
              <a:t>operation</a:t>
            </a:r>
            <a:r>
              <a:rPr lang="en-US" altLang="zh-CN" sz="2400" dirty="0">
                <a:latin typeface="+mn-ea"/>
                <a:cs typeface="+mn-ea"/>
              </a:rPr>
              <a:t> on her leg.</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据估计</a:t>
            </a:r>
            <a:r>
              <a:rPr lang="en-US" altLang="zh-CN" sz="2400" dirty="0">
                <a:latin typeface="+mn-ea"/>
                <a:cs typeface="+mn-ea"/>
              </a:rPr>
              <a:t>,</a:t>
            </a:r>
            <a:r>
              <a:rPr lang="zh-CN" altLang="en-US" sz="2400" dirty="0">
                <a:latin typeface="+mn-ea"/>
                <a:cs typeface="+mn-ea"/>
              </a:rPr>
              <a:t>到</a:t>
            </a:r>
            <a:r>
              <a:rPr lang="en-US" altLang="zh-CN" sz="2400" dirty="0">
                <a:latin typeface="+mn-ea"/>
                <a:cs typeface="+mn-ea"/>
              </a:rPr>
              <a:t>2025</a:t>
            </a:r>
            <a:r>
              <a:rPr lang="zh-CN" altLang="en-US" sz="2400" dirty="0">
                <a:latin typeface="+mn-ea"/>
                <a:cs typeface="+mn-ea"/>
              </a:rPr>
              <a:t>年</a:t>
            </a:r>
            <a:r>
              <a:rPr lang="en-US" altLang="zh-CN" sz="2400" dirty="0">
                <a:latin typeface="+mn-ea"/>
                <a:cs typeface="+mn-ea"/>
              </a:rPr>
              <a:t>,</a:t>
            </a:r>
            <a:r>
              <a:rPr lang="zh-CN" altLang="en-US" sz="2400" dirty="0">
                <a:latin typeface="+mn-ea"/>
                <a:cs typeface="+mn-ea"/>
              </a:rPr>
              <a:t>全国将有超过两千万辆共享单车</a:t>
            </a:r>
            <a:r>
              <a:rPr lang="zh-CN" altLang="en-US" sz="2400" dirty="0">
                <a:solidFill>
                  <a:schemeClr val="accent1"/>
                </a:solidFill>
              </a:rPr>
              <a:t>投入使用</a:t>
            </a:r>
            <a:r>
              <a:rPr lang="zh-CN" altLang="en-US" sz="2400" dirty="0">
                <a:latin typeface="+mn-ea"/>
                <a:cs typeface="+mn-ea"/>
              </a:rPr>
              <a:t>。</a:t>
            </a:r>
            <a:endParaRPr lang="en-US" altLang="zh-CN" sz="2400" dirty="0">
              <a:latin typeface="+mn-ea"/>
              <a:cs typeface="+mn-ea"/>
            </a:endParaRPr>
          </a:p>
          <a:p>
            <a:r>
              <a:rPr lang="en-US" altLang="zh-CN" sz="2400" dirty="0">
                <a:latin typeface="+mn-ea"/>
                <a:cs typeface="+mn-ea"/>
              </a:rPr>
              <a:t>It is estimated that more than 20 million shared bikes will have </a:t>
            </a:r>
            <a:endParaRPr lang="en-US" altLang="zh-CN" sz="2400" dirty="0">
              <a:latin typeface="+mn-ea"/>
              <a:cs typeface="+mn-ea"/>
            </a:endParaRPr>
          </a:p>
          <a:p>
            <a:r>
              <a:rPr lang="en-US" altLang="zh-CN" sz="2400" dirty="0">
                <a:latin typeface="+mn-ea"/>
                <a:cs typeface="+mn-ea"/>
              </a:rPr>
              <a:t>been </a:t>
            </a:r>
            <a:r>
              <a:rPr lang="en-US" altLang="zh-CN" sz="2400" b="1" u="sng" dirty="0">
                <a:solidFill>
                  <a:schemeClr val="accent1"/>
                </a:solidFill>
              </a:rPr>
              <a:t>put into operation </a:t>
            </a:r>
            <a:r>
              <a:rPr lang="en-US" altLang="zh-CN" sz="2400" dirty="0">
                <a:latin typeface="+mn-ea"/>
                <a:cs typeface="+mn-ea"/>
              </a:rPr>
              <a:t>nation-wide by 2025.</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3. </a:t>
            </a:r>
            <a:r>
              <a:rPr lang="zh-CN" altLang="en-US" sz="2400" dirty="0">
                <a:latin typeface="+mn-ea"/>
                <a:cs typeface="+mn-ea"/>
              </a:rPr>
              <a:t>新校规很快就会</a:t>
            </a:r>
            <a:r>
              <a:rPr lang="zh-CN" altLang="en-US" sz="2400" dirty="0">
                <a:solidFill>
                  <a:schemeClr val="accent1"/>
                </a:solidFill>
              </a:rPr>
              <a:t>生效</a:t>
            </a:r>
            <a:r>
              <a:rPr lang="zh-CN" altLang="en-US" sz="2400" dirty="0">
                <a:latin typeface="+mn-ea"/>
                <a:cs typeface="+mn-ea"/>
              </a:rPr>
              <a:t>。</a:t>
            </a:r>
            <a:endParaRPr lang="en-US" altLang="zh-CN" sz="2400" dirty="0">
              <a:latin typeface="+mn-ea"/>
              <a:cs typeface="+mn-ea"/>
            </a:endParaRPr>
          </a:p>
          <a:p>
            <a:r>
              <a:rPr lang="en-US" altLang="zh-CN" sz="2400" dirty="0">
                <a:latin typeface="+mn-ea"/>
                <a:cs typeface="+mn-ea"/>
              </a:rPr>
              <a:t>The new school rules will soon </a:t>
            </a:r>
            <a:r>
              <a:rPr lang="en-US" altLang="zh-CN" sz="2400" b="1" u="sng" dirty="0">
                <a:solidFill>
                  <a:schemeClr val="accent1"/>
                </a:solidFill>
              </a:rPr>
              <a:t>come into operation</a:t>
            </a:r>
            <a:r>
              <a:rPr lang="en-US" altLang="zh-CN" sz="2400" dirty="0">
                <a:latin typeface="+mn-ea"/>
                <a:cs typeface="+mn-ea"/>
              </a:rPr>
              <a:t>.</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4. </a:t>
            </a:r>
            <a:r>
              <a:rPr lang="zh-CN" altLang="en-US" sz="2400" dirty="0">
                <a:latin typeface="+mn-ea"/>
                <a:cs typeface="+mn-ea"/>
              </a:rPr>
              <a:t>我们有一个女病人，她接受了膝关节置换</a:t>
            </a:r>
            <a:r>
              <a:rPr lang="zh-CN" altLang="en-US" sz="2400" dirty="0">
                <a:solidFill>
                  <a:schemeClr val="accent1"/>
                </a:solidFill>
              </a:rPr>
              <a:t>手术</a:t>
            </a:r>
            <a:r>
              <a:rPr lang="zh-CN" altLang="en-US" sz="2400" dirty="0">
                <a:latin typeface="+mn-ea"/>
                <a:cs typeface="+mn-ea"/>
              </a:rPr>
              <a:t>的测试</a:t>
            </a:r>
            <a:r>
              <a:rPr lang="en-US" altLang="zh-CN" sz="2400" dirty="0">
                <a:latin typeface="+mn-ea"/>
                <a:cs typeface="+mn-ea"/>
              </a:rPr>
              <a:t>. </a:t>
            </a:r>
            <a:r>
              <a:rPr lang="en-US" altLang="zh-CN" sz="2400" baseline="-25000" dirty="0">
                <a:solidFill>
                  <a:schemeClr val="accent5">
                    <a:lumMod val="50000"/>
                  </a:schemeClr>
                </a:solidFill>
              </a:rPr>
              <a:t>2021·</a:t>
            </a:r>
            <a:r>
              <a:rPr lang="zh-CN" altLang="en-US" sz="2400" baseline="-25000" dirty="0">
                <a:solidFill>
                  <a:schemeClr val="accent5">
                    <a:lumMod val="50000"/>
                  </a:schemeClr>
                </a:solidFill>
              </a:rPr>
              <a:t>全国乙卷</a:t>
            </a:r>
            <a:endParaRPr lang="en-US" altLang="zh-CN" sz="2400" baseline="-25000" dirty="0">
              <a:solidFill>
                <a:schemeClr val="accent5">
                  <a:lumMod val="50000"/>
                </a:schemeClr>
              </a:solidFill>
            </a:endParaRPr>
          </a:p>
          <a:p>
            <a:r>
              <a:rPr lang="en-US" altLang="zh-CN" sz="2400" dirty="0">
                <a:latin typeface="+mn-ea"/>
                <a:cs typeface="+mn-ea"/>
              </a:rPr>
              <a:t>We had a woman patient who was put to the test from </a:t>
            </a:r>
            <a:r>
              <a:rPr lang="en-US" altLang="zh-CN" sz="2400" b="1" u="sng" dirty="0">
                <a:solidFill>
                  <a:schemeClr val="accent1"/>
                </a:solidFill>
              </a:rPr>
              <a:t>a knee replacement operation</a:t>
            </a:r>
            <a:r>
              <a:rPr lang="en-US" altLang="zh-CN" sz="2400" dirty="0">
                <a:latin typeface="+mn-ea"/>
                <a:cs typeface="+mn-ea"/>
              </a:rPr>
              <a:t>.</a:t>
            </a:r>
            <a:endParaRPr lang="en-US" altLang="zh-CN" sz="2400" dirty="0">
              <a:latin typeface="+mn-ea"/>
              <a:cs typeface="+mn-ea"/>
            </a:endParaRPr>
          </a:p>
          <a:p>
            <a:endParaRPr lang="zh-CN" altLang="en-US" sz="2400" b="1" u="sng" dirty="0">
              <a:solidFill>
                <a:schemeClr val="accent1"/>
              </a:solidFill>
            </a:endParaRPr>
          </a:p>
          <a:p>
            <a:endParaRPr lang="zh-CN" altLang="en-US" sz="2400" dirty="0">
              <a:latin typeface="+mn-ea"/>
              <a:cs typeface="+mn-ea"/>
            </a:endParaRPr>
          </a:p>
          <a:p>
            <a:endParaRPr lang="en-US" sz="2400" dirty="0">
              <a:latin typeface="+mn-ea"/>
              <a:cs typeface="+mn-ea"/>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23623" y="1977992"/>
            <a:ext cx="3190624" cy="226888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whisper / ˈ</a:t>
            </a:r>
            <a:r>
              <a:rPr lang="en-US" altLang="zh-CN" sz="2400" b="1" dirty="0" err="1">
                <a:solidFill>
                  <a:schemeClr val="bg2">
                    <a:lumMod val="10000"/>
                  </a:schemeClr>
                </a:solidFill>
                <a:latin typeface="微软雅黑" panose="020B0503020204020204" charset="-122"/>
                <a:ea typeface="微软雅黑" panose="020B0503020204020204" charset="-122"/>
              </a:rPr>
              <a:t>wɪspə</a:t>
            </a:r>
            <a:r>
              <a:rPr lang="en-US" altLang="zh-CN" sz="2400" b="1" dirty="0">
                <a:solidFill>
                  <a:schemeClr val="bg2">
                    <a:lumMod val="10000"/>
                  </a:schemeClr>
                </a:solidFill>
                <a:latin typeface="微软雅黑" panose="020B0503020204020204" charset="-122"/>
                <a:ea typeface="微软雅黑" panose="020B0503020204020204" charset="-122"/>
              </a:rPr>
              <a:t>(r)/	                         adj.</a:t>
            </a:r>
            <a:r>
              <a:rPr lang="zh-CN" altLang="en-US" sz="2400" b="1" dirty="0">
                <a:solidFill>
                  <a:schemeClr val="bg2">
                    <a:lumMod val="10000"/>
                  </a:schemeClr>
                </a:solidFill>
                <a:latin typeface="微软雅黑" panose="020B0503020204020204" charset="-122"/>
                <a:ea typeface="微软雅黑" panose="020B0503020204020204" charset="-122"/>
              </a:rPr>
              <a:t>艰难的</a:t>
            </a:r>
            <a:r>
              <a:rPr lang="en-US" altLang="zh-CN" sz="2400" b="1" dirty="0">
                <a:solidFill>
                  <a:schemeClr val="bg2">
                    <a:lumMod val="10000"/>
                  </a:schemeClr>
                </a:solidFill>
                <a:latin typeface="微软雅黑" panose="020B0503020204020204" charset="-122"/>
                <a:ea typeface="微软雅黑" panose="020B0503020204020204" charset="-122"/>
              </a:rPr>
              <a:t>;</a:t>
            </a:r>
            <a:r>
              <a:rPr lang="zh-CN" altLang="en-US" sz="2400" b="1" dirty="0">
                <a:solidFill>
                  <a:schemeClr val="bg2">
                    <a:lumMod val="10000"/>
                  </a:schemeClr>
                </a:solidFill>
                <a:latin typeface="微软雅黑" panose="020B0503020204020204" charset="-122"/>
                <a:ea typeface="微软雅黑" panose="020B0503020204020204" charset="-122"/>
              </a:rPr>
              <a:t>严厉的</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11749520" cy="5570674"/>
          </a:xfrm>
          <a:prstGeom prst="rect">
            <a:avLst/>
          </a:prstGeom>
          <a:noFill/>
        </p:spPr>
        <p:txBody>
          <a:bodyPr wrap="square" rtlCol="0" anchor="t">
            <a:noAutofit/>
          </a:bodyPr>
          <a:lstStyle/>
          <a:p>
            <a:pPr marL="457200" indent="-457200">
              <a:buFontTx/>
              <a:buAutoNum type="arabicPeriod"/>
            </a:pPr>
            <a:r>
              <a:rPr lang="zh-CN" altLang="en-US" sz="2400" dirty="0">
                <a:latin typeface="+mn-ea"/>
                <a:cs typeface="+mn-ea"/>
              </a:rPr>
              <a:t>紧张地面对挑战时</a:t>
            </a:r>
            <a:r>
              <a:rPr lang="en-US" altLang="zh-CN" sz="2400" dirty="0">
                <a:latin typeface="+mn-ea"/>
                <a:cs typeface="+mn-ea"/>
              </a:rPr>
              <a:t>,</a:t>
            </a:r>
            <a:r>
              <a:rPr lang="zh-CN" altLang="en-US" sz="2400" dirty="0">
                <a:latin typeface="+mn-ea"/>
                <a:cs typeface="+mn-ea"/>
              </a:rPr>
              <a:t>我知道我会</a:t>
            </a:r>
            <a:r>
              <a:rPr lang="zh-CN" altLang="en-US" sz="2400" dirty="0">
                <a:solidFill>
                  <a:schemeClr val="accent1"/>
                </a:solidFill>
              </a:rPr>
              <a:t>对自己小声说</a:t>
            </a:r>
            <a:r>
              <a:rPr lang="zh-CN" altLang="en-US" sz="2400" dirty="0">
                <a:latin typeface="+mn-ea"/>
                <a:cs typeface="+mn-ea"/>
              </a:rPr>
              <a:t>两个简单的词“</a:t>
            </a:r>
            <a:r>
              <a:rPr lang="en-US" altLang="zh-CN" sz="2400" dirty="0">
                <a:latin typeface="+mn-ea"/>
                <a:cs typeface="+mn-ea"/>
              </a:rPr>
              <a:t>Be yourself”</a:t>
            </a:r>
            <a:r>
              <a:rPr lang="zh-CN" altLang="en-US" sz="2400" dirty="0">
                <a:latin typeface="+mn-ea"/>
                <a:cs typeface="+mn-ea"/>
              </a:rPr>
              <a:t>。</a:t>
            </a:r>
            <a:r>
              <a:rPr lang="zh-CN" altLang="en-US" sz="2400" baseline="-25000" dirty="0">
                <a:solidFill>
                  <a:schemeClr val="accent5">
                    <a:lumMod val="50000"/>
                  </a:schemeClr>
                </a:solidFill>
              </a:rPr>
              <a:t> </a:t>
            </a:r>
            <a:r>
              <a:rPr lang="en-US" altLang="zh-CN" sz="2400" baseline="-25000" dirty="0">
                <a:solidFill>
                  <a:schemeClr val="accent5">
                    <a:lumMod val="50000"/>
                  </a:schemeClr>
                </a:solidFill>
              </a:rPr>
              <a:t>2019</a:t>
            </a:r>
            <a:r>
              <a:rPr lang="zh-CN" altLang="en-US" sz="2400" baseline="-25000" dirty="0">
                <a:solidFill>
                  <a:schemeClr val="accent5">
                    <a:lumMod val="50000"/>
                  </a:schemeClr>
                </a:solidFill>
              </a:rPr>
              <a:t>北京</a:t>
            </a:r>
            <a:endParaRPr lang="en-US" altLang="zh-CN" sz="2400" baseline="-25000" dirty="0">
              <a:solidFill>
                <a:schemeClr val="accent5">
                  <a:lumMod val="50000"/>
                </a:schemeClr>
              </a:solidFill>
            </a:endParaRPr>
          </a:p>
          <a:p>
            <a:r>
              <a:rPr lang="en-US" altLang="zh-CN" sz="2400" dirty="0">
                <a:latin typeface="+mn-ea"/>
                <a:cs typeface="+mn-ea"/>
              </a:rPr>
              <a:t>Nervously facing challenges, I know I will </a:t>
            </a:r>
            <a:r>
              <a:rPr lang="en-US" altLang="zh-CN" sz="2400" b="1" u="sng" dirty="0">
                <a:solidFill>
                  <a:schemeClr val="accent1"/>
                </a:solidFill>
              </a:rPr>
              <a:t>whisper to myself </a:t>
            </a:r>
            <a:r>
              <a:rPr lang="en-US" altLang="zh-CN" sz="2400" dirty="0">
                <a:latin typeface="+mn-ea"/>
                <a:cs typeface="+mn-ea"/>
              </a:rPr>
              <a:t>the two simple words “Be your-self”.</a:t>
            </a:r>
            <a:endParaRPr lang="en-US" altLang="zh-CN" sz="2400" dirty="0">
              <a:latin typeface="+mn-ea"/>
              <a:cs typeface="+mn-ea"/>
            </a:endParaRPr>
          </a:p>
          <a:p>
            <a:pPr marL="457200" indent="-457200">
              <a:buAutoNum type="arabicPeriod"/>
            </a:pPr>
            <a:endParaRPr lang="en-US" altLang="zh-CN" sz="2400" dirty="0">
              <a:latin typeface="+mn-ea"/>
              <a:cs typeface="+mn-ea"/>
            </a:endParaRPr>
          </a:p>
          <a:p>
            <a:r>
              <a:rPr lang="en-US" altLang="zh-CN" sz="2400" dirty="0">
                <a:latin typeface="+mn-ea"/>
                <a:cs typeface="+mn-ea"/>
              </a:rPr>
              <a:t>2. </a:t>
            </a:r>
            <a:r>
              <a:rPr lang="zh-CN" altLang="en-US" sz="2400" dirty="0">
                <a:latin typeface="+mn-ea"/>
                <a:cs typeface="+mn-ea"/>
              </a:rPr>
              <a:t>被老师的话鼓舞</a:t>
            </a:r>
            <a:r>
              <a:rPr lang="en-US" altLang="zh-CN" sz="2400" dirty="0">
                <a:latin typeface="+mn-ea"/>
                <a:cs typeface="+mn-ea"/>
              </a:rPr>
              <a:t>,</a:t>
            </a:r>
            <a:r>
              <a:rPr lang="zh-CN" altLang="en-US" sz="2400" dirty="0">
                <a:latin typeface="+mn-ea"/>
                <a:cs typeface="+mn-ea"/>
              </a:rPr>
              <a:t>他</a:t>
            </a:r>
            <a:r>
              <a:rPr lang="zh-CN" altLang="en-US" sz="2400" dirty="0">
                <a:solidFill>
                  <a:schemeClr val="accent1"/>
                </a:solidFill>
              </a:rPr>
              <a:t>低声告诉自己</a:t>
            </a:r>
            <a:r>
              <a:rPr lang="en-US" altLang="zh-CN" sz="2400" dirty="0">
                <a:latin typeface="+mn-ea"/>
                <a:cs typeface="+mn-ea"/>
              </a:rPr>
              <a:t>:“</a:t>
            </a:r>
            <a:r>
              <a:rPr lang="zh-CN" altLang="en-US" sz="2400" dirty="0">
                <a:latin typeface="+mn-ea"/>
                <a:cs typeface="+mn-ea"/>
              </a:rPr>
              <a:t>我能做到。”</a:t>
            </a:r>
            <a:r>
              <a:rPr lang="en-US" altLang="zh-CN" sz="2400" dirty="0">
                <a:latin typeface="+mn-ea"/>
                <a:cs typeface="+mn-ea"/>
              </a:rPr>
              <a:t> </a:t>
            </a:r>
            <a:endParaRPr lang="en-US" altLang="zh-CN" sz="2400" dirty="0">
              <a:latin typeface="+mn-ea"/>
              <a:cs typeface="+mn-ea"/>
            </a:endParaRPr>
          </a:p>
          <a:p>
            <a:r>
              <a:rPr lang="en-US" altLang="zh-CN" sz="2400" dirty="0">
                <a:latin typeface="+mn-ea"/>
                <a:cs typeface="+mn-ea"/>
              </a:rPr>
              <a:t>Inspired by what the teacher said, he told himself </a:t>
            </a:r>
            <a:r>
              <a:rPr lang="en-US" altLang="zh-CN" sz="2400" b="1" u="sng" dirty="0">
                <a:solidFill>
                  <a:schemeClr val="accent1"/>
                </a:solidFill>
              </a:rPr>
              <a:t>in a whisper</a:t>
            </a:r>
            <a:r>
              <a:rPr lang="en-US" altLang="zh-CN" sz="2400" dirty="0">
                <a:latin typeface="+mn-ea"/>
                <a:cs typeface="+mn-ea"/>
              </a:rPr>
              <a:t>, “I can make it.”</a:t>
            </a:r>
            <a:endParaRPr lang="en-US" altLang="zh-CN" sz="2400" dirty="0">
              <a:latin typeface="+mn-ea"/>
              <a:cs typeface="+mn-ea"/>
            </a:endParaRPr>
          </a:p>
          <a:p>
            <a:pPr marL="457200" indent="-457200">
              <a:buAutoNum type="arabicPeriod"/>
            </a:pPr>
            <a:endParaRPr lang="zh-CN" altLang="en-US" sz="2400" dirty="0">
              <a:latin typeface="+mn-ea"/>
              <a:cs typeface="+mn-ea"/>
            </a:endParaRPr>
          </a:p>
          <a:p>
            <a:r>
              <a:rPr lang="en-US" altLang="zh-CN" sz="2400" dirty="0">
                <a:latin typeface="+mn-ea"/>
                <a:cs typeface="+mn-ea"/>
              </a:rPr>
              <a:t>3. </a:t>
            </a:r>
            <a:r>
              <a:rPr lang="zh-CN" altLang="en-US" sz="2400" dirty="0">
                <a:latin typeface="+mn-ea"/>
                <a:cs typeface="+mn-ea"/>
              </a:rPr>
              <a:t>我看见她</a:t>
            </a:r>
            <a:r>
              <a:rPr lang="zh-CN" altLang="en-US" sz="2400" dirty="0">
                <a:solidFill>
                  <a:schemeClr val="accent1"/>
                </a:solidFill>
              </a:rPr>
              <a:t>在他耳边嘀咕着什么</a:t>
            </a:r>
            <a:r>
              <a:rPr lang="zh-CN" altLang="en-US" sz="2400" dirty="0">
                <a:latin typeface="+mn-ea"/>
                <a:cs typeface="+mn-ea"/>
              </a:rPr>
              <a:t>，显然不想让他听见。</a:t>
            </a:r>
            <a:endParaRPr lang="en-US" altLang="zh-CN" sz="2400" dirty="0">
              <a:latin typeface="+mn-ea"/>
              <a:cs typeface="+mn-ea"/>
            </a:endParaRPr>
          </a:p>
          <a:p>
            <a:r>
              <a:rPr lang="en-US" altLang="zh-CN" sz="2400" dirty="0">
                <a:latin typeface="+mn-ea"/>
                <a:cs typeface="+mn-ea"/>
              </a:rPr>
              <a:t>I saw her </a:t>
            </a:r>
            <a:r>
              <a:rPr lang="en-US" altLang="zh-CN" sz="2400" b="1" u="sng" dirty="0">
                <a:solidFill>
                  <a:schemeClr val="accent1"/>
                </a:solidFill>
              </a:rPr>
              <a:t>whispering something in his ear</a:t>
            </a:r>
            <a:r>
              <a:rPr lang="en-US" altLang="zh-CN" sz="2400" dirty="0">
                <a:latin typeface="+mn-ea"/>
                <a:cs typeface="+mn-ea"/>
              </a:rPr>
              <a:t>, obviously not wanting to be heard.</a:t>
            </a:r>
            <a:endParaRPr lang="en-US" altLang="zh-CN" sz="2400" dirty="0">
              <a:latin typeface="+mn-ea"/>
              <a:cs typeface="+mn-ea"/>
            </a:endParaRPr>
          </a:p>
          <a:p>
            <a:pPr marL="457200" indent="-457200">
              <a:buAutoNum type="arabicPeriod"/>
            </a:pPr>
            <a:endParaRPr lang="zh-CN" altLang="en-US" sz="2400" dirty="0">
              <a:latin typeface="+mn-ea"/>
              <a:cs typeface="+mn-ea"/>
            </a:endParaRPr>
          </a:p>
          <a:p>
            <a:pPr marL="457200" indent="-457200">
              <a:buAutoNum type="arabicPeriod"/>
            </a:pPr>
            <a:endParaRPr lang="zh-CN" altLang="en-US" sz="2400" dirty="0">
              <a:latin typeface="+mn-ea"/>
              <a:cs typeface="+mn-ea"/>
            </a:endParaRPr>
          </a:p>
          <a:p>
            <a:endParaRPr lang="en-US" sz="2400" dirty="0">
              <a:latin typeface="+mn-ea"/>
              <a:cs typeface="+mn-ea"/>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22160" y="4381500"/>
            <a:ext cx="3962400" cy="2476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 in memory of / ˈ</a:t>
            </a:r>
            <a:r>
              <a:rPr lang="en-US" altLang="zh-CN" sz="2400" b="1" dirty="0" err="1">
                <a:solidFill>
                  <a:schemeClr val="bg2">
                    <a:lumMod val="10000"/>
                  </a:schemeClr>
                </a:solidFill>
                <a:latin typeface="微软雅黑" panose="020B0503020204020204" charset="-122"/>
                <a:ea typeface="微软雅黑" panose="020B0503020204020204" charset="-122"/>
              </a:rPr>
              <a:t>meməri</a:t>
            </a:r>
            <a:r>
              <a:rPr lang="en-US" altLang="zh-CN" sz="2400" b="1" dirty="0">
                <a:solidFill>
                  <a:schemeClr val="bg2">
                    <a:lumMod val="10000"/>
                  </a:schemeClr>
                </a:solidFill>
                <a:latin typeface="微软雅黑" panose="020B0503020204020204" charset="-122"/>
                <a:ea typeface="微软雅黑" panose="020B0503020204020204" charset="-122"/>
              </a:rPr>
              <a:t>//	                        </a:t>
            </a:r>
            <a:r>
              <a:rPr lang="zh-CN" altLang="en-US" sz="2400" b="1" dirty="0">
                <a:solidFill>
                  <a:schemeClr val="bg2">
                    <a:lumMod val="10000"/>
                  </a:schemeClr>
                </a:solidFill>
                <a:latin typeface="微软雅黑" panose="020B0503020204020204" charset="-122"/>
                <a:ea typeface="微软雅黑" panose="020B0503020204020204" charset="-122"/>
              </a:rPr>
              <a:t>作为对</a:t>
            </a:r>
            <a:r>
              <a:rPr lang="en-US" altLang="zh-CN" sz="2400" b="1" dirty="0">
                <a:solidFill>
                  <a:schemeClr val="bg2">
                    <a:lumMod val="10000"/>
                  </a:schemeClr>
                </a:solidFill>
                <a:latin typeface="微软雅黑" panose="020B0503020204020204" charset="-122"/>
                <a:ea typeface="微软雅黑" panose="020B0503020204020204" charset="-122"/>
              </a:rPr>
              <a:t>……</a:t>
            </a:r>
            <a:r>
              <a:rPr lang="zh-CN" altLang="en-US" sz="2400" b="1" dirty="0">
                <a:solidFill>
                  <a:schemeClr val="bg2">
                    <a:lumMod val="10000"/>
                  </a:schemeClr>
                </a:solidFill>
                <a:latin typeface="微软雅黑" panose="020B0503020204020204" charset="-122"/>
                <a:ea typeface="微软雅黑" panose="020B0503020204020204" charset="-122"/>
              </a:rPr>
              <a:t>的纪念</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11749520" cy="5570674"/>
          </a:xfrm>
          <a:prstGeom prst="rect">
            <a:avLst/>
          </a:prstGeom>
          <a:noFill/>
        </p:spPr>
        <p:txBody>
          <a:bodyPr wrap="square" rtlCol="0" anchor="t">
            <a:noAutofit/>
          </a:bodyPr>
          <a:lstStyle/>
          <a:p>
            <a:r>
              <a:rPr lang="zh-CN" altLang="en-US" sz="2400" dirty="0">
                <a:latin typeface="+mn-ea"/>
                <a:cs typeface="+mn-ea"/>
              </a:rPr>
              <a:t>评委们将选出</a:t>
            </a:r>
            <a:r>
              <a:rPr lang="en-US" altLang="zh-CN" sz="2400" dirty="0">
                <a:latin typeface="+mn-ea"/>
                <a:cs typeface="+mn-ea"/>
              </a:rPr>
              <a:t>50</a:t>
            </a:r>
            <a:r>
              <a:rPr lang="zh-CN" altLang="en-US" sz="2400" dirty="0">
                <a:latin typeface="+mn-ea"/>
                <a:cs typeface="+mn-ea"/>
              </a:rPr>
              <a:t>名优秀奖获得者，每位优秀奖获得者将获得一件</a:t>
            </a:r>
            <a:r>
              <a:rPr lang="en-US" altLang="zh-CN" sz="2400" dirty="0">
                <a:latin typeface="+mn-ea"/>
                <a:cs typeface="+mn-ea"/>
              </a:rPr>
              <a:t>t</a:t>
            </a:r>
            <a:r>
              <a:rPr lang="zh-CN" altLang="en-US" sz="2400" dirty="0">
                <a:latin typeface="+mn-ea"/>
                <a:cs typeface="+mn-ea"/>
              </a:rPr>
              <a:t>恤，</a:t>
            </a:r>
            <a:r>
              <a:rPr lang="zh-CN" altLang="en-US" sz="2400" dirty="0">
                <a:solidFill>
                  <a:schemeClr val="accent1"/>
                </a:solidFill>
              </a:rPr>
              <a:t>以纪念</a:t>
            </a:r>
            <a:r>
              <a:rPr lang="zh-CN" altLang="en-US" sz="2400" dirty="0">
                <a:latin typeface="+mn-ea"/>
                <a:cs typeface="+mn-ea"/>
              </a:rPr>
              <a:t>埃尔哈特的最后一次飞行。</a:t>
            </a:r>
            <a:r>
              <a:rPr lang="en-US" altLang="zh-CN" sz="2400" baseline="-25000" dirty="0">
                <a:solidFill>
                  <a:schemeClr val="accent5">
                    <a:lumMod val="50000"/>
                  </a:schemeClr>
                </a:solidFill>
              </a:rPr>
              <a:t>2020</a:t>
            </a:r>
            <a:r>
              <a:rPr lang="zh-CN" altLang="en-US" sz="2400" baseline="-25000" dirty="0">
                <a:solidFill>
                  <a:schemeClr val="accent5">
                    <a:lumMod val="50000"/>
                  </a:schemeClr>
                </a:solidFill>
              </a:rPr>
              <a:t>新高考</a:t>
            </a:r>
            <a:r>
              <a:rPr lang="en-US" altLang="zh-CN" sz="2400" baseline="-25000" dirty="0">
                <a:solidFill>
                  <a:schemeClr val="accent5">
                    <a:lumMod val="50000"/>
                  </a:schemeClr>
                </a:solidFill>
              </a:rPr>
              <a:t>Ⅰ</a:t>
            </a:r>
            <a:endParaRPr lang="en-US" altLang="zh-CN" sz="2400" baseline="-25000" dirty="0">
              <a:solidFill>
                <a:schemeClr val="accent5">
                  <a:lumMod val="50000"/>
                </a:schemeClr>
              </a:solidFill>
            </a:endParaRPr>
          </a:p>
          <a:p>
            <a:r>
              <a:rPr lang="en-US" altLang="zh-CN" sz="2400" dirty="0">
                <a:latin typeface="+mn-ea"/>
                <a:cs typeface="+mn-ea"/>
              </a:rPr>
              <a:t>Judges will choose up to 50 honorable mention winners, who will each receive a T-shirt </a:t>
            </a:r>
            <a:r>
              <a:rPr lang="en-US" altLang="zh-CN" sz="2400" b="1" u="sng" dirty="0">
                <a:solidFill>
                  <a:schemeClr val="accent1"/>
                </a:solidFill>
              </a:rPr>
              <a:t>in memory of </a:t>
            </a:r>
            <a:r>
              <a:rPr lang="en-US" altLang="zh-CN" sz="2400" dirty="0">
                <a:latin typeface="+mn-ea"/>
                <a:cs typeface="+mn-ea"/>
              </a:rPr>
              <a:t>Earhart’s final flight.</a:t>
            </a:r>
            <a:endParaRPr lang="en-US" altLang="zh-CN" sz="2400" dirty="0">
              <a:latin typeface="+mn-ea"/>
              <a:cs typeface="+mn-ea"/>
            </a:endParaRPr>
          </a:p>
          <a:p>
            <a:endParaRPr lang="en-US" altLang="zh-CN" sz="2400" dirty="0">
              <a:latin typeface="+mn-ea"/>
              <a:cs typeface="+mn-ea"/>
            </a:endParaRPr>
          </a:p>
          <a:p>
            <a:r>
              <a:rPr lang="zh-CN" altLang="en-US" sz="2400" dirty="0">
                <a:latin typeface="+mn-ea"/>
                <a:cs typeface="+mn-ea"/>
              </a:rPr>
              <a:t>中国人庆祝端午节</a:t>
            </a:r>
            <a:r>
              <a:rPr lang="zh-CN" altLang="en-US" sz="2400" dirty="0">
                <a:solidFill>
                  <a:schemeClr val="accent1"/>
                </a:solidFill>
              </a:rPr>
              <a:t>以纪念</a:t>
            </a:r>
            <a:r>
              <a:rPr lang="zh-CN" altLang="en-US" sz="2400" dirty="0">
                <a:latin typeface="+mn-ea"/>
                <a:cs typeface="+mn-ea"/>
              </a:rPr>
              <a:t>屈原。</a:t>
            </a:r>
            <a:endParaRPr lang="en-US" altLang="zh-CN" sz="2400" dirty="0">
              <a:latin typeface="+mn-ea"/>
              <a:cs typeface="+mn-ea"/>
            </a:endParaRPr>
          </a:p>
          <a:p>
            <a:r>
              <a:rPr lang="en-US" altLang="zh-CN" sz="2400" dirty="0">
                <a:latin typeface="+mn-ea"/>
                <a:cs typeface="+mn-ea"/>
              </a:rPr>
              <a:t>The Chinese people celebrate the Dragon Boat Festival </a:t>
            </a:r>
            <a:endParaRPr lang="en-US" altLang="zh-CN" sz="2400" dirty="0">
              <a:latin typeface="+mn-ea"/>
              <a:cs typeface="+mn-ea"/>
            </a:endParaRPr>
          </a:p>
          <a:p>
            <a:r>
              <a:rPr lang="en-US" altLang="zh-CN" sz="2400" b="1" u="sng" dirty="0">
                <a:solidFill>
                  <a:schemeClr val="accent1"/>
                </a:solidFill>
              </a:rPr>
              <a:t>in memory of </a:t>
            </a:r>
            <a:r>
              <a:rPr lang="en-US" altLang="zh-CN" sz="2400" dirty="0" err="1">
                <a:latin typeface="+mn-ea"/>
                <a:cs typeface="+mn-ea"/>
              </a:rPr>
              <a:t>of</a:t>
            </a:r>
            <a:r>
              <a:rPr lang="en-US" altLang="zh-CN" sz="2400" dirty="0">
                <a:latin typeface="+mn-ea"/>
                <a:cs typeface="+mn-ea"/>
              </a:rPr>
              <a:t> Qu Yuan.</a:t>
            </a:r>
            <a:endParaRPr lang="en-US" altLang="zh-CN" sz="2400" dirty="0">
              <a:latin typeface="+mn-ea"/>
              <a:cs typeface="+mn-ea"/>
            </a:endParaRPr>
          </a:p>
          <a:p>
            <a:endParaRPr lang="en-US" altLang="zh-CN" sz="2400" dirty="0">
              <a:latin typeface="+mn-ea"/>
              <a:cs typeface="+mn-ea"/>
            </a:endParaRPr>
          </a:p>
          <a:p>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3. </a:t>
            </a:r>
            <a:r>
              <a:rPr lang="zh-CN" altLang="en-US" sz="2400" dirty="0">
                <a:latin typeface="+mn-ea"/>
                <a:cs typeface="+mn-ea"/>
              </a:rPr>
              <a:t>我们举办了一系列的庆祝活动</a:t>
            </a:r>
            <a:r>
              <a:rPr lang="zh-CN" altLang="en-US" sz="2400" dirty="0">
                <a:solidFill>
                  <a:schemeClr val="accent1"/>
                </a:solidFill>
              </a:rPr>
              <a:t>来纪念</a:t>
            </a:r>
            <a:r>
              <a:rPr lang="zh-CN" altLang="en-US" sz="2400" dirty="0">
                <a:latin typeface="+mn-ea"/>
                <a:cs typeface="+mn-ea"/>
              </a:rPr>
              <a:t>那些为了国家而献出生命的医生。</a:t>
            </a:r>
            <a:r>
              <a:rPr lang="en-US" altLang="zh-CN" sz="2400" baseline="-25000" dirty="0">
                <a:solidFill>
                  <a:schemeClr val="accent5">
                    <a:lumMod val="50000"/>
                  </a:schemeClr>
                </a:solidFill>
              </a:rPr>
              <a:t>2020</a:t>
            </a:r>
            <a:r>
              <a:rPr lang="zh-CN" altLang="en-US" sz="2400" baseline="-25000" dirty="0">
                <a:solidFill>
                  <a:schemeClr val="accent5">
                    <a:lumMod val="50000"/>
                  </a:schemeClr>
                </a:solidFill>
              </a:rPr>
              <a:t>全国卷</a:t>
            </a:r>
            <a:r>
              <a:rPr lang="en-US" altLang="zh-CN" sz="2400" baseline="-25000" dirty="0">
                <a:solidFill>
                  <a:schemeClr val="accent5">
                    <a:lumMod val="50000"/>
                  </a:schemeClr>
                </a:solidFill>
              </a:rPr>
              <a:t>Ⅰ</a:t>
            </a:r>
            <a:r>
              <a:rPr lang="en-US" altLang="zh-CN" sz="2400" dirty="0">
                <a:latin typeface="+mn-ea"/>
                <a:cs typeface="+mn-ea"/>
              </a:rPr>
              <a:t> </a:t>
            </a:r>
            <a:endParaRPr lang="en-US" altLang="zh-CN" sz="2400" dirty="0">
              <a:latin typeface="+mn-ea"/>
              <a:cs typeface="+mn-ea"/>
            </a:endParaRPr>
          </a:p>
          <a:p>
            <a:endParaRPr lang="en-US" altLang="zh-CN" sz="2400" baseline="-25000" dirty="0">
              <a:solidFill>
                <a:schemeClr val="accent5">
                  <a:lumMod val="50000"/>
                </a:schemeClr>
              </a:solidFill>
            </a:endParaRPr>
          </a:p>
          <a:p>
            <a:r>
              <a:rPr lang="en-US" altLang="zh-CN" sz="2400" dirty="0">
                <a:latin typeface="+mn-ea"/>
                <a:cs typeface="+mn-ea"/>
              </a:rPr>
              <a:t>We held a series of celebrations </a:t>
            </a:r>
            <a:r>
              <a:rPr lang="en-US" altLang="zh-CN" sz="2400" b="1" u="sng" dirty="0">
                <a:solidFill>
                  <a:schemeClr val="accent1"/>
                </a:solidFill>
              </a:rPr>
              <a:t>in memory of </a:t>
            </a:r>
            <a:r>
              <a:rPr lang="en-US" altLang="zh-CN" sz="2400" dirty="0">
                <a:latin typeface="+mn-ea"/>
                <a:cs typeface="+mn-ea"/>
              </a:rPr>
              <a:t>the doctors who gave their lives to the country.</a:t>
            </a:r>
            <a:endParaRPr lang="en-US" altLang="zh-CN"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05968" y="2185987"/>
            <a:ext cx="2486025" cy="24860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tear /</a:t>
            </a:r>
            <a:r>
              <a:rPr lang="en-US" altLang="zh-CN" sz="2400" b="1" dirty="0" err="1">
                <a:solidFill>
                  <a:schemeClr val="bg2">
                    <a:lumMod val="10000"/>
                  </a:schemeClr>
                </a:solidFill>
                <a:latin typeface="微软雅黑" panose="020B0503020204020204" charset="-122"/>
                <a:ea typeface="微软雅黑" panose="020B0503020204020204" charset="-122"/>
              </a:rPr>
              <a:t>teə</a:t>
            </a:r>
            <a:r>
              <a:rPr lang="en-US" altLang="zh-CN" sz="2400" b="1" dirty="0">
                <a:solidFill>
                  <a:schemeClr val="bg2">
                    <a:lumMod val="10000"/>
                  </a:schemeClr>
                </a:solidFill>
                <a:latin typeface="微软雅黑" panose="020B0503020204020204" charset="-122"/>
                <a:ea typeface="微软雅黑" panose="020B0503020204020204" charset="-122"/>
              </a:rPr>
              <a:t>(r)/	                              n. </a:t>
            </a:r>
            <a:r>
              <a:rPr lang="zh-CN" altLang="en-US" sz="2400" b="1" dirty="0">
                <a:solidFill>
                  <a:schemeClr val="bg2">
                    <a:lumMod val="10000"/>
                  </a:schemeClr>
                </a:solidFill>
                <a:latin typeface="微软雅黑" panose="020B0503020204020204" charset="-122"/>
                <a:ea typeface="微软雅黑" panose="020B0503020204020204" charset="-122"/>
              </a:rPr>
              <a:t>眼泪；泪水</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442480" y="1402118"/>
            <a:ext cx="11749520" cy="4324007"/>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她爬起来</a:t>
            </a:r>
            <a:r>
              <a:rPr lang="en-US" altLang="zh-CN" sz="2400" dirty="0">
                <a:latin typeface="+mn-ea"/>
                <a:cs typeface="+mn-ea"/>
              </a:rPr>
              <a:t>,</a:t>
            </a:r>
            <a:r>
              <a:rPr lang="zh-CN" altLang="en-US" sz="2400" dirty="0">
                <a:latin typeface="+mn-ea"/>
                <a:cs typeface="+mn-ea"/>
              </a:rPr>
              <a:t>噙</a:t>
            </a:r>
            <a:r>
              <a:rPr lang="zh-CN" altLang="en-US" sz="2400" dirty="0">
                <a:solidFill>
                  <a:schemeClr val="accent1"/>
                </a:solidFill>
              </a:rPr>
              <a:t>着泪一瘸一拐地走了</a:t>
            </a:r>
            <a:r>
              <a:rPr lang="zh-CN" altLang="en-US" sz="2400" dirty="0">
                <a:latin typeface="+mn-ea"/>
                <a:cs typeface="+mn-ea"/>
              </a:rPr>
              <a:t>。</a:t>
            </a:r>
            <a:endParaRPr lang="en-US" altLang="zh-CN" sz="2400" dirty="0">
              <a:latin typeface="+mn-ea"/>
              <a:cs typeface="+mn-ea"/>
            </a:endParaRPr>
          </a:p>
          <a:p>
            <a:r>
              <a:rPr lang="en-US" altLang="zh-CN" sz="2400" dirty="0">
                <a:latin typeface="+mn-ea"/>
                <a:cs typeface="+mn-ea"/>
              </a:rPr>
              <a:t>He picked herself up and </a:t>
            </a:r>
            <a:r>
              <a:rPr lang="en-US" altLang="zh-CN" sz="2400" b="1" u="sng" dirty="0">
                <a:solidFill>
                  <a:schemeClr val="accent1"/>
                </a:solidFill>
              </a:rPr>
              <a:t>limped away in tears</a:t>
            </a:r>
            <a:r>
              <a:rPr lang="en-US" altLang="zh-CN" sz="2400" dirty="0">
                <a:latin typeface="+mn-ea"/>
                <a:cs typeface="+mn-ea"/>
              </a:rPr>
              <a:t>.</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听到这坏消息</a:t>
            </a:r>
            <a:r>
              <a:rPr lang="en-US" altLang="zh-CN" sz="2400" dirty="0">
                <a:latin typeface="+mn-ea"/>
                <a:cs typeface="+mn-ea"/>
              </a:rPr>
              <a:t>,</a:t>
            </a:r>
            <a:r>
              <a:rPr lang="zh-CN" altLang="en-US" sz="2400" dirty="0">
                <a:latin typeface="+mn-ea"/>
                <a:cs typeface="+mn-ea"/>
              </a:rPr>
              <a:t>这个可怜的姑娘</a:t>
            </a:r>
            <a:r>
              <a:rPr lang="zh-CN" altLang="en-US" sz="2400" dirty="0">
                <a:solidFill>
                  <a:schemeClr val="accent1"/>
                </a:solidFill>
              </a:rPr>
              <a:t>突然哭了起来</a:t>
            </a:r>
            <a:r>
              <a:rPr lang="zh-CN" altLang="en-US" sz="2400" dirty="0">
                <a:latin typeface="+mn-ea"/>
                <a:cs typeface="+mn-ea"/>
              </a:rPr>
              <a:t>。</a:t>
            </a:r>
            <a:endParaRPr lang="en-US" altLang="zh-CN" sz="2400" dirty="0">
              <a:latin typeface="+mn-ea"/>
              <a:cs typeface="+mn-ea"/>
            </a:endParaRPr>
          </a:p>
          <a:p>
            <a:r>
              <a:rPr lang="en-US" altLang="zh-CN" sz="2400" dirty="0">
                <a:latin typeface="+mn-ea"/>
                <a:cs typeface="+mn-ea"/>
              </a:rPr>
              <a:t>Hearing the bad news, the poor girl </a:t>
            </a:r>
            <a:r>
              <a:rPr lang="en-US" altLang="zh-CN" sz="2400" b="1" u="sng" dirty="0">
                <a:solidFill>
                  <a:schemeClr val="accent1"/>
                </a:solidFill>
              </a:rPr>
              <a:t>burst into tears</a:t>
            </a:r>
            <a:r>
              <a:rPr lang="en-US" altLang="zh-CN" sz="2400" dirty="0">
                <a:latin typeface="+mn-ea"/>
                <a:cs typeface="+mn-ea"/>
              </a:rPr>
              <a:t>. </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3. </a:t>
            </a:r>
            <a:r>
              <a:rPr lang="zh-CN" altLang="en-US" sz="2400" dirty="0">
                <a:latin typeface="+mn-ea"/>
                <a:cs typeface="+mn-ea"/>
              </a:rPr>
              <a:t>她笑了起来，</a:t>
            </a:r>
            <a:r>
              <a:rPr lang="zh-CN" altLang="en-US" sz="2400" dirty="0">
                <a:solidFill>
                  <a:schemeClr val="accent1"/>
                </a:solidFill>
              </a:rPr>
              <a:t>禁不住流下喜悦的眼泪</a:t>
            </a:r>
            <a:r>
              <a:rPr lang="zh-CN" altLang="en-US" sz="2400" dirty="0">
                <a:latin typeface="+mn-ea"/>
                <a:cs typeface="+mn-ea"/>
              </a:rPr>
              <a:t>。</a:t>
            </a:r>
            <a:endParaRPr lang="en-US" altLang="zh-CN" sz="2400" dirty="0">
              <a:latin typeface="+mn-ea"/>
              <a:cs typeface="+mn-ea"/>
            </a:endParaRPr>
          </a:p>
          <a:p>
            <a:r>
              <a:rPr lang="en-US" altLang="zh-CN" sz="2400" dirty="0">
                <a:latin typeface="+mn-ea"/>
                <a:cs typeface="+mn-ea"/>
              </a:rPr>
              <a:t>She smiled and could not </a:t>
            </a:r>
            <a:r>
              <a:rPr lang="en-US" altLang="zh-CN" sz="2400" b="1" u="sng" dirty="0">
                <a:solidFill>
                  <a:schemeClr val="accent1"/>
                </a:solidFill>
              </a:rPr>
              <a:t>hold back tears of joy</a:t>
            </a:r>
            <a:r>
              <a:rPr lang="en-US" altLang="zh-CN" sz="2400" dirty="0">
                <a:latin typeface="+mn-ea"/>
                <a:cs typeface="+mn-ea"/>
              </a:rPr>
              <a:t>.</a:t>
            </a:r>
            <a:endParaRPr lang="zh-CN" altLang="en-US" sz="2400" dirty="0">
              <a:latin typeface="+mn-ea"/>
              <a:cs typeface="+mn-ea"/>
            </a:endParaRPr>
          </a:p>
          <a:p>
            <a:r>
              <a:rPr lang="en-US" altLang="zh-CN" sz="2400" dirty="0">
                <a:latin typeface="+mn-ea"/>
                <a:cs typeface="+mn-ea"/>
              </a:rPr>
              <a:t>4. </a:t>
            </a:r>
            <a:r>
              <a:rPr lang="zh-CN" altLang="en-US" sz="2400" dirty="0">
                <a:latin typeface="+mn-ea"/>
                <a:cs typeface="+mn-ea"/>
              </a:rPr>
              <a:t>她抬起头，</a:t>
            </a:r>
            <a:r>
              <a:rPr lang="zh-CN" altLang="en-US" sz="2400" dirty="0">
                <a:solidFill>
                  <a:schemeClr val="accent1"/>
                </a:solidFill>
              </a:rPr>
              <a:t>泪水夺眶而出</a:t>
            </a:r>
            <a:r>
              <a:rPr lang="zh-CN" altLang="en-US" sz="2400" dirty="0">
                <a:latin typeface="+mn-ea"/>
                <a:cs typeface="+mn-ea"/>
              </a:rPr>
              <a:t>。</a:t>
            </a:r>
            <a:endParaRPr lang="en-US" altLang="zh-CN" sz="2400" dirty="0">
              <a:latin typeface="+mn-ea"/>
              <a:cs typeface="+mn-ea"/>
            </a:endParaRPr>
          </a:p>
          <a:p>
            <a:r>
              <a:rPr lang="en-US" altLang="zh-CN" sz="2400" dirty="0">
                <a:latin typeface="+mn-ea"/>
                <a:cs typeface="+mn-ea"/>
              </a:rPr>
              <a:t>She raised her head with </a:t>
            </a:r>
            <a:r>
              <a:rPr lang="en-US" altLang="zh-CN" sz="2400" b="1" u="sng" dirty="0">
                <a:solidFill>
                  <a:schemeClr val="accent1"/>
                </a:solidFill>
              </a:rPr>
              <a:t>tears welling up in her eyes</a:t>
            </a:r>
            <a:r>
              <a:rPr lang="en-US" altLang="zh-CN" sz="2400" dirty="0">
                <a:latin typeface="+mn-ea"/>
                <a:cs typeface="+mn-ea"/>
              </a:rPr>
              <a:t>.</a:t>
            </a:r>
            <a:endParaRPr lang="en-US" altLang="zh-CN"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73035" y="1131875"/>
            <a:ext cx="4045609" cy="404560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harm	/ </a:t>
            </a:r>
            <a:r>
              <a:rPr lang="en-US" altLang="zh-CN" sz="2400" b="1" dirty="0" err="1">
                <a:solidFill>
                  <a:schemeClr val="bg2">
                    <a:lumMod val="10000"/>
                  </a:schemeClr>
                </a:solidFill>
                <a:latin typeface="微软雅黑" panose="020B0503020204020204" charset="-122"/>
                <a:ea typeface="微软雅黑" panose="020B0503020204020204" charset="-122"/>
              </a:rPr>
              <a:t>hɑːm</a:t>
            </a:r>
            <a:r>
              <a:rPr lang="en-US" altLang="zh-CN" sz="2400" b="1" dirty="0">
                <a:solidFill>
                  <a:schemeClr val="bg2">
                    <a:lumMod val="10000"/>
                  </a:schemeClr>
                </a:solidFill>
                <a:latin typeface="微软雅黑" panose="020B0503020204020204" charset="-122"/>
                <a:ea typeface="微软雅黑" panose="020B0503020204020204" charset="-122"/>
              </a:rPr>
              <a:t>	                           n.&amp;</a:t>
            </a:r>
            <a:r>
              <a:rPr lang="en-US" altLang="zh-CN" sz="2400" b="1" dirty="0" err="1">
                <a:solidFill>
                  <a:schemeClr val="bg2">
                    <a:lumMod val="10000"/>
                  </a:schemeClr>
                </a:solidFill>
                <a:latin typeface="微软雅黑" panose="020B0503020204020204" charset="-122"/>
                <a:ea typeface="微软雅黑" panose="020B0503020204020204" charset="-122"/>
              </a:rPr>
              <a:t>vt</a:t>
            </a:r>
            <a:r>
              <a:rPr lang="en-US" altLang="zh-CN" sz="2400" b="1" dirty="0">
                <a:solidFill>
                  <a:schemeClr val="bg2">
                    <a:lumMod val="10000"/>
                  </a:schemeClr>
                </a:solidFill>
                <a:latin typeface="微软雅黑" panose="020B0503020204020204" charset="-122"/>
                <a:ea typeface="微软雅黑" panose="020B0503020204020204" charset="-122"/>
              </a:rPr>
              <a:t>. </a:t>
            </a:r>
            <a:r>
              <a:rPr lang="zh-CN" altLang="en-US" sz="2400" b="1" dirty="0">
                <a:solidFill>
                  <a:schemeClr val="bg2">
                    <a:lumMod val="10000"/>
                  </a:schemeClr>
                </a:solidFill>
                <a:latin typeface="微软雅黑" panose="020B0503020204020204" charset="-122"/>
                <a:ea typeface="微软雅黑" panose="020B0503020204020204" charset="-122"/>
              </a:rPr>
              <a:t>伤害；损害</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11749520" cy="5570674"/>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盯着屏幕</a:t>
            </a:r>
            <a:r>
              <a:rPr lang="zh-CN" altLang="en-US" sz="2400" dirty="0">
                <a:solidFill>
                  <a:schemeClr val="accent1"/>
                </a:solidFill>
              </a:rPr>
              <a:t>对我们的眼睛有害</a:t>
            </a:r>
            <a:r>
              <a:rPr lang="zh-CN" altLang="en-US" sz="2400" dirty="0">
                <a:latin typeface="+mn-ea"/>
                <a:cs typeface="+mn-ea"/>
              </a:rPr>
              <a:t>。更糟糕的是，我们没有很多机会与我们的老师和同学互动。</a:t>
            </a:r>
            <a:endParaRPr lang="en-US" altLang="zh-CN" sz="2400" dirty="0">
              <a:latin typeface="+mn-ea"/>
              <a:cs typeface="+mn-ea"/>
            </a:endParaRPr>
          </a:p>
          <a:p>
            <a:r>
              <a:rPr lang="en-US" altLang="zh-CN" sz="2400" dirty="0">
                <a:latin typeface="+mn-ea"/>
                <a:cs typeface="+mn-ea"/>
              </a:rPr>
              <a:t>Staring at the screen </a:t>
            </a:r>
            <a:r>
              <a:rPr lang="en-US" altLang="zh-CN" sz="2400" b="1" u="sng" dirty="0">
                <a:solidFill>
                  <a:schemeClr val="accent1"/>
                </a:solidFill>
              </a:rPr>
              <a:t>does harm to </a:t>
            </a:r>
            <a:r>
              <a:rPr lang="en-US" altLang="zh-CN" sz="2400" dirty="0">
                <a:latin typeface="+mn-ea"/>
                <a:cs typeface="+mn-ea"/>
              </a:rPr>
              <a:t>our eyes. Worse still, we don't have many opportunities to interact with our teachers and classmates.</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面对互联网上各种各样的信息，我们无法辨别真假，这可能会</a:t>
            </a:r>
            <a:r>
              <a:rPr lang="zh-CN" altLang="en-US" sz="2400" dirty="0">
                <a:solidFill>
                  <a:schemeClr val="accent1"/>
                </a:solidFill>
              </a:rPr>
              <a:t>对</a:t>
            </a:r>
            <a:r>
              <a:rPr lang="zh-CN" altLang="en-US" sz="2400" dirty="0">
                <a:latin typeface="+mn-ea"/>
                <a:cs typeface="+mn-ea"/>
              </a:rPr>
              <a:t>我们的学习和生活</a:t>
            </a:r>
            <a:r>
              <a:rPr lang="zh-CN" altLang="en-US" sz="2400" dirty="0">
                <a:solidFill>
                  <a:schemeClr val="accent1"/>
                </a:solidFill>
              </a:rPr>
              <a:t>有害</a:t>
            </a:r>
            <a:r>
              <a:rPr lang="zh-CN" altLang="en-US" sz="2400" dirty="0">
                <a:latin typeface="+mn-ea"/>
                <a:cs typeface="+mn-ea"/>
              </a:rPr>
              <a:t>。</a:t>
            </a:r>
            <a:r>
              <a:rPr lang="en-US" altLang="zh-CN" sz="2400" baseline="-25000" dirty="0">
                <a:solidFill>
                  <a:schemeClr val="accent5">
                    <a:lumMod val="50000"/>
                  </a:schemeClr>
                </a:solidFill>
              </a:rPr>
              <a:t>2021</a:t>
            </a:r>
            <a:r>
              <a:rPr lang="zh-CN" altLang="en-US" sz="2400" baseline="-25000" dirty="0">
                <a:solidFill>
                  <a:schemeClr val="accent5">
                    <a:lumMod val="50000"/>
                  </a:schemeClr>
                </a:solidFill>
              </a:rPr>
              <a:t>全国乙</a:t>
            </a:r>
            <a:endParaRPr lang="en-US" altLang="zh-CN" sz="2400" baseline="-25000" dirty="0">
              <a:solidFill>
                <a:schemeClr val="accent5">
                  <a:lumMod val="50000"/>
                </a:schemeClr>
              </a:solidFill>
            </a:endParaRPr>
          </a:p>
          <a:p>
            <a:r>
              <a:rPr lang="en-US" altLang="zh-CN" sz="2400" dirty="0">
                <a:latin typeface="+mn-ea"/>
                <a:cs typeface="+mn-ea"/>
              </a:rPr>
              <a:t>Faced with all kinds of information on the Internet, we can’t tell the difference between the true and the false, which may </a:t>
            </a:r>
            <a:r>
              <a:rPr lang="en-US" altLang="zh-CN" sz="2400" b="1" u="sng" dirty="0">
                <a:solidFill>
                  <a:schemeClr val="accent1"/>
                </a:solidFill>
              </a:rPr>
              <a:t>be harmful to </a:t>
            </a:r>
            <a:r>
              <a:rPr lang="en-US" altLang="zh-CN" sz="2400" dirty="0">
                <a:latin typeface="+mn-ea"/>
                <a:cs typeface="+mn-ea"/>
              </a:rPr>
              <a:t>our study and life.</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3. </a:t>
            </a:r>
            <a:r>
              <a:rPr lang="zh-CN" altLang="en-US" sz="2400" dirty="0">
                <a:latin typeface="+mn-ea"/>
                <a:cs typeface="+mn-ea"/>
              </a:rPr>
              <a:t>熬夜</a:t>
            </a:r>
            <a:r>
              <a:rPr lang="zh-CN" altLang="en-US" sz="2400" dirty="0">
                <a:solidFill>
                  <a:schemeClr val="accent1"/>
                </a:solidFill>
              </a:rPr>
              <a:t>对我们的健康有害</a:t>
            </a:r>
            <a:r>
              <a:rPr lang="en-US" altLang="zh-CN" sz="2400" dirty="0">
                <a:latin typeface="+mn-ea"/>
                <a:cs typeface="+mn-ea"/>
              </a:rPr>
              <a:t>,</a:t>
            </a:r>
            <a:r>
              <a:rPr lang="zh-CN" altLang="en-US" sz="2400" dirty="0">
                <a:latin typeface="+mn-ea"/>
                <a:cs typeface="+mn-ea"/>
              </a:rPr>
              <a:t>这是不言而喻的。</a:t>
            </a:r>
            <a:endParaRPr lang="en-US" altLang="zh-CN" sz="2400" dirty="0">
              <a:latin typeface="+mn-ea"/>
              <a:cs typeface="+mn-ea"/>
            </a:endParaRPr>
          </a:p>
          <a:p>
            <a:r>
              <a:rPr lang="en-US" altLang="zh-CN" sz="2400" dirty="0">
                <a:latin typeface="+mn-ea"/>
                <a:cs typeface="+mn-ea"/>
              </a:rPr>
              <a:t>It goes without saying that staying up late </a:t>
            </a:r>
            <a:r>
              <a:rPr lang="en-US" altLang="zh-CN" sz="2400" b="1" u="sng" dirty="0">
                <a:solidFill>
                  <a:schemeClr val="accent1"/>
                </a:solidFill>
              </a:rPr>
              <a:t>does harm to </a:t>
            </a:r>
            <a:r>
              <a:rPr lang="en-US" altLang="zh-CN" sz="2400" dirty="0">
                <a:latin typeface="+mn-ea"/>
                <a:cs typeface="+mn-ea"/>
              </a:rPr>
              <a:t>our health.</a:t>
            </a:r>
            <a:endParaRPr lang="en-US" altLang="zh-CN" sz="2400" dirty="0">
              <a:latin typeface="+mn-ea"/>
              <a:cs typeface="+mn-ea"/>
            </a:endParaRPr>
          </a:p>
          <a:p>
            <a:endParaRPr lang="zh-CN" altLang="en-US"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00235" y="4004056"/>
            <a:ext cx="2244725" cy="233451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assist	/</a:t>
            </a:r>
            <a:r>
              <a:rPr lang="en-US" altLang="zh-CN" sz="2400" b="1" dirty="0" err="1">
                <a:solidFill>
                  <a:schemeClr val="bg2">
                    <a:lumMod val="10000"/>
                  </a:schemeClr>
                </a:solidFill>
                <a:latin typeface="微软雅黑" panose="020B0503020204020204" charset="-122"/>
                <a:ea typeface="微软雅黑" panose="020B0503020204020204" charset="-122"/>
              </a:rPr>
              <a:t>əˈsɪst</a:t>
            </a:r>
            <a:r>
              <a:rPr lang="en-US" altLang="zh-CN" sz="2400" b="1" dirty="0">
                <a:solidFill>
                  <a:schemeClr val="bg2">
                    <a:lumMod val="10000"/>
                  </a:schemeClr>
                </a:solidFill>
                <a:latin typeface="微软雅黑" panose="020B0503020204020204" charset="-122"/>
                <a:ea typeface="微软雅黑" panose="020B0503020204020204" charset="-122"/>
              </a:rPr>
              <a:t>	                       </a:t>
            </a:r>
            <a:r>
              <a:rPr lang="en-US" altLang="zh-CN" sz="2400" b="1" dirty="0" err="1">
                <a:solidFill>
                  <a:schemeClr val="bg2">
                    <a:lumMod val="10000"/>
                  </a:schemeClr>
                </a:solidFill>
                <a:latin typeface="微软雅黑" panose="020B0503020204020204" charset="-122"/>
                <a:ea typeface="微软雅黑" panose="020B0503020204020204" charset="-122"/>
              </a:rPr>
              <a:t>vt.</a:t>
            </a:r>
            <a:r>
              <a:rPr lang="en-US" altLang="zh-CN" sz="2400" b="1" dirty="0">
                <a:solidFill>
                  <a:schemeClr val="bg2">
                    <a:lumMod val="10000"/>
                  </a:schemeClr>
                </a:solidFill>
                <a:latin typeface="微软雅黑" panose="020B0503020204020204" charset="-122"/>
                <a:ea typeface="微软雅黑" panose="020B0503020204020204" charset="-122"/>
              </a:rPr>
              <a:t> </a:t>
            </a:r>
            <a:r>
              <a:rPr lang="zh-CN" altLang="en-US" sz="2400" b="1" dirty="0">
                <a:solidFill>
                  <a:schemeClr val="bg2">
                    <a:lumMod val="10000"/>
                  </a:schemeClr>
                </a:solidFill>
                <a:latin typeface="微软雅黑" panose="020B0503020204020204" charset="-122"/>
                <a:ea typeface="微软雅黑" panose="020B0503020204020204" charset="-122"/>
              </a:rPr>
              <a:t>帮助；援助</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11749520" cy="5570674"/>
          </a:xfrm>
          <a:prstGeom prst="rect">
            <a:avLst/>
          </a:prstGeom>
          <a:noFill/>
        </p:spPr>
        <p:txBody>
          <a:bodyPr wrap="square" rtlCol="0" anchor="t">
            <a:noAutofit/>
          </a:bodyPr>
          <a:lstStyle/>
          <a:p>
            <a:r>
              <a:rPr lang="en-US" altLang="zh-CN" sz="2400" dirty="0">
                <a:latin typeface="+mn-ea"/>
                <a:cs typeface="+mn-ea"/>
              </a:rPr>
              <a:t>1.</a:t>
            </a:r>
            <a:r>
              <a:rPr lang="zh-CN" altLang="en-US" sz="2400" dirty="0">
                <a:latin typeface="+mn-ea"/>
                <a:cs typeface="+mn-ea"/>
              </a:rPr>
              <a:t>作为对你上封信的回复，我确保我会</a:t>
            </a:r>
            <a:r>
              <a:rPr lang="zh-CN" altLang="en-US" sz="2400" dirty="0">
                <a:solidFill>
                  <a:schemeClr val="accent1"/>
                </a:solidFill>
              </a:rPr>
              <a:t>在英语口语方面帮你</a:t>
            </a:r>
            <a:r>
              <a:rPr lang="zh-CN" altLang="en-US" sz="2400" dirty="0">
                <a:latin typeface="+mn-ea"/>
                <a:cs typeface="+mn-ea"/>
              </a:rPr>
              <a:t>。</a:t>
            </a:r>
            <a:endParaRPr lang="en-US" altLang="zh-CN" sz="2400" dirty="0">
              <a:latin typeface="+mn-ea"/>
              <a:cs typeface="+mn-ea"/>
            </a:endParaRPr>
          </a:p>
          <a:p>
            <a:r>
              <a:rPr lang="en-US" altLang="zh-CN" sz="2400" dirty="0">
                <a:latin typeface="+mn-ea"/>
                <a:cs typeface="+mn-ea"/>
              </a:rPr>
              <a:t>In response to your last letter</a:t>
            </a:r>
            <a:r>
              <a:rPr lang="zh-CN" altLang="en-US" sz="2400" dirty="0">
                <a:latin typeface="+mn-ea"/>
                <a:cs typeface="+mn-ea"/>
              </a:rPr>
              <a:t>，</a:t>
            </a:r>
            <a:r>
              <a:rPr lang="en-US" altLang="zh-CN" sz="2400" dirty="0">
                <a:latin typeface="+mn-ea"/>
                <a:cs typeface="+mn-ea"/>
              </a:rPr>
              <a:t>I make sure that I will </a:t>
            </a:r>
            <a:r>
              <a:rPr lang="en-US" altLang="zh-CN" sz="2400" b="1" u="sng" dirty="0">
                <a:solidFill>
                  <a:schemeClr val="accent1"/>
                </a:solidFill>
              </a:rPr>
              <a:t>assist you with </a:t>
            </a:r>
            <a:r>
              <a:rPr lang="en-US" altLang="zh-CN" sz="2400" dirty="0">
                <a:latin typeface="+mn-ea"/>
                <a:cs typeface="+mn-ea"/>
              </a:rPr>
              <a:t>your oral English.</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a:t>
            </a:r>
            <a:r>
              <a:rPr lang="zh-CN" altLang="en-US" sz="2400" dirty="0">
                <a:latin typeface="+mn-ea"/>
                <a:cs typeface="+mn-ea"/>
              </a:rPr>
              <a:t>当我发现我被困在巨大的南瓜里时，我失去了理智。是我的父亲告诉我要保持头脑清醒，并</a:t>
            </a:r>
            <a:r>
              <a:rPr lang="zh-CN" altLang="en-US" sz="2400" dirty="0">
                <a:solidFill>
                  <a:schemeClr val="accent1"/>
                </a:solidFill>
              </a:rPr>
              <a:t>帮助我</a:t>
            </a:r>
            <a:r>
              <a:rPr lang="zh-CN" altLang="en-US" sz="2400" dirty="0">
                <a:latin typeface="+mn-ea"/>
                <a:cs typeface="+mn-ea"/>
              </a:rPr>
              <a:t>从头脑中清醒过来。</a:t>
            </a:r>
            <a:endParaRPr lang="en-US" altLang="zh-CN" sz="2400" dirty="0">
              <a:latin typeface="+mn-ea"/>
              <a:cs typeface="+mn-ea"/>
            </a:endParaRPr>
          </a:p>
          <a:p>
            <a:r>
              <a:rPr lang="en-US" altLang="zh-CN" sz="2400" dirty="0">
                <a:latin typeface="+mn-ea"/>
                <a:cs typeface="+mn-ea"/>
              </a:rPr>
              <a:t>When I found that I was stuck in the huge pumpkin, I lost my head. It was my father who told me to keep my mind and </a:t>
            </a:r>
            <a:r>
              <a:rPr lang="en-US" altLang="zh-CN" sz="2400" b="1" u="sng" dirty="0">
                <a:solidFill>
                  <a:schemeClr val="accent1"/>
                </a:solidFill>
              </a:rPr>
              <a:t>assisted me to </a:t>
            </a:r>
            <a:r>
              <a:rPr lang="en-US" altLang="zh-CN" sz="2400" dirty="0">
                <a:latin typeface="+mn-ea"/>
                <a:cs typeface="+mn-ea"/>
              </a:rPr>
              <a:t>pull my head out of it.</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3. </a:t>
            </a:r>
            <a:r>
              <a:rPr lang="zh-CN" altLang="en-US" sz="2400" dirty="0">
                <a:latin typeface="+mn-ea"/>
                <a:cs typeface="+mn-ea"/>
              </a:rPr>
              <a:t>正当这对双胞胎担心做不出一顿美味的母亲节早餐的时候，爸爸</a:t>
            </a:r>
            <a:r>
              <a:rPr lang="zh-CN" altLang="en-US" sz="2400" dirty="0">
                <a:solidFill>
                  <a:schemeClr val="accent1"/>
                </a:solidFill>
              </a:rPr>
              <a:t>来帮他们了</a:t>
            </a:r>
            <a:r>
              <a:rPr lang="zh-CN" altLang="en-US" sz="2400" dirty="0">
                <a:latin typeface="+mn-ea"/>
                <a:cs typeface="+mn-ea"/>
              </a:rPr>
              <a:t>。在他们爸爸的帮助下，这对双胞胎成功了，脸上洋溢着快乐的笑容。</a:t>
            </a:r>
            <a:endParaRPr lang="en-US" altLang="zh-CN" sz="2400" dirty="0">
              <a:latin typeface="+mn-ea"/>
              <a:cs typeface="+mn-ea"/>
            </a:endParaRPr>
          </a:p>
          <a:p>
            <a:r>
              <a:rPr lang="en-US" altLang="zh-CN" sz="2400" dirty="0">
                <a:latin typeface="+mn-ea"/>
                <a:cs typeface="+mn-ea"/>
              </a:rPr>
              <a:t>When the twins were worried that they couldn’t succeed in making a delicious Mother’s Day breakfast</a:t>
            </a:r>
            <a:r>
              <a:rPr lang="zh-CN" altLang="en-US" sz="2400" dirty="0">
                <a:latin typeface="+mn-ea"/>
                <a:cs typeface="+mn-ea"/>
              </a:rPr>
              <a:t>，</a:t>
            </a:r>
            <a:r>
              <a:rPr lang="en-US" altLang="zh-CN" sz="2400" dirty="0">
                <a:latin typeface="+mn-ea"/>
                <a:cs typeface="+mn-ea"/>
              </a:rPr>
              <a:t>their father </a:t>
            </a:r>
            <a:r>
              <a:rPr lang="en-US" altLang="zh-CN" sz="2400" b="1" u="sng" dirty="0">
                <a:solidFill>
                  <a:schemeClr val="accent1"/>
                </a:solidFill>
              </a:rPr>
              <a:t>came to their assistance</a:t>
            </a:r>
            <a:r>
              <a:rPr lang="en-US" altLang="zh-CN" sz="2400" dirty="0">
                <a:latin typeface="+mn-ea"/>
                <a:cs typeface="+mn-ea"/>
              </a:rPr>
              <a:t>. With their father assisting them, the twins made it</a:t>
            </a:r>
            <a:r>
              <a:rPr lang="zh-CN" altLang="en-US" sz="2400" dirty="0">
                <a:latin typeface="+mn-ea"/>
                <a:cs typeface="+mn-ea"/>
              </a:rPr>
              <a:t>，</a:t>
            </a:r>
            <a:r>
              <a:rPr lang="en-US" altLang="zh-CN" sz="2400" dirty="0">
                <a:latin typeface="+mn-ea"/>
                <a:cs typeface="+mn-ea"/>
              </a:rPr>
              <a:t>their faces brimming with happy smiles.</a:t>
            </a:r>
            <a:endParaRPr lang="en-US" altLang="zh-CN" sz="2400" dirty="0">
              <a:latin typeface="+mn-ea"/>
              <a:cs typeface="+mn-ea"/>
            </a:endParaRPr>
          </a:p>
          <a:p>
            <a:endParaRPr lang="zh-CN" altLang="en-US" sz="2400" dirty="0">
              <a:latin typeface="+mn-ea"/>
              <a:cs typeface="+mn-ea"/>
            </a:endParaRPr>
          </a:p>
          <a:p>
            <a:endParaRPr lang="zh-CN" altLang="en-US" sz="2400" dirty="0">
              <a:latin typeface="+mn-ea"/>
              <a:cs typeface="+mn-ea"/>
            </a:endParaRPr>
          </a:p>
          <a:p>
            <a:endParaRPr lang="en-US" sz="2400" dirty="0">
              <a:latin typeface="+mn-ea"/>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despair /</a:t>
            </a:r>
            <a:r>
              <a:rPr lang="en-US" altLang="zh-CN" sz="2400" b="1" dirty="0" err="1">
                <a:solidFill>
                  <a:schemeClr val="bg2">
                    <a:lumMod val="10000"/>
                  </a:schemeClr>
                </a:solidFill>
                <a:latin typeface="微软雅黑" panose="020B0503020204020204" charset="-122"/>
                <a:ea typeface="微软雅黑" panose="020B0503020204020204" charset="-122"/>
              </a:rPr>
              <a:t>dɪˈspeə</a:t>
            </a:r>
            <a:r>
              <a:rPr lang="en-US" altLang="zh-CN" sz="2400" b="1" dirty="0">
                <a:solidFill>
                  <a:schemeClr val="bg2">
                    <a:lumMod val="10000"/>
                  </a:schemeClr>
                </a:solidFill>
                <a:latin typeface="微软雅黑" panose="020B0503020204020204" charset="-122"/>
                <a:ea typeface="微软雅黑" panose="020B0503020204020204" charset="-122"/>
              </a:rPr>
              <a:t>(r)/	                    n</a:t>
            </a:r>
            <a:r>
              <a:rPr lang="zh-CN" altLang="en-US" sz="2400" b="1" dirty="0">
                <a:solidFill>
                  <a:schemeClr val="bg2">
                    <a:lumMod val="10000"/>
                  </a:schemeClr>
                </a:solidFill>
                <a:latin typeface="微软雅黑" panose="020B0503020204020204" charset="-122"/>
                <a:ea typeface="微软雅黑" panose="020B0503020204020204" charset="-122"/>
              </a:rPr>
              <a:t>．绝望</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11749520" cy="5570674"/>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我无能为力，只能</a:t>
            </a:r>
            <a:r>
              <a:rPr lang="zh-CN" altLang="en-US" sz="2400" dirty="0">
                <a:solidFill>
                  <a:schemeClr val="accent1"/>
                </a:solidFill>
              </a:rPr>
              <a:t>绝望地从他的屋里跑开</a:t>
            </a:r>
            <a:r>
              <a:rPr lang="zh-CN" altLang="en-US" sz="2400" dirty="0">
                <a:latin typeface="+mn-ea"/>
                <a:cs typeface="+mn-ea"/>
              </a:rPr>
              <a:t>。</a:t>
            </a:r>
            <a:endParaRPr lang="en-US" altLang="zh-CN" sz="2400" dirty="0">
              <a:latin typeface="+mn-ea"/>
              <a:cs typeface="+mn-ea"/>
            </a:endParaRPr>
          </a:p>
          <a:p>
            <a:r>
              <a:rPr lang="en-US" altLang="zh-CN" sz="2400" dirty="0">
                <a:latin typeface="+mn-ea"/>
                <a:cs typeface="+mn-ea"/>
              </a:rPr>
              <a:t>I could do nothing but </a:t>
            </a:r>
            <a:r>
              <a:rPr lang="en-US" altLang="zh-CN" sz="2400" b="1" u="sng" dirty="0">
                <a:solidFill>
                  <a:schemeClr val="accent1"/>
                </a:solidFill>
              </a:rPr>
              <a:t>race from his room in despair</a:t>
            </a:r>
            <a:r>
              <a:rPr lang="en-US" altLang="zh-CN" sz="2400" dirty="0">
                <a:latin typeface="+mn-ea"/>
                <a:cs typeface="+mn-ea"/>
              </a:rPr>
              <a:t>. </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找了几个小时后，她找不到她丢失的狗，</a:t>
            </a:r>
            <a:r>
              <a:rPr lang="zh-CN" altLang="en-US" sz="2400" dirty="0">
                <a:solidFill>
                  <a:schemeClr val="accent1"/>
                </a:solidFill>
              </a:rPr>
              <a:t>感到非常绝望</a:t>
            </a:r>
            <a:r>
              <a:rPr lang="zh-CN" altLang="en-US" sz="2400" dirty="0">
                <a:latin typeface="+mn-ea"/>
                <a:cs typeface="+mn-ea"/>
              </a:rPr>
              <a:t>。</a:t>
            </a:r>
            <a:endParaRPr lang="en-US" altLang="zh-CN" sz="2400" dirty="0">
              <a:latin typeface="+mn-ea"/>
              <a:cs typeface="+mn-ea"/>
            </a:endParaRPr>
          </a:p>
          <a:p>
            <a:r>
              <a:rPr lang="en-US" altLang="zh-CN" sz="2400" dirty="0">
                <a:latin typeface="+mn-ea"/>
                <a:cs typeface="+mn-ea"/>
              </a:rPr>
              <a:t>After searching for hours, she </a:t>
            </a:r>
            <a:r>
              <a:rPr lang="en-US" altLang="zh-CN" sz="2400" b="1" u="sng" dirty="0">
                <a:solidFill>
                  <a:schemeClr val="accent1"/>
                </a:solidFill>
              </a:rPr>
              <a:t>was in despair </a:t>
            </a:r>
            <a:r>
              <a:rPr lang="en-US" altLang="zh-CN" sz="2400" dirty="0">
                <a:latin typeface="+mn-ea"/>
                <a:cs typeface="+mn-ea"/>
              </a:rPr>
              <a:t>when </a:t>
            </a:r>
            <a:endParaRPr lang="en-US" altLang="zh-CN" sz="2400" dirty="0">
              <a:latin typeface="+mn-ea"/>
              <a:cs typeface="+mn-ea"/>
            </a:endParaRPr>
          </a:p>
          <a:p>
            <a:r>
              <a:rPr lang="en-US" altLang="zh-CN" sz="2400" dirty="0">
                <a:latin typeface="+mn-ea"/>
                <a:cs typeface="+mn-ea"/>
              </a:rPr>
              <a:t>she couldn't find her lost dog.</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3. </a:t>
            </a:r>
            <a:r>
              <a:rPr lang="zh-CN" altLang="en-US" sz="2400" dirty="0">
                <a:latin typeface="+mn-ea"/>
                <a:cs typeface="+mn-ea"/>
              </a:rPr>
              <a:t>数月无果而终，她苦苦寻找一份工作，</a:t>
            </a:r>
            <a:endParaRPr lang="en-US" altLang="zh-CN" sz="2400" dirty="0">
              <a:latin typeface="+mn-ea"/>
              <a:cs typeface="+mn-ea"/>
            </a:endParaRPr>
          </a:p>
          <a:p>
            <a:r>
              <a:rPr lang="zh-CN" altLang="en-US" sz="2400" dirty="0">
                <a:solidFill>
                  <a:schemeClr val="accent1"/>
                </a:solidFill>
              </a:rPr>
              <a:t>心中充满了深深的绝望，</a:t>
            </a:r>
            <a:r>
              <a:rPr lang="zh-CN" altLang="en-US" sz="2400" dirty="0">
                <a:latin typeface="+mn-ea"/>
                <a:cs typeface="+mn-ea"/>
              </a:rPr>
              <a:t>她怀疑自己是否</a:t>
            </a:r>
            <a:endParaRPr lang="en-US" altLang="zh-CN" sz="2400" dirty="0">
              <a:latin typeface="+mn-ea"/>
              <a:cs typeface="+mn-ea"/>
            </a:endParaRPr>
          </a:p>
          <a:p>
            <a:r>
              <a:rPr lang="zh-CN" altLang="en-US" sz="2400" dirty="0">
                <a:latin typeface="+mn-ea"/>
                <a:cs typeface="+mn-ea"/>
              </a:rPr>
              <a:t>能够养活自己。</a:t>
            </a:r>
            <a:endParaRPr lang="en-US" altLang="zh-CN" sz="2400" dirty="0">
              <a:latin typeface="+mn-ea"/>
              <a:cs typeface="+mn-ea"/>
            </a:endParaRPr>
          </a:p>
          <a:p>
            <a:r>
              <a:rPr lang="en-US" altLang="zh-CN" sz="2400" dirty="0">
                <a:latin typeface="+mn-ea"/>
                <a:cs typeface="+mn-ea"/>
              </a:rPr>
              <a:t>She </a:t>
            </a:r>
            <a:r>
              <a:rPr lang="en-US" altLang="zh-CN" sz="2400" b="1" u="sng" dirty="0">
                <a:solidFill>
                  <a:schemeClr val="accent1"/>
                </a:solidFill>
              </a:rPr>
              <a:t>felt a deep sense of despair </a:t>
            </a:r>
            <a:r>
              <a:rPr lang="en-US" altLang="zh-CN" sz="2400" dirty="0">
                <a:latin typeface="+mn-ea"/>
                <a:cs typeface="+mn-ea"/>
              </a:rPr>
              <a:t>as</a:t>
            </a:r>
            <a:endParaRPr lang="en-US" altLang="zh-CN" sz="2400" dirty="0">
              <a:latin typeface="+mn-ea"/>
              <a:cs typeface="+mn-ea"/>
            </a:endParaRPr>
          </a:p>
          <a:p>
            <a:r>
              <a:rPr lang="en-US" altLang="zh-CN" sz="2400" dirty="0">
                <a:latin typeface="+mn-ea"/>
                <a:cs typeface="+mn-ea"/>
              </a:rPr>
              <a:t> she struggled to find a job after </a:t>
            </a:r>
            <a:endParaRPr lang="en-US" altLang="zh-CN" sz="2400" dirty="0">
              <a:latin typeface="+mn-ea"/>
              <a:cs typeface="+mn-ea"/>
            </a:endParaRPr>
          </a:p>
          <a:p>
            <a:r>
              <a:rPr lang="en-US" altLang="zh-CN" sz="2400" dirty="0">
                <a:latin typeface="+mn-ea"/>
                <a:cs typeface="+mn-ea"/>
              </a:rPr>
              <a:t>months of fruitless searching, wondering if she would ever be able to support herself.</a:t>
            </a:r>
            <a:endParaRPr lang="en-US" altLang="zh-CN"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4723" y="1705472"/>
            <a:ext cx="3329444" cy="27344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a great deal (of)	/ </a:t>
            </a:r>
            <a:r>
              <a:rPr lang="en-US" altLang="zh-CN" sz="2400" b="1" dirty="0" err="1">
                <a:solidFill>
                  <a:schemeClr val="bg2">
                    <a:lumMod val="10000"/>
                  </a:schemeClr>
                </a:solidFill>
                <a:latin typeface="微软雅黑" panose="020B0503020204020204" charset="-122"/>
                <a:ea typeface="微软雅黑" panose="020B0503020204020204" charset="-122"/>
              </a:rPr>
              <a:t>diːl</a:t>
            </a:r>
            <a:r>
              <a:rPr lang="en-US" altLang="zh-CN" sz="2400" b="1" dirty="0">
                <a:solidFill>
                  <a:schemeClr val="bg2">
                    <a:lumMod val="10000"/>
                  </a:schemeClr>
                </a:solidFill>
                <a:latin typeface="微软雅黑" panose="020B0503020204020204" charset="-122"/>
                <a:ea typeface="微软雅黑" panose="020B0503020204020204" charset="-122"/>
              </a:rPr>
              <a:t>	                               </a:t>
            </a:r>
            <a:r>
              <a:rPr lang="zh-CN" altLang="en-US" sz="2400" b="1" dirty="0">
                <a:solidFill>
                  <a:schemeClr val="bg2">
                    <a:lumMod val="10000"/>
                  </a:schemeClr>
                </a:solidFill>
                <a:latin typeface="微软雅黑" panose="020B0503020204020204" charset="-122"/>
                <a:ea typeface="微软雅黑" panose="020B0503020204020204" charset="-122"/>
              </a:rPr>
              <a:t>大量</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11749520" cy="5570674"/>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基于这种理解，我们对自己的碳足迹有了</a:t>
            </a:r>
            <a:r>
              <a:rPr lang="zh-CN" altLang="en-US" sz="2400" dirty="0">
                <a:solidFill>
                  <a:schemeClr val="accent1"/>
                </a:solidFill>
              </a:rPr>
              <a:t>很大的</a:t>
            </a:r>
            <a:r>
              <a:rPr lang="zh-CN" altLang="en-US" sz="2400" dirty="0">
                <a:latin typeface="+mn-ea"/>
                <a:cs typeface="+mn-ea"/>
              </a:rPr>
              <a:t>控制和责任。</a:t>
            </a:r>
            <a:r>
              <a:rPr lang="en-US" altLang="zh-CN" sz="2400" baseline="-25000" dirty="0">
                <a:solidFill>
                  <a:schemeClr val="accent5">
                    <a:lumMod val="50000"/>
                  </a:schemeClr>
                </a:solidFill>
              </a:rPr>
              <a:t>2021</a:t>
            </a:r>
            <a:r>
              <a:rPr lang="zh-CN" altLang="en-US" sz="2400" baseline="-25000" dirty="0">
                <a:solidFill>
                  <a:schemeClr val="accent5">
                    <a:lumMod val="50000"/>
                  </a:schemeClr>
                </a:solidFill>
              </a:rPr>
              <a:t>八省联考</a:t>
            </a:r>
            <a:endParaRPr lang="en-US" altLang="zh-CN" sz="2400" baseline="-25000" dirty="0">
              <a:solidFill>
                <a:schemeClr val="accent5">
                  <a:lumMod val="50000"/>
                </a:schemeClr>
              </a:solidFill>
            </a:endParaRPr>
          </a:p>
          <a:p>
            <a:r>
              <a:rPr lang="en-US" altLang="zh-CN" sz="2400" dirty="0">
                <a:latin typeface="+mn-ea"/>
                <a:cs typeface="+mn-ea"/>
              </a:rPr>
              <a:t>Based on this understanding, we have </a:t>
            </a:r>
            <a:r>
              <a:rPr lang="en-US" altLang="zh-CN" sz="2400" b="1" u="sng" dirty="0">
                <a:solidFill>
                  <a:schemeClr val="accent1"/>
                </a:solidFill>
              </a:rPr>
              <a:t>a good deal of </a:t>
            </a:r>
            <a:r>
              <a:rPr lang="en-US" altLang="zh-CN" sz="2400" dirty="0">
                <a:latin typeface="+mn-ea"/>
                <a:cs typeface="+mn-ea"/>
              </a:rPr>
              <a:t>control and responsibility over our carbon footprint.</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由于他在剧中的出色表演，他受到了</a:t>
            </a:r>
            <a:r>
              <a:rPr lang="zh-CN" altLang="en-US" sz="2400" dirty="0">
                <a:solidFill>
                  <a:schemeClr val="accent1"/>
                </a:solidFill>
              </a:rPr>
              <a:t>许多</a:t>
            </a:r>
            <a:r>
              <a:rPr lang="zh-CN" altLang="en-US" sz="2400" dirty="0">
                <a:latin typeface="+mn-ea"/>
                <a:cs typeface="+mn-ea"/>
              </a:rPr>
              <a:t>赞扬。</a:t>
            </a:r>
            <a:endParaRPr lang="en-US" altLang="zh-CN" sz="2400" dirty="0">
              <a:latin typeface="+mn-ea"/>
              <a:cs typeface="+mn-ea"/>
            </a:endParaRPr>
          </a:p>
          <a:p>
            <a:r>
              <a:rPr lang="en-US" altLang="zh-CN" sz="2400" dirty="0">
                <a:latin typeface="+mn-ea"/>
                <a:cs typeface="+mn-ea"/>
              </a:rPr>
              <a:t>He received </a:t>
            </a:r>
            <a:r>
              <a:rPr lang="en-US" altLang="zh-CN" sz="2400" b="1" u="sng" dirty="0">
                <a:solidFill>
                  <a:schemeClr val="accent1"/>
                </a:solidFill>
              </a:rPr>
              <a:t>a great deal of </a:t>
            </a:r>
            <a:r>
              <a:rPr lang="en-US" altLang="zh-CN" sz="2400" dirty="0">
                <a:latin typeface="+mn-ea"/>
                <a:cs typeface="+mn-ea"/>
              </a:rPr>
              <a:t>praise for his outstanding performance in the play.</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3. </a:t>
            </a:r>
            <a:r>
              <a:rPr lang="zh-CN" altLang="en-US" sz="2400" dirty="0">
                <a:latin typeface="+mn-ea"/>
                <a:cs typeface="+mn-ea"/>
              </a:rPr>
              <a:t>当她发现这种新药对她的慢性疼痛有</a:t>
            </a:r>
            <a:r>
              <a:rPr lang="zh-CN" altLang="en-US" sz="2400" dirty="0">
                <a:solidFill>
                  <a:schemeClr val="accent1"/>
                </a:solidFill>
              </a:rPr>
              <a:t>很大帮助</a:t>
            </a:r>
            <a:r>
              <a:rPr lang="zh-CN" altLang="en-US" sz="2400" dirty="0">
                <a:latin typeface="+mn-ea"/>
                <a:cs typeface="+mn-ea"/>
              </a:rPr>
              <a:t>时，她松了一口气。</a:t>
            </a:r>
            <a:endParaRPr lang="en-US" altLang="zh-CN" sz="2400" dirty="0">
              <a:latin typeface="+mn-ea"/>
              <a:cs typeface="+mn-ea"/>
            </a:endParaRPr>
          </a:p>
          <a:p>
            <a:r>
              <a:rPr lang="en-US" altLang="zh-CN" sz="2400" dirty="0">
                <a:latin typeface="+mn-ea"/>
                <a:cs typeface="+mn-ea"/>
              </a:rPr>
              <a:t>She was relieved to find out that the new medication helped her </a:t>
            </a:r>
            <a:r>
              <a:rPr lang="en-US" altLang="zh-CN" sz="2400" b="1" u="sng" dirty="0">
                <a:solidFill>
                  <a:schemeClr val="accent1"/>
                </a:solidFill>
              </a:rPr>
              <a:t>a great deal</a:t>
            </a:r>
            <a:r>
              <a:rPr lang="en-US" altLang="zh-CN" sz="2400" dirty="0">
                <a:latin typeface="+mn-ea"/>
                <a:cs typeface="+mn-ea"/>
              </a:rPr>
              <a:t> with her chronic pain.</a:t>
            </a:r>
            <a:endParaRPr lang="en-US" altLang="zh-CN"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9894" y="4273566"/>
            <a:ext cx="2937386" cy="2330326"/>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35332" y="4264770"/>
            <a:ext cx="3177787" cy="23833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moral / ˈ</a:t>
            </a:r>
            <a:r>
              <a:rPr lang="en-US" altLang="zh-CN" sz="2400" b="1" dirty="0" err="1">
                <a:solidFill>
                  <a:schemeClr val="bg2">
                    <a:lumMod val="10000"/>
                  </a:schemeClr>
                </a:solidFill>
                <a:latin typeface="微软雅黑" panose="020B0503020204020204" charset="-122"/>
                <a:ea typeface="微软雅黑" panose="020B0503020204020204" charset="-122"/>
              </a:rPr>
              <a:t>mɒrəl</a:t>
            </a:r>
            <a:r>
              <a:rPr lang="en-US" altLang="zh-CN" sz="2400" b="1" dirty="0">
                <a:solidFill>
                  <a:schemeClr val="bg2">
                    <a:lumMod val="10000"/>
                  </a:schemeClr>
                </a:solidFill>
                <a:latin typeface="微软雅黑" panose="020B0503020204020204" charset="-122"/>
                <a:ea typeface="微软雅黑" panose="020B0503020204020204" charset="-122"/>
              </a:rPr>
              <a:t>/            adj. </a:t>
            </a:r>
            <a:r>
              <a:rPr lang="zh-CN" altLang="en-US" sz="2400" b="1" dirty="0">
                <a:solidFill>
                  <a:schemeClr val="bg2">
                    <a:lumMod val="10000"/>
                  </a:schemeClr>
                </a:solidFill>
                <a:latin typeface="微软雅黑" panose="020B0503020204020204" charset="-122"/>
                <a:ea typeface="微软雅黑" panose="020B0503020204020204" charset="-122"/>
              </a:rPr>
              <a:t>道德的；道义上的 </a:t>
            </a:r>
            <a:r>
              <a:rPr lang="en-US" altLang="zh-CN" sz="2400" b="1" dirty="0">
                <a:solidFill>
                  <a:schemeClr val="bg2">
                    <a:lumMod val="10000"/>
                  </a:schemeClr>
                </a:solidFill>
                <a:latin typeface="微软雅黑" panose="020B0503020204020204" charset="-122"/>
                <a:ea typeface="微软雅黑" panose="020B0503020204020204" charset="-122"/>
              </a:rPr>
              <a:t>n.</a:t>
            </a:r>
            <a:r>
              <a:rPr lang="zh-CN" altLang="en-US" sz="2400" b="1" dirty="0">
                <a:solidFill>
                  <a:schemeClr val="bg2">
                    <a:lumMod val="10000"/>
                  </a:schemeClr>
                </a:solidFill>
                <a:latin typeface="微软雅黑" panose="020B0503020204020204" charset="-122"/>
                <a:ea typeface="微软雅黑" panose="020B0503020204020204" charset="-122"/>
              </a:rPr>
              <a:t>品行；道德；寓意</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11749520" cy="5570674"/>
          </a:xfrm>
          <a:prstGeom prst="rect">
            <a:avLst/>
          </a:prstGeom>
          <a:noFill/>
        </p:spPr>
        <p:txBody>
          <a:bodyPr wrap="square" rtlCol="0" anchor="t">
            <a:noAutofit/>
          </a:bodyPr>
          <a:lstStyle/>
          <a:p>
            <a:pPr marL="457200" indent="-457200">
              <a:buAutoNum type="arabicPeriod"/>
            </a:pPr>
            <a:r>
              <a:rPr lang="zh-CN" altLang="en-US" sz="2400" dirty="0">
                <a:solidFill>
                  <a:schemeClr val="accent1"/>
                </a:solidFill>
              </a:rPr>
              <a:t>这个故事的寓意</a:t>
            </a:r>
            <a:r>
              <a:rPr lang="zh-CN" altLang="en-US" sz="2400" dirty="0">
                <a:latin typeface="+mn-ea"/>
                <a:cs typeface="+mn-ea"/>
              </a:rPr>
              <a:t>是，诚实永远是上策。</a:t>
            </a:r>
            <a:endParaRPr lang="en-US" altLang="zh-CN" sz="2400" dirty="0">
              <a:latin typeface="+mn-ea"/>
              <a:cs typeface="+mn-ea"/>
            </a:endParaRPr>
          </a:p>
          <a:p>
            <a:r>
              <a:rPr lang="en-US" altLang="zh-CN" sz="2400" b="1" u="sng" dirty="0">
                <a:solidFill>
                  <a:schemeClr val="accent1"/>
                </a:solidFill>
              </a:rPr>
              <a:t>The moral of the story </a:t>
            </a:r>
            <a:r>
              <a:rPr lang="en-US" altLang="zh-CN" sz="2400" dirty="0">
                <a:latin typeface="+mn-ea"/>
                <a:cs typeface="+mn-ea"/>
              </a:rPr>
              <a:t>is that honesty is always the best policy.</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高情商并不一定使一个人成为一个</a:t>
            </a:r>
            <a:r>
              <a:rPr lang="zh-CN" altLang="en-US" sz="2400" dirty="0">
                <a:solidFill>
                  <a:schemeClr val="accent1"/>
                </a:solidFill>
              </a:rPr>
              <a:t>有道德的人</a:t>
            </a:r>
            <a:r>
              <a:rPr lang="zh-CN" altLang="en-US" sz="2400" dirty="0">
                <a:latin typeface="+mn-ea"/>
                <a:cs typeface="+mn-ea"/>
              </a:rPr>
              <a:t>。</a:t>
            </a:r>
            <a:r>
              <a:rPr lang="en-US" altLang="zh-CN" sz="2400" baseline="-25000" dirty="0">
                <a:solidFill>
                  <a:schemeClr val="accent5">
                    <a:lumMod val="50000"/>
                  </a:schemeClr>
                </a:solidFill>
              </a:rPr>
              <a:t>2022</a:t>
            </a:r>
            <a:r>
              <a:rPr lang="zh-CN" altLang="en-US" sz="2400" baseline="-25000" dirty="0">
                <a:solidFill>
                  <a:schemeClr val="accent5">
                    <a:lumMod val="50000"/>
                  </a:schemeClr>
                </a:solidFill>
              </a:rPr>
              <a:t>新高考</a:t>
            </a:r>
            <a:r>
              <a:rPr lang="en-US" altLang="zh-CN" sz="2400" baseline="-25000" dirty="0">
                <a:solidFill>
                  <a:schemeClr val="accent5">
                    <a:lumMod val="50000"/>
                  </a:schemeClr>
                </a:solidFill>
              </a:rPr>
              <a:t>Ⅰ</a:t>
            </a:r>
            <a:endParaRPr lang="en-US" altLang="zh-CN" sz="2400" baseline="-25000" dirty="0">
              <a:solidFill>
                <a:schemeClr val="accent5">
                  <a:lumMod val="50000"/>
                </a:schemeClr>
              </a:solidFill>
            </a:endParaRPr>
          </a:p>
          <a:p>
            <a:r>
              <a:rPr lang="en-US" altLang="zh-CN" sz="2400" dirty="0">
                <a:latin typeface="+mn-ea"/>
                <a:cs typeface="+mn-ea"/>
              </a:rPr>
              <a:t>Being emotionally intelligent does not necessarily </a:t>
            </a:r>
            <a:endParaRPr lang="en-US" altLang="zh-CN" sz="2400" dirty="0">
              <a:latin typeface="+mn-ea"/>
              <a:cs typeface="+mn-ea"/>
            </a:endParaRPr>
          </a:p>
          <a:p>
            <a:r>
              <a:rPr lang="en-US" altLang="zh-CN" sz="2400" dirty="0">
                <a:latin typeface="+mn-ea"/>
                <a:cs typeface="+mn-ea"/>
              </a:rPr>
              <a:t>make one </a:t>
            </a:r>
            <a:r>
              <a:rPr lang="en-US" altLang="zh-CN" sz="2400" b="1" u="sng" dirty="0">
                <a:solidFill>
                  <a:schemeClr val="accent1"/>
                </a:solidFill>
              </a:rPr>
              <a:t>a moral person</a:t>
            </a:r>
            <a:r>
              <a:rPr lang="en-US" altLang="zh-CN" sz="2400" dirty="0">
                <a:latin typeface="+mn-ea"/>
                <a:cs typeface="+mn-ea"/>
              </a:rPr>
              <a:t>.</a:t>
            </a:r>
            <a:endParaRPr lang="en-US" altLang="zh-CN" sz="2400" dirty="0">
              <a:latin typeface="+mn-ea"/>
              <a:cs typeface="+mn-ea"/>
            </a:endParaRPr>
          </a:p>
          <a:p>
            <a:endParaRPr lang="en-US" altLang="zh-CN" sz="2400" dirty="0">
              <a:latin typeface="+mn-ea"/>
              <a:cs typeface="+mn-ea"/>
            </a:endParaRPr>
          </a:p>
          <a:p>
            <a:r>
              <a:rPr lang="en-US" altLang="zh-CN" sz="2400" dirty="0">
                <a:latin typeface="+mn-ea"/>
                <a:cs typeface="+mn-ea"/>
              </a:rPr>
              <a:t>3.</a:t>
            </a:r>
            <a:r>
              <a:rPr lang="zh-CN" altLang="en-US" sz="2400" dirty="0">
                <a:latin typeface="+mn-ea"/>
                <a:cs typeface="+mn-ea"/>
              </a:rPr>
              <a:t>即使在困难的情况下，他的行为也显示出</a:t>
            </a:r>
            <a:r>
              <a:rPr lang="zh-CN" altLang="en-US" sz="2400" dirty="0">
                <a:solidFill>
                  <a:schemeClr val="accent1"/>
                </a:solidFill>
              </a:rPr>
              <a:t>强烈的道德准则</a:t>
            </a:r>
            <a:r>
              <a:rPr lang="zh-CN" altLang="en-US" sz="2400" dirty="0">
                <a:latin typeface="+mn-ea"/>
                <a:cs typeface="+mn-ea"/>
              </a:rPr>
              <a:t>。</a:t>
            </a:r>
            <a:endParaRPr lang="en-US" altLang="zh-CN" sz="2400" dirty="0">
              <a:latin typeface="+mn-ea"/>
              <a:cs typeface="+mn-ea"/>
            </a:endParaRPr>
          </a:p>
          <a:p>
            <a:r>
              <a:rPr lang="en-US" altLang="zh-CN" sz="2400" dirty="0">
                <a:latin typeface="+mn-ea"/>
                <a:cs typeface="+mn-ea"/>
              </a:rPr>
              <a:t>His actions demonstrated </a:t>
            </a:r>
            <a:r>
              <a:rPr lang="en-US" altLang="zh-CN" sz="2400" b="1" u="sng" dirty="0">
                <a:solidFill>
                  <a:schemeClr val="accent1"/>
                </a:solidFill>
              </a:rPr>
              <a:t>a strong moral compass</a:t>
            </a:r>
            <a:r>
              <a:rPr lang="en-US" altLang="zh-CN" sz="2400" dirty="0">
                <a:latin typeface="+mn-ea"/>
                <a:cs typeface="+mn-ea"/>
              </a:rPr>
              <a:t>, even in difficult situations.</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4. </a:t>
            </a:r>
            <a:r>
              <a:rPr lang="zh-CN" altLang="en-US" sz="2400" dirty="0">
                <a:latin typeface="+mn-ea"/>
                <a:cs typeface="+mn-ea"/>
              </a:rPr>
              <a:t>然而，只有当我们对比我们的小我更重要的事情做出承诺时，我们才能获得意义，无论是对所爱的人，对人类同胞，对工作，还是对某些</a:t>
            </a:r>
            <a:r>
              <a:rPr lang="zh-CN" altLang="en-US" sz="2400" dirty="0">
                <a:solidFill>
                  <a:schemeClr val="accent1"/>
                </a:solidFill>
              </a:rPr>
              <a:t>道德观念</a:t>
            </a:r>
            <a:r>
              <a:rPr lang="zh-CN" altLang="en-US" sz="2400" dirty="0">
                <a:latin typeface="+mn-ea"/>
                <a:cs typeface="+mn-ea"/>
              </a:rPr>
              <a:t>。</a:t>
            </a:r>
            <a:r>
              <a:rPr lang="en-US" altLang="zh-CN" sz="2400" baseline="-25000" dirty="0">
                <a:solidFill>
                  <a:schemeClr val="accent5">
                    <a:lumMod val="50000"/>
                  </a:schemeClr>
                </a:solidFill>
              </a:rPr>
              <a:t>2019</a:t>
            </a:r>
            <a:r>
              <a:rPr lang="zh-CN" altLang="en-US" sz="2400" baseline="-25000" dirty="0">
                <a:solidFill>
                  <a:schemeClr val="accent5">
                    <a:lumMod val="50000"/>
                  </a:schemeClr>
                </a:solidFill>
              </a:rPr>
              <a:t>天津</a:t>
            </a:r>
            <a:endParaRPr lang="en-US" altLang="zh-CN" sz="2400" baseline="-25000" dirty="0">
              <a:solidFill>
                <a:schemeClr val="accent5">
                  <a:lumMod val="50000"/>
                </a:schemeClr>
              </a:solidFill>
            </a:endParaRPr>
          </a:p>
          <a:p>
            <a:r>
              <a:rPr lang="en-US" altLang="zh-CN" sz="2400" dirty="0">
                <a:latin typeface="+mn-ea"/>
                <a:cs typeface="+mn-ea"/>
              </a:rPr>
              <a:t>However, we can achieve meaning only if we have made a commitment to something larger than our own little egos (</a:t>
            </a:r>
            <a:r>
              <a:rPr lang="en-US" altLang="zh-CN" sz="2400" dirty="0" err="1">
                <a:latin typeface="+mn-ea"/>
                <a:cs typeface="+mn-ea"/>
              </a:rPr>
              <a:t>自我</a:t>
            </a:r>
            <a:r>
              <a:rPr lang="en-US" altLang="zh-CN" sz="2400" dirty="0">
                <a:latin typeface="+mn-ea"/>
                <a:cs typeface="+mn-ea"/>
              </a:rPr>
              <a:t>) whether to loved ones, to fellow humans, to work, or to some </a:t>
            </a:r>
            <a:r>
              <a:rPr lang="en-US" altLang="zh-CN" sz="2400" b="1" u="sng" dirty="0">
                <a:solidFill>
                  <a:schemeClr val="accent1"/>
                </a:solidFill>
              </a:rPr>
              <a:t>moral concept</a:t>
            </a:r>
            <a:r>
              <a:rPr lang="en-US" altLang="zh-CN" sz="2400" dirty="0">
                <a:latin typeface="+mn-ea"/>
                <a:cs typeface="+mn-ea"/>
              </a:rPr>
              <a:t>.</a:t>
            </a:r>
            <a:endParaRPr lang="en-US" altLang="zh-CN" sz="2400" dirty="0">
              <a:latin typeface="+mn-ea"/>
              <a:cs typeface="+mn-ea"/>
            </a:endParaRPr>
          </a:p>
          <a:p>
            <a:endParaRPr lang="zh-CN" altLang="en-US"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55498" y="792966"/>
            <a:ext cx="2771775" cy="292449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 bite 	/ </a:t>
            </a:r>
            <a:r>
              <a:rPr lang="en-US" altLang="zh-CN" sz="2400" b="1" dirty="0" err="1">
                <a:solidFill>
                  <a:schemeClr val="bg2">
                    <a:lumMod val="10000"/>
                  </a:schemeClr>
                </a:solidFill>
                <a:latin typeface="微软雅黑" panose="020B0503020204020204" charset="-122"/>
                <a:ea typeface="微软雅黑" panose="020B0503020204020204" charset="-122"/>
              </a:rPr>
              <a:t>baɪt</a:t>
            </a:r>
            <a:r>
              <a:rPr lang="en-US" altLang="zh-CN" sz="2400" b="1" dirty="0">
                <a:solidFill>
                  <a:schemeClr val="bg2">
                    <a:lumMod val="10000"/>
                  </a:schemeClr>
                </a:solidFill>
                <a:latin typeface="微软雅黑" panose="020B0503020204020204" charset="-122"/>
                <a:ea typeface="微软雅黑" panose="020B0503020204020204" charset="-122"/>
              </a:rPr>
              <a:t> /                                 </a:t>
            </a:r>
            <a:r>
              <a:rPr lang="en-US" altLang="zh-CN" sz="2400" b="1" dirty="0" err="1">
                <a:solidFill>
                  <a:schemeClr val="bg2">
                    <a:lumMod val="10000"/>
                  </a:schemeClr>
                </a:solidFill>
                <a:latin typeface="微软雅黑" panose="020B0503020204020204" charset="-122"/>
                <a:ea typeface="微软雅黑" panose="020B0503020204020204" charset="-122"/>
              </a:rPr>
              <a:t>vt&amp;vi</a:t>
            </a:r>
            <a:r>
              <a:rPr lang="en-US" altLang="zh-CN" sz="2400" b="1" dirty="0">
                <a:solidFill>
                  <a:schemeClr val="bg2">
                    <a:lumMod val="10000"/>
                  </a:schemeClr>
                </a:solidFill>
                <a:latin typeface="微软雅黑" panose="020B0503020204020204" charset="-122"/>
                <a:ea typeface="微软雅黑" panose="020B0503020204020204" charset="-122"/>
              </a:rPr>
              <a:t>. </a:t>
            </a:r>
            <a:r>
              <a:rPr lang="zh-CN" altLang="en-US" sz="2400" b="1" dirty="0">
                <a:solidFill>
                  <a:schemeClr val="bg2">
                    <a:lumMod val="10000"/>
                  </a:schemeClr>
                </a:solidFill>
                <a:latin typeface="微软雅黑" panose="020B0503020204020204" charset="-122"/>
                <a:ea typeface="微软雅黑" panose="020B0503020204020204" charset="-122"/>
              </a:rPr>
              <a:t>咬；叮；蛰</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11749520" cy="5570674"/>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在我看来，露营者就是那些喜欢被</a:t>
            </a:r>
            <a:r>
              <a:rPr lang="zh-CN" altLang="en-US" sz="2400" dirty="0">
                <a:solidFill>
                  <a:schemeClr val="accent1"/>
                </a:solidFill>
              </a:rPr>
              <a:t>虫子咬</a:t>
            </a:r>
            <a:r>
              <a:rPr lang="zh-CN" altLang="en-US" sz="2400" dirty="0">
                <a:latin typeface="+mn-ea"/>
                <a:cs typeface="+mn-ea"/>
              </a:rPr>
              <a:t>、吃不熟的饭、睡不舒服的睡袋的人。</a:t>
            </a:r>
            <a:r>
              <a:rPr lang="en-US" altLang="zh-CN" sz="2400" baseline="-25000" dirty="0">
                <a:solidFill>
                  <a:schemeClr val="accent5">
                    <a:lumMod val="50000"/>
                  </a:schemeClr>
                </a:solidFill>
              </a:rPr>
              <a:t>2017</a:t>
            </a:r>
            <a:r>
              <a:rPr lang="zh-CN" altLang="en-US" sz="2400" baseline="-25000" dirty="0">
                <a:solidFill>
                  <a:schemeClr val="accent5">
                    <a:lumMod val="50000"/>
                  </a:schemeClr>
                </a:solidFill>
              </a:rPr>
              <a:t>全国</a:t>
            </a:r>
            <a:r>
              <a:rPr lang="en-US" altLang="zh-CN" sz="2400" baseline="-25000" dirty="0">
                <a:solidFill>
                  <a:schemeClr val="accent5">
                    <a:lumMod val="50000"/>
                  </a:schemeClr>
                </a:solidFill>
              </a:rPr>
              <a:t>I</a:t>
            </a:r>
            <a:r>
              <a:rPr lang="zh-CN" altLang="en-US" sz="2400" baseline="-25000" dirty="0">
                <a:solidFill>
                  <a:schemeClr val="accent5">
                    <a:lumMod val="50000"/>
                  </a:schemeClr>
                </a:solidFill>
              </a:rPr>
              <a:t>卷</a:t>
            </a:r>
            <a:endParaRPr lang="en-US" altLang="zh-CN" sz="2400" baseline="-25000" dirty="0">
              <a:solidFill>
                <a:schemeClr val="accent5">
                  <a:lumMod val="50000"/>
                </a:schemeClr>
              </a:solidFill>
            </a:endParaRPr>
          </a:p>
          <a:p>
            <a:r>
              <a:rPr lang="en-US" altLang="zh-CN" sz="2400" dirty="0">
                <a:latin typeface="+mn-ea"/>
                <a:cs typeface="+mn-ea"/>
              </a:rPr>
              <a:t>Campers, in my eyes, were people who enjoyed </a:t>
            </a:r>
            <a:r>
              <a:rPr lang="en-US" altLang="zh-CN" sz="2400" b="1" u="sng" dirty="0">
                <a:solidFill>
                  <a:schemeClr val="accent1"/>
                </a:solidFill>
              </a:rPr>
              <a:t>insect bites</a:t>
            </a:r>
            <a:r>
              <a:rPr lang="en-US" altLang="zh-CN" sz="2400" dirty="0">
                <a:latin typeface="+mn-ea"/>
                <a:cs typeface="+mn-ea"/>
              </a:rPr>
              <a:t>, ill-cooked meals, and uncomfortable sleeping bags.</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苹果又脆又多汁，</a:t>
            </a:r>
            <a:r>
              <a:rPr lang="zh-CN" altLang="en-US" sz="2400" dirty="0">
                <a:solidFill>
                  <a:schemeClr val="accent1"/>
                </a:solidFill>
              </a:rPr>
              <a:t>每咬一口</a:t>
            </a:r>
            <a:r>
              <a:rPr lang="zh-CN" altLang="en-US" sz="2400" dirty="0">
                <a:latin typeface="+mn-ea"/>
                <a:cs typeface="+mn-ea"/>
              </a:rPr>
              <a:t>，甜甜的味道就在她嘴里炸开。</a:t>
            </a:r>
            <a:endParaRPr lang="en-US" altLang="zh-CN" sz="2400" dirty="0">
              <a:latin typeface="+mn-ea"/>
              <a:cs typeface="+mn-ea"/>
            </a:endParaRPr>
          </a:p>
          <a:p>
            <a:r>
              <a:rPr lang="en-US" altLang="zh-CN" sz="2400" dirty="0">
                <a:latin typeface="+mn-ea"/>
                <a:cs typeface="+mn-ea"/>
              </a:rPr>
              <a:t>The apple was so crisp and juicy that with each </a:t>
            </a:r>
            <a:r>
              <a:rPr lang="en-US" altLang="zh-CN" sz="2400" b="1" u="sng" dirty="0">
                <a:solidFill>
                  <a:schemeClr val="accent1"/>
                </a:solidFill>
              </a:rPr>
              <a:t>bite</a:t>
            </a:r>
            <a:r>
              <a:rPr lang="en-US" altLang="zh-CN" sz="2400" dirty="0">
                <a:latin typeface="+mn-ea"/>
                <a:cs typeface="+mn-ea"/>
              </a:rPr>
              <a:t>, </a:t>
            </a:r>
            <a:endParaRPr lang="en-US" altLang="zh-CN" sz="2400" dirty="0">
              <a:latin typeface="+mn-ea"/>
              <a:cs typeface="+mn-ea"/>
            </a:endParaRPr>
          </a:p>
          <a:p>
            <a:r>
              <a:rPr lang="en-US" altLang="zh-CN" sz="2400" dirty="0">
                <a:latin typeface="+mn-ea"/>
                <a:cs typeface="+mn-ea"/>
              </a:rPr>
              <a:t>the sweet flavor exploded in her mouth.</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3. </a:t>
            </a:r>
            <a:r>
              <a:rPr lang="zh-CN" altLang="en-US" sz="2400" dirty="0">
                <a:latin typeface="+mn-ea"/>
                <a:cs typeface="+mn-ea"/>
              </a:rPr>
              <a:t>演讲时他太紧张了，开始</a:t>
            </a:r>
            <a:r>
              <a:rPr lang="zh-CN" altLang="en-US" sz="2400" dirty="0">
                <a:solidFill>
                  <a:schemeClr val="accent1"/>
                </a:solidFill>
              </a:rPr>
              <a:t>咬自己的嘴唇</a:t>
            </a:r>
            <a:r>
              <a:rPr lang="zh-CN" altLang="en-US" sz="2400" dirty="0">
                <a:latin typeface="+mn-ea"/>
                <a:cs typeface="+mn-ea"/>
              </a:rPr>
              <a:t>，嘴唇又红又肿。</a:t>
            </a:r>
            <a:endParaRPr lang="en-US" altLang="zh-CN" sz="2400" dirty="0">
              <a:latin typeface="+mn-ea"/>
              <a:cs typeface="+mn-ea"/>
            </a:endParaRPr>
          </a:p>
          <a:p>
            <a:r>
              <a:rPr lang="en-US" altLang="zh-CN" sz="2400" dirty="0">
                <a:latin typeface="+mn-ea"/>
                <a:cs typeface="+mn-ea"/>
              </a:rPr>
              <a:t>He was so nervous during the speech that he began to </a:t>
            </a:r>
            <a:endParaRPr lang="en-US" altLang="zh-CN" sz="2400" dirty="0">
              <a:latin typeface="+mn-ea"/>
              <a:cs typeface="+mn-ea"/>
            </a:endParaRPr>
          </a:p>
          <a:p>
            <a:r>
              <a:rPr lang="en-US" altLang="zh-CN" sz="2400" b="1" u="sng" dirty="0">
                <a:solidFill>
                  <a:schemeClr val="accent1"/>
                </a:solidFill>
              </a:rPr>
              <a:t>bite his lips</a:t>
            </a:r>
            <a:r>
              <a:rPr lang="en-US" altLang="zh-CN" sz="2400" dirty="0">
                <a:latin typeface="+mn-ea"/>
                <a:cs typeface="+mn-ea"/>
              </a:rPr>
              <a:t>, leaving them red and swollen.</a:t>
            </a:r>
            <a:endParaRPr lang="en-US" altLang="zh-CN"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36938" y="2681708"/>
            <a:ext cx="3506957" cy="301805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chain 	/</a:t>
            </a:r>
            <a:r>
              <a:rPr lang="en-US" altLang="zh-CN" sz="2400" b="1" dirty="0" err="1">
                <a:solidFill>
                  <a:schemeClr val="bg2">
                    <a:lumMod val="10000"/>
                  </a:schemeClr>
                </a:solidFill>
                <a:latin typeface="微软雅黑" panose="020B0503020204020204" charset="-122"/>
                <a:ea typeface="微软雅黑" panose="020B0503020204020204" charset="-122"/>
              </a:rPr>
              <a:t>tʃeɪn</a:t>
            </a:r>
            <a:r>
              <a:rPr lang="en-US" altLang="zh-CN" sz="2400" b="1" dirty="0">
                <a:solidFill>
                  <a:schemeClr val="bg2">
                    <a:lumMod val="10000"/>
                  </a:schemeClr>
                </a:solidFill>
                <a:latin typeface="微软雅黑" panose="020B0503020204020204" charset="-122"/>
                <a:ea typeface="微软雅黑" panose="020B0503020204020204" charset="-122"/>
              </a:rPr>
              <a:t> /                          n. </a:t>
            </a:r>
            <a:r>
              <a:rPr lang="zh-CN" altLang="en-US" sz="2400" b="1" dirty="0">
                <a:solidFill>
                  <a:schemeClr val="bg2">
                    <a:lumMod val="10000"/>
                  </a:schemeClr>
                </a:solidFill>
                <a:latin typeface="微软雅黑" panose="020B0503020204020204" charset="-122"/>
                <a:ea typeface="微软雅黑" panose="020B0503020204020204" charset="-122"/>
              </a:rPr>
              <a:t>一连串（人或事）；链子；链条</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11749520" cy="5570674"/>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虽然最吸引人的是汤，但</a:t>
            </a:r>
            <a:r>
              <a:rPr lang="en-US" altLang="zh-CN" sz="2400" dirty="0">
                <a:latin typeface="+mn-ea"/>
                <a:cs typeface="+mn-ea"/>
              </a:rPr>
              <a:t>Roze</a:t>
            </a:r>
            <a:r>
              <a:rPr lang="zh-CN" altLang="en-US" sz="2400" dirty="0">
                <a:latin typeface="+mn-ea"/>
                <a:cs typeface="+mn-ea"/>
              </a:rPr>
              <a:t>的</a:t>
            </a:r>
            <a:r>
              <a:rPr lang="zh-CN" altLang="en-US" sz="2400" dirty="0">
                <a:solidFill>
                  <a:schemeClr val="accent1"/>
                </a:solidFill>
              </a:rPr>
              <a:t>连锁店</a:t>
            </a:r>
            <a:r>
              <a:rPr lang="zh-CN" altLang="en-US" sz="2400" dirty="0">
                <a:latin typeface="+mn-ea"/>
                <a:cs typeface="+mn-ea"/>
              </a:rPr>
              <a:t>也为外出就餐设定了新的标准，这有助于确立</a:t>
            </a:r>
            <a:r>
              <a:rPr lang="en-US" altLang="zh-CN" sz="2400" dirty="0">
                <a:latin typeface="+mn-ea"/>
                <a:cs typeface="+mn-ea"/>
              </a:rPr>
              <a:t>Roze</a:t>
            </a:r>
            <a:r>
              <a:rPr lang="zh-CN" altLang="en-US" sz="2400" dirty="0">
                <a:latin typeface="+mn-ea"/>
                <a:cs typeface="+mn-ea"/>
              </a:rPr>
              <a:t>作为现代餐厅的发明者。</a:t>
            </a:r>
            <a:r>
              <a:rPr lang="en-US" altLang="zh-CN" sz="2400" dirty="0">
                <a:latin typeface="+mn-ea"/>
                <a:cs typeface="+mn-ea"/>
              </a:rPr>
              <a:t>2018</a:t>
            </a:r>
            <a:r>
              <a:rPr lang="zh-CN" altLang="en-US" sz="2400" dirty="0">
                <a:latin typeface="+mn-ea"/>
                <a:cs typeface="+mn-ea"/>
              </a:rPr>
              <a:t>江苏卷</a:t>
            </a:r>
            <a:endParaRPr lang="en-US" altLang="zh-CN" sz="2400" dirty="0">
              <a:latin typeface="+mn-ea"/>
              <a:cs typeface="+mn-ea"/>
            </a:endParaRPr>
          </a:p>
          <a:p>
            <a:r>
              <a:rPr lang="en-US" altLang="zh-CN" sz="2400" dirty="0">
                <a:latin typeface="+mn-ea"/>
                <a:cs typeface="+mn-ea"/>
              </a:rPr>
              <a:t>Although the main attraction was the soup, Roze’s </a:t>
            </a:r>
            <a:r>
              <a:rPr lang="en-US" altLang="zh-CN" sz="2400" b="1" u="sng" dirty="0">
                <a:solidFill>
                  <a:schemeClr val="accent1"/>
                </a:solidFill>
              </a:rPr>
              <a:t>chain shops </a:t>
            </a:r>
            <a:r>
              <a:rPr lang="en-US" altLang="zh-CN" sz="2400" dirty="0">
                <a:latin typeface="+mn-ea"/>
                <a:cs typeface="+mn-ea"/>
              </a:rPr>
              <a:t>also set a new standard for dining out, which helped to establish Roze as the inventor of the modern restaurant.</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这个社区聚集在一起，形成了一</a:t>
            </a:r>
            <a:r>
              <a:rPr lang="zh-CN" altLang="en-US" sz="2400" dirty="0">
                <a:solidFill>
                  <a:schemeClr val="accent1"/>
                </a:solidFill>
              </a:rPr>
              <a:t>条美丽的爱的链条</a:t>
            </a:r>
            <a:r>
              <a:rPr lang="zh-CN" altLang="en-US" sz="2400" dirty="0">
                <a:latin typeface="+mn-ea"/>
                <a:cs typeface="+mn-ea"/>
              </a:rPr>
              <a:t>，在困难时期相互支持，向那些需要帮助的人传播善意和同情。</a:t>
            </a:r>
            <a:endParaRPr lang="zh-CN" altLang="en-US" sz="2400" dirty="0">
              <a:latin typeface="+mn-ea"/>
              <a:cs typeface="+mn-ea"/>
            </a:endParaRPr>
          </a:p>
          <a:p>
            <a:r>
              <a:rPr lang="en-US" altLang="zh-CN" sz="2400" dirty="0">
                <a:latin typeface="+mn-ea"/>
                <a:cs typeface="+mn-ea"/>
              </a:rPr>
              <a:t>The community came together to form </a:t>
            </a:r>
            <a:r>
              <a:rPr lang="en-US" altLang="zh-CN" sz="2400" b="1" u="sng" dirty="0">
                <a:solidFill>
                  <a:schemeClr val="accent1"/>
                </a:solidFill>
              </a:rPr>
              <a:t>a beautiful chain of love</a:t>
            </a:r>
            <a:r>
              <a:rPr lang="en-US" altLang="zh-CN" sz="2400" dirty="0">
                <a:latin typeface="+mn-ea"/>
                <a:cs typeface="+mn-ea"/>
              </a:rPr>
              <a:t>, supporting each other through difficult times and spreading kindness and compassion to those in need. </a:t>
            </a:r>
            <a:endParaRPr lang="en-US" altLang="zh-CN"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81353" y="4476751"/>
            <a:ext cx="2376487" cy="2381249"/>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2830" y="4215619"/>
            <a:ext cx="2533650" cy="25336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trip over	/</a:t>
            </a:r>
            <a:r>
              <a:rPr lang="en-US" altLang="zh-CN" sz="2400" b="1" dirty="0" err="1">
                <a:solidFill>
                  <a:schemeClr val="bg2">
                    <a:lumMod val="10000"/>
                  </a:schemeClr>
                </a:solidFill>
                <a:latin typeface="微软雅黑" panose="020B0503020204020204" charset="-122"/>
                <a:ea typeface="微软雅黑" panose="020B0503020204020204" charset="-122"/>
              </a:rPr>
              <a:t>trɪp</a:t>
            </a:r>
            <a:r>
              <a:rPr lang="en-US" altLang="zh-CN" sz="2400" b="1" dirty="0">
                <a:solidFill>
                  <a:schemeClr val="bg2">
                    <a:lumMod val="10000"/>
                  </a:schemeClr>
                </a:solidFill>
                <a:latin typeface="微软雅黑" panose="020B0503020204020204" charset="-122"/>
                <a:ea typeface="微软雅黑" panose="020B0503020204020204" charset="-122"/>
              </a:rPr>
              <a:t> /                                </a:t>
            </a:r>
            <a:r>
              <a:rPr lang="zh-CN" altLang="en-US" sz="2400" b="1" dirty="0">
                <a:solidFill>
                  <a:schemeClr val="bg2">
                    <a:lumMod val="10000"/>
                  </a:schemeClr>
                </a:solidFill>
                <a:latin typeface="微软雅黑" panose="020B0503020204020204" charset="-122"/>
                <a:ea typeface="微软雅黑" panose="020B0503020204020204" charset="-122"/>
              </a:rPr>
              <a:t>被</a:t>
            </a:r>
            <a:r>
              <a:rPr lang="en-US" altLang="zh-CN" sz="2400" b="1" dirty="0">
                <a:solidFill>
                  <a:schemeClr val="bg2">
                    <a:lumMod val="10000"/>
                  </a:schemeClr>
                </a:solidFill>
                <a:latin typeface="微软雅黑" panose="020B0503020204020204" charset="-122"/>
                <a:ea typeface="微软雅黑" panose="020B0503020204020204" charset="-122"/>
              </a:rPr>
              <a:t>……</a:t>
            </a:r>
            <a:r>
              <a:rPr lang="zh-CN" altLang="en-US" sz="2400" b="1" dirty="0">
                <a:solidFill>
                  <a:schemeClr val="bg2">
                    <a:lumMod val="10000"/>
                  </a:schemeClr>
                </a:solidFill>
                <a:latin typeface="微软雅黑" panose="020B0503020204020204" charset="-122"/>
                <a:ea typeface="微软雅黑" panose="020B0503020204020204" charset="-122"/>
              </a:rPr>
              <a:t>绊倒</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1287068"/>
            <a:ext cx="7152073" cy="5570674"/>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她没有看到地板上的玩具，被它</a:t>
            </a:r>
            <a:r>
              <a:rPr lang="zh-CN" altLang="en-US" sz="2400" dirty="0">
                <a:solidFill>
                  <a:schemeClr val="accent1"/>
                </a:solidFill>
              </a:rPr>
              <a:t>绊倒</a:t>
            </a:r>
            <a:r>
              <a:rPr lang="zh-CN" altLang="en-US" sz="2400" dirty="0">
                <a:latin typeface="+mn-ea"/>
                <a:cs typeface="+mn-ea"/>
              </a:rPr>
              <a:t>了，导致她跌倒并擦伤了膝盖。</a:t>
            </a:r>
            <a:endParaRPr lang="en-US" altLang="zh-CN" sz="2400" dirty="0">
              <a:latin typeface="+mn-ea"/>
              <a:cs typeface="+mn-ea"/>
            </a:endParaRPr>
          </a:p>
          <a:p>
            <a:pPr marL="457200" indent="-457200">
              <a:buAutoNum type="arabicPeriod"/>
            </a:pPr>
            <a:endParaRPr lang="en-US" altLang="zh-CN" sz="2400" dirty="0">
              <a:latin typeface="+mn-ea"/>
              <a:cs typeface="+mn-ea"/>
            </a:endParaRPr>
          </a:p>
          <a:p>
            <a:r>
              <a:rPr lang="en-US" altLang="zh-CN" sz="2400" dirty="0">
                <a:latin typeface="+mn-ea"/>
                <a:cs typeface="+mn-ea"/>
              </a:rPr>
              <a:t>She didn't see the toy on the floor and </a:t>
            </a:r>
            <a:r>
              <a:rPr lang="en-US" altLang="zh-CN" sz="2400" b="1" u="sng" dirty="0">
                <a:solidFill>
                  <a:schemeClr val="accent1"/>
                </a:solidFill>
              </a:rPr>
              <a:t>tripped over </a:t>
            </a:r>
            <a:r>
              <a:rPr lang="en-US" altLang="zh-CN" sz="2400" dirty="0">
                <a:latin typeface="+mn-ea"/>
                <a:cs typeface="+mn-ea"/>
              </a:rPr>
              <a:t>it, causing her to fall and scrape her knee.</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徒步旅行者失足被</a:t>
            </a:r>
            <a:r>
              <a:rPr lang="zh-CN" altLang="en-US" sz="2400" dirty="0">
                <a:solidFill>
                  <a:schemeClr val="accent1"/>
                </a:solidFill>
              </a:rPr>
              <a:t>岩石绊倒，从山坡上滚了下来</a:t>
            </a:r>
            <a:r>
              <a:rPr lang="zh-CN" altLang="en-US" sz="2400" dirty="0">
                <a:latin typeface="+mn-ea"/>
                <a:cs typeface="+mn-ea"/>
              </a:rPr>
              <a:t>。</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The hiker lost his footing and </a:t>
            </a:r>
            <a:r>
              <a:rPr lang="en-US" altLang="zh-CN" sz="2400" b="1" u="sng" dirty="0">
                <a:solidFill>
                  <a:schemeClr val="accent1"/>
                </a:solidFill>
              </a:rPr>
              <a:t>tripped over a rock</a:t>
            </a:r>
            <a:r>
              <a:rPr lang="en-US" altLang="zh-CN" sz="2400" dirty="0">
                <a:latin typeface="+mn-ea"/>
                <a:cs typeface="+mn-ea"/>
              </a:rPr>
              <a:t>, </a:t>
            </a:r>
            <a:r>
              <a:rPr lang="en-US" altLang="zh-CN" sz="2400" b="1" u="sng" dirty="0">
                <a:solidFill>
                  <a:schemeClr val="accent1"/>
                </a:solidFill>
              </a:rPr>
              <a:t>tumbling down the hillside</a:t>
            </a:r>
            <a:r>
              <a:rPr lang="en-US" altLang="zh-CN" sz="2400" dirty="0">
                <a:latin typeface="+mn-ea"/>
                <a:cs typeface="+mn-ea"/>
              </a:rPr>
              <a:t>.</a:t>
            </a:r>
            <a:endParaRPr lang="en-US" altLang="zh-CN"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717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3878" y="1994535"/>
            <a:ext cx="4303395" cy="28689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flexible 	/ ˈ</a:t>
            </a:r>
            <a:r>
              <a:rPr lang="en-US" altLang="zh-CN" sz="2400" b="1" dirty="0" err="1">
                <a:solidFill>
                  <a:schemeClr val="bg2">
                    <a:lumMod val="10000"/>
                  </a:schemeClr>
                </a:solidFill>
                <a:latin typeface="微软雅黑" panose="020B0503020204020204" charset="-122"/>
                <a:ea typeface="微软雅黑" panose="020B0503020204020204" charset="-122"/>
              </a:rPr>
              <a:t>fleksəb</a:t>
            </a:r>
            <a:r>
              <a:rPr lang="en-US" altLang="zh-CN" sz="2400" b="1" dirty="0">
                <a:solidFill>
                  <a:schemeClr val="bg2">
                    <a:lumMod val="10000"/>
                  </a:schemeClr>
                </a:solidFill>
                <a:latin typeface="微软雅黑" panose="020B0503020204020204" charset="-122"/>
                <a:ea typeface="微软雅黑" panose="020B0503020204020204" charset="-122"/>
              </a:rPr>
              <a:t>(ə)l /                         adj. </a:t>
            </a:r>
            <a:r>
              <a:rPr lang="zh-CN" altLang="en-US" sz="2400" b="1" dirty="0">
                <a:solidFill>
                  <a:schemeClr val="bg2">
                    <a:lumMod val="10000"/>
                  </a:schemeClr>
                </a:solidFill>
                <a:latin typeface="微软雅黑" panose="020B0503020204020204" charset="-122"/>
                <a:ea typeface="微软雅黑" panose="020B0503020204020204" charset="-122"/>
              </a:rPr>
              <a:t>灵活的；可变通的</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11749520" cy="5570674"/>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作者建议聪明的公司采用</a:t>
            </a:r>
            <a:r>
              <a:rPr lang="zh-CN" altLang="en-US" sz="2400" dirty="0">
                <a:solidFill>
                  <a:schemeClr val="accent1"/>
                </a:solidFill>
              </a:rPr>
              <a:t>灵活的工作模式</a:t>
            </a:r>
            <a:r>
              <a:rPr lang="zh-CN" altLang="en-US" sz="2400" dirty="0">
                <a:latin typeface="+mn-ea"/>
                <a:cs typeface="+mn-ea"/>
              </a:rPr>
              <a:t>。</a:t>
            </a:r>
            <a:r>
              <a:rPr lang="en-US" altLang="zh-CN" sz="2400" baseline="-25000" dirty="0">
                <a:solidFill>
                  <a:schemeClr val="accent5">
                    <a:lumMod val="50000"/>
                  </a:schemeClr>
                </a:solidFill>
              </a:rPr>
              <a:t>2016</a:t>
            </a:r>
            <a:r>
              <a:rPr lang="zh-CN" altLang="en-US" sz="2400" baseline="-25000" dirty="0">
                <a:solidFill>
                  <a:schemeClr val="accent5">
                    <a:lumMod val="50000"/>
                  </a:schemeClr>
                </a:solidFill>
              </a:rPr>
              <a:t>年</a:t>
            </a:r>
            <a:r>
              <a:rPr lang="en-US" altLang="zh-CN" sz="2400" baseline="-25000" dirty="0">
                <a:solidFill>
                  <a:schemeClr val="accent5">
                    <a:lumMod val="50000"/>
                  </a:schemeClr>
                </a:solidFill>
              </a:rPr>
              <a:t>10</a:t>
            </a:r>
            <a:r>
              <a:rPr lang="zh-CN" altLang="en-US" sz="2400" baseline="-25000" dirty="0">
                <a:solidFill>
                  <a:schemeClr val="accent5">
                    <a:lumMod val="50000"/>
                  </a:schemeClr>
                </a:solidFill>
              </a:rPr>
              <a:t>月浙江</a:t>
            </a:r>
            <a:endParaRPr lang="en-US" altLang="zh-CN" sz="2400" baseline="-25000" dirty="0">
              <a:solidFill>
                <a:schemeClr val="accent5">
                  <a:lumMod val="50000"/>
                </a:schemeClr>
              </a:solidFill>
            </a:endParaRPr>
          </a:p>
          <a:p>
            <a:r>
              <a:rPr lang="en-US" altLang="zh-CN" sz="2400" dirty="0">
                <a:latin typeface="+mn-ea"/>
                <a:cs typeface="+mn-ea"/>
              </a:rPr>
              <a:t>The author suggested that smart firms </a:t>
            </a:r>
            <a:r>
              <a:rPr lang="en-US" altLang="zh-CN" sz="2400" b="1" u="sng" dirty="0">
                <a:solidFill>
                  <a:schemeClr val="accent1"/>
                </a:solidFill>
              </a:rPr>
              <a:t>adopt flexible work patterns</a:t>
            </a:r>
            <a:r>
              <a:rPr lang="en-US" altLang="zh-CN" sz="2400" dirty="0">
                <a:latin typeface="+mn-ea"/>
                <a:cs typeface="+mn-ea"/>
              </a:rPr>
              <a:t>.</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这份工作提供</a:t>
            </a:r>
            <a:r>
              <a:rPr lang="zh-CN" altLang="en-US" sz="2400" dirty="0">
                <a:solidFill>
                  <a:schemeClr val="accent1"/>
                </a:solidFill>
              </a:rPr>
              <a:t>灵活的工作时间</a:t>
            </a:r>
            <a:r>
              <a:rPr lang="zh-CN" altLang="en-US" sz="2400" dirty="0">
                <a:latin typeface="+mn-ea"/>
                <a:cs typeface="+mn-ea"/>
              </a:rPr>
              <a:t>，允许我调整工作时间以适应我的个人承诺和责任。</a:t>
            </a:r>
            <a:endParaRPr lang="en-US" altLang="zh-CN" sz="2400" dirty="0">
              <a:latin typeface="+mn-ea"/>
              <a:cs typeface="+mn-ea"/>
            </a:endParaRPr>
          </a:p>
          <a:p>
            <a:r>
              <a:rPr lang="en-US" altLang="zh-CN" sz="2400" dirty="0">
                <a:latin typeface="+mn-ea"/>
                <a:cs typeface="+mn-ea"/>
              </a:rPr>
              <a:t>This job offers </a:t>
            </a:r>
            <a:r>
              <a:rPr lang="en-US" altLang="zh-CN" sz="2400" b="1" u="sng" dirty="0">
                <a:solidFill>
                  <a:schemeClr val="accent1"/>
                </a:solidFill>
              </a:rPr>
              <a:t>a flexible schedule</a:t>
            </a:r>
            <a:r>
              <a:rPr lang="en-US" altLang="zh-CN" sz="2400" dirty="0">
                <a:latin typeface="+mn-ea"/>
                <a:cs typeface="+mn-ea"/>
              </a:rPr>
              <a:t>, allowing me to adjust my work hours to fit my personal commitments and responsibilities.</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3. </a:t>
            </a:r>
            <a:r>
              <a:rPr lang="zh-CN" altLang="en-US" sz="2400" dirty="0">
                <a:latin typeface="+mn-ea"/>
                <a:cs typeface="+mn-ea"/>
              </a:rPr>
              <a:t>该公司的远程工作</a:t>
            </a:r>
            <a:r>
              <a:rPr lang="zh-CN" altLang="en-US" sz="2400" dirty="0">
                <a:solidFill>
                  <a:schemeClr val="accent1"/>
                </a:solidFill>
              </a:rPr>
              <a:t>政策非常灵活</a:t>
            </a:r>
            <a:r>
              <a:rPr lang="zh-CN" altLang="en-US" sz="2400" dirty="0">
                <a:latin typeface="+mn-ea"/>
                <a:cs typeface="+mn-ea"/>
              </a:rPr>
              <a:t>，员工可以根据需要</a:t>
            </a:r>
            <a:endParaRPr lang="en-US" altLang="zh-CN" sz="2400" dirty="0">
              <a:latin typeface="+mn-ea"/>
              <a:cs typeface="+mn-ea"/>
            </a:endParaRPr>
          </a:p>
          <a:p>
            <a:r>
              <a:rPr lang="zh-CN" altLang="en-US" sz="2400" dirty="0">
                <a:latin typeface="+mn-ea"/>
                <a:cs typeface="+mn-ea"/>
              </a:rPr>
              <a:t>在家或其他地点工作。</a:t>
            </a:r>
            <a:endParaRPr lang="en-US" altLang="zh-CN" sz="2400" dirty="0">
              <a:latin typeface="+mn-ea"/>
              <a:cs typeface="+mn-ea"/>
            </a:endParaRPr>
          </a:p>
          <a:p>
            <a:r>
              <a:rPr lang="en-US" altLang="zh-CN" sz="2400" dirty="0">
                <a:latin typeface="+mn-ea"/>
                <a:cs typeface="+mn-ea"/>
              </a:rPr>
              <a:t>The company's policy on working remotely was </a:t>
            </a:r>
            <a:endParaRPr lang="en-US" altLang="zh-CN" sz="2400" dirty="0">
              <a:latin typeface="+mn-ea"/>
              <a:cs typeface="+mn-ea"/>
            </a:endParaRPr>
          </a:p>
          <a:p>
            <a:r>
              <a:rPr lang="en-US" altLang="zh-CN" sz="2400" dirty="0">
                <a:latin typeface="+mn-ea"/>
                <a:cs typeface="+mn-ea"/>
              </a:rPr>
              <a:t>very </a:t>
            </a:r>
            <a:r>
              <a:rPr lang="en-US" altLang="zh-CN" sz="2400" b="1" u="sng" dirty="0">
                <a:solidFill>
                  <a:schemeClr val="accent1"/>
                </a:solidFill>
              </a:rPr>
              <a:t>flexible</a:t>
            </a:r>
            <a:r>
              <a:rPr lang="en-US" altLang="zh-CN" sz="2400" dirty="0">
                <a:latin typeface="+mn-ea"/>
                <a:cs typeface="+mn-ea"/>
              </a:rPr>
              <a:t>, enabling employees to work from home </a:t>
            </a:r>
            <a:endParaRPr lang="en-US" altLang="zh-CN" sz="2400" dirty="0">
              <a:latin typeface="+mn-ea"/>
              <a:cs typeface="+mn-ea"/>
            </a:endParaRPr>
          </a:p>
          <a:p>
            <a:r>
              <a:rPr lang="en-US" altLang="zh-CN" sz="2400" dirty="0">
                <a:latin typeface="+mn-ea"/>
                <a:cs typeface="+mn-ea"/>
              </a:rPr>
              <a:t>or other locations as needed.</a:t>
            </a:r>
            <a:endParaRPr lang="en-US" altLang="zh-CN"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53806" y="3379434"/>
            <a:ext cx="2625090" cy="26250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 therefore 	/ ˈ</a:t>
            </a:r>
            <a:r>
              <a:rPr lang="en-US" altLang="zh-CN" sz="2400" b="1" dirty="0" err="1">
                <a:solidFill>
                  <a:schemeClr val="bg2">
                    <a:lumMod val="10000"/>
                  </a:schemeClr>
                </a:solidFill>
                <a:latin typeface="微软雅黑" panose="020B0503020204020204" charset="-122"/>
                <a:ea typeface="微软雅黑" panose="020B0503020204020204" charset="-122"/>
              </a:rPr>
              <a:t>ðeəfɔ</a:t>
            </a:r>
            <a:r>
              <a:rPr lang="en-US" altLang="zh-CN" sz="2400" b="1" dirty="0">
                <a:solidFill>
                  <a:schemeClr val="bg2">
                    <a:lumMod val="10000"/>
                  </a:schemeClr>
                </a:solidFill>
                <a:latin typeface="微软雅黑" panose="020B0503020204020204" charset="-122"/>
                <a:ea typeface="微软雅黑" panose="020B0503020204020204" charset="-122"/>
              </a:rPr>
              <a:t>ː(r) /                                adv. </a:t>
            </a:r>
            <a:r>
              <a:rPr lang="zh-CN" altLang="en-US" sz="2400" b="1" dirty="0">
                <a:solidFill>
                  <a:schemeClr val="bg2">
                    <a:lumMod val="10000"/>
                  </a:schemeClr>
                </a:solidFill>
                <a:latin typeface="微软雅黑" panose="020B0503020204020204" charset="-122"/>
                <a:ea typeface="微软雅黑" panose="020B0503020204020204" charset="-122"/>
              </a:rPr>
              <a:t>因此；所以</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11749520" cy="5570674"/>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似乎大多数人在一生中都有过害羞的经历。</a:t>
            </a:r>
            <a:r>
              <a:rPr lang="zh-CN" altLang="en-US" sz="2400" dirty="0">
                <a:solidFill>
                  <a:schemeClr val="accent1"/>
                </a:solidFill>
              </a:rPr>
              <a:t>因此</a:t>
            </a:r>
            <a:r>
              <a:rPr lang="zh-CN" altLang="en-US" sz="2400" dirty="0">
                <a:latin typeface="+mn-ea"/>
                <a:cs typeface="+mn-ea"/>
              </a:rPr>
              <a:t>，如果你害羞，你有很多同伴。</a:t>
            </a:r>
            <a:r>
              <a:rPr lang="en-US" altLang="zh-CN" sz="2400" baseline="-25000" dirty="0">
                <a:solidFill>
                  <a:schemeClr val="accent5">
                    <a:lumMod val="50000"/>
                  </a:schemeClr>
                </a:solidFill>
              </a:rPr>
              <a:t>2019</a:t>
            </a:r>
            <a:r>
              <a:rPr lang="zh-CN" altLang="en-US" sz="2400" baseline="-25000" dirty="0">
                <a:solidFill>
                  <a:schemeClr val="accent5">
                    <a:lumMod val="50000"/>
                  </a:schemeClr>
                </a:solidFill>
              </a:rPr>
              <a:t>全国</a:t>
            </a:r>
            <a:r>
              <a:rPr lang="en-US" altLang="zh-CN" sz="2400" baseline="-25000" dirty="0">
                <a:solidFill>
                  <a:schemeClr val="accent5">
                    <a:lumMod val="50000"/>
                  </a:schemeClr>
                </a:solidFill>
              </a:rPr>
              <a:t>III</a:t>
            </a:r>
            <a:r>
              <a:rPr lang="zh-CN" altLang="en-US" sz="2400" baseline="-25000" dirty="0">
                <a:solidFill>
                  <a:schemeClr val="accent5">
                    <a:lumMod val="50000"/>
                  </a:schemeClr>
                </a:solidFill>
              </a:rPr>
              <a:t>卷</a:t>
            </a:r>
            <a:endParaRPr lang="en-US" altLang="zh-CN" sz="2400" baseline="-25000" dirty="0">
              <a:solidFill>
                <a:schemeClr val="accent5">
                  <a:lumMod val="50000"/>
                </a:schemeClr>
              </a:solidFill>
            </a:endParaRPr>
          </a:p>
          <a:p>
            <a:r>
              <a:rPr lang="en-US" altLang="zh-CN" sz="2400" dirty="0">
                <a:latin typeface="+mn-ea"/>
                <a:cs typeface="+mn-ea"/>
              </a:rPr>
              <a:t>It appears that most people have experienced shyness at some time in their lives. </a:t>
            </a:r>
            <a:r>
              <a:rPr lang="en-US" altLang="zh-CN" sz="2400" b="1" u="sng" dirty="0">
                <a:solidFill>
                  <a:schemeClr val="accent1"/>
                </a:solidFill>
              </a:rPr>
              <a:t>Therefore</a:t>
            </a:r>
            <a:r>
              <a:rPr lang="en-US" altLang="zh-CN" sz="2400" dirty="0">
                <a:latin typeface="+mn-ea"/>
                <a:cs typeface="+mn-ea"/>
              </a:rPr>
              <a:t>, if you are shy, you have lots of company. </a:t>
            </a:r>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她没有带伞，</a:t>
            </a:r>
            <a:r>
              <a:rPr lang="zh-CN" altLang="en-US" sz="2400" dirty="0">
                <a:solidFill>
                  <a:schemeClr val="accent1"/>
                </a:solidFill>
              </a:rPr>
              <a:t>因此</a:t>
            </a:r>
            <a:r>
              <a:rPr lang="zh-CN" altLang="en-US" sz="2400" dirty="0">
                <a:latin typeface="+mn-ea"/>
                <a:cs typeface="+mn-ea"/>
              </a:rPr>
              <a:t>被雨淋得浑身湿透。</a:t>
            </a:r>
            <a:endParaRPr lang="zh-CN" altLang="en-US" sz="2400" dirty="0">
              <a:latin typeface="+mn-ea"/>
              <a:cs typeface="+mn-ea"/>
            </a:endParaRPr>
          </a:p>
          <a:p>
            <a:r>
              <a:rPr lang="en-US" altLang="zh-CN" sz="2400" dirty="0">
                <a:latin typeface="+mn-ea"/>
                <a:cs typeface="+mn-ea"/>
              </a:rPr>
              <a:t>She didn't bring her umbrella, </a:t>
            </a:r>
            <a:r>
              <a:rPr lang="en-US" altLang="zh-CN" sz="2400" b="1" u="sng" dirty="0">
                <a:solidFill>
                  <a:schemeClr val="accent1"/>
                </a:solidFill>
              </a:rPr>
              <a:t>therefore</a:t>
            </a:r>
            <a:r>
              <a:rPr lang="en-US" altLang="zh-CN" sz="2400" dirty="0">
                <a:latin typeface="+mn-ea"/>
                <a:cs typeface="+mn-ea"/>
              </a:rPr>
              <a:t>, she got soaked in the rain.</a:t>
            </a:r>
            <a:endParaRPr lang="en-US" altLang="zh-CN" sz="2400" dirty="0">
              <a:latin typeface="+mn-ea"/>
              <a:cs typeface="+mn-ea"/>
            </a:endParaRPr>
          </a:p>
          <a:p>
            <a:r>
              <a:rPr lang="en-US" altLang="zh-CN" sz="2400" dirty="0">
                <a:latin typeface="+mn-ea"/>
                <a:cs typeface="+mn-ea"/>
              </a:rPr>
              <a:t>3. </a:t>
            </a:r>
            <a:r>
              <a:rPr lang="zh-CN" altLang="en-US" sz="2400" dirty="0">
                <a:latin typeface="+mn-ea"/>
                <a:cs typeface="+mn-ea"/>
              </a:rPr>
              <a:t>团队在这个项目上不知疲倦地工作了几个月</a:t>
            </a:r>
            <a:r>
              <a:rPr lang="en-US" altLang="zh-CN" sz="2400" dirty="0">
                <a:latin typeface="+mn-ea"/>
                <a:cs typeface="+mn-ea"/>
              </a:rPr>
              <a:t>;</a:t>
            </a:r>
            <a:r>
              <a:rPr lang="zh-CN" altLang="en-US" sz="2400" dirty="0">
                <a:solidFill>
                  <a:schemeClr val="accent1"/>
                </a:solidFill>
              </a:rPr>
              <a:t>因此</a:t>
            </a:r>
            <a:r>
              <a:rPr lang="zh-CN" altLang="en-US" sz="2400" dirty="0">
                <a:latin typeface="+mn-ea"/>
                <a:cs typeface="+mn-ea"/>
              </a:rPr>
              <a:t>，他们得到了应得的去热带天堂度假的奖励。</a:t>
            </a:r>
            <a:endParaRPr lang="zh-CN" altLang="en-US" sz="2400" dirty="0">
              <a:latin typeface="+mn-ea"/>
              <a:cs typeface="+mn-ea"/>
            </a:endParaRPr>
          </a:p>
          <a:p>
            <a:r>
              <a:rPr lang="en-US" altLang="zh-CN" sz="2400" dirty="0">
                <a:latin typeface="+mn-ea"/>
                <a:cs typeface="+mn-ea"/>
              </a:rPr>
              <a:t>The team had been working tirelessly on the project for months; </a:t>
            </a:r>
            <a:r>
              <a:rPr lang="en-US" altLang="zh-CN" sz="2400" b="1" u="sng" dirty="0">
                <a:solidFill>
                  <a:schemeClr val="accent1"/>
                </a:solidFill>
              </a:rPr>
              <a:t>therefore</a:t>
            </a:r>
            <a:r>
              <a:rPr lang="en-US" altLang="zh-CN" sz="2400" dirty="0">
                <a:latin typeface="+mn-ea"/>
                <a:cs typeface="+mn-ea"/>
              </a:rPr>
              <a:t>, they were rewarded with a well-deserved vacation to a tropical paradise.</a:t>
            </a:r>
            <a:endParaRPr lang="en-US" altLang="zh-CN" sz="2400" dirty="0">
              <a:latin typeface="+mn-ea"/>
              <a:cs typeface="+mn-ea"/>
            </a:endParaRPr>
          </a:p>
          <a:p>
            <a:endParaRPr lang="en-US" sz="2400" dirty="0">
              <a:latin typeface="+mn-ea"/>
              <a:cs typeface="+mn-ea"/>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60180" y="4204140"/>
            <a:ext cx="2410460" cy="24104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 tension 	/ ˈ</a:t>
            </a:r>
            <a:r>
              <a:rPr lang="en-US" altLang="zh-CN" sz="2400" b="1" dirty="0" err="1">
                <a:solidFill>
                  <a:schemeClr val="bg2">
                    <a:lumMod val="10000"/>
                  </a:schemeClr>
                </a:solidFill>
                <a:latin typeface="微软雅黑" panose="020B0503020204020204" charset="-122"/>
                <a:ea typeface="微软雅黑" panose="020B0503020204020204" charset="-122"/>
              </a:rPr>
              <a:t>tenʃ</a:t>
            </a:r>
            <a:r>
              <a:rPr lang="en-US" altLang="zh-CN" sz="2400" b="1" dirty="0">
                <a:solidFill>
                  <a:schemeClr val="bg2">
                    <a:lumMod val="10000"/>
                  </a:schemeClr>
                </a:solidFill>
                <a:latin typeface="微软雅黑" panose="020B0503020204020204" charset="-122"/>
                <a:ea typeface="微软雅黑" panose="020B0503020204020204" charset="-122"/>
              </a:rPr>
              <a:t>(ə)n /                         n. </a:t>
            </a:r>
            <a:r>
              <a:rPr lang="zh-CN" altLang="en-US" sz="2400" b="1" dirty="0">
                <a:solidFill>
                  <a:schemeClr val="bg2">
                    <a:lumMod val="10000"/>
                  </a:schemeClr>
                </a:solidFill>
                <a:latin typeface="微软雅黑" panose="020B0503020204020204" charset="-122"/>
                <a:ea typeface="微软雅黑" panose="020B0503020204020204" charset="-122"/>
              </a:rPr>
              <a:t>紧张关系；紧张；焦虑</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11749520" cy="5570674"/>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对你的父母诚实，让他们知道你在哪里，这有助于</a:t>
            </a:r>
            <a:r>
              <a:rPr lang="zh-CN" altLang="en-US" sz="2400" dirty="0">
                <a:solidFill>
                  <a:schemeClr val="accent1"/>
                </a:solidFill>
              </a:rPr>
              <a:t>减少你和父母之间的紧张关系</a:t>
            </a:r>
            <a:r>
              <a:rPr lang="zh-CN" altLang="en-US" sz="2400" dirty="0">
                <a:latin typeface="+mn-ea"/>
                <a:cs typeface="+mn-ea"/>
              </a:rPr>
              <a:t>。</a:t>
            </a:r>
            <a:r>
              <a:rPr lang="en-US" altLang="zh-CN" sz="2400" baseline="-25000" dirty="0">
                <a:solidFill>
                  <a:schemeClr val="accent5">
                    <a:lumMod val="50000"/>
                  </a:schemeClr>
                </a:solidFill>
              </a:rPr>
              <a:t>2017</a:t>
            </a:r>
            <a:r>
              <a:rPr lang="zh-CN" altLang="en-US" sz="2400" baseline="-25000" dirty="0">
                <a:solidFill>
                  <a:schemeClr val="accent5">
                    <a:lumMod val="50000"/>
                  </a:schemeClr>
                </a:solidFill>
              </a:rPr>
              <a:t>江苏</a:t>
            </a:r>
            <a:endParaRPr lang="en-US" altLang="zh-CN" sz="2400" baseline="-25000" dirty="0">
              <a:solidFill>
                <a:schemeClr val="accent5">
                  <a:lumMod val="50000"/>
                </a:schemeClr>
              </a:solidFill>
            </a:endParaRPr>
          </a:p>
          <a:p>
            <a:r>
              <a:rPr lang="en-US" altLang="zh-CN" sz="2400" dirty="0">
                <a:latin typeface="+mn-ea"/>
                <a:cs typeface="+mn-ea"/>
              </a:rPr>
              <a:t>Be honest with your parents, and keep them up-to-date on our whereabouts(</a:t>
            </a:r>
            <a:r>
              <a:rPr lang="zh-CN" altLang="en-US" sz="2400" dirty="0">
                <a:latin typeface="+mn-ea"/>
                <a:cs typeface="+mn-ea"/>
              </a:rPr>
              <a:t>行踪</a:t>
            </a:r>
            <a:r>
              <a:rPr lang="en-US" altLang="zh-CN" sz="2400" dirty="0">
                <a:latin typeface="+mn-ea"/>
                <a:cs typeface="+mn-ea"/>
              </a:rPr>
              <a:t>), which helps </a:t>
            </a:r>
            <a:r>
              <a:rPr lang="en-US" altLang="zh-CN" sz="2400" b="1" u="sng" dirty="0">
                <a:solidFill>
                  <a:schemeClr val="accent1"/>
                </a:solidFill>
              </a:rPr>
              <a:t>decrease the tension </a:t>
            </a:r>
            <a:r>
              <a:rPr lang="en-US" altLang="zh-CN" sz="2400" dirty="0">
                <a:latin typeface="+mn-ea"/>
                <a:cs typeface="+mn-ea"/>
              </a:rPr>
              <a:t>between you and your parents.</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solidFill>
                  <a:schemeClr val="accent1"/>
                </a:solidFill>
              </a:rPr>
              <a:t>兄弟姐妹之间的紧张关系</a:t>
            </a:r>
            <a:r>
              <a:rPr lang="zh-CN" altLang="en-US" sz="2400" dirty="0">
                <a:latin typeface="+mn-ea"/>
                <a:cs typeface="+mn-ea"/>
              </a:rPr>
              <a:t>很明显，因为他们争论</a:t>
            </a:r>
            <a:endParaRPr lang="en-US" altLang="zh-CN" sz="2400" dirty="0">
              <a:latin typeface="+mn-ea"/>
              <a:cs typeface="+mn-ea"/>
            </a:endParaRPr>
          </a:p>
          <a:p>
            <a:r>
              <a:rPr lang="zh-CN" altLang="en-US" sz="2400" dirty="0">
                <a:latin typeface="+mn-ea"/>
                <a:cs typeface="+mn-ea"/>
              </a:rPr>
              <a:t>谁应该为花瓶的破碎负责。</a:t>
            </a:r>
            <a:endParaRPr lang="en-US" altLang="zh-CN" sz="2400" dirty="0">
              <a:latin typeface="+mn-ea"/>
              <a:cs typeface="+mn-ea"/>
            </a:endParaRPr>
          </a:p>
          <a:p>
            <a:r>
              <a:rPr lang="en-US" altLang="zh-CN" sz="2400" b="1" u="sng" dirty="0">
                <a:solidFill>
                  <a:schemeClr val="accent1"/>
                </a:solidFill>
              </a:rPr>
              <a:t>The tension between the siblings </a:t>
            </a:r>
            <a:r>
              <a:rPr lang="en-US" altLang="zh-CN" sz="2400" dirty="0">
                <a:latin typeface="+mn-ea"/>
                <a:cs typeface="+mn-ea"/>
              </a:rPr>
              <a:t>was evident </a:t>
            </a:r>
            <a:endParaRPr lang="en-US" altLang="zh-CN" sz="2400" dirty="0">
              <a:latin typeface="+mn-ea"/>
              <a:cs typeface="+mn-ea"/>
            </a:endParaRPr>
          </a:p>
          <a:p>
            <a:r>
              <a:rPr lang="en-US" altLang="zh-CN" sz="2400" dirty="0">
                <a:latin typeface="+mn-ea"/>
                <a:cs typeface="+mn-ea"/>
              </a:rPr>
              <a:t>as they argued over who was responsible for </a:t>
            </a:r>
            <a:endParaRPr lang="en-US" altLang="zh-CN" sz="2400" dirty="0">
              <a:latin typeface="+mn-ea"/>
              <a:cs typeface="+mn-ea"/>
            </a:endParaRPr>
          </a:p>
          <a:p>
            <a:r>
              <a:rPr lang="en-US" altLang="zh-CN" sz="2400" dirty="0">
                <a:latin typeface="+mn-ea"/>
                <a:cs typeface="+mn-ea"/>
              </a:rPr>
              <a:t>the broken vase. </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3. </a:t>
            </a:r>
            <a:r>
              <a:rPr lang="zh-CN" altLang="en-US" sz="2400" dirty="0">
                <a:latin typeface="+mn-ea"/>
                <a:cs typeface="+mn-ea"/>
              </a:rPr>
              <a:t>办公室里的</a:t>
            </a:r>
            <a:r>
              <a:rPr lang="zh-CN" altLang="en-US" sz="2400" dirty="0">
                <a:solidFill>
                  <a:schemeClr val="accent1"/>
                </a:solidFill>
              </a:rPr>
              <a:t>紧张气氛</a:t>
            </a:r>
            <a:r>
              <a:rPr lang="zh-CN" altLang="en-US" sz="2400" dirty="0">
                <a:latin typeface="+mn-ea"/>
                <a:cs typeface="+mn-ea"/>
              </a:rPr>
              <a:t>令人难以忍受，裁员和重组的谣言在员工中引起了焦虑和不确定性。</a:t>
            </a:r>
            <a:endParaRPr lang="zh-CN" altLang="en-US" sz="2400" dirty="0">
              <a:latin typeface="+mn-ea"/>
              <a:cs typeface="+mn-ea"/>
            </a:endParaRPr>
          </a:p>
          <a:p>
            <a:r>
              <a:rPr lang="en-US" sz="2400" dirty="0">
                <a:latin typeface="+mn-ea"/>
                <a:cs typeface="+mn-ea"/>
              </a:rPr>
              <a:t>The </a:t>
            </a:r>
            <a:r>
              <a:rPr lang="en-US" sz="2400" b="1" u="sng" dirty="0">
                <a:solidFill>
                  <a:schemeClr val="accent1"/>
                </a:solidFill>
              </a:rPr>
              <a:t>tension</a:t>
            </a:r>
            <a:r>
              <a:rPr lang="en-US" sz="2400" dirty="0">
                <a:latin typeface="+mn-ea"/>
                <a:cs typeface="+mn-ea"/>
              </a:rPr>
              <a:t> in the office was unbearable, with rumors of layoffs and restructuring causing anxiety and uncertainty among the employees.</a:t>
            </a:r>
            <a:endParaRPr lang="en-US" sz="2400" dirty="0">
              <a:latin typeface="+mn-ea"/>
              <a:cs typeface="+mn-ea"/>
            </a:endParaRPr>
          </a:p>
          <a:p>
            <a:endParaRPr lang="en-US" sz="2400" dirty="0">
              <a:latin typeface="+mn-ea"/>
              <a:cs typeface="+mn-ea"/>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49123" y="1939925"/>
            <a:ext cx="2978150" cy="29781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dilemma	/ </a:t>
            </a:r>
            <a:r>
              <a:rPr lang="en-US" altLang="zh-CN" sz="2400" b="1" dirty="0" err="1">
                <a:solidFill>
                  <a:schemeClr val="bg2">
                    <a:lumMod val="10000"/>
                  </a:schemeClr>
                </a:solidFill>
                <a:latin typeface="微软雅黑" panose="020B0503020204020204" charset="-122"/>
                <a:ea typeface="微软雅黑" panose="020B0503020204020204" charset="-122"/>
              </a:rPr>
              <a:t>dɪˈlemə</a:t>
            </a:r>
            <a:r>
              <a:rPr lang="en-US" altLang="zh-CN" sz="2400" b="1" dirty="0">
                <a:solidFill>
                  <a:schemeClr val="bg2">
                    <a:lumMod val="10000"/>
                  </a:schemeClr>
                </a:solidFill>
                <a:latin typeface="微软雅黑" panose="020B0503020204020204" charset="-122"/>
                <a:ea typeface="微软雅黑" panose="020B0503020204020204" charset="-122"/>
              </a:rPr>
              <a:t>/                  n.</a:t>
            </a:r>
            <a:r>
              <a:rPr lang="zh-CN" altLang="en-US" sz="2400" b="1" dirty="0">
                <a:solidFill>
                  <a:schemeClr val="bg2">
                    <a:lumMod val="10000"/>
                  </a:schemeClr>
                </a:solidFill>
                <a:latin typeface="微软雅黑" panose="020B0503020204020204" charset="-122"/>
                <a:ea typeface="微软雅黑" panose="020B0503020204020204" charset="-122"/>
              </a:rPr>
              <a:t>进退两难的境地</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11749520" cy="5570674"/>
          </a:xfrm>
          <a:prstGeom prst="rect">
            <a:avLst/>
          </a:prstGeom>
          <a:noFill/>
        </p:spPr>
        <p:txBody>
          <a:bodyPr wrap="square" rtlCol="0" anchor="t">
            <a:noAutofit/>
          </a:bodyPr>
          <a:lstStyle/>
          <a:p>
            <a:pPr marL="457200" indent="-457200">
              <a:buAutoNum type="arabicPeriod"/>
            </a:pPr>
            <a:r>
              <a:rPr lang="zh-CN" altLang="en-US" sz="2400" dirty="0">
                <a:solidFill>
                  <a:schemeClr val="accent1"/>
                </a:solidFill>
              </a:rPr>
              <a:t>处于进退两难的境地</a:t>
            </a:r>
            <a:endParaRPr lang="en-US" altLang="zh-CN" sz="2400" dirty="0">
              <a:solidFill>
                <a:schemeClr val="accent1"/>
              </a:solidFill>
            </a:endParaRPr>
          </a:p>
          <a:p>
            <a:r>
              <a:rPr lang="en-US" altLang="zh-CN" sz="2400" b="1" u="sng" dirty="0">
                <a:solidFill>
                  <a:schemeClr val="accent1"/>
                </a:solidFill>
              </a:rPr>
              <a:t>to be in a dilemma</a:t>
            </a:r>
            <a:endParaRPr lang="en-US" altLang="zh-CN" sz="2400" b="1" u="sng" dirty="0">
              <a:solidFill>
                <a:schemeClr val="accent1"/>
              </a:solidFill>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说实话，当时我</a:t>
            </a:r>
            <a:r>
              <a:rPr lang="zh-CN" altLang="en-US" sz="2400" dirty="0">
                <a:solidFill>
                  <a:schemeClr val="accent1"/>
                </a:solidFill>
              </a:rPr>
              <a:t>面临着是</a:t>
            </a:r>
            <a:r>
              <a:rPr lang="zh-CN" altLang="en-US" sz="2400" dirty="0">
                <a:latin typeface="+mn-ea"/>
                <a:cs typeface="+mn-ea"/>
              </a:rPr>
              <a:t>否退出舞蹈俱乐部的</a:t>
            </a:r>
            <a:r>
              <a:rPr lang="zh-CN" altLang="en-US" sz="2400" dirty="0">
                <a:solidFill>
                  <a:schemeClr val="accent1"/>
                </a:solidFill>
              </a:rPr>
              <a:t>两难境地</a:t>
            </a:r>
            <a:r>
              <a:rPr lang="zh-CN" altLang="en-US" sz="2400" dirty="0">
                <a:latin typeface="+mn-ea"/>
                <a:cs typeface="+mn-ea"/>
              </a:rPr>
              <a:t>。</a:t>
            </a:r>
            <a:endParaRPr lang="en-US" altLang="zh-CN" sz="2400" dirty="0">
              <a:latin typeface="+mn-ea"/>
              <a:cs typeface="+mn-ea"/>
            </a:endParaRPr>
          </a:p>
          <a:p>
            <a:r>
              <a:rPr lang="zh-CN" altLang="en-US" sz="2400" dirty="0">
                <a:latin typeface="+mn-ea"/>
                <a:cs typeface="+mn-ea"/>
              </a:rPr>
              <a:t> </a:t>
            </a:r>
            <a:endParaRPr lang="en-US" altLang="zh-CN" sz="2400" dirty="0">
              <a:latin typeface="+mn-ea"/>
              <a:cs typeface="+mn-ea"/>
            </a:endParaRPr>
          </a:p>
          <a:p>
            <a:r>
              <a:rPr lang="en-US" altLang="zh-CN" sz="2400" dirty="0">
                <a:latin typeface="+mn-ea"/>
                <a:cs typeface="+mn-ea"/>
              </a:rPr>
              <a:t>To be honest, at that time I </a:t>
            </a:r>
            <a:r>
              <a:rPr lang="en-US" altLang="zh-CN" sz="2400" b="1" u="sng" dirty="0">
                <a:solidFill>
                  <a:schemeClr val="accent1"/>
                </a:solidFill>
              </a:rPr>
              <a:t>was faced with a dilemma about</a:t>
            </a:r>
            <a:r>
              <a:rPr lang="en-US" altLang="zh-CN" sz="2400" dirty="0">
                <a:latin typeface="+mn-ea"/>
                <a:cs typeface="+mn-ea"/>
              </a:rPr>
              <a:t> whether to quit the dancing club or not.</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我强忍着眼泪，独自在房间里</a:t>
            </a:r>
            <a:r>
              <a:rPr lang="zh-CN" altLang="en-US" sz="2400" dirty="0">
                <a:solidFill>
                  <a:schemeClr val="accent1"/>
                </a:solidFill>
              </a:rPr>
              <a:t>挣扎</a:t>
            </a:r>
            <a:r>
              <a:rPr lang="zh-CN" altLang="en-US" sz="2400" dirty="0">
                <a:latin typeface="+mn-ea"/>
                <a:cs typeface="+mn-ea"/>
              </a:rPr>
              <a:t>着。“我该怎么办</a:t>
            </a:r>
            <a:r>
              <a:rPr lang="en-US" altLang="zh-CN" sz="2400" dirty="0">
                <a:latin typeface="+mn-ea"/>
                <a:cs typeface="+mn-ea"/>
              </a:rPr>
              <a:t>?”</a:t>
            </a:r>
            <a:r>
              <a:rPr lang="zh-CN" altLang="en-US" sz="2400" dirty="0">
                <a:latin typeface="+mn-ea"/>
                <a:cs typeface="+mn-ea"/>
              </a:rPr>
              <a:t>答案完全出乎我的意料。</a:t>
            </a:r>
            <a:endParaRPr lang="en-US" altLang="zh-CN" sz="2400" dirty="0">
              <a:latin typeface="+mn-ea"/>
              <a:cs typeface="+mn-ea"/>
            </a:endParaRPr>
          </a:p>
          <a:p>
            <a:endParaRPr lang="en-US" altLang="zh-CN" sz="2400" dirty="0">
              <a:latin typeface="+mn-ea"/>
              <a:cs typeface="+mn-ea"/>
            </a:endParaRPr>
          </a:p>
          <a:p>
            <a:r>
              <a:rPr lang="en-US" altLang="zh-CN" sz="2400" dirty="0">
                <a:latin typeface="+mn-ea"/>
                <a:cs typeface="+mn-ea"/>
              </a:rPr>
              <a:t>Fighting back tears, I </a:t>
            </a:r>
            <a:r>
              <a:rPr lang="en-US" altLang="zh-CN" sz="2400" b="1" u="sng" dirty="0">
                <a:solidFill>
                  <a:schemeClr val="accent1"/>
                </a:solidFill>
              </a:rPr>
              <a:t>wrestled with my dilemma </a:t>
            </a:r>
            <a:endParaRPr lang="en-US" altLang="zh-CN" sz="2400" b="1" u="sng" dirty="0">
              <a:solidFill>
                <a:schemeClr val="accent1"/>
              </a:solidFill>
            </a:endParaRPr>
          </a:p>
          <a:p>
            <a:r>
              <a:rPr lang="en-US" altLang="zh-CN" sz="2400" dirty="0">
                <a:latin typeface="+mn-ea"/>
                <a:cs typeface="+mn-ea"/>
              </a:rPr>
              <a:t>alone in my room. "What shall I do?" The answer</a:t>
            </a:r>
            <a:endParaRPr lang="en-US" altLang="zh-CN" sz="2400" dirty="0">
              <a:latin typeface="+mn-ea"/>
              <a:cs typeface="+mn-ea"/>
            </a:endParaRPr>
          </a:p>
          <a:p>
            <a:r>
              <a:rPr lang="en-US" altLang="zh-CN" sz="2400" dirty="0">
                <a:latin typeface="+mn-ea"/>
                <a:cs typeface="+mn-ea"/>
              </a:rPr>
              <a:t> caught me completely by surprise.</a:t>
            </a:r>
            <a:endParaRPr lang="en-US" altLang="zh-CN"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06253" y="704937"/>
            <a:ext cx="2677748" cy="1570870"/>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48600" y="4632163"/>
            <a:ext cx="3286760" cy="188001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faint	/ </a:t>
            </a:r>
            <a:r>
              <a:rPr lang="en-US" altLang="zh-CN" sz="2400" b="1" dirty="0" err="1">
                <a:solidFill>
                  <a:schemeClr val="bg2">
                    <a:lumMod val="10000"/>
                  </a:schemeClr>
                </a:solidFill>
                <a:latin typeface="微软雅黑" panose="020B0503020204020204" charset="-122"/>
                <a:ea typeface="微软雅黑" panose="020B0503020204020204" charset="-122"/>
              </a:rPr>
              <a:t>feɪnt</a:t>
            </a:r>
            <a:r>
              <a:rPr lang="en-US" altLang="zh-CN" sz="2400" b="1" dirty="0">
                <a:solidFill>
                  <a:schemeClr val="bg2">
                    <a:lumMod val="10000"/>
                  </a:schemeClr>
                </a:solidFill>
                <a:latin typeface="微软雅黑" panose="020B0503020204020204" charset="-122"/>
                <a:ea typeface="微软雅黑" panose="020B0503020204020204" charset="-122"/>
              </a:rPr>
              <a:t>	                vi.</a:t>
            </a:r>
            <a:r>
              <a:rPr lang="zh-CN" altLang="en-US" sz="2400" b="1" dirty="0">
                <a:solidFill>
                  <a:schemeClr val="bg2">
                    <a:lumMod val="10000"/>
                  </a:schemeClr>
                </a:solidFill>
                <a:latin typeface="微软雅黑" panose="020B0503020204020204" charset="-122"/>
                <a:ea typeface="微软雅黑" panose="020B0503020204020204" charset="-122"/>
              </a:rPr>
              <a:t>昏倒；晕厥 </a:t>
            </a:r>
            <a:r>
              <a:rPr lang="en-US" altLang="zh-CN" sz="2400" b="1" dirty="0">
                <a:solidFill>
                  <a:schemeClr val="bg2">
                    <a:lumMod val="10000"/>
                  </a:schemeClr>
                </a:solidFill>
                <a:latin typeface="微软雅黑" panose="020B0503020204020204" charset="-122"/>
                <a:ea typeface="微软雅黑" panose="020B0503020204020204" charset="-122"/>
              </a:rPr>
              <a:t>adj.</a:t>
            </a:r>
            <a:r>
              <a:rPr lang="zh-CN" altLang="en-US" sz="2400" b="1" dirty="0">
                <a:solidFill>
                  <a:schemeClr val="bg2">
                    <a:lumMod val="10000"/>
                  </a:schemeClr>
                </a:solidFill>
                <a:latin typeface="微软雅黑" panose="020B0503020204020204" charset="-122"/>
                <a:ea typeface="微软雅黑" panose="020B0503020204020204" charset="-122"/>
              </a:rPr>
              <a:t>不清楚的；微弱的</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8615113" cy="5570674"/>
          </a:xfrm>
          <a:prstGeom prst="rect">
            <a:avLst/>
          </a:prstGeom>
          <a:noFill/>
        </p:spPr>
        <p:txBody>
          <a:bodyPr wrap="square" rtlCol="0" anchor="t">
            <a:noAutofit/>
          </a:bodyPr>
          <a:lstStyle/>
          <a:p>
            <a:pPr marL="457200" indent="-457200">
              <a:buAutoNum type="arabicPeriod"/>
            </a:pPr>
            <a:r>
              <a:rPr lang="zh-CN" altLang="en-US" sz="2400" dirty="0">
                <a:solidFill>
                  <a:schemeClr val="accent1"/>
                </a:solidFill>
              </a:rPr>
              <a:t>微弱的光亮╱闪光╱光</a:t>
            </a:r>
            <a:r>
              <a:rPr lang="zh-CN" altLang="en-US" sz="2400" dirty="0">
                <a:latin typeface="+mn-ea"/>
                <a:cs typeface="+mn-ea"/>
              </a:rPr>
              <a:t>。</a:t>
            </a:r>
            <a:endParaRPr lang="en-US" altLang="zh-CN" sz="2400" dirty="0">
              <a:latin typeface="+mn-ea"/>
              <a:cs typeface="+mn-ea"/>
            </a:endParaRPr>
          </a:p>
          <a:p>
            <a:r>
              <a:rPr lang="en-US" altLang="zh-CN" sz="2400" b="1" u="sng" dirty="0">
                <a:solidFill>
                  <a:schemeClr val="accent1"/>
                </a:solidFill>
              </a:rPr>
              <a:t>a faint glow/glimmer/light</a:t>
            </a:r>
            <a:endParaRPr lang="en-US" altLang="zh-CN" sz="2400" b="1" u="sng" dirty="0">
              <a:solidFill>
                <a:schemeClr val="accent1"/>
              </a:solidFill>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他们沿路走远时我们听见他们的</a:t>
            </a:r>
            <a:r>
              <a:rPr lang="zh-CN" altLang="en-US" sz="2400" dirty="0">
                <a:solidFill>
                  <a:schemeClr val="accent1"/>
                </a:solidFill>
              </a:rPr>
              <a:t>说话声逐渐模糊</a:t>
            </a:r>
            <a:r>
              <a:rPr lang="zh-CN" altLang="en-US" sz="2400" dirty="0">
                <a:latin typeface="+mn-ea"/>
                <a:cs typeface="+mn-ea"/>
              </a:rPr>
              <a:t>。</a:t>
            </a:r>
            <a:endParaRPr lang="en-US" altLang="zh-CN" sz="2400" dirty="0">
              <a:latin typeface="+mn-ea"/>
              <a:cs typeface="+mn-ea"/>
            </a:endParaRPr>
          </a:p>
          <a:p>
            <a:r>
              <a:rPr lang="en-US" altLang="zh-CN" sz="2400" dirty="0">
                <a:latin typeface="+mn-ea"/>
                <a:cs typeface="+mn-ea"/>
              </a:rPr>
              <a:t>We could hear their </a:t>
            </a:r>
            <a:r>
              <a:rPr lang="en-US" altLang="zh-CN" sz="2400" b="1" u="sng" dirty="0">
                <a:solidFill>
                  <a:schemeClr val="accent1"/>
                </a:solidFill>
              </a:rPr>
              <a:t>voices growing fainter </a:t>
            </a:r>
            <a:r>
              <a:rPr lang="en-US" altLang="zh-CN" sz="2400" dirty="0">
                <a:latin typeface="+mn-ea"/>
                <a:cs typeface="+mn-ea"/>
              </a:rPr>
              <a:t>as they walked down the road.</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3. </a:t>
            </a:r>
            <a:r>
              <a:rPr lang="zh-CN" altLang="en-US" sz="2400" dirty="0">
                <a:latin typeface="+mn-ea"/>
                <a:cs typeface="+mn-ea"/>
              </a:rPr>
              <a:t>他们</a:t>
            </a:r>
            <a:r>
              <a:rPr lang="zh-CN" altLang="en-US" sz="2400" dirty="0">
                <a:solidFill>
                  <a:schemeClr val="accent1"/>
                </a:solidFill>
              </a:rPr>
              <a:t>毫无获胜的可能</a:t>
            </a:r>
            <a:r>
              <a:rPr lang="zh-CN" altLang="en-US" sz="2400" dirty="0">
                <a:latin typeface="+mn-ea"/>
                <a:cs typeface="+mn-ea"/>
              </a:rPr>
              <a:t>。</a:t>
            </a:r>
            <a:endParaRPr lang="en-US" altLang="zh-CN" sz="2400" dirty="0">
              <a:latin typeface="+mn-ea"/>
              <a:cs typeface="+mn-ea"/>
            </a:endParaRPr>
          </a:p>
          <a:p>
            <a:r>
              <a:rPr lang="en-US" altLang="zh-CN" sz="2400" dirty="0">
                <a:latin typeface="+mn-ea"/>
                <a:cs typeface="+mn-ea"/>
              </a:rPr>
              <a:t>They don't have </a:t>
            </a:r>
            <a:r>
              <a:rPr lang="en-US" altLang="zh-CN" sz="2400" b="1" u="sng" dirty="0">
                <a:solidFill>
                  <a:schemeClr val="accent1"/>
                </a:solidFill>
              </a:rPr>
              <a:t>the faintest chance of </a:t>
            </a:r>
            <a:r>
              <a:rPr lang="en-US" altLang="zh-CN" sz="2400" dirty="0">
                <a:latin typeface="+mn-ea"/>
                <a:cs typeface="+mn-ea"/>
              </a:rPr>
              <a:t>winning.</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4. </a:t>
            </a:r>
            <a:r>
              <a:rPr lang="zh-CN" altLang="en-US" sz="2400" dirty="0">
                <a:solidFill>
                  <a:schemeClr val="accent1"/>
                </a:solidFill>
              </a:rPr>
              <a:t>微弱的日光</a:t>
            </a:r>
            <a:r>
              <a:rPr lang="zh-CN" altLang="en-US" sz="2400" dirty="0">
                <a:latin typeface="+mn-ea"/>
                <a:cs typeface="+mn-ea"/>
              </a:rPr>
              <a:t>从树丛中透出。</a:t>
            </a:r>
            <a:endParaRPr lang="en-US" altLang="zh-CN" sz="2400" dirty="0">
              <a:latin typeface="+mn-ea"/>
              <a:cs typeface="+mn-ea"/>
            </a:endParaRPr>
          </a:p>
          <a:p>
            <a:r>
              <a:rPr lang="en-US" altLang="zh-CN" sz="2400" b="1" u="sng" dirty="0">
                <a:solidFill>
                  <a:schemeClr val="accent1"/>
                </a:solidFill>
              </a:rPr>
              <a:t>Faint glimmers of daylight </a:t>
            </a:r>
            <a:r>
              <a:rPr lang="en-US" altLang="zh-CN" sz="2400" dirty="0">
                <a:latin typeface="+mn-ea"/>
                <a:cs typeface="+mn-ea"/>
              </a:rPr>
              <a:t>were showing through the trees.</a:t>
            </a:r>
            <a:endParaRPr lang="en-US" altLang="zh-CN"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37967" y="1351280"/>
            <a:ext cx="2409825" cy="3810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1051032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 Illustrate  / ˈ</a:t>
            </a:r>
            <a:r>
              <a:rPr lang="en-US" altLang="zh-CN" sz="2400" b="1" dirty="0" err="1">
                <a:solidFill>
                  <a:schemeClr val="bg2">
                    <a:lumMod val="10000"/>
                  </a:schemeClr>
                </a:solidFill>
                <a:latin typeface="微软雅黑" panose="020B0503020204020204" charset="-122"/>
                <a:ea typeface="微软雅黑" panose="020B0503020204020204" charset="-122"/>
              </a:rPr>
              <a:t>ɪləstreɪt</a:t>
            </a:r>
            <a:r>
              <a:rPr lang="en-US" altLang="zh-CN" sz="2400" b="1" dirty="0">
                <a:solidFill>
                  <a:schemeClr val="bg2">
                    <a:lumMod val="10000"/>
                  </a:schemeClr>
                </a:solidFill>
                <a:latin typeface="微软雅黑" panose="020B0503020204020204" charset="-122"/>
                <a:ea typeface="微软雅黑" panose="020B0503020204020204" charset="-122"/>
              </a:rPr>
              <a:t> </a:t>
            </a:r>
            <a:r>
              <a:rPr lang="en-US" altLang="zh-CN" sz="2400" b="1" dirty="0" err="1">
                <a:solidFill>
                  <a:schemeClr val="bg2">
                    <a:lumMod val="10000"/>
                  </a:schemeClr>
                </a:solidFill>
                <a:latin typeface="微软雅黑" panose="020B0503020204020204" charset="-122"/>
                <a:ea typeface="微软雅黑" panose="020B0503020204020204" charset="-122"/>
              </a:rPr>
              <a:t>vt.</a:t>
            </a:r>
            <a:r>
              <a:rPr lang="en-US" altLang="zh-CN" sz="2400" b="1" dirty="0">
                <a:solidFill>
                  <a:schemeClr val="bg2">
                    <a:lumMod val="10000"/>
                  </a:schemeClr>
                </a:solidFill>
                <a:latin typeface="微软雅黑" panose="020B0503020204020204" charset="-122"/>
                <a:ea typeface="微软雅黑" panose="020B0503020204020204" charset="-122"/>
              </a:rPr>
              <a:t> (</a:t>
            </a:r>
            <a:r>
              <a:rPr lang="zh-CN" altLang="en-US" sz="2400" b="1" dirty="0">
                <a:solidFill>
                  <a:schemeClr val="bg2">
                    <a:lumMod val="10000"/>
                  </a:schemeClr>
                </a:solidFill>
                <a:latin typeface="微软雅黑" panose="020B0503020204020204" charset="-122"/>
                <a:ea typeface="微软雅黑" panose="020B0503020204020204" charset="-122"/>
              </a:rPr>
              <a:t>举例</a:t>
            </a:r>
            <a:r>
              <a:rPr lang="en-US" altLang="zh-CN" sz="2400" b="1" dirty="0">
                <a:solidFill>
                  <a:schemeClr val="bg2">
                    <a:lumMod val="10000"/>
                  </a:schemeClr>
                </a:solidFill>
                <a:latin typeface="微软雅黑" panose="020B0503020204020204" charset="-122"/>
                <a:ea typeface="微软雅黑" panose="020B0503020204020204" charset="-122"/>
              </a:rPr>
              <a:t>)</a:t>
            </a:r>
            <a:r>
              <a:rPr lang="zh-CN" altLang="en-US" sz="2400" b="1" dirty="0">
                <a:solidFill>
                  <a:schemeClr val="bg2">
                    <a:lumMod val="10000"/>
                  </a:schemeClr>
                </a:solidFill>
                <a:latin typeface="微软雅黑" panose="020B0503020204020204" charset="-122"/>
                <a:ea typeface="微软雅黑" panose="020B0503020204020204" charset="-122"/>
              </a:rPr>
              <a:t>说明；阐明；给（书或文章）加插图</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51878" y="1239051"/>
            <a:ext cx="7903913" cy="4674069"/>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作者想用第二段的例子</a:t>
            </a:r>
            <a:r>
              <a:rPr lang="zh-CN" altLang="en-US" sz="2400" dirty="0">
                <a:solidFill>
                  <a:schemeClr val="accent1"/>
                </a:solidFill>
              </a:rPr>
              <a:t>说明</a:t>
            </a:r>
            <a:r>
              <a:rPr lang="zh-CN" altLang="en-US" sz="2400" dirty="0">
                <a:latin typeface="+mn-ea"/>
                <a:cs typeface="+mn-ea"/>
              </a:rPr>
              <a:t>什么</a:t>
            </a:r>
            <a:r>
              <a:rPr lang="en-US" altLang="zh-CN" sz="2400" dirty="0">
                <a:latin typeface="+mn-ea"/>
                <a:cs typeface="+mn-ea"/>
              </a:rPr>
              <a:t>? </a:t>
            </a:r>
            <a:r>
              <a:rPr lang="en-US" altLang="zh-CN" sz="2400" baseline="-25000" dirty="0">
                <a:solidFill>
                  <a:schemeClr val="accent5">
                    <a:lumMod val="50000"/>
                  </a:schemeClr>
                </a:solidFill>
              </a:rPr>
              <a:t>2018</a:t>
            </a:r>
            <a:r>
              <a:rPr lang="zh-CN" altLang="en-US" sz="2400" baseline="-25000" dirty="0">
                <a:solidFill>
                  <a:schemeClr val="accent5">
                    <a:lumMod val="50000"/>
                  </a:schemeClr>
                </a:solidFill>
              </a:rPr>
              <a:t>江苏</a:t>
            </a:r>
            <a:endParaRPr lang="en-US" altLang="zh-CN" sz="2400" baseline="-25000" dirty="0">
              <a:solidFill>
                <a:schemeClr val="accent5">
                  <a:lumMod val="50000"/>
                </a:schemeClr>
              </a:solidFill>
            </a:endParaRPr>
          </a:p>
          <a:p>
            <a:r>
              <a:rPr lang="en-US" altLang="zh-CN" sz="2400" dirty="0">
                <a:latin typeface="+mn-ea"/>
                <a:cs typeface="+mn-ea"/>
              </a:rPr>
              <a:t>What does the author want to </a:t>
            </a:r>
            <a:r>
              <a:rPr lang="en-US" altLang="zh-CN" sz="2400" b="1" u="sng" dirty="0">
                <a:solidFill>
                  <a:schemeClr val="accent1"/>
                </a:solidFill>
              </a:rPr>
              <a:t>illustrate</a:t>
            </a:r>
            <a:r>
              <a:rPr lang="en-US" altLang="zh-CN" sz="2400" dirty="0">
                <a:latin typeface="+mn-ea"/>
                <a:cs typeface="+mn-ea"/>
              </a:rPr>
              <a:t> with the example in paragraph 2?</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这位艺术家的画很好地</a:t>
            </a:r>
            <a:r>
              <a:rPr lang="zh-CN" altLang="en-US" sz="2400" dirty="0">
                <a:solidFill>
                  <a:schemeClr val="accent1"/>
                </a:solidFill>
              </a:rPr>
              <a:t>描绘了乡村的自然美</a:t>
            </a:r>
            <a:r>
              <a:rPr lang="zh-CN" altLang="en-US" sz="2400" dirty="0">
                <a:latin typeface="+mn-ea"/>
                <a:cs typeface="+mn-ea"/>
              </a:rPr>
              <a:t>。</a:t>
            </a:r>
            <a:endParaRPr lang="en-US" altLang="zh-CN" sz="2400" dirty="0">
              <a:latin typeface="+mn-ea"/>
              <a:cs typeface="+mn-ea"/>
            </a:endParaRPr>
          </a:p>
          <a:p>
            <a:r>
              <a:rPr lang="en-US" altLang="zh-CN" sz="2400" dirty="0">
                <a:latin typeface="+mn-ea"/>
                <a:cs typeface="+mn-ea"/>
              </a:rPr>
              <a:t>The artist's paintings beautifully </a:t>
            </a:r>
            <a:r>
              <a:rPr lang="en-US" altLang="zh-CN" sz="2400" b="1" u="sng" dirty="0">
                <a:solidFill>
                  <a:schemeClr val="accent1"/>
                </a:solidFill>
              </a:rPr>
              <a:t>illustrate the natural beauty of the countryside</a:t>
            </a:r>
            <a:r>
              <a:rPr lang="en-US" altLang="zh-CN" sz="2400" dirty="0">
                <a:latin typeface="+mn-ea"/>
                <a:cs typeface="+mn-ea"/>
              </a:rPr>
              <a:t>.</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3. </a:t>
            </a:r>
            <a:r>
              <a:rPr lang="zh-CN" altLang="en-US" sz="2400" dirty="0">
                <a:latin typeface="+mn-ea"/>
                <a:cs typeface="+mn-ea"/>
              </a:rPr>
              <a:t>教授用图表</a:t>
            </a:r>
            <a:r>
              <a:rPr lang="zh-CN" altLang="en-US" sz="2400" dirty="0">
                <a:solidFill>
                  <a:schemeClr val="accent1"/>
                </a:solidFill>
              </a:rPr>
              <a:t>说明万</a:t>
            </a:r>
            <a:r>
              <a:rPr lang="zh-CN" altLang="en-US" sz="2400" dirty="0">
                <a:latin typeface="+mn-ea"/>
                <a:cs typeface="+mn-ea"/>
              </a:rPr>
              <a:t>有引力的概念。</a:t>
            </a:r>
            <a:endParaRPr lang="en-US" altLang="zh-CN" sz="2400" dirty="0">
              <a:latin typeface="+mn-ea"/>
              <a:cs typeface="+mn-ea"/>
            </a:endParaRPr>
          </a:p>
          <a:p>
            <a:r>
              <a:rPr lang="en-US" altLang="zh-CN" sz="2400" dirty="0">
                <a:latin typeface="+mn-ea"/>
                <a:cs typeface="+mn-ea"/>
              </a:rPr>
              <a:t>The professor used a diagram to </a:t>
            </a:r>
            <a:r>
              <a:rPr lang="en-US" altLang="zh-CN" sz="2400" b="1" u="sng" dirty="0">
                <a:solidFill>
                  <a:schemeClr val="accent1"/>
                </a:solidFill>
              </a:rPr>
              <a:t>illustrate</a:t>
            </a:r>
            <a:r>
              <a:rPr lang="en-US" altLang="zh-CN" sz="2400" dirty="0">
                <a:latin typeface="+mn-ea"/>
                <a:cs typeface="+mn-ea"/>
              </a:rPr>
              <a:t> the concept of gravitational pull.</a:t>
            </a:r>
            <a:endParaRPr lang="en-US" altLang="zh-CN"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59286" y="1708600"/>
            <a:ext cx="3665353" cy="31766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precious	/ˈ</a:t>
            </a:r>
            <a:r>
              <a:rPr lang="en-US" altLang="zh-CN" sz="2400" b="1" dirty="0" err="1">
                <a:solidFill>
                  <a:schemeClr val="bg2">
                    <a:lumMod val="10000"/>
                  </a:schemeClr>
                </a:solidFill>
                <a:latin typeface="微软雅黑" panose="020B0503020204020204" charset="-122"/>
                <a:ea typeface="微软雅黑" panose="020B0503020204020204" charset="-122"/>
              </a:rPr>
              <a:t>preʃəs</a:t>
            </a:r>
            <a:r>
              <a:rPr lang="en-US" altLang="zh-CN" sz="2400" b="1" dirty="0">
                <a:solidFill>
                  <a:schemeClr val="bg2">
                    <a:lumMod val="10000"/>
                  </a:schemeClr>
                </a:solidFill>
                <a:latin typeface="微软雅黑" panose="020B0503020204020204" charset="-122"/>
                <a:ea typeface="微软雅黑" panose="020B0503020204020204" charset="-122"/>
              </a:rPr>
              <a:t>	                 adj. </a:t>
            </a:r>
            <a:r>
              <a:rPr lang="zh-CN" altLang="en-US" sz="2400" b="1" dirty="0">
                <a:solidFill>
                  <a:schemeClr val="bg2">
                    <a:lumMod val="10000"/>
                  </a:schemeClr>
                </a:solidFill>
                <a:latin typeface="微软雅黑" panose="020B0503020204020204" charset="-122"/>
                <a:ea typeface="微软雅黑" panose="020B0503020204020204" charset="-122"/>
              </a:rPr>
              <a:t>珍惜的；宝贵的</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853476"/>
            <a:ext cx="8310313" cy="5570674"/>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广泛的收藏包括雕刻大师作品，彩色玻璃，以及大约</a:t>
            </a:r>
            <a:r>
              <a:rPr lang="en-US" altLang="zh-CN" sz="2400" dirty="0">
                <a:latin typeface="+mn-ea"/>
                <a:cs typeface="+mn-ea"/>
              </a:rPr>
              <a:t>9</a:t>
            </a:r>
            <a:r>
              <a:rPr lang="zh-CN" altLang="en-US" sz="2400" dirty="0">
                <a:latin typeface="+mn-ea"/>
                <a:cs typeface="+mn-ea"/>
              </a:rPr>
              <a:t>世纪到</a:t>
            </a:r>
            <a:r>
              <a:rPr lang="en-US" altLang="zh-CN" sz="2400" dirty="0">
                <a:latin typeface="+mn-ea"/>
                <a:cs typeface="+mn-ea"/>
              </a:rPr>
              <a:t>15</a:t>
            </a:r>
            <a:r>
              <a:rPr lang="zh-CN" altLang="en-US" sz="2400" dirty="0">
                <a:latin typeface="+mn-ea"/>
                <a:cs typeface="+mn-ea"/>
              </a:rPr>
              <a:t>世纪的欧洲</a:t>
            </a:r>
            <a:r>
              <a:rPr lang="zh-CN" altLang="en-US" sz="2400" dirty="0">
                <a:solidFill>
                  <a:schemeClr val="accent1"/>
                </a:solidFill>
              </a:rPr>
              <a:t>珍贵物品</a:t>
            </a:r>
            <a:r>
              <a:rPr lang="zh-CN" altLang="en-US" sz="2400" dirty="0">
                <a:latin typeface="+mn-ea"/>
                <a:cs typeface="+mn-ea"/>
              </a:rPr>
              <a:t>。</a:t>
            </a:r>
            <a:r>
              <a:rPr lang="en-US" altLang="zh-CN" sz="2400" baseline="-25000" dirty="0">
                <a:solidFill>
                  <a:schemeClr val="accent5">
                    <a:lumMod val="50000"/>
                  </a:schemeClr>
                </a:solidFill>
              </a:rPr>
              <a:t>2018</a:t>
            </a:r>
            <a:r>
              <a:rPr lang="zh-CN" altLang="en-US" sz="2400" baseline="-25000" dirty="0">
                <a:solidFill>
                  <a:schemeClr val="accent5">
                    <a:lumMod val="50000"/>
                  </a:schemeClr>
                </a:solidFill>
              </a:rPr>
              <a:t>江苏</a:t>
            </a:r>
            <a:endParaRPr lang="en-US" altLang="zh-CN" sz="2400" baseline="-25000" dirty="0">
              <a:solidFill>
                <a:schemeClr val="accent5">
                  <a:lumMod val="50000"/>
                </a:schemeClr>
              </a:solidFill>
            </a:endParaRPr>
          </a:p>
          <a:p>
            <a:r>
              <a:rPr lang="en-US" altLang="zh-CN" sz="2400" dirty="0">
                <a:latin typeface="+mn-ea"/>
                <a:cs typeface="+mn-ea"/>
              </a:rPr>
              <a:t>The extensive collection consists of masterworks in sculpture, colored glass, and </a:t>
            </a:r>
            <a:r>
              <a:rPr lang="en-US" altLang="zh-CN" sz="2400" b="1" u="sng" dirty="0">
                <a:solidFill>
                  <a:schemeClr val="accent1"/>
                </a:solidFill>
              </a:rPr>
              <a:t>precious objects </a:t>
            </a:r>
            <a:r>
              <a:rPr lang="en-US" altLang="zh-CN" sz="2400" dirty="0">
                <a:latin typeface="+mn-ea"/>
                <a:cs typeface="+mn-ea"/>
              </a:rPr>
              <a:t>from Europe dating from about the 9th to the 15th century.</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印第安人明智地照顾这些</a:t>
            </a:r>
            <a:r>
              <a:rPr lang="zh-CN" altLang="en-US" sz="2400" dirty="0">
                <a:solidFill>
                  <a:schemeClr val="accent1"/>
                </a:solidFill>
              </a:rPr>
              <a:t>宝贵的自然资源</a:t>
            </a:r>
            <a:r>
              <a:rPr lang="zh-CN" altLang="en-US" sz="2400" dirty="0">
                <a:latin typeface="+mn-ea"/>
                <a:cs typeface="+mn-ea"/>
              </a:rPr>
              <a:t>。</a:t>
            </a:r>
            <a:r>
              <a:rPr lang="en-US" altLang="zh-CN" sz="2400" baseline="-25000" dirty="0">
                <a:solidFill>
                  <a:schemeClr val="accent5">
                    <a:lumMod val="50000"/>
                  </a:schemeClr>
                </a:solidFill>
              </a:rPr>
              <a:t>2021</a:t>
            </a:r>
            <a:r>
              <a:rPr lang="zh-CN" altLang="en-US" sz="2400" baseline="-25000" dirty="0">
                <a:solidFill>
                  <a:schemeClr val="accent5">
                    <a:lumMod val="50000"/>
                  </a:schemeClr>
                </a:solidFill>
              </a:rPr>
              <a:t>新高考</a:t>
            </a:r>
            <a:r>
              <a:rPr lang="en-US" altLang="zh-CN" sz="2400" baseline="-25000" dirty="0">
                <a:solidFill>
                  <a:schemeClr val="accent5">
                    <a:lumMod val="50000"/>
                  </a:schemeClr>
                </a:solidFill>
              </a:rPr>
              <a:t>I</a:t>
            </a:r>
            <a:endParaRPr lang="en-US" altLang="zh-CN" sz="2400" baseline="-25000" dirty="0">
              <a:solidFill>
                <a:schemeClr val="accent5">
                  <a:lumMod val="50000"/>
                </a:schemeClr>
              </a:solidFill>
            </a:endParaRPr>
          </a:p>
          <a:p>
            <a:r>
              <a:rPr lang="en-US" altLang="zh-CN" sz="2400" dirty="0">
                <a:latin typeface="+mn-ea"/>
                <a:cs typeface="+mn-ea"/>
              </a:rPr>
              <a:t>Native Americans had taken care of these </a:t>
            </a:r>
            <a:r>
              <a:rPr lang="en-US" altLang="zh-CN" sz="2400" b="1" u="sng" dirty="0">
                <a:solidFill>
                  <a:schemeClr val="accent1"/>
                </a:solidFill>
              </a:rPr>
              <a:t>precious natural resources </a:t>
            </a:r>
            <a:r>
              <a:rPr lang="en-US" altLang="zh-CN" sz="2400" dirty="0">
                <a:latin typeface="+mn-ea"/>
                <a:cs typeface="+mn-ea"/>
              </a:rPr>
              <a:t>wisely.</a:t>
            </a:r>
            <a:endParaRPr lang="en-US" altLang="zh-CN" sz="2400" dirty="0">
              <a:latin typeface="+mn-ea"/>
              <a:cs typeface="+mn-ea"/>
            </a:endParaRPr>
          </a:p>
          <a:p>
            <a:endParaRPr lang="en-US" altLang="zh-CN" sz="2400" dirty="0">
              <a:latin typeface="+mn-ea"/>
              <a:cs typeface="+mn-ea"/>
            </a:endParaRPr>
          </a:p>
          <a:p>
            <a:r>
              <a:rPr lang="en-US" altLang="zh-CN" sz="2400" dirty="0">
                <a:latin typeface="+mn-ea"/>
                <a:cs typeface="+mn-ea"/>
              </a:rPr>
              <a:t>3. </a:t>
            </a:r>
            <a:r>
              <a:rPr lang="zh-CN" altLang="en-US" sz="2400" dirty="0">
                <a:latin typeface="+mn-ea"/>
                <a:cs typeface="+mn-ea"/>
              </a:rPr>
              <a:t>与所爱的人共度的时光是</a:t>
            </a:r>
            <a:r>
              <a:rPr lang="zh-CN" altLang="en-US" sz="2400" dirty="0">
                <a:solidFill>
                  <a:schemeClr val="accent1"/>
                </a:solidFill>
              </a:rPr>
              <a:t>宝贵</a:t>
            </a:r>
            <a:r>
              <a:rPr lang="zh-CN" altLang="en-US" sz="2400" dirty="0">
                <a:latin typeface="+mn-ea"/>
                <a:cs typeface="+mn-ea"/>
              </a:rPr>
              <a:t>的，应该珍惜。</a:t>
            </a:r>
            <a:endParaRPr lang="en-US" altLang="zh-CN" sz="2400" dirty="0">
              <a:latin typeface="+mn-ea"/>
              <a:cs typeface="+mn-ea"/>
            </a:endParaRPr>
          </a:p>
          <a:p>
            <a:r>
              <a:rPr lang="en-US" altLang="zh-CN" sz="2400" dirty="0">
                <a:latin typeface="+mn-ea"/>
                <a:cs typeface="+mn-ea"/>
              </a:rPr>
              <a:t>Time spent with loved ones is </a:t>
            </a:r>
            <a:r>
              <a:rPr lang="en-US" altLang="zh-CN" sz="2400" b="1" u="sng" dirty="0">
                <a:solidFill>
                  <a:schemeClr val="accent1"/>
                </a:solidFill>
              </a:rPr>
              <a:t>precious</a:t>
            </a:r>
            <a:r>
              <a:rPr lang="en-US" altLang="zh-CN" sz="2400" dirty="0">
                <a:latin typeface="+mn-ea"/>
                <a:cs typeface="+mn-ea"/>
              </a:rPr>
              <a:t> and should be cherished.</a:t>
            </a:r>
            <a:endParaRPr lang="en-US" altLang="zh-CN"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799654" y="1441188"/>
            <a:ext cx="2754574" cy="1987812"/>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54695" y="3677445"/>
            <a:ext cx="3372578" cy="232707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carry sb through </a:t>
            </a:r>
            <a:r>
              <a:rPr lang="en-US" altLang="zh-CN" sz="2400" b="1" dirty="0" err="1">
                <a:solidFill>
                  <a:schemeClr val="bg2">
                    <a:lumMod val="10000"/>
                  </a:schemeClr>
                </a:solidFill>
                <a:latin typeface="微软雅黑" panose="020B0503020204020204" charset="-122"/>
                <a:ea typeface="微软雅黑" panose="020B0503020204020204" charset="-122"/>
              </a:rPr>
              <a:t>sth</a:t>
            </a:r>
            <a:r>
              <a:rPr lang="en-US" altLang="zh-CN" sz="2400" b="1" dirty="0">
                <a:solidFill>
                  <a:schemeClr val="bg2">
                    <a:lumMod val="10000"/>
                  </a:schemeClr>
                </a:solidFill>
                <a:latin typeface="微软雅黑" panose="020B0503020204020204" charset="-122"/>
                <a:ea typeface="微软雅黑" panose="020B0503020204020204" charset="-122"/>
              </a:rPr>
              <a:t>	</a:t>
            </a:r>
            <a:r>
              <a:rPr lang="zh-CN" altLang="en-US" sz="2400" b="1" dirty="0">
                <a:solidFill>
                  <a:schemeClr val="bg2">
                    <a:lumMod val="10000"/>
                  </a:schemeClr>
                </a:solidFill>
                <a:latin typeface="微软雅黑" panose="020B0503020204020204" charset="-122"/>
                <a:ea typeface="微软雅黑" panose="020B0503020204020204" charset="-122"/>
              </a:rPr>
              <a:t>帮助某人渡过难关</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264727" y="1276749"/>
            <a:ext cx="7395913" cy="4785323"/>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林巧稚这一席话使我们得以窥见这位非凡女性的内心世界，并了解是什么支撑她</a:t>
            </a:r>
            <a:r>
              <a:rPr lang="zh-CN" altLang="en-US" sz="2400" dirty="0">
                <a:solidFill>
                  <a:schemeClr val="accent1"/>
                </a:solidFill>
              </a:rPr>
              <a:t>度过充满艰难抉择的一生</a:t>
            </a:r>
            <a:r>
              <a:rPr lang="zh-CN" altLang="en-US" sz="2400" dirty="0">
                <a:latin typeface="+mn-ea"/>
                <a:cs typeface="+mn-ea"/>
              </a:rPr>
              <a:t>。</a:t>
            </a:r>
            <a:endParaRPr lang="en-US" altLang="zh-CN" sz="2400" dirty="0">
              <a:latin typeface="+mn-ea"/>
              <a:cs typeface="+mn-ea"/>
            </a:endParaRPr>
          </a:p>
          <a:p>
            <a:r>
              <a:rPr lang="en-US" altLang="zh-CN" sz="2400" dirty="0">
                <a:latin typeface="+mn-ea"/>
                <a:cs typeface="+mn-ea"/>
              </a:rPr>
              <a:t>These words of Dr Lin </a:t>
            </a:r>
            <a:r>
              <a:rPr lang="en-US" altLang="zh-CN" sz="2400" dirty="0" err="1">
                <a:latin typeface="+mn-ea"/>
                <a:cs typeface="+mn-ea"/>
              </a:rPr>
              <a:t>Qiaozhi</a:t>
            </a:r>
            <a:r>
              <a:rPr lang="en-US" altLang="zh-CN" sz="2400" dirty="0">
                <a:latin typeface="+mn-ea"/>
                <a:cs typeface="+mn-ea"/>
              </a:rPr>
              <a:t> give us a look into the heart of this amazing woman, and what </a:t>
            </a:r>
            <a:r>
              <a:rPr lang="en-US" altLang="zh-CN" sz="2400" b="1" u="sng" dirty="0">
                <a:solidFill>
                  <a:schemeClr val="accent1"/>
                </a:solidFill>
              </a:rPr>
              <a:t>carried her through a life of hard choices</a:t>
            </a:r>
            <a:r>
              <a:rPr lang="en-US" altLang="zh-CN" sz="2400" dirty="0">
                <a:latin typeface="+mn-ea"/>
                <a:cs typeface="+mn-ea"/>
              </a:rPr>
              <a:t>.  </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是他毫无保留的</a:t>
            </a:r>
            <a:r>
              <a:rPr lang="zh-CN" altLang="en-US" sz="2400" dirty="0">
                <a:solidFill>
                  <a:schemeClr val="accent1"/>
                </a:solidFill>
              </a:rPr>
              <a:t>帮助让我熬过了自我怀疑和绝望的时期</a:t>
            </a:r>
            <a:r>
              <a:rPr lang="zh-CN" altLang="en-US" sz="2400" dirty="0">
                <a:latin typeface="+mn-ea"/>
                <a:cs typeface="+mn-ea"/>
              </a:rPr>
              <a:t>。</a:t>
            </a:r>
            <a:endParaRPr lang="en-US" altLang="zh-CN" sz="2400" dirty="0">
              <a:latin typeface="+mn-ea"/>
              <a:cs typeface="+mn-ea"/>
            </a:endParaRPr>
          </a:p>
          <a:p>
            <a:r>
              <a:rPr lang="en-US" altLang="zh-CN" sz="2400" dirty="0">
                <a:latin typeface="+mn-ea"/>
                <a:cs typeface="+mn-ea"/>
              </a:rPr>
              <a:t>It was his unreserved help that </a:t>
            </a:r>
            <a:r>
              <a:rPr lang="en-US" altLang="zh-CN" sz="2400" b="1" u="sng" dirty="0">
                <a:solidFill>
                  <a:schemeClr val="accent1"/>
                </a:solidFill>
              </a:rPr>
              <a:t>carried me through the times of self-doubt and despair.</a:t>
            </a:r>
            <a:endParaRPr lang="en-US" altLang="zh-CN" sz="2400" b="1" u="sng" dirty="0">
              <a:solidFill>
                <a:schemeClr val="accent1"/>
              </a:solidFill>
            </a:endParaRPr>
          </a:p>
          <a:p>
            <a:endParaRPr lang="zh-CN" altLang="en-US" sz="2400" b="1" u="sng" dirty="0">
              <a:solidFill>
                <a:schemeClr val="accent1"/>
              </a:solidFill>
            </a:endParaRPr>
          </a:p>
          <a:p>
            <a:endParaRPr lang="en-US" sz="2400" dirty="0">
              <a:latin typeface="+mn-ea"/>
              <a:cs typeface="+mn-ea"/>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84820" y="1973580"/>
            <a:ext cx="3299460" cy="32994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a:cxnSpLocks noChangeShapeType="1"/>
          </p:cNvCxnSpPr>
          <p:nvPr>
            <p:custDataLst>
              <p:tags r:id="rId1"/>
            </p:custDataLst>
          </p:nvPr>
        </p:nvCxnSpPr>
        <p:spPr bwMode="auto">
          <a:xfrm>
            <a:off x="768573" y="765446"/>
            <a:ext cx="10510323" cy="0"/>
          </a:xfrm>
          <a:prstGeom prst="line">
            <a:avLst/>
          </a:prstGeom>
          <a:noFill/>
          <a:ln w="9525" algn="ctr">
            <a:solidFill>
              <a:schemeClr val="tx2">
                <a:lumMod val="50000"/>
              </a:schemeClr>
            </a:solidFill>
            <a:prstDash val="dashDot"/>
            <a:round/>
          </a:ln>
          <a:extLst>
            <a:ext uri="{909E8E84-426E-40DD-AFC4-6F175D3DCCD1}">
              <a14:hiddenFill xmlns:a14="http://schemas.microsoft.com/office/drawing/2010/main">
                <a:noFill/>
              </a14:hiddenFill>
            </a:ext>
          </a:extLst>
        </p:spPr>
      </p:cxnSp>
      <p:sp>
        <p:nvSpPr>
          <p:cNvPr id="6" name="文本框 5"/>
          <p:cNvSpPr txBox="1"/>
          <p:nvPr/>
        </p:nvSpPr>
        <p:spPr>
          <a:xfrm>
            <a:off x="1128736" y="243400"/>
            <a:ext cx="9722143" cy="461537"/>
          </a:xfrm>
          <a:prstGeom prst="rect">
            <a:avLst/>
          </a:prstGeom>
          <a:noFill/>
        </p:spPr>
        <p:txBody>
          <a:bodyPr wrap="square" rtlCol="0">
            <a:spAutoFit/>
          </a:bodyPr>
          <a:lstStyle/>
          <a:p>
            <a:r>
              <a:rPr lang="en-US" altLang="zh-CN" sz="2400" b="1" dirty="0">
                <a:solidFill>
                  <a:schemeClr val="bg2">
                    <a:lumMod val="10000"/>
                  </a:schemeClr>
                </a:solidFill>
                <a:latin typeface="微软雅黑" panose="020B0503020204020204" charset="-122"/>
                <a:ea typeface="微软雅黑" panose="020B0503020204020204" charset="-122"/>
              </a:rPr>
              <a:t>majority	/ </a:t>
            </a:r>
            <a:r>
              <a:rPr lang="en-US" altLang="zh-CN" sz="2400" b="1" dirty="0" err="1">
                <a:solidFill>
                  <a:schemeClr val="bg2">
                    <a:lumMod val="10000"/>
                  </a:schemeClr>
                </a:solidFill>
                <a:latin typeface="微软雅黑" panose="020B0503020204020204" charset="-122"/>
                <a:ea typeface="微软雅黑" panose="020B0503020204020204" charset="-122"/>
              </a:rPr>
              <a:t>məˈdʒɒrəti</a:t>
            </a:r>
            <a:r>
              <a:rPr lang="en-US" altLang="zh-CN" sz="2400" b="1" dirty="0">
                <a:solidFill>
                  <a:schemeClr val="bg2">
                    <a:lumMod val="10000"/>
                  </a:schemeClr>
                </a:solidFill>
                <a:latin typeface="微软雅黑" panose="020B0503020204020204" charset="-122"/>
                <a:ea typeface="微软雅黑" panose="020B0503020204020204" charset="-122"/>
              </a:rPr>
              <a:t>	                  n.</a:t>
            </a:r>
            <a:r>
              <a:rPr lang="zh-CN" altLang="en-US" sz="2400" b="1" dirty="0">
                <a:solidFill>
                  <a:schemeClr val="bg2">
                    <a:lumMod val="10000"/>
                  </a:schemeClr>
                </a:solidFill>
                <a:latin typeface="微软雅黑" panose="020B0503020204020204" charset="-122"/>
                <a:ea typeface="微软雅黑" panose="020B0503020204020204" charset="-122"/>
              </a:rPr>
              <a:t>大部分；大多数</a:t>
            </a:r>
            <a:endParaRPr lang="en-US" altLang="zh-CN" sz="2400" b="1" dirty="0">
              <a:solidFill>
                <a:schemeClr val="bg2">
                  <a:lumMod val="10000"/>
                </a:schemeClr>
              </a:solidFill>
              <a:latin typeface="微软雅黑" panose="020B0503020204020204" charset="-122"/>
              <a:ea typeface="微软雅黑" panose="020B0503020204020204" charset="-122"/>
            </a:endParaRPr>
          </a:p>
        </p:txBody>
      </p:sp>
      <p:pic>
        <p:nvPicPr>
          <p:cNvPr id="9" name="图片 8"/>
          <p:cNvPicPr>
            <a:picLocks noChangeAspect="1"/>
          </p:cNvPicPr>
          <p:nvPr>
            <p:custDataLst>
              <p:tags r:id="rId2"/>
            </p:custDataLst>
          </p:nvPr>
        </p:nvPicPr>
        <p:blipFill>
          <a:blip r:embed="rId3">
            <a:clrChange>
              <a:clrFrom>
                <a:srgbClr val="F2F2F2">
                  <a:alpha val="100000"/>
                </a:srgbClr>
              </a:clrFrom>
              <a:clrTo>
                <a:srgbClr val="F2F2F2">
                  <a:alpha val="100000"/>
                  <a:alpha val="0"/>
                </a:srgbClr>
              </a:clrTo>
            </a:clrChange>
          </a:blip>
          <a:srcRect l="12917" t="20944" r="51396" b="26333"/>
          <a:stretch>
            <a:fillRect/>
          </a:stretch>
        </p:blipFill>
        <p:spPr>
          <a:xfrm>
            <a:off x="1" y="258"/>
            <a:ext cx="1196663" cy="764976"/>
          </a:xfrm>
          <a:prstGeom prst="rect">
            <a:avLst/>
          </a:prstGeom>
        </p:spPr>
      </p:pic>
      <p:sp>
        <p:nvSpPr>
          <p:cNvPr id="3" name="文本框 2"/>
          <p:cNvSpPr txBox="1"/>
          <p:nvPr/>
        </p:nvSpPr>
        <p:spPr>
          <a:xfrm>
            <a:off x="356167" y="1408831"/>
            <a:ext cx="7456873" cy="4683723"/>
          </a:xfrm>
          <a:prstGeom prst="rect">
            <a:avLst/>
          </a:prstGeom>
          <a:noFill/>
        </p:spPr>
        <p:txBody>
          <a:bodyPr wrap="square" rtlCol="0" anchor="t">
            <a:noAutofit/>
          </a:bodyPr>
          <a:lstStyle/>
          <a:p>
            <a:pPr marL="457200" indent="-457200">
              <a:buAutoNum type="arabicPeriod"/>
            </a:pPr>
            <a:r>
              <a:rPr lang="zh-CN" altLang="en-US" sz="2400" dirty="0">
                <a:latin typeface="+mn-ea"/>
                <a:cs typeface="+mn-ea"/>
              </a:rPr>
              <a:t>调查结果显示</a:t>
            </a:r>
            <a:r>
              <a:rPr lang="en-US" altLang="zh-CN" sz="2400" dirty="0">
                <a:latin typeface="+mn-ea"/>
                <a:cs typeface="+mn-ea"/>
              </a:rPr>
              <a:t>,</a:t>
            </a:r>
            <a:r>
              <a:rPr lang="zh-CN" altLang="en-US" sz="2400" dirty="0">
                <a:latin typeface="+mn-ea"/>
                <a:cs typeface="+mn-ea"/>
              </a:rPr>
              <a:t>选择听英文歌曲和看英文电影来学习英语的学生</a:t>
            </a:r>
            <a:r>
              <a:rPr lang="zh-CN" altLang="en-US" sz="2400" dirty="0">
                <a:solidFill>
                  <a:schemeClr val="accent1"/>
                </a:solidFill>
              </a:rPr>
              <a:t>占大多数</a:t>
            </a:r>
            <a:r>
              <a:rPr lang="zh-CN" altLang="en-US" sz="2400" dirty="0">
                <a:latin typeface="+mn-ea"/>
                <a:cs typeface="+mn-ea"/>
              </a:rPr>
              <a:t>。（</a:t>
            </a:r>
            <a:r>
              <a:rPr lang="en-US" altLang="zh-CN" sz="2400" baseline="-25000" dirty="0">
                <a:solidFill>
                  <a:schemeClr val="accent5">
                    <a:lumMod val="50000"/>
                  </a:schemeClr>
                </a:solidFill>
              </a:rPr>
              <a:t>2022</a:t>
            </a:r>
            <a:r>
              <a:rPr lang="zh-CN" altLang="en-US" sz="2400" baseline="-25000" dirty="0">
                <a:solidFill>
                  <a:schemeClr val="accent5">
                    <a:lumMod val="50000"/>
                  </a:schemeClr>
                </a:solidFill>
              </a:rPr>
              <a:t>全国乙）</a:t>
            </a:r>
            <a:endParaRPr lang="en-US" altLang="zh-CN" sz="2400" baseline="-25000" dirty="0">
              <a:solidFill>
                <a:schemeClr val="accent5">
                  <a:lumMod val="50000"/>
                </a:schemeClr>
              </a:solidFill>
            </a:endParaRPr>
          </a:p>
          <a:p>
            <a:r>
              <a:rPr lang="en-US" altLang="zh-CN" sz="2400" dirty="0">
                <a:latin typeface="+mn-ea"/>
                <a:cs typeface="+mn-ea"/>
              </a:rPr>
              <a:t>The results of the survey show that students who choose to listen to English songs and watch English movies to learn English are </a:t>
            </a:r>
            <a:r>
              <a:rPr lang="en-US" altLang="zh-CN" sz="2400" b="1" u="sng" dirty="0">
                <a:solidFill>
                  <a:schemeClr val="accent1"/>
                </a:solidFill>
              </a:rPr>
              <a:t>in the majority</a:t>
            </a:r>
            <a:r>
              <a:rPr lang="en-US" altLang="zh-CN" sz="2400" dirty="0">
                <a:latin typeface="+mn-ea"/>
                <a:cs typeface="+mn-ea"/>
              </a:rPr>
              <a:t>.</a:t>
            </a:r>
            <a:endParaRPr lang="en-US" altLang="zh-CN" sz="2400" dirty="0">
              <a:latin typeface="+mn-ea"/>
              <a:cs typeface="+mn-ea"/>
            </a:endParaRPr>
          </a:p>
          <a:p>
            <a:endParaRPr lang="zh-CN" altLang="en-US" sz="2400" dirty="0">
              <a:latin typeface="+mn-ea"/>
              <a:cs typeface="+mn-ea"/>
            </a:endParaRPr>
          </a:p>
          <a:p>
            <a:r>
              <a:rPr lang="en-US" altLang="zh-CN" sz="2400" dirty="0">
                <a:latin typeface="+mn-ea"/>
                <a:cs typeface="+mn-ea"/>
              </a:rPr>
              <a:t>2. </a:t>
            </a:r>
            <a:r>
              <a:rPr lang="zh-CN" altLang="en-US" sz="2400" dirty="0">
                <a:latin typeface="+mn-ea"/>
                <a:cs typeface="+mn-ea"/>
              </a:rPr>
              <a:t>然而，</a:t>
            </a:r>
            <a:r>
              <a:rPr lang="zh-CN" altLang="en-US" sz="2400" dirty="0">
                <a:solidFill>
                  <a:schemeClr val="accent1"/>
                </a:solidFill>
              </a:rPr>
              <a:t>大多数人</a:t>
            </a:r>
            <a:r>
              <a:rPr lang="zh-CN" altLang="en-US" sz="2400" dirty="0">
                <a:latin typeface="+mn-ea"/>
                <a:cs typeface="+mn-ea"/>
              </a:rPr>
              <a:t>都是高效的演讲者，因为他们受过训练。</a:t>
            </a:r>
            <a:r>
              <a:rPr lang="en-US" altLang="zh-CN" sz="2400" baseline="-25000" dirty="0">
                <a:solidFill>
                  <a:schemeClr val="accent5">
                    <a:lumMod val="50000"/>
                  </a:schemeClr>
                </a:solidFill>
              </a:rPr>
              <a:t>2020</a:t>
            </a:r>
            <a:r>
              <a:rPr lang="zh-CN" altLang="en-US" sz="2400" baseline="-25000" dirty="0">
                <a:solidFill>
                  <a:schemeClr val="accent5">
                    <a:lumMod val="50000"/>
                  </a:schemeClr>
                </a:solidFill>
              </a:rPr>
              <a:t>新高考</a:t>
            </a:r>
            <a:r>
              <a:rPr lang="en-US" altLang="zh-CN" sz="2400" baseline="-25000" dirty="0">
                <a:solidFill>
                  <a:schemeClr val="accent5">
                    <a:lumMod val="50000"/>
                  </a:schemeClr>
                </a:solidFill>
              </a:rPr>
              <a:t>Ⅰ</a:t>
            </a:r>
            <a:endParaRPr lang="en-US" altLang="zh-CN" sz="2400" baseline="-25000" dirty="0">
              <a:solidFill>
                <a:schemeClr val="accent5">
                  <a:lumMod val="50000"/>
                </a:schemeClr>
              </a:solidFill>
            </a:endParaRPr>
          </a:p>
          <a:p>
            <a:r>
              <a:rPr lang="en-US" altLang="zh-CN" sz="2400" dirty="0">
                <a:latin typeface="+mn-ea"/>
                <a:cs typeface="+mn-ea"/>
              </a:rPr>
              <a:t>However, </a:t>
            </a:r>
            <a:r>
              <a:rPr lang="en-US" altLang="zh-CN" sz="2400" b="1" u="sng" dirty="0">
                <a:solidFill>
                  <a:schemeClr val="accent1"/>
                </a:solidFill>
              </a:rPr>
              <a:t>the majority of </a:t>
            </a:r>
            <a:r>
              <a:rPr lang="en-US" altLang="zh-CN" sz="2400" dirty="0">
                <a:latin typeface="+mn-ea"/>
                <a:cs typeface="+mn-ea"/>
              </a:rPr>
              <a:t>people are effective speakers because they train to be.</a:t>
            </a:r>
            <a:endParaRPr lang="en-US" altLang="zh-CN" sz="2400" dirty="0">
              <a:latin typeface="+mn-ea"/>
              <a:cs typeface="+mn-ea"/>
            </a:endParaRPr>
          </a:p>
          <a:p>
            <a:endParaRPr lang="zh-CN" altLang="en-US" sz="2400" dirty="0">
              <a:latin typeface="+mn-ea"/>
              <a:cs typeface="+mn-ea"/>
            </a:endParaRPr>
          </a:p>
          <a:p>
            <a:endParaRPr lang="en-US" sz="2400" dirty="0">
              <a:latin typeface="+mn-ea"/>
              <a:cs typeface="+mn-ea"/>
            </a:endParaRP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48320" y="1408831"/>
            <a:ext cx="4043680" cy="40436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BEAUTIFY_FLAG" val="#wm#"/>
  <p:tag name="KSO_WM_TEMPLATE_CATEGORY" val="custom"/>
  <p:tag name="KSO_WM_TEMPLATE_INDEX" val="20205081"/>
</p:tagLst>
</file>

<file path=ppt/tags/tag10.xml><?xml version="1.0" encoding="utf-8"?>
<p:tagLst xmlns:p="http://schemas.openxmlformats.org/presentationml/2006/main">
  <p:tag name="AS_UNIQUEID" val="809"/>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AS_UNIQUEID" val="809"/>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AS_UNIQUEID" val="809"/>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AS_UNIQUEID" val="809"/>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AS_UNIQUEID" val="809"/>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20.xml><?xml version="1.0" encoding="utf-8"?>
<p:tagLst xmlns:p="http://schemas.openxmlformats.org/presentationml/2006/main">
  <p:tag name="AS_UNIQUEID" val="809"/>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AS_UNIQUEID" val="809"/>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AS_UNIQUEID" val="809"/>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AS_UNIQUEID" val="809"/>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AS_UNIQUEID" val="809"/>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UNIT_ISCONTENTSTITLE" val="0"/>
  <p:tag name="KSO_WM_UNIT_ISNUMDGMTITLE" val="0"/>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30.xml><?xml version="1.0" encoding="utf-8"?>
<p:tagLst xmlns:p="http://schemas.openxmlformats.org/presentationml/2006/main">
  <p:tag name="AS_UNIQUEID" val="809"/>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AS_UNIQUEID" val="809"/>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AS_UNIQUEID" val="809"/>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AS_UNIQUEID" val="809"/>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AS_UNIQUEID" val="809"/>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AS_UNIQUEID" val="809"/>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AS_UNIQUEID" val="809"/>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AS_UNIQUEID" val="809"/>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AS_UNIQUEID" val="809"/>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AS_UNIQUEID" val="809"/>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AS_UNIQUEID" val="37"/>
  <p:tag name="KSO_WM_BEAUTIFY_FLAG" val=""/>
</p:tagLst>
</file>

<file path=ppt/tags/tag50.xml><?xml version="1.0" encoding="utf-8"?>
<p:tagLst xmlns:p="http://schemas.openxmlformats.org/presentationml/2006/main">
  <p:tag name="AS_UNIQUEID" val="809"/>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AS_UNIQUEID" val="809"/>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AS_UNIQUEID" val="809"/>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AS_UNIQUEID" val="809"/>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AS_UNIQUEID" val="809"/>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AS_UNIQUEID" val="809"/>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AS_UNIQUEID" val="809"/>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AS_UNIQUEID" val="809"/>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AS_UNIQUEID" val="809"/>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AS_UNIQUEID" val="809"/>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0.xml><?xml version="1.0" encoding="utf-8"?>
<p:tagLst xmlns:p="http://schemas.openxmlformats.org/presentationml/2006/main">
  <p:tag name="AS_UNIQUEID" val="809"/>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AS_UNIQUEID" val="809"/>
</p:tagLst>
</file>

<file path=ppt/tags/tag73.xml><?xml version="1.0" encoding="utf-8"?>
<p:tagLst xmlns:p="http://schemas.openxmlformats.org/presentationml/2006/main">
  <p:tag name="KSO_WM_BEAUTIFY_FLAG" val=""/>
</p:tagLst>
</file>

<file path=ppt/tags/tag8.xml><?xml version="1.0" encoding="utf-8"?>
<p:tagLst xmlns:p="http://schemas.openxmlformats.org/presentationml/2006/main">
  <p:tag name="AS_UNIQUEID" val="809"/>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14953</Words>
  <Application>WPS 演示</Application>
  <PresentationFormat>宽屏</PresentationFormat>
  <Paragraphs>489</Paragraphs>
  <Slides>35</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35</vt:i4>
      </vt:variant>
    </vt:vector>
  </HeadingPairs>
  <TitlesOfParts>
    <vt:vector size="49" baseType="lpstr">
      <vt:lpstr>Arial</vt:lpstr>
      <vt:lpstr>宋体</vt:lpstr>
      <vt:lpstr>Wingdings</vt:lpstr>
      <vt:lpstr>微软雅黑</vt:lpstr>
      <vt:lpstr>Arial</vt:lpstr>
      <vt:lpstr>等线 Light</vt:lpstr>
      <vt:lpstr>等线</vt:lpstr>
      <vt:lpstr>Arial Unicode MS</vt:lpstr>
      <vt:lpstr>Calibri</vt:lpstr>
      <vt:lpstr>Times New Roman</vt:lpstr>
      <vt:lpstr>HelveticaNeue</vt:lpstr>
      <vt:lpstr>华文新魏</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Administrator</cp:lastModifiedBy>
  <cp:revision>21</cp:revision>
  <dcterms:created xsi:type="dcterms:W3CDTF">2023-12-04T06:28:00Z</dcterms:created>
  <dcterms:modified xsi:type="dcterms:W3CDTF">2026-03-10T02:45:28Z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ies>
</file>