
<file path=[Content_Types].xml><?xml version="1.0" encoding="utf-8"?>
<Types xmlns="http://schemas.openxmlformats.org/package/2006/content-types">
  <Default Extension="jpeg" ContentType="image/jpeg"/>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7"/>
  </p:notesMasterIdLst>
  <p:sldIdLst>
    <p:sldId id="539" r:id="rId3"/>
    <p:sldId id="270" r:id="rId4"/>
    <p:sldId id="516" r:id="rId5"/>
    <p:sldId id="517" r:id="rId6"/>
    <p:sldId id="508" r:id="rId8"/>
    <p:sldId id="509" r:id="rId9"/>
    <p:sldId id="510" r:id="rId10"/>
    <p:sldId id="511" r:id="rId11"/>
    <p:sldId id="512" r:id="rId12"/>
    <p:sldId id="513" r:id="rId13"/>
    <p:sldId id="514" r:id="rId14"/>
    <p:sldId id="515" r:id="rId15"/>
    <p:sldId id="518" r:id="rId16"/>
    <p:sldId id="519" r:id="rId17"/>
    <p:sldId id="520" r:id="rId18"/>
    <p:sldId id="521" r:id="rId19"/>
    <p:sldId id="522" r:id="rId20"/>
    <p:sldId id="523" r:id="rId21"/>
    <p:sldId id="524" r:id="rId22"/>
    <p:sldId id="525" r:id="rId23"/>
    <p:sldId id="526" r:id="rId24"/>
    <p:sldId id="454" r:id="rId25"/>
    <p:sldId id="277" r:id="rId26"/>
    <p:sldId id="439" r:id="rId27"/>
    <p:sldId id="505" r:id="rId28"/>
  </p:sldIdLst>
  <p:sldSz cx="12192000" cy="6858000"/>
  <p:notesSz cx="6858000" cy="9144000"/>
  <p:embeddedFontLst>
    <p:embeddedFont>
      <p:font typeface="Trebuchet MS" panose="020B0603020202020204"/>
      <p:regular r:id="rId33"/>
      <p:bold r:id="rId34"/>
      <p:italic r:id="rId35"/>
      <p:boldItalic r:id="rId36"/>
    </p:embeddedFont>
    <p:embeddedFont>
      <p:font typeface="微软雅黑" panose="020B0503020204020204" charset="-122"/>
      <p:regular r:id="rId37"/>
    </p:embeddedFont>
    <p:embeddedFont>
      <p:font typeface="华文中宋" panose="02010600040101010101" charset="-122"/>
      <p:regular r:id="rId38"/>
    </p:embeddedFont>
    <p:embeddedFont>
      <p:font typeface="Calibri" panose="020F0502020204030204" charset="0"/>
      <p:regular r:id="rId39"/>
      <p:bold r:id="rId40"/>
      <p:italic r:id="rId41"/>
      <p:boldItalic r:id="rId42"/>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dministrator" initials="A" lastIdx="1"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D9D9D9"/>
    <a:srgbClr val="FFFFFF"/>
    <a:srgbClr val="DCDCDC"/>
    <a:srgbClr val="F0F0F0"/>
    <a:srgbClr val="E6E6E6"/>
    <a:srgbClr val="C8C8C8"/>
    <a:srgbClr val="FAFAFA"/>
    <a:srgbClr val="BEBEB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778" autoAdjust="0"/>
    <p:restoredTop sz="94660"/>
  </p:normalViewPr>
  <p:slideViewPr>
    <p:cSldViewPr snapToGrid="0" showGuides="1">
      <p:cViewPr varScale="1">
        <p:scale>
          <a:sx n="99" d="100"/>
          <a:sy n="99" d="100"/>
        </p:scale>
        <p:origin x="84" y="582"/>
      </p:cViewPr>
      <p:guideLst>
        <p:guide orient="horz" pos="2229"/>
        <p:guide pos="3854"/>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notesMaster" Target="notesMasters/notesMaster1.xml"/><Relationship Id="rId6" Type="http://schemas.openxmlformats.org/officeDocument/2006/relationships/slide" Target="slides/slide4.xml"/><Relationship Id="rId5" Type="http://schemas.openxmlformats.org/officeDocument/2006/relationships/slide" Target="slides/slide3.xml"/><Relationship Id="rId42" Type="http://schemas.openxmlformats.org/officeDocument/2006/relationships/font" Target="fonts/font10.fntdata"/><Relationship Id="rId41" Type="http://schemas.openxmlformats.org/officeDocument/2006/relationships/font" Target="fonts/font9.fntdata"/><Relationship Id="rId40" Type="http://schemas.openxmlformats.org/officeDocument/2006/relationships/font" Target="fonts/font8.fntdata"/><Relationship Id="rId4" Type="http://schemas.openxmlformats.org/officeDocument/2006/relationships/slide" Target="slides/slide2.xml"/><Relationship Id="rId39" Type="http://schemas.openxmlformats.org/officeDocument/2006/relationships/font" Target="fonts/font7.fntdata"/><Relationship Id="rId38" Type="http://schemas.openxmlformats.org/officeDocument/2006/relationships/font" Target="fonts/font6.fntdata"/><Relationship Id="rId37" Type="http://schemas.openxmlformats.org/officeDocument/2006/relationships/font" Target="fonts/font5.fntdata"/><Relationship Id="rId36" Type="http://schemas.openxmlformats.org/officeDocument/2006/relationships/font" Target="fonts/font4.fntdata"/><Relationship Id="rId35" Type="http://schemas.openxmlformats.org/officeDocument/2006/relationships/font" Target="fonts/font3.fntdata"/><Relationship Id="rId34" Type="http://schemas.openxmlformats.org/officeDocument/2006/relationships/font" Target="fonts/font2.fntdata"/><Relationship Id="rId33" Type="http://schemas.openxmlformats.org/officeDocument/2006/relationships/font" Target="fonts/font1.fntdata"/><Relationship Id="rId32" Type="http://schemas.openxmlformats.org/officeDocument/2006/relationships/commentAuthors" Target="commentAuthors.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p:nvPr>
        </p:nvSpPr>
        <p:spPr/>
      </p:sp>
      <p:sp>
        <p:nvSpPr>
          <p:cNvPr id="3" name="文本占位符 2"/>
          <p:cNvSpPr/>
          <p:nvPr>
            <p:ph type="body" idx="1"/>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r>
              <a:rPr lang="zh-CN" altLang="en-US"/>
              <a:t> </a:t>
            </a:r>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D997B5FA-0921-464F-AAE1-844C04324D7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fld>
            <a:endParaRPr lang="zh-CN" altLang="en-US"/>
          </a:p>
        </p:txBody>
      </p:sp>
      <p:pic>
        <p:nvPicPr>
          <p:cNvPr id="5124" name="图片 6" descr="logo横版 png"/>
          <p:cNvPicPr>
            <a:picLocks noChangeAspect="1"/>
          </p:cNvPicPr>
          <p:nvPr userDrawn="1"/>
        </p:nvPicPr>
        <p:blipFill>
          <a:blip r:embed="rId12"/>
          <a:stretch>
            <a:fillRect/>
          </a:stretch>
        </p:blipFill>
        <p:spPr>
          <a:xfrm>
            <a:off x="11477625" y="82550"/>
            <a:ext cx="608013" cy="642938"/>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jpeg"/><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20.xml"/><Relationship Id="rId1" Type="http://schemas.openxmlformats.org/officeDocument/2006/relationships/tags" Target="../tags/tag19.xml"/></Relationships>
</file>

<file path=ppt/slides/_rels/slide11.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2" Type="http://schemas.openxmlformats.org/officeDocument/2006/relationships/notesSlide" Target="../notesSlides/notesSlide6.xml"/><Relationship Id="rId11" Type="http://schemas.openxmlformats.org/officeDocument/2006/relationships/slideLayout" Target="../slideLayouts/slideLayout2.xml"/><Relationship Id="rId10" Type="http://schemas.openxmlformats.org/officeDocument/2006/relationships/tags" Target="../tags/tag30.xml"/><Relationship Id="rId1" Type="http://schemas.openxmlformats.org/officeDocument/2006/relationships/tags" Target="../tags/tag21.xml"/></Relationships>
</file>

<file path=ppt/slides/_rels/slide12.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38.xml"/><Relationship Id="rId7" Type="http://schemas.openxmlformats.org/officeDocument/2006/relationships/tags" Target="../tags/tag37.xml"/><Relationship Id="rId6" Type="http://schemas.openxmlformats.org/officeDocument/2006/relationships/tags" Target="../tags/tag36.xml"/><Relationship Id="rId5" Type="http://schemas.openxmlformats.org/officeDocument/2006/relationships/tags" Target="../tags/tag35.xml"/><Relationship Id="rId4" Type="http://schemas.openxmlformats.org/officeDocument/2006/relationships/tags" Target="../tags/tag34.xml"/><Relationship Id="rId3" Type="http://schemas.openxmlformats.org/officeDocument/2006/relationships/tags" Target="../tags/tag33.xml"/><Relationship Id="rId2" Type="http://schemas.openxmlformats.org/officeDocument/2006/relationships/tags" Target="../tags/tag32.xml"/><Relationship Id="rId1" Type="http://schemas.openxmlformats.org/officeDocument/2006/relationships/tags" Target="../tags/tag31.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0.xml"/><Relationship Id="rId1" Type="http://schemas.openxmlformats.org/officeDocument/2006/relationships/tags" Target="../tags/tag39.xml"/></Relationships>
</file>

<file path=ppt/slides/_rels/slide15.xml.rels><?xml version="1.0" encoding="UTF-8" standalone="yes"?>
<Relationships xmlns="http://schemas.openxmlformats.org/package/2006/relationships"><Relationship Id="rId9" Type="http://schemas.openxmlformats.org/officeDocument/2006/relationships/tags" Target="../tags/tag48.xml"/><Relationship Id="rId8" Type="http://schemas.openxmlformats.org/officeDocument/2006/relationships/tags" Target="../tags/tag47.xml"/><Relationship Id="rId7" Type="http://schemas.openxmlformats.org/officeDocument/2006/relationships/tags" Target="../tags/tag46.xml"/><Relationship Id="rId6" Type="http://schemas.openxmlformats.org/officeDocument/2006/relationships/tags" Target="../tags/tag45.xml"/><Relationship Id="rId5" Type="http://schemas.openxmlformats.org/officeDocument/2006/relationships/tags" Target="../tags/tag44.xml"/><Relationship Id="rId4" Type="http://schemas.openxmlformats.org/officeDocument/2006/relationships/image" Target="../media/image9.png"/><Relationship Id="rId3" Type="http://schemas.openxmlformats.org/officeDocument/2006/relationships/tags" Target="../tags/tag43.xml"/><Relationship Id="rId2" Type="http://schemas.openxmlformats.org/officeDocument/2006/relationships/tags" Target="../tags/tag42.xml"/><Relationship Id="rId14" Type="http://schemas.openxmlformats.org/officeDocument/2006/relationships/notesSlide" Target="../notesSlides/notesSlide7.xml"/><Relationship Id="rId13" Type="http://schemas.openxmlformats.org/officeDocument/2006/relationships/slideLayout" Target="../slideLayouts/slideLayout2.xml"/><Relationship Id="rId12" Type="http://schemas.openxmlformats.org/officeDocument/2006/relationships/tags" Target="../tags/tag51.xml"/><Relationship Id="rId11" Type="http://schemas.openxmlformats.org/officeDocument/2006/relationships/tags" Target="../tags/tag50.xml"/><Relationship Id="rId10" Type="http://schemas.openxmlformats.org/officeDocument/2006/relationships/tags" Target="../tags/tag49.xml"/><Relationship Id="rId1" Type="http://schemas.openxmlformats.org/officeDocument/2006/relationships/tags" Target="../tags/tag41.xml"/></Relationships>
</file>

<file path=ppt/slides/_rels/slide16.xml.rels><?xml version="1.0" encoding="UTF-8" standalone="yes"?>
<Relationships xmlns="http://schemas.openxmlformats.org/package/2006/relationships"><Relationship Id="rId9" Type="http://schemas.openxmlformats.org/officeDocument/2006/relationships/tags" Target="../tags/tag60.xml"/><Relationship Id="rId8" Type="http://schemas.openxmlformats.org/officeDocument/2006/relationships/tags" Target="../tags/tag59.xml"/><Relationship Id="rId7" Type="http://schemas.openxmlformats.org/officeDocument/2006/relationships/tags" Target="../tags/tag58.xml"/><Relationship Id="rId6" Type="http://schemas.openxmlformats.org/officeDocument/2006/relationships/tags" Target="../tags/tag57.xml"/><Relationship Id="rId5" Type="http://schemas.openxmlformats.org/officeDocument/2006/relationships/tags" Target="../tags/tag56.xml"/><Relationship Id="rId4" Type="http://schemas.openxmlformats.org/officeDocument/2006/relationships/tags" Target="../tags/tag55.xml"/><Relationship Id="rId3" Type="http://schemas.openxmlformats.org/officeDocument/2006/relationships/tags" Target="../tags/tag54.xml"/><Relationship Id="rId2" Type="http://schemas.openxmlformats.org/officeDocument/2006/relationships/tags" Target="../tags/tag53.xml"/><Relationship Id="rId11" Type="http://schemas.openxmlformats.org/officeDocument/2006/relationships/notesSlide" Target="../notesSlides/notesSlide8.xml"/><Relationship Id="rId10" Type="http://schemas.openxmlformats.org/officeDocument/2006/relationships/slideLayout" Target="../slideLayouts/slideLayout2.xml"/><Relationship Id="rId1" Type="http://schemas.openxmlformats.org/officeDocument/2006/relationships/tags" Target="../tags/tag52.xml"/></Relationships>
</file>

<file path=ppt/slides/_rels/slide17.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67.xml"/><Relationship Id="rId6" Type="http://schemas.openxmlformats.org/officeDocument/2006/relationships/tags" Target="../tags/tag66.xml"/><Relationship Id="rId5" Type="http://schemas.openxmlformats.org/officeDocument/2006/relationships/tags" Target="../tags/tag65.xml"/><Relationship Id="rId4" Type="http://schemas.openxmlformats.org/officeDocument/2006/relationships/tags" Target="../tags/tag64.xml"/><Relationship Id="rId3" Type="http://schemas.openxmlformats.org/officeDocument/2006/relationships/tags" Target="../tags/tag63.xml"/><Relationship Id="rId2" Type="http://schemas.openxmlformats.org/officeDocument/2006/relationships/tags" Target="../tags/tag62.xml"/><Relationship Id="rId1" Type="http://schemas.openxmlformats.org/officeDocument/2006/relationships/tags" Target="../tags/tag61.xml"/></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69.xml"/><Relationship Id="rId1" Type="http://schemas.openxmlformats.org/officeDocument/2006/relationships/tags" Target="../tags/tag6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9" Type="http://schemas.openxmlformats.org/officeDocument/2006/relationships/tags" Target="../tags/tag78.xml"/><Relationship Id="rId8" Type="http://schemas.openxmlformats.org/officeDocument/2006/relationships/tags" Target="../tags/tag77.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tags" Target="../tags/tag73.xml"/><Relationship Id="rId3" Type="http://schemas.openxmlformats.org/officeDocument/2006/relationships/tags" Target="../tags/tag72.xml"/><Relationship Id="rId2" Type="http://schemas.openxmlformats.org/officeDocument/2006/relationships/tags" Target="../tags/tag71.xml"/><Relationship Id="rId11" Type="http://schemas.openxmlformats.org/officeDocument/2006/relationships/notesSlide" Target="../notesSlides/notesSlide9.xml"/><Relationship Id="rId10" Type="http://schemas.openxmlformats.org/officeDocument/2006/relationships/slideLayout" Target="../slideLayouts/slideLayout2.xml"/><Relationship Id="rId1" Type="http://schemas.openxmlformats.org/officeDocument/2006/relationships/tags" Target="../tags/tag70.xml"/></Relationships>
</file>

<file path=ppt/slides/_rels/slide21.xml.rels><?xml version="1.0" encoding="UTF-8" standalone="yes"?>
<Relationships xmlns="http://schemas.openxmlformats.org/package/2006/relationships"><Relationship Id="rId8" Type="http://schemas.openxmlformats.org/officeDocument/2006/relationships/slideLayout" Target="../slideLayouts/slideLayout2.xml"/><Relationship Id="rId7" Type="http://schemas.openxmlformats.org/officeDocument/2006/relationships/tags" Target="../tags/tag85.xml"/><Relationship Id="rId6" Type="http://schemas.openxmlformats.org/officeDocument/2006/relationships/tags" Target="../tags/tag84.xml"/><Relationship Id="rId5" Type="http://schemas.openxmlformats.org/officeDocument/2006/relationships/tags" Target="../tags/tag83.xml"/><Relationship Id="rId4" Type="http://schemas.openxmlformats.org/officeDocument/2006/relationships/tags" Target="../tags/tag82.xml"/><Relationship Id="rId3" Type="http://schemas.openxmlformats.org/officeDocument/2006/relationships/tags" Target="../tags/tag81.xml"/><Relationship Id="rId2" Type="http://schemas.openxmlformats.org/officeDocument/2006/relationships/tags" Target="../tags/tag80.xml"/><Relationship Id="rId1" Type="http://schemas.openxmlformats.org/officeDocument/2006/relationships/tags" Target="../tags/tag7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1.jpeg"/></Relationships>
</file>

<file path=ppt/slides/_rels/slide23.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microsoft.com/office/2007/relationships/media" Target="../media/media2.mp3"/><Relationship Id="rId4" Type="http://schemas.openxmlformats.org/officeDocument/2006/relationships/audio" Target="../media/media2.mp3"/><Relationship Id="rId3" Type="http://schemas.openxmlformats.org/officeDocument/2006/relationships/image" Target="../media/image12.png"/><Relationship Id="rId2" Type="http://schemas.microsoft.com/office/2007/relationships/media" Target="../media/media1.mp3"/><Relationship Id="rId1" Type="http://schemas.openxmlformats.org/officeDocument/2006/relationships/audio" Target="../media/media1.mp3"/></Relationships>
</file>

<file path=ppt/slides/_rels/slide24.xml.rels><?xml version="1.0" encoding="UTF-8" standalone="yes"?>
<Relationships xmlns="http://schemas.openxmlformats.org/package/2006/relationships"><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89.xml"/><Relationship Id="rId3" Type="http://schemas.openxmlformats.org/officeDocument/2006/relationships/tags" Target="../tags/tag88.xml"/><Relationship Id="rId2" Type="http://schemas.openxmlformats.org/officeDocument/2006/relationships/tags" Target="../tags/tag87.xml"/><Relationship Id="rId1" Type="http://schemas.openxmlformats.org/officeDocument/2006/relationships/tags" Target="../tags/tag86.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91.xml"/><Relationship Id="rId1" Type="http://schemas.openxmlformats.org/officeDocument/2006/relationships/tags" Target="../tags/tag90.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tags" Target="../tags/tag2.xml"/><Relationship Id="rId1" Type="http://schemas.openxmlformats.org/officeDocument/2006/relationships/tags" Target="../tags/tag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2.xml"/><Relationship Id="rId3" Type="http://schemas.openxmlformats.org/officeDocument/2006/relationships/image" Target="../media/image6.png"/><Relationship Id="rId2" Type="http://schemas.openxmlformats.org/officeDocument/2006/relationships/tags" Target="../tags/tag4.xml"/><Relationship Id="rId1" Type="http://schemas.openxmlformats.org/officeDocument/2006/relationships/tags" Target="../tags/tag3.xml"/></Relationships>
</file>

<file path=ppt/slides/_rels/slide6.xml.rels><?xml version="1.0" encoding="UTF-8" standalone="yes"?>
<Relationships xmlns="http://schemas.openxmlformats.org/package/2006/relationships"><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s>
</file>

<file path=ppt/slides/_rels/slide7.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tags" Target="../tags/tag16.xml"/><Relationship Id="rId7" Type="http://schemas.openxmlformats.org/officeDocument/2006/relationships/tags" Target="../tags/tag15.xml"/><Relationship Id="rId6" Type="http://schemas.openxmlformats.org/officeDocument/2006/relationships/tags" Target="../tags/tag14.xml"/><Relationship Id="rId5" Type="http://schemas.openxmlformats.org/officeDocument/2006/relationships/tags" Target="../tags/tag13.xml"/><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tags" Target="../tags/tag9.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4.xml"/><Relationship Id="rId3" Type="http://schemas.openxmlformats.org/officeDocument/2006/relationships/slideLayout" Target="../slideLayouts/slideLayout2.xml"/><Relationship Id="rId2" Type="http://schemas.openxmlformats.org/officeDocument/2006/relationships/tags" Target="../tags/tag18.xml"/><Relationship Id="rId1" Type="http://schemas.openxmlformats.org/officeDocument/2006/relationships/tags" Target="../tags/tag1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121" name="矩形 1"/>
          <p:cNvSpPr/>
          <p:nvPr/>
        </p:nvSpPr>
        <p:spPr>
          <a:xfrm>
            <a:off x="762000" y="1246188"/>
            <a:ext cx="6538913" cy="5016500"/>
          </a:xfrm>
          <a:prstGeom prst="rect">
            <a:avLst/>
          </a:prstGeom>
          <a:noFill/>
          <a:ln w="9525">
            <a:noFill/>
          </a:ln>
        </p:spPr>
        <p:txBody>
          <a:bodyPr wrap="square" anchor="t">
            <a:spAutoFit/>
          </a:bodyPr>
          <a:p>
            <a:r>
              <a:rPr lang="zh-CN" altLang="en-US" sz="4000" b="1">
                <a:solidFill>
                  <a:srgbClr val="FF0000"/>
                </a:solidFill>
                <a:latin typeface="HelveticaNeue" pitchFamily="2" charset="0"/>
                <a:ea typeface="宋体" panose="02010600030101010101" pitchFamily="2" charset="-122"/>
              </a:rPr>
              <a:t>感恩遇见，相互成就，本课件资料仅供您个人参考、教学使用，严禁自行在网络传播，违者依知识产权法追究法律责任。</a:t>
            </a:r>
            <a:endParaRPr lang="en-US" altLang="zh-CN" sz="4000" b="1">
              <a:solidFill>
                <a:srgbClr val="FF0000"/>
              </a:solidFill>
              <a:latin typeface="HelveticaNeue" pitchFamily="2" charset="0"/>
              <a:ea typeface="宋体" panose="02010600030101010101" pitchFamily="2" charset="-122"/>
            </a:endParaRPr>
          </a:p>
          <a:p>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更多教学资源请关注</a:t>
            </a:r>
            <a:endParaRPr lang="en-US" altLang="zh-CN" sz="4000" b="1">
              <a:solidFill>
                <a:srgbClr val="FF0000"/>
              </a:solidFill>
              <a:latin typeface="HelveticaNeue" pitchFamily="2" charset="0"/>
              <a:ea typeface="宋体" panose="02010600030101010101" pitchFamily="2" charset="-122"/>
            </a:endParaRPr>
          </a:p>
          <a:p>
            <a:r>
              <a:rPr lang="zh-CN" altLang="en-US" sz="4000" b="1">
                <a:solidFill>
                  <a:srgbClr val="FF0000"/>
                </a:solidFill>
                <a:latin typeface="HelveticaNeue" pitchFamily="2" charset="0"/>
                <a:ea typeface="宋体" panose="02010600030101010101" pitchFamily="2" charset="-122"/>
              </a:rPr>
              <a:t>公众号：溯恩英语</a:t>
            </a:r>
            <a:endParaRPr lang="zh-CN" altLang="en-US" sz="4000" b="1">
              <a:solidFill>
                <a:srgbClr val="FF0000"/>
              </a:solidFill>
              <a:latin typeface="HelveticaNeue" pitchFamily="2" charset="0"/>
              <a:ea typeface="宋体" panose="02010600030101010101" pitchFamily="2" charset="-122"/>
            </a:endParaRPr>
          </a:p>
        </p:txBody>
      </p:sp>
      <p:sp>
        <p:nvSpPr>
          <p:cNvPr id="5122" name="矩形 3"/>
          <p:cNvSpPr/>
          <p:nvPr/>
        </p:nvSpPr>
        <p:spPr>
          <a:xfrm>
            <a:off x="7835900" y="2009775"/>
            <a:ext cx="3603625" cy="708025"/>
          </a:xfrm>
          <a:prstGeom prst="rect">
            <a:avLst/>
          </a:prstGeom>
          <a:noFill/>
          <a:ln w="9525">
            <a:noFill/>
          </a:ln>
        </p:spPr>
        <p:txBody>
          <a:bodyPr wrap="square" anchor="t">
            <a:spAutoFit/>
          </a:bodyPr>
          <a:p>
            <a:r>
              <a:rPr lang="zh-CN" altLang="en-US" sz="4000" b="1">
                <a:latin typeface="华文新魏" pitchFamily="2" charset="-122"/>
                <a:ea typeface="宋体" panose="02010600030101010101" pitchFamily="2" charset="-122"/>
              </a:rPr>
              <a:t>知识产权声明</a:t>
            </a:r>
            <a:endParaRPr lang="zh-CN" altLang="en-US" sz="4000" b="1">
              <a:latin typeface="华文新魏" pitchFamily="2" charset="-122"/>
              <a:ea typeface="宋体" panose="02010600030101010101" pitchFamily="2" charset="-122"/>
            </a:endParaRPr>
          </a:p>
        </p:txBody>
      </p:sp>
      <p:pic>
        <p:nvPicPr>
          <p:cNvPr id="5123" name="图片 11" descr="水印"/>
          <p:cNvPicPr>
            <a:picLocks noChangeAspect="1"/>
          </p:cNvPicPr>
          <p:nvPr/>
        </p:nvPicPr>
        <p:blipFill>
          <a:blip r:embed="rId1"/>
          <a:stretch>
            <a:fillRect/>
          </a:stretch>
        </p:blipFill>
        <p:spPr>
          <a:xfrm>
            <a:off x="7186613" y="63500"/>
            <a:ext cx="4902200" cy="1587500"/>
          </a:xfrm>
          <a:prstGeom prst="rect">
            <a:avLst/>
          </a:prstGeom>
          <a:noFill/>
          <a:ln w="9525">
            <a:noFill/>
          </a:ln>
        </p:spPr>
      </p:pic>
      <p:pic>
        <p:nvPicPr>
          <p:cNvPr id="5125" name="图片 1" descr="qrcode_for_gh_3a435f224ccf_1280"/>
          <p:cNvPicPr>
            <a:picLocks noChangeAspect="1"/>
          </p:cNvPicPr>
          <p:nvPr/>
        </p:nvPicPr>
        <p:blipFill>
          <a:blip r:embed="rId2"/>
          <a:stretch>
            <a:fillRect/>
          </a:stretch>
        </p:blipFill>
        <p:spPr>
          <a:xfrm>
            <a:off x="7927975" y="2717800"/>
            <a:ext cx="3109913" cy="3108325"/>
          </a:xfrm>
          <a:prstGeom prst="rect">
            <a:avLst/>
          </a:prstGeom>
          <a:noFill/>
          <a:ln w="9525">
            <a:noFill/>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935210" cy="433832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What is the direct consequence of the sudden stratospheric warming event near the North Pole?</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It caused a rapid melting of snowpack in the Midwest.</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It disturbed the polar vortex and displaced freezing air southward.</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It led to unusually warm temperatures in Alaska in late December.</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It prevented the breaking of temperature records in the United States.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zh-CN" altLang="en-US" sz="2300" b="0" i="0" smtClean="0">
                <a:latin typeface="Times New Roman" panose="02020603050405020304" charset="0"/>
                <a:ea typeface="华文中宋" panose="02010600040101010101" charset="-122"/>
                <a:cs typeface="Times New Roman" panose="02020603050405020304" charset="0"/>
              </a:rPr>
              <a:t>答案与解析：</a:t>
            </a:r>
            <a:r>
              <a:rPr lang="en-US" altLang="zh-CN" sz="2300" b="0" i="0" smtClean="0">
                <a:latin typeface="Times New Roman" panose="02020603050405020304" charset="0"/>
                <a:ea typeface="华文中宋" panose="02010600040101010101" charset="-122"/>
                <a:cs typeface="Times New Roman" panose="02020603050405020304" charset="0"/>
              </a:rPr>
              <a:t>.</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897630"/>
            <a:ext cx="9936480" cy="2745740"/>
          </a:xfrm>
          <a:prstGeom prst="rect">
            <a:avLst/>
          </a:prstGeom>
          <a:solidFill>
            <a:schemeClr val="accent6">
              <a:lumMod val="20000"/>
              <a:lumOff val="80000"/>
            </a:schemeClr>
          </a:solidFill>
          <a:ln w="34925" cmpd="sng">
            <a:noFill/>
            <a:prstDash val="sysDash"/>
          </a:ln>
        </p:spPr>
        <p:txBody>
          <a:bodyPr wrap="square">
            <a:sp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a:latin typeface="Times New Roman" panose="02020603050405020304" charset="0"/>
                <a:cs typeface="Times New Roman" panose="02020603050405020304" charset="0"/>
                <a:sym typeface="+mn-ea"/>
              </a:rPr>
              <a:t>What is the main focus of the passage?</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To analyze the historical significance of temperature records since the 1800s.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To explain how snowpack functions as a natural refrigerator in cold regions.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To report on an extreme cold event and its meteorological causes in the USA</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To predict long-term climate changes based on current stratospheric phenomena.</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07210" y="2417445"/>
            <a:ext cx="478155" cy="318135"/>
          </a:xfrm>
          <a:prstGeom prst="rect">
            <a:avLst/>
          </a:prstGeom>
        </p:spPr>
      </p:pic>
      <p:pic>
        <p:nvPicPr>
          <p:cNvPr id="8" name="图片 7"/>
          <p:cNvPicPr>
            <a:picLocks noChangeAspect="1"/>
          </p:cNvPicPr>
          <p:nvPr/>
        </p:nvPicPr>
        <p:blipFill>
          <a:blip r:embed="rId3"/>
          <a:stretch>
            <a:fillRect/>
          </a:stretch>
        </p:blipFill>
        <p:spPr>
          <a:xfrm>
            <a:off x="1864360" y="5643245"/>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1944350" cy="582041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disrupt</a:t>
            </a:r>
            <a:r>
              <a:rPr lang="en-US" altLang="zh-CN" sz="2800">
                <a:latin typeface="Times New Roman" panose="02020603050405020304" charset="0"/>
                <a:ea typeface="华文中宋" panose="02010600040101010101" charset="-122"/>
                <a:cs typeface="Times New Roman" panose="02020603050405020304" charset="0"/>
                <a:sym typeface="+mn-ea"/>
              </a:rPr>
              <a:t>:   to make it difficult for sth to continue in the normal way      </a:t>
            </a:r>
            <a:r>
              <a:rPr lang="zh-CN" altLang="en-US" sz="2800">
                <a:latin typeface="Times New Roman" panose="02020603050405020304" charset="0"/>
                <a:ea typeface="华文中宋" panose="02010600040101010101" charset="-122"/>
                <a:cs typeface="Times New Roman" panose="02020603050405020304" charset="0"/>
                <a:sym typeface="+mn-ea"/>
              </a:rPr>
              <a:t>扰乱；使中断；打乱</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Bus services will be disrupted tomorrow because of the bridge closure.</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明日公共汽车将因大桥停止通行而受影响</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amplify</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sym typeface="+mn-ea"/>
              </a:rPr>
              <a:t>  to increase sth in strength, especially sound</a:t>
            </a:r>
            <a:r>
              <a:rPr lang="en-US"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sym typeface="+mn-ea"/>
              </a:rPr>
              <a:t>放大，增强（声音等）</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sym typeface="+mn-ea"/>
              </a:rPr>
              <a:t>Subjects are wearing headphones that amplify their heartbeat</a:t>
            </a:r>
            <a:r>
              <a:rPr lang="en-US" altLang="zh-CN" sz="2800">
                <a:latin typeface="Times New Roman" panose="02020603050405020304" charset="0"/>
                <a:cs typeface="Times New Roman" panose="02020603050405020304" charset="0"/>
              </a:rPr>
              <a:t>.</a:t>
            </a:r>
            <a:r>
              <a:rPr lang="en-US" altLang="en-US" sz="2800">
                <a:latin typeface="华文中宋" panose="02010600040101010101" charset="-122"/>
                <a:ea typeface="华文中宋" panose="02010600040101010101" charset="-122"/>
                <a:cs typeface="华文中宋" panose="02010600040101010101" charset="-122"/>
              </a:rPr>
              <a:t>                            </a:t>
            </a:r>
            <a:r>
              <a:rPr lang="zh-CN" altLang="en-US" sz="2800">
                <a:latin typeface="Times New Roman" panose="02020603050405020304" charset="0"/>
                <a:ea typeface="华文中宋" panose="02010600040101010101" charset="-122"/>
                <a:cs typeface="Times New Roman" panose="02020603050405020304" charset="0"/>
                <a:sym typeface="+mn-ea"/>
              </a:rPr>
              <a:t>受试者正戴着放大他们心跳声的耳机</a:t>
            </a:r>
            <a:r>
              <a:rPr lang="zh-CN" sz="2800">
                <a:latin typeface="Times New Roman" panose="02020603050405020304" charset="0"/>
                <a:ea typeface="华文中宋" panose="02010600040101010101" charset="-122"/>
                <a:cs typeface="Times New Roman" panose="02020603050405020304" charset="0"/>
                <a:sym typeface="+mn-ea"/>
              </a:rPr>
              <a:t>。</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zh-CN" altLang="en-US" sz="2800">
                <a:latin typeface="华文中宋" panose="02010600040101010101" charset="-122"/>
                <a:ea typeface="华文中宋" panose="02010600040101010101" charset="-122"/>
                <a:cs typeface="华文中宋" panose="02010600040101010101" charset="-122"/>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custDataLst>
              <p:tags r:id="rId1"/>
            </p:custDataLst>
          </p:nvPr>
        </p:nvSpPr>
        <p:spPr>
          <a:xfrm>
            <a:off x="266700" y="2777490"/>
            <a:ext cx="1131824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Demonstrators succeeded in disrupting the meeting.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2"/>
            </p:custDataLst>
          </p:nvPr>
        </p:nvSpPr>
        <p:spPr>
          <a:xfrm>
            <a:off x="266700" y="6198870"/>
            <a:ext cx="865822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This landscape seemed to trap and amplify sounds</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3"/>
            </p:custDataLst>
          </p:nvPr>
        </p:nvSpPr>
        <p:spPr>
          <a:xfrm>
            <a:off x="2421890" y="2200275"/>
            <a:ext cx="7827010" cy="521970"/>
          </a:xfrm>
          <a:prstGeom prst="rect">
            <a:avLst/>
          </a:prstGeom>
          <a:noFill/>
        </p:spPr>
        <p:txBody>
          <a:bodyPr wrap="square" rtlCol="0" anchor="t">
            <a:spAutoFit/>
          </a:bodyPr>
          <a:lstStyle/>
          <a:p>
            <a:r>
              <a:rPr lang="zh-CN" altLang="en-US" sz="2800">
                <a:ea typeface="华文中宋" panose="02010600040101010101" charset="-122"/>
              </a:rPr>
              <a:t>示威者成功地扰乱了会议。</a:t>
            </a:r>
            <a:endParaRPr lang="zh-CN" altLang="en-US" sz="2800">
              <a:ea typeface="华文中宋" panose="02010600040101010101" charset="-122"/>
            </a:endParaRPr>
          </a:p>
        </p:txBody>
      </p:sp>
      <p:cxnSp>
        <p:nvCxnSpPr>
          <p:cNvPr id="3145728" name="直接连接符 8"/>
          <p:cNvCxnSpPr/>
          <p:nvPr>
            <p:custDataLst>
              <p:tags r:id="rId4"/>
            </p:custDataLst>
          </p:nvPr>
        </p:nvCxnSpPr>
        <p:spPr>
          <a:xfrm flipV="1">
            <a:off x="359410" y="3242945"/>
            <a:ext cx="9636125" cy="2603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5"/>
            </p:custDataLst>
          </p:nvPr>
        </p:nvCxnSpPr>
        <p:spPr>
          <a:xfrm flipV="1">
            <a:off x="359410" y="6670040"/>
            <a:ext cx="8246110" cy="5080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custDataLst>
              <p:tags r:id="rId6"/>
            </p:custDataLst>
          </p:nvPr>
        </p:nvSpPr>
        <p:spPr>
          <a:xfrm>
            <a:off x="2421890" y="5676900"/>
            <a:ext cx="8297545" cy="521970"/>
          </a:xfrm>
          <a:prstGeom prst="rect">
            <a:avLst/>
          </a:prstGeom>
          <a:noFill/>
        </p:spPr>
        <p:txBody>
          <a:bodyPr wrap="square" rtlCol="0" anchor="t">
            <a:spAutoFit/>
          </a:bodyPr>
          <a:p>
            <a:r>
              <a:rPr lang="zh-CN" altLang="en-US" sz="2800">
                <a:ea typeface="华文中宋" panose="02010600040101010101" charset="-122"/>
                <a:sym typeface="+mn-ea"/>
              </a:rPr>
              <a:t>这种地形好像能聚拢和扩大声音</a:t>
            </a:r>
            <a:r>
              <a:rPr lang="zh-CN" altLang="en-US" sz="2800">
                <a:latin typeface="华文中宋" panose="02010600040101010101" charset="-122"/>
                <a:ea typeface="华文中宋" panose="02010600040101010101" charset="-122"/>
                <a:cs typeface="华文中宋" panose="02010600040101010101" charset="-122"/>
                <a:sym typeface="+mn-ea"/>
              </a:rPr>
              <a:t>。</a:t>
            </a:r>
            <a:endParaRPr lang="zh-CN" altLang="en-US" sz="2800">
              <a:ea typeface="华文中宋" panose="02010600040101010101" charset="-122"/>
            </a:endParaRPr>
          </a:p>
        </p:txBody>
      </p:sp>
      <p:sp>
        <p:nvSpPr>
          <p:cNvPr id="2" name="文本框 1"/>
          <p:cNvSpPr txBox="1"/>
          <p:nvPr>
            <p:custDataLst>
              <p:tags r:id="rId7"/>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8"/>
            </p:custDataLst>
          </p:nvPr>
        </p:nvSpPr>
        <p:spPr>
          <a:xfrm>
            <a:off x="159385" y="2258695"/>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9"/>
            </p:custDataLst>
          </p:nvPr>
        </p:nvSpPr>
        <p:spPr>
          <a:xfrm>
            <a:off x="211455" y="5693410"/>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10"/>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48608"/>
                                        </p:tgtEl>
                                        <p:attrNameLst>
                                          <p:attrName>style.visibility</p:attrName>
                                        </p:attrNameLst>
                                      </p:cBhvr>
                                      <p:to>
                                        <p:strVal val="visible"/>
                                      </p:to>
                                    </p:set>
                                    <p:animEffect transition="in" filter="blinds(horizontal)">
                                      <p:cBhvr>
                                        <p:cTn id="7" dur="500"/>
                                        <p:tgtEl>
                                          <p:spTgt spid="1048608"/>
                                        </p:tgtEl>
                                      </p:cBhvr>
                                    </p:animEffect>
                                  </p:childTnLst>
                                </p:cTn>
                              </p:par>
                              <p:par>
                                <p:cTn id="8" presetID="3" presetClass="entr" presetSubtype="10" fill="hold" nodeType="withEffect">
                                  <p:stCondLst>
                                    <p:cond delay="0"/>
                                  </p:stCondLst>
                                  <p:childTnLst>
                                    <p:set>
                                      <p:cBhvr>
                                        <p:cTn id="9" dur="1" fill="hold">
                                          <p:stCondLst>
                                            <p:cond delay="0"/>
                                          </p:stCondLst>
                                        </p:cTn>
                                        <p:tgtEl>
                                          <p:spTgt spid="3145728"/>
                                        </p:tgtEl>
                                        <p:attrNameLst>
                                          <p:attrName>style.visibility</p:attrName>
                                        </p:attrNameLst>
                                      </p:cBhvr>
                                      <p:to>
                                        <p:strVal val="visible"/>
                                      </p:to>
                                    </p:set>
                                    <p:animEffect transition="in" filter="blinds(horizontal)">
                                      <p:cBhvr>
                                        <p:cTn id="10" dur="500"/>
                                        <p:tgtEl>
                                          <p:spTgt spid="3145728"/>
                                        </p:tgtEl>
                                      </p:cBhvr>
                                    </p:animEffect>
                                  </p:childTnLst>
                                </p:cTn>
                              </p:par>
                              <p:par>
                                <p:cTn id="11" presetID="3" presetClass="entr" presetSubtype="10" fill="hold" grpId="0" nodeType="with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blinds(horizontal)">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048605"/>
                                        </p:tgtEl>
                                        <p:attrNameLst>
                                          <p:attrName>style.visibility</p:attrName>
                                        </p:attrNameLst>
                                      </p:cBhvr>
                                      <p:to>
                                        <p:strVal val="visible"/>
                                      </p:to>
                                    </p:set>
                                    <p:animEffect transition="in" filter="blinds(horizontal)">
                                      <p:cBhvr>
                                        <p:cTn id="18" dur="500"/>
                                        <p:tgtEl>
                                          <p:spTgt spid="1048605"/>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nodeType="clickEffect">
                                  <p:stCondLst>
                                    <p:cond delay="0"/>
                                  </p:stCondLst>
                                  <p:childTnLst>
                                    <p:set>
                                      <p:cBhvr>
                                        <p:cTn id="22" dur="1" fill="hold">
                                          <p:stCondLst>
                                            <p:cond delay="0"/>
                                          </p:stCondLst>
                                        </p:cTn>
                                        <p:tgtEl>
                                          <p:spTgt spid="3145729"/>
                                        </p:tgtEl>
                                        <p:attrNameLst>
                                          <p:attrName>style.visibility</p:attrName>
                                        </p:attrNameLst>
                                      </p:cBhvr>
                                      <p:to>
                                        <p:strVal val="visible"/>
                                      </p:to>
                                    </p:set>
                                    <p:animEffect transition="in" filter="wipe(down)">
                                      <p:cBhvr>
                                        <p:cTn id="23" dur="500"/>
                                        <p:tgtEl>
                                          <p:spTgt spid="3145729"/>
                                        </p:tgtEl>
                                      </p:cBhvr>
                                    </p:animEffect>
                                  </p:childTnLst>
                                </p:cTn>
                              </p:par>
                              <p:par>
                                <p:cTn id="24" presetID="3" presetClass="entr" presetSubtype="10" fill="hold" grpId="0" nodeType="withEffect">
                                  <p:stCondLst>
                                    <p:cond delay="0"/>
                                  </p:stCondLst>
                                  <p:childTnLst>
                                    <p:set>
                                      <p:cBhvr>
                                        <p:cTn id="25" dur="1" fill="hold">
                                          <p:stCondLst>
                                            <p:cond delay="0"/>
                                          </p:stCondLst>
                                        </p:cTn>
                                        <p:tgtEl>
                                          <p:spTgt spid="3"/>
                                        </p:tgtEl>
                                        <p:attrNameLst>
                                          <p:attrName>style.visibility</p:attrName>
                                        </p:attrNameLst>
                                      </p:cBhvr>
                                      <p:to>
                                        <p:strVal val="visible"/>
                                      </p:to>
                                    </p:set>
                                    <p:animEffect transition="in" filter="blinds(horizontal)">
                                      <p:cBhvr>
                                        <p:cTn id="26" dur="500"/>
                                        <p:tgtEl>
                                          <p:spTgt spid="3"/>
                                        </p:tgtEl>
                                      </p:cBhvr>
                                    </p:animEffect>
                                  </p:childTnLst>
                                </p:cTn>
                              </p:par>
                              <p:par>
                                <p:cTn id="27" presetID="3" presetClass="entr" presetSubtype="10" fill="hold" grpId="0" nodeType="with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blinds(horizontal)">
                                      <p:cBhvr>
                                        <p:cTn id="29" dur="500"/>
                                        <p:tgtEl>
                                          <p:spTgt spid="4"/>
                                        </p:tgtEl>
                                      </p:cBhvr>
                                    </p:animEffect>
                                  </p:childTnLst>
                                </p:cTn>
                              </p:par>
                            </p:childTnLst>
                          </p:cTn>
                        </p:par>
                      </p:childTnLst>
                    </p:cTn>
                  </p:par>
                  <p:par>
                    <p:cTn id="30" fill="hold">
                      <p:stCondLst>
                        <p:cond delay="indefinite"/>
                      </p:stCondLst>
                      <p:childTnLst>
                        <p:par>
                          <p:cTn id="31" fill="hold">
                            <p:stCondLst>
                              <p:cond delay="0"/>
                            </p:stCondLst>
                            <p:childTnLst>
                              <p:par>
                                <p:cTn id="32" presetID="3" presetClass="entr" presetSubtype="10" fill="hold" grpId="0" nodeType="clickEffect">
                                  <p:stCondLst>
                                    <p:cond delay="0"/>
                                  </p:stCondLst>
                                  <p:childTnLst>
                                    <p:set>
                                      <p:cBhvr>
                                        <p:cTn id="33" dur="1" fill="hold">
                                          <p:stCondLst>
                                            <p:cond delay="0"/>
                                          </p:stCondLst>
                                        </p:cTn>
                                        <p:tgtEl>
                                          <p:spTgt spid="1048607"/>
                                        </p:tgtEl>
                                        <p:attrNameLst>
                                          <p:attrName>style.visibility</p:attrName>
                                        </p:attrNameLst>
                                      </p:cBhvr>
                                      <p:to>
                                        <p:strVal val="visible"/>
                                      </p:to>
                                    </p:set>
                                    <p:animEffect transition="in" filter="blinds(horizontal)">
                                      <p:cBhvr>
                                        <p:cTn id="34"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45415" y="628650"/>
            <a:ext cx="11751310" cy="269367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288290" y="838835"/>
            <a:ext cx="11502390" cy="1383665"/>
          </a:xfrm>
          <a:prstGeom prst="rect">
            <a:avLst/>
          </a:prstGeom>
          <a:noFill/>
        </p:spPr>
        <p:txBody>
          <a:bodyPr wrap="square">
            <a:spAutoFit/>
          </a:bodyPr>
          <a:lstStyle/>
          <a:p>
            <a:pPr algn="just"/>
            <a:r>
              <a:rPr lang="en-US" altLang="zh-CN" sz="2800">
                <a:latin typeface="Times New Roman" panose="02020603050405020304" charset="0"/>
                <a:cs typeface="Times New Roman" panose="02020603050405020304" charset="0"/>
                <a:sym typeface="+mn-ea"/>
              </a:rPr>
              <a:t>The frigid pattern follows a sudden stratospheric warming event that disturbed the polar vortex miles above the North Pole — an unusual phenomenon for late fall.</a:t>
            </a:r>
            <a:endParaRPr lang="en-US" altLang="zh-CN" sz="28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278765" y="2129790"/>
            <a:ext cx="11511915" cy="829945"/>
          </a:xfrm>
          <a:prstGeom prst="rect">
            <a:avLst/>
          </a:prstGeom>
          <a:noFill/>
        </p:spPr>
        <p:txBody>
          <a:bodyPr wrap="square" rtlCol="0">
            <a:sp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这种寒冷的天气模式是由一次突然的平流层变暖事件所引发的，该事件扰乱了位于北极上空数英里之上的极地涡旋</a:t>
            </a:r>
            <a:r>
              <a:rPr lang="en-US" altLang="zh-CN" sz="2400">
                <a:latin typeface="Times New Roman" panose="02020603050405020304" charset="0"/>
                <a:ea typeface="华文中宋" panose="02010600040101010101" charset="-122"/>
                <a:cs typeface="Times New Roman" panose="02020603050405020304" charset="0"/>
              </a:rPr>
              <a:t>——</a:t>
            </a:r>
            <a:r>
              <a:rPr lang="zh-CN" altLang="en-US" sz="2400">
                <a:latin typeface="Times New Roman" panose="02020603050405020304" charset="0"/>
                <a:ea typeface="华文中宋" panose="02010600040101010101" charset="-122"/>
                <a:cs typeface="Times New Roman" panose="02020603050405020304" charset="0"/>
              </a:rPr>
              <a:t>这在深秋时节是一种罕见的现象。</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custDataLst>
              <p:tags r:id="rId4"/>
            </p:custDataLst>
          </p:nvPr>
        </p:nvSpPr>
        <p:spPr>
          <a:xfrm>
            <a:off x="145415" y="4038600"/>
            <a:ext cx="11751310" cy="266573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94335" y="4184650"/>
            <a:ext cx="11396345" cy="1383665"/>
          </a:xfrm>
          <a:prstGeom prst="rect">
            <a:avLst/>
          </a:prstGeom>
          <a:noFill/>
        </p:spPr>
        <p:txBody>
          <a:bodyPr wrap="square">
            <a:spAutoFit/>
          </a:bodyPr>
          <a:lstStyle/>
          <a:p>
            <a:pPr algn="just"/>
            <a:r>
              <a:rPr lang="en-US" altLang="zh-CN" sz="2800">
                <a:latin typeface="Times New Roman" panose="02020603050405020304" charset="0"/>
                <a:cs typeface="Times New Roman" panose="02020603050405020304" charset="0"/>
                <a:sym typeface="+mn-ea"/>
              </a:rPr>
              <a:t>A fresh snowpack, which acts as a natural refrigerator by reflecting sunlight and allowing any warmth to quickly fade at night, will amplify the cold across this stretch of states. </a:t>
            </a:r>
            <a:endParaRPr lang="en-US" altLang="zh-CN" sz="28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84810" y="5568315"/>
            <a:ext cx="11386185" cy="829945"/>
          </a:xfrm>
          <a:prstGeom prst="rect">
            <a:avLst/>
          </a:prstGeom>
          <a:noFill/>
        </p:spPr>
        <p:txBody>
          <a:bodyPr wrap="square" rtlCol="0">
            <a:sp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一层新的积雪就像一个天然的冰箱，它能反射阳光，使地表的热量在夜间迅速消散。这样一来，这一片地区的寒冷程度将会进一步加剧。</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69863" y="217805"/>
            <a:ext cx="11852275" cy="1014730"/>
          </a:xfrm>
          <a:prstGeom prst="rect">
            <a:avLst/>
          </a:prstGeom>
          <a:noFill/>
        </p:spPr>
        <p:txBody>
          <a:bodyPr wrap="square" rtlCol="0" anchor="t">
            <a:spAutoFit/>
          </a:bodyPr>
          <a:p>
            <a:pPr algn="ctr">
              <a:buClrTx/>
              <a:buSzTx/>
              <a:buFontTx/>
            </a:pPr>
            <a:r>
              <a:rPr lang="en-US" altLang="zh-CN" sz="3200" b="1">
                <a:sym typeface="+mn-ea"/>
              </a:rPr>
              <a:t>3. Birds follow the flames</a:t>
            </a:r>
            <a:endParaRPr lang="zh-CN" altLang="en-US"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飞鸟循焰</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2" name="图片 1"/>
          <p:cNvPicPr>
            <a:picLocks noChangeAspect="1"/>
          </p:cNvPicPr>
          <p:nvPr/>
        </p:nvPicPr>
        <p:blipFill>
          <a:blip r:embed="rId1"/>
          <a:srcRect t="18835"/>
          <a:stretch>
            <a:fillRect/>
          </a:stretch>
        </p:blipFill>
        <p:spPr>
          <a:xfrm>
            <a:off x="3028950" y="1339850"/>
            <a:ext cx="6134100" cy="4777740"/>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4" name="文本框 3"/>
          <p:cNvSpPr txBox="1"/>
          <p:nvPr/>
        </p:nvSpPr>
        <p:spPr>
          <a:xfrm>
            <a:off x="635" y="568325"/>
            <a:ext cx="12138025" cy="6231255"/>
          </a:xfrm>
          <a:prstGeom prst="rect">
            <a:avLst/>
          </a:prstGeom>
          <a:noFill/>
        </p:spPr>
        <p:txBody>
          <a:bodyPr wrap="square" rtlCol="0" anchor="t">
            <a:spAutoFit/>
          </a:bodyPr>
          <a:p>
            <a:r>
              <a:rPr lang="en-US" altLang="zh-CN" sz="2100">
                <a:latin typeface="Times New Roman" panose="02020603050405020304" charset="0"/>
                <a:cs typeface="Times New Roman" panose="02020603050405020304" charset="0"/>
              </a:rPr>
              <a:t>    Fires in the wild are generally feared among humans, for good reason. But they are crucial to the functioning of many ecosystems, from prairies to forests. Now, a new study published in the journal </a:t>
            </a:r>
            <a:r>
              <a:rPr lang="en-US" altLang="zh-CN" sz="2100" i="1">
                <a:latin typeface="Times New Roman" panose="02020603050405020304" charset="0"/>
                <a:cs typeface="Times New Roman" panose="02020603050405020304" charset="0"/>
              </a:rPr>
              <a:t>Fire Ecology</a:t>
            </a:r>
            <a:r>
              <a:rPr lang="en-US" altLang="zh-CN" sz="2100">
                <a:latin typeface="Times New Roman" panose="02020603050405020304" charset="0"/>
                <a:cs typeface="Times New Roman" panose="02020603050405020304" charset="0"/>
              </a:rPr>
              <a:t> finds that some birds benefitted from blazes over a 35-year period in Yosemite, Sequoia and Kings Canyon National Parks in the Sierra Nevada region of the USA. Of the 42 species studied, 28 showed increased population densities for several decades in regions that had burned. And it wasn’t only known post-fire specialists that </a:t>
            </a:r>
            <a:r>
              <a:rPr lang="en-US" altLang="zh-CN" sz="2100" u="sng">
                <a:latin typeface="Times New Roman" panose="02020603050405020304" charset="0"/>
                <a:cs typeface="Times New Roman" panose="02020603050405020304" charset="0"/>
              </a:rPr>
              <a:t>reaped the rewards</a:t>
            </a:r>
            <a:r>
              <a:rPr lang="en-US" altLang="zh-CN" sz="2100">
                <a:latin typeface="Times New Roman" panose="02020603050405020304" charset="0"/>
                <a:cs typeface="Times New Roman" panose="02020603050405020304" charset="0"/>
              </a:rPr>
              <a:t> – generalist species, such as dark-eyed juncos and mountain chickadees, benefitted, too.</a:t>
            </a:r>
            <a:endParaRPr lang="en-US" altLang="zh-CN" sz="2100">
              <a:latin typeface="Times New Roman" panose="02020603050405020304" charset="0"/>
              <a:cs typeface="Times New Roman" panose="02020603050405020304" charset="0"/>
            </a:endParaRPr>
          </a:p>
          <a:p>
            <a:r>
              <a:rPr lang="en-US" altLang="zh-CN" sz="2100">
                <a:latin typeface="Times New Roman" panose="02020603050405020304" charset="0"/>
                <a:cs typeface="Times New Roman" panose="02020603050405020304" charset="0"/>
              </a:rPr>
              <a:t>    “Given the effects of fire on bird habitats, and the long post-fire process of vegetative </a:t>
            </a:r>
            <a:r>
              <a:rPr lang="en-US" altLang="zh-CN" sz="2100">
                <a:solidFill>
                  <a:schemeClr val="tx1"/>
                </a:solidFill>
                <a:latin typeface="Times New Roman" panose="02020603050405020304" charset="0"/>
                <a:cs typeface="Times New Roman" panose="02020603050405020304" charset="0"/>
              </a:rPr>
              <a:t>succession</a:t>
            </a:r>
            <a:r>
              <a:rPr lang="en-US" altLang="zh-CN" sz="2100">
                <a:latin typeface="Times New Roman" panose="02020603050405020304" charset="0"/>
                <a:cs typeface="Times New Roman" panose="02020603050405020304" charset="0"/>
              </a:rPr>
              <a:t>, maybe it’s not too surprising that birds are responding to fires for so long afterwards,” says lead author Chris Ray, from The Institute for Bird Populations. Fires damage large trees, allowing for a greater range of plants to </a:t>
            </a:r>
            <a:r>
              <a:rPr lang="en-US" altLang="zh-CN" sz="2100">
                <a:solidFill>
                  <a:srgbClr val="0000FF"/>
                </a:solidFill>
                <a:latin typeface="Times New Roman" panose="02020603050405020304" charset="0"/>
                <a:cs typeface="Times New Roman" panose="02020603050405020304" charset="0"/>
              </a:rPr>
              <a:t>emerge</a:t>
            </a:r>
            <a:r>
              <a:rPr lang="en-US" altLang="zh-CN" sz="2100">
                <a:latin typeface="Times New Roman" panose="02020603050405020304" charset="0"/>
                <a:cs typeface="Times New Roman" panose="02020603050405020304" charset="0"/>
              </a:rPr>
              <a:t>. These post-fire ecosystems offer birds a varied diet and a wealth of nesting sites. “Western tanggers and hermit warblers were more abundant at points that had experienced a low-severity burn 35 years ago than at points that never burned in the previous 35 years,” adds Ray.</a:t>
            </a:r>
            <a:endParaRPr lang="en-US" altLang="zh-CN" sz="2100">
              <a:latin typeface="Times New Roman" panose="02020603050405020304" charset="0"/>
              <a:cs typeface="Times New Roman" panose="02020603050405020304" charset="0"/>
            </a:endParaRPr>
          </a:p>
          <a:p>
            <a:r>
              <a:rPr lang="en-US" altLang="zh-CN" sz="2100">
                <a:latin typeface="Times New Roman" panose="02020603050405020304" charset="0"/>
                <a:cs typeface="Times New Roman" panose="02020603050405020304" charset="0"/>
              </a:rPr>
              <a:t>    About 97.5 per cent of the study locations were in areas that had experienced burns of low to moderate severity, so the results are likely not applicable to regions that have seen severe wildfire damage in recent decades – attributed in part to poor forest management and increasingly extreme weather events. It underscores the importance of fire regimes. Both managed burns and natural burns are needed to maintain ecosystems in a human-</a:t>
            </a:r>
            <a:r>
              <a:rPr lang="en-US" altLang="zh-CN" sz="2100">
                <a:solidFill>
                  <a:srgbClr val="0000FF"/>
                </a:solidFill>
                <a:latin typeface="Times New Roman" panose="02020603050405020304" charset="0"/>
                <a:cs typeface="Times New Roman" panose="02020603050405020304" charset="0"/>
              </a:rPr>
              <a:t>dominate</a:t>
            </a:r>
            <a:r>
              <a:rPr lang="en-US" altLang="zh-CN" sz="2100">
                <a:latin typeface="Times New Roman" panose="02020603050405020304" charset="0"/>
                <a:cs typeface="Times New Roman" panose="02020603050405020304" charset="0"/>
              </a:rPr>
              <a:t>d world. Indigenous peoples once set fires or allowed lightning strikes to ignite their lands because they reaped the benefits. Suppressing fire is instinctive and natural too. But as the abundance of birds in these Sierra Nevada parks indicates, the terrifying and destructive power of fire is key to the natural order. </a:t>
            </a:r>
            <a:endParaRPr lang="en-US" altLang="zh-CN" sz="2100">
              <a:latin typeface="Times New Roman" panose="02020603050405020304" charset="0"/>
              <a:cs typeface="Times New Roman" panose="02020603050405020304" charset="0"/>
            </a:endParaRPr>
          </a:p>
        </p:txBody>
      </p:sp>
      <p:sp>
        <p:nvSpPr>
          <p:cNvPr id="10" name="文本框 16"/>
          <p:cNvSpPr txBox="1"/>
          <p:nvPr>
            <p:custDataLst>
              <p:tags r:id="rId1"/>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846830" y="0"/>
            <a:ext cx="633793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BBC Wildlife</a:t>
            </a:r>
            <a:r>
              <a:rPr lang="zh-CN" altLang="en-US" sz="23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November, 2025 P12)</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矩形 9"/>
          <p:cNvSpPr/>
          <p:nvPr>
            <p:custDataLst>
              <p:tags r:id="rId1"/>
            </p:custDataLst>
          </p:nvPr>
        </p:nvSpPr>
        <p:spPr>
          <a:xfrm>
            <a:off x="2120265" y="2524760"/>
            <a:ext cx="8742045" cy="1886585"/>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2. Why do some bird populations benefit from fires in the long term?</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A. Fires remove predators, making areas safer.</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B. Fire heat increases egg fertility.</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C. Post-fire ecosystems create diverse habitats and more food</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ts val="2800"/>
              </a:lnSpc>
            </a:pPr>
            <a:r>
              <a:rPr lang="en-US" altLang="zh-CN" sz="2000" b="0" i="0" smtClean="0">
                <a:latin typeface="Times New Roman" panose="02020603050405020304" charset="0"/>
                <a:ea typeface="华文中宋" panose="02010600040101010101" charset="-122"/>
                <a:cs typeface="Times New Roman" panose="02020603050405020304" charset="0"/>
              </a:rPr>
              <a:t>D. Burned areas attract humans who feed birds.</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custDataLst>
              <p:tags r:id="rId2"/>
            </p:custDataLst>
          </p:nvPr>
        </p:nvSpPr>
        <p:spPr>
          <a:xfrm>
            <a:off x="2120265" y="702945"/>
            <a:ext cx="8742045" cy="1476375"/>
          </a:xfrm>
          <a:prstGeom prst="rect">
            <a:avLst/>
          </a:prstGeom>
          <a:solidFill>
            <a:schemeClr val="bg2"/>
          </a:solidFill>
          <a:ln w="34925" cmpd="sng">
            <a:noFill/>
            <a:prstDash val="sysDash"/>
          </a:ln>
        </p:spPr>
        <p:txBody>
          <a:bodyPr wrap="square">
            <a:spAutoFit/>
          </a:bodyPr>
          <a:p>
            <a:pPr indent="0" algn="just" fontAlgn="auto">
              <a:lnSpc>
                <a:spcPct val="150000"/>
              </a:lnSpc>
            </a:pPr>
            <a:r>
              <a:rPr lang="en-US" altLang="zh-CN" sz="2000" b="0" i="0" smtClean="0">
                <a:latin typeface="Times New Roman" panose="02020603050405020304" charset="0"/>
                <a:ea typeface="华文中宋" panose="02010600040101010101" charset="-122"/>
                <a:cs typeface="Times New Roman" panose="02020603050405020304" charset="0"/>
              </a:rPr>
              <a:t>1.The phrase “reaped the rewards” in the paragraph 1 most likely means ________.</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000" b="0" i="0" smtClean="0">
                <a:latin typeface="Times New Roman" panose="02020603050405020304" charset="0"/>
                <a:ea typeface="华文中宋" panose="02010600040101010101" charset="-122"/>
                <a:cs typeface="Times New Roman" panose="02020603050405020304" charset="0"/>
              </a:rPr>
              <a:t>A. suffered serious losses              	B. harvested crops by cutting</a:t>
            </a:r>
            <a:endParaRPr lang="en-US" altLang="zh-CN" sz="20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000" b="0" i="0" smtClean="0">
                <a:latin typeface="Times New Roman" panose="02020603050405020304" charset="0"/>
                <a:ea typeface="华文中宋" panose="02010600040101010101" charset="-122"/>
                <a:cs typeface="Times New Roman" panose="02020603050405020304" charset="0"/>
              </a:rPr>
              <a:t>C. obtained benefits                     	D. avoided dangers or threats</a:t>
            </a:r>
            <a:endParaRPr lang="en-US" altLang="zh-CN" sz="2000" b="0" i="0" smtClean="0">
              <a:latin typeface="Times New Roman" panose="02020603050405020304" charset="0"/>
              <a:ea typeface="华文中宋" panose="02010600040101010101" charset="-122"/>
              <a:cs typeface="Times New Roman" panose="02020603050405020304" charset="0"/>
            </a:endParaRPr>
          </a:p>
        </p:txBody>
      </p:sp>
      <p:pic>
        <p:nvPicPr>
          <p:cNvPr id="6" name="图片 5"/>
          <p:cNvPicPr>
            <a:picLocks noChangeAspect="1"/>
          </p:cNvPicPr>
          <p:nvPr>
            <p:custDataLst>
              <p:tags r:id="rId3"/>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361565" y="5017770"/>
            <a:ext cx="379466" cy="396000"/>
          </a:xfrm>
          <a:prstGeom prst="rect">
            <a:avLst/>
          </a:prstGeom>
        </p:spPr>
      </p:pic>
      <p:pic>
        <p:nvPicPr>
          <p:cNvPr id="8" name="图片 7"/>
          <p:cNvPicPr>
            <a:picLocks noChangeAspect="1"/>
          </p:cNvPicPr>
          <p:nvPr>
            <p:custDataLst>
              <p:tags r:id="rId5"/>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062480" y="3633470"/>
            <a:ext cx="379466" cy="396000"/>
          </a:xfrm>
          <a:prstGeom prst="rect">
            <a:avLst/>
          </a:prstGeom>
        </p:spPr>
      </p:pic>
      <p:sp>
        <p:nvSpPr>
          <p:cNvPr id="13" name="矩形 12"/>
          <p:cNvSpPr/>
          <p:nvPr>
            <p:custDataLst>
              <p:tags r:id="rId6"/>
            </p:custDataLst>
          </p:nvPr>
        </p:nvSpPr>
        <p:spPr>
          <a:xfrm>
            <a:off x="2120265" y="4764405"/>
            <a:ext cx="8742045" cy="1886585"/>
          </a:xfrm>
          <a:prstGeom prst="rect">
            <a:avLst/>
          </a:prstGeom>
          <a:solidFill>
            <a:schemeClr val="accent6">
              <a:lumMod val="20000"/>
              <a:lumOff val="80000"/>
            </a:schemeClr>
          </a:solidFill>
          <a:ln w="34925" cmpd="sng">
            <a:noFill/>
            <a:prstDash val="sysDash"/>
          </a:ln>
        </p:spPr>
        <p:txBody>
          <a:bodyPr wrap="square" rtlCol="0" anchor="t">
            <a:spAutoFit/>
          </a:bodyPr>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3. Which of the following is the best title for the article?</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A. The Dangers of Wildfires to Bird Populations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B. How Forest Management Prevents Bird Extinction</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C. Why Some Birds Thrive in Fire-Touched Landscapes</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a:p>
            <a:pPr lvl="0" indent="0" algn="just" fontAlgn="auto">
              <a:lnSpc>
                <a:spcPts val="2800"/>
              </a:lnSpc>
              <a:buClrTx/>
              <a:buSzTx/>
              <a:buFontTx/>
            </a:pPr>
            <a:r>
              <a:rPr lang="en-US" altLang="zh-CN" sz="2000" smtClean="0">
                <a:latin typeface="Times New Roman" panose="02020603050405020304" charset="0"/>
                <a:ea typeface="华文中宋" panose="02010600040101010101" charset="-122"/>
                <a:cs typeface="Times New Roman" panose="02020603050405020304" charset="0"/>
                <a:sym typeface="+mn-ea"/>
              </a:rPr>
              <a:t>D. Indigenous Knowledge and Modern Fire Suppression</a:t>
            </a:r>
            <a:endParaRPr lang="en-US" altLang="zh-CN" sz="2000" smtClean="0">
              <a:latin typeface="Times New Roman" panose="02020603050405020304" charset="0"/>
              <a:ea typeface="华文中宋" panose="02010600040101010101" charset="-122"/>
              <a:cs typeface="Times New Roman" panose="02020603050405020304" charset="0"/>
              <a:sym typeface="+mn-ea"/>
            </a:endParaRPr>
          </a:p>
        </p:txBody>
      </p:sp>
      <p:pic>
        <p:nvPicPr>
          <p:cNvPr id="12" name="图片 11"/>
          <p:cNvPicPr>
            <a:picLocks noChangeAspect="1"/>
          </p:cNvPicPr>
          <p:nvPr>
            <p:custDataLst>
              <p:tags r:id="rId7"/>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062480" y="1775460"/>
            <a:ext cx="379466" cy="396000"/>
          </a:xfrm>
          <a:prstGeom prst="rect">
            <a:avLst/>
          </a:prstGeom>
        </p:spPr>
      </p:pic>
      <p:sp>
        <p:nvSpPr>
          <p:cNvPr id="15" name="文本框 16"/>
          <p:cNvSpPr txBox="1"/>
          <p:nvPr>
            <p:custDataLst>
              <p:tags r:id="rId8"/>
            </p:custDataLst>
          </p:nvPr>
        </p:nvSpPr>
        <p:spPr>
          <a:xfrm>
            <a:off x="-19050" y="0"/>
            <a:ext cx="334264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Reading Comprehension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pic>
        <p:nvPicPr>
          <p:cNvPr id="16" name="图片 15"/>
          <p:cNvPicPr>
            <a:picLocks noChangeAspect="1"/>
          </p:cNvPicPr>
          <p:nvPr>
            <p:custDataLst>
              <p:tags r:id="rId9"/>
            </p:custDataLst>
          </p:nvPr>
        </p:nvPicPr>
        <p:blipFill>
          <a:blip r:embed="rId4">
            <a:clrChange>
              <a:clrFrom>
                <a:srgbClr val="FFFFFF">
                  <a:alpha val="100000"/>
                </a:srgbClr>
              </a:clrFrom>
              <a:clrTo>
                <a:srgbClr val="FFFFFF">
                  <a:alpha val="100000"/>
                  <a:alpha val="0"/>
                </a:srgbClr>
              </a:clrTo>
            </a:clrChange>
          </a:blip>
          <a:srcRect l="70052" t="56434" r="6315" b="20374"/>
          <a:stretch>
            <a:fillRect/>
          </a:stretch>
        </p:blipFill>
        <p:spPr>
          <a:xfrm>
            <a:off x="2120265" y="5823585"/>
            <a:ext cx="379466" cy="396000"/>
          </a:xfrm>
          <a:prstGeom prst="rect">
            <a:avLst/>
          </a:prstGeom>
        </p:spPr>
      </p:pic>
      <p:sp>
        <p:nvSpPr>
          <p:cNvPr id="2" name="文本框 1"/>
          <p:cNvSpPr txBox="1"/>
          <p:nvPr>
            <p:custDataLst>
              <p:tags r:id="rId10"/>
            </p:custDataLst>
          </p:nvPr>
        </p:nvSpPr>
        <p:spPr>
          <a:xfrm>
            <a:off x="217805" y="1160780"/>
            <a:ext cx="1551940" cy="440055"/>
          </a:xfrm>
          <a:prstGeom prst="rect">
            <a:avLst/>
          </a:prstGeom>
          <a:solidFill>
            <a:srgbClr val="0070C0"/>
          </a:solidFill>
        </p:spPr>
        <p:txBody>
          <a:bodyPr wrap="square" rtlCol="0" anchor="t">
            <a:noAutofit/>
          </a:bodyPr>
          <a:p>
            <a:pPr lvl="0" algn="ctr">
              <a:buClrTx/>
              <a:buSzTx/>
              <a:buFontTx/>
            </a:pPr>
            <a:r>
              <a:rPr kumimoji="1" lang="en-US" altLang="zh-CN" b="1" dirty="0">
                <a:solidFill>
                  <a:schemeClr val="lt1"/>
                </a:solidFill>
                <a:sym typeface="+mn-ea"/>
              </a:rPr>
              <a:t>VOCABULARY</a:t>
            </a:r>
            <a:endParaRPr kumimoji="1" lang="en-US" altLang="zh-CN" b="1" dirty="0">
              <a:solidFill>
                <a:schemeClr val="lt1"/>
              </a:solidFill>
              <a:sym typeface="+mn-ea"/>
            </a:endParaRPr>
          </a:p>
        </p:txBody>
      </p:sp>
      <p:sp>
        <p:nvSpPr>
          <p:cNvPr id="17" name="文本框 16"/>
          <p:cNvSpPr txBox="1"/>
          <p:nvPr>
            <p:custDataLst>
              <p:tags r:id="rId11"/>
            </p:custDataLst>
          </p:nvPr>
        </p:nvSpPr>
        <p:spPr>
          <a:xfrm>
            <a:off x="217805" y="3194050"/>
            <a:ext cx="1551940" cy="439420"/>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INFERENCE</a:t>
            </a:r>
            <a:endParaRPr kumimoji="1" lang="en-US" altLang="zh-CN" sz="2200" b="1" dirty="0">
              <a:solidFill>
                <a:schemeClr val="lt1"/>
              </a:solidFill>
              <a:sym typeface="+mn-ea"/>
            </a:endParaRPr>
          </a:p>
        </p:txBody>
      </p:sp>
      <p:sp>
        <p:nvSpPr>
          <p:cNvPr id="18" name="文本框 17"/>
          <p:cNvSpPr txBox="1"/>
          <p:nvPr>
            <p:custDataLst>
              <p:tags r:id="rId12"/>
            </p:custDataLst>
          </p:nvPr>
        </p:nvSpPr>
        <p:spPr>
          <a:xfrm>
            <a:off x="217170" y="5480685"/>
            <a:ext cx="1552575" cy="429895"/>
          </a:xfrm>
          <a:prstGeom prst="rect">
            <a:avLst/>
          </a:prstGeom>
          <a:solidFill>
            <a:srgbClr val="0070C0"/>
          </a:solidFill>
        </p:spPr>
        <p:txBody>
          <a:bodyPr wrap="square" rtlCol="0" anchor="t">
            <a:spAutoFit/>
          </a:bodyPr>
          <a:p>
            <a:pPr lvl="0" algn="ctr">
              <a:buClrTx/>
              <a:buSzTx/>
              <a:buFontTx/>
            </a:pPr>
            <a:r>
              <a:rPr kumimoji="1" lang="en-US" altLang="zh-CN" sz="2200" b="1" dirty="0">
                <a:solidFill>
                  <a:schemeClr val="lt1"/>
                </a:solidFill>
                <a:sym typeface="+mn-ea"/>
              </a:rPr>
              <a:t>GIST</a:t>
            </a:r>
            <a:endParaRPr kumimoji="1" lang="en-US" altLang="zh-CN" sz="2200" b="1" dirty="0">
              <a:solidFill>
                <a:schemeClr val="lt1"/>
              </a:solidFill>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wipe(down)">
                                      <p:cBhvr>
                                        <p:cTn id="17"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28650"/>
            <a:ext cx="12098020" cy="484505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emerge</a:t>
            </a:r>
            <a:r>
              <a:rPr lang="en-US" altLang="zh-CN" sz="2800">
                <a:latin typeface="Times New Roman" panose="02020603050405020304" charset="0"/>
                <a:ea typeface="华文中宋" panose="02010600040101010101" charset="-122"/>
                <a:cs typeface="Times New Roman" panose="02020603050405020304" charset="0"/>
                <a:sym typeface="+mn-ea"/>
              </a:rPr>
              <a:t>: to come out of a dark, confined or hidden place</a:t>
            </a:r>
            <a:r>
              <a:rPr lang="zh-CN" altLang="en-US" sz="2800">
                <a:latin typeface="Times New Roman" panose="02020603050405020304" charset="0"/>
                <a:ea typeface="华文中宋" panose="02010600040101010101" charset="-122"/>
                <a:cs typeface="Times New Roman" panose="02020603050405020304" charset="0"/>
                <a:sym typeface="+mn-ea"/>
              </a:rPr>
              <a:t>（从隐蔽处或暗处）出现，浮现，露出</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She emerged from the courthouse to thank her supporters.                                                       </a:t>
            </a:r>
            <a:r>
              <a:rPr lang="zh-CN" altLang="en-US" sz="2800">
                <a:latin typeface="Times New Roman" panose="02020603050405020304" charset="0"/>
                <a:ea typeface="华文中宋" panose="02010600040101010101" charset="-122"/>
                <a:cs typeface="Times New Roman" panose="02020603050405020304" charset="0"/>
              </a:rPr>
              <a:t>她从法院大楼出来向支持者们表示感谢。</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dominate</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to control or have a lot of influence over sb/sth, especially in an unpleasant way</a:t>
            </a:r>
            <a:r>
              <a:rPr lang="zh-CN" altLang="en-US" sz="2800">
                <a:latin typeface="Times New Roman" panose="02020603050405020304" charset="0"/>
                <a:ea typeface="华文中宋" panose="02010600040101010101" charset="-122"/>
                <a:cs typeface="Times New Roman" panose="02020603050405020304" charset="0"/>
              </a:rPr>
              <a:t>支配；控制；左右；影响</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The book is expected to dominate the best-seller lists.</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这本书预期将占据畅销书榜首的位置。</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47396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976880"/>
            <a:ext cx="1179322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swimmer emerged from the lake.</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04255"/>
            <a:ext cx="6804025"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He tended to dominate the conversation.</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457450"/>
            <a:ext cx="3980815" cy="521970"/>
          </a:xfrm>
          <a:prstGeom prst="rect">
            <a:avLst/>
          </a:prstGeom>
          <a:noFill/>
        </p:spPr>
        <p:txBody>
          <a:bodyPr wrap="square" rtlCol="0" anchor="t">
            <a:spAutoFit/>
          </a:bodyPr>
          <a:lstStyle/>
          <a:p>
            <a:r>
              <a:rPr lang="zh-CN" altLang="en-US" sz="2800">
                <a:ea typeface="华文中宋" panose="02010600040101010101" charset="-122"/>
              </a:rPr>
              <a:t>游泳者从湖水中浮出来。</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flipV="1">
            <a:off x="311150" y="3462655"/>
            <a:ext cx="5541645" cy="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flipV="1">
            <a:off x="320675" y="6602730"/>
            <a:ext cx="5813425" cy="952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11495"/>
            <a:ext cx="4578985" cy="521970"/>
          </a:xfrm>
          <a:prstGeom prst="rect">
            <a:avLst/>
          </a:prstGeom>
          <a:noFill/>
        </p:spPr>
        <p:txBody>
          <a:bodyPr wrap="square" rtlCol="0" anchor="t">
            <a:spAutoFit/>
          </a:bodyPr>
          <a:p>
            <a:r>
              <a:rPr lang="zh-CN" altLang="en-US" sz="2800">
                <a:ea typeface="华文中宋" panose="02010600040101010101" charset="-122"/>
              </a:rPr>
              <a:t>他往往左右着交谈的内容。</a:t>
            </a:r>
            <a:endParaRPr lang="zh-CN" altLang="en-US" sz="2800">
              <a:ea typeface="华文中宋" panose="02010600040101010101" charset="-122"/>
            </a:endParaRPr>
          </a:p>
        </p:txBody>
      </p:sp>
      <p:sp>
        <p:nvSpPr>
          <p:cNvPr id="2" name="文本框 1"/>
          <p:cNvSpPr txBox="1"/>
          <p:nvPr>
            <p:custDataLst>
              <p:tags r:id="rId8"/>
            </p:custDataLst>
          </p:nvPr>
        </p:nvSpPr>
        <p:spPr>
          <a:xfrm>
            <a:off x="269875" y="558863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5" end="5"/>
                                            </p:txEl>
                                          </p:spTgt>
                                        </p:tgtEl>
                                        <p:attrNameLst>
                                          <p:attrName>style.visibility</p:attrName>
                                        </p:attrNameLst>
                                      </p:cBhvr>
                                      <p:to>
                                        <p:strVal val="visible"/>
                                      </p:to>
                                    </p:set>
                                    <p:animEffect transition="in" filter="wipe(down)">
                                      <p:cBhvr>
                                        <p:cTn id="28" dur="500"/>
                                        <p:tgtEl>
                                          <p:spTgt spid="1048602">
                                            <p:txEl>
                                              <p:pRg st="5" end="5"/>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6" end="6"/>
                                            </p:txEl>
                                          </p:spTgt>
                                        </p:tgtEl>
                                        <p:attrNameLst>
                                          <p:attrName>style.visibility</p:attrName>
                                        </p:attrNameLst>
                                      </p:cBhvr>
                                      <p:to>
                                        <p:strVal val="visible"/>
                                      </p:to>
                                    </p:set>
                                    <p:animEffect transition="in" filter="wipe(down)">
                                      <p:cBhvr>
                                        <p:cTn id="31" dur="500"/>
                                        <p:tgtEl>
                                          <p:spTgt spid="1048602">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97005" cy="274637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77825" y="800100"/>
            <a:ext cx="11455400" cy="1615440"/>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Fires damage large trees, allowing for a greater range of plants to emerge. These post-fire ecosystems offer birds a varied diet and a wealth of nesting sites. “Western tanggers and hermit warblers were more abundant at points that had experienced a low-severity burn 35 years ago than at points that never burned in the previous 35 years,” adds Ray.</a:t>
            </a:r>
            <a:endParaRPr lang="en-US" altLang="zh-CN" sz="2400">
              <a:latin typeface="Times New Roman" panose="02020603050405020304" charset="0"/>
              <a:cs typeface="Times New Roman" panose="02020603050405020304" charset="0"/>
              <a:sym typeface="+mn-ea"/>
            </a:endParaRPr>
          </a:p>
          <a:p>
            <a:pPr algn="l"/>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86715" y="2331085"/>
            <a:ext cx="11464925" cy="1102360"/>
          </a:xfrm>
          <a:prstGeom prst="rect">
            <a:avLst/>
          </a:prstGeom>
          <a:noFill/>
        </p:spPr>
        <p:txBody>
          <a:bodyPr wrap="square" rtlCol="0">
            <a:no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火灾会损毁大树，从而让更多的植物得以生长。这些火灾后的生态系统为鸟类提供了多样化的食物和丰富的筑巢场所。雷补充道：</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在</a:t>
            </a:r>
            <a:r>
              <a:rPr lang="en-US" altLang="zh-CN" sz="2200">
                <a:latin typeface="Times New Roman" panose="02020603050405020304" charset="0"/>
                <a:ea typeface="华文中宋" panose="02010600040101010101" charset="-122"/>
                <a:cs typeface="Times New Roman" panose="02020603050405020304" charset="0"/>
              </a:rPr>
              <a:t> 35 </a:t>
            </a:r>
            <a:r>
              <a:rPr lang="zh-CN" altLang="en-US" sz="2200">
                <a:latin typeface="Times New Roman" panose="02020603050405020304" charset="0"/>
                <a:ea typeface="华文中宋" panose="02010600040101010101" charset="-122"/>
                <a:cs typeface="Times New Roman" panose="02020603050405020304" charset="0"/>
              </a:rPr>
              <a:t>年前经历过低强度火灾的地点，西部红尾鸲和隐夜鸫的数量比过去</a:t>
            </a:r>
            <a:r>
              <a:rPr lang="en-US" altLang="zh-CN" sz="2200">
                <a:latin typeface="Times New Roman" panose="02020603050405020304" charset="0"/>
                <a:ea typeface="华文中宋" panose="02010600040101010101" charset="-122"/>
                <a:cs typeface="Times New Roman" panose="02020603050405020304" charset="0"/>
              </a:rPr>
              <a:t> 35 </a:t>
            </a:r>
            <a:r>
              <a:rPr lang="zh-CN" altLang="en-US" sz="2200">
                <a:latin typeface="Times New Roman" panose="02020603050405020304" charset="0"/>
                <a:ea typeface="华文中宋" panose="02010600040101010101" charset="-122"/>
                <a:cs typeface="Times New Roman" panose="02020603050405020304" charset="0"/>
              </a:rPr>
              <a:t>年从未发生过火灾的地点要多。</a:t>
            </a:r>
            <a:r>
              <a:rPr lang="en-US" altLang="zh-CN" sz="2200">
                <a:latin typeface="Times New Roman" panose="02020603050405020304" charset="0"/>
                <a:ea typeface="华文中宋" panose="02010600040101010101" charset="-122"/>
                <a:cs typeface="Times New Roman" panose="02020603050405020304" charset="0"/>
              </a:rPr>
              <a:t>”</a:t>
            </a:r>
            <a:endParaRPr lang="en-US" altLang="zh-CN" sz="22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794760"/>
            <a:ext cx="11588115" cy="2840355"/>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60045" y="3877310"/>
            <a:ext cx="11355705" cy="1536700"/>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Indigenous peoples once set fires or allowed lightning strikes to ignite their lands because they reaped the benefits. Suppressing fire is instinctive and natural too. But as the abundance of birds in these Sierra Nevada parks indicates, the terrifying and destructive power of fire is key to the natural order. </a:t>
            </a:r>
            <a:endParaRPr lang="en-US" altLang="zh-CN" sz="2400">
              <a:latin typeface="Times New Roman" panose="02020603050405020304" charset="0"/>
              <a:cs typeface="Times New Roman" panose="02020603050405020304" charset="0"/>
              <a:sym typeface="+mn-ea"/>
            </a:endParaRPr>
          </a:p>
          <a:p>
            <a:pPr algn="l"/>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42265" y="5394960"/>
            <a:ext cx="11373485" cy="1110615"/>
          </a:xfrm>
          <a:prstGeom prst="rect">
            <a:avLst/>
          </a:prstGeom>
          <a:noFill/>
        </p:spPr>
        <p:txBody>
          <a:bodyPr wrap="square" rtlCol="0">
            <a:no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土著居民过去常常放火或者任由雷击引发火灾，因为他们从中受益。扑灭火灾也是出于本能且很自然。但正如这些内华达山脉公园里鸟类的繁多所表明的那样，火灾那令人恐惧且具有破坏性的力量对于自然秩序而言至关重要。</a:t>
            </a:r>
            <a:endParaRPr lang="zh-CN" altLang="en-US" sz="22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文本框 6"/>
          <p:cNvSpPr txBox="1"/>
          <p:nvPr/>
        </p:nvSpPr>
        <p:spPr>
          <a:xfrm>
            <a:off x="169863" y="109855"/>
            <a:ext cx="11852275" cy="1014730"/>
          </a:xfrm>
          <a:prstGeom prst="rect">
            <a:avLst/>
          </a:prstGeom>
          <a:noFill/>
        </p:spPr>
        <p:txBody>
          <a:bodyPr wrap="square" rtlCol="0" anchor="t">
            <a:spAutoFit/>
          </a:bodyPr>
          <a:p>
            <a:pPr algn="ctr">
              <a:buClrTx/>
              <a:buSzTx/>
              <a:buFontTx/>
            </a:pPr>
            <a:r>
              <a:rPr lang="en-US" altLang="zh-CN" sz="3200" b="1">
                <a:sym typeface="+mn-ea"/>
              </a:rPr>
              <a:t>4. Percy Jackson’s next adventure </a:t>
            </a:r>
            <a:endParaRPr lang="en-US" altLang="zh-CN" sz="3200" b="1">
              <a:sym typeface="+mn-ea"/>
            </a:endParaRPr>
          </a:p>
          <a:p>
            <a:pPr algn="ctr">
              <a:buClrTx/>
              <a:buSzTx/>
              <a:buFontTx/>
            </a:pP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波西</a:t>
            </a:r>
            <a:r>
              <a:rPr lang="en-US" altLang="zh-CN"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a:t>
            </a:r>
            <a:r>
              <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rPr>
              <a:t>杰克逊：谜境征途重临</a:t>
            </a:r>
            <a:endParaRPr lang="zh-CN" altLang="en-US" sz="2800" b="1" kern="0">
              <a:solidFill>
                <a:srgbClr val="ED7D31"/>
              </a:solidFill>
              <a:latin typeface="微软雅黑" panose="020B0503020204020204" charset="-122"/>
              <a:ea typeface="微软雅黑" panose="020B0503020204020204" charset="-122"/>
              <a:cs typeface="Arial" panose="020B0604020202020204" pitchFamily="34" charset="0"/>
              <a:sym typeface="+mn-ea"/>
            </a:endParaRPr>
          </a:p>
        </p:txBody>
      </p:sp>
      <p:pic>
        <p:nvPicPr>
          <p:cNvPr id="2" name="图片 1"/>
          <p:cNvPicPr>
            <a:picLocks noChangeAspect="1"/>
          </p:cNvPicPr>
          <p:nvPr/>
        </p:nvPicPr>
        <p:blipFill>
          <a:blip r:embed="rId1"/>
          <a:stretch>
            <a:fillRect/>
          </a:stretch>
        </p:blipFill>
        <p:spPr>
          <a:xfrm>
            <a:off x="2276475" y="1294765"/>
            <a:ext cx="7639050" cy="52101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 name="文本框 16"/>
          <p:cNvSpPr txBox="1"/>
          <p:nvPr>
            <p:custDataLst>
              <p:tags r:id="rId1"/>
            </p:custDataLst>
          </p:nvPr>
        </p:nvSpPr>
        <p:spPr>
          <a:xfrm>
            <a:off x="-19050" y="0"/>
            <a:ext cx="2335530" cy="445135"/>
          </a:xfrm>
          <a:prstGeom prst="rect">
            <a:avLst/>
          </a:prstGeom>
          <a:solidFill>
            <a:srgbClr val="70AD47"/>
          </a:solidFill>
        </p:spPr>
        <p:txBody>
          <a:bodyPr wrap="square" rtlCol="0">
            <a:spAutoFit/>
          </a:bodyPr>
          <a:p>
            <a:pPr lvl="0" algn="ctr">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4" name="文本框 13"/>
          <p:cNvSpPr txBox="1"/>
          <p:nvPr>
            <p:custDataLst>
              <p:tags r:id="rId2"/>
            </p:custDataLst>
          </p:nvPr>
        </p:nvSpPr>
        <p:spPr>
          <a:xfrm>
            <a:off x="3071495" y="0"/>
            <a:ext cx="6337935" cy="445135"/>
          </a:xfrm>
          <a:prstGeom prst="rect">
            <a:avLst/>
          </a:prstGeom>
          <a:noFill/>
        </p:spPr>
        <p:txBody>
          <a:bodyPr wrap="square" rtlCol="0" anchor="t">
            <a:spAutoFit/>
          </a:bodyPr>
          <a:p>
            <a:pPr algn="l">
              <a:buClrTx/>
              <a:buSzTx/>
              <a:buFontTx/>
            </a:pPr>
            <a:r>
              <a:rPr lang="en-US" altLang="zh-CN" sz="2300" b="1" i="1">
                <a:solidFill>
                  <a:srgbClr val="ED7D31"/>
                </a:solidFill>
                <a:latin typeface="微软雅黑" panose="020B0503020204020204" charset="-122"/>
                <a:ea typeface="微软雅黑" panose="020B0503020204020204" charset="-122"/>
                <a:cs typeface="微软雅黑" panose="020B0503020204020204" charset="-122"/>
                <a:sym typeface="+mn-ea"/>
              </a:rPr>
              <a:t>The Week Junior</a:t>
            </a:r>
            <a:r>
              <a:rPr lang="zh-CN" altLang="en-US" sz="23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rPr>
              <a:t>December 6, 2025 P22)</a:t>
            </a:r>
            <a:endParaRPr lang="en-US" altLang="zh-CN" sz="23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5" name="文本框 14"/>
          <p:cNvSpPr txBox="1"/>
          <p:nvPr/>
        </p:nvSpPr>
        <p:spPr>
          <a:xfrm>
            <a:off x="88265" y="597535"/>
            <a:ext cx="12103735" cy="6185535"/>
          </a:xfrm>
          <a:prstGeom prst="rect">
            <a:avLst/>
          </a:prstGeom>
          <a:noFill/>
        </p:spPr>
        <p:txBody>
          <a:bodyPr wrap="square" rtlCol="0" anchor="t">
            <a:spAutoFit/>
          </a:bodyPr>
          <a:p>
            <a:r>
              <a:rPr lang="en-US" altLang="zh-CN" sz="2200">
                <a:latin typeface="Times New Roman" panose="02020603050405020304" charset="0"/>
                <a:cs typeface="Times New Roman" panose="02020603050405020304" charset="0"/>
              </a:rPr>
              <a:t>    In the first season of Percy Jackson and the Olympians, ________ (adapt) from Rick Riordan’s bestselling book series, 12-year-old Percy Jackson made an unexpected _________ (discover): he’s a demigod. A demigod is the child of a human and a god. In Percy’s case, his father is Poseidon, the ancient Greek god of the sea.</a:t>
            </a:r>
            <a:endParaRPr lang="en-US" altLang="zh-CN" sz="2200">
              <a:latin typeface="Times New Roman" panose="02020603050405020304" charset="0"/>
              <a:cs typeface="Times New Roman" panose="02020603050405020304" charset="0"/>
            </a:endParaRPr>
          </a:p>
          <a:p>
            <a:r>
              <a:rPr lang="en-US" altLang="zh-CN" sz="2200">
                <a:latin typeface="Times New Roman" panose="02020603050405020304" charset="0"/>
                <a:cs typeface="Times New Roman" panose="02020603050405020304" charset="0"/>
              </a:rPr>
              <a:t>     ______ (be)</a:t>
            </a:r>
            <a:r>
              <a:rPr lang="en-US" altLang="zh-CN" sz="2200">
                <a:solidFill>
                  <a:srgbClr val="FF0000"/>
                </a:solidFill>
                <a:latin typeface="Times New Roman" panose="02020603050405020304" charset="0"/>
                <a:cs typeface="Times New Roman" panose="02020603050405020304" charset="0"/>
              </a:rPr>
              <a:t> </a:t>
            </a:r>
            <a:r>
              <a:rPr lang="en-US" altLang="zh-CN" sz="2200">
                <a:latin typeface="Times New Roman" panose="02020603050405020304" charset="0"/>
                <a:cs typeface="Times New Roman" panose="02020603050405020304" charset="0"/>
              </a:rPr>
              <a:t>a demigod may sound cool </a:t>
            </a:r>
            <a:r>
              <a:rPr lang="en-US" altLang="zh-CN" sz="2200">
                <a:solidFill>
                  <a:schemeClr val="tx1"/>
                </a:solidFill>
                <a:latin typeface="Times New Roman" panose="02020603050405020304" charset="0"/>
                <a:cs typeface="Times New Roman" panose="02020603050405020304" charset="0"/>
              </a:rPr>
              <a:t>but </a:t>
            </a:r>
            <a:r>
              <a:rPr lang="en-US" altLang="zh-CN" sz="2200">
                <a:latin typeface="Times New Roman" panose="02020603050405020304" charset="0"/>
                <a:cs typeface="Times New Roman" panose="02020603050405020304" charset="0"/>
              </a:rPr>
              <a:t>it’s dangerous – and a lot of Percy’s time is spent running away from monsters. The safest place for demigods is Camp Half-Blood, a </a:t>
            </a:r>
            <a:r>
              <a:rPr lang="en-US" altLang="zh-CN" sz="2200">
                <a:solidFill>
                  <a:srgbClr val="0000FF"/>
                </a:solidFill>
                <a:latin typeface="Times New Roman" panose="02020603050405020304" charset="0"/>
                <a:cs typeface="Times New Roman" panose="02020603050405020304" charset="0"/>
              </a:rPr>
              <a:t>haven </a:t>
            </a:r>
            <a:r>
              <a:rPr lang="en-US" altLang="zh-CN" sz="2200">
                <a:latin typeface="Times New Roman" panose="02020603050405020304" charset="0"/>
                <a:cs typeface="Times New Roman" panose="02020603050405020304" charset="0"/>
              </a:rPr>
              <a:t>for young demigods ______ they can train and learn how to defeat monsters.</a:t>
            </a:r>
            <a:endParaRPr lang="en-US" altLang="zh-CN" sz="2200">
              <a:latin typeface="Times New Roman" panose="02020603050405020304" charset="0"/>
              <a:cs typeface="Times New Roman" panose="02020603050405020304" charset="0"/>
            </a:endParaRPr>
          </a:p>
          <a:p>
            <a:r>
              <a:rPr lang="en-US" altLang="zh-CN" sz="2200">
                <a:latin typeface="Times New Roman" panose="02020603050405020304" charset="0"/>
                <a:cs typeface="Times New Roman" panose="02020603050405020304" charset="0"/>
              </a:rPr>
              <a:t>    After going on a quest to </a:t>
            </a:r>
            <a:r>
              <a:rPr lang="en-US" altLang="zh-CN" sz="2200">
                <a:solidFill>
                  <a:srgbClr val="0000FF"/>
                </a:solidFill>
                <a:latin typeface="Times New Roman" panose="02020603050405020304" charset="0"/>
                <a:cs typeface="Times New Roman" panose="02020603050405020304" charset="0"/>
              </a:rPr>
              <a:t>retrieve </a:t>
            </a:r>
            <a:r>
              <a:rPr lang="en-US" altLang="zh-CN" sz="2200">
                <a:latin typeface="Times New Roman" panose="02020603050405020304" charset="0"/>
                <a:cs typeface="Times New Roman" panose="02020603050405020304" charset="0"/>
              </a:rPr>
              <a:t>the lightning bolt of Zeus, who is the king of the ancient Greek gods, Percy is back for a new adventure in season two. This time, Camp Half-Blood’s __________ (protect) border has been broken. To make matters ______ (bad), his best friend, Grover, has gone missing. Percy must go out into the Sea of Monsters to find Grover and the one thing that can save their camp: the Golden Fleece, a magical object with healing ________ (ability). On his adventure, he’s joined by his friend Annabeth; his newly discovered cyclops half-brother Tyson; and his camp rival Clarisse.</a:t>
            </a:r>
            <a:endParaRPr lang="en-US" altLang="zh-CN" sz="2200">
              <a:latin typeface="Times New Roman" panose="02020603050405020304" charset="0"/>
              <a:cs typeface="Times New Roman" panose="02020603050405020304" charset="0"/>
            </a:endParaRPr>
          </a:p>
          <a:p>
            <a:r>
              <a:rPr lang="en-US" altLang="zh-CN" sz="2200">
                <a:latin typeface="Times New Roman" panose="02020603050405020304" charset="0"/>
                <a:cs typeface="Times New Roman" panose="02020603050405020304" charset="0"/>
              </a:rPr>
              <a:t>    Walker Scobell, who plays Percy, told </a:t>
            </a:r>
            <a:r>
              <a:rPr lang="en-US" altLang="zh-CN" sz="2200" i="1">
                <a:latin typeface="Times New Roman" panose="02020603050405020304" charset="0"/>
                <a:cs typeface="Times New Roman" panose="02020603050405020304" charset="0"/>
              </a:rPr>
              <a:t>The Week Junior</a:t>
            </a:r>
            <a:r>
              <a:rPr lang="en-US" altLang="zh-CN" sz="2200">
                <a:latin typeface="Times New Roman" panose="02020603050405020304" charset="0"/>
                <a:cs typeface="Times New Roman" panose="02020603050405020304" charset="0"/>
              </a:rPr>
              <a:t> that although the camp does need saving, Percy is mainly going on the quest _______ (save) Grover. He said, “Season one was a lot of Percy trying to understand the world that he is in, ____ with season two we get to jump right into the action.”</a:t>
            </a:r>
            <a:endParaRPr lang="en-US" altLang="zh-CN" sz="2200">
              <a:latin typeface="Times New Roman" panose="02020603050405020304" charset="0"/>
              <a:cs typeface="Times New Roman" panose="02020603050405020304" charset="0"/>
            </a:endParaRPr>
          </a:p>
          <a:p>
            <a:r>
              <a:rPr lang="en-US" altLang="zh-CN" sz="2200">
                <a:latin typeface="Times New Roman" panose="02020603050405020304" charset="0"/>
                <a:cs typeface="Times New Roman" panose="02020603050405020304" charset="0"/>
              </a:rPr>
              <a:t>    The first two episodes of the new season of </a:t>
            </a:r>
            <a:r>
              <a:rPr lang="en-US" altLang="zh-CN" sz="2200" i="1">
                <a:latin typeface="Times New Roman" panose="02020603050405020304" charset="0"/>
                <a:cs typeface="Times New Roman" panose="02020603050405020304" charset="0"/>
              </a:rPr>
              <a:t>Percy Jackson and the Olympians</a:t>
            </a:r>
            <a:r>
              <a:rPr lang="en-US" altLang="zh-CN" sz="2200">
                <a:latin typeface="Times New Roman" panose="02020603050405020304" charset="0"/>
                <a:cs typeface="Times New Roman" panose="02020603050405020304" charset="0"/>
              </a:rPr>
              <a:t> will launch on Disney+ on 10 December. After that, new episodes ______________ (release) every Wednesday.</a:t>
            </a:r>
            <a:endParaRPr lang="en-US" altLang="zh-CN" sz="2200">
              <a:latin typeface="Times New Roman" panose="02020603050405020304" charset="0"/>
              <a:cs typeface="Times New Roman" panose="02020603050405020304" charset="0"/>
            </a:endParaRPr>
          </a:p>
        </p:txBody>
      </p:sp>
      <p:sp>
        <p:nvSpPr>
          <p:cNvPr id="2" name="文本框 1"/>
          <p:cNvSpPr txBox="1"/>
          <p:nvPr/>
        </p:nvSpPr>
        <p:spPr>
          <a:xfrm>
            <a:off x="6711315" y="597535"/>
            <a:ext cx="1229995"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adapted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8232775" y="926465"/>
            <a:ext cx="128905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discovery</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188595" y="2593340"/>
            <a:ext cx="93091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where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5" name="文本框 4"/>
          <p:cNvSpPr txBox="1"/>
          <p:nvPr/>
        </p:nvSpPr>
        <p:spPr>
          <a:xfrm>
            <a:off x="9211945" y="3242310"/>
            <a:ext cx="1492885"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protective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4831715" y="3581400"/>
            <a:ext cx="85344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worse</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5325745" y="4289425"/>
            <a:ext cx="109474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abilities</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3435985" y="5269230"/>
            <a:ext cx="99822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to save</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4057015" y="5615940"/>
            <a:ext cx="581660"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but </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4894580" y="6284595"/>
            <a:ext cx="1957705" cy="429895"/>
          </a:xfrm>
          <a:prstGeom prst="rect">
            <a:avLst/>
          </a:prstGeom>
          <a:noFill/>
        </p:spPr>
        <p:txBody>
          <a:bodyPr wrap="square" rtlCol="0" anchor="t">
            <a:spAutoFit/>
          </a:bodyPr>
          <a:p>
            <a:r>
              <a:rPr lang="en-US" altLang="zh-CN" sz="2200">
                <a:solidFill>
                  <a:srgbClr val="FF0000"/>
                </a:solidFill>
                <a:latin typeface="Times New Roman" panose="02020603050405020304" charset="0"/>
                <a:cs typeface="Times New Roman" panose="02020603050405020304" charset="0"/>
                <a:sym typeface="+mn-ea"/>
              </a:rPr>
              <a:t>will be released</a:t>
            </a:r>
            <a:endParaRPr lang="en-US" altLang="zh-CN" sz="22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421640" y="1929765"/>
            <a:ext cx="1172845" cy="429895"/>
          </a:xfrm>
          <a:prstGeom prst="rect">
            <a:avLst/>
          </a:prstGeom>
          <a:noFill/>
        </p:spPr>
        <p:txBody>
          <a:bodyPr wrap="square" rtlCol="0" anchor="t">
            <a:spAutoFit/>
          </a:bodyPr>
          <a:p>
            <a:r>
              <a:rPr lang="en-US" altLang="zh-CN" sz="2200">
                <a:latin typeface="Times New Roman" panose="02020603050405020304" charset="0"/>
                <a:cs typeface="Times New Roman" panose="02020603050405020304" charset="0"/>
                <a:sym typeface="+mn-ea"/>
              </a:rPr>
              <a:t> </a:t>
            </a:r>
            <a:r>
              <a:rPr lang="en-US" altLang="zh-CN" sz="2200">
                <a:solidFill>
                  <a:srgbClr val="FF0000"/>
                </a:solidFill>
                <a:latin typeface="Times New Roman" panose="02020603050405020304" charset="0"/>
                <a:cs typeface="Times New Roman" panose="02020603050405020304" charset="0"/>
                <a:sym typeface="+mn-ea"/>
              </a:rPr>
              <a:t>Being </a:t>
            </a:r>
            <a:endParaRPr lang="en-US" altLang="zh-CN" sz="22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wipe(down)">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down)">
                                      <p:cBhvr>
                                        <p:cTn id="22" dur="500"/>
                                        <p:tgtEl>
                                          <p:spTgt spid="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down)">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down)">
                                      <p:cBhvr>
                                        <p:cTn id="37" dur="500"/>
                                        <p:tgtEl>
                                          <p:spTgt spid="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down)">
                                      <p:cBhvr>
                                        <p:cTn id="42" dur="500"/>
                                        <p:tgtEl>
                                          <p:spTgt spid="8"/>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down)">
                                      <p:cBhvr>
                                        <p:cTn id="47" dur="500"/>
                                        <p:tgtEl>
                                          <p:spTgt spid="9"/>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wipe(down)">
                                      <p:cBhvr>
                                        <p:cTn id="5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1" grpId="0"/>
      <p:bldP spid="2" grpId="1"/>
      <p:bldP spid="3" grpId="1"/>
      <p:bldP spid="4" grpId="1"/>
      <p:bldP spid="5" grpId="1"/>
      <p:bldP spid="6" grpId="1"/>
      <p:bldP spid="7" grpId="1"/>
      <p:bldP spid="8" grpId="1"/>
      <p:bldP spid="9" grpId="1"/>
      <p:bldP spid="11" grpId="1"/>
      <p:bldP spid="12" grpId="0"/>
      <p:bldP spid="12" grpId="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9" name="组合 4"/>
          <p:cNvGrpSpPr/>
          <p:nvPr/>
        </p:nvGrpSpPr>
        <p:grpSpPr>
          <a:xfrm>
            <a:off x="-19082" y="609"/>
            <a:ext cx="12214284" cy="6857409"/>
            <a:chOff x="-1" y="-1"/>
            <a:chExt cx="12214282" cy="6857407"/>
          </a:xfrm>
        </p:grpSpPr>
        <p:pic>
          <p:nvPicPr>
            <p:cNvPr id="256" name="图片 101" descr="图片 101"/>
            <p:cNvPicPr>
              <a:picLocks noChangeAspect="1"/>
            </p:cNvPicPr>
            <p:nvPr/>
          </p:nvPicPr>
          <p:blipFill>
            <a:blip r:embed="rId1"/>
            <a:stretch>
              <a:fillRect/>
            </a:stretch>
          </p:blipFill>
          <p:spPr>
            <a:xfrm>
              <a:off x="501650" y="1"/>
              <a:ext cx="11228128" cy="6857406"/>
            </a:xfrm>
            <a:prstGeom prst="rect">
              <a:avLst/>
            </a:prstGeom>
            <a:ln w="12700" cap="flat">
              <a:noFill/>
              <a:miter lim="400000"/>
              <a:headEnd/>
              <a:tailEnd/>
            </a:ln>
            <a:effectLst/>
          </p:spPr>
        </p:pic>
        <p:sp>
          <p:nvSpPr>
            <p:cNvPr id="257" name="矩形 2"/>
            <p:cNvSpPr/>
            <p:nvPr/>
          </p:nvSpPr>
          <p:spPr>
            <a:xfrm>
              <a:off x="-2" y="-2"/>
              <a:ext cx="514369"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sp>
          <p:nvSpPr>
            <p:cNvPr id="258" name="矩形 3"/>
            <p:cNvSpPr/>
            <p:nvPr/>
          </p:nvSpPr>
          <p:spPr>
            <a:xfrm>
              <a:off x="11699912" y="-2"/>
              <a:ext cx="514370" cy="6857407"/>
            </a:xfrm>
            <a:prstGeom prst="rect">
              <a:avLst/>
            </a:prstGeom>
            <a:solidFill>
              <a:srgbClr val="99CCFF"/>
            </a:solidFill>
            <a:ln w="12700" cap="flat">
              <a:noFill/>
              <a:miter lim="400000"/>
            </a:ln>
            <a:effectLst/>
          </p:spPr>
          <p:txBody>
            <a:bodyPr wrap="square" lIns="0" tIns="0" rIns="0" bIns="0" numCol="1" anchor="ctr">
              <a:noAutofit/>
            </a:bodyPr>
            <a:lstStyle/>
            <a:p>
              <a:pPr algn="ctr">
                <a:defRPr>
                  <a:solidFill>
                    <a:srgbClr val="FFFFFF"/>
                  </a:solidFill>
                </a:defRPr>
              </a:pPr>
            </a:p>
          </p:txBody>
        </p:sp>
      </p:grpSp>
      <p:sp>
        <p:nvSpPr>
          <p:cNvPr id="260" name="文本框 1"/>
          <p:cNvSpPr txBox="1"/>
          <p:nvPr/>
        </p:nvSpPr>
        <p:spPr>
          <a:xfrm>
            <a:off x="1784350" y="4796790"/>
            <a:ext cx="8625205" cy="1936750"/>
          </a:xfrm>
          <a:prstGeom prst="rect">
            <a:avLst/>
          </a:prstGeom>
          <a:ln w="12700">
            <a:miter lim="400000"/>
          </a:ln>
        </p:spPr>
        <p:txBody>
          <a:bodyPr wrap="square" lIns="45718" tIns="45718" rIns="45718" bIns="45718">
            <a:spAutoFit/>
          </a:bodyPr>
          <a:lstStyle/>
          <a:p>
            <a:pPr algn="ctr">
              <a:defRPr sz="8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t>The </a:t>
            </a:r>
            <a:r>
              <a:rPr lang="en-US"/>
              <a:t>World</a:t>
            </a:r>
            <a:endParaRPr sz="4000"/>
          </a:p>
          <a:p>
            <a:pPr algn="ctr">
              <a:defRPr sz="4000" b="1" i="1">
                <a:solidFill>
                  <a:srgbClr val="7030A0"/>
                </a:solidFill>
                <a:latin typeface="Trebuchet MS" panose="020B0603020202020204"/>
                <a:ea typeface="Trebuchet MS" panose="020B0603020202020204"/>
                <a:cs typeface="Trebuchet MS" panose="020B0603020202020204"/>
                <a:sym typeface="Trebuchet MS" panose="020B0603020202020204"/>
              </a:defRPr>
            </a:pPr>
            <a:r>
              <a:rPr lang="en-US"/>
              <a:t>December 1st</a:t>
            </a:r>
            <a:r>
              <a:t>-</a:t>
            </a:r>
            <a:r>
              <a:rPr lang="en-US"/>
              <a:t>15th</a:t>
            </a:r>
            <a:r>
              <a:t>, 202</a:t>
            </a:r>
            <a:r>
              <a:rPr lang="en-US"/>
              <a:t>5</a:t>
            </a:r>
            <a:endParaRPr lang="en-US"/>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28650"/>
            <a:ext cx="12025630" cy="484505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ea typeface="华文中宋" panose="02010600040101010101" charset="-122"/>
                <a:cs typeface="Times New Roman" panose="02020603050405020304" charset="0"/>
                <a:sym typeface="+mn-ea"/>
              </a:rPr>
              <a:t>haven</a:t>
            </a:r>
            <a:r>
              <a:rPr lang="en-US" altLang="zh-CN" sz="2800">
                <a:latin typeface="Times New Roman" panose="02020603050405020304" charset="0"/>
                <a:ea typeface="华文中宋" panose="02010600040101010101" charset="-122"/>
                <a:cs typeface="Times New Roman" panose="02020603050405020304" charset="0"/>
                <a:sym typeface="+mn-ea"/>
              </a:rPr>
              <a:t>: a place that is safe and peaceful where people or animals are protected</a:t>
            </a:r>
            <a:r>
              <a:rPr lang="zh-CN" altLang="en-US" sz="2800">
                <a:latin typeface="Times New Roman" panose="02020603050405020304" charset="0"/>
                <a:ea typeface="华文中宋" panose="02010600040101010101" charset="-122"/>
                <a:cs typeface="Times New Roman" panose="02020603050405020304" charset="0"/>
                <a:sym typeface="+mn-ea"/>
              </a:rPr>
              <a:t>安全的地方；保护区；避难所</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hotel is a haven of peace and tranquility.                                                       </a:t>
            </a:r>
            <a:r>
              <a:rPr lang="zh-CN" altLang="en-US" sz="2800">
                <a:latin typeface="Times New Roman" panose="02020603050405020304" charset="0"/>
                <a:ea typeface="华文中宋" panose="02010600040101010101" charset="-122"/>
                <a:cs typeface="Times New Roman" panose="02020603050405020304" charset="0"/>
              </a:rPr>
              <a:t>这家旅馆是一处安宁的去处。</a:t>
            </a: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retrieve</a:t>
            </a:r>
            <a:r>
              <a:rPr lang="en-US" altLang="zh-CN" sz="2800">
                <a:latin typeface="Times New Roman" panose="02020603050405020304" charset="0"/>
                <a:cs typeface="Times New Roman" panose="02020603050405020304" charset="0"/>
              </a:rPr>
              <a:t>: </a:t>
            </a:r>
            <a:r>
              <a:rPr lang="en-US" altLang="zh-CN" sz="2800">
                <a:latin typeface="Times New Roman" panose="02020603050405020304" charset="0"/>
                <a:ea typeface="华文中宋" panose="02010600040101010101" charset="-122"/>
                <a:cs typeface="Times New Roman" panose="02020603050405020304" charset="0"/>
              </a:rPr>
              <a:t>to bring or get sth back, especially from a place where it should not be</a:t>
            </a:r>
            <a:r>
              <a:rPr lang="zh-CN" altLang="en-US" sz="2800">
                <a:latin typeface="Times New Roman" panose="02020603050405020304" charset="0"/>
                <a:ea typeface="华文中宋" panose="02010600040101010101" charset="-122"/>
                <a:cs typeface="Times New Roman" panose="02020603050405020304" charset="0"/>
              </a:rPr>
              <a:t>取回；索回</a:t>
            </a:r>
            <a:endParaRPr lang="zh-CN" altLang="en-US" sz="2800">
              <a:latin typeface="Times New Roman" panose="02020603050405020304" charset="0"/>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She bent to retrieve her comb from the floor.</a:t>
            </a: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ea typeface="华文中宋" panose="02010600040101010101" charset="-122"/>
              </a:rPr>
              <a:t>她弯腰从地上捡起她的梳子。</a:t>
            </a:r>
            <a:r>
              <a:rPr lang="en-US" altLang="zh-CN" sz="2800">
                <a:latin typeface="Times New Roman" panose="02020603050405020304" charset="0"/>
                <a:cs typeface="Times New Roman" panose="02020603050405020304" charset="0"/>
              </a:rPr>
              <a:t>                                        </a:t>
            </a:r>
            <a:r>
              <a:rPr sz="2800">
                <a:latin typeface="Times New Roman" panose="02020603050405020304" charset="0"/>
                <a:ea typeface="华文中宋" panose="02010600040101010101" charset="-122"/>
                <a:cs typeface="Times New Roman" panose="02020603050405020304" charset="0"/>
              </a:rPr>
              <a:t> </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4" name="文本框 1"/>
          <p:cNvSpPr txBox="1"/>
          <p:nvPr>
            <p:custDataLst>
              <p:tags r:id="rId1"/>
            </p:custDataLst>
          </p:nvPr>
        </p:nvSpPr>
        <p:spPr>
          <a:xfrm>
            <a:off x="185420" y="2473960"/>
            <a:ext cx="1957070" cy="521970"/>
          </a:xfrm>
          <a:prstGeom prst="rect">
            <a:avLst/>
          </a:prstGeom>
          <a:solidFill>
            <a:srgbClr val="0070C0"/>
          </a:solidFill>
        </p:spPr>
        <p:txBody>
          <a:bodyPr wrap="square" rtlCol="0">
            <a:spAutoFit/>
          </a:bodyPr>
          <a:lstStyle/>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1048605" name="文本框 2"/>
          <p:cNvSpPr txBox="1"/>
          <p:nvPr>
            <p:custDataLst>
              <p:tags r:id="rId2"/>
            </p:custDataLst>
          </p:nvPr>
        </p:nvSpPr>
        <p:spPr>
          <a:xfrm>
            <a:off x="259715" y="2976880"/>
            <a:ext cx="598741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river banks are a haven for wildlife.</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custDataLst>
              <p:tags r:id="rId3"/>
            </p:custDataLst>
          </p:nvPr>
        </p:nvSpPr>
        <p:spPr>
          <a:xfrm>
            <a:off x="269240" y="6104255"/>
            <a:ext cx="9380220" cy="504190"/>
          </a:xfrm>
          <a:prstGeom prst="rect">
            <a:avLst/>
          </a:prstGeom>
          <a:noFill/>
        </p:spPr>
        <p:txBody>
          <a:bodyPr wrap="square" rtlCol="0">
            <a:noAutofit/>
          </a:bodyPr>
          <a:lstStyle/>
          <a:p>
            <a:r>
              <a:rPr lang="en-US" altLang="zh-CN" sz="2800">
                <a:solidFill>
                  <a:srgbClr val="FF0000"/>
                </a:solidFill>
                <a:latin typeface="Times New Roman" panose="02020603050405020304" charset="0"/>
                <a:cs typeface="Times New Roman" panose="02020603050405020304" charset="0"/>
              </a:rPr>
              <a:t>The police have managed to retrieve some of the stolen money.</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custDataLst>
              <p:tags r:id="rId4"/>
            </p:custDataLst>
          </p:nvPr>
        </p:nvSpPr>
        <p:spPr>
          <a:xfrm>
            <a:off x="2395855" y="2457450"/>
            <a:ext cx="5871210" cy="521970"/>
          </a:xfrm>
          <a:prstGeom prst="rect">
            <a:avLst/>
          </a:prstGeom>
          <a:noFill/>
        </p:spPr>
        <p:txBody>
          <a:bodyPr wrap="square" rtlCol="0" anchor="t">
            <a:spAutoFit/>
          </a:bodyPr>
          <a:lstStyle/>
          <a:p>
            <a:r>
              <a:rPr lang="zh-CN" altLang="en-US" sz="2800">
                <a:ea typeface="华文中宋" panose="02010600040101010101" charset="-122"/>
              </a:rPr>
              <a:t>河的两岸是野生动物的自然栖息地。</a:t>
            </a:r>
            <a:endParaRPr lang="zh-CN" altLang="en-US" sz="2800">
              <a:ea typeface="华文中宋" panose="02010600040101010101" charset="-122"/>
            </a:endParaRPr>
          </a:p>
        </p:txBody>
      </p:sp>
      <p:cxnSp>
        <p:nvCxnSpPr>
          <p:cNvPr id="3145728" name="直接连接符 8"/>
          <p:cNvCxnSpPr/>
          <p:nvPr>
            <p:custDataLst>
              <p:tags r:id="rId5"/>
            </p:custDataLst>
          </p:nvPr>
        </p:nvCxnSpPr>
        <p:spPr>
          <a:xfrm>
            <a:off x="311150" y="3478530"/>
            <a:ext cx="5813425" cy="317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custDataLst>
              <p:tags r:id="rId6"/>
            </p:custDataLst>
          </p:nvPr>
        </p:nvCxnSpPr>
        <p:spPr>
          <a:xfrm>
            <a:off x="320675" y="6612255"/>
            <a:ext cx="8994140" cy="1905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17" name="文本框 16"/>
          <p:cNvSpPr txBox="1"/>
          <p:nvPr/>
        </p:nvSpPr>
        <p:spPr>
          <a:xfrm>
            <a:off x="0" y="0"/>
            <a:ext cx="1955800"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
        <p:nvSpPr>
          <p:cNvPr id="3" name="文本框 6"/>
          <p:cNvSpPr txBox="1"/>
          <p:nvPr>
            <p:custDataLst>
              <p:tags r:id="rId7"/>
            </p:custDataLst>
          </p:nvPr>
        </p:nvSpPr>
        <p:spPr>
          <a:xfrm>
            <a:off x="2395855" y="5611495"/>
            <a:ext cx="5789930" cy="521970"/>
          </a:xfrm>
          <a:prstGeom prst="rect">
            <a:avLst/>
          </a:prstGeom>
          <a:noFill/>
        </p:spPr>
        <p:txBody>
          <a:bodyPr wrap="square" rtlCol="0" anchor="t">
            <a:spAutoFit/>
          </a:bodyPr>
          <a:p>
            <a:r>
              <a:rPr lang="zh-CN" altLang="en-US" sz="2800">
                <a:ea typeface="华文中宋" panose="02010600040101010101" charset="-122"/>
              </a:rPr>
              <a:t>警方已经追回了部分被盗钱款。</a:t>
            </a:r>
            <a:endParaRPr lang="zh-CN" altLang="en-US" sz="2800">
              <a:ea typeface="华文中宋" panose="02010600040101010101" charset="-122"/>
            </a:endParaRPr>
          </a:p>
        </p:txBody>
      </p:sp>
      <p:sp>
        <p:nvSpPr>
          <p:cNvPr id="2" name="文本框 1"/>
          <p:cNvSpPr txBox="1"/>
          <p:nvPr>
            <p:custDataLst>
              <p:tags r:id="rId8"/>
            </p:custDataLst>
          </p:nvPr>
        </p:nvSpPr>
        <p:spPr>
          <a:xfrm>
            <a:off x="269875" y="5588635"/>
            <a:ext cx="2035175"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9"/>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4"/>
                                        </p:tgtEl>
                                        <p:attrNameLst>
                                          <p:attrName>style.visibility</p:attrName>
                                        </p:attrNameLst>
                                      </p:cBhvr>
                                      <p:to>
                                        <p:strVal val="visible"/>
                                      </p:to>
                                    </p:set>
                                    <p:animEffect transition="in" filter="blinds(horizontal)">
                                      <p:cBhvr>
                                        <p:cTn id="12" dur="500"/>
                                        <p:tgtEl>
                                          <p:spTgt spid="1048604"/>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048602">
                                            <p:txEl>
                                              <p:pRg st="5" end="5"/>
                                            </p:txEl>
                                          </p:spTgt>
                                        </p:tgtEl>
                                        <p:attrNameLst>
                                          <p:attrName>style.visibility</p:attrName>
                                        </p:attrNameLst>
                                      </p:cBhvr>
                                      <p:to>
                                        <p:strVal val="visible"/>
                                      </p:to>
                                    </p:set>
                                    <p:animEffect transition="in" filter="wipe(down)">
                                      <p:cBhvr>
                                        <p:cTn id="28" dur="500"/>
                                        <p:tgtEl>
                                          <p:spTgt spid="1048602">
                                            <p:txEl>
                                              <p:pRg st="5" end="5"/>
                                            </p:txEl>
                                          </p:spTgt>
                                        </p:tgtEl>
                                      </p:cBhvr>
                                    </p:animEffect>
                                  </p:childTnLst>
                                </p:cTn>
                              </p:par>
                              <p:par>
                                <p:cTn id="29" presetID="22" presetClass="entr" presetSubtype="4" fill="hold" nodeType="withEffect">
                                  <p:stCondLst>
                                    <p:cond delay="0"/>
                                  </p:stCondLst>
                                  <p:childTnLst>
                                    <p:set>
                                      <p:cBhvr>
                                        <p:cTn id="30" dur="1" fill="hold">
                                          <p:stCondLst>
                                            <p:cond delay="0"/>
                                          </p:stCondLst>
                                        </p:cTn>
                                        <p:tgtEl>
                                          <p:spTgt spid="1048602">
                                            <p:txEl>
                                              <p:pRg st="6" end="6"/>
                                            </p:txEl>
                                          </p:spTgt>
                                        </p:tgtEl>
                                        <p:attrNameLst>
                                          <p:attrName>style.visibility</p:attrName>
                                        </p:attrNameLst>
                                      </p:cBhvr>
                                      <p:to>
                                        <p:strVal val="visible"/>
                                      </p:to>
                                    </p:set>
                                    <p:animEffect transition="in" filter="wipe(down)">
                                      <p:cBhvr>
                                        <p:cTn id="31" dur="500"/>
                                        <p:tgtEl>
                                          <p:spTgt spid="1048602">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3" presetClass="entr" presetSubtype="10" fill="hold" grpId="0" nodeType="clickEffect">
                                  <p:stCondLst>
                                    <p:cond delay="0"/>
                                  </p:stCondLst>
                                  <p:childTnLst>
                                    <p:set>
                                      <p:cBhvr>
                                        <p:cTn id="35" dur="1" fill="hold">
                                          <p:stCondLst>
                                            <p:cond delay="0"/>
                                          </p:stCondLst>
                                        </p:cTn>
                                        <p:tgtEl>
                                          <p:spTgt spid="2"/>
                                        </p:tgtEl>
                                        <p:attrNameLst>
                                          <p:attrName>style.visibility</p:attrName>
                                        </p:attrNameLst>
                                      </p:cBhvr>
                                      <p:to>
                                        <p:strVal val="visible"/>
                                      </p:to>
                                    </p:set>
                                    <p:animEffect transition="in" filter="blinds(horizontal)">
                                      <p:cBhvr>
                                        <p:cTn id="36" dur="500"/>
                                        <p:tgtEl>
                                          <p:spTgt spid="2"/>
                                        </p:tgtEl>
                                      </p:cBhvr>
                                    </p:animEffect>
                                  </p:childTnLst>
                                </p:cTn>
                              </p:par>
                              <p:par>
                                <p:cTn id="37" presetID="22" presetClass="entr" presetSubtype="4" fill="hold" nodeType="withEffect">
                                  <p:stCondLst>
                                    <p:cond delay="0"/>
                                  </p:stCondLst>
                                  <p:childTnLst>
                                    <p:set>
                                      <p:cBhvr>
                                        <p:cTn id="38" dur="1" fill="hold">
                                          <p:stCondLst>
                                            <p:cond delay="0"/>
                                          </p:stCondLst>
                                        </p:cTn>
                                        <p:tgtEl>
                                          <p:spTgt spid="3145729"/>
                                        </p:tgtEl>
                                        <p:attrNameLst>
                                          <p:attrName>style.visibility</p:attrName>
                                        </p:attrNameLst>
                                      </p:cBhvr>
                                      <p:to>
                                        <p:strVal val="visible"/>
                                      </p:to>
                                    </p:set>
                                    <p:animEffect transition="in" filter="wipe(down)">
                                      <p:cBhvr>
                                        <p:cTn id="39" dur="500"/>
                                        <p:tgtEl>
                                          <p:spTgt spid="3145729"/>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blinds(horizontal)">
                                      <p:cBhvr>
                                        <p:cTn id="42" dur="500"/>
                                        <p:tgtEl>
                                          <p:spTgt spid="3"/>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4" grpId="0" bldLvl="0" animBg="1"/>
      <p:bldP spid="1048605" grpId="0"/>
      <p:bldP spid="1048605" grpId="1"/>
      <p:bldP spid="1048607" grpId="0"/>
      <p:bldP spid="1048607" grpId="1"/>
      <p:bldP spid="1048608" grpId="0"/>
      <p:bldP spid="3" grpId="0"/>
      <p:bldP spid="2" grpId="0" bldLvl="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245745" y="777875"/>
            <a:ext cx="11597005" cy="230886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68935" y="863600"/>
            <a:ext cx="11473815" cy="1131570"/>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Being a demigod may sound cool but it’s dangerous – and a lot of Percy’s time is spent running away from monsters. The safest place for demigods is Camp Half-Blood, a haven for young demigods where they can train and learn how to defeat monsters.</a:t>
            </a:r>
            <a:endParaRPr lang="en-US" altLang="zh-CN" sz="24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68935" y="2084070"/>
            <a:ext cx="11347450" cy="821690"/>
          </a:xfrm>
          <a:prstGeom prst="rect">
            <a:avLst/>
          </a:prstGeom>
          <a:noFill/>
        </p:spPr>
        <p:txBody>
          <a:bodyPr wrap="square" rtlCol="0">
            <a:no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身为半神听起来很酷，但其实很危险</a:t>
            </a:r>
            <a:r>
              <a:rPr lang="en-US" altLang="zh-CN" sz="2200">
                <a:latin typeface="Times New Roman" panose="02020603050405020304" charset="0"/>
                <a:ea typeface="华文中宋" panose="02010600040101010101" charset="-122"/>
                <a:cs typeface="Times New Roman" panose="02020603050405020304" charset="0"/>
              </a:rPr>
              <a:t>——</a:t>
            </a:r>
            <a:r>
              <a:rPr lang="zh-CN" altLang="en-US" sz="2200">
                <a:latin typeface="Times New Roman" panose="02020603050405020304" charset="0"/>
                <a:ea typeface="华文中宋" panose="02010600040101010101" charset="-122"/>
                <a:cs typeface="Times New Roman" panose="02020603050405020304" charset="0"/>
              </a:rPr>
              <a:t>波西大部分时间都在躲避怪物。对半神来说最安全的地方是半血营，那是年轻半神的避风港，在那里他们可以训练并学习如何打败怪物。</a:t>
            </a:r>
            <a:endParaRPr lang="zh-CN" altLang="en-US" sz="2200">
              <a:latin typeface="Times New Roman" panose="02020603050405020304" charset="0"/>
              <a:ea typeface="华文中宋" panose="02010600040101010101" charset="-122"/>
              <a:cs typeface="Times New Roman" panose="02020603050405020304" charset="0"/>
            </a:endParaRPr>
          </a:p>
        </p:txBody>
      </p:sp>
      <p:sp>
        <p:nvSpPr>
          <p:cNvPr id="1048610" name="文本框 16"/>
          <p:cNvSpPr txBox="1"/>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5" name="圆角矩形 4"/>
          <p:cNvSpPr/>
          <p:nvPr>
            <p:custDataLst>
              <p:tags r:id="rId4"/>
            </p:custDataLst>
          </p:nvPr>
        </p:nvSpPr>
        <p:spPr>
          <a:xfrm>
            <a:off x="245745" y="3794760"/>
            <a:ext cx="11588115" cy="250444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60045" y="3850640"/>
            <a:ext cx="11355705" cy="1536700"/>
          </a:xfrm>
          <a:prstGeom prst="rect">
            <a:avLst/>
          </a:prstGeom>
          <a:noFill/>
        </p:spPr>
        <p:txBody>
          <a:bodyPr wrap="square">
            <a:noAutofit/>
          </a:bodyPr>
          <a:lstStyle/>
          <a:p>
            <a:pPr algn="l"/>
            <a:r>
              <a:rPr lang="en-US" altLang="zh-CN" sz="2400">
                <a:latin typeface="Times New Roman" panose="02020603050405020304" charset="0"/>
                <a:cs typeface="Times New Roman" panose="02020603050405020304" charset="0"/>
                <a:sym typeface="+mn-ea"/>
              </a:rPr>
              <a:t>After going on a quest to retrieve the lightning bolt of Zeus, who is the king of the ancient Greek gods, Percy is back for a new adventure in season two. This time, Camp Half-Blood’s protective border has been broken. To make matters worse, his best friend, Grover, has gone missing. </a:t>
            </a:r>
            <a:endParaRPr lang="en-US" altLang="zh-CN" sz="24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42265" y="5394960"/>
            <a:ext cx="11373485" cy="904240"/>
          </a:xfrm>
          <a:prstGeom prst="rect">
            <a:avLst/>
          </a:prstGeom>
          <a:noFill/>
        </p:spPr>
        <p:txBody>
          <a:bodyPr wrap="square" rtlCol="0">
            <a:noAutofit/>
          </a:bodyPr>
          <a:lstStyle/>
          <a:p>
            <a:pPr algn="l">
              <a:buClrTx/>
              <a:buSzTx/>
              <a:buFontTx/>
            </a:pPr>
            <a:r>
              <a:rPr lang="zh-CN" altLang="en-US" sz="2200">
                <a:latin typeface="Times New Roman" panose="02020603050405020304" charset="0"/>
                <a:ea typeface="华文中宋" panose="02010600040101010101" charset="-122"/>
                <a:cs typeface="Times New Roman" panose="02020603050405020304" charset="0"/>
              </a:rPr>
              <a:t>在成功找回古希腊众神之王宙斯的闪电之后，波西在第二季中又踏上了新的冒险之旅。这一次，半血营的保护屏障被打破了。更糟糕的是，他的挚友格罗弗失踪了。</a:t>
            </a:r>
            <a:endParaRPr lang="zh-CN" altLang="en-US" sz="2200">
              <a:latin typeface="Times New Roman" panose="02020603050405020304" charset="0"/>
              <a:ea typeface="华文中宋" panose="02010600040101010101" charset="-122"/>
              <a:cs typeface="Times New Roman" panose="02020603050405020304" charset="0"/>
            </a:endParaRPr>
          </a:p>
        </p:txBody>
      </p:sp>
    </p:spTree>
    <p:custDataLst>
      <p:tags r:id="rId7"/>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3530601" y="122555"/>
            <a:ext cx="5132705" cy="553085"/>
          </a:xfrm>
          <a:prstGeom prst="rect">
            <a:avLst/>
          </a:prstGeom>
          <a:noFill/>
        </p:spPr>
        <p:txBody>
          <a:bodyPr wrap="none" rtlCol="0" anchor="t">
            <a:spAutoFit/>
          </a:bodyPr>
          <a:p>
            <a:pPr algn="ct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 </a:t>
            </a:r>
            <a:r>
              <a:rPr 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BBC News 12</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02</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/202</a:t>
            </a:r>
            <a:r>
              <a:rPr lang="en-US" altLang="zh-CN"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5</a:t>
            </a:r>
            <a:r>
              <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rPr>
              <a:t>      </a:t>
            </a:r>
            <a:endParaRPr lang="zh-CN" altLang="en-US" sz="3000" b="1" dirty="0" smtClean="0">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pic>
        <p:nvPicPr>
          <p:cNvPr id="100" name="图片 99"/>
          <p:cNvPicPr>
            <a:picLocks noChangeAspect="1"/>
          </p:cNvPicPr>
          <p:nvPr/>
        </p:nvPicPr>
        <p:blipFill>
          <a:blip r:embed="rId1"/>
          <a:stretch>
            <a:fillRect/>
          </a:stretch>
        </p:blipFill>
        <p:spPr>
          <a:xfrm>
            <a:off x="998220" y="739140"/>
            <a:ext cx="10198100" cy="6118860"/>
          </a:xfrm>
          <a:prstGeom prst="rect">
            <a:avLst/>
          </a:prstGeom>
          <a:noFill/>
          <a:ln w="9525">
            <a:noFill/>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文本框 15"/>
          <p:cNvSpPr txBox="1"/>
          <p:nvPr/>
        </p:nvSpPr>
        <p:spPr>
          <a:xfrm>
            <a:off x="71120" y="466090"/>
            <a:ext cx="12082145" cy="6517640"/>
          </a:xfrm>
          <a:prstGeom prst="rect">
            <a:avLst/>
          </a:prstGeom>
          <a:ln w="12700">
            <a:miter lim="400000"/>
          </a:ln>
        </p:spPr>
        <p:txBody>
          <a:bodyPr wrap="square" lIns="45718" tIns="45718" rIns="45718" bIns="45718">
            <a:noAutofit/>
          </a:bodyPr>
          <a:lstStyle/>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200">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Sri Lanka has appealed for international help and __________ as it struggles to tackle some of the worst flooding in its recent history. President Anura Kumara Dissanayake said they were facing ___________________ rescue and reconstruction operations as floods and landslides </a:t>
            </a:r>
            <a:r>
              <a:rPr lang="en-US" altLang="zh-CN" sz="2400">
                <a:solidFill>
                  <a:srgbClr val="0000FF"/>
                </a:solidFill>
                <a:latin typeface="Times New Roman" panose="02020603050405020304" charset="0"/>
                <a:ea typeface="+mn-ea"/>
                <a:cs typeface="Times New Roman" panose="02020603050405020304" charset="0"/>
              </a:rPr>
              <a:t>wreak</a:t>
            </a:r>
            <a:r>
              <a:rPr lang="en-US" altLang="zh-CN" sz="2400">
                <a:latin typeface="Times New Roman" panose="02020603050405020304" charset="0"/>
                <a:cs typeface="Times New Roman" panose="02020603050405020304" charset="0"/>
              </a:rPr>
              <a:t>ed </a:t>
            </a:r>
            <a:r>
              <a:rPr lang="en-US" altLang="zh-CN" sz="2400">
                <a:solidFill>
                  <a:srgbClr val="0000FF"/>
                </a:solidFill>
                <a:latin typeface="Times New Roman" panose="02020603050405020304" charset="0"/>
                <a:ea typeface="+mn-ea"/>
                <a:cs typeface="Times New Roman" panose="02020603050405020304" charset="0"/>
              </a:rPr>
              <a:t>havoc </a:t>
            </a:r>
            <a:r>
              <a:rPr lang="en-US" altLang="zh-CN" sz="2400">
                <a:latin typeface="Times New Roman" panose="02020603050405020304" charset="0"/>
                <a:cs typeface="Times New Roman" panose="02020603050405020304" charset="0"/>
              </a:rPr>
              <a:t>in many areas.</a:t>
            </a:r>
            <a:endParaRPr lang="en-US" altLang="zh-CN" sz="24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400">
                <a:latin typeface="Times New Roman" panose="02020603050405020304" charset="0"/>
                <a:cs typeface="Times New Roman" panose="02020603050405020304" charset="0"/>
              </a:rPr>
              <a:t>     Votes are _______________ following elections in Honduras. People have been voting to choose a new president, legislature, and dozens of local officials.</a:t>
            </a:r>
            <a:endParaRPr lang="en-US" altLang="zh-CN" sz="24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400">
                <a:latin typeface="Times New Roman" panose="02020603050405020304" charset="0"/>
                <a:cs typeface="Times New Roman" panose="02020603050405020304" charset="0"/>
              </a:rPr>
              <a:t>     President Trump has ___________ he has held a phone call with Venezuela’s President Nicolas Maduro. It comes amid _____________________ between the US and Venezuela.</a:t>
            </a:r>
            <a:endParaRPr lang="en-US" altLang="zh-CN" sz="24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400">
                <a:latin typeface="Times New Roman" panose="02020603050405020304" charset="0"/>
                <a:cs typeface="Times New Roman" panose="02020603050405020304" charset="0"/>
              </a:rPr>
              <a:t>     Officials in Ireland’s capital, Dublin, have halted plans to _________ a park in the city that currently honors the former Israeli President Chaim Herzog. The plan followed a campaign by pro-Palestinian activists. The proposal has been ___________</a:t>
            </a:r>
            <a:r>
              <a:rPr lang="en-US" altLang="zh-CN" sz="2400">
                <a:solidFill>
                  <a:srgbClr val="FF0000"/>
                </a:solidFill>
                <a:latin typeface="Times New Roman" panose="02020603050405020304" charset="0"/>
                <a:cs typeface="Times New Roman" panose="02020603050405020304" charset="0"/>
              </a:rPr>
              <a:t> </a:t>
            </a:r>
            <a:r>
              <a:rPr lang="en-US" altLang="zh-CN" sz="2400">
                <a:latin typeface="Times New Roman" panose="02020603050405020304" charset="0"/>
                <a:cs typeface="Times New Roman" panose="02020603050405020304" charset="0"/>
              </a:rPr>
              <a:t>for a city council vote that had been criticized by some as antisemitic.</a:t>
            </a:r>
            <a:endParaRPr lang="en-US" altLang="zh-CN" sz="2400">
              <a:latin typeface="Times New Roman" panose="02020603050405020304" charset="0"/>
              <a:cs typeface="Times New Roman" panose="02020603050405020304" charset="0"/>
            </a:endParaRPr>
          </a:p>
          <a:p>
            <a:pPr eaLnBrk="1">
              <a:lnSpc>
                <a:spcPct val="100000"/>
              </a:lnSpc>
              <a:defRPr sz="2500">
                <a:latin typeface="Times New Roman" panose="02020603050405020304"/>
                <a:ea typeface="Times New Roman" panose="02020603050405020304"/>
                <a:cs typeface="Times New Roman" panose="02020603050405020304"/>
                <a:sym typeface="Times New Roman" panose="02020603050405020304"/>
              </a:defRPr>
            </a:pPr>
            <a:r>
              <a:rPr lang="en-US" altLang="zh-CN" sz="2400">
                <a:latin typeface="Times New Roman" panose="02020603050405020304" charset="0"/>
                <a:cs typeface="Times New Roman" panose="02020603050405020304" charset="0"/>
              </a:rPr>
              <a:t>     The term ragebait, referring to </a:t>
            </a:r>
            <a:r>
              <a:rPr lang="en-US" altLang="zh-CN" sz="2400">
                <a:solidFill>
                  <a:srgbClr val="0000FF"/>
                </a:solidFill>
                <a:latin typeface="Times New Roman" panose="02020603050405020304" charset="0"/>
                <a:ea typeface="+mn-ea"/>
                <a:cs typeface="Times New Roman" panose="02020603050405020304" charset="0"/>
              </a:rPr>
              <a:t>manipulative </a:t>
            </a:r>
            <a:r>
              <a:rPr lang="en-US" altLang="zh-CN" sz="2400">
                <a:latin typeface="Times New Roman" panose="02020603050405020304" charset="0"/>
                <a:cs typeface="Times New Roman" panose="02020603050405020304" charset="0"/>
              </a:rPr>
              <a:t>tactics deployed to increase ______________ with online content by promoting anger or _________, has been named the word or phrase of the year by Oxford University Press. The publishing house says usage of it increased threefold in the last 12 months. The annual list is intended to reflect some of the _______ and conversations that have shaped the last year.</a:t>
            </a:r>
            <a:endParaRPr lang="en-US" altLang="zh-CN" sz="2400">
              <a:latin typeface="Times New Roman" panose="02020603050405020304" charset="0"/>
              <a:cs typeface="Times New Roman" panose="02020603050405020304" charset="0"/>
            </a:endParaRPr>
          </a:p>
        </p:txBody>
      </p:sp>
      <p:pic>
        <p:nvPicPr>
          <p:cNvPr id="304" name="AP News Minute 03.15.22" descr="AP News Minute 03.15.22"/>
          <p:cNvPicPr/>
          <p:nvPr>
            <a:audioFile r:link="rId1"/>
            <p:extLst>
              <p:ext uri="{DAA4B4D4-6D71-4841-9C94-3DE7FCFB9230}">
                <p14:media xmlns:p14="http://schemas.microsoft.com/office/powerpoint/2010/main" r:embed="rId2"/>
              </p:ext>
            </p:extLst>
          </p:nvPr>
        </p:nvPicPr>
        <p:blipFill>
          <a:blip r:embed="rId3"/>
          <a:stretch>
            <a:fillRect/>
          </a:stretch>
        </p:blipFill>
        <p:spPr>
          <a:xfrm>
            <a:off x="11562080" y="6238875"/>
            <a:ext cx="1" cy="1"/>
          </a:xfrm>
          <a:prstGeom prst="rect">
            <a:avLst/>
          </a:prstGeom>
          <a:ln w="12700">
            <a:miter lim="400000"/>
            <a:headEnd/>
            <a:tailEnd/>
          </a:ln>
        </p:spPr>
      </p:pic>
      <p:sp>
        <p:nvSpPr>
          <p:cNvPr id="5" name="文本框 16"/>
          <p:cNvSpPr txBox="1"/>
          <p:nvPr/>
        </p:nvSpPr>
        <p:spPr>
          <a:xfrm>
            <a:off x="0" y="0"/>
            <a:ext cx="1644650" cy="428625"/>
          </a:xfrm>
          <a:prstGeom prst="rect">
            <a:avLst/>
          </a:prstGeom>
          <a:solidFill>
            <a:schemeClr val="accent6"/>
          </a:solidFill>
          <a:ln w="12700">
            <a:miter lim="400000"/>
          </a:ln>
        </p:spPr>
        <p:txBody>
          <a:bodyPr wrap="square" lIns="45718" tIns="45718" rIns="45718" bIns="45718">
            <a:spAutoFit/>
          </a:bodyPr>
          <a:lstStyle>
            <a:lvl1pPr>
              <a:defRPr sz="2800" b="1">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lgn="ctr"/>
            <a:r>
              <a:rPr lang="en-US" sz="2200">
                <a:latin typeface="Times New Roman" panose="02020603050405020304" charset="0"/>
                <a:cs typeface="Times New Roman" panose="02020603050405020304" charset="0"/>
              </a:rPr>
              <a:t>Dictation </a:t>
            </a:r>
            <a:endParaRPr lang="en-US" sz="2200">
              <a:latin typeface="Times New Roman" panose="02020603050405020304" charset="0"/>
              <a:cs typeface="Times New Roman" panose="02020603050405020304" charset="0"/>
            </a:endParaRPr>
          </a:p>
        </p:txBody>
      </p:sp>
      <p:pic>
        <p:nvPicPr>
          <p:cNvPr id="2" name="BBC.12.02.2025">
            <a:hlinkClick r:id="" action="ppaction://media"/>
          </p:cNvPr>
          <p:cNvPicPr/>
          <p:nvPr>
            <a:audioFile r:link="rId4"/>
            <p:extLst>
              <p:ext uri="{DAA4B4D4-6D71-4841-9C94-3DE7FCFB9230}">
                <p14:media xmlns:p14="http://schemas.microsoft.com/office/powerpoint/2010/main" r:embed="rId5"/>
              </p:ext>
            </p:extLst>
          </p:nvPr>
        </p:nvPicPr>
        <p:blipFill>
          <a:blip r:embed="rId3"/>
          <a:stretch>
            <a:fillRect/>
          </a:stretch>
        </p:blipFill>
        <p:spPr>
          <a:xfrm>
            <a:off x="11561445" y="6239510"/>
            <a:ext cx="515620" cy="513080"/>
          </a:xfrm>
          <a:prstGeom prst="rect">
            <a:avLst/>
          </a:prstGeom>
        </p:spPr>
      </p:pic>
      <p:sp>
        <p:nvSpPr>
          <p:cNvPr id="3" name="文本框 2"/>
          <p:cNvSpPr txBox="1"/>
          <p:nvPr/>
        </p:nvSpPr>
        <p:spPr>
          <a:xfrm>
            <a:off x="6811645" y="516255"/>
            <a:ext cx="168148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solidarity </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14" name="文本框 13"/>
          <p:cNvSpPr txBox="1"/>
          <p:nvPr/>
        </p:nvSpPr>
        <p:spPr>
          <a:xfrm>
            <a:off x="1997710" y="1936115"/>
            <a:ext cx="2258060" cy="434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being counted</a:t>
            </a:r>
            <a:endParaRPr lang="en-US" altLang="zh-CN" sz="2400" b="1">
              <a:solidFill>
                <a:srgbClr val="FF0000"/>
              </a:solidFill>
              <a:latin typeface="Times New Roman" panose="02020603050405020304" charset="0"/>
              <a:cs typeface="Times New Roman" panose="02020603050405020304" charset="0"/>
              <a:sym typeface="+mn-ea"/>
            </a:endParaRPr>
          </a:p>
        </p:txBody>
      </p:sp>
      <p:sp>
        <p:nvSpPr>
          <p:cNvPr id="16" name="文本框 15"/>
          <p:cNvSpPr txBox="1"/>
          <p:nvPr/>
        </p:nvSpPr>
        <p:spPr>
          <a:xfrm>
            <a:off x="7785100" y="3436620"/>
            <a:ext cx="1093470"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rename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7" name="文本框 16"/>
          <p:cNvSpPr txBox="1"/>
          <p:nvPr/>
        </p:nvSpPr>
        <p:spPr>
          <a:xfrm>
            <a:off x="6118860" y="4180840"/>
            <a:ext cx="172021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scheduled</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8" name="文本框 17"/>
          <p:cNvSpPr txBox="1"/>
          <p:nvPr/>
        </p:nvSpPr>
        <p:spPr>
          <a:xfrm>
            <a:off x="5437505" y="5293995"/>
            <a:ext cx="149288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outrage</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0" name="文本框 19"/>
          <p:cNvSpPr txBox="1"/>
          <p:nvPr/>
        </p:nvSpPr>
        <p:spPr>
          <a:xfrm>
            <a:off x="8120380" y="5988685"/>
            <a:ext cx="91503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moods </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1" name="文本框 20"/>
          <p:cNvSpPr txBox="1"/>
          <p:nvPr/>
        </p:nvSpPr>
        <p:spPr>
          <a:xfrm>
            <a:off x="9403715" y="4899025"/>
            <a:ext cx="185737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engagement </a:t>
            </a:r>
            <a:endParaRPr kumimoji="0" lang="en-US" altLang="zh-CN" sz="2400" b="0" i="0" u="none" strike="noStrike" cap="none" spc="0" normalizeH="0" baseline="0">
              <a:ln>
                <a:noFill/>
              </a:ln>
              <a:solidFill>
                <a:srgbClr val="FF0000"/>
              </a:solidFill>
              <a:effectLst/>
              <a:uFillTx/>
              <a:latin typeface="Times New Roman" panose="02020603050405020304" charset="0"/>
              <a:ea typeface="+mj-ea"/>
              <a:cs typeface="Times New Roman" panose="02020603050405020304" charset="0"/>
              <a:sym typeface="+mn-ea"/>
            </a:endParaRPr>
          </a:p>
        </p:txBody>
      </p:sp>
      <p:sp>
        <p:nvSpPr>
          <p:cNvPr id="22" name="文本框 21"/>
          <p:cNvSpPr txBox="1"/>
          <p:nvPr/>
        </p:nvSpPr>
        <p:spPr>
          <a:xfrm>
            <a:off x="4255770" y="3067685"/>
            <a:ext cx="327469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heightened tensions</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23" name="文本框 22"/>
          <p:cNvSpPr txBox="1"/>
          <p:nvPr/>
        </p:nvSpPr>
        <p:spPr>
          <a:xfrm>
            <a:off x="3335655" y="2698750"/>
            <a:ext cx="153733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confirmed </a:t>
            </a:r>
            <a:endParaRPr lang="en-US" altLang="zh-CN" sz="2400">
              <a:solidFill>
                <a:srgbClr val="FF0000"/>
              </a:solidFill>
              <a:latin typeface="Times New Roman" panose="02020603050405020304" charset="0"/>
              <a:cs typeface="Times New Roman" panose="02020603050405020304" charset="0"/>
              <a:sym typeface="+mn-ea"/>
            </a:endParaRPr>
          </a:p>
        </p:txBody>
      </p:sp>
      <p:sp>
        <p:nvSpPr>
          <p:cNvPr id="15" name="文本框 14"/>
          <p:cNvSpPr txBox="1"/>
          <p:nvPr/>
        </p:nvSpPr>
        <p:spPr>
          <a:xfrm>
            <a:off x="1129030" y="1221105"/>
            <a:ext cx="2715895" cy="36893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400">
                <a:solidFill>
                  <a:srgbClr val="FF0000"/>
                </a:solidFill>
                <a:latin typeface="Times New Roman" panose="02020603050405020304" charset="0"/>
                <a:cs typeface="Times New Roman" panose="02020603050405020304" charset="0"/>
                <a:sym typeface="+mn-ea"/>
              </a:rPr>
              <a:t>highly challenging</a:t>
            </a:r>
            <a:endParaRPr lang="en-US" altLang="zh-CN" sz="2400">
              <a:solidFill>
                <a:srgbClr val="FF0000"/>
              </a:solidFill>
              <a:latin typeface="Times New Roman" panose="02020603050405020304" charset="0"/>
              <a:cs typeface="Times New Roman" panose="02020603050405020304" charset="0"/>
              <a:sym typeface="+mn-ea"/>
            </a:endParaRPr>
          </a:p>
        </p:txBody>
      </p:sp>
    </p:spTree>
  </p:cSld>
  <p:clrMapOvr>
    <a:masterClrMapping/>
  </p:clrMapOvr>
  <p:transition spd="med"/>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down)">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3"/>
                                        </p:tgtEl>
                                        <p:attrNameLst>
                                          <p:attrName>style.visibility</p:attrName>
                                        </p:attrNameLst>
                                      </p:cBhvr>
                                      <p:to>
                                        <p:strVal val="visible"/>
                                      </p:to>
                                    </p:set>
                                    <p:animEffect transition="in" filter="wipe(down)">
                                      <p:cBhvr>
                                        <p:cTn id="22" dur="500"/>
                                        <p:tgtEl>
                                          <p:spTgt spid="2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down)">
                                      <p:cBhvr>
                                        <p:cTn id="27" dur="500"/>
                                        <p:tgtEl>
                                          <p:spTgt spid="22"/>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wipe(down)">
                                      <p:cBhvr>
                                        <p:cTn id="32" dur="500"/>
                                        <p:tgtEl>
                                          <p:spTgt spid="1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down)">
                                      <p:cBhvr>
                                        <p:cTn id="37" dur="500"/>
                                        <p:tgtEl>
                                          <p:spTgt spid="17"/>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21"/>
                                        </p:tgtEl>
                                        <p:attrNameLst>
                                          <p:attrName>style.visibility</p:attrName>
                                        </p:attrNameLst>
                                      </p:cBhvr>
                                      <p:to>
                                        <p:strVal val="visible"/>
                                      </p:to>
                                    </p:set>
                                    <p:animEffect transition="in" filter="wipe(down)">
                                      <p:cBhvr>
                                        <p:cTn id="42" dur="500"/>
                                        <p:tgtEl>
                                          <p:spTgt spid="2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8"/>
                                        </p:tgtEl>
                                        <p:attrNameLst>
                                          <p:attrName>style.visibility</p:attrName>
                                        </p:attrNameLst>
                                      </p:cBhvr>
                                      <p:to>
                                        <p:strVal val="visible"/>
                                      </p:to>
                                    </p:set>
                                    <p:animEffect transition="in" filter="wipe(down)">
                                      <p:cBhvr>
                                        <p:cTn id="47" dur="500"/>
                                        <p:tgtEl>
                                          <p:spTgt spid="18"/>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20"/>
                                        </p:tgtEl>
                                        <p:attrNameLst>
                                          <p:attrName>style.visibility</p:attrName>
                                        </p:attrNameLst>
                                      </p:cBhvr>
                                      <p:to>
                                        <p:strVal val="visible"/>
                                      </p:to>
                                    </p:set>
                                    <p:animEffect transition="in" filter="wipe(down)">
                                      <p:cBhvr>
                                        <p:cTn id="5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audio isNarration="0">
              <p:cMediaNode numSld="1" showWhenStopped="0">
                <p:cTn id="53" fill="hold" display="0">
                  <p:stCondLst>
                    <p:cond delay="indefinite"/>
                  </p:stCondLst>
                </p:cTn>
                <p:tgtEl>
                  <p:spTgt spid="304"/>
                </p:tgtEl>
              </p:cMediaNode>
            </p:audio>
            <p:audio>
              <p:cMediaNode>
                <p:cTn id="54" fill="hold" display="1">
                  <p:stCondLst>
                    <p:cond delay="indefinite"/>
                  </p:stCondLst>
                  <p:endCondLst>
                    <p:cond evt="onStopAudio">
                      <p:tgtEl>
                        <p:sldTgt/>
                      </p:tgtEl>
                    </p:cond>
                  </p:endCondLst>
                </p:cTn>
                <p:tgtEl>
                  <p:spTgt spid="2"/>
                </p:tgtEl>
              </p:cMediaNode>
            </p:audio>
          </p:childTnLst>
        </p:cTn>
      </p:par>
    </p:tnLst>
    <p:bldLst>
      <p:bldP spid="3" grpId="0" bldLvl="0" animBg="1"/>
      <p:bldP spid="14" grpId="0" bldLvl="0" animBg="1"/>
      <p:bldP spid="16" grpId="0" bldLvl="0" animBg="1"/>
      <p:bldP spid="17" grpId="0" bldLvl="0" animBg="1"/>
      <p:bldP spid="18" grpId="0" bldLvl="0" animBg="1"/>
      <p:bldP spid="20" grpId="0" bldLvl="0" animBg="1"/>
      <p:bldP spid="21" grpId="0" bldLvl="0" animBg="1"/>
      <p:bldP spid="22" grpId="0" bldLvl="0" animBg="1"/>
      <p:bldP spid="23" grpId="0" bldLvl="0" animBg="1"/>
      <p:bldP spid="15" grpId="0" bldLvl="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603885"/>
            <a:ext cx="11944350" cy="6254750"/>
          </a:xfrm>
          <a:prstGeom prst="rect">
            <a:avLst/>
          </a:prstGeom>
          <a:noFill/>
        </p:spPr>
        <p:txBody>
          <a:bodyPr wrap="square" rtlCol="0">
            <a:no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 </a:t>
            </a:r>
            <a:r>
              <a:rPr lang="en-US" altLang="zh-CN" sz="2800">
                <a:solidFill>
                  <a:srgbClr val="0000FF"/>
                </a:solidFill>
                <a:latin typeface="Times New Roman" panose="02020603050405020304" charset="0"/>
                <a:cs typeface="Times New Roman" panose="02020603050405020304" charset="0"/>
                <a:sym typeface="+mn-ea"/>
              </a:rPr>
              <a:t>wreak havoc</a:t>
            </a:r>
            <a:r>
              <a:rPr lang="en-US" altLang="zh-CN" sz="2800">
                <a:latin typeface="Times New Roman" panose="02020603050405020304" charset="0"/>
                <a:ea typeface="华文中宋" panose="02010600040101010101" charset="-122"/>
                <a:cs typeface="Times New Roman" panose="02020603050405020304" charset="0"/>
                <a:sym typeface="+mn-ea"/>
              </a:rPr>
              <a:t>: to cause something to happen in a violent and often uncontrolled way    </a:t>
            </a:r>
            <a:r>
              <a:rPr lang="zh-CN" altLang="en-US" sz="2800">
                <a:latin typeface="Times New Roman" panose="02020603050405020304" charset="0"/>
                <a:ea typeface="华文中宋" panose="02010600040101010101" charset="-122"/>
                <a:cs typeface="Times New Roman" panose="02020603050405020304" charset="0"/>
                <a:sym typeface="+mn-ea"/>
              </a:rPr>
              <a:t>造成（破坏、毁灭等）</a:t>
            </a:r>
            <a:r>
              <a:rPr lang="en-US" altLang="zh-CN" sz="2800">
                <a:latin typeface="Times New Roman" panose="02020603050405020304" charset="0"/>
                <a:ea typeface="华文中宋" panose="02010600040101010101" charset="-122"/>
                <a:cs typeface="Times New Roman" panose="02020603050405020304" charset="0"/>
                <a:sym typeface="+mn-ea"/>
              </a:rPr>
              <a:t>   </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The hurricane wreaked havoc in the coastal town.  </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飓风在沿海城镇造成了严重破坏。</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rPr>
              <a:t>manipulative</a:t>
            </a:r>
            <a:r>
              <a:rPr lang="en-US" altLang="zh-CN" sz="2800"/>
              <a:t>: </a:t>
            </a:r>
            <a:r>
              <a:rPr lang="en-US" altLang="zh-CN" sz="2800">
                <a:latin typeface="Times New Roman" panose="02020603050405020304" charset="0"/>
                <a:ea typeface="华文中宋" panose="02010600040101010101" charset="-122"/>
                <a:cs typeface="Times New Roman" panose="02020603050405020304" charset="0"/>
              </a:rPr>
              <a:t>relating to the act of manipulating or controlling something or someone    </a:t>
            </a:r>
            <a:r>
              <a:rPr lang="zh-CN" altLang="en-US" sz="2800">
                <a:latin typeface="Times New Roman" panose="02020603050405020304" charset="0"/>
                <a:ea typeface="华文中宋" panose="02010600040101010101" charset="-122"/>
                <a:cs typeface="Times New Roman" panose="02020603050405020304" charset="0"/>
              </a:rPr>
              <a:t>与操纵或控制有关的</a:t>
            </a:r>
            <a:endParaRPr lang="en-US" altLang="zh-CN" sz="2800">
              <a:latin typeface="Times New Roman" panose="02020603050405020304" charset="0"/>
              <a:ea typeface="华文中宋" panose="02010600040101010101" charset="-122"/>
              <a:cs typeface="Times New Roman" panose="02020603050405020304" charset="0"/>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cs typeface="Times New Roman" panose="02020603050405020304" charset="0"/>
              </a:rPr>
              <a:t> The politician’s manipulative tactics were exposed by the media.     </a:t>
            </a:r>
            <a:r>
              <a:rPr lang="zh-CN" altLang="en-US" sz="2800">
                <a:latin typeface="华文中宋" panose="02010600040101010101" charset="-122"/>
                <a:ea typeface="华文中宋" panose="02010600040101010101" charset="-122"/>
                <a:cs typeface="华文中宋" panose="02010600040101010101" charset="-122"/>
              </a:rPr>
              <a:t>这位政治家的操纵策略被媒体曝光了。</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139065" y="3014345"/>
            <a:ext cx="7864475"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The earthquake wreaked havoc on the city.</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278765" y="6055995"/>
            <a:ext cx="11393170"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His manipulative behavior made it difficult for her to trust him.</a:t>
            </a:r>
            <a:endParaRPr lang="en-US" altLang="zh-CN"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456180" y="2522855"/>
            <a:ext cx="9491980" cy="521970"/>
          </a:xfrm>
          <a:prstGeom prst="rect">
            <a:avLst/>
          </a:prstGeom>
          <a:noFill/>
        </p:spPr>
        <p:txBody>
          <a:bodyPr wrap="square" rtlCol="0" anchor="t">
            <a:spAutoFit/>
          </a:bodyPr>
          <a:lstStyle/>
          <a:p>
            <a:r>
              <a:rPr lang="zh-CN" altLang="en-US" sz="2800">
                <a:ea typeface="华文中宋" panose="02010600040101010101" charset="-122"/>
              </a:rPr>
              <a:t>地震对这个城市造成了大破坏。</a:t>
            </a:r>
            <a:endParaRPr lang="zh-CN" altLang="en-US" sz="2800">
              <a:ea typeface="华文中宋" panose="02010600040101010101" charset="-122"/>
            </a:endParaRPr>
          </a:p>
        </p:txBody>
      </p:sp>
      <p:cxnSp>
        <p:nvCxnSpPr>
          <p:cNvPr id="3145728" name="直接连接符 8"/>
          <p:cNvCxnSpPr/>
          <p:nvPr/>
        </p:nvCxnSpPr>
        <p:spPr>
          <a:xfrm>
            <a:off x="220980" y="3472815"/>
            <a:ext cx="6358890" cy="508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a:off x="320675" y="6525895"/>
            <a:ext cx="9215755" cy="2540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455545" y="5538470"/>
            <a:ext cx="8297545" cy="521970"/>
          </a:xfrm>
          <a:prstGeom prst="rect">
            <a:avLst/>
          </a:prstGeom>
          <a:noFill/>
        </p:spPr>
        <p:txBody>
          <a:bodyPr wrap="square" rtlCol="0" anchor="t">
            <a:spAutoFit/>
          </a:bodyPr>
          <a:p>
            <a:r>
              <a:rPr lang="zh-CN" altLang="en-US" sz="2800">
                <a:ea typeface="华文中宋" panose="02010600040101010101" charset="-122"/>
              </a:rPr>
              <a:t>他的操纵行为让她很难信任他。</a:t>
            </a:r>
            <a:endParaRPr lang="zh-CN" altLang="en-US" sz="2800">
              <a:ea typeface="华文中宋" panose="02010600040101010101" charset="-122"/>
            </a:endParaRPr>
          </a:p>
        </p:txBody>
      </p:sp>
      <p:sp>
        <p:nvSpPr>
          <p:cNvPr id="5" name="文本框 1"/>
          <p:cNvSpPr txBox="1"/>
          <p:nvPr>
            <p:custDataLst>
              <p:tags r:id="rId1"/>
            </p:custDataLst>
          </p:nvPr>
        </p:nvSpPr>
        <p:spPr>
          <a:xfrm>
            <a:off x="135255" y="2530475"/>
            <a:ext cx="19850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2"/>
            </p:custDataLst>
          </p:nvPr>
        </p:nvSpPr>
        <p:spPr>
          <a:xfrm>
            <a:off x="139065" y="5538470"/>
            <a:ext cx="2010410" cy="429895"/>
          </a:xfrm>
          <a:prstGeom prst="rect">
            <a:avLst/>
          </a:prstGeom>
          <a:solidFill>
            <a:srgbClr val="0070C0"/>
          </a:solidFill>
        </p:spPr>
        <p:txBody>
          <a:bodyPr wrap="square" rtlCol="0">
            <a:spAutoFit/>
          </a:bodyPr>
          <a:lstStyle/>
          <a:p>
            <a:r>
              <a:rPr kumimoji="1" lang="en-US" altLang="zh-CN" sz="2200" b="1" dirty="0">
                <a:solidFill>
                  <a:schemeClr val="lt1"/>
                </a:solidFill>
                <a:latin typeface="Times New Roman" panose="02020603050405020304" charset="0"/>
                <a:cs typeface="Times New Roman" panose="02020603050405020304" charset="0"/>
              </a:rPr>
              <a:t>Translation</a:t>
            </a:r>
            <a:endParaRPr kumimoji="1" lang="en-US" altLang="zh-CN" sz="2200" b="1" dirty="0">
              <a:solidFill>
                <a:schemeClr val="lt1"/>
              </a:solidFill>
              <a:latin typeface="Times New Roman" panose="02020603050405020304" charset="0"/>
              <a:cs typeface="Times New Roman" panose="02020603050405020304" charset="0"/>
            </a:endParaRPr>
          </a:p>
        </p:txBody>
      </p:sp>
      <p:sp>
        <p:nvSpPr>
          <p:cNvPr id="6" name="文本框 5"/>
          <p:cNvSpPr txBox="1"/>
          <p:nvPr>
            <p:custDataLst>
              <p:tags r:id="rId3"/>
            </p:custDataLst>
          </p:nvPr>
        </p:nvSpPr>
        <p:spPr>
          <a:xfrm>
            <a:off x="0" y="0"/>
            <a:ext cx="2455545" cy="521970"/>
          </a:xfrm>
          <a:prstGeom prst="rect">
            <a:avLst/>
          </a:prstGeom>
          <a:solidFill>
            <a:schemeClr val="accent6"/>
          </a:solidFill>
        </p:spPr>
        <p:txBody>
          <a:bodyPr wrap="square" rtlCol="0">
            <a:spAutoFit/>
          </a:bodyPr>
          <a:p>
            <a:pPr lvl="0" algn="l">
              <a:buClrTx/>
              <a:buSzTx/>
              <a:buFontTx/>
            </a:pPr>
            <a:r>
              <a:rPr kumimoji="1" lang="en-US" altLang="zh-CN" sz="2800" b="1" dirty="0">
                <a:solidFill>
                  <a:schemeClr val="lt1"/>
                </a:solidFill>
                <a:latin typeface="Times New Roman" panose="02020603050405020304" charset="0"/>
                <a:cs typeface="Times New Roman" panose="02020603050405020304" charset="0"/>
                <a:sym typeface="+mn-ea"/>
              </a:rPr>
              <a:t>Vocabulary</a:t>
            </a:r>
            <a:endParaRPr kumimoji="1" lang="en-US" altLang="zh-CN" sz="2800" b="1" dirty="0">
              <a:solidFill>
                <a:schemeClr val="lt1"/>
              </a:solidFill>
              <a:latin typeface="Times New Roman" panose="02020603050405020304" charset="0"/>
              <a:cs typeface="Times New Roman" panose="02020603050405020304" charset="0"/>
              <a:sym typeface="+mn-ea"/>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048602">
                                            <p:txEl>
                                              <p:pRg st="1" end="1"/>
                                            </p:txEl>
                                          </p:spTgt>
                                        </p:tgtEl>
                                        <p:attrNameLst>
                                          <p:attrName>style.visibility</p:attrName>
                                        </p:attrNameLst>
                                      </p:cBhvr>
                                      <p:to>
                                        <p:strVal val="visible"/>
                                      </p:to>
                                    </p:set>
                                    <p:animEffect transition="in" filter="blinds(horizontal)">
                                      <p:cBhvr>
                                        <p:cTn id="7" dur="500"/>
                                        <p:tgtEl>
                                          <p:spTgt spid="1048602">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048602">
                                            <p:txEl>
                                              <p:pRg st="2" end="2"/>
                                            </p:txEl>
                                          </p:spTgt>
                                        </p:tgtEl>
                                        <p:attrNameLst>
                                          <p:attrName>style.visibility</p:attrName>
                                        </p:attrNameLst>
                                      </p:cBhvr>
                                      <p:to>
                                        <p:strVal val="visible"/>
                                      </p:to>
                                    </p:set>
                                    <p:animEffect transition="in" filter="blinds(horizontal)">
                                      <p:cBhvr>
                                        <p:cTn id="10" dur="500"/>
                                        <p:tgtEl>
                                          <p:spTgt spid="1048602">
                                            <p:txEl>
                                              <p:pRg st="2" end="2"/>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 presetClass="entr" presetSubtype="10" fill="hold" grpId="0" nodeType="clickEffect">
                                  <p:stCondLst>
                                    <p:cond delay="0"/>
                                  </p:stCondLst>
                                  <p:childTnLst>
                                    <p:set>
                                      <p:cBhvr>
                                        <p:cTn id="14" dur="1" fill="hold">
                                          <p:stCondLst>
                                            <p:cond delay="0"/>
                                          </p:stCondLst>
                                        </p:cTn>
                                        <p:tgtEl>
                                          <p:spTgt spid="1048608"/>
                                        </p:tgtEl>
                                        <p:attrNameLst>
                                          <p:attrName>style.visibility</p:attrName>
                                        </p:attrNameLst>
                                      </p:cBhvr>
                                      <p:to>
                                        <p:strVal val="visible"/>
                                      </p:to>
                                    </p:set>
                                    <p:animEffect transition="in" filter="blinds(horizontal)">
                                      <p:cBhvr>
                                        <p:cTn id="15" dur="500"/>
                                        <p:tgtEl>
                                          <p:spTgt spid="1048608"/>
                                        </p:tgtEl>
                                      </p:cBhvr>
                                    </p:animEffect>
                                  </p:childTnLst>
                                </p:cTn>
                              </p:par>
                              <p:par>
                                <p:cTn id="16" presetID="3" presetClass="entr" presetSubtype="10" fill="hold" nodeType="withEffect">
                                  <p:stCondLst>
                                    <p:cond delay="0"/>
                                  </p:stCondLst>
                                  <p:childTnLst>
                                    <p:set>
                                      <p:cBhvr>
                                        <p:cTn id="17" dur="1" fill="hold">
                                          <p:stCondLst>
                                            <p:cond delay="0"/>
                                          </p:stCondLst>
                                        </p:cTn>
                                        <p:tgtEl>
                                          <p:spTgt spid="3145728"/>
                                        </p:tgtEl>
                                        <p:attrNameLst>
                                          <p:attrName>style.visibility</p:attrName>
                                        </p:attrNameLst>
                                      </p:cBhvr>
                                      <p:to>
                                        <p:strVal val="visible"/>
                                      </p:to>
                                    </p:set>
                                    <p:animEffect transition="in" filter="blinds(horizontal)">
                                      <p:cBhvr>
                                        <p:cTn id="18" dur="500"/>
                                        <p:tgtEl>
                                          <p:spTgt spid="3145728"/>
                                        </p:tgtEl>
                                      </p:cBhvr>
                                    </p:animEffect>
                                  </p:childTnLst>
                                </p:cTn>
                              </p:par>
                              <p:par>
                                <p:cTn id="19" presetID="3" presetClass="entr" presetSubtype="1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blinds(horizontal)">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1048605"/>
                                        </p:tgtEl>
                                        <p:attrNameLst>
                                          <p:attrName>style.visibility</p:attrName>
                                        </p:attrNameLst>
                                      </p:cBhvr>
                                      <p:to>
                                        <p:strVal val="visible"/>
                                      </p:to>
                                    </p:set>
                                    <p:animEffect transition="in" filter="blinds(horizontal)">
                                      <p:cBhvr>
                                        <p:cTn id="26" dur="500"/>
                                        <p:tgtEl>
                                          <p:spTgt spid="1048605"/>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nodeType="clickEffect">
                                  <p:stCondLst>
                                    <p:cond delay="0"/>
                                  </p:stCondLst>
                                  <p:childTnLst>
                                    <p:set>
                                      <p:cBhvr>
                                        <p:cTn id="30" dur="1" fill="hold">
                                          <p:stCondLst>
                                            <p:cond delay="0"/>
                                          </p:stCondLst>
                                        </p:cTn>
                                        <p:tgtEl>
                                          <p:spTgt spid="1048602">
                                            <p:txEl>
                                              <p:pRg st="6" end="6"/>
                                            </p:txEl>
                                          </p:spTgt>
                                        </p:tgtEl>
                                        <p:attrNameLst>
                                          <p:attrName>style.visibility</p:attrName>
                                        </p:attrNameLst>
                                      </p:cBhvr>
                                      <p:to>
                                        <p:strVal val="visible"/>
                                      </p:to>
                                    </p:set>
                                    <p:animEffect transition="in" filter="wipe(down)">
                                      <p:cBhvr>
                                        <p:cTn id="31" dur="500"/>
                                        <p:tgtEl>
                                          <p:spTgt spid="1048602">
                                            <p:txEl>
                                              <p:pRg st="6" end="6"/>
                                            </p:txEl>
                                          </p:spTgt>
                                        </p:tgtEl>
                                      </p:cBhvr>
                                    </p:animEffec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nodeType="clickEffect">
                                  <p:stCondLst>
                                    <p:cond delay="0"/>
                                  </p:stCondLst>
                                  <p:childTnLst>
                                    <p:set>
                                      <p:cBhvr>
                                        <p:cTn id="35" dur="1" fill="hold">
                                          <p:stCondLst>
                                            <p:cond delay="0"/>
                                          </p:stCondLst>
                                        </p:cTn>
                                        <p:tgtEl>
                                          <p:spTgt spid="3145729"/>
                                        </p:tgtEl>
                                        <p:attrNameLst>
                                          <p:attrName>style.visibility</p:attrName>
                                        </p:attrNameLst>
                                      </p:cBhvr>
                                      <p:to>
                                        <p:strVal val="visible"/>
                                      </p:to>
                                    </p:set>
                                    <p:animEffect transition="in" filter="wipe(down)">
                                      <p:cBhvr>
                                        <p:cTn id="36" dur="500"/>
                                        <p:tgtEl>
                                          <p:spTgt spid="3145729"/>
                                        </p:tgtEl>
                                      </p:cBhvr>
                                    </p:animEffect>
                                  </p:childTnLst>
                                </p:cTn>
                              </p:par>
                              <p:par>
                                <p:cTn id="37" presetID="3" presetClass="entr" presetSubtype="10" fill="hold" grpId="0" nodeType="with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blinds(horizontal)">
                                      <p:cBhvr>
                                        <p:cTn id="39" dur="500"/>
                                        <p:tgtEl>
                                          <p:spTgt spid="3"/>
                                        </p:tgtEl>
                                      </p:cBhvr>
                                    </p:animEffect>
                                  </p:childTnLst>
                                </p:cTn>
                              </p:par>
                              <p:par>
                                <p:cTn id="40" presetID="3" presetClass="entr" presetSubtype="10" fill="hold" grpId="0" nodeType="withEffect">
                                  <p:stCondLst>
                                    <p:cond delay="0"/>
                                  </p:stCondLst>
                                  <p:childTnLst>
                                    <p:set>
                                      <p:cBhvr>
                                        <p:cTn id="41" dur="1" fill="hold">
                                          <p:stCondLst>
                                            <p:cond delay="0"/>
                                          </p:stCondLst>
                                        </p:cTn>
                                        <p:tgtEl>
                                          <p:spTgt spid="4"/>
                                        </p:tgtEl>
                                        <p:attrNameLst>
                                          <p:attrName>style.visibility</p:attrName>
                                        </p:attrNameLst>
                                      </p:cBhvr>
                                      <p:to>
                                        <p:strVal val="visible"/>
                                      </p:to>
                                    </p:set>
                                    <p:animEffect transition="in" filter="blinds(horizontal)">
                                      <p:cBhvr>
                                        <p:cTn id="42" dur="500"/>
                                        <p:tgtEl>
                                          <p:spTgt spid="4"/>
                                        </p:tgtEl>
                                      </p:cBhvr>
                                    </p:animEffect>
                                  </p:childTnLst>
                                </p:cTn>
                              </p:par>
                            </p:childTnLst>
                          </p:cTn>
                        </p:par>
                      </p:childTnLst>
                    </p:cTn>
                  </p:par>
                  <p:par>
                    <p:cTn id="43" fill="hold">
                      <p:stCondLst>
                        <p:cond delay="indefinite"/>
                      </p:stCondLst>
                      <p:childTnLst>
                        <p:par>
                          <p:cTn id="44" fill="hold">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1048607"/>
                                        </p:tgtEl>
                                        <p:attrNameLst>
                                          <p:attrName>style.visibility</p:attrName>
                                        </p:attrNameLst>
                                      </p:cBhvr>
                                      <p:to>
                                        <p:strVal val="visible"/>
                                      </p:to>
                                    </p:set>
                                    <p:animEffect transition="in" filter="blinds(horizontal)">
                                      <p:cBhvr>
                                        <p:cTn id="47"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nvSpPr>
        <p:spPr>
          <a:xfrm>
            <a:off x="236855" y="620395"/>
            <a:ext cx="11751310" cy="2667000"/>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nvSpPr>
        <p:spPr>
          <a:xfrm>
            <a:off x="410845" y="746760"/>
            <a:ext cx="11502390" cy="1445260"/>
          </a:xfrm>
          <a:prstGeom prst="rect">
            <a:avLst/>
          </a:prstGeom>
          <a:noFill/>
        </p:spPr>
        <p:txBody>
          <a:bodyPr wrap="square">
            <a:spAutoFit/>
          </a:bodyPr>
          <a:lstStyle/>
          <a:p>
            <a:pPr algn="l"/>
            <a:r>
              <a:rPr lang="en-US" altLang="zh-CN" sz="2200">
                <a:latin typeface="Times New Roman" panose="02020603050405020304" charset="0"/>
                <a:cs typeface="Times New Roman" panose="02020603050405020304" charset="0"/>
                <a:sym typeface="+mn-ea"/>
              </a:rPr>
              <a:t>Sri Lanka has appealed for international help and solidarity as it struggles to tackle some of the worst flooding in its recent history. President Anura Kumara Dissanayake said they were facing highly challenging rescue and reconstruction operations as floods and landslides wreaked havoc in many areas.</a:t>
            </a:r>
            <a:endParaRPr lang="en-US" altLang="zh-CN" sz="2200">
              <a:latin typeface="Times New Roman" panose="02020603050405020304" charset="0"/>
              <a:cs typeface="Times New Roman" panose="02020603050405020304" charset="0"/>
              <a:sym typeface="+mn-ea"/>
            </a:endParaRPr>
          </a:p>
        </p:txBody>
      </p:sp>
      <p:sp>
        <p:nvSpPr>
          <p:cNvPr id="10" name="文本框 9"/>
          <p:cNvSpPr txBox="1"/>
          <p:nvPr/>
        </p:nvSpPr>
        <p:spPr>
          <a:xfrm>
            <a:off x="392430" y="2183130"/>
            <a:ext cx="11520805" cy="1660525"/>
          </a:xfrm>
          <a:prstGeom prst="rect">
            <a:avLst/>
          </a:prstGeom>
          <a:noFill/>
        </p:spPr>
        <p:txBody>
          <a:bodyPr wrap="square" rtlCol="0">
            <a:spAutoFit/>
          </a:bodyPr>
          <a:lstStyle/>
          <a:p>
            <a:pPr algn="l">
              <a:buClrTx/>
              <a:buSzTx/>
              <a:buFontTx/>
            </a:pPr>
            <a:r>
              <a:rPr lang="zh-CN" altLang="en-US" sz="2000">
                <a:latin typeface="Times New Roman" panose="02020603050405020304" charset="0"/>
                <a:ea typeface="华文中宋" panose="02010600040101010101" charset="-122"/>
                <a:cs typeface="Times New Roman" panose="02020603050405020304" charset="0"/>
              </a:rPr>
              <a:t>斯里兰卡正在努力应对近年来最严重的洪水灾害之一，呼吁国际社会提供帮助和支持。斯里兰卡总统</a:t>
            </a:r>
            <a:r>
              <a:rPr lang="en-US" altLang="zh-CN" sz="2000">
                <a:latin typeface="Times New Roman" panose="02020603050405020304" charset="0"/>
                <a:ea typeface="华文中宋" panose="02010600040101010101" charset="-122"/>
                <a:cs typeface="Times New Roman" panose="02020603050405020304" charset="0"/>
              </a:rPr>
              <a:t>Anura Kumara Dissanayake</a:t>
            </a:r>
            <a:r>
              <a:rPr lang="zh-CN" altLang="en-US" sz="2000">
                <a:latin typeface="Times New Roman" panose="02020603050405020304" charset="0"/>
                <a:ea typeface="华文中宋" panose="02010600040101010101" charset="-122"/>
                <a:cs typeface="Times New Roman" panose="02020603050405020304" charset="0"/>
              </a:rPr>
              <a:t>表示，洪水和山体滑坡给许多地区造成了严重破坏，他们正面临极具挑战性的救援和重建行动。</a:t>
            </a:r>
            <a:endParaRPr lang="zh-CN" altLang="en-US" sz="2000">
              <a:latin typeface="Times New Roman" panose="02020603050405020304" charset="0"/>
              <a:ea typeface="华文中宋" panose="02010600040101010101" charset="-122"/>
              <a:cs typeface="Times New Roman" panose="02020603050405020304" charset="0"/>
            </a:endParaRPr>
          </a:p>
          <a:p>
            <a:pPr algn="l">
              <a:buClrTx/>
              <a:buSzTx/>
              <a:buFontTx/>
            </a:pPr>
            <a:endParaRPr lang="en-US" altLang="zh-CN" sz="2100">
              <a:latin typeface="Times New Roman" panose="02020603050405020304" charset="0"/>
              <a:ea typeface="华文中宋" panose="02010600040101010101" charset="-122"/>
              <a:cs typeface="Times New Roman" panose="02020603050405020304" charset="0"/>
            </a:endParaRPr>
          </a:p>
          <a:p>
            <a:pPr algn="l">
              <a:buClrTx/>
              <a:buSzTx/>
              <a:buFontTx/>
            </a:pPr>
            <a:endParaRPr lang="en-US" altLang="zh-CN" sz="21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nvSpPr>
        <p:spPr>
          <a:xfrm>
            <a:off x="220345" y="3678555"/>
            <a:ext cx="11751310" cy="262382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nvSpPr>
        <p:spPr>
          <a:xfrm>
            <a:off x="384810" y="3752850"/>
            <a:ext cx="11603355" cy="2418715"/>
          </a:xfrm>
          <a:prstGeom prst="rect">
            <a:avLst/>
          </a:prstGeom>
          <a:noFill/>
        </p:spPr>
        <p:txBody>
          <a:bodyPr wrap="square">
            <a:noAutofit/>
          </a:bodyPr>
          <a:lstStyle/>
          <a:p>
            <a:pPr algn="l"/>
            <a:r>
              <a:rPr lang="en-US" altLang="zh-CN" sz="2200">
                <a:latin typeface="Times New Roman" panose="02020603050405020304" charset="0"/>
                <a:cs typeface="Times New Roman" panose="02020603050405020304" charset="0"/>
                <a:sym typeface="+mn-ea"/>
              </a:rPr>
              <a:t>The term ragebait, referring to manipulative tactics deployed to increase engagement with online content by promoting anger or outrage, has been named the word or phrase of the year by Oxford University Press. The publishing house says usage of it increased threefold in the last 12 months. The annual list is intended to reflect some of the moods and conversations that have shaped the last year.</a:t>
            </a:r>
            <a:endParaRPr lang="en-US" altLang="zh-CN" sz="2200">
              <a:latin typeface="Times New Roman" panose="02020603050405020304" charset="0"/>
              <a:cs typeface="Times New Roman" panose="02020603050405020304" charset="0"/>
              <a:sym typeface="+mn-ea"/>
            </a:endParaRPr>
          </a:p>
        </p:txBody>
      </p:sp>
      <p:sp>
        <p:nvSpPr>
          <p:cNvPr id="14" name="文本框 13"/>
          <p:cNvSpPr txBox="1"/>
          <p:nvPr/>
        </p:nvSpPr>
        <p:spPr>
          <a:xfrm>
            <a:off x="419100" y="5187315"/>
            <a:ext cx="11494135" cy="1059815"/>
          </a:xfrm>
          <a:prstGeom prst="rect">
            <a:avLst/>
          </a:prstGeom>
          <a:noFill/>
        </p:spPr>
        <p:txBody>
          <a:bodyPr wrap="square" rtlCol="0">
            <a:noAutofit/>
          </a:bodyPr>
          <a:lstStyle/>
          <a:p>
            <a:pPr algn="l">
              <a:buClrTx/>
              <a:buSzTx/>
              <a:buFontTx/>
            </a:pPr>
            <a:r>
              <a:rPr lang="zh-CN" altLang="en-US" sz="2000">
                <a:latin typeface="华文中宋" panose="02010600040101010101" charset="-122"/>
                <a:ea typeface="华文中宋" panose="02010600040101010101" charset="-122"/>
                <a:cs typeface="华文中宋" panose="02010600040101010101" charset="-122"/>
              </a:rPr>
              <a:t>牛津大学出版社宣布，</a:t>
            </a:r>
            <a:r>
              <a:rPr lang="en-US" altLang="zh-CN" sz="2000">
                <a:latin typeface="华文中宋" panose="02010600040101010101" charset="-122"/>
                <a:ea typeface="华文中宋" panose="02010600040101010101" charset="-122"/>
                <a:cs typeface="华文中宋" panose="02010600040101010101" charset="-122"/>
              </a:rPr>
              <a:t>“</a:t>
            </a:r>
            <a:r>
              <a:rPr lang="zh-CN" altLang="en-US" sz="2000">
                <a:latin typeface="华文中宋" panose="02010600040101010101" charset="-122"/>
                <a:ea typeface="华文中宋" panose="02010600040101010101" charset="-122"/>
                <a:cs typeface="华文中宋" panose="02010600040101010101" charset="-122"/>
              </a:rPr>
              <a:t>煽动愤怒</a:t>
            </a:r>
            <a:r>
              <a:rPr lang="en-US" altLang="zh-CN" sz="2000">
                <a:latin typeface="华文中宋" panose="02010600040101010101" charset="-122"/>
                <a:ea typeface="华文中宋" panose="02010600040101010101" charset="-122"/>
                <a:cs typeface="华文中宋" panose="02010600040101010101" charset="-122"/>
              </a:rPr>
              <a:t>”</a:t>
            </a:r>
            <a:r>
              <a:rPr lang="zh-CN" altLang="en-US" sz="2000">
                <a:latin typeface="华文中宋" panose="02010600040101010101" charset="-122"/>
                <a:ea typeface="华文中宋" panose="02010600040101010101" charset="-122"/>
                <a:cs typeface="华文中宋" panose="02010600040101010101" charset="-122"/>
              </a:rPr>
              <a:t>被选为年度词汇，这一词汇指的是通过煽动愤怒或不满情绪来增加网络内容参与度的操纵性手段。过去一年，该词汇的使用量增加了两倍。年度词汇旨在反映过去一年中塑造某些情绪和对话的元素。</a:t>
            </a:r>
            <a:endParaRPr lang="zh-CN" altLang="en-US" sz="2000">
              <a:latin typeface="华文中宋" panose="02010600040101010101" charset="-122"/>
              <a:ea typeface="华文中宋" panose="02010600040101010101" charset="-122"/>
              <a:cs typeface="华文中宋" panose="02010600040101010101" charset="-122"/>
            </a:endParaRPr>
          </a:p>
        </p:txBody>
      </p:sp>
      <p:sp>
        <p:nvSpPr>
          <p:cNvPr id="2" name="文本框 16"/>
          <p:cNvSpPr txBox="1"/>
          <p:nvPr>
            <p:custDataLst>
              <p:tags r:id="rId1"/>
            </p:custDataLst>
          </p:nvPr>
        </p:nvSpPr>
        <p:spPr>
          <a:xfrm>
            <a:off x="0" y="0"/>
            <a:ext cx="2428240"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2"/>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014730"/>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1. Play sport or read, under-16s told as social media ban starts</a:t>
            </a:r>
            <a:endParaRPr lang="en-US" altLang="zh-CN" sz="3000" b="1">
              <a:latin typeface="Times New Roman" panose="02020603050405020304" charset="0"/>
              <a:cs typeface="Times New Roman" panose="02020603050405020304" charset="0"/>
            </a:endParaRPr>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澳实施全球首个</a:t>
            </a:r>
            <a:r>
              <a:rPr lang="en-US" altLang="zh-CN" sz="3000" b="1">
                <a:solidFill>
                  <a:srgbClr val="ED7D31"/>
                </a:solidFill>
                <a:latin typeface="微软雅黑" panose="020B0503020204020204" charset="-122"/>
                <a:ea typeface="微软雅黑" panose="020B0503020204020204" charset="-122"/>
                <a:cs typeface="微软雅黑" panose="020B0503020204020204" charset="-122"/>
              </a:rPr>
              <a:t>16</a:t>
            </a: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岁以下未成年人社交媒体禁令</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2" name="图片 1"/>
          <p:cNvPicPr>
            <a:picLocks noChangeAspect="1"/>
          </p:cNvPicPr>
          <p:nvPr/>
        </p:nvPicPr>
        <p:blipFill>
          <a:blip r:embed="rId1"/>
          <a:stretch>
            <a:fillRect/>
          </a:stretch>
        </p:blipFill>
        <p:spPr>
          <a:xfrm>
            <a:off x="3298190" y="1593215"/>
            <a:ext cx="6165850" cy="341122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0" y="445135"/>
            <a:ext cx="12029440" cy="6069965"/>
          </a:xfrm>
          <a:prstGeom prst="rect">
            <a:avLst/>
          </a:prstGeom>
          <a:noFill/>
        </p:spPr>
        <p:txBody>
          <a:bodyPr wrap="square" rtlCol="0" anchor="t">
            <a:spAutoFit/>
          </a:bodyPr>
          <a:p>
            <a:pPr indent="0" algn="just" fontAlgn="auto">
              <a:lnSpc>
                <a:spcPts val="2220"/>
              </a:lnSpc>
            </a:pPr>
            <a:r>
              <a:rPr lang="en-US" sz="1600">
                <a:latin typeface="Times New Roman" panose="02020603050405020304" charset="0"/>
                <a:cs typeface="Times New Roman" panose="02020603050405020304" charset="0"/>
              </a:rPr>
              <a:t>  </a:t>
            </a:r>
            <a:r>
              <a:rPr lang="en-US" sz="2000">
                <a:latin typeface="Times New Roman" panose="02020603050405020304" charset="0"/>
                <a:cs typeface="Times New Roman" panose="02020603050405020304" charset="0"/>
              </a:rPr>
              <a:t>    </a:t>
            </a:r>
            <a:r>
              <a:rPr lang="en-US" altLang="zh-CN" sz="2000">
                <a:latin typeface="Times New Roman" panose="02020603050405020304" charset="0"/>
                <a:cs typeface="Times New Roman" panose="02020603050405020304" charset="0"/>
              </a:rPr>
              <a:t>Almost a million Australian teenagers have been urged to consider starting a new sport, learning a musical instrument or ________ (read) a book after the nation’s ban on social media for under-16s came into effect.</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Anthony Albanese, the prime minister, said children ________ (affect) by the ban knew “better than anyone” the pressure of growing up with algorithms and should </a:t>
            </a:r>
            <a:r>
              <a:rPr lang="en-US" altLang="zh-CN" sz="2000">
                <a:solidFill>
                  <a:srgbClr val="0000FF"/>
                </a:solidFill>
                <a:latin typeface="Times New Roman" panose="02020603050405020304" charset="0"/>
                <a:cs typeface="Times New Roman" panose="02020603050405020304" charset="0"/>
              </a:rPr>
              <a:t>revel</a:t>
            </a:r>
            <a:r>
              <a:rPr lang="en-US" altLang="zh-CN" sz="2000">
                <a:latin typeface="Times New Roman" panose="02020603050405020304" charset="0"/>
                <a:cs typeface="Times New Roman" panose="02020603050405020304" charset="0"/>
              </a:rPr>
              <a:t> in the opportunity that the crackdown presented. From today, young people who have ________ (account) with popular social media sites that the government has deemed to be a threat to their well-being ______________ (lock) out.</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The affected platforms include Snap-x0002-chat, _______  has about 440,000 Australian users aged under 16, Instagram with 350,000, TikTok with 200,000 and Facebook with 150,000. Kick, Reddit, X, YouTube and Threads are also banned.</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“Above all, make ____  most of the school holidays coming up, rather than spending it scrolling on your phone,” said Albanese in a video message.</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“Start a new sport, learn a new instrument, or read that book that has been sitting there on your shelf for some time.” He added: “___________ (Important), spend quality time with your friends and your family face to face.”</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Albanese said the crackdown was to benefit children, ____  urged them to talk to friends, family and mental health services if they needed support or had questions after the ban came into force.</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Psychologists and welfare experts, however, have warned of mental health impacts and the need for extra support for under-16s who spend a lot of time online, especially if they use social media to connect with communities they do not have access ____otherwise.</a:t>
            </a:r>
            <a:endParaRPr lang="en-US" altLang="zh-CN" sz="2000">
              <a:latin typeface="Times New Roman" panose="02020603050405020304" charset="0"/>
              <a:cs typeface="Times New Roman" panose="02020603050405020304" charset="0"/>
            </a:endParaRPr>
          </a:p>
          <a:p>
            <a:pPr indent="0" algn="just" fontAlgn="auto">
              <a:lnSpc>
                <a:spcPts val="2220"/>
              </a:lnSpc>
            </a:pPr>
            <a:r>
              <a:rPr lang="en-US" altLang="zh-CN" sz="2000">
                <a:latin typeface="Times New Roman" panose="02020603050405020304" charset="0"/>
                <a:cs typeface="Times New Roman" panose="02020603050405020304" charset="0"/>
              </a:rPr>
              <a:t>     Under the new laws, social media platforms affected by the ban will face fines of up to A$49.5 million (</a:t>
            </a:r>
            <a:r>
              <a:rPr lang="en-US" altLang="en-US" sz="2000">
                <a:latin typeface="Times New Roman" panose="02020603050405020304" charset="0"/>
                <a:cs typeface="Times New Roman" panose="02020603050405020304" charset="0"/>
              </a:rPr>
              <a:t>£</a:t>
            </a:r>
            <a:r>
              <a:rPr lang="en-US" altLang="zh-CN" sz="2000">
                <a:latin typeface="Times New Roman" panose="02020603050405020304" charset="0"/>
                <a:cs typeface="Times New Roman" panose="02020603050405020304" charset="0"/>
              </a:rPr>
              <a:t>25 million) if they fail _______ (take) all reasonable steps to </a:t>
            </a:r>
            <a:r>
              <a:rPr lang="en-US" altLang="zh-CN" sz="2000">
                <a:solidFill>
                  <a:srgbClr val="0000FF"/>
                </a:solidFill>
                <a:latin typeface="Times New Roman" panose="02020603050405020304" charset="0"/>
                <a:cs typeface="Times New Roman" panose="02020603050405020304" charset="0"/>
              </a:rPr>
              <a:t>expel</a:t>
            </a:r>
            <a:r>
              <a:rPr lang="en-US" altLang="zh-CN" sz="2000">
                <a:latin typeface="Times New Roman" panose="02020603050405020304" charset="0"/>
                <a:cs typeface="Times New Roman" panose="02020603050405020304" charset="0"/>
              </a:rPr>
              <a:t> under-16s from their platforms.</a:t>
            </a:r>
            <a:endParaRPr lang="en-US" altLang="zh-CN" sz="2000">
              <a:latin typeface="Times New Roman" panose="02020603050405020304" charset="0"/>
              <a:cs typeface="Times New Roman" panose="02020603050405020304" charset="0"/>
            </a:endParaRPr>
          </a:p>
          <a:p>
            <a:pPr indent="0" algn="just" fontAlgn="auto">
              <a:lnSpc>
                <a:spcPts val="2220"/>
              </a:lnSpc>
            </a:pPr>
            <a:endParaRPr sz="16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8461375"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sym typeface="+mn-ea"/>
              </a:rPr>
              <a:t>The Times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December</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 10, 2025 P30</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1578610" y="735330"/>
            <a:ext cx="1030605" cy="35306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reading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5896610" y="1033145"/>
            <a:ext cx="95758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affected</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3335020" y="1583055"/>
            <a:ext cx="107442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accounts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3589655" y="1890395"/>
            <a:ext cx="1754505" cy="35179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will be locked</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5730240" y="2167890"/>
            <a:ext cx="683895" cy="4781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which</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2339340" y="2988310"/>
            <a:ext cx="1123950" cy="2984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the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2139950" y="3825875"/>
            <a:ext cx="1449705" cy="36258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Importantly</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3987165" y="5290820"/>
            <a:ext cx="1854200" cy="32258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to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6201410" y="4125595"/>
            <a:ext cx="108204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and </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2249170" y="5789930"/>
            <a:ext cx="165735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to take</a:t>
            </a:r>
            <a:endParaRPr lang="en-US" altLang="zh-CN" sz="20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矩形 6"/>
          <p:cNvSpPr/>
          <p:nvPr/>
        </p:nvSpPr>
        <p:spPr>
          <a:xfrm>
            <a:off x="1955800" y="651510"/>
            <a:ext cx="9772650" cy="2745740"/>
          </a:xfrm>
          <a:prstGeom prst="rect">
            <a:avLst/>
          </a:prstGeom>
          <a:solidFill>
            <a:schemeClr val="accent2">
              <a:lumMod val="20000"/>
              <a:lumOff val="80000"/>
            </a:schemeClr>
          </a:solidFill>
          <a:ln w="34925" cmpd="sng">
            <a:noFill/>
            <a:prstDash val="sysDash"/>
          </a:ln>
        </p:spPr>
        <p:txBody>
          <a:bodyPr wrap="square">
            <a:spAutoFit/>
          </a:bodyPr>
          <a:p>
            <a:pPr indent="0" algn="just" fontAlgn="auto">
              <a:lnSpc>
                <a:spcPct val="150000"/>
              </a:lnSpc>
            </a:pPr>
            <a:r>
              <a:rPr lang="en-US" sz="2300" b="0" i="0" smtClean="0">
                <a:latin typeface="Times New Roman" panose="02020603050405020304" charset="0"/>
                <a:ea typeface="华文中宋" panose="02010600040101010101" charset="-122"/>
                <a:cs typeface="Times New Roman" panose="02020603050405020304" charset="0"/>
              </a:rPr>
              <a:t>1</a:t>
            </a:r>
            <a:r>
              <a:rPr sz="2300" b="0" i="0" smtClean="0">
                <a:latin typeface="Times New Roman" panose="02020603050405020304" charset="0"/>
                <a:ea typeface="华文中宋" panose="02010600040101010101" charset="-122"/>
                <a:cs typeface="Times New Roman" panose="02020603050405020304" charset="0"/>
              </a:rPr>
              <a:t>.</a:t>
            </a:r>
            <a:r>
              <a:rPr lang="en-US" sz="2300" b="0" i="0" smtClean="0">
                <a:latin typeface="Times New Roman" panose="02020603050405020304" charset="0"/>
                <a:ea typeface="华文中宋" panose="02010600040101010101" charset="-122"/>
                <a:cs typeface="Times New Roman" panose="02020603050405020304" charset="0"/>
              </a:rPr>
              <a:t> </a:t>
            </a:r>
            <a:r>
              <a:rPr lang="en-US" altLang="zh-CN" sz="2300" b="0" i="0" smtClean="0">
                <a:latin typeface="Times New Roman" panose="02020603050405020304" charset="0"/>
                <a:ea typeface="华文中宋" panose="02010600040101010101" charset="-122"/>
                <a:cs typeface="Times New Roman" panose="02020603050405020304" charset="0"/>
              </a:rPr>
              <a:t>What is one potential concern raised by experts regarding the social media ban?</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A. It may lead to increased government fines for non-compliance.</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B. It could cut off important community connections for some teens.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C. It might reduce opportunities for teens to learn musical instruments.</a:t>
            </a:r>
            <a:endParaRPr lang="en-US" altLang="zh-CN" sz="2300" b="0" i="0" smtClean="0">
              <a:latin typeface="Times New Roman" panose="02020603050405020304" charset="0"/>
              <a:ea typeface="华文中宋" panose="02010600040101010101" charset="-122"/>
              <a:cs typeface="Times New Roman" panose="02020603050405020304" charset="0"/>
            </a:endParaRPr>
          </a:p>
          <a:p>
            <a:pPr indent="0" algn="just" fontAlgn="auto">
              <a:lnSpc>
                <a:spcPct val="150000"/>
              </a:lnSpc>
            </a:pPr>
            <a:r>
              <a:rPr lang="en-US" altLang="zh-CN" sz="2300" b="0" i="0" smtClean="0">
                <a:latin typeface="Times New Roman" panose="02020603050405020304" charset="0"/>
                <a:ea typeface="华文中宋" panose="02010600040101010101" charset="-122"/>
                <a:cs typeface="Times New Roman" panose="02020603050405020304" charset="0"/>
              </a:rPr>
              <a:t>D. It will cause a significant drop in social media platform revenue.</a:t>
            </a:r>
            <a:endParaRPr lang="en-US" altLang="zh-CN" sz="2300" b="0" i="0" smtClean="0">
              <a:latin typeface="Times New Roman" panose="02020603050405020304" charset="0"/>
              <a:ea typeface="华文中宋" panose="02010600040101010101" charset="-122"/>
              <a:cs typeface="Times New Roman" panose="02020603050405020304" charset="0"/>
            </a:endParaRPr>
          </a:p>
        </p:txBody>
      </p:sp>
      <p:sp>
        <p:nvSpPr>
          <p:cNvPr id="11" name="矩形 10"/>
          <p:cNvSpPr/>
          <p:nvPr/>
        </p:nvSpPr>
        <p:spPr>
          <a:xfrm>
            <a:off x="1955165" y="3603625"/>
            <a:ext cx="9773285" cy="3300730"/>
          </a:xfrm>
          <a:prstGeom prst="rect">
            <a:avLst/>
          </a:prstGeom>
          <a:solidFill>
            <a:schemeClr val="accent6">
              <a:lumMod val="20000"/>
              <a:lumOff val="80000"/>
            </a:schemeClr>
          </a:solidFill>
          <a:ln w="34925" cmpd="sng">
            <a:noFill/>
            <a:prstDash val="sysDash"/>
          </a:ln>
        </p:spPr>
        <p:txBody>
          <a:bodyPr wrap="square">
            <a:noAutofit/>
          </a:bodyPr>
          <a:p>
            <a:pPr lvl="0" algn="just">
              <a:lnSpc>
                <a:spcPct val="150000"/>
              </a:lnSpc>
              <a:buClrTx/>
              <a:buSzTx/>
              <a:buFontTx/>
            </a:pPr>
            <a:r>
              <a:rPr lang="en-US" sz="2300" smtClean="0">
                <a:latin typeface="Times New Roman" panose="02020603050405020304" charset="0"/>
                <a:ea typeface="华文中宋" panose="02010600040101010101" charset="-122"/>
                <a:cs typeface="Times New Roman" panose="02020603050405020304" charset="0"/>
                <a:sym typeface="+mn-ea"/>
              </a:rPr>
              <a:t>2.</a:t>
            </a:r>
            <a:r>
              <a:rPr lang="en-US" altLang="zh-CN" sz="2300">
                <a:latin typeface="Times New Roman" panose="02020603050405020304" charset="0"/>
                <a:cs typeface="Times New Roman" panose="02020603050405020304" charset="0"/>
                <a:sym typeface="+mn-ea"/>
              </a:rPr>
              <a:t>What is the main purpose of the Australian government’s social media ban for under-16s?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A. To promote traditional hobbies and face-to-face social interaction.</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B. To punish social media platforms for violating teen privacy laws.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C. To reduce the operational costs of major online platforms.</a:t>
            </a:r>
            <a:endParaRPr lang="en-US" altLang="zh-CN" sz="2300">
              <a:latin typeface="Times New Roman" panose="02020603050405020304" charset="0"/>
              <a:cs typeface="Times New Roman" panose="02020603050405020304" charset="0"/>
              <a:sym typeface="+mn-ea"/>
            </a:endParaRPr>
          </a:p>
          <a:p>
            <a:pPr lvl="0" algn="just">
              <a:lnSpc>
                <a:spcPct val="150000"/>
              </a:lnSpc>
              <a:buClrTx/>
              <a:buSzTx/>
              <a:buFontTx/>
            </a:pPr>
            <a:r>
              <a:rPr lang="en-US" altLang="zh-CN" sz="2300">
                <a:latin typeface="Times New Roman" panose="02020603050405020304" charset="0"/>
                <a:cs typeface="Times New Roman" panose="02020603050405020304" charset="0"/>
                <a:sym typeface="+mn-ea"/>
              </a:rPr>
              <a:t>D. To encourage teenagers to spend more time on homework.</a:t>
            </a:r>
            <a:endParaRPr lang="en-US" altLang="zh-CN" sz="2300">
              <a:latin typeface="Times New Roman" panose="02020603050405020304" charset="0"/>
              <a:cs typeface="Times New Roman" panose="02020603050405020304" charset="0"/>
              <a:sym typeface="+mn-ea"/>
            </a:endParaRPr>
          </a:p>
        </p:txBody>
      </p:sp>
      <p:sp>
        <p:nvSpPr>
          <p:cNvPr id="2" name="文本框 16"/>
          <p:cNvSpPr txBox="1"/>
          <p:nvPr/>
        </p:nvSpPr>
        <p:spPr>
          <a:xfrm>
            <a:off x="0" y="0"/>
            <a:ext cx="3340100" cy="445135"/>
          </a:xfrm>
          <a:prstGeom prst="rect">
            <a:avLst/>
          </a:prstGeom>
          <a:solidFill>
            <a:schemeClr val="accent6"/>
          </a:solidFill>
        </p:spPr>
        <p:txBody>
          <a:bodyPr wrap="square" rtlCol="0">
            <a:spAutoFit/>
          </a:bodyPr>
          <a:p>
            <a:pPr lvl="0" algn="l">
              <a:buClrTx/>
              <a:buSzTx/>
              <a:buFontTx/>
            </a:pPr>
            <a:r>
              <a:rPr kumimoji="1" lang="en-US" altLang="zh-CN" sz="2300" b="1" dirty="0">
                <a:solidFill>
                  <a:schemeClr val="lt1"/>
                </a:solidFill>
                <a:latin typeface="Times New Roman" panose="02020603050405020304" charset="0"/>
                <a:cs typeface="Times New Roman" panose="02020603050405020304" charset="0"/>
                <a:sym typeface="+mn-ea"/>
              </a:rPr>
              <a:t>Reading Comprehension</a:t>
            </a:r>
            <a:endParaRPr kumimoji="1" lang="en-US" altLang="zh-CN" sz="2300" b="1" dirty="0">
              <a:solidFill>
                <a:schemeClr val="lt1"/>
              </a:solidFill>
              <a:latin typeface="Times New Roman" panose="02020603050405020304" charset="0"/>
              <a:cs typeface="Times New Roman" panose="02020603050405020304" charset="0"/>
              <a:sym typeface="+mn-ea"/>
            </a:endParaRPr>
          </a:p>
        </p:txBody>
      </p:sp>
      <p:sp>
        <p:nvSpPr>
          <p:cNvPr id="5" name="文本框 4"/>
          <p:cNvSpPr txBox="1"/>
          <p:nvPr>
            <p:custDataLst>
              <p:tags r:id="rId1"/>
            </p:custDataLst>
          </p:nvPr>
        </p:nvSpPr>
        <p:spPr>
          <a:xfrm>
            <a:off x="173355" y="1804670"/>
            <a:ext cx="1551940" cy="440055"/>
          </a:xfrm>
          <a:prstGeom prst="rect">
            <a:avLst/>
          </a:prstGeom>
          <a:solidFill>
            <a:srgbClr val="0070C0"/>
          </a:solidFill>
        </p:spPr>
        <p:txBody>
          <a:bodyPr wrap="square" rtlCol="0" anchor="t">
            <a:noAutofit/>
          </a:bodyPr>
          <a:p>
            <a:pPr lvl="0" algn="ctr">
              <a:buClrTx/>
              <a:buSzTx/>
              <a:buFontTx/>
            </a:pPr>
            <a:r>
              <a:rPr kumimoji="1" lang="en-US" altLang="zh-CN" sz="2200" b="1" dirty="0">
                <a:solidFill>
                  <a:schemeClr val="lt1"/>
                </a:solidFill>
                <a:sym typeface="+mn-ea"/>
              </a:rPr>
              <a:t>DETAIL</a:t>
            </a:r>
            <a:endParaRPr kumimoji="1" lang="en-US" altLang="zh-CN" sz="2200" b="1" dirty="0">
              <a:solidFill>
                <a:schemeClr val="lt1"/>
              </a:solidFill>
              <a:sym typeface="+mn-ea"/>
            </a:endParaRPr>
          </a:p>
        </p:txBody>
      </p:sp>
      <p:sp>
        <p:nvSpPr>
          <p:cNvPr id="17" name="文本框 16"/>
          <p:cNvSpPr txBox="1"/>
          <p:nvPr>
            <p:custDataLst>
              <p:tags r:id="rId2"/>
            </p:custDataLst>
          </p:nvPr>
        </p:nvSpPr>
        <p:spPr>
          <a:xfrm>
            <a:off x="173355" y="5050790"/>
            <a:ext cx="1551940" cy="439420"/>
          </a:xfrm>
          <a:prstGeom prst="rect">
            <a:avLst/>
          </a:prstGeom>
          <a:solidFill>
            <a:srgbClr val="0070C0"/>
          </a:solidFill>
        </p:spPr>
        <p:txBody>
          <a:bodyPr wrap="square" rtlCol="0" anchor="t">
            <a:noAutofit/>
          </a:bodyPr>
          <a:p>
            <a:pPr lvl="0" algn="l">
              <a:buClrTx/>
              <a:buSzTx/>
              <a:buFontTx/>
            </a:pPr>
            <a:r>
              <a:rPr kumimoji="1" lang="en-US" altLang="zh-CN" sz="2200" b="1" dirty="0">
                <a:solidFill>
                  <a:schemeClr val="lt1"/>
                </a:solidFill>
                <a:sym typeface="+mn-ea"/>
              </a:rPr>
              <a:t>      GIST</a:t>
            </a:r>
            <a:endParaRPr kumimoji="1" lang="en-US" altLang="zh-CN" sz="2200" b="1" dirty="0">
              <a:solidFill>
                <a:schemeClr val="lt1"/>
              </a:solidFill>
              <a:sym typeface="+mn-ea"/>
            </a:endParaRPr>
          </a:p>
        </p:txBody>
      </p:sp>
      <p:pic>
        <p:nvPicPr>
          <p:cNvPr id="6" name="图片 5"/>
          <p:cNvPicPr>
            <a:picLocks noChangeAspect="1"/>
          </p:cNvPicPr>
          <p:nvPr/>
        </p:nvPicPr>
        <p:blipFill>
          <a:blip r:embed="rId3"/>
          <a:stretch>
            <a:fillRect/>
          </a:stretch>
        </p:blipFill>
        <p:spPr>
          <a:xfrm>
            <a:off x="1803400" y="1926590"/>
            <a:ext cx="478155" cy="318135"/>
          </a:xfrm>
          <a:prstGeom prst="rect">
            <a:avLst/>
          </a:prstGeom>
        </p:spPr>
      </p:pic>
      <p:pic>
        <p:nvPicPr>
          <p:cNvPr id="8" name="图片 7"/>
          <p:cNvPicPr>
            <a:picLocks noChangeAspect="1"/>
          </p:cNvPicPr>
          <p:nvPr/>
        </p:nvPicPr>
        <p:blipFill>
          <a:blip r:embed="rId3"/>
          <a:stretch>
            <a:fillRect/>
          </a:stretch>
        </p:blipFill>
        <p:spPr>
          <a:xfrm>
            <a:off x="1955165" y="4851400"/>
            <a:ext cx="480060" cy="319405"/>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linds(horizont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文本框 3"/>
          <p:cNvSpPr txBox="1"/>
          <p:nvPr/>
        </p:nvSpPr>
        <p:spPr>
          <a:xfrm>
            <a:off x="93345" y="463550"/>
            <a:ext cx="12098655" cy="4714240"/>
          </a:xfrm>
          <a:prstGeom prst="rect">
            <a:avLst/>
          </a:prstGeom>
          <a:noFill/>
        </p:spPr>
        <p:txBody>
          <a:bodyPr wrap="square" rtlCol="0">
            <a:spAutoFit/>
          </a:bodyPr>
          <a:lstStyle/>
          <a:p>
            <a:pPr indent="0" algn="l">
              <a:lnSpc>
                <a:spcPct val="90000"/>
              </a:lnSpc>
              <a:spcBef>
                <a:spcPts val="1000"/>
              </a:spcBef>
              <a:buClrTx/>
              <a:buSzTx/>
              <a:buFont typeface="Arial" panose="020B0604020202020204" pitchFamily="34" charset="0"/>
              <a:buNone/>
            </a:pPr>
            <a:r>
              <a:rPr lang="zh-CN" altLang="en-US" sz="2800">
                <a:latin typeface="Times New Roman" panose="02020603050405020304" charset="0"/>
                <a:ea typeface="华文中宋" panose="02010600040101010101" charset="-122"/>
                <a:cs typeface="Times New Roman" panose="02020603050405020304" charset="0"/>
                <a:sym typeface="+mn-ea"/>
              </a:rPr>
              <a:t>1.</a:t>
            </a:r>
            <a:r>
              <a:rPr lang="en-US" altLang="zh-CN" sz="2800">
                <a:latin typeface="Times New Roman" panose="02020603050405020304" charset="0"/>
                <a:cs typeface="Times New Roman" panose="02020603050405020304" charset="0"/>
                <a:sym typeface="+mn-ea"/>
              </a:rPr>
              <a:t> </a:t>
            </a:r>
            <a:r>
              <a:rPr lang="en-US" altLang="zh-CN" sz="2800">
                <a:solidFill>
                  <a:srgbClr val="0000FF"/>
                </a:solidFill>
                <a:latin typeface="Times New Roman" panose="02020603050405020304" charset="0"/>
                <a:cs typeface="Times New Roman" panose="02020603050405020304" charset="0"/>
                <a:sym typeface="+mn-ea"/>
              </a:rPr>
              <a:t>revel</a:t>
            </a:r>
            <a:r>
              <a:rPr lang="en-US" altLang="zh-CN" sz="2800">
                <a:latin typeface="Times New Roman" panose="02020603050405020304" charset="0"/>
                <a:ea typeface="华文中宋" panose="02010600040101010101" charset="-122"/>
                <a:cs typeface="Times New Roman" panose="02020603050405020304" charset="0"/>
                <a:sym typeface="+mn-ea"/>
              </a:rPr>
              <a:t>: to spend time enjoying yourself in a noisy, enthusiastic way     </a:t>
            </a:r>
            <a:endParaRPr lang="en-US" altLang="zh-CN" sz="2800">
              <a:latin typeface="Times New Roman" panose="02020603050405020304" charset="0"/>
              <a:ea typeface="华文中宋" panose="02010600040101010101" charset="-122"/>
              <a:cs typeface="Times New Roman" panose="02020603050405020304" charset="0"/>
              <a:sym typeface="+mn-ea"/>
            </a:endParaRPr>
          </a:p>
          <a:p>
            <a:pPr indent="0" algn="l">
              <a:lnSpc>
                <a:spcPct val="90000"/>
              </a:lnSpc>
              <a:spcBef>
                <a:spcPts val="1000"/>
              </a:spcBef>
              <a:buClrTx/>
              <a:buSzTx/>
              <a:buFont typeface="Arial" panose="020B0604020202020204" pitchFamily="34" charset="0"/>
              <a:buNone/>
            </a:pPr>
            <a:r>
              <a:rPr lang="en-US" altLang="zh-CN"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狂欢作乐</a:t>
            </a:r>
            <a:r>
              <a:rPr lang="en-US" altLang="zh-CN" sz="2800">
                <a:latin typeface="Times New Roman" panose="02020603050405020304" charset="0"/>
                <a:ea typeface="华文中宋" panose="02010600040101010101" charset="-122"/>
                <a:cs typeface="Times New Roman" panose="02020603050405020304" charset="0"/>
                <a:sym typeface="+mn-ea"/>
              </a:rPr>
              <a:t> </a:t>
            </a:r>
            <a:r>
              <a:rPr lang="en-US" sz="2800">
                <a:latin typeface="Times New Roman" panose="02020603050405020304" charset="0"/>
                <a:ea typeface="华文中宋" panose="02010600040101010101" charset="-122"/>
                <a:cs typeface="Times New Roman" panose="02020603050405020304" charset="0"/>
                <a:sym typeface="+mn-ea"/>
              </a:rPr>
              <a:t>   </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rPr>
              <a:t>She was clearly revelling in all the attention.</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zh-CN" altLang="en-US" sz="2800">
                <a:latin typeface="Times New Roman" panose="02020603050405020304" charset="0"/>
                <a:ea typeface="华文中宋" panose="02010600040101010101" charset="-122"/>
                <a:cs typeface="Times New Roman" panose="02020603050405020304" charset="0"/>
              </a:rPr>
              <a:t>显而易见，她对大家的关注感到十分高兴</a:t>
            </a:r>
            <a:r>
              <a:rPr lang="zh-CN" sz="2800">
                <a:latin typeface="Times New Roman" panose="02020603050405020304" charset="0"/>
                <a:ea typeface="华文中宋" panose="02010600040101010101" charset="-122"/>
                <a:cs typeface="Times New Roman" panose="02020603050405020304" charset="0"/>
              </a:rPr>
              <a:t>。</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2800">
                <a:latin typeface="华文中宋" panose="02010600040101010101" charset="-122"/>
                <a:ea typeface="华文中宋" panose="02010600040101010101" charset="-122"/>
                <a:cs typeface="华文中宋" panose="02010600040101010101" charset="-122"/>
                <a:sym typeface="华文中宋" panose="02010600040101010101" charset="-122"/>
              </a:rPr>
              <a:t>   </a:t>
            </a:r>
            <a:r>
              <a:rPr lang="en-US" altLang="zh-CN" sz="3200">
                <a:latin typeface="Times New Roman" panose="02020603050405020304" charset="0"/>
                <a:cs typeface="Times New Roman" panose="02020603050405020304" charset="0"/>
              </a:rPr>
              <a:t> </a:t>
            </a:r>
            <a:endParaRPr lang="en-US" altLang="zh-CN" sz="32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endParaRPr lang="en-US" altLang="zh-CN" sz="2800">
              <a:latin typeface="Times New Roman" panose="02020603050405020304" charset="0"/>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cs typeface="Times New Roman" panose="02020603050405020304" charset="0"/>
              </a:rPr>
              <a:t>2</a:t>
            </a:r>
            <a:r>
              <a:rPr lang="en-US" altLang="zh-CN" sz="3200">
                <a:latin typeface="Times New Roman" panose="02020603050405020304" charset="0"/>
                <a:cs typeface="Times New Roman" panose="02020603050405020304" charset="0"/>
              </a:rPr>
              <a:t>. </a:t>
            </a:r>
            <a:r>
              <a:rPr lang="en-US" altLang="zh-CN" sz="2800">
                <a:solidFill>
                  <a:srgbClr val="0000FF"/>
                </a:solidFill>
                <a:latin typeface="Times New Roman" panose="02020603050405020304" charset="0"/>
                <a:cs typeface="Times New Roman" panose="02020603050405020304" charset="0"/>
                <a:sym typeface="+mn-ea"/>
              </a:rPr>
              <a:t>expel</a:t>
            </a:r>
            <a:r>
              <a:rPr lang="en-US" altLang="zh-CN" sz="2800">
                <a:latin typeface="Times New Roman" panose="02020603050405020304" charset="0"/>
                <a:ea typeface="华文中宋" panose="02010600040101010101" charset="-122"/>
                <a:cs typeface="Times New Roman" panose="02020603050405020304" charset="0"/>
              </a:rPr>
              <a:t>: to officially make sb leave a school or an organization  </a:t>
            </a:r>
            <a:r>
              <a:rPr lang="zh-CN" altLang="en-US" sz="2800">
                <a:latin typeface="Times New Roman" panose="02020603050405020304" charset="0"/>
                <a:ea typeface="华文中宋" panose="02010600040101010101" charset="-122"/>
                <a:cs typeface="Times New Roman" panose="02020603050405020304" charset="0"/>
                <a:sym typeface="+mn-ea"/>
              </a:rPr>
              <a:t>把</a:t>
            </a:r>
            <a:r>
              <a:rPr lang="en-US" altLang="zh-CN" sz="2800">
                <a:latin typeface="Times New Roman" panose="02020603050405020304" charset="0"/>
                <a:ea typeface="华文中宋" panose="02010600040101010101" charset="-122"/>
                <a:cs typeface="Times New Roman" panose="02020603050405020304" charset="0"/>
                <a:sym typeface="+mn-ea"/>
              </a:rPr>
              <a:t>…</a:t>
            </a:r>
            <a:r>
              <a:rPr lang="zh-CN" altLang="en-US" sz="2800">
                <a:latin typeface="Times New Roman" panose="02020603050405020304" charset="0"/>
                <a:ea typeface="华文中宋" panose="02010600040101010101" charset="-122"/>
                <a:cs typeface="Times New Roman" panose="02020603050405020304" charset="0"/>
                <a:sym typeface="+mn-ea"/>
              </a:rPr>
              <a:t>开除</a:t>
            </a:r>
            <a:r>
              <a:rPr lang="en-US" altLang="zh-CN" sz="2800">
                <a:latin typeface="Times New Roman" panose="02020603050405020304" charset="0"/>
                <a:ea typeface="华文中宋" panose="02010600040101010101" charset="-122"/>
                <a:cs typeface="Times New Roman" panose="02020603050405020304" charset="0"/>
                <a:sym typeface="+mn-ea"/>
              </a:rPr>
              <a:t>/</a:t>
            </a:r>
            <a:r>
              <a:rPr lang="zh-CN" altLang="en-US" sz="2800">
                <a:latin typeface="Times New Roman" panose="02020603050405020304" charset="0"/>
                <a:ea typeface="华文中宋" panose="02010600040101010101" charset="-122"/>
                <a:cs typeface="Times New Roman" panose="02020603050405020304" charset="0"/>
                <a:sym typeface="+mn-ea"/>
              </a:rPr>
              <a:t>除名</a:t>
            </a:r>
            <a:r>
              <a:rPr lang="en-US" altLang="zh-CN" sz="2800">
                <a:latin typeface="Times New Roman" panose="02020603050405020304" charset="0"/>
                <a:ea typeface="华文中宋" panose="02010600040101010101" charset="-122"/>
                <a:cs typeface="Times New Roman" panose="02020603050405020304" charset="0"/>
              </a:rPr>
              <a:t>                          </a:t>
            </a:r>
            <a:r>
              <a:rPr lang="en-US" sz="2800">
                <a:latin typeface="Times New Roman" panose="02020603050405020304" charset="0"/>
                <a:ea typeface="华文中宋" panose="02010600040101010101" charset="-122"/>
                <a:cs typeface="Times New Roman" panose="02020603050405020304" charset="0"/>
              </a:rPr>
              <a:t>    </a:t>
            </a:r>
            <a:endParaRPr lang="zh-CN" altLang="en-US" sz="2800">
              <a:latin typeface="Times New Roman" panose="02020603050405020304" charset="0"/>
              <a:ea typeface="华文中宋" panose="02010600040101010101" charset="-122"/>
              <a:cs typeface="Times New Roman" panose="02020603050405020304" charset="0"/>
              <a:sym typeface="+mn-ea"/>
            </a:endParaRPr>
          </a:p>
          <a:p>
            <a:pPr marL="457200" indent="-457200" algn="l">
              <a:lnSpc>
                <a:spcPct val="90000"/>
              </a:lnSpc>
              <a:spcBef>
                <a:spcPts val="1000"/>
              </a:spcBef>
              <a:buClrTx/>
              <a:buSzTx/>
              <a:buFont typeface="Wingdings" panose="05000000000000000000" charset="0"/>
              <a:buChar char="ü"/>
            </a:pPr>
            <a:r>
              <a:rPr lang="en-US" altLang="zh-CN" sz="2800">
                <a:latin typeface="Times New Roman" panose="02020603050405020304" charset="0"/>
                <a:ea typeface="华文中宋" panose="02010600040101010101" charset="-122"/>
                <a:cs typeface="Times New Roman" panose="02020603050405020304" charset="0"/>
                <a:sym typeface="+mn-ea"/>
              </a:rPr>
              <a:t>More than five-thousand high school students have been expelled for cheating.</a:t>
            </a:r>
            <a:endParaRPr lang="en-US" altLang="zh-CN" sz="2800">
              <a:latin typeface="Times New Roman" panose="02020603050405020304" charset="0"/>
              <a:ea typeface="华文中宋" panose="02010600040101010101" charset="-122"/>
              <a:cs typeface="Times New Roman" panose="02020603050405020304" charset="0"/>
            </a:endParaRPr>
          </a:p>
          <a:p>
            <a:pPr indent="0" algn="l">
              <a:lnSpc>
                <a:spcPct val="90000"/>
              </a:lnSpc>
              <a:spcBef>
                <a:spcPts val="1000"/>
              </a:spcBef>
              <a:buClrTx/>
              <a:buSzTx/>
              <a:buFont typeface="Wingdings" panose="05000000000000000000" charset="0"/>
              <a:buNone/>
            </a:pPr>
            <a:r>
              <a:rPr lang="en-US" altLang="zh-CN" sz="2800">
                <a:latin typeface="Times New Roman" panose="02020603050405020304" charset="0"/>
                <a:ea typeface="华文中宋" panose="02010600040101010101" charset="-122"/>
                <a:cs typeface="Times New Roman" panose="02020603050405020304" charset="0"/>
                <a:sym typeface="+mn-ea"/>
              </a:rPr>
              <a:t>     </a:t>
            </a:r>
            <a:r>
              <a:rPr lang="zh-CN" altLang="en-US" sz="2800">
                <a:latin typeface="Times New Roman" panose="02020603050405020304" charset="0"/>
                <a:ea typeface="华文中宋" panose="02010600040101010101" charset="-122"/>
                <a:cs typeface="Times New Roman" panose="02020603050405020304" charset="0"/>
                <a:sym typeface="+mn-ea"/>
              </a:rPr>
              <a:t>五千多名中学生因考试作弊而被开除</a:t>
            </a:r>
            <a:r>
              <a:rPr lang="zh-CN" sz="2800">
                <a:latin typeface="Times New Roman" panose="02020603050405020304" charset="0"/>
                <a:ea typeface="华文中宋" panose="02010600040101010101" charset="-122"/>
                <a:cs typeface="Times New Roman" panose="02020603050405020304" charset="0"/>
                <a:sym typeface="+mn-ea"/>
              </a:rPr>
              <a:t>。</a:t>
            </a:r>
            <a:r>
              <a:rPr lang="en-US" altLang="zh-CN" sz="2800">
                <a:latin typeface="Times New Roman" panose="02020603050405020304" charset="0"/>
                <a:cs typeface="Times New Roman" panose="02020603050405020304" charset="0"/>
              </a:rPr>
              <a:t>                                                                                        </a:t>
            </a:r>
            <a:endParaRPr lang="en-US" altLang="zh-CN" sz="2800">
              <a:latin typeface="Times New Roman" panose="02020603050405020304" charset="0"/>
              <a:cs typeface="Times New Roman" panose="02020603050405020304" charset="0"/>
            </a:endParaRPr>
          </a:p>
        </p:txBody>
      </p:sp>
      <p:sp>
        <p:nvSpPr>
          <p:cNvPr id="1048605" name="文本框 2"/>
          <p:cNvSpPr txBox="1"/>
          <p:nvPr/>
        </p:nvSpPr>
        <p:spPr>
          <a:xfrm>
            <a:off x="139065" y="2900045"/>
            <a:ext cx="7970520" cy="521970"/>
          </a:xfrm>
          <a:prstGeom prst="rect">
            <a:avLst/>
          </a:prstGeom>
          <a:noFill/>
        </p:spPr>
        <p:txBody>
          <a:bodyPr wrap="square" rtlCol="0">
            <a:spAutoFit/>
          </a:bodyPr>
          <a:lstStyle/>
          <a:p>
            <a:r>
              <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rPr>
              <a:t>Some people seem to revel in annoying others. </a:t>
            </a:r>
            <a:endParaRPr lang="en-US" altLang="zh-CN" sz="2800">
              <a:solidFill>
                <a:srgbClr val="FF0000"/>
              </a:solidFill>
              <a:latin typeface="Times New Roman" panose="02020603050405020304" charset="0"/>
              <a:ea typeface="华文中宋" panose="02010600040101010101" charset="-122"/>
              <a:cs typeface="Times New Roman" panose="02020603050405020304" charset="0"/>
              <a:sym typeface="+mn-ea"/>
            </a:endParaRPr>
          </a:p>
        </p:txBody>
      </p:sp>
      <p:sp>
        <p:nvSpPr>
          <p:cNvPr id="1048607" name="文本框 5"/>
          <p:cNvSpPr txBox="1"/>
          <p:nvPr/>
        </p:nvSpPr>
        <p:spPr>
          <a:xfrm>
            <a:off x="320675" y="5815330"/>
            <a:ext cx="11924665" cy="521970"/>
          </a:xfrm>
          <a:prstGeom prst="rect">
            <a:avLst/>
          </a:prstGeom>
          <a:noFill/>
        </p:spPr>
        <p:txBody>
          <a:bodyPr wrap="square" rtlCol="0">
            <a:spAutoFit/>
          </a:bodyPr>
          <a:lstStyle/>
          <a:p>
            <a:r>
              <a:rPr lang="en-US" altLang="zh-CN" sz="2800">
                <a:solidFill>
                  <a:srgbClr val="FF0000"/>
                </a:solidFill>
                <a:latin typeface="Times New Roman" panose="02020603050405020304" charset="0"/>
                <a:cs typeface="Times New Roman" panose="02020603050405020304" charset="0"/>
              </a:rPr>
              <a:t>She was expelled from school at 15 </a:t>
            </a:r>
            <a:r>
              <a:rPr lang="en-US" sz="2800">
                <a:solidFill>
                  <a:srgbClr val="FF0000"/>
                </a:solidFill>
                <a:latin typeface="Times New Roman" panose="02020603050405020304" charset="0"/>
                <a:cs typeface="Times New Roman" panose="02020603050405020304" charset="0"/>
              </a:rPr>
              <a:t>.</a:t>
            </a:r>
            <a:endParaRPr sz="2800">
              <a:solidFill>
                <a:srgbClr val="FF0000"/>
              </a:solidFill>
              <a:latin typeface="Times New Roman" panose="02020603050405020304" charset="0"/>
              <a:cs typeface="Times New Roman" panose="02020603050405020304" charset="0"/>
            </a:endParaRPr>
          </a:p>
        </p:txBody>
      </p:sp>
      <p:sp>
        <p:nvSpPr>
          <p:cNvPr id="1048608" name="文本框 7"/>
          <p:cNvSpPr txBox="1"/>
          <p:nvPr/>
        </p:nvSpPr>
        <p:spPr>
          <a:xfrm>
            <a:off x="2332355" y="2378075"/>
            <a:ext cx="7434580" cy="521970"/>
          </a:xfrm>
          <a:prstGeom prst="rect">
            <a:avLst/>
          </a:prstGeom>
          <a:noFill/>
        </p:spPr>
        <p:txBody>
          <a:bodyPr wrap="square" rtlCol="0" anchor="t">
            <a:spAutoFit/>
          </a:bodyPr>
          <a:lstStyle/>
          <a:p>
            <a:r>
              <a:rPr lang="zh-CN" altLang="en-US" sz="2800">
                <a:ea typeface="华文中宋" panose="02010600040101010101" charset="-122"/>
              </a:rPr>
              <a:t>有些人好像总是喜欢惹人烦。</a:t>
            </a:r>
            <a:endParaRPr lang="zh-CN" altLang="en-US" sz="2800">
              <a:ea typeface="华文中宋" panose="02010600040101010101" charset="-122"/>
            </a:endParaRPr>
          </a:p>
        </p:txBody>
      </p:sp>
      <p:cxnSp>
        <p:nvCxnSpPr>
          <p:cNvPr id="3145728" name="直接连接符 8"/>
          <p:cNvCxnSpPr/>
          <p:nvPr/>
        </p:nvCxnSpPr>
        <p:spPr>
          <a:xfrm flipV="1">
            <a:off x="211455" y="3324860"/>
            <a:ext cx="7293610" cy="42545"/>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cxnSp>
        <p:nvCxnSpPr>
          <p:cNvPr id="3145729" name="直接连接符 11"/>
          <p:cNvCxnSpPr/>
          <p:nvPr/>
        </p:nvCxnSpPr>
        <p:spPr>
          <a:xfrm flipV="1">
            <a:off x="388620" y="6290310"/>
            <a:ext cx="6142355" cy="46990"/>
          </a:xfrm>
          <a:prstGeom prst="line">
            <a:avLst/>
          </a:prstGeom>
          <a:ln w="28575" cmpd="sng">
            <a:solidFill>
              <a:schemeClr val="tx1"/>
            </a:solidFill>
            <a:prstDash val="solid"/>
          </a:ln>
        </p:spPr>
        <p:style>
          <a:lnRef idx="1">
            <a:schemeClr val="accent1"/>
          </a:lnRef>
          <a:fillRef idx="0">
            <a:schemeClr val="accent1"/>
          </a:fillRef>
          <a:effectRef idx="0">
            <a:schemeClr val="accent1"/>
          </a:effectRef>
          <a:fontRef idx="minor">
            <a:schemeClr val="tx1"/>
          </a:fontRef>
        </p:style>
      </p:cxnSp>
      <p:sp>
        <p:nvSpPr>
          <p:cNvPr id="3" name="文本框 6"/>
          <p:cNvSpPr txBox="1"/>
          <p:nvPr/>
        </p:nvSpPr>
        <p:spPr>
          <a:xfrm>
            <a:off x="2332355" y="5177790"/>
            <a:ext cx="8297545" cy="521970"/>
          </a:xfrm>
          <a:prstGeom prst="rect">
            <a:avLst/>
          </a:prstGeom>
          <a:noFill/>
        </p:spPr>
        <p:txBody>
          <a:bodyPr wrap="square" rtlCol="0" anchor="t">
            <a:spAutoFit/>
          </a:bodyPr>
          <a:p>
            <a:r>
              <a:rPr lang="zh-CN" altLang="en-US" sz="2800">
                <a:ea typeface="华文中宋" panose="02010600040101010101" charset="-122"/>
              </a:rPr>
              <a:t>她</a:t>
            </a:r>
            <a:r>
              <a:rPr lang="en-US" altLang="zh-CN" sz="2800">
                <a:ea typeface="华文中宋" panose="02010600040101010101" charset="-122"/>
              </a:rPr>
              <a:t>15</a:t>
            </a:r>
            <a:r>
              <a:rPr lang="zh-CN" altLang="en-US" sz="2800">
                <a:ea typeface="华文中宋" panose="02010600040101010101" charset="-122"/>
              </a:rPr>
              <a:t>岁时被学校开除了。</a:t>
            </a:r>
            <a:endParaRPr lang="zh-CN" altLang="en-US" sz="2800">
              <a:ea typeface="华文中宋" panose="02010600040101010101" charset="-122"/>
            </a:endParaRPr>
          </a:p>
        </p:txBody>
      </p:sp>
      <p:sp>
        <p:nvSpPr>
          <p:cNvPr id="2" name="文本框 1"/>
          <p:cNvSpPr txBox="1"/>
          <p:nvPr>
            <p:custDataLst>
              <p:tags r:id="rId1"/>
            </p:custDataLst>
          </p:nvPr>
        </p:nvSpPr>
        <p:spPr>
          <a:xfrm>
            <a:off x="0" y="0"/>
            <a:ext cx="1871980" cy="506730"/>
          </a:xfrm>
          <a:prstGeom prst="rect">
            <a:avLst/>
          </a:prstGeom>
          <a:solidFill>
            <a:schemeClr val="accent6"/>
          </a:solidFill>
        </p:spPr>
        <p:txBody>
          <a:bodyPr wrap="square" rtlCol="0">
            <a:spAutoFit/>
          </a:bodyPr>
          <a:p>
            <a:pPr lvl="0" algn="l">
              <a:buClrTx/>
              <a:buSzTx/>
              <a:buFontTx/>
            </a:pPr>
            <a:r>
              <a:rPr kumimoji="1" lang="en-US" altLang="zh-CN" sz="2700" b="1" dirty="0">
                <a:solidFill>
                  <a:schemeClr val="lt1"/>
                </a:solidFill>
                <a:latin typeface="Times New Roman" panose="02020603050405020304" charset="0"/>
                <a:cs typeface="Times New Roman" panose="02020603050405020304" charset="0"/>
                <a:sym typeface="+mn-ea"/>
              </a:rPr>
              <a:t>Vocabulary</a:t>
            </a:r>
            <a:endParaRPr kumimoji="1" lang="en-US" altLang="zh-CN" sz="2700" b="1" dirty="0">
              <a:solidFill>
                <a:schemeClr val="lt1"/>
              </a:solidFill>
              <a:latin typeface="Times New Roman" panose="02020603050405020304" charset="0"/>
              <a:cs typeface="Times New Roman" panose="02020603050405020304" charset="0"/>
              <a:sym typeface="+mn-ea"/>
            </a:endParaRPr>
          </a:p>
        </p:txBody>
      </p:sp>
      <p:sp>
        <p:nvSpPr>
          <p:cNvPr id="5" name="文本框 1"/>
          <p:cNvSpPr txBox="1"/>
          <p:nvPr>
            <p:custDataLst>
              <p:tags r:id="rId2"/>
            </p:custDataLst>
          </p:nvPr>
        </p:nvSpPr>
        <p:spPr>
          <a:xfrm>
            <a:off x="159385" y="2457450"/>
            <a:ext cx="19850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
        <p:nvSpPr>
          <p:cNvPr id="4" name="文本框 1"/>
          <p:cNvSpPr txBox="1"/>
          <p:nvPr>
            <p:custDataLst>
              <p:tags r:id="rId3"/>
            </p:custDataLst>
          </p:nvPr>
        </p:nvSpPr>
        <p:spPr>
          <a:xfrm>
            <a:off x="211455" y="5235575"/>
            <a:ext cx="2010410" cy="521970"/>
          </a:xfrm>
          <a:prstGeom prst="rect">
            <a:avLst/>
          </a:prstGeom>
          <a:solidFill>
            <a:srgbClr val="0070C0"/>
          </a:solidFill>
        </p:spPr>
        <p:txBody>
          <a:bodyPr wrap="square" rtlCol="0">
            <a:spAutoFit/>
          </a:bodyPr>
          <a:p>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4"/>
    </p:custData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 presetClass="entr" presetSubtype="10" fill="hold" nodeType="withEffect">
                                  <p:stCondLst>
                                    <p:cond delay="0"/>
                                  </p:stCondLst>
                                  <p:childTnLst>
                                    <p:set>
                                      <p:cBhvr>
                                        <p:cTn id="6" dur="1" fill="hold">
                                          <p:stCondLst>
                                            <p:cond delay="0"/>
                                          </p:stCondLst>
                                        </p:cTn>
                                        <p:tgtEl>
                                          <p:spTgt spid="1048602">
                                            <p:txEl>
                                              <p:pRg st="3" end="3"/>
                                            </p:txEl>
                                          </p:spTgt>
                                        </p:tgtEl>
                                        <p:attrNameLst>
                                          <p:attrName>style.visibility</p:attrName>
                                        </p:attrNameLst>
                                      </p:cBhvr>
                                      <p:to>
                                        <p:strVal val="visible"/>
                                      </p:to>
                                    </p:set>
                                    <p:animEffect transition="in" filter="blinds(horizontal)">
                                      <p:cBhvr>
                                        <p:cTn id="7" dur="500"/>
                                        <p:tgtEl>
                                          <p:spTgt spid="1048602">
                                            <p:txEl>
                                              <p:pRg st="3" end="3"/>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048608"/>
                                        </p:tgtEl>
                                        <p:attrNameLst>
                                          <p:attrName>style.visibility</p:attrName>
                                        </p:attrNameLst>
                                      </p:cBhvr>
                                      <p:to>
                                        <p:strVal val="visible"/>
                                      </p:to>
                                    </p:set>
                                    <p:animEffect transition="in" filter="blinds(horizontal)">
                                      <p:cBhvr>
                                        <p:cTn id="12" dur="500"/>
                                        <p:tgtEl>
                                          <p:spTgt spid="1048608"/>
                                        </p:tgtEl>
                                      </p:cBhvr>
                                    </p:animEffect>
                                  </p:childTnLst>
                                </p:cTn>
                              </p:par>
                              <p:par>
                                <p:cTn id="13" presetID="3" presetClass="entr" presetSubtype="10" fill="hold" nodeType="withEffect">
                                  <p:stCondLst>
                                    <p:cond delay="0"/>
                                  </p:stCondLst>
                                  <p:childTnLst>
                                    <p:set>
                                      <p:cBhvr>
                                        <p:cTn id="14" dur="1" fill="hold">
                                          <p:stCondLst>
                                            <p:cond delay="0"/>
                                          </p:stCondLst>
                                        </p:cTn>
                                        <p:tgtEl>
                                          <p:spTgt spid="3145728"/>
                                        </p:tgtEl>
                                        <p:attrNameLst>
                                          <p:attrName>style.visibility</p:attrName>
                                        </p:attrNameLst>
                                      </p:cBhvr>
                                      <p:to>
                                        <p:strVal val="visible"/>
                                      </p:to>
                                    </p:set>
                                    <p:animEffect transition="in" filter="blinds(horizontal)">
                                      <p:cBhvr>
                                        <p:cTn id="15" dur="500"/>
                                        <p:tgtEl>
                                          <p:spTgt spid="3145728"/>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blinds(horizontal)">
                                      <p:cBhvr>
                                        <p:cTn id="18" dur="500"/>
                                        <p:tgtEl>
                                          <p:spTgt spid="5"/>
                                        </p:tgtEl>
                                      </p:cBhvr>
                                    </p:animEffect>
                                  </p:childTnLst>
                                </p:cTn>
                              </p:par>
                            </p:childTnLst>
                          </p:cTn>
                        </p:par>
                      </p:childTnLst>
                    </p:cTn>
                  </p:par>
                  <p:par>
                    <p:cTn id="19" fill="hold">
                      <p:stCondLst>
                        <p:cond delay="indefinite"/>
                      </p:stCondLst>
                      <p:childTnLst>
                        <p:par>
                          <p:cTn id="20" fill="hold">
                            <p:stCondLst>
                              <p:cond delay="0"/>
                            </p:stCondLst>
                            <p:childTnLst>
                              <p:par>
                                <p:cTn id="21" presetID="3" presetClass="entr" presetSubtype="10" fill="hold" grpId="0" nodeType="clickEffect">
                                  <p:stCondLst>
                                    <p:cond delay="0"/>
                                  </p:stCondLst>
                                  <p:childTnLst>
                                    <p:set>
                                      <p:cBhvr>
                                        <p:cTn id="22" dur="1" fill="hold">
                                          <p:stCondLst>
                                            <p:cond delay="0"/>
                                          </p:stCondLst>
                                        </p:cTn>
                                        <p:tgtEl>
                                          <p:spTgt spid="1048605"/>
                                        </p:tgtEl>
                                        <p:attrNameLst>
                                          <p:attrName>style.visibility</p:attrName>
                                        </p:attrNameLst>
                                      </p:cBhvr>
                                      <p:to>
                                        <p:strVal val="visible"/>
                                      </p:to>
                                    </p:set>
                                    <p:animEffect transition="in" filter="blinds(horizontal)">
                                      <p:cBhvr>
                                        <p:cTn id="23" dur="500"/>
                                        <p:tgtEl>
                                          <p:spTgt spid="1048605"/>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3145729"/>
                                        </p:tgtEl>
                                        <p:attrNameLst>
                                          <p:attrName>style.visibility</p:attrName>
                                        </p:attrNameLst>
                                      </p:cBhvr>
                                      <p:to>
                                        <p:strVal val="visible"/>
                                      </p:to>
                                    </p:set>
                                    <p:animEffect transition="in" filter="wipe(down)">
                                      <p:cBhvr>
                                        <p:cTn id="28" dur="500"/>
                                        <p:tgtEl>
                                          <p:spTgt spid="3145729"/>
                                        </p:tgtEl>
                                      </p:cBhvr>
                                    </p:animEffect>
                                  </p:childTnLst>
                                </p:cTn>
                              </p:par>
                              <p:par>
                                <p:cTn id="29" presetID="3" presetClass="entr" presetSubtype="10" fill="hold" grpId="0" nodeType="with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linds(horizontal)">
                                      <p:cBhvr>
                                        <p:cTn id="31" dur="500"/>
                                        <p:tgtEl>
                                          <p:spTgt spid="3"/>
                                        </p:tgtEl>
                                      </p:cBhvr>
                                    </p:animEffect>
                                  </p:childTnLst>
                                </p:cTn>
                              </p:par>
                              <p:par>
                                <p:cTn id="32" presetID="3" presetClass="entr" presetSubtype="10" fill="hold" grpId="0" nodeType="with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blinds(horizontal)">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1048607"/>
                                        </p:tgtEl>
                                        <p:attrNameLst>
                                          <p:attrName>style.visibility</p:attrName>
                                        </p:attrNameLst>
                                      </p:cBhvr>
                                      <p:to>
                                        <p:strVal val="visible"/>
                                      </p:to>
                                    </p:set>
                                    <p:animEffect transition="in" filter="blinds(horizontal)">
                                      <p:cBhvr>
                                        <p:cTn id="39" dur="500"/>
                                        <p:tgtEl>
                                          <p:spTgt spid="10486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8605" grpId="0"/>
      <p:bldP spid="1048605" grpId="1"/>
      <p:bldP spid="1048607" grpId="0"/>
      <p:bldP spid="1048607" grpId="1"/>
      <p:bldP spid="1048608" grpId="0"/>
      <p:bldP spid="3" grpId="0"/>
      <p:bldP spid="5" grpId="0" bldLvl="0" animBg="1"/>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圆角矩形 6"/>
          <p:cNvSpPr/>
          <p:nvPr>
            <p:custDataLst>
              <p:tags r:id="rId1"/>
            </p:custDataLst>
          </p:nvPr>
        </p:nvSpPr>
        <p:spPr>
          <a:xfrm>
            <a:off x="159385" y="726440"/>
            <a:ext cx="11828780" cy="2290445"/>
          </a:xfrm>
          <a:prstGeom prst="roundRect">
            <a:avLst>
              <a:gd name="adj" fmla="val 16667"/>
            </a:avLst>
          </a:prstGeom>
          <a:noFill/>
          <a:ln w="63500" cap="flat" cmpd="sng">
            <a:solidFill>
              <a:schemeClr val="accent2"/>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9" name="文本框 8"/>
          <p:cNvSpPr txBox="1"/>
          <p:nvPr>
            <p:custDataLst>
              <p:tags r:id="rId2"/>
            </p:custDataLst>
          </p:nvPr>
        </p:nvSpPr>
        <p:spPr>
          <a:xfrm>
            <a:off x="349656" y="726440"/>
            <a:ext cx="11578371" cy="1291590"/>
          </a:xfrm>
          <a:prstGeom prst="rect">
            <a:avLst/>
          </a:prstGeom>
          <a:noFill/>
        </p:spPr>
        <p:txBody>
          <a:bodyPr wrap="square">
            <a:spAutoFit/>
          </a:bodyPr>
          <a:lstStyle/>
          <a:p>
            <a:pPr algn="just"/>
            <a:r>
              <a:rPr lang="en-US" altLang="zh-CN" sz="2600">
                <a:latin typeface="Times New Roman" panose="02020603050405020304" charset="0"/>
                <a:cs typeface="Times New Roman" panose="02020603050405020304" charset="0"/>
                <a:sym typeface="+mn-ea"/>
              </a:rPr>
              <a:t>Almost a million Australian teenagers have been urged to consider starting a new sport, learning a musical instrument or reading a book after the nation’s ban on social media for under-16s came into effect .</a:t>
            </a:r>
            <a:endParaRPr lang="en-US" altLang="zh-CN" sz="2600">
              <a:latin typeface="Times New Roman" panose="02020603050405020304" charset="0"/>
              <a:cs typeface="Times New Roman" panose="02020603050405020304" charset="0"/>
              <a:sym typeface="+mn-ea"/>
            </a:endParaRPr>
          </a:p>
        </p:txBody>
      </p:sp>
      <p:sp>
        <p:nvSpPr>
          <p:cNvPr id="10" name="文本框 9"/>
          <p:cNvSpPr txBox="1"/>
          <p:nvPr>
            <p:custDataLst>
              <p:tags r:id="rId3"/>
            </p:custDataLst>
          </p:nvPr>
        </p:nvSpPr>
        <p:spPr>
          <a:xfrm>
            <a:off x="349865" y="2018063"/>
            <a:ext cx="11546411" cy="829945"/>
          </a:xfrm>
          <a:prstGeom prst="rect">
            <a:avLst/>
          </a:prstGeom>
          <a:noFill/>
        </p:spPr>
        <p:txBody>
          <a:bodyPr wrap="square" rtlCol="0">
            <a:sp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在澳大利亚针对</a:t>
            </a:r>
            <a:r>
              <a:rPr lang="en-US" altLang="zh-CN" sz="2400">
                <a:latin typeface="Times New Roman" panose="02020603050405020304" charset="0"/>
                <a:ea typeface="华文中宋" panose="02010600040101010101" charset="-122"/>
                <a:cs typeface="Times New Roman" panose="02020603050405020304" charset="0"/>
              </a:rPr>
              <a:t> 16 </a:t>
            </a:r>
            <a:r>
              <a:rPr lang="zh-CN" altLang="en-US" sz="2400">
                <a:latin typeface="Times New Roman" panose="02020603050405020304" charset="0"/>
                <a:ea typeface="华文中宋" panose="02010600040101010101" charset="-122"/>
                <a:cs typeface="Times New Roman" panose="02020603050405020304" charset="0"/>
              </a:rPr>
              <a:t>岁以下人群的社交媒体使用禁令生效后，近百万名青少年被鼓励考虑开始一项新的运动、学习一种乐器或者阅读一本书。</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5" name="圆角矩形 4"/>
          <p:cNvSpPr/>
          <p:nvPr>
            <p:custDataLst>
              <p:tags r:id="rId4"/>
            </p:custDataLst>
          </p:nvPr>
        </p:nvSpPr>
        <p:spPr>
          <a:xfrm>
            <a:off x="167640" y="3592830"/>
            <a:ext cx="11828780" cy="2882900"/>
          </a:xfrm>
          <a:prstGeom prst="roundRect">
            <a:avLst>
              <a:gd name="adj" fmla="val 16667"/>
            </a:avLst>
          </a:prstGeom>
          <a:noFill/>
          <a:ln w="63500" cap="flat" cmpd="sng">
            <a:solidFill>
              <a:schemeClr val="accent6"/>
            </a:solidFill>
            <a:prstDash val="solid"/>
            <a:headEnd type="none" w="med" len="med"/>
            <a:tailEnd type="none" w="med" len="me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6" name="文本框 5"/>
          <p:cNvSpPr txBox="1"/>
          <p:nvPr>
            <p:custDataLst>
              <p:tags r:id="rId5"/>
            </p:custDataLst>
          </p:nvPr>
        </p:nvSpPr>
        <p:spPr>
          <a:xfrm>
            <a:off x="349656" y="3592981"/>
            <a:ext cx="11578371" cy="1874758"/>
          </a:xfrm>
          <a:prstGeom prst="rect">
            <a:avLst/>
          </a:prstGeom>
          <a:noFill/>
        </p:spPr>
        <p:txBody>
          <a:bodyPr wrap="square">
            <a:noAutofit/>
          </a:bodyPr>
          <a:lstStyle/>
          <a:p>
            <a:pPr algn="just"/>
            <a:r>
              <a:rPr lang="en-US" altLang="zh-CN" sz="2600">
                <a:latin typeface="Times New Roman" panose="02020603050405020304" charset="0"/>
                <a:cs typeface="Times New Roman" panose="02020603050405020304" charset="0"/>
                <a:sym typeface="+mn-ea"/>
              </a:rPr>
              <a:t>Psychologists and welfare experts, however, have warned of mental health impacts and the need for extra support for under-16s who spend a lot of time online, especially if they use social media to connect with communities they do not have access to otherwise.</a:t>
            </a:r>
            <a:endParaRPr lang="en-US" altLang="zh-CN" sz="2600">
              <a:latin typeface="Times New Roman" panose="02020603050405020304" charset="0"/>
              <a:cs typeface="Times New Roman" panose="02020603050405020304" charset="0"/>
              <a:sym typeface="+mn-ea"/>
            </a:endParaRPr>
          </a:p>
        </p:txBody>
      </p:sp>
      <p:sp>
        <p:nvSpPr>
          <p:cNvPr id="14" name="文本框 13"/>
          <p:cNvSpPr txBox="1"/>
          <p:nvPr>
            <p:custDataLst>
              <p:tags r:id="rId6"/>
            </p:custDataLst>
          </p:nvPr>
        </p:nvSpPr>
        <p:spPr>
          <a:xfrm>
            <a:off x="381635" y="5193665"/>
            <a:ext cx="11394440" cy="1037590"/>
          </a:xfrm>
          <a:prstGeom prst="rect">
            <a:avLst/>
          </a:prstGeom>
          <a:noFill/>
        </p:spPr>
        <p:txBody>
          <a:bodyPr wrap="square" rtlCol="0">
            <a:noAutofit/>
          </a:bodyPr>
          <a:lstStyle/>
          <a:p>
            <a:pPr algn="l">
              <a:buClrTx/>
              <a:buSzTx/>
              <a:buFontTx/>
            </a:pPr>
            <a:r>
              <a:rPr lang="zh-CN" altLang="en-US" sz="2400">
                <a:latin typeface="Times New Roman" panose="02020603050405020304" charset="0"/>
                <a:ea typeface="华文中宋" panose="02010600040101010101" charset="-122"/>
                <a:cs typeface="Times New Roman" panose="02020603050405020304" charset="0"/>
              </a:rPr>
              <a:t>然而，心理学家和福利专家已经发出警告，指出这会对心理健康产生影响，并且对于那些长时间上网的</a:t>
            </a:r>
            <a:r>
              <a:rPr lang="en-US" altLang="zh-CN" sz="2400">
                <a:latin typeface="Times New Roman" panose="02020603050405020304" charset="0"/>
                <a:ea typeface="华文中宋" panose="02010600040101010101" charset="-122"/>
                <a:cs typeface="Times New Roman" panose="02020603050405020304" charset="0"/>
              </a:rPr>
              <a:t> 16 </a:t>
            </a:r>
            <a:r>
              <a:rPr lang="zh-CN" altLang="en-US" sz="2400">
                <a:latin typeface="Times New Roman" panose="02020603050405020304" charset="0"/>
                <a:ea typeface="华文中宋" panose="02010600040101010101" charset="-122"/>
                <a:cs typeface="Times New Roman" panose="02020603050405020304" charset="0"/>
              </a:rPr>
              <a:t>岁以下青少年来说，需要提供更多的帮助，尤其是如果他们通过社交媒体与自己无法正常接触的群体建立联系的话。</a:t>
            </a:r>
            <a:endParaRPr lang="zh-CN" altLang="en-US" sz="2400">
              <a:latin typeface="Times New Roman" panose="02020603050405020304" charset="0"/>
              <a:ea typeface="华文中宋" panose="02010600040101010101" charset="-122"/>
              <a:cs typeface="Times New Roman" panose="02020603050405020304" charset="0"/>
            </a:endParaRPr>
          </a:p>
        </p:txBody>
      </p:sp>
      <p:sp>
        <p:nvSpPr>
          <p:cNvPr id="2" name="文本框 16"/>
          <p:cNvSpPr txBox="1"/>
          <p:nvPr>
            <p:custDataLst>
              <p:tags r:id="rId7"/>
            </p:custDataLst>
          </p:nvPr>
        </p:nvSpPr>
        <p:spPr>
          <a:xfrm>
            <a:off x="0" y="0"/>
            <a:ext cx="2097405" cy="521970"/>
          </a:xfrm>
          <a:prstGeom prst="rect">
            <a:avLst/>
          </a:prstGeom>
          <a:solidFill>
            <a:schemeClr val="accent6"/>
          </a:solidFill>
        </p:spPr>
        <p:txBody>
          <a:bodyPr wrap="square" rtlCol="0">
            <a:spAutoFit/>
          </a:bodyPr>
          <a:lstStyle/>
          <a:p>
            <a:pPr algn="ctr"/>
            <a:r>
              <a:rPr kumimoji="1" lang="en-US" altLang="zh-CN" sz="2800" b="1" dirty="0">
                <a:solidFill>
                  <a:schemeClr val="lt1"/>
                </a:solidFill>
                <a:latin typeface="Times New Roman" panose="02020603050405020304" charset="0"/>
                <a:cs typeface="Times New Roman" panose="02020603050405020304" charset="0"/>
              </a:rPr>
              <a:t>Translation</a:t>
            </a:r>
            <a:endParaRPr kumimoji="1" lang="en-US" altLang="zh-CN" sz="2800" b="1" dirty="0">
              <a:solidFill>
                <a:schemeClr val="lt1"/>
              </a:solidFill>
              <a:latin typeface="Times New Roman" panose="02020603050405020304" charset="0"/>
              <a:cs typeface="Times New Roman" panose="02020603050405020304" charset="0"/>
            </a:endParaRPr>
          </a:p>
        </p:txBody>
      </p:sp>
    </p:spTree>
    <p:custDataLst>
      <p:tags r:id="rId8"/>
    </p:custData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blinds(horizontal)">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8" name="文本框 7"/>
          <p:cNvSpPr txBox="1"/>
          <p:nvPr/>
        </p:nvSpPr>
        <p:spPr>
          <a:xfrm>
            <a:off x="163195" y="0"/>
            <a:ext cx="11864975" cy="1014730"/>
          </a:xfrm>
          <a:prstGeom prst="rect">
            <a:avLst/>
          </a:prstGeom>
          <a:noFill/>
        </p:spPr>
        <p:txBody>
          <a:bodyPr wrap="square" rtlCol="0" anchor="t">
            <a:spAutoFit/>
          </a:bodyPr>
          <a:p>
            <a:pPr algn="ctr"/>
            <a:r>
              <a:rPr lang="en-US" altLang="zh-CN" sz="3000" b="1">
                <a:latin typeface="Times New Roman" panose="02020603050405020304" charset="0"/>
                <a:cs typeface="Times New Roman" panose="02020603050405020304" charset="0"/>
              </a:rPr>
              <a:t>2. Low temperature records from the 1800s may be broken this week</a:t>
            </a:r>
            <a:endParaRPr lang="en-US" altLang="zh-CN" sz="3000" b="1">
              <a:latin typeface="Times New Roman" panose="02020603050405020304" charset="0"/>
              <a:cs typeface="Times New Roman" panose="02020603050405020304" charset="0"/>
            </a:endParaRPr>
          </a:p>
          <a:p>
            <a:pPr algn="ct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本周可能会打破</a:t>
            </a:r>
            <a:r>
              <a:rPr lang="en-US" altLang="zh-CN" sz="3000" b="1">
                <a:solidFill>
                  <a:srgbClr val="ED7D31"/>
                </a:solidFill>
                <a:latin typeface="微软雅黑" panose="020B0503020204020204" charset="-122"/>
                <a:ea typeface="微软雅黑" panose="020B0503020204020204" charset="-122"/>
                <a:cs typeface="微软雅黑" panose="020B0503020204020204" charset="-122"/>
              </a:rPr>
              <a:t> 19 </a:t>
            </a:r>
            <a:r>
              <a:rPr lang="zh-CN" altLang="en-US" sz="3000" b="1">
                <a:solidFill>
                  <a:srgbClr val="ED7D31"/>
                </a:solidFill>
                <a:latin typeface="微软雅黑" panose="020B0503020204020204" charset="-122"/>
                <a:ea typeface="微软雅黑" panose="020B0503020204020204" charset="-122"/>
                <a:cs typeface="微软雅黑" panose="020B0503020204020204" charset="-122"/>
              </a:rPr>
              <a:t>世纪的低温纪录</a:t>
            </a:r>
            <a:endParaRPr lang="zh-CN" altLang="en-US" sz="3000" b="1">
              <a:solidFill>
                <a:srgbClr val="ED7D31"/>
              </a:solidFill>
              <a:latin typeface="微软雅黑" panose="020B0503020204020204" charset="-122"/>
              <a:ea typeface="微软雅黑" panose="020B0503020204020204" charset="-122"/>
              <a:cs typeface="微软雅黑" panose="020B0503020204020204" charset="-122"/>
            </a:endParaRPr>
          </a:p>
        </p:txBody>
      </p:sp>
      <p:pic>
        <p:nvPicPr>
          <p:cNvPr id="3" name="图片 3"/>
          <p:cNvPicPr>
            <a:picLocks noChangeAspect="1"/>
          </p:cNvPicPr>
          <p:nvPr/>
        </p:nvPicPr>
        <p:blipFill>
          <a:blip r:embed="rId1"/>
          <a:stretch>
            <a:fillRect/>
          </a:stretch>
        </p:blipFill>
        <p:spPr>
          <a:xfrm>
            <a:off x="3514725" y="1409700"/>
            <a:ext cx="5420360" cy="43053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文本框 4"/>
          <p:cNvSpPr txBox="1"/>
          <p:nvPr/>
        </p:nvSpPr>
        <p:spPr>
          <a:xfrm>
            <a:off x="8255" y="485140"/>
            <a:ext cx="12029440" cy="6297930"/>
          </a:xfrm>
          <a:prstGeom prst="rect">
            <a:avLst/>
          </a:prstGeom>
          <a:noFill/>
        </p:spPr>
        <p:txBody>
          <a:bodyPr wrap="square" rtlCol="0" anchor="t">
            <a:spAutoFit/>
          </a:bodyPr>
          <a:p>
            <a:pPr indent="0" algn="just" fontAlgn="auto">
              <a:lnSpc>
                <a:spcPts val="2200"/>
              </a:lnSpc>
            </a:pPr>
            <a:r>
              <a:rPr lang="en-US" altLang="zh-CN" sz="2000">
                <a:latin typeface="Times New Roman" panose="02020603050405020304" charset="0"/>
                <a:cs typeface="Times New Roman" panose="02020603050405020304" charset="0"/>
              </a:rPr>
              <a:t>     Temperature records from the 1800s are forecast ___________ (break) on Thursday and Friday as an air mass from Nunavut, Canada, reaches the Midwest and Northeast.</a:t>
            </a:r>
            <a:endParaRPr lang="en-US" altLang="zh-CN" sz="2000">
              <a:latin typeface="Times New Roman" panose="02020603050405020304" charset="0"/>
              <a:cs typeface="Times New Roman" panose="02020603050405020304" charset="0"/>
            </a:endParaRPr>
          </a:p>
          <a:p>
            <a:pPr indent="0" algn="just" fontAlgn="auto">
              <a:lnSpc>
                <a:spcPts val="2200"/>
              </a:lnSpc>
            </a:pPr>
            <a:r>
              <a:rPr lang="en-US" altLang="zh-CN" sz="2000">
                <a:latin typeface="Times New Roman" panose="02020603050405020304" charset="0"/>
                <a:cs typeface="Times New Roman" panose="02020603050405020304" charset="0"/>
              </a:rPr>
              <a:t>      Then, more record-breaking cold is possible late in the weekend and next week when more freezing air, __________ (current) located near the North Pole, reaches the central and eastern United States.</a:t>
            </a:r>
            <a:endParaRPr lang="en-US" altLang="zh-CN" sz="2000">
              <a:latin typeface="Times New Roman" panose="02020603050405020304" charset="0"/>
              <a:cs typeface="Times New Roman" panose="02020603050405020304" charset="0"/>
            </a:endParaRPr>
          </a:p>
          <a:p>
            <a:pPr indent="0" algn="just" fontAlgn="auto">
              <a:lnSpc>
                <a:spcPts val="2200"/>
              </a:lnSpc>
            </a:pPr>
            <a:r>
              <a:rPr lang="en-US" altLang="zh-CN" sz="2000">
                <a:latin typeface="Times New Roman" panose="02020603050405020304" charset="0"/>
                <a:cs typeface="Times New Roman" panose="02020603050405020304" charset="0"/>
              </a:rPr>
              <a:t>       Around 80 million people in parts of 35 states are forecast to experience single-digit or below-zero temperatures through Monday, _____  low temperature records possible in 14 states.</a:t>
            </a:r>
            <a:endParaRPr lang="en-US" altLang="zh-CN" sz="2000">
              <a:latin typeface="Times New Roman" panose="02020603050405020304" charset="0"/>
              <a:cs typeface="Times New Roman" panose="02020603050405020304" charset="0"/>
            </a:endParaRPr>
          </a:p>
          <a:p>
            <a:pPr indent="0" algn="just" fontAlgn="auto">
              <a:lnSpc>
                <a:spcPts val="2200"/>
              </a:lnSpc>
            </a:pPr>
            <a:r>
              <a:rPr lang="en-US" altLang="zh-CN" sz="2000">
                <a:latin typeface="Times New Roman" panose="02020603050405020304" charset="0"/>
                <a:cs typeface="Times New Roman" panose="02020603050405020304" charset="0"/>
              </a:rPr>
              <a:t>      The frigid pattern follows a sudden</a:t>
            </a:r>
            <a:r>
              <a:rPr lang="en-US" altLang="zh-CN" sz="2000">
                <a:solidFill>
                  <a:schemeClr val="tx1"/>
                </a:solidFill>
                <a:latin typeface="Times New Roman" panose="02020603050405020304" charset="0"/>
                <a:cs typeface="Times New Roman" panose="02020603050405020304" charset="0"/>
              </a:rPr>
              <a:t> stratospheric w</a:t>
            </a:r>
            <a:r>
              <a:rPr lang="en-US" altLang="zh-CN" sz="2000">
                <a:latin typeface="Times New Roman" panose="02020603050405020304" charset="0"/>
                <a:cs typeface="Times New Roman" panose="02020603050405020304" charset="0"/>
              </a:rPr>
              <a:t>arming event that disturbed the polar vortex miles above the North Pole — ____ unusual phenomenon for late fall. This </a:t>
            </a:r>
            <a:r>
              <a:rPr lang="en-US" altLang="zh-CN" sz="2000">
                <a:solidFill>
                  <a:srgbClr val="0000FF"/>
                </a:solidFill>
                <a:latin typeface="Times New Roman" panose="02020603050405020304" charset="0"/>
                <a:cs typeface="Times New Roman" panose="02020603050405020304" charset="0"/>
              </a:rPr>
              <a:t>disruption</a:t>
            </a:r>
            <a:r>
              <a:rPr lang="en-US" altLang="zh-CN" sz="2000">
                <a:latin typeface="Times New Roman" panose="02020603050405020304" charset="0"/>
                <a:cs typeface="Times New Roman" panose="02020603050405020304" charset="0"/>
              </a:rPr>
              <a:t> is now affecting weather patterns, with above-average temperatures developing in northern Canada and Greenland as freezing air gets displaced farther south.</a:t>
            </a:r>
            <a:endParaRPr lang="en-US" altLang="zh-CN" sz="2000">
              <a:latin typeface="Times New Roman" panose="02020603050405020304" charset="0"/>
              <a:cs typeface="Times New Roman" panose="02020603050405020304" charset="0"/>
            </a:endParaRPr>
          </a:p>
          <a:p>
            <a:pPr indent="0" algn="just" fontAlgn="auto">
              <a:lnSpc>
                <a:spcPts val="2200"/>
              </a:lnSpc>
            </a:pPr>
            <a:r>
              <a:rPr lang="en-US" altLang="zh-CN" sz="2000">
                <a:latin typeface="Times New Roman" panose="02020603050405020304" charset="0"/>
                <a:cs typeface="Times New Roman" panose="02020603050405020304" charset="0"/>
              </a:rPr>
              <a:t>       There are some signs _____ the cold weather will ease in the Midwest and East during the second half of December as ____ (ice) air reloads over Alaska.</a:t>
            </a:r>
            <a:endParaRPr lang="en-US" altLang="zh-CN" sz="2000">
              <a:latin typeface="Times New Roman" panose="02020603050405020304" charset="0"/>
              <a:cs typeface="Times New Roman" panose="02020603050405020304" charset="0"/>
            </a:endParaRPr>
          </a:p>
          <a:p>
            <a:pPr indent="0" algn="just" fontAlgn="auto">
              <a:lnSpc>
                <a:spcPts val="2200"/>
              </a:lnSpc>
            </a:pPr>
            <a:r>
              <a:rPr lang="en-US" altLang="zh-CN" sz="2000">
                <a:latin typeface="Times New Roman" panose="02020603050405020304" charset="0"/>
                <a:cs typeface="Times New Roman" panose="02020603050405020304" charset="0"/>
              </a:rPr>
              <a:t>       Daily low-minimum and/or low-maximum temperature records are forecast to be neared or broken in around 40 locations from Nebraska to Maine in the ________ (come) days.</a:t>
            </a:r>
            <a:endParaRPr lang="en-US" altLang="zh-CN" sz="2000">
              <a:latin typeface="Times New Roman" panose="02020603050405020304" charset="0"/>
              <a:cs typeface="Times New Roman" panose="02020603050405020304" charset="0"/>
            </a:endParaRPr>
          </a:p>
          <a:p>
            <a:pPr indent="0" algn="just" fontAlgn="auto">
              <a:lnSpc>
                <a:spcPts val="2200"/>
              </a:lnSpc>
            </a:pPr>
            <a:r>
              <a:rPr lang="en-US" altLang="zh-CN" sz="2000">
                <a:latin typeface="Times New Roman" panose="02020603050405020304" charset="0"/>
                <a:cs typeface="Times New Roman" panose="02020603050405020304" charset="0"/>
              </a:rPr>
              <a:t>       A fresh snowpack, ______  acts as a natural refrigerator by reflecting sunlight and allowing any warmth to quickly fade at night, will </a:t>
            </a:r>
            <a:r>
              <a:rPr lang="en-US" altLang="zh-CN" sz="2000">
                <a:solidFill>
                  <a:srgbClr val="0000FF"/>
                </a:solidFill>
                <a:latin typeface="Times New Roman" panose="02020603050405020304" charset="0"/>
                <a:cs typeface="Times New Roman" panose="02020603050405020304" charset="0"/>
              </a:rPr>
              <a:t>amplify</a:t>
            </a:r>
            <a:r>
              <a:rPr lang="en-US" altLang="zh-CN" sz="2000">
                <a:latin typeface="Times New Roman" panose="02020603050405020304" charset="0"/>
                <a:cs typeface="Times New Roman" panose="02020603050405020304" charset="0"/>
              </a:rPr>
              <a:t> the cold across this stretch of states. </a:t>
            </a:r>
            <a:endParaRPr lang="en-US" altLang="zh-CN" sz="2000">
              <a:latin typeface="Times New Roman" panose="02020603050405020304" charset="0"/>
              <a:cs typeface="Times New Roman" panose="02020603050405020304" charset="0"/>
            </a:endParaRPr>
          </a:p>
          <a:p>
            <a:pPr indent="0" algn="just" fontAlgn="auto">
              <a:lnSpc>
                <a:spcPts val="2200"/>
              </a:lnSpc>
            </a:pPr>
            <a:r>
              <a:rPr lang="en-US" altLang="zh-CN" sz="2000">
                <a:latin typeface="Times New Roman" panose="02020603050405020304" charset="0"/>
                <a:cs typeface="Times New Roman" panose="02020603050405020304" charset="0"/>
              </a:rPr>
              <a:t>      On Thursday, a _________ (predict) high temperature of just 14 degrees in Des Moines will approach the record from the same day in 1886. Forecast highs of 23 and 21 degrees in Detroit and Grand Rapids, Michigan, respectively, could tie or break ________ (record) from 1895. A forecast low of 5 degrees on Thursday morning in Kansas City, Missouri, could break a record from 1898.</a:t>
            </a:r>
            <a:endParaRPr lang="en-US" altLang="zh-CN" sz="2000">
              <a:latin typeface="Times New Roman" panose="02020603050405020304" charset="0"/>
              <a:cs typeface="Times New Roman" panose="02020603050405020304" charset="0"/>
            </a:endParaRPr>
          </a:p>
          <a:p>
            <a:pPr indent="0" algn="just" fontAlgn="auto">
              <a:lnSpc>
                <a:spcPts val="2200"/>
              </a:lnSpc>
            </a:pPr>
            <a:r>
              <a:rPr lang="en-US" altLang="zh-CN" sz="2000">
                <a:latin typeface="Times New Roman" panose="02020603050405020304" charset="0"/>
                <a:cs typeface="Times New Roman" panose="02020603050405020304" charset="0"/>
              </a:rPr>
              <a:t>        Some of the country’s coldest conditions are forecast to occur north of Minneapolis on Thursday morning, when temperatures approach minus-20.</a:t>
            </a:r>
            <a:endParaRPr sz="2000">
              <a:latin typeface="Times New Roman" panose="02020603050405020304" charset="0"/>
              <a:cs typeface="Times New Roman" panose="02020603050405020304" charset="0"/>
            </a:endParaRPr>
          </a:p>
        </p:txBody>
      </p:sp>
      <p:sp>
        <p:nvSpPr>
          <p:cNvPr id="2" name="文本框 4"/>
          <p:cNvSpPr txBox="1"/>
          <p:nvPr>
            <p:custDataLst>
              <p:tags r:id="rId1"/>
            </p:custDataLst>
          </p:nvPr>
        </p:nvSpPr>
        <p:spPr>
          <a:xfrm>
            <a:off x="2457450" y="24765"/>
            <a:ext cx="7810500" cy="460375"/>
          </a:xfrm>
          <a:prstGeom prst="rect">
            <a:avLst/>
          </a:prstGeom>
          <a:noFill/>
        </p:spPr>
        <p:txBody>
          <a:bodyPr wrap="square" rtlCol="0">
            <a:spAutoFit/>
          </a:bodyPr>
          <a:p>
            <a:pPr algn="l">
              <a:buClrTx/>
              <a:buSzTx/>
              <a:buFontTx/>
            </a:pPr>
            <a:r>
              <a:rPr lang="en-US" altLang="zh-CN" sz="2400" b="1" i="1">
                <a:solidFill>
                  <a:srgbClr val="ED7D31"/>
                </a:solidFill>
                <a:latin typeface="微软雅黑" panose="020B0503020204020204" charset="-122"/>
                <a:ea typeface="微软雅黑" panose="020B0503020204020204" charset="-122"/>
                <a:cs typeface="微软雅黑" panose="020B0503020204020204" charset="-122"/>
              </a:rPr>
              <a:t>The Washington Post  </a:t>
            </a:r>
            <a:r>
              <a:rPr lang="en-US" sz="2400" b="1">
                <a:solidFill>
                  <a:srgbClr val="ED7D31"/>
                </a:solidFill>
                <a:latin typeface="微软雅黑" panose="020B0503020204020204" charset="-122"/>
                <a:ea typeface="微软雅黑" panose="020B0503020204020204" charset="-122"/>
                <a:cs typeface="微软雅黑" panose="020B0503020204020204" charset="-122"/>
              </a:rPr>
              <a:t>(</a:t>
            </a:r>
            <a:r>
              <a:rPr lang="en-US" altLang="zh-CN" sz="2400" b="1">
                <a:solidFill>
                  <a:srgbClr val="ED7D31"/>
                </a:solidFill>
                <a:latin typeface="微软雅黑" panose="020B0503020204020204" charset="-122"/>
                <a:ea typeface="微软雅黑" panose="020B0503020204020204" charset="-122"/>
                <a:cs typeface="微软雅黑" panose="020B0503020204020204" charset="-122"/>
                <a:sym typeface="+mn-ea"/>
              </a:rPr>
              <a:t>December </a:t>
            </a:r>
            <a:r>
              <a:rPr lang="en-US" sz="2400" b="1">
                <a:solidFill>
                  <a:srgbClr val="ED7D31"/>
                </a:solidFill>
                <a:latin typeface="微软雅黑" panose="020B0503020204020204" charset="-122"/>
                <a:ea typeface="微软雅黑" panose="020B0503020204020204" charset="-122"/>
                <a:cs typeface="微软雅黑" panose="020B0503020204020204" charset="-122"/>
                <a:sym typeface="+mn-ea"/>
              </a:rPr>
              <a:t>4, 2025 B2)</a:t>
            </a:r>
            <a:endParaRPr lang="en-US" sz="2400" b="1">
              <a:solidFill>
                <a:srgbClr val="ED7D31"/>
              </a:solidFill>
              <a:latin typeface="微软雅黑" panose="020B0503020204020204" charset="-122"/>
              <a:ea typeface="微软雅黑" panose="020B0503020204020204" charset="-122"/>
              <a:cs typeface="微软雅黑" panose="020B0503020204020204" charset="-122"/>
              <a:sym typeface="+mn-ea"/>
            </a:endParaRPr>
          </a:p>
        </p:txBody>
      </p:sp>
      <p:sp>
        <p:nvSpPr>
          <p:cNvPr id="13" name="文本框 16"/>
          <p:cNvSpPr txBox="1"/>
          <p:nvPr>
            <p:custDataLst>
              <p:tags r:id="rId2"/>
            </p:custDataLst>
          </p:nvPr>
        </p:nvSpPr>
        <p:spPr>
          <a:xfrm>
            <a:off x="-19050" y="0"/>
            <a:ext cx="2268220" cy="445135"/>
          </a:xfrm>
          <a:prstGeom prst="rect">
            <a:avLst/>
          </a:prstGeom>
          <a:solidFill>
            <a:srgbClr val="70AD47"/>
          </a:solidFill>
        </p:spPr>
        <p:txBody>
          <a:bodyPr wrap="square" rtlCol="0">
            <a:spAutoFit/>
          </a:bodyPr>
          <a:p>
            <a:pPr lvl="0" algn="l">
              <a:buClrTx/>
              <a:buSzTx/>
              <a:buFontTx/>
            </a:pPr>
            <a:r>
              <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rPr>
              <a:t>Text Completion</a:t>
            </a:r>
            <a:endParaRPr kumimoji="1" lang="en-US" altLang="zh-CN" sz="2300" b="1" dirty="0">
              <a:solidFill>
                <a:sysClr val="window" lastClr="FFFFFF"/>
              </a:solidFill>
              <a:latin typeface="Times New Roman" panose="02020603050405020304" charset="0"/>
              <a:cs typeface="Times New Roman" panose="02020603050405020304" charset="0"/>
              <a:sym typeface="微软雅黑" panose="020B0503020204020204" charset="-122"/>
            </a:endParaRPr>
          </a:p>
        </p:txBody>
      </p:sp>
      <p:sp>
        <p:nvSpPr>
          <p:cNvPr id="15" name="文本框 14"/>
          <p:cNvSpPr txBox="1"/>
          <p:nvPr/>
        </p:nvSpPr>
        <p:spPr>
          <a:xfrm>
            <a:off x="5674360" y="487680"/>
            <a:ext cx="255270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to be broken </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3" name="文本框 2"/>
          <p:cNvSpPr txBox="1"/>
          <p:nvPr/>
        </p:nvSpPr>
        <p:spPr>
          <a:xfrm>
            <a:off x="196850" y="1367155"/>
            <a:ext cx="177355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currently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4" name="文本框 3"/>
          <p:cNvSpPr txBox="1"/>
          <p:nvPr/>
        </p:nvSpPr>
        <p:spPr>
          <a:xfrm>
            <a:off x="1970405" y="1948180"/>
            <a:ext cx="949325" cy="33591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with</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6" name="文本框 5"/>
          <p:cNvSpPr txBox="1"/>
          <p:nvPr/>
        </p:nvSpPr>
        <p:spPr>
          <a:xfrm>
            <a:off x="1751965" y="2489200"/>
            <a:ext cx="140462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an</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7" name="文本框 6"/>
          <p:cNvSpPr txBox="1"/>
          <p:nvPr/>
        </p:nvSpPr>
        <p:spPr>
          <a:xfrm>
            <a:off x="3005455" y="3307080"/>
            <a:ext cx="1195705"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that </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8" name="文本框 7"/>
          <p:cNvSpPr txBox="1"/>
          <p:nvPr/>
        </p:nvSpPr>
        <p:spPr>
          <a:xfrm>
            <a:off x="1548130" y="3611245"/>
            <a:ext cx="989330" cy="41275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icy </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9" name="文本框 8"/>
          <p:cNvSpPr txBox="1"/>
          <p:nvPr/>
        </p:nvSpPr>
        <p:spPr>
          <a:xfrm>
            <a:off x="4284345" y="4092575"/>
            <a:ext cx="151638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coming</a:t>
            </a:r>
            <a:r>
              <a:rPr sz="2000">
                <a:solidFill>
                  <a:srgbClr val="FF0000"/>
                </a:solidFill>
                <a:latin typeface="Times New Roman" panose="02020603050405020304" charset="0"/>
                <a:cs typeface="Times New Roman" panose="02020603050405020304" charset="0"/>
                <a:sym typeface="+mn-ea"/>
              </a:rPr>
              <a:t> </a:t>
            </a:r>
            <a:endParaRPr sz="2000">
              <a:solidFill>
                <a:srgbClr val="FF0000"/>
              </a:solidFill>
              <a:latin typeface="Times New Roman" panose="02020603050405020304" charset="0"/>
              <a:cs typeface="Times New Roman" panose="02020603050405020304" charset="0"/>
              <a:sym typeface="+mn-ea"/>
            </a:endParaRPr>
          </a:p>
        </p:txBody>
      </p:sp>
      <p:sp>
        <p:nvSpPr>
          <p:cNvPr id="10" name="文本框 9"/>
          <p:cNvSpPr txBox="1"/>
          <p:nvPr/>
        </p:nvSpPr>
        <p:spPr>
          <a:xfrm>
            <a:off x="2141855" y="4964430"/>
            <a:ext cx="1338580" cy="307340"/>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sp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 predicted</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1" name="文本框 10"/>
          <p:cNvSpPr txBox="1"/>
          <p:nvPr/>
        </p:nvSpPr>
        <p:spPr>
          <a:xfrm>
            <a:off x="2679700" y="4466590"/>
            <a:ext cx="629285" cy="36512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which</a:t>
            </a:r>
            <a:endParaRPr lang="en-US" altLang="zh-CN" sz="2000">
              <a:solidFill>
                <a:srgbClr val="FF0000"/>
              </a:solidFill>
              <a:latin typeface="Times New Roman" panose="02020603050405020304" charset="0"/>
              <a:cs typeface="Times New Roman" panose="02020603050405020304" charset="0"/>
              <a:sym typeface="+mn-ea"/>
            </a:endParaRPr>
          </a:p>
        </p:txBody>
      </p:sp>
      <p:sp>
        <p:nvSpPr>
          <p:cNvPr id="12" name="文本框 11"/>
          <p:cNvSpPr txBox="1"/>
          <p:nvPr/>
        </p:nvSpPr>
        <p:spPr>
          <a:xfrm>
            <a:off x="3423285" y="5538470"/>
            <a:ext cx="970915" cy="325755"/>
          </a:xfrm>
          <a:prstGeom prst="rect">
            <a:avLst/>
          </a:prstGeom>
          <a:noFill/>
          <a:ln w="12700" cap="flat">
            <a:noFill/>
            <a:miter lim="400000"/>
          </a:ln>
        </p:spPr>
        <p:style>
          <a:lnRef idx="0">
            <a:srgbClr val="FFFFFF"/>
          </a:lnRef>
          <a:fillRef idx="0">
            <a:srgbClr val="FFFFFF"/>
          </a:fillRef>
          <a:effectRef idx="0">
            <a:srgbClr val="FFFFFF"/>
          </a:effectRef>
          <a:fontRef idx="none"/>
        </p:style>
        <p:txBody>
          <a:bodyPr rot="0" vertOverflow="overflow" horzOverflow="overflow" vert="horz" wrap="square" lIns="0" tIns="0" rIns="0" bIns="0" numCol="1" spcCol="38100" rtlCol="0" anchor="t" forceAA="0" upright="0">
            <a:noAutofit/>
          </a:bodyPr>
          <a:p>
            <a:pPr marL="0" marR="0" indent="0" algn="l" defTabSz="914400" rtl="0" fontAlgn="auto" latinLnBrk="0" hangingPunct="0">
              <a:lnSpc>
                <a:spcPct val="100000"/>
              </a:lnSpc>
              <a:spcBef>
                <a:spcPts val="0"/>
              </a:spcBef>
              <a:spcAft>
                <a:spcPts val="0"/>
              </a:spcAft>
              <a:buClrTx/>
              <a:buSzTx/>
              <a:buFontTx/>
              <a:buNone/>
            </a:pPr>
            <a:r>
              <a:rPr lang="en-US" altLang="zh-CN" sz="2000">
                <a:solidFill>
                  <a:srgbClr val="FF0000"/>
                </a:solidFill>
                <a:latin typeface="Times New Roman" panose="02020603050405020304" charset="0"/>
                <a:cs typeface="Times New Roman" panose="02020603050405020304" charset="0"/>
                <a:sym typeface="+mn-ea"/>
              </a:rPr>
              <a:t>records   </a:t>
            </a:r>
            <a:endParaRPr lang="en-US" altLang="zh-CN" sz="2000">
              <a:solidFill>
                <a:srgbClr val="FF0000"/>
              </a:solidFill>
              <a:latin typeface="Times New Roman" panose="02020603050405020304" charset="0"/>
              <a:cs typeface="Times New Roman" panose="02020603050405020304" charset="0"/>
              <a:sym typeface="+mn-ea"/>
            </a:endParaRPr>
          </a:p>
        </p:txBody>
      </p:sp>
    </p:spTree>
  </p:cSld>
  <p:clrMapOvr>
    <a:masterClrMapping/>
  </p:clrMapOvr>
  <p:timing>
    <p:tnLst>
      <p:par>
        <p:cTn id="1" dur="indefinite" restart="never" fill="hold"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down)">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down)">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down)">
                                      <p:cBhvr>
                                        <p:cTn id="27" dur="500"/>
                                        <p:tgtEl>
                                          <p:spTgt spid="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down)">
                                      <p:cBhvr>
                                        <p:cTn id="32" dur="500"/>
                                        <p:tgtEl>
                                          <p:spTgt spid="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down)">
                                      <p:cBhvr>
                                        <p:cTn id="37" dur="500"/>
                                        <p:tgtEl>
                                          <p:spTgt spid="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down)">
                                      <p:cBhvr>
                                        <p:cTn id="42" dur="500"/>
                                        <p:tgtEl>
                                          <p:spTgt spid="11"/>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wipe(down)">
                                      <p:cBhvr>
                                        <p:cTn id="47" dur="500"/>
                                        <p:tgtEl>
                                          <p:spTgt spid="10"/>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down)">
                                      <p:cBhvr>
                                        <p:cTn id="5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15" grpId="0" bldLvl="0" animBg="1"/>
      <p:bldP spid="3" grpId="0" bldLvl="0" animBg="1"/>
      <p:bldP spid="4" grpId="0" bldLvl="0" animBg="1"/>
      <p:bldP spid="6" grpId="0" bldLvl="0" animBg="1"/>
      <p:bldP spid="7" grpId="0" bldLvl="0" animBg="1"/>
      <p:bldP spid="8" grpId="0" bldLvl="0" animBg="1"/>
      <p:bldP spid="9" grpId="0" bldLvl="0" animBg="1"/>
      <p:bldP spid="10" grpId="0" bldLvl="0" animBg="1"/>
      <p:bldP spid="11" grpId="0" bldLvl="0" animBg="1"/>
      <p:bldP spid="12" grpId="0" bldLvl="0" animBg="1"/>
    </p:bldLst>
  </p:timing>
</p:sld>
</file>

<file path=ppt/tags/tag1.xml><?xml version="1.0" encoding="utf-8"?>
<p:tagLst xmlns:p="http://schemas.openxmlformats.org/presentationml/2006/main">
  <p:tag name="KSO_WM_BEAUTIFY_FLAG" val=""/>
</p:tagLst>
</file>

<file path=ppt/tags/tag10.xml><?xml version="1.0" encoding="utf-8"?>
<p:tagLst xmlns:p="http://schemas.openxmlformats.org/presentationml/2006/main">
  <p:tag name="KSO_WM_DIAGRAM_VIRTUALLY_FRAME" val="{&quot;height&quot;:467.8,&quot;left&quot;:12.533514891644517,&quot;top&quot;:49.45,&quot;width&quot;:947.4664851083555}"/>
</p:tagLst>
</file>

<file path=ppt/tags/tag11.xml><?xml version="1.0" encoding="utf-8"?>
<p:tagLst xmlns:p="http://schemas.openxmlformats.org/presentationml/2006/main">
  <p:tag name="KSO_WM_DIAGRAM_VIRTUALLY_FRAME" val="{&quot;height&quot;:467.8,&quot;left&quot;:12.533514891644517,&quot;top&quot;:49.45,&quot;width&quot;:947.4664851083555}"/>
</p:tagLst>
</file>

<file path=ppt/tags/tag12.xml><?xml version="1.0" encoding="utf-8"?>
<p:tagLst xmlns:p="http://schemas.openxmlformats.org/presentationml/2006/main">
  <p:tag name="KSO_WM_DIAGRAM_VIRTUALLY_FRAME" val="{&quot;height&quot;:467.8,&quot;left&quot;:12.533514891644517,&quot;top&quot;:49.45,&quot;width&quot;:947.4664851083555}"/>
</p:tagLst>
</file>

<file path=ppt/tags/tag13.xml><?xml version="1.0" encoding="utf-8"?>
<p:tagLst xmlns:p="http://schemas.openxmlformats.org/presentationml/2006/main">
  <p:tag name="KSO_WM_DIAGRAM_VIRTUALLY_FRAME" val="{&quot;height&quot;:467.8,&quot;left&quot;:12.533514891644517,&quot;top&quot;:49.45,&quot;width&quot;:947.4664851083555}"/>
</p:tagLst>
</file>

<file path=ppt/tags/tag14.xml><?xml version="1.0" encoding="utf-8"?>
<p:tagLst xmlns:p="http://schemas.openxmlformats.org/presentationml/2006/main">
  <p:tag name="KSO_WM_DIAGRAM_VIRTUALLY_FRAME" val="{&quot;height&quot;:467.8,&quot;left&quot;:12.533514891644517,&quot;top&quot;:49.45,&quot;width&quot;:947.4664851083555}"/>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KSO_WM_SPECIAL_SOURCE" val="bdnul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DIAGRAM_VIRTUALLY_FRAME" val="{&quot;height&quot;:485.85,&quot;left&quot;:37.85,&quot;top&quot;:45.25,&quot;width&quot;:781.95}"/>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DIAGRAM_VIRTUALLY_FRAME" val="{&quot;height&quot;:485.85,&quot;left&quot;:37.85,&quot;top&quot;:45.25,&quot;width&quot;:781.95}"/>
</p:tagLst>
</file>

<file path=ppt/tags/tag21.xml><?xml version="1.0" encoding="utf-8"?>
<p:tagLst xmlns:p="http://schemas.openxmlformats.org/presentationml/2006/main">
  <p:tag name="KSO_WM_DIAGRAM_VIRTUALLY_FRAME" val="{&quot;height&quot;:410.65,&quot;left&quot;:10.95,&quot;top&quot;:152.5,&quot;width&quot;:908.55}"/>
</p:tagLst>
</file>

<file path=ppt/tags/tag22.xml><?xml version="1.0" encoding="utf-8"?>
<p:tagLst xmlns:p="http://schemas.openxmlformats.org/presentationml/2006/main">
  <p:tag name="KSO_WM_DIAGRAM_VIRTUALLY_FRAME" val="{&quot;height&quot;:410.65,&quot;left&quot;:10.95,&quot;top&quot;:152.5,&quot;width&quot;:908.55}"/>
</p:tagLst>
</file>

<file path=ppt/tags/tag23.xml><?xml version="1.0" encoding="utf-8"?>
<p:tagLst xmlns:p="http://schemas.openxmlformats.org/presentationml/2006/main">
  <p:tag name="KSO_WM_DIAGRAM_VIRTUALLY_FRAME" val="{&quot;height&quot;:410.65,&quot;left&quot;:10.95,&quot;top&quot;:152.5,&quot;width&quot;:908.55}"/>
</p:tagLst>
</file>

<file path=ppt/tags/tag24.xml><?xml version="1.0" encoding="utf-8"?>
<p:tagLst xmlns:p="http://schemas.openxmlformats.org/presentationml/2006/main">
  <p:tag name="KSO_WM_DIAGRAM_VIRTUALLY_FRAME" val="{&quot;height&quot;:410.65,&quot;left&quot;:10.95,&quot;top&quot;:152.5,&quot;width&quot;:908.55}"/>
</p:tagLst>
</file>

<file path=ppt/tags/tag25.xml><?xml version="1.0" encoding="utf-8"?>
<p:tagLst xmlns:p="http://schemas.openxmlformats.org/presentationml/2006/main">
  <p:tag name="KSO_WM_DIAGRAM_VIRTUALLY_FRAME" val="{&quot;height&quot;:401.35,&quot;left&quot;:10.95,&quot;top&quot;:152.5,&quot;width&quot;:837.35}"/>
</p:tagLst>
</file>

<file path=ppt/tags/tag26.xml><?xml version="1.0" encoding="utf-8"?>
<p:tagLst xmlns:p="http://schemas.openxmlformats.org/presentationml/2006/main">
  <p:tag name="KSO_WM_DIAGRAM_VIRTUALLY_FRAME" val="{&quot;height&quot;:410.65,&quot;left&quot;:10.95,&quot;top&quot;:152.5,&quot;width&quot;:908.55}"/>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KSO_WM_BEAUTIFY_FLAG" val=""/>
  <p:tag name="KSO_WM_DIAGRAM_VIRTUALLY_FRAME" val="{&quot;height&quot;:410.65,&quot;left&quot;:10.95,&quot;top&quot;:152.5,&quot;width&quot;:908.55}"/>
</p:tagLst>
</file>

<file path=ppt/tags/tag29.xml><?xml version="1.0" encoding="utf-8"?>
<p:tagLst xmlns:p="http://schemas.openxmlformats.org/presentationml/2006/main">
  <p:tag name="KSO_WM_BEAUTIFY_FLAG" val=""/>
  <p:tag name="KSO_WM_DIAGRAM_VIRTUALLY_FRAME" val="{&quot;height&quot;:410.65,&quot;left&quot;:10.95,&quot;top&quot;:152.5,&quot;width&quot;:908.55}"/>
</p:tagLst>
</file>

<file path=ppt/tags/tag3.xml><?xml version="1.0" encoding="utf-8"?>
<p:tagLst xmlns:p="http://schemas.openxmlformats.org/presentationml/2006/main">
  <p:tag name="KSO_WM_DIAGRAM_VIRTUALLY_FRAME" val="{&quot;height&quot;:485.85,&quot;left&quot;:37.85,&quot;top&quot;:45.25,&quot;width&quot;:781.95}"/>
</p:tagLst>
</file>

<file path=ppt/tags/tag30.xml><?xml version="1.0" encoding="utf-8"?>
<p:tagLst xmlns:p="http://schemas.openxmlformats.org/presentationml/2006/main">
  <p:tag name="KSO_WM_SPECIAL_SOURCE" val="bdnull"/>
</p:tagLst>
</file>

<file path=ppt/tags/tag31.xml><?xml version="1.0" encoding="utf-8"?>
<p:tagLst xmlns:p="http://schemas.openxmlformats.org/presentationml/2006/main">
  <p:tag name="KSO_WM_DIAGRAM_VIRTUALLY_FRAME" val="{&quot;height&quot;:484.8,&quot;left&quot;:11.45,&quot;top&quot;:60.05,&quot;width&quot;:933.25}"/>
</p:tagLst>
</file>

<file path=ppt/tags/tag32.xml><?xml version="1.0" encoding="utf-8"?>
<p:tagLst xmlns:p="http://schemas.openxmlformats.org/presentationml/2006/main">
  <p:tag name="KSO_WM_DIAGRAM_VIRTUALLY_FRAME" val="{&quot;height&quot;:484.8,&quot;left&quot;:11.45,&quot;top&quot;:60.05,&quot;width&quot;:933.25}"/>
</p:tagLst>
</file>

<file path=ppt/tags/tag33.xml><?xml version="1.0" encoding="utf-8"?>
<p:tagLst xmlns:p="http://schemas.openxmlformats.org/presentationml/2006/main">
  <p:tag name="KSO_WM_DIAGRAM_VIRTUALLY_FRAME" val="{&quot;height&quot;:484.8,&quot;left&quot;:11.45,&quot;top&quot;:60.05,&quot;width&quot;:933.25}"/>
</p:tagLst>
</file>

<file path=ppt/tags/tag34.xml><?xml version="1.0" encoding="utf-8"?>
<p:tagLst xmlns:p="http://schemas.openxmlformats.org/presentationml/2006/main">
  <p:tag name="KSO_WM_DIAGRAM_VIRTUALLY_FRAME" val="{&quot;height&quot;:484.8,&quot;left&quot;:11.45,&quot;top&quot;:60.05,&quot;width&quot;:933.25}"/>
</p:tagLst>
</file>

<file path=ppt/tags/tag35.xml><?xml version="1.0" encoding="utf-8"?>
<p:tagLst xmlns:p="http://schemas.openxmlformats.org/presentationml/2006/main">
  <p:tag name="KSO_WM_DIAGRAM_VIRTUALLY_FRAME" val="{&quot;height&quot;:484.8,&quot;left&quot;:11.45,&quot;top&quot;:60.05,&quot;width&quot;:933.25}"/>
</p:tagLst>
</file>

<file path=ppt/tags/tag36.xml><?xml version="1.0" encoding="utf-8"?>
<p:tagLst xmlns:p="http://schemas.openxmlformats.org/presentationml/2006/main">
  <p:tag name="KSO_WM_DIAGRAM_VIRTUALLY_FRAME" val="{&quot;height&quot;:484.8,&quot;left&quot;:11.45,&quot;top&quot;:60.05,&quot;width&quot;:933.25}"/>
</p:tagLst>
</file>

<file path=ppt/tags/tag37.xml><?xml version="1.0" encoding="utf-8"?>
<p:tagLst xmlns:p="http://schemas.openxmlformats.org/presentationml/2006/main">
  <p:tag name="KSO_WM_BEAUTIFY_FLAG" val=""/>
</p:tagLst>
</file>

<file path=ppt/tags/tag38.xml><?xml version="1.0" encoding="utf-8"?>
<p:tagLst xmlns:p="http://schemas.openxmlformats.org/presentationml/2006/main">
  <p:tag name="KSO_WM_SPECIAL_SOURCE" val="bdnull"/>
</p:tagLst>
</file>

<file path=ppt/tags/tag39.xml><?xml version="1.0" encoding="utf-8"?>
<p:tagLst xmlns:p="http://schemas.openxmlformats.org/presentationml/2006/main">
  <p:tag name="KSO_WM_BEAUTIFY_FLAG" val=""/>
</p:tagLst>
</file>

<file path=ppt/tags/tag4.xml><?xml version="1.0" encoding="utf-8"?>
<p:tagLst xmlns:p="http://schemas.openxmlformats.org/presentationml/2006/main">
  <p:tag name="KSO_WM_DIAGRAM_VIRTUALLY_FRAME" val="{&quot;height&quot;:485.85,&quot;left&quot;:37.85,&quot;top&quot;:45.25,&quot;width&quot;:781.95}"/>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KSO_WM_DIAGRAM_VIRTUALLY_FRAME" val="{&quot;height&quot;:632,&quot;left&quot;:33.2,&quot;top&quot;:-31.75,&quot;width&quot;:867.8}"/>
</p:tagLst>
</file>

<file path=ppt/tags/tag42.xml><?xml version="1.0" encoding="utf-8"?>
<p:tagLst xmlns:p="http://schemas.openxmlformats.org/presentationml/2006/main">
  <p:tag name="KSO_WM_DIAGRAM_VIRTUALLY_FRAME" val="{&quot;height&quot;:632,&quot;left&quot;:33.2,&quot;top&quot;:-31.75,&quot;width&quot;:867.8}"/>
</p:tagLst>
</file>

<file path=ppt/tags/tag43.xml><?xml version="1.0" encoding="utf-8"?>
<p:tagLst xmlns:p="http://schemas.openxmlformats.org/presentationml/2006/main">
  <p:tag name="KSO_WM_DIAGRAM_VIRTUALLY_FRAME" val="{&quot;height&quot;:632,&quot;left&quot;:33.2,&quot;top&quot;:-31.75,&quot;width&quot;:867.8}"/>
</p:tagLst>
</file>

<file path=ppt/tags/tag44.xml><?xml version="1.0" encoding="utf-8"?>
<p:tagLst xmlns:p="http://schemas.openxmlformats.org/presentationml/2006/main">
  <p:tag name="KSO_WM_DIAGRAM_VIRTUALLY_FRAME" val="{&quot;height&quot;:632,&quot;left&quot;:33.2,&quot;top&quot;:-31.75,&quot;width&quot;:867.8}"/>
</p:tagLst>
</file>

<file path=ppt/tags/tag45.xml><?xml version="1.0" encoding="utf-8"?>
<p:tagLst xmlns:p="http://schemas.openxmlformats.org/presentationml/2006/main">
  <p:tag name="KSO_WM_DIAGRAM_VIRTUALLY_FRAME" val="{&quot;height&quot;:632,&quot;left&quot;:33.2,&quot;top&quot;:-31.75,&quot;width&quot;:867.8}"/>
</p:tagLst>
</file>

<file path=ppt/tags/tag46.xml><?xml version="1.0" encoding="utf-8"?>
<p:tagLst xmlns:p="http://schemas.openxmlformats.org/presentationml/2006/main">
  <p:tag name="KSO_WM_DIAGRAM_VIRTUALLY_FRAME" val="{&quot;height&quot;:632,&quot;left&quot;:33.2,&quot;top&quot;:-31.75,&quot;width&quot;:867.8}"/>
</p:tagLst>
</file>

<file path=ppt/tags/tag47.xml><?xml version="1.0" encoding="utf-8"?>
<p:tagLst xmlns:p="http://schemas.openxmlformats.org/presentationml/2006/main">
  <p:tag name="KSO_WM_BEAUTIFY_FLAG" val=""/>
</p:tagLst>
</file>

<file path=ppt/tags/tag48.xml><?xml version="1.0" encoding="utf-8"?>
<p:tagLst xmlns:p="http://schemas.openxmlformats.org/presentationml/2006/main">
  <p:tag name="KSO_WM_DIAGRAM_VIRTUALLY_FRAME" val="{&quot;height&quot;:632,&quot;left&quot;:33.2,&quot;top&quot;:-31.75,&quot;width&quot;:867.8}"/>
</p:tagLst>
</file>

<file path=ppt/tags/tag49.xml><?xml version="1.0" encoding="utf-8"?>
<p:tagLst xmlns:p="http://schemas.openxmlformats.org/presentationml/2006/main">
  <p:tag name="KSO_WM_DIAGRAM_VIRTUALLY_FRAME" val="{&quot;height&quot;:485.85,&quot;left&quot;:37.85,&quot;top&quot;:45.25,&quot;width&quot;:781.95}"/>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KSO_WM_DIAGRAM_VIRTUALLY_FRAME" val="{&quot;height&quot;:485.85,&quot;left&quot;:37.85,&quot;top&quot;:45.25,&quot;width&quot;:781.95}"/>
</p:tagLst>
</file>

<file path=ppt/tags/tag51.xml><?xml version="1.0" encoding="utf-8"?>
<p:tagLst xmlns:p="http://schemas.openxmlformats.org/presentationml/2006/main">
  <p:tag name="KSO_WM_BEAUTIFY_FLAG" val=""/>
  <p:tag name="KSO_WM_DIAGRAM_VIRTUALLY_FRAME" val="{&quot;height&quot;:485.85,&quot;left&quot;:37.85,&quot;top&quot;:45.25,&quot;width&quot;:781.95}"/>
</p:tagLst>
</file>

<file path=ppt/tags/tag52.xml><?xml version="1.0" encoding="utf-8"?>
<p:tagLst xmlns:p="http://schemas.openxmlformats.org/presentationml/2006/main">
  <p:tag name="KSO_WM_DIAGRAM_VIRTUALLY_FRAME" val="{&quot;height&quot;:379.8,&quot;left&quot;:14.6,&quot;top&quot;:172.1,&quot;width&quot;:934.45}"/>
</p:tagLst>
</file>

<file path=ppt/tags/tag53.xml><?xml version="1.0" encoding="utf-8"?>
<p:tagLst xmlns:p="http://schemas.openxmlformats.org/presentationml/2006/main">
  <p:tag name="KSO_WM_DIAGRAM_VIRTUALLY_FRAME" val="{&quot;height&quot;:379.8,&quot;left&quot;:14.6,&quot;top&quot;:172.1,&quot;width&quot;:934.45}"/>
</p:tagLst>
</file>

<file path=ppt/tags/tag54.xml><?xml version="1.0" encoding="utf-8"?>
<p:tagLst xmlns:p="http://schemas.openxmlformats.org/presentationml/2006/main">
  <p:tag name="KSO_WM_DIAGRAM_VIRTUALLY_FRAME" val="{&quot;height&quot;:379.8,&quot;left&quot;:14.6,&quot;top&quot;:172.1,&quot;width&quot;:934.45}"/>
</p:tagLst>
</file>

<file path=ppt/tags/tag55.xml><?xml version="1.0" encoding="utf-8"?>
<p:tagLst xmlns:p="http://schemas.openxmlformats.org/presentationml/2006/main">
  <p:tag name="KSO_WM_DIAGRAM_VIRTUALLY_FRAME" val="{&quot;height&quot;:379.8,&quot;left&quot;:14.6,&quot;top&quot;:172.1,&quot;width&quot;:934.45}"/>
</p:tagLst>
</file>

<file path=ppt/tags/tag56.xml><?xml version="1.0" encoding="utf-8"?>
<p:tagLst xmlns:p="http://schemas.openxmlformats.org/presentationml/2006/main">
  <p:tag name="KSO_WM_DIAGRAM_VIRTUALLY_FRAME" val="{&quot;height&quot;:379.8,&quot;left&quot;:14.6,&quot;top&quot;:172.1,&quot;width&quot;:934.45}"/>
</p:tagLst>
</file>

<file path=ppt/tags/tag57.xml><?xml version="1.0" encoding="utf-8"?>
<p:tagLst xmlns:p="http://schemas.openxmlformats.org/presentationml/2006/main">
  <p:tag name="KSO_WM_DIAGRAM_VIRTUALLY_FRAME" val="{&quot;height&quot;:379.8,&quot;left&quot;:14.6,&quot;top&quot;:172.5,&quot;width&quot;:899.4}"/>
</p:tagLst>
</file>

<file path=ppt/tags/tag58.xml><?xml version="1.0" encoding="utf-8"?>
<p:tagLst xmlns:p="http://schemas.openxmlformats.org/presentationml/2006/main">
  <p:tag name="KSO_WM_DIAGRAM_VIRTUALLY_FRAME" val="{&quot;height&quot;:379.8,&quot;left&quot;:14.6,&quot;top&quot;:172.1,&quot;width&quot;:934.45}"/>
</p:tagLst>
</file>

<file path=ppt/tags/tag59.xml><?xml version="1.0" encoding="utf-8"?>
<p:tagLst xmlns:p="http://schemas.openxmlformats.org/presentationml/2006/main">
  <p:tag name="KSO_WM_BEAUTIFY_FLAG" val=""/>
  <p:tag name="KSO_WM_DIAGRAM_VIRTUALLY_FRAME" val="{&quot;height&quot;:379.8,&quot;left&quot;:14.6,&quot;top&quot;:172.1,&quot;width&quot;:934.45}"/>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KSO_WM_SPECIAL_SOURCE" val="bdnull"/>
</p:tagLst>
</file>

<file path=ppt/tags/tag61.xml><?xml version="1.0" encoding="utf-8"?>
<p:tagLst xmlns:p="http://schemas.openxmlformats.org/presentationml/2006/main">
  <p:tag name="KSO_WM_DIAGRAM_VIRTUALLY_FRAME" val="{&quot;height&quot;:443.6,&quot;left&quot;:18.6,&quot;top&quot;:61.25,&quot;width&quot;:925.8}"/>
</p:tagLst>
</file>

<file path=ppt/tags/tag62.xml><?xml version="1.0" encoding="utf-8"?>
<p:tagLst xmlns:p="http://schemas.openxmlformats.org/presentationml/2006/main">
  <p:tag name="KSO_WM_DIAGRAM_VIRTUALLY_FRAME" val="{&quot;height&quot;:443.6,&quot;left&quot;:18.6,&quot;top&quot;:61.25,&quot;width&quot;:925.8}"/>
</p:tagLst>
</file>

<file path=ppt/tags/tag63.xml><?xml version="1.0" encoding="utf-8"?>
<p:tagLst xmlns:p="http://schemas.openxmlformats.org/presentationml/2006/main">
  <p:tag name="KSO_WM_DIAGRAM_VIRTUALLY_FRAME" val="{&quot;height&quot;:443.6,&quot;left&quot;:18.6,&quot;top&quot;:61.25,&quot;width&quot;:925.8}"/>
</p:tagLst>
</file>

<file path=ppt/tags/tag64.xml><?xml version="1.0" encoding="utf-8"?>
<p:tagLst xmlns:p="http://schemas.openxmlformats.org/presentationml/2006/main">
  <p:tag name="KSO_WM_DIAGRAM_VIRTUALLY_FRAME" val="{&quot;height&quot;:443.6,&quot;left&quot;:18.6,&quot;top&quot;:61.25,&quot;width&quot;:925.8}"/>
</p:tagLst>
</file>

<file path=ppt/tags/tag65.xml><?xml version="1.0" encoding="utf-8"?>
<p:tagLst xmlns:p="http://schemas.openxmlformats.org/presentationml/2006/main">
  <p:tag name="KSO_WM_DIAGRAM_VIRTUALLY_FRAME" val="{&quot;height&quot;:443.6,&quot;left&quot;:18.6,&quot;top&quot;:61.25,&quot;width&quot;:925.8}"/>
</p:tagLst>
</file>

<file path=ppt/tags/tag66.xml><?xml version="1.0" encoding="utf-8"?>
<p:tagLst xmlns:p="http://schemas.openxmlformats.org/presentationml/2006/main">
  <p:tag name="KSO_WM_DIAGRAM_VIRTUALLY_FRAME" val="{&quot;height&quot;:443.6,&quot;left&quot;:18.6,&quot;top&quot;:61.25,&quot;width&quot;:925.8}"/>
</p:tagLst>
</file>

<file path=ppt/tags/tag67.xml><?xml version="1.0" encoding="utf-8"?>
<p:tagLst xmlns:p="http://schemas.openxmlformats.org/presentationml/2006/main">
  <p:tag name="KSO_WM_SPECIAL_SOURCE" val="bdnull"/>
</p:tagLst>
</file>

<file path=ppt/tags/tag68.xml><?xml version="1.0" encoding="utf-8"?>
<p:tagLst xmlns:p="http://schemas.openxmlformats.org/presentationml/2006/main">
  <p:tag name="KSO_WM_BEAUTIFY_FLAG" val=""/>
</p:tagLst>
</file>

<file path=ppt/tags/tag69.xml><?xml version="1.0" encoding="utf-8"?>
<p:tagLst xmlns:p="http://schemas.openxmlformats.org/presentationml/2006/main">
  <p:tag name="KSO_WM_BEAUTIFY_FLAG" val=""/>
</p:tagLst>
</file>

<file path=ppt/tags/tag7.xml><?xml version="1.0" encoding="utf-8"?>
<p:tagLst xmlns:p="http://schemas.openxmlformats.org/presentationml/2006/main">
  <p:tag name="KSO_WM_BEAUTIFY_FLAG" val=""/>
</p:tagLst>
</file>

<file path=ppt/tags/tag70.xml><?xml version="1.0" encoding="utf-8"?>
<p:tagLst xmlns:p="http://schemas.openxmlformats.org/presentationml/2006/main">
  <p:tag name="KSO_WM_DIAGRAM_VIRTUALLY_FRAME" val="{&quot;height&quot;:379.8,&quot;left&quot;:14.6,&quot;top&quot;:172.1,&quot;width&quot;:899.4}"/>
</p:tagLst>
</file>

<file path=ppt/tags/tag71.xml><?xml version="1.0" encoding="utf-8"?>
<p:tagLst xmlns:p="http://schemas.openxmlformats.org/presentationml/2006/main">
  <p:tag name="KSO_WM_DIAGRAM_VIRTUALLY_FRAME" val="{&quot;height&quot;:379.8,&quot;left&quot;:14.6,&quot;top&quot;:172.1,&quot;width&quot;:899.4}"/>
</p:tagLst>
</file>

<file path=ppt/tags/tag72.xml><?xml version="1.0" encoding="utf-8"?>
<p:tagLst xmlns:p="http://schemas.openxmlformats.org/presentationml/2006/main">
  <p:tag name="KSO_WM_DIAGRAM_VIRTUALLY_FRAME" val="{&quot;height&quot;:379.8,&quot;left&quot;:14.6,&quot;top&quot;:172.1,&quot;width&quot;:899.4}"/>
</p:tagLst>
</file>

<file path=ppt/tags/tag73.xml><?xml version="1.0" encoding="utf-8"?>
<p:tagLst xmlns:p="http://schemas.openxmlformats.org/presentationml/2006/main">
  <p:tag name="KSO_WM_DIAGRAM_VIRTUALLY_FRAME" val="{&quot;height&quot;:379.8,&quot;left&quot;:14.6,&quot;top&quot;:172.1,&quot;width&quot;:899.4}"/>
</p:tagLst>
</file>

<file path=ppt/tags/tag74.xml><?xml version="1.0" encoding="utf-8"?>
<p:tagLst xmlns:p="http://schemas.openxmlformats.org/presentationml/2006/main">
  <p:tag name="KSO_WM_DIAGRAM_VIRTUALLY_FRAME" val="{&quot;height&quot;:379.8,&quot;left&quot;:14.6,&quot;top&quot;:172.1,&quot;width&quot;:899.4}"/>
</p:tagLst>
</file>

<file path=ppt/tags/tag75.xml><?xml version="1.0" encoding="utf-8"?>
<p:tagLst xmlns:p="http://schemas.openxmlformats.org/presentationml/2006/main">
  <p:tag name="KSO_WM_DIAGRAM_VIRTUALLY_FRAME" val="{&quot;height&quot;:379.8,&quot;left&quot;:14.6,&quot;top&quot;:172.5,&quot;width&quot;:899.4}"/>
</p:tagLst>
</file>

<file path=ppt/tags/tag76.xml><?xml version="1.0" encoding="utf-8"?>
<p:tagLst xmlns:p="http://schemas.openxmlformats.org/presentationml/2006/main">
  <p:tag name="KSO_WM_DIAGRAM_VIRTUALLY_FRAME" val="{&quot;height&quot;:379.8,&quot;left&quot;:14.6,&quot;top&quot;:172.1,&quot;width&quot;:899.4}"/>
</p:tagLst>
</file>

<file path=ppt/tags/tag77.xml><?xml version="1.0" encoding="utf-8"?>
<p:tagLst xmlns:p="http://schemas.openxmlformats.org/presentationml/2006/main">
  <p:tag name="KSO_WM_BEAUTIFY_FLAG" val=""/>
  <p:tag name="KSO_WM_DIAGRAM_VIRTUALLY_FRAME" val="{&quot;height&quot;:379.8,&quot;left&quot;:14.6,&quot;top&quot;:172.1,&quot;width&quot;:899.4}"/>
</p:tagLst>
</file>

<file path=ppt/tags/tag78.xml><?xml version="1.0" encoding="utf-8"?>
<p:tagLst xmlns:p="http://schemas.openxmlformats.org/presentationml/2006/main">
  <p:tag name="KSO_WM_SPECIAL_SOURCE" val="bdnull"/>
</p:tagLst>
</file>

<file path=ppt/tags/tag79.xml><?xml version="1.0" encoding="utf-8"?>
<p:tagLst xmlns:p="http://schemas.openxmlformats.org/presentationml/2006/main">
  <p:tag name="KSO_WM_DIAGRAM_VIRTUALLY_FRAME" val="{&quot;height&quot;:443.6,&quot;left&quot;:18.6,&quot;top&quot;:61.25,&quot;width&quot;:925.8}"/>
</p:tagLst>
</file>

<file path=ppt/tags/tag8.xml><?xml version="1.0" encoding="utf-8"?>
<p:tagLst xmlns:p="http://schemas.openxmlformats.org/presentationml/2006/main">
  <p:tag name="KSO_WM_SPECIAL_SOURCE" val="bdnull"/>
</p:tagLst>
</file>

<file path=ppt/tags/tag80.xml><?xml version="1.0" encoding="utf-8"?>
<p:tagLst xmlns:p="http://schemas.openxmlformats.org/presentationml/2006/main">
  <p:tag name="KSO_WM_DIAGRAM_VIRTUALLY_FRAME" val="{&quot;height&quot;:443.6,&quot;left&quot;:18.6,&quot;top&quot;:61.25,&quot;width&quot;:925.8}"/>
</p:tagLst>
</file>

<file path=ppt/tags/tag81.xml><?xml version="1.0" encoding="utf-8"?>
<p:tagLst xmlns:p="http://schemas.openxmlformats.org/presentationml/2006/main">
  <p:tag name="KSO_WM_DIAGRAM_VIRTUALLY_FRAME" val="{&quot;height&quot;:443.6,&quot;left&quot;:18.6,&quot;top&quot;:61.25,&quot;width&quot;:925.8}"/>
</p:tagLst>
</file>

<file path=ppt/tags/tag82.xml><?xml version="1.0" encoding="utf-8"?>
<p:tagLst xmlns:p="http://schemas.openxmlformats.org/presentationml/2006/main">
  <p:tag name="KSO_WM_DIAGRAM_VIRTUALLY_FRAME" val="{&quot;height&quot;:443.6,&quot;left&quot;:18.6,&quot;top&quot;:61.25,&quot;width&quot;:925.8}"/>
</p:tagLst>
</file>

<file path=ppt/tags/tag83.xml><?xml version="1.0" encoding="utf-8"?>
<p:tagLst xmlns:p="http://schemas.openxmlformats.org/presentationml/2006/main">
  <p:tag name="KSO_WM_DIAGRAM_VIRTUALLY_FRAME" val="{&quot;height&quot;:443.6,&quot;left&quot;:18.6,&quot;top&quot;:61.25,&quot;width&quot;:925.8}"/>
</p:tagLst>
</file>

<file path=ppt/tags/tag84.xml><?xml version="1.0" encoding="utf-8"?>
<p:tagLst xmlns:p="http://schemas.openxmlformats.org/presentationml/2006/main">
  <p:tag name="KSO_WM_DIAGRAM_VIRTUALLY_FRAME" val="{&quot;height&quot;:443.6,&quot;left&quot;:18.6,&quot;top&quot;:61.25,&quot;width&quot;:925.8}"/>
</p:tagLst>
</file>

<file path=ppt/tags/tag85.xml><?xml version="1.0" encoding="utf-8"?>
<p:tagLst xmlns:p="http://schemas.openxmlformats.org/presentationml/2006/main">
  <p:tag name="KSO_WM_SPECIAL_SOURCE" val="bdnull"/>
</p:tagLst>
</file>

<file path=ppt/tags/tag86.xml><?xml version="1.0" encoding="utf-8"?>
<p:tagLst xmlns:p="http://schemas.openxmlformats.org/presentationml/2006/main">
  <p:tag name="KSO_WM_BEAUTIFY_FLAG" val=""/>
</p:tagLst>
</file>

<file path=ppt/tags/tag87.xml><?xml version="1.0" encoding="utf-8"?>
<p:tagLst xmlns:p="http://schemas.openxmlformats.org/presentationml/2006/main">
  <p:tag name="KSO_WM_BEAUTIFY_FLAG" val=""/>
</p:tagLst>
</file>

<file path=ppt/tags/tag88.xml><?xml version="1.0" encoding="utf-8"?>
<p:tagLst xmlns:p="http://schemas.openxmlformats.org/presentationml/2006/main">
  <p:tag name="KSO_WM_BEAUTIFY_FLAG" val=""/>
</p:tagLst>
</file>

<file path=ppt/tags/tag89.xml><?xml version="1.0" encoding="utf-8"?>
<p:tagLst xmlns:p="http://schemas.openxmlformats.org/presentationml/2006/main">
  <p:tag name="KSO_WM_SPECIAL_SOURCE" val="bdnull"/>
</p:tagLst>
</file>

<file path=ppt/tags/tag9.xml><?xml version="1.0" encoding="utf-8"?>
<p:tagLst xmlns:p="http://schemas.openxmlformats.org/presentationml/2006/main">
  <p:tag name="KSO_WM_DIAGRAM_VIRTUALLY_FRAME" val="{&quot;height&quot;:467.8,&quot;left&quot;:12.533514891644517,&quot;top&quot;:49.45,&quot;width&quot;:947.4664851083555}"/>
</p:tagLst>
</file>

<file path=ppt/tags/tag90.xml><?xml version="1.0" encoding="utf-8"?>
<p:tagLst xmlns:p="http://schemas.openxmlformats.org/presentationml/2006/main">
  <p:tag name="KSO_WM_BEAUTIFY_FLAG" val=""/>
</p:tagLst>
</file>

<file path=ppt/tags/tag91.xml><?xml version="1.0" encoding="utf-8"?>
<p:tagLst xmlns:p="http://schemas.openxmlformats.org/presentationml/2006/main">
  <p:tag name="KSO_WM_SPECIAL_SOURCE" val="bdnull"/>
</p:tagLst>
</file>

<file path=ppt/theme/theme1.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19052</Words>
  <Application>WPS 演示</Application>
  <PresentationFormat>宽屏</PresentationFormat>
  <Paragraphs>388</Paragraphs>
  <Slides>25</Slides>
  <Notes>4</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25</vt:i4>
      </vt:variant>
    </vt:vector>
  </HeadingPairs>
  <TitlesOfParts>
    <vt:vector size="40" baseType="lpstr">
      <vt:lpstr>Arial</vt:lpstr>
      <vt:lpstr>宋体</vt:lpstr>
      <vt:lpstr>Wingdings</vt:lpstr>
      <vt:lpstr>Trebuchet MS</vt:lpstr>
      <vt:lpstr>Times New Roman</vt:lpstr>
      <vt:lpstr>微软雅黑</vt:lpstr>
      <vt:lpstr>华文中宋</vt:lpstr>
      <vt:lpstr>Wingdings</vt:lpstr>
      <vt:lpstr>Arial Unicode MS</vt:lpstr>
      <vt:lpstr>Calibri</vt:lpstr>
      <vt:lpstr>Times New Roman</vt:lpstr>
      <vt:lpstr>HelveticaNeue</vt:lpstr>
      <vt:lpstr>华文新魏</vt:lpstr>
      <vt:lpstr>Segoe Print</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738</cp:revision>
  <dcterms:created xsi:type="dcterms:W3CDTF">2025-12-04T03:19:00Z</dcterms:created>
  <dcterms:modified xsi:type="dcterms:W3CDTF">2025-12-23T06:03:25Z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2052-11.8.2.7978</vt:lpwstr>
  </property>
  <property fmtid="{D5CDD505-2E9C-101B-9397-08002B2CF9AE}" pid="3" name="ICV">
    <vt:lpwstr>6568B69662234F809258397C97CD27F9_13</vt:lpwstr>
  </property>
</Properties>
</file>