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3"/>
    <p:sldId id="257" r:id="rId4"/>
    <p:sldId id="256" r:id="rId5"/>
    <p:sldId id="264" r:id="rId6"/>
    <p:sldId id="266" r:id="rId7"/>
    <p:sldId id="267" r:id="rId8"/>
    <p:sldId id="268" r:id="rId9"/>
    <p:sldId id="269" r:id="rId10"/>
    <p:sldId id="270" r:id="rId11"/>
    <p:sldId id="271" r:id="rId12"/>
    <p:sldId id="261" r:id="rId13"/>
    <p:sldId id="272" r:id="rId14"/>
    <p:sldId id="273" r:id="rId15"/>
    <p:sldId id="274" r:id="rId16"/>
    <p:sldId id="275" r:id="rId17"/>
    <p:sldId id="265" r:id="rId18"/>
    <p:sldId id="263" r:id="rId19"/>
    <p:sldId id="276" r:id="rId20"/>
    <p:sldId id="279" r:id="rId21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8AAE7EE-1305-43BF-9DD2-AB6C40EE72A6}" styleName="??? 1 25">
    <a:wholeTbl>
      <a:tcTxStyle>
        <a:fontRef idx="none">
          <a:srgbClr val="000000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H>
          <a:insideV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chemeClr val="accent1">
              <a:lumMod val="10000"/>
              <a:lumOff val="90000"/>
            </a:schemeClr>
          </a:solidFill>
        </a:fill>
      </a:tcStyle>
    </a:band2H>
    <a:band1V>
      <a:tcStyle>
        <a:tcBdr/>
        <a:fill>
          <a:solidFill>
            <a:schemeClr val="accent1">
              <a:lumMod val="10000"/>
              <a:lumOff val="90000"/>
            </a:schemeClr>
          </a:solidFill>
        </a:fill>
      </a:tcStyle>
    </a:band1V>
    <a:lastCol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FFFFFF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Col>
    <a:lastRow>
      <a:tcTxStyle b="on">
        <a:fontRef idx="none">
          <a:schemeClr val="accent1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seCell>
      <a:tcStyle>
        <a:tcBdr>
          <a:left>
            <a:ln>
              <a:noFill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seCell>
    <a:swCell>
      <a:tcTxStyle b="on">
        <a:fontRef idx="none">
          <a:schemeClr val="accent1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swCell>
    <a:firstRow>
      <a:tcTxStyle b="on">
        <a:fontRef idx="none">
          <a:srgbClr val="FFFFFF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>
              <a:noFill/>
            </a:ln>
          </a:insideH>
          <a:insideV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V>
        </a:tcBdr>
        <a:fill>
          <a:solidFill>
            <a:schemeClr val="accent1"/>
          </a:solidFill>
        </a:fill>
      </a:tcStyle>
    </a:firstRow>
    <a:nwCell>
      <a:tcTxStyle b="on">
        <a:fontRef idx="none">
          <a:schemeClr val="bg1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../media/media1.mp4"/><Relationship Id="rId1" Type="http://schemas.openxmlformats.org/officeDocument/2006/relationships/video" Target="NULL" TargetMode="Externa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385" y="0"/>
            <a:ext cx="4932045" cy="24504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20920" y="953135"/>
            <a:ext cx="36493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appearance+ function 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rcRect l="13225" t="5222" r="7106"/>
          <a:stretch>
            <a:fillRect/>
          </a:stretch>
        </p:blipFill>
        <p:spPr>
          <a:xfrm>
            <a:off x="1205865" y="2384425"/>
            <a:ext cx="2819400" cy="3965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590" y="2318385"/>
            <a:ext cx="3486785" cy="40316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95" y="242570"/>
            <a:ext cx="8175625" cy="5358130"/>
          </a:xfrm>
          <a:prstGeom prst="rect">
            <a:avLst/>
          </a:prstGeom>
          <a:ln w="57150" cmpd="sng">
            <a:solidFill>
              <a:schemeClr val="accent1">
                <a:lumMod val="50000"/>
              </a:schemeClr>
            </a:solidFill>
            <a:prstDash val="solid"/>
          </a:ln>
        </p:spPr>
      </p:pic>
      <p:sp>
        <p:nvSpPr>
          <p:cNvPr id="13" name="文本框 12"/>
          <p:cNvSpPr txBox="1"/>
          <p:nvPr/>
        </p:nvSpPr>
        <p:spPr>
          <a:xfrm>
            <a:off x="8375015" y="2156460"/>
            <a:ext cx="380619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Which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aspects</a:t>
            </a:r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?</a:t>
            </a:r>
            <a:endParaRPr lang="en-US" altLang="zh-CN" sz="2800" b="1" i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Is it well-written?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Why</a:t>
            </a:r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?</a:t>
            </a:r>
            <a:endParaRPr lang="en-US" altLang="zh-CN" sz="2800" b="1" i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385" y="5505450"/>
            <a:ext cx="11310620" cy="127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令人心动的环保黑科技  _ 文物也新潮03集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1738.000000" end="61035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国潮祥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72085" y="-696595"/>
            <a:ext cx="4426585" cy="254508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rcRect l="13225" t="5222" r="7106"/>
          <a:stretch>
            <a:fillRect/>
          </a:stretch>
        </p:blipFill>
        <p:spPr>
          <a:xfrm>
            <a:off x="427355" y="1848485"/>
            <a:ext cx="2819400" cy="39655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0735" y="917575"/>
            <a:ext cx="21971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appearance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27805" y="8763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Bronze Wild Goose-and-Fish Lamp</a:t>
            </a:r>
            <a:endParaRPr lang="en-US" altLang="zh-CN" sz="2800" b="1" i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3665" y="702310"/>
            <a:ext cx="7209790" cy="95313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en-US" altLang="zh-CN" sz="2800" b="1" i="1">
                <a:latin typeface="Times New Roman" panose="02020603050405020304"/>
                <a:ea typeface="Times New Roman" panose="02020603050405020304"/>
              </a:rPr>
              <a:t>This is a goose with a fish in its mouth, which is very beautiful and well-designed. </a:t>
            </a:r>
            <a:endParaRPr lang="en-US" altLang="zh-CN" sz="2800" b="1" i="1"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3640" y="1748155"/>
            <a:ext cx="7830820" cy="4073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6755" y="2081530"/>
            <a:ext cx="8809355" cy="362140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460115" y="1748155"/>
            <a:ext cx="8595360" cy="428688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p>
            <a:pPr marL="0" indent="0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In the shape of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a wild goose turning its head and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clutching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a fish in its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beak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, this exhibit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captures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depicts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the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dynamic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hunting scene. (</a:t>
            </a:r>
            <a:r>
              <a:rPr lang="zh-CN" altLang="en-US" sz="2400" b="1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整体造型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)</a:t>
            </a:r>
            <a:endParaRPr lang="en-US" altLang="zh-CN" sz="2400" b="1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/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Every feather is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meticulously sculpted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,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showcasing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the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exceptional skill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of the Han Dynasty. (</a:t>
            </a:r>
            <a:r>
              <a:rPr lang="zh-CN" altLang="en-US" sz="2400" b="1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细节描述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)</a:t>
            </a:r>
            <a:endParaRPr lang="en-US" altLang="zh-CN" sz="2400" b="1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/>
            <a:endParaRPr lang="en-US" altLang="zh-CN" sz="2400" b="1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/>
            <a:endParaRPr lang="zh-CN" altLang="en-US" sz="2400" b="1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30600" y="3764915"/>
            <a:ext cx="821690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Wingdings" panose="05000000000000000000" charset="0"/>
              <a:buChar char="Ø"/>
            </a:pP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The lamp’s design </a:t>
            </a:r>
            <a:r>
              <a:rPr lang="en-US" altLang="zh-CN" sz="2400" b="1" i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embodies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 classical Chinese aesthetics, </a:t>
            </a:r>
            <a:r>
              <a:rPr lang="en-US" altLang="zh-CN" sz="2400" b="1" i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blending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Taoist spirit with devotion to nature. (</a:t>
            </a:r>
            <a:r>
              <a:rPr lang="zh-CN" altLang="en-US" sz="2400" b="1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文化内涵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)</a:t>
            </a:r>
            <a:endParaRPr lang="en-US" altLang="zh-CN" sz="2400" b="1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342900" indent="-342900">
              <a:buFont typeface="Wingdings" panose="05000000000000000000" charset="0"/>
              <a:buChar char="Ø"/>
            </a:pP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The lamp’s eye-catching design </a:t>
            </a:r>
            <a:r>
              <a:rPr lang="en-US" altLang="zh-CN" sz="2400" b="1" i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features exquisite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patterns and the </a:t>
            </a:r>
            <a:r>
              <a:rPr lang="en-US" altLang="zh-CN" sz="2400" b="1" i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integration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of bronze with animal forms, </a:t>
            </a:r>
            <a:r>
              <a:rPr lang="en-US" altLang="zh-CN" sz="2400" b="1" i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carrying 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Chinese people’s wishes for </a:t>
            </a:r>
            <a:r>
              <a:rPr lang="en-US" altLang="zh-CN" sz="2400" b="1" i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auspiciousness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. (</a:t>
            </a:r>
            <a:r>
              <a:rPr lang="zh-CN" altLang="en-US" sz="2400" b="1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文化内涵</a:t>
            </a:r>
            <a:r>
              <a:rPr lang="en-US" altLang="zh-CN" sz="2400" b="1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)</a:t>
            </a:r>
            <a:endParaRPr lang="en-US" altLang="zh-CN" sz="2400" b="1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200" y="1825625"/>
            <a:ext cx="4064000" cy="384810"/>
          </a:xfrm>
          <a:prstGeom prst="rect">
            <a:avLst/>
          </a:prstGeom>
        </p:spPr>
        <p:txBody>
          <a:bodyPr>
            <a:spAutoFit/>
          </a:bodyPr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960" y="5914390"/>
            <a:ext cx="11305540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imagery  description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- shape, material, pattern, texture, gesture, cultural meaning</a:t>
            </a:r>
            <a:endParaRPr lang="en-US" altLang="zh-CN" sz="2400" b="1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        - sensory details + specific adj./ verb. </a:t>
            </a:r>
            <a:endParaRPr lang="en-US" altLang="zh-CN" sz="2400" b="1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5" grpId="0" bldLvl="0" animBg="1"/>
      <p:bldP spid="15" grpId="1" animBg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9865"/>
            <a:ext cx="12192000" cy="647763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19735" y="1955800"/>
            <a:ext cx="431228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the cutest smart light ever 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221855" y="1955800"/>
            <a:ext cx="3272155" cy="368300"/>
          </a:xfrm>
          <a:prstGeom prst="rect">
            <a:avLst/>
          </a:prstGeom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eco-friendly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20370" y="4959985"/>
            <a:ext cx="4876165" cy="1427480"/>
          </a:xfrm>
          <a:prstGeom prst="rect">
            <a:avLst/>
          </a:prstGeom>
        </p:spPr>
        <p:txBody>
          <a:bodyPr wrap="square">
            <a:noAutofit/>
          </a:bodyPr>
          <a:p>
            <a:pPr lvl="0" algn="l">
              <a:buClrTx/>
              <a:buSzTx/>
              <a:buFontTx/>
            </a:pPr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All-in-one: air purification, brightness regulation, and desktop decoration.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02625" y="4335145"/>
            <a:ext cx="3348355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Trendsetting Icon in Home Decor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国潮祥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72085" y="-696595"/>
            <a:ext cx="4426585" cy="2545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7630" y="2145665"/>
            <a:ext cx="3486785" cy="40316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200640" y="1303655"/>
            <a:ext cx="21971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function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140" y="1192530"/>
            <a:ext cx="8624570" cy="953135"/>
          </a:xfrm>
          <a:prstGeom prst="rect">
            <a:avLst/>
          </a:prstGeom>
        </p:spPr>
        <p:txBody>
          <a:bodyPr wrap="square">
            <a:spAutoFit/>
          </a:bodyPr>
          <a:p>
            <a:pPr lvl="0" algn="l" defTabSz="266700">
              <a:buClrTx/>
              <a:buSzTx/>
              <a:buFontTx/>
            </a:pPr>
            <a:r>
              <a:rPr lang="en-US" altLang="zh-CN" sz="2800" b="1" i="1">
                <a:latin typeface="Times New Roman" panose="02020603050405020304"/>
                <a:ea typeface="Times New Roman" panose="02020603050405020304"/>
                <a:sym typeface="+mn-ea"/>
              </a:rPr>
              <a:t>It can provide light and help keep the air clean, which is very practical in daily life.</a:t>
            </a:r>
            <a:endParaRPr lang="en-US" altLang="zh-CN" sz="2800" b="1" i="1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140" y="2302510"/>
            <a:ext cx="8785225" cy="373697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highlight>
                  <a:srgbClr val="FFFF00"/>
                </a:highlight>
                <a:latin typeface="Times New Roman" panose="02020603050405020304"/>
                <a:ea typeface="Times New Roman" panose="02020603050405020304"/>
              </a:rPr>
              <a:t>Apart from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its ___________________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迷人的外观）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, this bronze lamp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’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s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charm lies in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its ___________________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环保的功能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)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that reflects the ______________________________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中国古代人民非凡的智慧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)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. The smoke ____________________________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燃油燃烧产生的烟雾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)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rises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first,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travels through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the goose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’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s neck and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flows down into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the ____________________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注满水的灯腹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)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, _______________________________________________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有害烟尘在那里被吸收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)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.</a:t>
            </a:r>
            <a:endParaRPr lang="en-US" altLang="zh-CN" sz="2400"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4325" y="2229485"/>
            <a:ext cx="8795385" cy="38100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p>
            <a:pPr marL="0" indent="0" algn="l" defTabSz="2667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highlight>
                  <a:srgbClr val="FFFF00"/>
                </a:highlight>
                <a:latin typeface="Times New Roman" panose="02020603050405020304"/>
                <a:ea typeface="Times New Roman" panose="02020603050405020304"/>
              </a:rPr>
              <a:t>Apart from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 its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 fascinating appearance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, this bronze lamp</a:t>
            </a:r>
            <a:r>
              <a:rPr lang="en-US" altLang="zh-CN" sz="2400" b="1">
                <a:latin typeface="Times New Roman" panose="02020603050405020304"/>
                <a:ea typeface="宋体" panose="02010600030101010101" pitchFamily="2" charset="-122"/>
              </a:rPr>
              <a:t>’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s charm lies in its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eco-friendly function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that reflects the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extraordinary wisdom of the ancient Chinese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. The smoke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produced by the burning oil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rises first, </a:t>
            </a:r>
            <a:r>
              <a:rPr lang="en-US" altLang="zh-CN" sz="2400" b="1">
                <a:gradFill>
                  <a:gsLst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</a:gsLst>
                  <a:lin ang="5400000" scaled="1"/>
                </a:gradFill>
                <a:latin typeface="Times New Roman" panose="02020603050405020304"/>
                <a:ea typeface="Times New Roman" panose="02020603050405020304"/>
              </a:rPr>
              <a:t>travels/ flows/  is channelled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through the goose</a:t>
            </a:r>
            <a:r>
              <a:rPr lang="en-US" altLang="zh-CN" sz="2400" b="1">
                <a:latin typeface="Times New Roman" panose="02020603050405020304"/>
                <a:ea typeface="宋体" panose="02010600030101010101" pitchFamily="2" charset="-122"/>
              </a:rPr>
              <a:t>’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s</a:t>
            </a:r>
            <a:r>
              <a:rPr lang="en-US" altLang="zh-CN" sz="2400" b="1">
                <a:gradFill>
                  <a:gsLst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</a:gsLst>
                  <a:lin ang="5400000" scaled="1"/>
                </a:gradFill>
                <a:latin typeface="Times New Roman" panose="02020603050405020304"/>
                <a:ea typeface="Times New Roman" panose="02020603050405020304"/>
              </a:rPr>
              <a:t> curving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neck and </a:t>
            </a:r>
            <a:r>
              <a:rPr lang="en-US" altLang="zh-CN" sz="2400" b="1">
                <a:gradFill>
                  <a:gsLst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50000">
                      <a:srgbClr val="1F5FBF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0">
                      <a:srgbClr val="1486CB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  <a:gs pos="100000">
                      <a:srgbClr val="2A34B2"/>
                    </a:gs>
                  </a:gsLst>
                  <a:lin ang="5400000" scaled="1"/>
                </a:gradFill>
                <a:latin typeface="Times New Roman" panose="02020603050405020304"/>
                <a:ea typeface="Times New Roman" panose="02020603050405020304"/>
              </a:rPr>
              <a:t>then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flows down into the</a:t>
            </a:r>
            <a:r>
              <a:rPr lang="en-US" altLang="zh-CN" sz="2400" b="1">
                <a:gradFill>
                  <a:gsLst>
                    <a:gs pos="50000">
                      <a:srgbClr val="3474CB"/>
                    </a:gs>
                    <a:gs pos="0">
                      <a:srgbClr val="03BEC1"/>
                    </a:gs>
                    <a:gs pos="100000">
                      <a:srgbClr val="8E52DF"/>
                    </a:gs>
                  </a:gsLst>
                  <a:lin ang="5400000" scaled="1"/>
                </a:gradFill>
                <a:latin typeface="Times New Roman" panose="02020603050405020304"/>
                <a:ea typeface="Times New Roman" panose="02020603050405020304"/>
              </a:rPr>
              <a:t> hollow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water-filled belly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zh-CN" sz="2400" b="1">
                <a:gradFill>
                  <a:gsLst>
                    <a:gs pos="50000">
                      <a:srgbClr val="3474CB"/>
                    </a:gs>
                    <a:gs pos="0">
                      <a:srgbClr val="03BEC1"/>
                    </a:gs>
                    <a:gs pos="100000">
                      <a:srgbClr val="8E52DF"/>
                    </a:gs>
                  </a:gsLst>
                  <a:lin ang="5400000" scaled="1"/>
                </a:gradFill>
                <a:latin typeface="Times New Roman" panose="02020603050405020304"/>
                <a:ea typeface="Times New Roman" panose="02020603050405020304"/>
              </a:rPr>
              <a:t>where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the harmful emissions are absorbed/ </a:t>
            </a:r>
            <a:r>
              <a:rPr lang="en-US" altLang="zh-CN" sz="2400" b="1">
                <a:gradFill>
                  <a:gsLst>
                    <a:gs pos="50000">
                      <a:srgbClr val="3474CB"/>
                    </a:gs>
                    <a:gs pos="0">
                      <a:srgbClr val="03BEC1"/>
                    </a:gs>
                    <a:gs pos="100000">
                      <a:srgbClr val="8E52DF"/>
                    </a:gs>
                  </a:gsLst>
                  <a:lin ang="5400000" scaled="1"/>
                </a:gradFill>
                <a:latin typeface="Times New Roman" panose="02020603050405020304"/>
                <a:ea typeface="Times New Roman" panose="02020603050405020304"/>
              </a:rPr>
              <a:t>dissolved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</a:rPr>
              <a:t>.</a:t>
            </a:r>
            <a:endParaRPr lang="en-US" altLang="zh-CN" sz="2400" b="1"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140" y="5325745"/>
            <a:ext cx="680021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imagery  description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- function+cultural meaning</a:t>
            </a:r>
            <a:endParaRPr lang="en-US" altLang="zh-CN" sz="2400" b="1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bldLvl="0" animBg="1"/>
      <p:bldP spid="8" grpId="1" animBg="1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36675" y="191770"/>
            <a:ext cx="9274175" cy="1618615"/>
          </a:xfrm>
          <a:prstGeom prst="rect">
            <a:avLst/>
          </a:prstGeom>
          <a:ln w="41275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675" y="2190115"/>
            <a:ext cx="9273540" cy="1634490"/>
          </a:xfrm>
          <a:prstGeom prst="rect">
            <a:avLst/>
          </a:prstGeom>
          <a:ln w="41275">
            <a:solidFill>
              <a:srgbClr val="FF0000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5904230" y="2990215"/>
            <a:ext cx="1692275" cy="534035"/>
          </a:xfrm>
          <a:prstGeom prst="rect">
            <a:avLst/>
          </a:prstGeom>
          <a:solidFill>
            <a:schemeClr val="bg1"/>
          </a:solidFill>
        </p:spPr>
        <p:txBody>
          <a:bodyPr wrap="square" anchor="t">
            <a:spAutoFit/>
          </a:bodyPr>
          <a:p>
            <a:pPr marL="0" indent="0" algn="l" defTabSz="2667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purification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740" y="4204335"/>
            <a:ext cx="9012555" cy="1656080"/>
          </a:xfrm>
          <a:prstGeom prst="rect">
            <a:avLst/>
          </a:prstGeom>
          <a:ln w="41275">
            <a:solidFill>
              <a:srgbClr val="FF0000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1768475" y="5127625"/>
            <a:ext cx="1106805" cy="503555"/>
          </a:xfrm>
          <a:prstGeom prst="rect">
            <a:avLst/>
          </a:prstGeom>
          <a:solidFill>
            <a:schemeClr val="bg1"/>
          </a:solidFill>
        </p:spPr>
        <p:txBody>
          <a:bodyPr wrap="square" anchor="t">
            <a:noAutofit/>
          </a:bodyPr>
          <a:p>
            <a:pPr marL="0" indent="0" algn="l" defTabSz="2667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here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1520" y="5080000"/>
            <a:ext cx="6712585" cy="503555"/>
          </a:xfrm>
          <a:prstGeom prst="rect">
            <a:avLst/>
          </a:prstGeom>
          <a:solidFill>
            <a:schemeClr val="bg1"/>
          </a:solidFill>
        </p:spPr>
        <p:txBody>
          <a:bodyPr wrap="square" anchor="t">
            <a:noAutofit/>
          </a:bodyPr>
          <a:p>
            <a:pPr marL="0" indent="0" algn="l" defTabSz="2667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design and mechanism was indeed mind-boggling. 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340" y="3743960"/>
            <a:ext cx="152781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cohesion</a:t>
            </a:r>
            <a:endParaRPr lang="en-US" altLang="zh-CN" sz="2400" b="1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15" y="72390"/>
            <a:ext cx="4932045" cy="2450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735" y="1926590"/>
            <a:ext cx="9227185" cy="17602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51735" y="2106295"/>
            <a:ext cx="7235825" cy="503555"/>
          </a:xfrm>
          <a:prstGeom prst="rect">
            <a:avLst/>
          </a:prstGeom>
          <a:solidFill>
            <a:schemeClr val="bg1"/>
          </a:solidFill>
        </p:spPr>
        <p:txBody>
          <a:bodyPr wrap="square" anchor="t">
            <a:noAutofit/>
          </a:bodyPr>
          <a:p>
            <a:pPr marL="0" indent="0" algn="l" defTabSz="2667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I bet this masterpiece will certainly catch the fancy of a keen Chinese art lover like you.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735" y="218440"/>
            <a:ext cx="9338945" cy="16154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1735" y="3686810"/>
            <a:ext cx="7064375" cy="8648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10" y="4632960"/>
            <a:ext cx="9553575" cy="16122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208395" y="4790440"/>
            <a:ext cx="831850" cy="503555"/>
          </a:xfrm>
          <a:prstGeom prst="rect">
            <a:avLst/>
          </a:prstGeom>
          <a:solidFill>
            <a:schemeClr val="bg1"/>
          </a:solidFill>
        </p:spPr>
        <p:txBody>
          <a:bodyPr wrap="square" anchor="t">
            <a:noAutofit/>
          </a:bodyPr>
          <a:p>
            <a:pPr marL="0" indent="0" algn="l" defTabSz="2667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trip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52820" y="5628640"/>
            <a:ext cx="1817370" cy="503555"/>
          </a:xfrm>
          <a:prstGeom prst="rect">
            <a:avLst/>
          </a:prstGeom>
          <a:solidFill>
            <a:schemeClr val="bg1"/>
          </a:solidFill>
        </p:spPr>
        <p:txBody>
          <a:bodyPr wrap="square" anchor="t">
            <a:noAutofit/>
          </a:bodyPr>
          <a:p>
            <a:pPr marL="0" indent="0" algn="l" defTabSz="2667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the musuem.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国潮祥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050" y="0"/>
            <a:ext cx="2897505" cy="16662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18845" y="1229995"/>
            <a:ext cx="10629265" cy="526224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要点完整性</a:t>
            </a:r>
            <a:r>
              <a:rPr lang="en-US" altLang="en-US" sz="2800">
                <a:latin typeface="Arial" panose="020B0604020202020204" pitchFamily="34" charset="0"/>
                <a:ea typeface="微软雅黑" panose="020B0503020204020204" charset="-122"/>
              </a:rPr>
              <a:t>→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 Are all </a:t>
            </a:r>
            <a:r>
              <a:rPr lang="en-US" altLang="zh-CN" sz="2800" b="1" i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required points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 fully </a:t>
            </a:r>
            <a:r>
              <a:rPr lang="en-US" altLang="zh-CN" sz="2800" b="1" i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covered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?</a:t>
            </a:r>
            <a:endParaRPr lang="en-US" altLang="zh-CN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主题一致性</a:t>
            </a:r>
            <a:r>
              <a:rPr lang="en-US" altLang="en-US" sz="2800">
                <a:latin typeface="Arial" panose="020B0604020202020204" pitchFamily="34" charset="0"/>
                <a:ea typeface="微软雅黑" panose="020B0503020204020204" charset="-122"/>
              </a:rPr>
              <a:t>→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 Does the writing maintain a </a:t>
            </a:r>
            <a:r>
              <a:rPr lang="en-US" altLang="zh-CN" sz="2800" b="1" i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consistent theme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 throughout?</a:t>
            </a:r>
            <a:endParaRPr lang="en-US" altLang="zh-CN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衔接逻辑性</a:t>
            </a:r>
            <a:r>
              <a:rPr lang="en-US" altLang="en-US" sz="2800">
                <a:latin typeface="Arial" panose="020B0604020202020204" pitchFamily="34" charset="0"/>
                <a:ea typeface="微软雅黑" panose="020B0503020204020204" charset="-122"/>
              </a:rPr>
              <a:t>→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 Are </a:t>
            </a:r>
            <a:r>
              <a:rPr lang="en-US" altLang="zh-CN" sz="2800" b="1" i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ideas logically connected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 with smooth transitions?</a:t>
            </a:r>
            <a:endParaRPr lang="en-US" altLang="zh-CN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交际合理性</a:t>
            </a:r>
            <a:r>
              <a:rPr lang="en-US" altLang="en-US" sz="2800">
                <a:latin typeface="Arial" panose="020B0604020202020204" pitchFamily="34" charset="0"/>
                <a:ea typeface="微软雅黑" panose="020B0503020204020204" charset="-122"/>
              </a:rPr>
              <a:t>→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 Is the </a:t>
            </a:r>
            <a:r>
              <a:rPr lang="en-US" altLang="zh-CN" sz="2800" b="1" i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language 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and </a:t>
            </a:r>
            <a:r>
              <a:rPr lang="en-US" altLang="zh-CN" sz="2800" b="1" i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tone 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appropriate for the intended audience and purpose?</a:t>
            </a:r>
            <a:endParaRPr lang="en-US" altLang="zh-CN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en-US" altLang="zh-CN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gradFill>
                  <a:gsLst>
                    <a:gs pos="50000">
                      <a:srgbClr val="3474CB"/>
                    </a:gs>
                    <a:gs pos="0">
                      <a:srgbClr val="03BEC1"/>
                    </a:gs>
                    <a:gs pos="100000">
                      <a:srgbClr val="8E52DF"/>
                    </a:gs>
                  </a:gsLst>
                  <a:lin ang="5400000" scaled="1"/>
                </a:gra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开头吸引力</a:t>
            </a:r>
            <a:r>
              <a:rPr lang="en-US" altLang="zh-CN" sz="2800" b="1">
                <a:gradFill>
                  <a:gsLst>
                    <a:gs pos="50000">
                      <a:srgbClr val="3474CB"/>
                    </a:gs>
                    <a:gs pos="0">
                      <a:srgbClr val="03BEC1"/>
                    </a:gs>
                    <a:gs pos="100000">
                      <a:srgbClr val="8E52DF"/>
                    </a:gs>
                  </a:gsLst>
                  <a:lin ang="5400000" scaled="1"/>
                </a:gra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</a:t>
            </a:r>
            <a:r>
              <a:rPr lang="en-US" altLang="zh-CN" sz="28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Does the introduction effectively capture the reader’s attention and clearly state the purpose of the writing?</a:t>
            </a:r>
            <a:endParaRPr lang="en-US" altLang="zh-CN" sz="28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800" b="1">
                <a:gradFill>
                  <a:gsLst>
                    <a:gs pos="50000">
                      <a:srgbClr val="3474CB"/>
                    </a:gs>
                    <a:gs pos="0">
                      <a:srgbClr val="03BEC1"/>
                    </a:gs>
                    <a:gs pos="100000">
                      <a:srgbClr val="8E52DF"/>
                    </a:gs>
                  </a:gsLst>
                  <a:lin ang="5400000" scaled="1"/>
                </a:gra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语言准确性</a:t>
            </a:r>
            <a:r>
              <a:rPr lang="en-US" altLang="zh-CN" sz="28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Are the grammar, vocabulary, and sentence structures accurate and varied to convey the message effectively?</a:t>
            </a:r>
            <a:endParaRPr lang="en-US" altLang="zh-CN" sz="28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0" name="图片 9" descr="5c755c1c192b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4320" y="211455"/>
            <a:ext cx="15335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64870" y="565150"/>
            <a:ext cx="10631805" cy="3201035"/>
          </a:xfrm>
          <a:prstGeom prst="rect">
            <a:avLst/>
          </a:prstGeom>
        </p:spPr>
        <p:txBody>
          <a:bodyPr>
            <a:noAutofit/>
          </a:bodyPr>
          <a:p>
            <a:pPr marL="0" indent="0"/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(2025.12 </a:t>
            </a:r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金华十校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 </a:t>
            </a:r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假定你是某国际学校学生李华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 </a:t>
            </a:r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你在校园文创设计大赛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(Campus Cultural and Creative Product Design Competition)</a:t>
            </a:r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中获得一等奖并将在颁奖典礼中作简短发言。请写一篇发言稿，内容包括：</a:t>
            </a:r>
            <a:endParaRPr lang="zh-CN" altLang="en-US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/>
            <a:r>
              <a:rPr lang="en-US" altLang="zh-CN" sz="280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(1)</a:t>
            </a:r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作品介绍；</a:t>
            </a:r>
            <a:endParaRPr lang="zh-CN" altLang="en-US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/>
            <a:r>
              <a:rPr lang="en-US" altLang="zh-CN" sz="280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(2)</a:t>
            </a:r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收获与感想。</a:t>
            </a:r>
            <a:endParaRPr lang="zh-CN" altLang="en-US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/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: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/>
            <a:r>
              <a:rPr lang="en-US" altLang="zh-CN" sz="280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(1)</a:t>
            </a:r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写作词数应为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80</a:t>
            </a:r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左右；</a:t>
            </a:r>
            <a:endParaRPr lang="zh-CN" altLang="en-US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/>
            <a:r>
              <a:rPr lang="en-US" altLang="zh-CN" sz="280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(2)</a:t>
            </a:r>
            <a:r>
              <a:rPr lang="zh-CN" altLang="en-US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请按如下格式在答题纸的相应位置作答。</a:t>
            </a:r>
            <a:endParaRPr lang="zh-CN" altLang="en-US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2025" y="4574540"/>
            <a:ext cx="10676890" cy="127254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just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Dear teachers and fellow students,</a:t>
            </a:r>
            <a:endParaRPr lang="en-US" altLang="zh-CN" sz="3200" i="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just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      It’s my great honour to stand here today.</a:t>
            </a:r>
            <a:endParaRPr lang="en-US" altLang="zh-CN" sz="3200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19125" y="457200"/>
            <a:ext cx="11064240" cy="59715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i="0">
                <a:latin typeface="Times New Roman" panose="02020603050405020304"/>
                <a:ea typeface="Times New Roman" panose="02020603050405020304"/>
              </a:rPr>
              <a:t>Dear teachers and fellow students,</a:t>
            </a:r>
            <a:endParaRPr lang="en-US" altLang="zh-CN" sz="2400" b="0" i="0">
              <a:latin typeface="Times New Roman" panose="02020603050405020304"/>
              <a:ea typeface="Times New Roman" panose="02020603050405020304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i="0">
                <a:latin typeface="Times New Roman" panose="02020603050405020304"/>
                <a:ea typeface="Times New Roman" panose="02020603050405020304"/>
              </a:rPr>
              <a:t>         It is my great honor to stand here today. I'm truly thrilled to receive this award.</a:t>
            </a:r>
            <a:endParaRPr lang="en-US" altLang="zh-CN" sz="2400" b="0" i="0">
              <a:latin typeface="Times New Roman" panose="02020603050405020304"/>
              <a:ea typeface="Times New Roman" panose="02020603050405020304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i="0">
                <a:latin typeface="Times New Roman" panose="02020603050405020304"/>
                <a:ea typeface="Times New Roman" panose="02020603050405020304"/>
              </a:rPr>
              <a:t>         My design, “Memory Blooms”, draws inspiration from our iconic clock tower — a landmark that has silently witnessed countless moments of learning, growth, and connection. This project transforms the architectural elegance of the clock tower into a collection of delicate bookmarks, </a:t>
            </a:r>
            <a:r>
              <a:rPr lang="en-US" altLang="zh-CN" sz="2400" b="0" i="0" u="sng">
                <a:latin typeface="Times New Roman" panose="02020603050405020304"/>
                <a:ea typeface="Times New Roman" panose="02020603050405020304"/>
              </a:rPr>
              <a:t>crafted with</a:t>
            </a:r>
            <a:r>
              <a:rPr lang="en-US" altLang="zh-CN" sz="2400" b="0" i="0">
                <a:latin typeface="Times New Roman" panose="02020603050405020304"/>
                <a:ea typeface="Times New Roman" panose="02020603050405020304"/>
              </a:rPr>
              <a:t> traditional Chinese papercutting. Through careful cuts and thoughtful details, the design turns a familiar sight into something both artistic and personal, transforming memory into something you can hold in your hands.</a:t>
            </a:r>
            <a:endParaRPr lang="en-US" altLang="zh-CN" sz="2400" b="0" i="0">
              <a:latin typeface="Times New Roman" panose="02020603050405020304"/>
              <a:ea typeface="Times New Roman" panose="02020603050405020304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i="0">
                <a:latin typeface="Times New Roman" panose="02020603050405020304"/>
                <a:ea typeface="Times New Roman" panose="02020603050405020304"/>
              </a:rPr>
              <a:t>         This creative journey has been quite rewarding. It has not only </a:t>
            </a:r>
            <a:r>
              <a:rPr lang="en-US" altLang="zh-CN" sz="2400" b="0" i="0" u="sng">
                <a:latin typeface="Times New Roman" panose="02020603050405020304"/>
                <a:ea typeface="Times New Roman" panose="02020603050405020304"/>
              </a:rPr>
              <a:t>refined my skills</a:t>
            </a:r>
            <a:r>
              <a:rPr lang="en-US" altLang="zh-CN" sz="2400" b="0" i="0">
                <a:latin typeface="Times New Roman" panose="02020603050405020304"/>
                <a:ea typeface="Times New Roman" panose="02020603050405020304"/>
              </a:rPr>
              <a:t> in design and craftsmanship but also taught me a vital lesson: true inspiration often lies not in distant places, but in the beauty hidden within our daily lives. I am sincerely grateful to my teachers for their guidance and the organizers for creating a platform where creativity and school spirit can flourish. </a:t>
            </a:r>
            <a:endParaRPr lang="en-US" altLang="zh-CN" sz="2400" b="0" i="0">
              <a:latin typeface="Times New Roman" panose="02020603050405020304"/>
              <a:ea typeface="Times New Roman" panose="02020603050405020304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i="0">
                <a:latin typeface="Times New Roman" panose="02020603050405020304"/>
                <a:ea typeface="Times New Roman" panose="02020603050405020304"/>
              </a:rPr>
              <a:t>         Thank you all for your recognition. May our memories here continue to bloom.</a:t>
            </a:r>
            <a:endParaRPr lang="en-US" altLang="zh-CN" sz="2400" b="0" i="0"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y" algn="tr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431665" y="-256540"/>
            <a:ext cx="7760335" cy="1008888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118" y="1"/>
            <a:ext cx="5147074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2100" y="4412615"/>
            <a:ext cx="6429375" cy="19678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6085" y="3213735"/>
            <a:ext cx="61607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深圳一模</a:t>
            </a:r>
            <a:r>
              <a:rPr lang="en-US" altLang="zh-CN" sz="7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26.3</a:t>
            </a:r>
            <a:endParaRPr lang="en-US" altLang="zh-CN" sz="7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7935"/>
          <a:stretch>
            <a:fillRect/>
          </a:stretch>
        </p:blipFill>
        <p:spPr>
          <a:xfrm>
            <a:off x="1579245" y="272415"/>
            <a:ext cx="8652510" cy="63138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7935"/>
          <a:stretch>
            <a:fillRect/>
          </a:stretch>
        </p:blipFill>
        <p:spPr>
          <a:xfrm>
            <a:off x="-916305" y="272415"/>
            <a:ext cx="8652510" cy="6313805"/>
          </a:xfrm>
          <a:prstGeom prst="rect">
            <a:avLst/>
          </a:prstGeom>
        </p:spPr>
      </p:pic>
      <p:pic>
        <p:nvPicPr>
          <p:cNvPr id="5" name="图片 4" descr="国潮祥云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9790" y="-554990"/>
            <a:ext cx="4378325" cy="2517775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4"/>
            </p:custDataLst>
          </p:nvPr>
        </p:nvGraphicFramePr>
        <p:xfrm>
          <a:off x="6823075" y="2084705"/>
          <a:ext cx="5114290" cy="2417445"/>
        </p:xfrm>
        <a:graphic>
          <a:graphicData uri="http://schemas.openxmlformats.org/drawingml/2006/table">
            <a:tbl>
              <a:tblPr firstRow="1" firstCol="1" bandCol="1">
                <a:tableStyleId>{B8AAE7EE-1305-43BF-9DD2-AB6C40EE72A6}</a:tableStyleId>
              </a:tblPr>
              <a:tblGrid>
                <a:gridCol w="3285490"/>
                <a:gridCol w="1828800"/>
              </a:tblGrid>
              <a:tr h="5886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>
                          <a:gradFill>
                            <a:gsLst>
                              <a:gs pos="25000">
                                <a:srgbClr val="FFD83A"/>
                              </a:gs>
                              <a:gs pos="75000">
                                <a:srgbClr val="FFFD6D"/>
                              </a:gs>
                              <a:gs pos="0">
                                <a:srgbClr val="F8C334"/>
                              </a:gs>
                              <a:gs pos="100000">
                                <a:srgbClr val="FFFEB8"/>
                              </a:gs>
                            </a:gsLst>
                            <a:lin ang="18900000" scaled="1"/>
                          </a:gradFill>
                        </a:rPr>
                        <a:t>What to analyze</a:t>
                      </a:r>
                      <a:endParaRPr lang="en-US" altLang="zh-CN" sz="3200">
                        <a:gradFill>
                          <a:gsLst>
                            <a:gs pos="25000">
                              <a:srgbClr val="FFD83A"/>
                            </a:gs>
                            <a:gs pos="75000">
                              <a:srgbClr val="FFFD6D"/>
                            </a:gs>
                            <a:gs pos="0">
                              <a:srgbClr val="F8C334"/>
                            </a:gs>
                            <a:gs pos="100000">
                              <a:srgbClr val="FFFEB8"/>
                            </a:gs>
                          </a:gsLst>
                          <a:lin ang="18900000" scaled="1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200">
                        <a:gradFill>
                          <a:gsLst>
                            <a:gs pos="25000">
                              <a:srgbClr val="FFD83A"/>
                            </a:gs>
                            <a:gs pos="75000">
                              <a:srgbClr val="FFFD6D"/>
                            </a:gs>
                            <a:gs pos="0">
                              <a:srgbClr val="F8C334"/>
                            </a:gs>
                            <a:gs pos="100000">
                              <a:srgbClr val="FFFEB8"/>
                            </a:gs>
                          </a:gsLst>
                          <a:lin ang="18900000" scaled="1"/>
                        </a:gradFill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>
            <p:custDataLst>
              <p:tags r:id="rId5"/>
            </p:custDataLst>
          </p:nvPr>
        </p:nvGraphicFramePr>
        <p:xfrm>
          <a:off x="6823075" y="2084705"/>
          <a:ext cx="5114290" cy="2417445"/>
        </p:xfrm>
        <a:graphic>
          <a:graphicData uri="http://schemas.openxmlformats.org/drawingml/2006/table">
            <a:tbl>
              <a:tblPr firstRow="1" firstCol="1" bandCol="1">
                <a:tableStyleId>{B8AAE7EE-1305-43BF-9DD2-AB6C40EE72A6}</a:tableStyleId>
              </a:tblPr>
              <a:tblGrid>
                <a:gridCol w="3285490"/>
                <a:gridCol w="1828800"/>
              </a:tblGrid>
              <a:tr h="5886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>
                          <a:gradFill>
                            <a:gsLst>
                              <a:gs pos="25000">
                                <a:srgbClr val="FFD83A"/>
                              </a:gs>
                              <a:gs pos="75000">
                                <a:srgbClr val="FFFD6D"/>
                              </a:gs>
                              <a:gs pos="0">
                                <a:srgbClr val="F8C334"/>
                              </a:gs>
                              <a:gs pos="100000">
                                <a:srgbClr val="FFFEB8"/>
                              </a:gs>
                            </a:gsLst>
                            <a:lin ang="18900000" scaled="1"/>
                          </a:gradFill>
                        </a:rPr>
                        <a:t>What to analyze</a:t>
                      </a:r>
                      <a:endParaRPr lang="en-US" altLang="zh-CN" sz="3200">
                        <a:gradFill>
                          <a:gsLst>
                            <a:gs pos="25000">
                              <a:srgbClr val="FFD83A"/>
                            </a:gs>
                            <a:gs pos="75000">
                              <a:srgbClr val="FFFD6D"/>
                            </a:gs>
                            <a:gs pos="0">
                              <a:srgbClr val="F8C334"/>
                            </a:gs>
                            <a:gs pos="100000">
                              <a:srgbClr val="FFFEB8"/>
                            </a:gs>
                          </a:gsLst>
                          <a:lin ang="18900000" scaled="1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200">
                        <a:gradFill>
                          <a:gsLst>
                            <a:gs pos="25000">
                              <a:srgbClr val="FFD83A"/>
                            </a:gs>
                            <a:gs pos="75000">
                              <a:srgbClr val="FFFD6D"/>
                            </a:gs>
                            <a:gs pos="0">
                              <a:srgbClr val="F8C334"/>
                            </a:gs>
                            <a:gs pos="100000">
                              <a:srgbClr val="FFFEB8"/>
                            </a:gs>
                          </a:gsLst>
                          <a:lin ang="18900000" scaled="1"/>
                        </a:gradFill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genre </a:t>
                      </a:r>
                      <a:r>
                        <a:rPr lang="zh-CN" altLang="en-US" sz="2400"/>
                        <a:t>文体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receiver </a:t>
                      </a:r>
                      <a:r>
                        <a:rPr lang="zh-CN" altLang="en-US" sz="2400"/>
                        <a:t>对象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tense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points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国潮祥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13030" y="-520700"/>
            <a:ext cx="4792980" cy="275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385" y="2314575"/>
            <a:ext cx="4932045" cy="24504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18430" y="2501900"/>
            <a:ext cx="4064000" cy="521970"/>
          </a:xfrm>
          <a:prstGeom prst="rect">
            <a:avLst/>
          </a:prstGeom>
        </p:spPr>
        <p:txBody>
          <a:bodyPr>
            <a:spAutoFit/>
          </a:bodyPr>
          <a:p>
            <a:pPr algn="l"/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reco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mm</a:t>
            </a:r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endation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85810" y="2314575"/>
            <a:ext cx="3276600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I’m writing to recommend... to you. </a:t>
            </a:r>
            <a:endParaRPr lang="zh-CN" altLang="en-US" sz="2800" b="1" i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20920" y="3267710"/>
            <a:ext cx="36493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appearance+ function 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69630" y="4033520"/>
            <a:ext cx="2764790" cy="953135"/>
          </a:xfrm>
          <a:prstGeom prst="rect">
            <a:avLst/>
          </a:prstGeom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Looking forward to your reply. </a:t>
            </a:r>
            <a:endParaRPr lang="en-US" altLang="zh-CN" sz="2800" b="1" i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620" y="203200"/>
            <a:ext cx="4932045" cy="24504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66665" y="390525"/>
            <a:ext cx="4064000" cy="521970"/>
          </a:xfrm>
          <a:prstGeom prst="rect">
            <a:avLst/>
          </a:prstGeom>
        </p:spPr>
        <p:txBody>
          <a:bodyPr>
            <a:spAutoFit/>
          </a:bodyPr>
          <a:p>
            <a:pPr algn="l"/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reco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mm</a:t>
            </a:r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endation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34045" y="203200"/>
            <a:ext cx="3276600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I’m writing to recommend... to you. </a:t>
            </a:r>
            <a:endParaRPr lang="zh-CN" altLang="en-US" sz="2800" b="1" i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5360" y="2653665"/>
            <a:ext cx="102412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rgbClr val="0F1115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Dear Alex,</a:t>
            </a:r>
            <a:endParaRPr lang="en-US" altLang="zh-CN" sz="2800" b="1" i="1">
              <a:solidFill>
                <a:srgbClr val="0F1115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800" b="1" i="1">
                <a:solidFill>
                  <a:srgbClr val="0F1115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Glad to hear you’re visiting the National Museum of China! </a:t>
            </a:r>
            <a:endParaRPr lang="en-US" altLang="zh-CN" sz="2800" b="1" i="1">
              <a:solidFill>
                <a:srgbClr val="0F1115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070" y="3176905"/>
            <a:ext cx="10250170" cy="2391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00050" y="289560"/>
            <a:ext cx="4064000" cy="521970"/>
          </a:xfrm>
          <a:prstGeom prst="rect">
            <a:avLst/>
          </a:prstGeom>
        </p:spPr>
        <p:txBody>
          <a:bodyPr>
            <a:spAutoFit/>
          </a:bodyPr>
          <a:p>
            <a:pPr algn="l"/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reco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mm</a:t>
            </a:r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endation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210" y="1302385"/>
            <a:ext cx="9494520" cy="1468120"/>
          </a:xfrm>
          <a:prstGeom prst="rect">
            <a:avLst/>
          </a:prstGeom>
          <a:ln w="57150" cmpd="sng">
            <a:solidFill>
              <a:schemeClr val="accent1">
                <a:lumMod val="50000"/>
              </a:schemeClr>
            </a:solidFill>
            <a:prstDash val="solid"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210" y="3357245"/>
            <a:ext cx="9512935" cy="1729740"/>
          </a:xfrm>
          <a:prstGeom prst="rect">
            <a:avLst/>
          </a:prstGeom>
          <a:ln w="57150" cmpd="sng">
            <a:solidFill>
              <a:schemeClr val="accent1">
                <a:lumMod val="50000"/>
              </a:schemeClr>
            </a:solidFill>
            <a:prstDash val="solid"/>
          </a:ln>
        </p:spPr>
      </p:pic>
      <p:sp>
        <p:nvSpPr>
          <p:cNvPr id="7" name="文本框 6"/>
          <p:cNvSpPr txBox="1"/>
          <p:nvPr/>
        </p:nvSpPr>
        <p:spPr>
          <a:xfrm>
            <a:off x="1045210" y="772710"/>
            <a:ext cx="4064000" cy="52197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文体错误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5210" y="2822490"/>
            <a:ext cx="4064000" cy="3683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写作目的错误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210" y="903605"/>
            <a:ext cx="9513570" cy="5050155"/>
          </a:xfrm>
          <a:prstGeom prst="rect">
            <a:avLst/>
          </a:prstGeom>
          <a:ln w="57150" cmpd="sng">
            <a:solidFill>
              <a:schemeClr val="accent1">
                <a:lumMod val="50000"/>
              </a:schemeClr>
            </a:solidFill>
            <a:prstDash val="solid"/>
          </a:ln>
        </p:spPr>
      </p:pic>
      <p:sp>
        <p:nvSpPr>
          <p:cNvPr id="10" name="文本框 9"/>
          <p:cNvSpPr txBox="1"/>
          <p:nvPr/>
        </p:nvSpPr>
        <p:spPr>
          <a:xfrm>
            <a:off x="4619625" y="289560"/>
            <a:ext cx="2840355" cy="5219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无关信息赘余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7" grpId="1"/>
      <p:bldP spid="8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1122" r="1252"/>
          <a:stretch>
            <a:fillRect/>
          </a:stretch>
        </p:blipFill>
        <p:spPr>
          <a:xfrm>
            <a:off x="1233805" y="811530"/>
            <a:ext cx="9904730" cy="2706370"/>
          </a:xfrm>
          <a:prstGeom prst="rect">
            <a:avLst/>
          </a:prstGeom>
          <a:ln w="50800" cmpd="sng">
            <a:solidFill>
              <a:srgbClr val="FF0000"/>
            </a:solidFill>
            <a:prstDash val="solid"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05" y="3661410"/>
            <a:ext cx="9904730" cy="2558415"/>
          </a:xfrm>
          <a:prstGeom prst="rect">
            <a:avLst/>
          </a:prstGeom>
          <a:ln w="50800" cmpd="sng">
            <a:solidFill>
              <a:srgbClr val="FF0000"/>
            </a:solidFill>
            <a:prstDash val="solid"/>
          </a:ln>
        </p:spPr>
      </p:pic>
      <p:sp>
        <p:nvSpPr>
          <p:cNvPr id="6" name="文本框 5"/>
          <p:cNvSpPr txBox="1"/>
          <p:nvPr/>
        </p:nvSpPr>
        <p:spPr>
          <a:xfrm>
            <a:off x="400050" y="289560"/>
            <a:ext cx="4064000" cy="521970"/>
          </a:xfrm>
          <a:prstGeom prst="rect">
            <a:avLst/>
          </a:prstGeom>
        </p:spPr>
        <p:txBody>
          <a:bodyPr>
            <a:spAutoFit/>
          </a:bodyPr>
          <a:p>
            <a:pPr algn="l"/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reco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mm</a:t>
            </a:r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endation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00050" y="289560"/>
            <a:ext cx="4064000" cy="521970"/>
          </a:xfrm>
          <a:prstGeom prst="rect">
            <a:avLst/>
          </a:prstGeom>
        </p:spPr>
        <p:txBody>
          <a:bodyPr>
            <a:spAutoFit/>
          </a:bodyPr>
          <a:p>
            <a:pPr algn="l"/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reco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mm</a:t>
            </a:r>
            <a:r>
              <a:rPr lang="en-US" altLang="zh-CN" sz="28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endation</a:t>
            </a:r>
            <a:endParaRPr lang="en-US" altLang="zh-CN" sz="28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3940" y="1730375"/>
            <a:ext cx="996251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Among all the </a:t>
            </a:r>
            <a:r>
              <a:rPr lang="en-US" altLang="zh-CN" sz="2800" b="1" i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treasures </a:t>
            </a:r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in this</a:t>
            </a:r>
            <a:r>
              <a:rPr lang="en-US" altLang="zh-CN" sz="2800" b="1" i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trove</a:t>
            </a:r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,</a:t>
            </a:r>
            <a:r>
              <a:rPr lang="en-US" altLang="zh-CN" sz="2800" b="1" i="1" u="sng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nothing</a:t>
            </a:r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, in my opinion, </a:t>
            </a:r>
            <a:r>
              <a:rPr lang="en-US" altLang="zh-CN" sz="2800" b="1" i="1" u="sng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tops </a:t>
            </a:r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the </a:t>
            </a:r>
            <a:r>
              <a:rPr lang="en-US" altLang="zh-CN" sz="2800" b="1" i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extraordinary </a:t>
            </a:r>
            <a:r>
              <a:rPr lang="en-US" altLang="zh-CN" sz="2800" b="1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Bronze Wild Goose-and-Fish Lamp. </a:t>
            </a:r>
            <a:endParaRPr lang="en-US" altLang="zh-CN" sz="2800" b="1" i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3" name="图片 2" descr="爱在黎明破晓前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20640000">
            <a:off x="6557010" y="3035935"/>
            <a:ext cx="5785485" cy="3326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6075" y="878205"/>
            <a:ext cx="102412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rgbClr val="0F1115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Dear Alex,</a:t>
            </a:r>
            <a:endParaRPr lang="en-US" altLang="zh-CN" sz="2800" b="1" i="1">
              <a:solidFill>
                <a:srgbClr val="0F1115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800" b="1" i="1">
                <a:solidFill>
                  <a:srgbClr val="0F1115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Glad to hear you’re visiting</a:t>
            </a:r>
            <a:r>
              <a:rPr lang="en-US" altLang="zh-CN" sz="2800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the National Museum of China</a:t>
            </a:r>
            <a:r>
              <a:rPr lang="en-US" altLang="zh-CN" sz="2800" b="1" i="1">
                <a:solidFill>
                  <a:srgbClr val="0F1115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! </a:t>
            </a:r>
            <a:endParaRPr lang="en-US" altLang="zh-CN" sz="2800" b="1" i="1">
              <a:solidFill>
                <a:srgbClr val="0F1115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aiwordart" val="{&quot;id&quot;:&quot;12934973475_1773794819868&quot;,&quot;md5&quot;:&quot;4bae0d6578df0a6b0dffa6260fcdc48c&quot;}"/>
  <p:tag name="KSO_DOCER_RESOURCE_TRACE_INFO" val="{&quot;id&quot;:&quot;12934973475_1773794819868&quot;,&quot;origin&quot;:0,&quot;type&quot;:&quot;pictures&quot;,&quot;user&quot;:&quot;231122937&quot;}"/>
</p:tagLst>
</file>

<file path=ppt/tags/tag10.xml><?xml version="1.0" encoding="utf-8"?>
<p:tagLst xmlns:p="http://schemas.openxmlformats.org/presentationml/2006/main">
  <p:tag name="aiwordart" val="{&quot;id&quot;:&quot;12934973475_1773794981915&quot;,&quot;md5&quot;:&quot;281108ddb3f6f369bc7b32c02a83174c&quot;}"/>
  <p:tag name="KSO_DOCER_RESOURCE_TRACE_INFO" val="{&quot;id&quot;:&quot;12934973475_1773794981915&quot;,&quot;origin&quot;:0,&quot;type&quot;:&quot;pictures&quot;,&quot;user&quot;:&quot;231122937&quot;}"/>
</p:tagLst>
</file>

<file path=ppt/tags/tag11.xml><?xml version="1.0" encoding="utf-8"?>
<p:tagLst xmlns:p="http://schemas.openxmlformats.org/presentationml/2006/main">
  <p:tag name="aiwordart" val="{&quot;id&quot;:&quot;12934973475_1773795051440&quot;,&quot;md5&quot;:&quot;63f872376e8a4dd68030e27497d19aa8&quot;}"/>
  <p:tag name="KSO_DOCER_RESOURCE_TRACE_INFO" val="{&quot;id&quot;:&quot;12934973475_1773795051440&quot;,&quot;origin&quot;:0,&quot;type&quot;:&quot;pictures&quot;,&quot;user&quot;:&quot;231122937&quot;}"/>
</p:tagLst>
</file>

<file path=ppt/tags/tag2.xml><?xml version="1.0" encoding="utf-8"?>
<p:tagLst xmlns:p="http://schemas.openxmlformats.org/presentationml/2006/main">
  <p:tag name="TABLE_ENDDRAG_ORIGIN_RECT" val="313*246"/>
  <p:tag name="TABLE_ENDDRAG_RECT" val="573*182*313*246"/>
</p:tagLst>
</file>

<file path=ppt/tags/tag3.xml><?xml version="1.0" encoding="utf-8"?>
<p:tagLst xmlns:p="http://schemas.openxmlformats.org/presentationml/2006/main">
  <p:tag name="TABLE_ENDDRAG_ORIGIN_RECT" val="313*246"/>
  <p:tag name="TABLE_ENDDRAG_RECT" val="573*182*313*246"/>
</p:tagLst>
</file>

<file path=ppt/tags/tag4.xml><?xml version="1.0" encoding="utf-8"?>
<p:tagLst xmlns:p="http://schemas.openxmlformats.org/presentationml/2006/main">
  <p:tag name="aiwordart" val="{&quot;id&quot;:&quot;12934973475_1773794891042&quot;,&quot;md5&quot;:&quot;3f79824181d35b540dc8e1046c0ae531&quot;}"/>
  <p:tag name="KSO_DOCER_RESOURCE_TRACE_INFO" val="{&quot;id&quot;:&quot;12934973475_1773794891042&quot;,&quot;origin&quot;:0,&quot;type&quot;:&quot;pictures&quot;,&quot;user&quot;:&quot;231122937&quot;}"/>
</p:tagLst>
</file>

<file path=ppt/tags/tag5.xml><?xml version="1.0" encoding="utf-8"?>
<p:tagLst xmlns:p="http://schemas.openxmlformats.org/presentationml/2006/main">
  <p:tag name="aiwordart" val="{&quot;id&quot;:&quot;12934973464_1773797755161&quot;,&quot;md5&quot;:&quot;83b36bdd3bbbe68228eb77693b03947a&quot;}"/>
  <p:tag name="KSO_DOCER_RESOURCE_TRACE_INFO" val="{&quot;id&quot;:&quot;12934973464_1773797755161&quot;,&quot;origin&quot;:0,&quot;type&quot;:&quot;pictures&quot;,&quot;user&quot;:&quot;231122937&quot;}"/>
</p:tagLst>
</file>

<file path=ppt/tags/tag6.xml><?xml version="1.0" encoding="utf-8"?>
<p:tagLst xmlns:p="http://schemas.openxmlformats.org/presentationml/2006/main">
  <p:tag name="aiwordart" val="{&quot;id&quot;:&quot;12934973475_1773794981915&quot;,&quot;md5&quot;:&quot;281108ddb3f6f369bc7b32c02a83174c&quot;}"/>
  <p:tag name="KSO_DOCER_RESOURCE_TRACE_INFO" val="{&quot;id&quot;:&quot;12934973475_1773794981915&quot;,&quot;origin&quot;:0,&quot;type&quot;:&quot;pictures&quot;,&quot;user&quot;:&quot;231122937&quot;}"/>
</p:tagLst>
</file>

<file path=ppt/tags/tag7.xml><?xml version="1.0" encoding="utf-8"?>
<p:tagLst xmlns:p="http://schemas.openxmlformats.org/presentationml/2006/main">
  <p:tag name="KSO_WM_DIAGRAM_VIRTUALLY_FRAME" val="{&quot;height&quot;:29,&quot;left&quot;:114.95,&quot;top&quot;:154,&quot;width&quot;:711.35}"/>
</p:tagLst>
</file>

<file path=ppt/tags/tag8.xml><?xml version="1.0" encoding="utf-8"?>
<p:tagLst xmlns:p="http://schemas.openxmlformats.org/presentationml/2006/main">
  <p:tag name="KSO_WM_DIAGRAM_VIRTUALLY_FRAME" val="{&quot;height&quot;:29,&quot;left&quot;:114.95,&quot;top&quot;:154,&quot;width&quot;:711.35}"/>
</p:tagLst>
</file>

<file path=ppt/tags/tag9.xml><?xml version="1.0" encoding="utf-8"?>
<p:tagLst xmlns:p="http://schemas.openxmlformats.org/presentationml/2006/main">
  <p:tag name="KSO_WM_DIAGRAM_VIRTUALLY_FRAME" val="{&quot;height&quot;:29,&quot;left&quot;:114.95,&quot;top&quot;:154,&quot;width&quot;:711.3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square">
        <a:spAutoFit/>
      </a:bodyPr>
      <a:lstStyle>
        <a:defPPr marL="0" indent="0" algn="l" defTabSz="266700" fontAlgn="ctr">
          <a:lnSpc>
            <a:spcPct val="120000"/>
          </a:lnSpc>
          <a:spcBef>
            <a:spcPct val="0"/>
          </a:spcBef>
          <a:spcAft>
            <a:spcPct val="0"/>
          </a:spcAft>
          <a:defRPr lang="en-US" altLang="zh-CN" sz="2400">
            <a:latin typeface="Times New Roman" panose="02020603050405020304"/>
            <a:ea typeface="Times New Roman" panose="02020603050405020304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4614</Words>
  <Application>WPS 演示</Application>
  <PresentationFormat>宽屏</PresentationFormat>
  <Paragraphs>131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楷体</vt:lpstr>
      <vt:lpstr>Times New Roman</vt:lpstr>
      <vt:lpstr>微软雅黑</vt:lpstr>
      <vt:lpstr>quote-cjk-patch</vt:lpstr>
      <vt:lpstr>Wingdings</vt:lpstr>
      <vt:lpstr>Arial Unicode MS</vt:lpstr>
      <vt:lpstr>Calibri</vt:lpstr>
      <vt:lpstr>HelveticaNeue</vt:lpstr>
      <vt:lpstr>华文新魏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33</cp:revision>
  <dcterms:created xsi:type="dcterms:W3CDTF">2023-08-09T12:44:00Z</dcterms:created>
  <dcterms:modified xsi:type="dcterms:W3CDTF">2026-03-20T02:39:19Z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489EBAF811614BD1907DD39DBB42ACD2_13</vt:lpwstr>
  </property>
</Properties>
</file>