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0"/>
  </p:handoutMasterIdLst>
  <p:sldIdLst>
    <p:sldId id="450" r:id="rId3"/>
    <p:sldId id="335" r:id="rId4"/>
    <p:sldId id="331" r:id="rId6"/>
    <p:sldId id="334" r:id="rId7"/>
    <p:sldId id="418" r:id="rId8"/>
    <p:sldId id="341" r:id="rId9"/>
    <p:sldId id="363" r:id="rId10"/>
    <p:sldId id="355" r:id="rId11"/>
    <p:sldId id="357" r:id="rId12"/>
    <p:sldId id="354" r:id="rId13"/>
    <p:sldId id="368" r:id="rId14"/>
    <p:sldId id="371" r:id="rId15"/>
    <p:sldId id="422" r:id="rId16"/>
    <p:sldId id="420" r:id="rId17"/>
    <p:sldId id="384" r:id="rId18"/>
    <p:sldId id="382" r:id="rId19"/>
    <p:sldId id="381" r:id="rId20"/>
    <p:sldId id="424" r:id="rId21"/>
    <p:sldId id="369" r:id="rId22"/>
    <p:sldId id="426" r:id="rId23"/>
    <p:sldId id="396" r:id="rId24"/>
    <p:sldId id="393" r:id="rId25"/>
    <p:sldId id="397" r:id="rId26"/>
    <p:sldId id="398" r:id="rId27"/>
    <p:sldId id="399" r:id="rId28"/>
    <p:sldId id="402" r:id="rId29"/>
    <p:sldId id="401" r:id="rId30"/>
    <p:sldId id="403" r:id="rId31"/>
    <p:sldId id="404" r:id="rId32"/>
    <p:sldId id="411" r:id="rId33"/>
    <p:sldId id="370" r:id="rId34"/>
    <p:sldId id="430" r:id="rId35"/>
    <p:sldId id="432" r:id="rId36"/>
    <p:sldId id="427" r:id="rId37"/>
    <p:sldId id="419" r:id="rId38"/>
    <p:sldId id="356"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40D08"/>
    <a:srgbClr val="223242"/>
    <a:srgbClr val="A9DF6D"/>
    <a:srgbClr val="1B7AB2"/>
    <a:srgbClr val="F0F5F8"/>
    <a:srgbClr val="DBE0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51" autoAdjust="0"/>
  </p:normalViewPr>
  <p:slideViewPr>
    <p:cSldViewPr snapToGrid="0" showGuides="1">
      <p:cViewPr varScale="1">
        <p:scale>
          <a:sx n="113" d="100"/>
          <a:sy n="113" d="100"/>
        </p:scale>
        <p:origin x="42" y="69"/>
      </p:cViewPr>
      <p:guideLst>
        <p:guide orient="horz" pos="2380"/>
        <p:guide pos="383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80D613-F003-468F-A79C-748AD89D3E1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5CD97-04C9-412D-9AC2-878864D2548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16" name="图片占位符 15"/>
          <p:cNvSpPr>
            <a:spLocks noGrp="1"/>
          </p:cNvSpPr>
          <p:nvPr>
            <p:ph type="pic" sz="quarter" idx="13"/>
          </p:nvPr>
        </p:nvSpPr>
        <p:spPr>
          <a:xfrm>
            <a:off x="874713" y="5651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lvl1pPr>
              <a:defRPr>
                <a:ea typeface="思源黑体" panose="020B0500000000000000" pitchFamily="34" charset="-122"/>
              </a:defRPr>
            </a:lvl1pPr>
          </a:lstStyle>
          <a:p>
            <a:endParaRPr lang="zh-CN" altLang="en-US" dirty="0"/>
          </a:p>
        </p:txBody>
      </p:sp>
      <p:sp>
        <p:nvSpPr>
          <p:cNvPr id="15" name="图片占位符 14"/>
          <p:cNvSpPr>
            <a:spLocks noGrp="1"/>
          </p:cNvSpPr>
          <p:nvPr>
            <p:ph type="pic" sz="quarter" idx="14"/>
          </p:nvPr>
        </p:nvSpPr>
        <p:spPr>
          <a:xfrm>
            <a:off x="3998913" y="5651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lvl1pPr>
              <a:defRPr>
                <a:ea typeface="思源黑体" panose="020B0500000000000000" pitchFamily="34" charset="-122"/>
              </a:defRPr>
            </a:lvl1pPr>
          </a:lstStyle>
          <a:p>
            <a:endParaRPr lang="zh-CN" altLang="en-US" dirty="0"/>
          </a:p>
        </p:txBody>
      </p:sp>
      <p:sp>
        <p:nvSpPr>
          <p:cNvPr id="13" name="图片占位符 12"/>
          <p:cNvSpPr>
            <a:spLocks noGrp="1"/>
          </p:cNvSpPr>
          <p:nvPr>
            <p:ph type="pic" sz="quarter" idx="15"/>
          </p:nvPr>
        </p:nvSpPr>
        <p:spPr>
          <a:xfrm>
            <a:off x="5312570" y="35242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lvl1pPr>
              <a:defRPr>
                <a:ea typeface="思源黑体" panose="020B0500000000000000" pitchFamily="34" charset="-122"/>
              </a:defRPr>
            </a:lvl1pPr>
          </a:lstStyle>
          <a:p>
            <a:endParaRPr lang="zh-CN" altLang="en-US" dirty="0"/>
          </a:p>
        </p:txBody>
      </p:sp>
      <p:sp>
        <p:nvSpPr>
          <p:cNvPr id="14" name="图片占位符 13"/>
          <p:cNvSpPr>
            <a:spLocks noGrp="1"/>
          </p:cNvSpPr>
          <p:nvPr>
            <p:ph type="pic" sz="quarter" idx="16"/>
          </p:nvPr>
        </p:nvSpPr>
        <p:spPr>
          <a:xfrm>
            <a:off x="8436770" y="35242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lvl1pPr>
              <a:defRPr>
                <a:ea typeface="思源黑体" panose="020B0500000000000000" pitchFamily="34" charset="-122"/>
              </a:defRPr>
            </a:lvl1p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rcRect/>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gradFill>
            <a:gsLst>
              <a:gs pos="0">
                <a:schemeClr val="accent1">
                  <a:lumMod val="5000"/>
                  <a:lumOff val="95000"/>
                  <a:alpha val="20000"/>
                </a:schemeClr>
              </a:gs>
              <a:gs pos="41000">
                <a:schemeClr val="bg1">
                  <a:alpha val="50000"/>
                </a:schemeClr>
              </a:gs>
              <a:gs pos="74000">
                <a:schemeClr val="bg1">
                  <a:alpha val="4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3" cstate="screen"/>
          <a:srcRect/>
          <a:stretch>
            <a:fillRect/>
          </a:stretch>
        </p:blipFill>
        <p:spPr>
          <a:xfrm>
            <a:off x="9631060" y="194216"/>
            <a:ext cx="2496470" cy="1184208"/>
          </a:xfrm>
          <a:prstGeom prst="rect">
            <a:avLst/>
          </a:prstGeom>
        </p:spPr>
      </p:pic>
      <p:pic>
        <p:nvPicPr>
          <p:cNvPr id="6" name="图片 5"/>
          <p:cNvPicPr>
            <a:picLocks noChangeAspect="1"/>
          </p:cNvPicPr>
          <p:nvPr userDrawn="1"/>
        </p:nvPicPr>
        <p:blipFill>
          <a:blip r:embed="rId4" cstate="screen"/>
          <a:srcRect/>
          <a:stretch>
            <a:fillRect/>
          </a:stretch>
        </p:blipFill>
        <p:spPr>
          <a:xfrm>
            <a:off x="0" y="194216"/>
            <a:ext cx="1473288" cy="1217569"/>
          </a:xfrm>
          <a:prstGeom prst="rect">
            <a:avLst/>
          </a:prstGeom>
        </p:spPr>
      </p:pic>
      <p:pic>
        <p:nvPicPr>
          <p:cNvPr id="7" name="图片 6"/>
          <p:cNvPicPr>
            <a:picLocks noChangeAspect="1"/>
          </p:cNvPicPr>
          <p:nvPr userDrawn="1"/>
        </p:nvPicPr>
        <p:blipFill>
          <a:blip r:embed="rId5" cstate="screen"/>
          <a:srcRect/>
          <a:stretch>
            <a:fillRect/>
          </a:stretch>
        </p:blipFill>
        <p:spPr>
          <a:xfrm>
            <a:off x="0" y="1415817"/>
            <a:ext cx="1706527" cy="1654929"/>
          </a:xfrm>
          <a:prstGeom prst="rect">
            <a:avLst/>
          </a:prstGeom>
        </p:spPr>
      </p:pic>
      <p:pic>
        <p:nvPicPr>
          <p:cNvPr id="9" name="图片 8"/>
          <p:cNvPicPr>
            <a:picLocks noChangeAspect="1"/>
          </p:cNvPicPr>
          <p:nvPr userDrawn="1"/>
        </p:nvPicPr>
        <p:blipFill>
          <a:blip r:embed="rId6" cstate="screen"/>
          <a:srcRect/>
          <a:stretch>
            <a:fillRect/>
          </a:stretch>
        </p:blipFill>
        <p:spPr>
          <a:xfrm>
            <a:off x="14319" y="5639754"/>
            <a:ext cx="2264858" cy="11990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hf sldNum="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6.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0F5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userDrawn="1"/>
        </p:nvPicPr>
        <p:blipFill>
          <a:blip r:embed="rId10"/>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tags" Target="../tags/tag41.xml"/><Relationship Id="rId1" Type="http://schemas.openxmlformats.org/officeDocument/2006/relationships/tags" Target="../tags/tag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tags" Target="../tags/tag43.xml"/><Relationship Id="rId1" Type="http://schemas.openxmlformats.org/officeDocument/2006/relationships/tags" Target="../tags/tag4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notesSlide" Target="../notesSlides/notesSlide2.xml"/><Relationship Id="rId21" Type="http://schemas.openxmlformats.org/officeDocument/2006/relationships/slideLayout" Target="../slideLayouts/slideLayout2.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tags" Target="../tags/tag53.xml"/><Relationship Id="rId1" Type="http://schemas.openxmlformats.org/officeDocument/2006/relationships/tags" Target="../tags/tag5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tags" Target="../tags/tag22.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34.xml"/><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tags" Target="../tags/tag36.xml"/><Relationship Id="rId1" Type="http://schemas.openxmlformats.org/officeDocument/2006/relationships/tags" Target="../tags/tag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65735" y="136525"/>
            <a:ext cx="11798300" cy="6607810"/>
          </a:xfrm>
          <a:prstGeom prst="rect">
            <a:avLst/>
          </a:prstGeom>
        </p:spPr>
        <p:txBody>
          <a:bodyPr wrap="square">
            <a:noAutofit/>
          </a:bodyPr>
          <a:p>
            <a:pPr indent="304800" algn="just" defTabSz="266700" fontAlgn="auto">
              <a:lnSpc>
                <a:spcPct val="100000"/>
              </a:lnSpc>
              <a:spcBef>
                <a:spcPct val="0"/>
              </a:spcBef>
              <a:spcAft>
                <a:spcPct val="0"/>
              </a:spcAft>
            </a:pPr>
            <a:r>
              <a:rPr lang="en-US" altLang="zh-CN" sz="280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  I left my daughter at the swimming center, circled back and found the cow standing at the grassy edge of a side street, breathing heavily. The crowd surrounded her—at a respectful distance. I parked my car, pitying their ignorance, walked up to the cow in what the onlookers assumed to be a fearless manner.</a:t>
            </a:r>
            <a:endParaRPr lang="en-US" altLang="zh-CN"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She watched me narrowly as I approached, turning her head to view me with one big eye, then the other. At thirty feet from her I had a slight hesitation, at twenty a serious doubt. At ten feet I stopped and realized the truth. Here was a cow foreign to my experience. Driven completely crazy, she was ready to charge anything that moved.</a:t>
            </a:r>
            <a:endParaRPr lang="en-US" altLang="zh-CN"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注意：</a:t>
            </a:r>
            <a:endParaRPr lang="zh-CN" altLang="en-US" sz="2400">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1</a:t>
            </a:r>
            <a:r>
              <a:rPr lang="zh-CN" altLang="en-US" sz="2400">
                <a:latin typeface="Times New Roman" panose="02020603050405020304" charset="0"/>
                <a:ea typeface="宋体" panose="02010600030101010101" pitchFamily="2" charset="-122"/>
                <a:cs typeface="Times New Roman" panose="02020603050405020304" charset="0"/>
              </a:rPr>
              <a:t>．续写词数应为</a:t>
            </a:r>
            <a:r>
              <a:rPr lang="en-US" altLang="zh-CN" sz="2400">
                <a:latin typeface="Times New Roman" panose="02020603050405020304" charset="0"/>
                <a:ea typeface="宋体" panose="02010600030101010101" pitchFamily="2" charset="-122"/>
                <a:cs typeface="Times New Roman" panose="02020603050405020304" charset="0"/>
              </a:rPr>
              <a:t>150</a:t>
            </a:r>
            <a:r>
              <a:rPr lang="zh-CN" altLang="en-US" sz="2400">
                <a:latin typeface="Times New Roman" panose="02020603050405020304" charset="0"/>
                <a:ea typeface="宋体" panose="02010600030101010101" pitchFamily="2" charset="-122"/>
                <a:cs typeface="Times New Roman" panose="02020603050405020304" charset="0"/>
              </a:rPr>
              <a:t>左右；</a:t>
            </a:r>
            <a:endParaRPr lang="zh-CN" altLang="en-US" sz="2400">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2</a:t>
            </a:r>
            <a:r>
              <a:rPr lang="zh-CN" altLang="en-US" sz="2400">
                <a:latin typeface="Times New Roman" panose="02020603050405020304" charset="0"/>
                <a:ea typeface="宋体" panose="02010600030101010101" pitchFamily="2" charset="-122"/>
                <a:cs typeface="Times New Roman" panose="02020603050405020304" charset="0"/>
              </a:rPr>
              <a:t>．请按如下格式在答题卡的相应位置作答。</a:t>
            </a:r>
            <a:endParaRPr lang="zh-CN" altLang="en-US" sz="2400">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Para 1:</a:t>
            </a:r>
            <a:endParaRPr lang="en-US" altLang="zh-CN" sz="2400">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As I was about to turn and run, two policemen arrived. </a:t>
            </a:r>
            <a:endParaRPr lang="en-US" altLang="zh-CN" sz="2400">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00000"/>
              </a:lnSpc>
              <a:spcBef>
                <a:spcPct val="0"/>
              </a:spcBef>
              <a:spcAft>
                <a:spcPct val="0"/>
              </a:spcAft>
            </a:pPr>
            <a:endParaRPr lang="en-US" altLang="zh-CN" sz="2400">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Para 2:</a:t>
            </a:r>
            <a:endParaRPr lang="en-US" altLang="zh-CN" sz="2400">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We tied the rope around the tree and began to discuss what to do with the cow.</a:t>
            </a:r>
            <a:endParaRPr lang="en-US" altLang="zh-CN" sz="2400">
              <a:latin typeface="Times New Roman" panose="02020603050405020304" charset="0"/>
              <a:ea typeface="宋体" panose="02010600030101010101" pitchFamily="2" charset="-122"/>
              <a:cs typeface="Times New Roman" panose="02020603050405020304" charset="0"/>
            </a:endParaRPr>
          </a:p>
        </p:txBody>
      </p:sp>
      <p:pic>
        <p:nvPicPr>
          <p:cNvPr id="5" name="图片 4"/>
          <p:cNvPicPr>
            <a:picLocks noChangeAspect="1"/>
          </p:cNvPicPr>
          <p:nvPr/>
        </p:nvPicPr>
        <p:blipFill>
          <a:blip r:embed="rId1"/>
          <a:srcRect t="28073" b="6489"/>
          <a:stretch>
            <a:fillRect/>
          </a:stretch>
        </p:blipFill>
        <p:spPr>
          <a:xfrm flipH="1">
            <a:off x="7685405" y="2842260"/>
            <a:ext cx="4100830" cy="2743200"/>
          </a:xfrm>
          <a:prstGeom prst="rect">
            <a:avLst/>
          </a:prstGeom>
        </p:spPr>
      </p:pic>
      <p:cxnSp>
        <p:nvCxnSpPr>
          <p:cNvPr id="31" name="直接连接符 30"/>
          <p:cNvCxnSpPr/>
          <p:nvPr/>
        </p:nvCxnSpPr>
        <p:spPr>
          <a:xfrm flipV="1">
            <a:off x="6168390" y="621665"/>
            <a:ext cx="1517015" cy="1016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5307965" y="38100"/>
            <a:ext cx="242252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折返、绕回来</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6" name="直接连接符 5"/>
          <p:cNvCxnSpPr/>
          <p:nvPr/>
        </p:nvCxnSpPr>
        <p:spPr>
          <a:xfrm flipV="1">
            <a:off x="2200275" y="985520"/>
            <a:ext cx="1517015" cy="1016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1858645" y="38100"/>
            <a:ext cx="242252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小巷、小街</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8" name="直接连接符 7"/>
          <p:cNvCxnSpPr/>
          <p:nvPr/>
        </p:nvCxnSpPr>
        <p:spPr>
          <a:xfrm flipV="1">
            <a:off x="10043795" y="991870"/>
            <a:ext cx="1936750" cy="1397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9" name="直接连接符 8"/>
          <p:cNvCxnSpPr/>
          <p:nvPr/>
        </p:nvCxnSpPr>
        <p:spPr>
          <a:xfrm flipV="1">
            <a:off x="94615" y="1351915"/>
            <a:ext cx="1227455" cy="177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4" name="圆角矩形 13"/>
          <p:cNvSpPr/>
          <p:nvPr/>
        </p:nvSpPr>
        <p:spPr>
          <a:xfrm>
            <a:off x="8756650" y="38100"/>
            <a:ext cx="322326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保持恭敬的距离</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15" name="直接连接符 14"/>
          <p:cNvCxnSpPr/>
          <p:nvPr/>
        </p:nvCxnSpPr>
        <p:spPr>
          <a:xfrm flipV="1">
            <a:off x="3475990" y="1372235"/>
            <a:ext cx="2917825" cy="762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6" name="圆角矩形 15"/>
          <p:cNvSpPr/>
          <p:nvPr/>
        </p:nvSpPr>
        <p:spPr>
          <a:xfrm>
            <a:off x="3399155" y="374650"/>
            <a:ext cx="299466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同情他们的无知</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17" name="直接连接符 16"/>
          <p:cNvCxnSpPr/>
          <p:nvPr/>
        </p:nvCxnSpPr>
        <p:spPr>
          <a:xfrm flipV="1">
            <a:off x="9048750" y="1362075"/>
            <a:ext cx="534670" cy="444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nvCxnSpPr>
        <p:spPr>
          <a:xfrm flipV="1">
            <a:off x="2028825" y="1732280"/>
            <a:ext cx="2173605" cy="2159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9" name="圆角矩形 18"/>
          <p:cNvSpPr/>
          <p:nvPr/>
        </p:nvSpPr>
        <p:spPr>
          <a:xfrm>
            <a:off x="1445260" y="767715"/>
            <a:ext cx="325183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以一种无畏的方式</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0" name="直接连接符 19"/>
          <p:cNvCxnSpPr/>
          <p:nvPr/>
        </p:nvCxnSpPr>
        <p:spPr>
          <a:xfrm>
            <a:off x="1445260" y="2082800"/>
            <a:ext cx="2664460" cy="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1" name="圆角矩形 20"/>
          <p:cNvSpPr/>
          <p:nvPr/>
        </p:nvSpPr>
        <p:spPr>
          <a:xfrm>
            <a:off x="1095375" y="1109980"/>
            <a:ext cx="360172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紧紧盯着</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警惕看着</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2" name="直接连接符 21"/>
          <p:cNvCxnSpPr/>
          <p:nvPr/>
        </p:nvCxnSpPr>
        <p:spPr>
          <a:xfrm flipV="1">
            <a:off x="5749290" y="2442210"/>
            <a:ext cx="2491740" cy="444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3" name="圆角矩形 22"/>
          <p:cNvSpPr/>
          <p:nvPr/>
        </p:nvSpPr>
        <p:spPr>
          <a:xfrm>
            <a:off x="5749290" y="1465580"/>
            <a:ext cx="230568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有点犹豫</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4" name="直接连接符 23"/>
          <p:cNvCxnSpPr/>
          <p:nvPr/>
        </p:nvCxnSpPr>
        <p:spPr>
          <a:xfrm flipV="1">
            <a:off x="9048750" y="2428875"/>
            <a:ext cx="2001520" cy="1333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5" name="圆角矩形 24"/>
          <p:cNvSpPr/>
          <p:nvPr/>
        </p:nvSpPr>
        <p:spPr>
          <a:xfrm>
            <a:off x="9258300" y="1450975"/>
            <a:ext cx="230568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严重怀疑</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6" name="直接连接符 25"/>
          <p:cNvCxnSpPr/>
          <p:nvPr/>
        </p:nvCxnSpPr>
        <p:spPr>
          <a:xfrm>
            <a:off x="7411720" y="2809875"/>
            <a:ext cx="1409700" cy="2032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7" name="圆角矩形 26"/>
          <p:cNvSpPr/>
          <p:nvPr/>
        </p:nvSpPr>
        <p:spPr>
          <a:xfrm>
            <a:off x="3527425" y="1788795"/>
            <a:ext cx="809307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对</a:t>
            </a:r>
            <a:r>
              <a:rPr lang="zh-CN" altLang="en-US" sz="280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陌生的；不熟悉的；超出自身经验范围的</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8" name="直接连接符 27"/>
          <p:cNvCxnSpPr/>
          <p:nvPr/>
        </p:nvCxnSpPr>
        <p:spPr>
          <a:xfrm>
            <a:off x="4573905" y="3178810"/>
            <a:ext cx="3440430" cy="1460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9" name="圆角矩形 28"/>
          <p:cNvSpPr/>
          <p:nvPr/>
        </p:nvSpPr>
        <p:spPr>
          <a:xfrm>
            <a:off x="3615055" y="2182495"/>
            <a:ext cx="552132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猛冲</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冲撞</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攻击任何移动的东西</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圆角矩形 2"/>
          <p:cNvSpPr/>
          <p:nvPr/>
        </p:nvSpPr>
        <p:spPr>
          <a:xfrm>
            <a:off x="165735" y="5366385"/>
            <a:ext cx="11797665" cy="1249680"/>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a:lnSpc>
                <a:spcPct val="125000"/>
              </a:lnSpc>
              <a:defRPr/>
            </a:pPr>
            <a:r>
              <a:rPr lang="zh-CN" altLang="en-US" sz="2800" b="1">
                <a:solidFill>
                  <a:srgbClr val="374151"/>
                </a:solidFill>
                <a:effectLst>
                  <a:glow rad="101600">
                    <a:schemeClr val="accent2">
                      <a:satMod val="175000"/>
                      <a:alpha val="40000"/>
                    </a:schemeClr>
                  </a:glow>
                </a:effectLst>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现在，我们要</a:t>
            </a:r>
            <a:r>
              <a:rPr lang="en-US" sz="2800" b="1">
                <a:solidFill>
                  <a:srgbClr val="374151"/>
                </a:solidFill>
                <a:effectLst>
                  <a:glow rad="101600">
                    <a:schemeClr val="accent2">
                      <a:satMod val="175000"/>
                      <a:alpha val="40000"/>
                    </a:schemeClr>
                  </a:glow>
                </a:effectLst>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基于“水面上的八分之一”，构建“水下的八分之七”，</a:t>
            </a:r>
            <a:endParaRPr lang="en-US" sz="2800" b="1">
              <a:solidFill>
                <a:srgbClr val="374151"/>
              </a:solidFill>
              <a:effectLst>
                <a:glow rad="101600">
                  <a:schemeClr val="accent2">
                    <a:satMod val="175000"/>
                    <a:alpha val="40000"/>
                  </a:schemeClr>
                </a:glow>
              </a:effectLst>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indent="0" algn="ctr">
              <a:lnSpc>
                <a:spcPct val="125000"/>
              </a:lnSpc>
              <a:defRPr/>
            </a:pPr>
            <a:r>
              <a:rPr lang="en-US" sz="2800" b="1">
                <a:solidFill>
                  <a:srgbClr val="374151"/>
                </a:solidFill>
                <a:effectLst>
                  <a:glow rad="101600">
                    <a:schemeClr val="accent2">
                      <a:satMod val="175000"/>
                      <a:alpha val="40000"/>
                    </a:schemeClr>
                  </a:glow>
                </a:effectLst>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让故事完整而深刻。</a:t>
            </a:r>
            <a:endParaRPr lang="en-US" altLang="en-US" sz="2800" b="1">
              <a:solidFill>
                <a:srgbClr val="374151"/>
              </a:solidFill>
              <a:effectLst>
                <a:glow rad="101600">
                  <a:schemeClr val="accent2">
                    <a:satMod val="175000"/>
                    <a:alpha val="40000"/>
                  </a:schemeClr>
                </a:glow>
              </a:effectLst>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0" dur="1000" fill="hold"/>
                                        <p:tgtEl>
                                          <p:spTgt spid="3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2" dur="1000" fill="hold"/>
                                        <p:tgtEl>
                                          <p:spTgt spid="3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xit" presetSubtype="12" fill="hold" grpId="2" nodeType="clickEffect">
                                  <p:stCondLst>
                                    <p:cond delay="0"/>
                                  </p:stCondLst>
                                  <p:childTnLst>
                                    <p:animEffect transition="out" filter="strips(downLeft)">
                                      <p:cBhvr>
                                        <p:cTn id="30" dur="500"/>
                                        <p:tgtEl>
                                          <p:spTgt spid="30"/>
                                        </p:tgtEl>
                                      </p:cBhvr>
                                    </p:animEffect>
                                    <p:set>
                                      <p:cBhvr>
                                        <p:cTn id="31" dur="1" fill="hold">
                                          <p:stCondLst>
                                            <p:cond delay="499"/>
                                          </p:stCondLst>
                                        </p:cTn>
                                        <p:tgtEl>
                                          <p:spTgt spid="3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1" dur="1000" fill="hold"/>
                                        <p:tgtEl>
                                          <p:spTgt spid="7"/>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xit" presetSubtype="12" fill="hold" grpId="2" nodeType="clickEffect">
                                  <p:stCondLst>
                                    <p:cond delay="0"/>
                                  </p:stCondLst>
                                  <p:childTnLst>
                                    <p:animEffect transition="out" filter="strips(downLeft)">
                                      <p:cBhvr>
                                        <p:cTn id="59" dur="500"/>
                                        <p:tgtEl>
                                          <p:spTgt spid="7"/>
                                        </p:tgtEl>
                                      </p:cBhvr>
                                    </p:animEffect>
                                    <p:set>
                                      <p:cBhvr>
                                        <p:cTn id="60" dur="1" fill="hold">
                                          <p:stCondLst>
                                            <p:cond delay="499"/>
                                          </p:stCondLst>
                                        </p:cTn>
                                        <p:tgtEl>
                                          <p:spTgt spid="7"/>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8" dur="1000" fill="hold"/>
                                        <p:tgtEl>
                                          <p:spTgt spid="8"/>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8"/>
                                        </p:tgtEl>
                                      </p:cBhvr>
                                    </p:animEffect>
                                  </p:childTnLst>
                                </p:cTn>
                              </p:par>
                              <p:par>
                                <p:cTn id="73" presetID="25" presetClass="entr" presetSubtype="0" fill="hold"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p:cTn id="7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8" dur="1000" fill="hold"/>
                                        <p:tgtEl>
                                          <p:spTgt spid="9"/>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9"/>
                                        </p:tgtEl>
                                      </p:cBhvr>
                                    </p:animEffect>
                                  </p:childTnLst>
                                </p:cTn>
                              </p:par>
                            </p:childTnLst>
                          </p:cTn>
                        </p:par>
                      </p:childTnLst>
                    </p:cTn>
                  </p:par>
                  <p:par>
                    <p:cTn id="83" fill="hold">
                      <p:stCondLst>
                        <p:cond delay="indefinite"/>
                      </p:stCondLst>
                      <p:childTnLst>
                        <p:par>
                          <p:cTn id="84" fill="hold">
                            <p:stCondLst>
                              <p:cond delay="0"/>
                            </p:stCondLst>
                            <p:childTnLst>
                              <p:par>
                                <p:cTn id="85" presetID="25" presetClass="entr" presetSubtype="0" fill="hold" grpId="0" nodeType="click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0" dur="1000" fill="hold"/>
                                        <p:tgtEl>
                                          <p:spTgt spid="14"/>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14"/>
                                        </p:tgtEl>
                                      </p:cBhvr>
                                    </p:animEffect>
                                  </p:childTnLst>
                                </p:cTn>
                              </p:par>
                            </p:childTnLst>
                          </p:cTn>
                        </p:par>
                      </p:childTnLst>
                    </p:cTn>
                  </p:par>
                  <p:par>
                    <p:cTn id="95" fill="hold">
                      <p:stCondLst>
                        <p:cond delay="indefinite"/>
                      </p:stCondLst>
                      <p:childTnLst>
                        <p:par>
                          <p:cTn id="96" fill="hold">
                            <p:stCondLst>
                              <p:cond delay="0"/>
                            </p:stCondLst>
                            <p:childTnLst>
                              <p:par>
                                <p:cTn id="97" presetID="18" presetClass="exit" presetSubtype="12" fill="hold" grpId="2" nodeType="clickEffect">
                                  <p:stCondLst>
                                    <p:cond delay="0"/>
                                  </p:stCondLst>
                                  <p:childTnLst>
                                    <p:animEffect transition="out" filter="strips(downLeft)">
                                      <p:cBhvr>
                                        <p:cTn id="98" dur="500"/>
                                        <p:tgtEl>
                                          <p:spTgt spid="14"/>
                                        </p:tgtEl>
                                      </p:cBhvr>
                                    </p:animEffect>
                                    <p:set>
                                      <p:cBhvr>
                                        <p:cTn id="99" dur="1" fill="hold">
                                          <p:stCondLst>
                                            <p:cond delay="499"/>
                                          </p:stCondLst>
                                        </p:cTn>
                                        <p:tgtEl>
                                          <p:spTgt spid="14"/>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25" presetClass="entr" presetSubtype="0" fill="hold" nodeType="clickEffect">
                                  <p:stCondLst>
                                    <p:cond delay="0"/>
                                  </p:stCondLst>
                                  <p:childTnLst>
                                    <p:set>
                                      <p:cBhvr>
                                        <p:cTn id="103" dur="1" fill="hold">
                                          <p:stCondLst>
                                            <p:cond delay="0"/>
                                          </p:stCondLst>
                                        </p:cTn>
                                        <p:tgtEl>
                                          <p:spTgt spid="15"/>
                                        </p:tgtEl>
                                        <p:attrNameLst>
                                          <p:attrName>style.visibility</p:attrName>
                                        </p:attrNameLst>
                                      </p:cBhvr>
                                      <p:to>
                                        <p:strVal val="visible"/>
                                      </p:to>
                                    </p:set>
                                    <p:anim calcmode="lin" valueType="num">
                                      <p:cBhvr>
                                        <p:cTn id="104"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7" dur="1000" fill="hold"/>
                                        <p:tgtEl>
                                          <p:spTgt spid="15"/>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15"/>
                                        </p:tgtEl>
                                      </p:cBhvr>
                                    </p:animEffect>
                                  </p:childTnLst>
                                </p:cTn>
                              </p:par>
                            </p:childTnLst>
                          </p:cTn>
                        </p:par>
                      </p:childTnLst>
                    </p:cTn>
                  </p:par>
                  <p:par>
                    <p:cTn id="112" fill="hold">
                      <p:stCondLst>
                        <p:cond delay="indefinite"/>
                      </p:stCondLst>
                      <p:childTnLst>
                        <p:par>
                          <p:cTn id="113" fill="hold">
                            <p:stCondLst>
                              <p:cond delay="0"/>
                            </p:stCondLst>
                            <p:childTnLst>
                              <p:par>
                                <p:cTn id="114" presetID="25" presetClass="entr" presetSubtype="0" fill="hold" grpId="0" nodeType="clickEffect">
                                  <p:stCondLst>
                                    <p:cond delay="0"/>
                                  </p:stCondLst>
                                  <p:childTnLst>
                                    <p:set>
                                      <p:cBhvr>
                                        <p:cTn id="115" dur="1" fill="hold">
                                          <p:stCondLst>
                                            <p:cond delay="0"/>
                                          </p:stCondLst>
                                        </p:cTn>
                                        <p:tgtEl>
                                          <p:spTgt spid="16"/>
                                        </p:tgtEl>
                                        <p:attrNameLst>
                                          <p:attrName>style.visibility</p:attrName>
                                        </p:attrNameLst>
                                      </p:cBhvr>
                                      <p:to>
                                        <p:strVal val="visible"/>
                                      </p:to>
                                    </p:set>
                                    <p:anim calcmode="lin" valueType="num">
                                      <p:cBhvr>
                                        <p:cTn id="1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19" dur="1000" fill="hold"/>
                                        <p:tgtEl>
                                          <p:spTgt spid="16"/>
                                        </p:tgtEl>
                                        <p:attrNameLst>
                                          <p:attrName>ppt_h</p:attrName>
                                        </p:attrNameLst>
                                      </p:cBhvr>
                                      <p:tavLst>
                                        <p:tav tm="0">
                                          <p:val>
                                            <p:strVal val="#ppt_h"/>
                                          </p:val>
                                        </p:tav>
                                        <p:tav tm="100000">
                                          <p:val>
                                            <p:strVal val="#ppt_h"/>
                                          </p:val>
                                        </p:tav>
                                      </p:tavLst>
                                    </p:anim>
                                    <p:anim calcmode="lin" valueType="num">
                                      <p:cBhvr>
                                        <p:cTn id="1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23" dur="1000" decel="50000">
                                          <p:stCondLst>
                                            <p:cond delay="0"/>
                                          </p:stCondLst>
                                        </p:cTn>
                                        <p:tgtEl>
                                          <p:spTgt spid="16"/>
                                        </p:tgtEl>
                                      </p:cBhvr>
                                    </p:animEffect>
                                  </p:childTnLst>
                                </p:cTn>
                              </p:par>
                            </p:childTnLst>
                          </p:cTn>
                        </p:par>
                      </p:childTnLst>
                    </p:cTn>
                  </p:par>
                  <p:par>
                    <p:cTn id="124" fill="hold">
                      <p:stCondLst>
                        <p:cond delay="indefinite"/>
                      </p:stCondLst>
                      <p:childTnLst>
                        <p:par>
                          <p:cTn id="125" fill="hold">
                            <p:stCondLst>
                              <p:cond delay="0"/>
                            </p:stCondLst>
                            <p:childTnLst>
                              <p:par>
                                <p:cTn id="126" presetID="18" presetClass="exit" presetSubtype="12" fill="hold" grpId="2" nodeType="clickEffect">
                                  <p:stCondLst>
                                    <p:cond delay="0"/>
                                  </p:stCondLst>
                                  <p:childTnLst>
                                    <p:animEffect transition="out" filter="strips(downLeft)">
                                      <p:cBhvr>
                                        <p:cTn id="127" dur="500"/>
                                        <p:tgtEl>
                                          <p:spTgt spid="16"/>
                                        </p:tgtEl>
                                      </p:cBhvr>
                                    </p:animEffect>
                                    <p:set>
                                      <p:cBhvr>
                                        <p:cTn id="128" dur="1" fill="hold">
                                          <p:stCondLst>
                                            <p:cond delay="499"/>
                                          </p:stCondLst>
                                        </p:cTn>
                                        <p:tgtEl>
                                          <p:spTgt spid="16"/>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25" presetClass="entr" presetSubtype="0" fill="hold" nodeType="clickEffect">
                                  <p:stCondLst>
                                    <p:cond delay="0"/>
                                  </p:stCondLst>
                                  <p:childTnLst>
                                    <p:set>
                                      <p:cBhvr>
                                        <p:cTn id="132" dur="1" fill="hold">
                                          <p:stCondLst>
                                            <p:cond delay="0"/>
                                          </p:stCondLst>
                                        </p:cTn>
                                        <p:tgtEl>
                                          <p:spTgt spid="17"/>
                                        </p:tgtEl>
                                        <p:attrNameLst>
                                          <p:attrName>style.visibility</p:attrName>
                                        </p:attrNameLst>
                                      </p:cBhvr>
                                      <p:to>
                                        <p:strVal val="visible"/>
                                      </p:to>
                                    </p:set>
                                    <p:anim calcmode="lin" valueType="num">
                                      <p:cBhvr>
                                        <p:cTn id="133"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34"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35"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36" dur="1000" fill="hold"/>
                                        <p:tgtEl>
                                          <p:spTgt spid="17"/>
                                        </p:tgtEl>
                                        <p:attrNameLst>
                                          <p:attrName>ppt_h</p:attrName>
                                        </p:attrNameLst>
                                      </p:cBhvr>
                                      <p:tavLst>
                                        <p:tav tm="0">
                                          <p:val>
                                            <p:strVal val="#ppt_h"/>
                                          </p:val>
                                        </p:tav>
                                        <p:tav tm="100000">
                                          <p:val>
                                            <p:strVal val="#ppt_h"/>
                                          </p:val>
                                        </p:tav>
                                      </p:tavLst>
                                    </p:anim>
                                    <p:anim calcmode="lin" valueType="num">
                                      <p:cBhvr>
                                        <p:cTn id="137"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38"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39"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40" dur="1000" decel="50000">
                                          <p:stCondLst>
                                            <p:cond delay="0"/>
                                          </p:stCondLst>
                                        </p:cTn>
                                        <p:tgtEl>
                                          <p:spTgt spid="17"/>
                                        </p:tgtEl>
                                      </p:cBhvr>
                                    </p:animEffect>
                                  </p:childTnLst>
                                </p:cTn>
                              </p:par>
                              <p:par>
                                <p:cTn id="141" presetID="25" presetClass="entr" presetSubtype="0" fill="hold" nodeType="withEffect">
                                  <p:stCondLst>
                                    <p:cond delay="0"/>
                                  </p:stCondLst>
                                  <p:childTnLst>
                                    <p:set>
                                      <p:cBhvr>
                                        <p:cTn id="142" dur="1" fill="hold">
                                          <p:stCondLst>
                                            <p:cond delay="0"/>
                                          </p:stCondLst>
                                        </p:cTn>
                                        <p:tgtEl>
                                          <p:spTgt spid="18"/>
                                        </p:tgtEl>
                                        <p:attrNameLst>
                                          <p:attrName>style.visibility</p:attrName>
                                        </p:attrNameLst>
                                      </p:cBhvr>
                                      <p:to>
                                        <p:strVal val="visible"/>
                                      </p:to>
                                    </p:set>
                                    <p:anim calcmode="lin" valueType="num">
                                      <p:cBhvr>
                                        <p:cTn id="14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4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4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6" dur="1000" fill="hold"/>
                                        <p:tgtEl>
                                          <p:spTgt spid="18"/>
                                        </p:tgtEl>
                                        <p:attrNameLst>
                                          <p:attrName>ppt_h</p:attrName>
                                        </p:attrNameLst>
                                      </p:cBhvr>
                                      <p:tavLst>
                                        <p:tav tm="0">
                                          <p:val>
                                            <p:strVal val="#ppt_h"/>
                                          </p:val>
                                        </p:tav>
                                        <p:tav tm="100000">
                                          <p:val>
                                            <p:strVal val="#ppt_h"/>
                                          </p:val>
                                        </p:tav>
                                      </p:tavLst>
                                    </p:anim>
                                    <p:anim calcmode="lin" valueType="num">
                                      <p:cBhvr>
                                        <p:cTn id="14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4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4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50" dur="1000" decel="50000">
                                          <p:stCondLst>
                                            <p:cond delay="0"/>
                                          </p:stCondLst>
                                        </p:cTn>
                                        <p:tgtEl>
                                          <p:spTgt spid="18"/>
                                        </p:tgtEl>
                                      </p:cBhvr>
                                    </p:animEffect>
                                  </p:childTnLst>
                                </p:cTn>
                              </p:par>
                            </p:childTnLst>
                          </p:cTn>
                        </p:par>
                      </p:childTnLst>
                    </p:cTn>
                  </p:par>
                  <p:par>
                    <p:cTn id="151" fill="hold">
                      <p:stCondLst>
                        <p:cond delay="indefinite"/>
                      </p:stCondLst>
                      <p:childTnLst>
                        <p:par>
                          <p:cTn id="152" fill="hold">
                            <p:stCondLst>
                              <p:cond delay="0"/>
                            </p:stCondLst>
                            <p:childTnLst>
                              <p:par>
                                <p:cTn id="153" presetID="25" presetClass="entr" presetSubtype="0" fill="hold" grpId="0" nodeType="clickEffect">
                                  <p:stCondLst>
                                    <p:cond delay="0"/>
                                  </p:stCondLst>
                                  <p:childTnLst>
                                    <p:set>
                                      <p:cBhvr>
                                        <p:cTn id="154" dur="1" fill="hold">
                                          <p:stCondLst>
                                            <p:cond delay="0"/>
                                          </p:stCondLst>
                                        </p:cTn>
                                        <p:tgtEl>
                                          <p:spTgt spid="19"/>
                                        </p:tgtEl>
                                        <p:attrNameLst>
                                          <p:attrName>style.visibility</p:attrName>
                                        </p:attrNameLst>
                                      </p:cBhvr>
                                      <p:to>
                                        <p:strVal val="visible"/>
                                      </p:to>
                                    </p:set>
                                    <p:anim calcmode="lin" valueType="num">
                                      <p:cBhvr>
                                        <p:cTn id="155"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56"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57"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58" dur="1000" fill="hold"/>
                                        <p:tgtEl>
                                          <p:spTgt spid="19"/>
                                        </p:tgtEl>
                                        <p:attrNameLst>
                                          <p:attrName>ppt_h</p:attrName>
                                        </p:attrNameLst>
                                      </p:cBhvr>
                                      <p:tavLst>
                                        <p:tav tm="0">
                                          <p:val>
                                            <p:strVal val="#ppt_h"/>
                                          </p:val>
                                        </p:tav>
                                        <p:tav tm="100000">
                                          <p:val>
                                            <p:strVal val="#ppt_h"/>
                                          </p:val>
                                        </p:tav>
                                      </p:tavLst>
                                    </p:anim>
                                    <p:anim calcmode="lin" valueType="num">
                                      <p:cBhvr>
                                        <p:cTn id="159"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60"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61"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62" dur="1000" decel="50000">
                                          <p:stCondLst>
                                            <p:cond delay="0"/>
                                          </p:stCondLst>
                                        </p:cTn>
                                        <p:tgtEl>
                                          <p:spTgt spid="19"/>
                                        </p:tgtEl>
                                      </p:cBhvr>
                                    </p:animEffect>
                                  </p:childTnLst>
                                </p:cTn>
                              </p:par>
                            </p:childTnLst>
                          </p:cTn>
                        </p:par>
                      </p:childTnLst>
                    </p:cTn>
                  </p:par>
                  <p:par>
                    <p:cTn id="163" fill="hold">
                      <p:stCondLst>
                        <p:cond delay="indefinite"/>
                      </p:stCondLst>
                      <p:childTnLst>
                        <p:par>
                          <p:cTn id="164" fill="hold">
                            <p:stCondLst>
                              <p:cond delay="0"/>
                            </p:stCondLst>
                            <p:childTnLst>
                              <p:par>
                                <p:cTn id="165" presetID="18" presetClass="exit" presetSubtype="12" fill="hold" grpId="2" nodeType="clickEffect">
                                  <p:stCondLst>
                                    <p:cond delay="0"/>
                                  </p:stCondLst>
                                  <p:childTnLst>
                                    <p:animEffect transition="out" filter="strips(downLeft)">
                                      <p:cBhvr>
                                        <p:cTn id="166" dur="500"/>
                                        <p:tgtEl>
                                          <p:spTgt spid="19"/>
                                        </p:tgtEl>
                                      </p:cBhvr>
                                    </p:animEffect>
                                    <p:set>
                                      <p:cBhvr>
                                        <p:cTn id="167" dur="1" fill="hold">
                                          <p:stCondLst>
                                            <p:cond delay="499"/>
                                          </p:stCondLst>
                                        </p:cTn>
                                        <p:tgtEl>
                                          <p:spTgt spid="19"/>
                                        </p:tgtEl>
                                        <p:attrNameLst>
                                          <p:attrName>style.visibility</p:attrName>
                                        </p:attrNameLst>
                                      </p:cBhvr>
                                      <p:to>
                                        <p:strVal val="hidden"/>
                                      </p:to>
                                    </p:set>
                                  </p:childTnLst>
                                </p:cTn>
                              </p:par>
                            </p:childTnLst>
                          </p:cTn>
                        </p:par>
                      </p:childTnLst>
                    </p:cTn>
                  </p:par>
                  <p:par>
                    <p:cTn id="168" fill="hold">
                      <p:stCondLst>
                        <p:cond delay="indefinite"/>
                      </p:stCondLst>
                      <p:childTnLst>
                        <p:par>
                          <p:cTn id="169" fill="hold">
                            <p:stCondLst>
                              <p:cond delay="0"/>
                            </p:stCondLst>
                            <p:childTnLst>
                              <p:par>
                                <p:cTn id="170" presetID="25" presetClass="entr" presetSubtype="0" fill="hold" nodeType="clickEffect">
                                  <p:stCondLst>
                                    <p:cond delay="0"/>
                                  </p:stCondLst>
                                  <p:childTnLst>
                                    <p:set>
                                      <p:cBhvr>
                                        <p:cTn id="171" dur="1" fill="hold">
                                          <p:stCondLst>
                                            <p:cond delay="0"/>
                                          </p:stCondLst>
                                        </p:cTn>
                                        <p:tgtEl>
                                          <p:spTgt spid="20"/>
                                        </p:tgtEl>
                                        <p:attrNameLst>
                                          <p:attrName>style.visibility</p:attrName>
                                        </p:attrNameLst>
                                      </p:cBhvr>
                                      <p:to>
                                        <p:strVal val="visible"/>
                                      </p:to>
                                    </p:set>
                                    <p:anim calcmode="lin" valueType="num">
                                      <p:cBhvr>
                                        <p:cTn id="172"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75" dur="1000" fill="hold"/>
                                        <p:tgtEl>
                                          <p:spTgt spid="20"/>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20"/>
                                        </p:tgtEl>
                                      </p:cBhvr>
                                    </p:animEffect>
                                  </p:childTnLst>
                                </p:cTn>
                              </p:par>
                              <p:par>
                                <p:cTn id="180" presetID="25" presetClass="entr" presetSubtype="0" fill="hold" grpId="0" nodeType="withEffect">
                                  <p:stCondLst>
                                    <p:cond delay="0"/>
                                  </p:stCondLst>
                                  <p:childTnLst>
                                    <p:set>
                                      <p:cBhvr>
                                        <p:cTn id="181" dur="1" fill="hold">
                                          <p:stCondLst>
                                            <p:cond delay="0"/>
                                          </p:stCondLst>
                                        </p:cTn>
                                        <p:tgtEl>
                                          <p:spTgt spid="21"/>
                                        </p:tgtEl>
                                        <p:attrNameLst>
                                          <p:attrName>style.visibility</p:attrName>
                                        </p:attrNameLst>
                                      </p:cBhvr>
                                      <p:to>
                                        <p:strVal val="visible"/>
                                      </p:to>
                                    </p:set>
                                    <p:anim calcmode="lin" valueType="num">
                                      <p:cBhvr>
                                        <p:cTn id="182"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83"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84"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85" dur="1000" fill="hold"/>
                                        <p:tgtEl>
                                          <p:spTgt spid="21"/>
                                        </p:tgtEl>
                                        <p:attrNameLst>
                                          <p:attrName>ppt_h</p:attrName>
                                        </p:attrNameLst>
                                      </p:cBhvr>
                                      <p:tavLst>
                                        <p:tav tm="0">
                                          <p:val>
                                            <p:strVal val="#ppt_h"/>
                                          </p:val>
                                        </p:tav>
                                        <p:tav tm="100000">
                                          <p:val>
                                            <p:strVal val="#ppt_h"/>
                                          </p:val>
                                        </p:tav>
                                      </p:tavLst>
                                    </p:anim>
                                    <p:anim calcmode="lin" valueType="num">
                                      <p:cBhvr>
                                        <p:cTn id="186"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87"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88"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89" dur="1000" decel="50000">
                                          <p:stCondLst>
                                            <p:cond delay="0"/>
                                          </p:stCondLst>
                                        </p:cTn>
                                        <p:tgtEl>
                                          <p:spTgt spid="21"/>
                                        </p:tgtEl>
                                      </p:cBhvr>
                                    </p:animEffect>
                                  </p:childTnLst>
                                </p:cTn>
                              </p:par>
                            </p:childTnLst>
                          </p:cTn>
                        </p:par>
                      </p:childTnLst>
                    </p:cTn>
                  </p:par>
                  <p:par>
                    <p:cTn id="190" fill="hold">
                      <p:stCondLst>
                        <p:cond delay="indefinite"/>
                      </p:stCondLst>
                      <p:childTnLst>
                        <p:par>
                          <p:cTn id="191" fill="hold">
                            <p:stCondLst>
                              <p:cond delay="0"/>
                            </p:stCondLst>
                            <p:childTnLst>
                              <p:par>
                                <p:cTn id="192" presetID="18" presetClass="exit" presetSubtype="12" fill="hold" grpId="2" nodeType="clickEffect">
                                  <p:stCondLst>
                                    <p:cond delay="0"/>
                                  </p:stCondLst>
                                  <p:childTnLst>
                                    <p:animEffect transition="out" filter="strips(downLeft)">
                                      <p:cBhvr>
                                        <p:cTn id="193" dur="500"/>
                                        <p:tgtEl>
                                          <p:spTgt spid="21"/>
                                        </p:tgtEl>
                                      </p:cBhvr>
                                    </p:animEffect>
                                    <p:set>
                                      <p:cBhvr>
                                        <p:cTn id="194" dur="1" fill="hold">
                                          <p:stCondLst>
                                            <p:cond delay="499"/>
                                          </p:stCondLst>
                                        </p:cTn>
                                        <p:tgtEl>
                                          <p:spTgt spid="21"/>
                                        </p:tgtEl>
                                        <p:attrNameLst>
                                          <p:attrName>style.visibility</p:attrName>
                                        </p:attrNameLst>
                                      </p:cBhvr>
                                      <p:to>
                                        <p:strVal val="hidden"/>
                                      </p:to>
                                    </p:set>
                                  </p:childTnLst>
                                </p:cTn>
                              </p:par>
                            </p:childTnLst>
                          </p:cTn>
                        </p:par>
                      </p:childTnLst>
                    </p:cTn>
                  </p:par>
                  <p:par>
                    <p:cTn id="195" fill="hold">
                      <p:stCondLst>
                        <p:cond delay="indefinite"/>
                      </p:stCondLst>
                      <p:childTnLst>
                        <p:par>
                          <p:cTn id="196" fill="hold">
                            <p:stCondLst>
                              <p:cond delay="0"/>
                            </p:stCondLst>
                            <p:childTnLst>
                              <p:par>
                                <p:cTn id="197" presetID="25" presetClass="entr" presetSubtype="0" fill="hold" nodeType="clickEffect">
                                  <p:stCondLst>
                                    <p:cond delay="0"/>
                                  </p:stCondLst>
                                  <p:childTnLst>
                                    <p:set>
                                      <p:cBhvr>
                                        <p:cTn id="198" dur="1" fill="hold">
                                          <p:stCondLst>
                                            <p:cond delay="0"/>
                                          </p:stCondLst>
                                        </p:cTn>
                                        <p:tgtEl>
                                          <p:spTgt spid="22"/>
                                        </p:tgtEl>
                                        <p:attrNameLst>
                                          <p:attrName>style.visibility</p:attrName>
                                        </p:attrNameLst>
                                      </p:cBhvr>
                                      <p:to>
                                        <p:strVal val="visible"/>
                                      </p:to>
                                    </p:set>
                                    <p:anim calcmode="lin" valueType="num">
                                      <p:cBhvr>
                                        <p:cTn id="199"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200"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01"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202" dur="1000" fill="hold"/>
                                        <p:tgtEl>
                                          <p:spTgt spid="22"/>
                                        </p:tgtEl>
                                        <p:attrNameLst>
                                          <p:attrName>ppt_h</p:attrName>
                                        </p:attrNameLst>
                                      </p:cBhvr>
                                      <p:tavLst>
                                        <p:tav tm="0">
                                          <p:val>
                                            <p:strVal val="#ppt_h"/>
                                          </p:val>
                                        </p:tav>
                                        <p:tav tm="100000">
                                          <p:val>
                                            <p:strVal val="#ppt_h"/>
                                          </p:val>
                                        </p:tav>
                                      </p:tavLst>
                                    </p:anim>
                                    <p:anim calcmode="lin" valueType="num">
                                      <p:cBhvr>
                                        <p:cTn id="203"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204"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205"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06" dur="1000" decel="50000">
                                          <p:stCondLst>
                                            <p:cond delay="0"/>
                                          </p:stCondLst>
                                        </p:cTn>
                                        <p:tgtEl>
                                          <p:spTgt spid="22"/>
                                        </p:tgtEl>
                                      </p:cBhvr>
                                    </p:animEffect>
                                  </p:childTnLst>
                                </p:cTn>
                              </p:par>
                              <p:par>
                                <p:cTn id="207" presetID="25" presetClass="entr" presetSubtype="0" fill="hold" grpId="0" nodeType="withEffect">
                                  <p:stCondLst>
                                    <p:cond delay="0"/>
                                  </p:stCondLst>
                                  <p:childTnLst>
                                    <p:set>
                                      <p:cBhvr>
                                        <p:cTn id="208" dur="1" fill="hold">
                                          <p:stCondLst>
                                            <p:cond delay="0"/>
                                          </p:stCondLst>
                                        </p:cTn>
                                        <p:tgtEl>
                                          <p:spTgt spid="23"/>
                                        </p:tgtEl>
                                        <p:attrNameLst>
                                          <p:attrName>style.visibility</p:attrName>
                                        </p:attrNameLst>
                                      </p:cBhvr>
                                      <p:to>
                                        <p:strVal val="visible"/>
                                      </p:to>
                                    </p:set>
                                    <p:anim calcmode="lin" valueType="num">
                                      <p:cBhvr>
                                        <p:cTn id="209"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10"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11"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12" dur="1000" fill="hold"/>
                                        <p:tgtEl>
                                          <p:spTgt spid="23"/>
                                        </p:tgtEl>
                                        <p:attrNameLst>
                                          <p:attrName>ppt_h</p:attrName>
                                        </p:attrNameLst>
                                      </p:cBhvr>
                                      <p:tavLst>
                                        <p:tav tm="0">
                                          <p:val>
                                            <p:strVal val="#ppt_h"/>
                                          </p:val>
                                        </p:tav>
                                        <p:tav tm="100000">
                                          <p:val>
                                            <p:strVal val="#ppt_h"/>
                                          </p:val>
                                        </p:tav>
                                      </p:tavLst>
                                    </p:anim>
                                    <p:anim calcmode="lin" valueType="num">
                                      <p:cBhvr>
                                        <p:cTn id="213"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14"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15"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16" dur="1000" decel="50000">
                                          <p:stCondLst>
                                            <p:cond delay="0"/>
                                          </p:stCondLst>
                                        </p:cTn>
                                        <p:tgtEl>
                                          <p:spTgt spid="23"/>
                                        </p:tgtEl>
                                      </p:cBhvr>
                                    </p:animEffect>
                                  </p:childTnLst>
                                </p:cTn>
                              </p:par>
                            </p:childTnLst>
                          </p:cTn>
                        </p:par>
                      </p:childTnLst>
                    </p:cTn>
                  </p:par>
                  <p:par>
                    <p:cTn id="217" fill="hold">
                      <p:stCondLst>
                        <p:cond delay="indefinite"/>
                      </p:stCondLst>
                      <p:childTnLst>
                        <p:par>
                          <p:cTn id="218" fill="hold">
                            <p:stCondLst>
                              <p:cond delay="0"/>
                            </p:stCondLst>
                            <p:childTnLst>
                              <p:par>
                                <p:cTn id="219" presetID="18" presetClass="exit" presetSubtype="12" fill="hold" grpId="2" nodeType="clickEffect">
                                  <p:stCondLst>
                                    <p:cond delay="0"/>
                                  </p:stCondLst>
                                  <p:childTnLst>
                                    <p:animEffect transition="out" filter="strips(downLeft)">
                                      <p:cBhvr>
                                        <p:cTn id="220" dur="500"/>
                                        <p:tgtEl>
                                          <p:spTgt spid="23"/>
                                        </p:tgtEl>
                                      </p:cBhvr>
                                    </p:animEffect>
                                    <p:set>
                                      <p:cBhvr>
                                        <p:cTn id="221" dur="1" fill="hold">
                                          <p:stCondLst>
                                            <p:cond delay="499"/>
                                          </p:stCondLst>
                                        </p:cTn>
                                        <p:tgtEl>
                                          <p:spTgt spid="23"/>
                                        </p:tgtEl>
                                        <p:attrNameLst>
                                          <p:attrName>style.visibility</p:attrName>
                                        </p:attrNameLst>
                                      </p:cBhvr>
                                      <p:to>
                                        <p:strVal val="hidden"/>
                                      </p:to>
                                    </p:set>
                                  </p:childTnLst>
                                </p:cTn>
                              </p:par>
                            </p:childTnLst>
                          </p:cTn>
                        </p:par>
                      </p:childTnLst>
                    </p:cTn>
                  </p:par>
                  <p:par>
                    <p:cTn id="222" fill="hold">
                      <p:stCondLst>
                        <p:cond delay="indefinite"/>
                      </p:stCondLst>
                      <p:childTnLst>
                        <p:par>
                          <p:cTn id="223" fill="hold">
                            <p:stCondLst>
                              <p:cond delay="0"/>
                            </p:stCondLst>
                            <p:childTnLst>
                              <p:par>
                                <p:cTn id="224" presetID="25" presetClass="entr" presetSubtype="0" fill="hold" nodeType="clickEffect">
                                  <p:stCondLst>
                                    <p:cond delay="0"/>
                                  </p:stCondLst>
                                  <p:childTnLst>
                                    <p:set>
                                      <p:cBhvr>
                                        <p:cTn id="225" dur="1" fill="hold">
                                          <p:stCondLst>
                                            <p:cond delay="0"/>
                                          </p:stCondLst>
                                        </p:cTn>
                                        <p:tgtEl>
                                          <p:spTgt spid="24"/>
                                        </p:tgtEl>
                                        <p:attrNameLst>
                                          <p:attrName>style.visibility</p:attrName>
                                        </p:attrNameLst>
                                      </p:cBhvr>
                                      <p:to>
                                        <p:strVal val="visible"/>
                                      </p:to>
                                    </p:set>
                                    <p:anim calcmode="lin" valueType="num">
                                      <p:cBhvr>
                                        <p:cTn id="226"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27"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28"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29" dur="1000" fill="hold"/>
                                        <p:tgtEl>
                                          <p:spTgt spid="24"/>
                                        </p:tgtEl>
                                        <p:attrNameLst>
                                          <p:attrName>ppt_h</p:attrName>
                                        </p:attrNameLst>
                                      </p:cBhvr>
                                      <p:tavLst>
                                        <p:tav tm="0">
                                          <p:val>
                                            <p:strVal val="#ppt_h"/>
                                          </p:val>
                                        </p:tav>
                                        <p:tav tm="100000">
                                          <p:val>
                                            <p:strVal val="#ppt_h"/>
                                          </p:val>
                                        </p:tav>
                                      </p:tavLst>
                                    </p:anim>
                                    <p:anim calcmode="lin" valueType="num">
                                      <p:cBhvr>
                                        <p:cTn id="230"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31"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32"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33" dur="1000" decel="50000">
                                          <p:stCondLst>
                                            <p:cond delay="0"/>
                                          </p:stCondLst>
                                        </p:cTn>
                                        <p:tgtEl>
                                          <p:spTgt spid="24"/>
                                        </p:tgtEl>
                                      </p:cBhvr>
                                    </p:animEffect>
                                  </p:childTnLst>
                                </p:cTn>
                              </p:par>
                              <p:par>
                                <p:cTn id="234" presetID="25" presetClass="entr" presetSubtype="0" fill="hold" grpId="0" nodeType="withEffect">
                                  <p:stCondLst>
                                    <p:cond delay="0"/>
                                  </p:stCondLst>
                                  <p:childTnLst>
                                    <p:set>
                                      <p:cBhvr>
                                        <p:cTn id="235" dur="1" fill="hold">
                                          <p:stCondLst>
                                            <p:cond delay="0"/>
                                          </p:stCondLst>
                                        </p:cTn>
                                        <p:tgtEl>
                                          <p:spTgt spid="25"/>
                                        </p:tgtEl>
                                        <p:attrNameLst>
                                          <p:attrName>style.visibility</p:attrName>
                                        </p:attrNameLst>
                                      </p:cBhvr>
                                      <p:to>
                                        <p:strVal val="visible"/>
                                      </p:to>
                                    </p:set>
                                    <p:anim calcmode="lin" valueType="num">
                                      <p:cBhvr>
                                        <p:cTn id="236"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37"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38"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39" dur="1000" fill="hold"/>
                                        <p:tgtEl>
                                          <p:spTgt spid="25"/>
                                        </p:tgtEl>
                                        <p:attrNameLst>
                                          <p:attrName>ppt_h</p:attrName>
                                        </p:attrNameLst>
                                      </p:cBhvr>
                                      <p:tavLst>
                                        <p:tav tm="0">
                                          <p:val>
                                            <p:strVal val="#ppt_h"/>
                                          </p:val>
                                        </p:tav>
                                        <p:tav tm="100000">
                                          <p:val>
                                            <p:strVal val="#ppt_h"/>
                                          </p:val>
                                        </p:tav>
                                      </p:tavLst>
                                    </p:anim>
                                    <p:anim calcmode="lin" valueType="num">
                                      <p:cBhvr>
                                        <p:cTn id="240"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41"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42"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43" dur="1000" decel="50000">
                                          <p:stCondLst>
                                            <p:cond delay="0"/>
                                          </p:stCondLst>
                                        </p:cTn>
                                        <p:tgtEl>
                                          <p:spTgt spid="25"/>
                                        </p:tgtEl>
                                      </p:cBhvr>
                                    </p:animEffect>
                                  </p:childTnLst>
                                </p:cTn>
                              </p:par>
                            </p:childTnLst>
                          </p:cTn>
                        </p:par>
                      </p:childTnLst>
                    </p:cTn>
                  </p:par>
                  <p:par>
                    <p:cTn id="244" fill="hold">
                      <p:stCondLst>
                        <p:cond delay="indefinite"/>
                      </p:stCondLst>
                      <p:childTnLst>
                        <p:par>
                          <p:cTn id="245" fill="hold">
                            <p:stCondLst>
                              <p:cond delay="0"/>
                            </p:stCondLst>
                            <p:childTnLst>
                              <p:par>
                                <p:cTn id="246" presetID="18" presetClass="exit" presetSubtype="12" fill="hold" grpId="2" nodeType="clickEffect">
                                  <p:stCondLst>
                                    <p:cond delay="0"/>
                                  </p:stCondLst>
                                  <p:childTnLst>
                                    <p:animEffect transition="out" filter="strips(downLeft)">
                                      <p:cBhvr>
                                        <p:cTn id="247" dur="500"/>
                                        <p:tgtEl>
                                          <p:spTgt spid="25"/>
                                        </p:tgtEl>
                                      </p:cBhvr>
                                    </p:animEffect>
                                    <p:set>
                                      <p:cBhvr>
                                        <p:cTn id="248" dur="1" fill="hold">
                                          <p:stCondLst>
                                            <p:cond delay="499"/>
                                          </p:stCondLst>
                                        </p:cTn>
                                        <p:tgtEl>
                                          <p:spTgt spid="25"/>
                                        </p:tgtEl>
                                        <p:attrNameLst>
                                          <p:attrName>style.visibility</p:attrName>
                                        </p:attrNameLst>
                                      </p:cBhvr>
                                      <p:to>
                                        <p:strVal val="hidden"/>
                                      </p:to>
                                    </p:set>
                                  </p:childTnLst>
                                </p:cTn>
                              </p:par>
                            </p:childTnLst>
                          </p:cTn>
                        </p:par>
                      </p:childTnLst>
                    </p:cTn>
                  </p:par>
                  <p:par>
                    <p:cTn id="249" fill="hold">
                      <p:stCondLst>
                        <p:cond delay="indefinite"/>
                      </p:stCondLst>
                      <p:childTnLst>
                        <p:par>
                          <p:cTn id="250" fill="hold">
                            <p:stCondLst>
                              <p:cond delay="0"/>
                            </p:stCondLst>
                            <p:childTnLst>
                              <p:par>
                                <p:cTn id="251" presetID="25" presetClass="entr" presetSubtype="0" fill="hold" nodeType="clickEffect">
                                  <p:stCondLst>
                                    <p:cond delay="0"/>
                                  </p:stCondLst>
                                  <p:childTnLst>
                                    <p:set>
                                      <p:cBhvr>
                                        <p:cTn id="252" dur="1" fill="hold">
                                          <p:stCondLst>
                                            <p:cond delay="0"/>
                                          </p:stCondLst>
                                        </p:cTn>
                                        <p:tgtEl>
                                          <p:spTgt spid="26"/>
                                        </p:tgtEl>
                                        <p:attrNameLst>
                                          <p:attrName>style.visibility</p:attrName>
                                        </p:attrNameLst>
                                      </p:cBhvr>
                                      <p:to>
                                        <p:strVal val="visible"/>
                                      </p:to>
                                    </p:set>
                                    <p:anim calcmode="lin" valueType="num">
                                      <p:cBhvr>
                                        <p:cTn id="253"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54"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55"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56" dur="1000" fill="hold"/>
                                        <p:tgtEl>
                                          <p:spTgt spid="26"/>
                                        </p:tgtEl>
                                        <p:attrNameLst>
                                          <p:attrName>ppt_h</p:attrName>
                                        </p:attrNameLst>
                                      </p:cBhvr>
                                      <p:tavLst>
                                        <p:tav tm="0">
                                          <p:val>
                                            <p:strVal val="#ppt_h"/>
                                          </p:val>
                                        </p:tav>
                                        <p:tav tm="100000">
                                          <p:val>
                                            <p:strVal val="#ppt_h"/>
                                          </p:val>
                                        </p:tav>
                                      </p:tavLst>
                                    </p:anim>
                                    <p:anim calcmode="lin" valueType="num">
                                      <p:cBhvr>
                                        <p:cTn id="257"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58"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59"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60" dur="1000" decel="50000">
                                          <p:stCondLst>
                                            <p:cond delay="0"/>
                                          </p:stCondLst>
                                        </p:cTn>
                                        <p:tgtEl>
                                          <p:spTgt spid="26"/>
                                        </p:tgtEl>
                                      </p:cBhvr>
                                    </p:animEffect>
                                  </p:childTnLst>
                                </p:cTn>
                              </p:par>
                              <p:par>
                                <p:cTn id="261" presetID="25" presetClass="entr" presetSubtype="0" fill="hold" grpId="0" nodeType="withEffect">
                                  <p:stCondLst>
                                    <p:cond delay="0"/>
                                  </p:stCondLst>
                                  <p:childTnLst>
                                    <p:set>
                                      <p:cBhvr>
                                        <p:cTn id="262" dur="1" fill="hold">
                                          <p:stCondLst>
                                            <p:cond delay="0"/>
                                          </p:stCondLst>
                                        </p:cTn>
                                        <p:tgtEl>
                                          <p:spTgt spid="27"/>
                                        </p:tgtEl>
                                        <p:attrNameLst>
                                          <p:attrName>style.visibility</p:attrName>
                                        </p:attrNameLst>
                                      </p:cBhvr>
                                      <p:to>
                                        <p:strVal val="visible"/>
                                      </p:to>
                                    </p:set>
                                    <p:anim calcmode="lin" valueType="num">
                                      <p:cBhvr>
                                        <p:cTn id="263"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264"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265"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266" dur="1000" fill="hold"/>
                                        <p:tgtEl>
                                          <p:spTgt spid="27"/>
                                        </p:tgtEl>
                                        <p:attrNameLst>
                                          <p:attrName>ppt_h</p:attrName>
                                        </p:attrNameLst>
                                      </p:cBhvr>
                                      <p:tavLst>
                                        <p:tav tm="0">
                                          <p:val>
                                            <p:strVal val="#ppt_h"/>
                                          </p:val>
                                        </p:tav>
                                        <p:tav tm="100000">
                                          <p:val>
                                            <p:strVal val="#ppt_h"/>
                                          </p:val>
                                        </p:tav>
                                      </p:tavLst>
                                    </p:anim>
                                    <p:anim calcmode="lin" valueType="num">
                                      <p:cBhvr>
                                        <p:cTn id="267"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68"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69"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270" dur="1000" decel="50000">
                                          <p:stCondLst>
                                            <p:cond delay="0"/>
                                          </p:stCondLst>
                                        </p:cTn>
                                        <p:tgtEl>
                                          <p:spTgt spid="27"/>
                                        </p:tgtEl>
                                      </p:cBhvr>
                                    </p:animEffect>
                                  </p:childTnLst>
                                </p:cTn>
                              </p:par>
                            </p:childTnLst>
                          </p:cTn>
                        </p:par>
                      </p:childTnLst>
                    </p:cTn>
                  </p:par>
                  <p:par>
                    <p:cTn id="271" fill="hold">
                      <p:stCondLst>
                        <p:cond delay="indefinite"/>
                      </p:stCondLst>
                      <p:childTnLst>
                        <p:par>
                          <p:cTn id="272" fill="hold">
                            <p:stCondLst>
                              <p:cond delay="0"/>
                            </p:stCondLst>
                            <p:childTnLst>
                              <p:par>
                                <p:cTn id="273" presetID="18" presetClass="exit" presetSubtype="12" fill="hold" grpId="2" nodeType="clickEffect">
                                  <p:stCondLst>
                                    <p:cond delay="0"/>
                                  </p:stCondLst>
                                  <p:childTnLst>
                                    <p:animEffect transition="out" filter="strips(downLeft)">
                                      <p:cBhvr>
                                        <p:cTn id="274" dur="500"/>
                                        <p:tgtEl>
                                          <p:spTgt spid="27"/>
                                        </p:tgtEl>
                                      </p:cBhvr>
                                    </p:animEffect>
                                    <p:set>
                                      <p:cBhvr>
                                        <p:cTn id="275" dur="1" fill="hold">
                                          <p:stCondLst>
                                            <p:cond delay="499"/>
                                          </p:stCondLst>
                                        </p:cTn>
                                        <p:tgtEl>
                                          <p:spTgt spid="27"/>
                                        </p:tgtEl>
                                        <p:attrNameLst>
                                          <p:attrName>style.visibility</p:attrName>
                                        </p:attrNameLst>
                                      </p:cBhvr>
                                      <p:to>
                                        <p:strVal val="hidden"/>
                                      </p:to>
                                    </p:set>
                                  </p:childTnLst>
                                </p:cTn>
                              </p:par>
                            </p:childTnLst>
                          </p:cTn>
                        </p:par>
                      </p:childTnLst>
                    </p:cTn>
                  </p:par>
                  <p:par>
                    <p:cTn id="276" fill="hold">
                      <p:stCondLst>
                        <p:cond delay="indefinite"/>
                      </p:stCondLst>
                      <p:childTnLst>
                        <p:par>
                          <p:cTn id="277" fill="hold">
                            <p:stCondLst>
                              <p:cond delay="0"/>
                            </p:stCondLst>
                            <p:childTnLst>
                              <p:par>
                                <p:cTn id="278" presetID="25" presetClass="entr" presetSubtype="0" fill="hold" nodeType="clickEffect">
                                  <p:stCondLst>
                                    <p:cond delay="0"/>
                                  </p:stCondLst>
                                  <p:childTnLst>
                                    <p:set>
                                      <p:cBhvr>
                                        <p:cTn id="279" dur="1" fill="hold">
                                          <p:stCondLst>
                                            <p:cond delay="0"/>
                                          </p:stCondLst>
                                        </p:cTn>
                                        <p:tgtEl>
                                          <p:spTgt spid="28"/>
                                        </p:tgtEl>
                                        <p:attrNameLst>
                                          <p:attrName>style.visibility</p:attrName>
                                        </p:attrNameLst>
                                      </p:cBhvr>
                                      <p:to>
                                        <p:strVal val="visible"/>
                                      </p:to>
                                    </p:set>
                                    <p:anim calcmode="lin" valueType="num">
                                      <p:cBhvr>
                                        <p:cTn id="280"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281"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282"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283" dur="1000" fill="hold"/>
                                        <p:tgtEl>
                                          <p:spTgt spid="28"/>
                                        </p:tgtEl>
                                        <p:attrNameLst>
                                          <p:attrName>ppt_h</p:attrName>
                                        </p:attrNameLst>
                                      </p:cBhvr>
                                      <p:tavLst>
                                        <p:tav tm="0">
                                          <p:val>
                                            <p:strVal val="#ppt_h"/>
                                          </p:val>
                                        </p:tav>
                                        <p:tav tm="100000">
                                          <p:val>
                                            <p:strVal val="#ppt_h"/>
                                          </p:val>
                                        </p:tav>
                                      </p:tavLst>
                                    </p:anim>
                                    <p:anim calcmode="lin" valueType="num">
                                      <p:cBhvr>
                                        <p:cTn id="284"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285"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86"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287" dur="1000" decel="50000">
                                          <p:stCondLst>
                                            <p:cond delay="0"/>
                                          </p:stCondLst>
                                        </p:cTn>
                                        <p:tgtEl>
                                          <p:spTgt spid="28"/>
                                        </p:tgtEl>
                                      </p:cBhvr>
                                    </p:animEffect>
                                  </p:childTnLst>
                                </p:cTn>
                              </p:par>
                              <p:par>
                                <p:cTn id="288" presetID="25" presetClass="entr" presetSubtype="0" fill="hold" grpId="0" nodeType="withEffect">
                                  <p:stCondLst>
                                    <p:cond delay="0"/>
                                  </p:stCondLst>
                                  <p:childTnLst>
                                    <p:set>
                                      <p:cBhvr>
                                        <p:cTn id="289" dur="1" fill="hold">
                                          <p:stCondLst>
                                            <p:cond delay="0"/>
                                          </p:stCondLst>
                                        </p:cTn>
                                        <p:tgtEl>
                                          <p:spTgt spid="29"/>
                                        </p:tgtEl>
                                        <p:attrNameLst>
                                          <p:attrName>style.visibility</p:attrName>
                                        </p:attrNameLst>
                                      </p:cBhvr>
                                      <p:to>
                                        <p:strVal val="visible"/>
                                      </p:to>
                                    </p:set>
                                    <p:anim calcmode="lin" valueType="num">
                                      <p:cBhvr>
                                        <p:cTn id="290"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91"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92"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93" dur="1000" fill="hold"/>
                                        <p:tgtEl>
                                          <p:spTgt spid="29"/>
                                        </p:tgtEl>
                                        <p:attrNameLst>
                                          <p:attrName>ppt_h</p:attrName>
                                        </p:attrNameLst>
                                      </p:cBhvr>
                                      <p:tavLst>
                                        <p:tav tm="0">
                                          <p:val>
                                            <p:strVal val="#ppt_h"/>
                                          </p:val>
                                        </p:tav>
                                        <p:tav tm="100000">
                                          <p:val>
                                            <p:strVal val="#ppt_h"/>
                                          </p:val>
                                        </p:tav>
                                      </p:tavLst>
                                    </p:anim>
                                    <p:anim calcmode="lin" valueType="num">
                                      <p:cBhvr>
                                        <p:cTn id="294"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95"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96"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97" dur="1000" decel="50000">
                                          <p:stCondLst>
                                            <p:cond delay="0"/>
                                          </p:stCondLst>
                                        </p:cTn>
                                        <p:tgtEl>
                                          <p:spTgt spid="29"/>
                                        </p:tgtEl>
                                      </p:cBhvr>
                                    </p:animEffect>
                                  </p:childTnLst>
                                </p:cTn>
                              </p:par>
                            </p:childTnLst>
                          </p:cTn>
                        </p:par>
                      </p:childTnLst>
                    </p:cTn>
                  </p:par>
                  <p:par>
                    <p:cTn id="298" fill="hold">
                      <p:stCondLst>
                        <p:cond delay="indefinite"/>
                      </p:stCondLst>
                      <p:childTnLst>
                        <p:par>
                          <p:cTn id="299" fill="hold">
                            <p:stCondLst>
                              <p:cond delay="0"/>
                            </p:stCondLst>
                            <p:childTnLst>
                              <p:par>
                                <p:cTn id="300" presetID="18" presetClass="exit" presetSubtype="12" fill="hold" grpId="2" nodeType="clickEffect">
                                  <p:stCondLst>
                                    <p:cond delay="0"/>
                                  </p:stCondLst>
                                  <p:childTnLst>
                                    <p:animEffect transition="out" filter="strips(downLeft)">
                                      <p:cBhvr>
                                        <p:cTn id="301" dur="500"/>
                                        <p:tgtEl>
                                          <p:spTgt spid="29"/>
                                        </p:tgtEl>
                                      </p:cBhvr>
                                    </p:animEffect>
                                    <p:set>
                                      <p:cBhvr>
                                        <p:cTn id="302" dur="1" fill="hold">
                                          <p:stCondLst>
                                            <p:cond delay="499"/>
                                          </p:stCondLst>
                                        </p:cTn>
                                        <p:tgtEl>
                                          <p:spTgt spid="29"/>
                                        </p:tgtEl>
                                        <p:attrNameLst>
                                          <p:attrName>style.visibility</p:attrName>
                                        </p:attrNameLst>
                                      </p:cBhvr>
                                      <p:to>
                                        <p:strVal val="hidden"/>
                                      </p:to>
                                    </p:set>
                                  </p:childTnLst>
                                </p:cTn>
                              </p:par>
                            </p:childTnLst>
                          </p:cTn>
                        </p:par>
                      </p:childTnLst>
                    </p:cTn>
                  </p:par>
                  <p:par>
                    <p:cTn id="303" fill="hold">
                      <p:stCondLst>
                        <p:cond delay="indefinite"/>
                      </p:stCondLst>
                      <p:childTnLst>
                        <p:par>
                          <p:cTn id="304" fill="hold">
                            <p:stCondLst>
                              <p:cond delay="0"/>
                            </p:stCondLst>
                            <p:childTnLst>
                              <p:par>
                                <p:cTn id="305" presetID="25" presetClass="entr" presetSubtype="0" fill="hold" grpId="0" nodeType="clickEffect">
                                  <p:stCondLst>
                                    <p:cond delay="0"/>
                                  </p:stCondLst>
                                  <p:childTnLst>
                                    <p:set>
                                      <p:cBhvr>
                                        <p:cTn id="306" dur="1" fill="hold">
                                          <p:stCondLst>
                                            <p:cond delay="0"/>
                                          </p:stCondLst>
                                        </p:cTn>
                                        <p:tgtEl>
                                          <p:spTgt spid="3"/>
                                        </p:tgtEl>
                                        <p:attrNameLst>
                                          <p:attrName>style.visibility</p:attrName>
                                        </p:attrNameLst>
                                      </p:cBhvr>
                                      <p:to>
                                        <p:strVal val="visible"/>
                                      </p:to>
                                    </p:set>
                                    <p:anim calcmode="lin" valueType="num">
                                      <p:cBhvr>
                                        <p:cTn id="30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0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0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10" dur="1000" fill="hold"/>
                                        <p:tgtEl>
                                          <p:spTgt spid="3"/>
                                        </p:tgtEl>
                                        <p:attrNameLst>
                                          <p:attrName>ppt_h</p:attrName>
                                        </p:attrNameLst>
                                      </p:cBhvr>
                                      <p:tavLst>
                                        <p:tav tm="0">
                                          <p:val>
                                            <p:strVal val="#ppt_h"/>
                                          </p:val>
                                        </p:tav>
                                        <p:tav tm="100000">
                                          <p:val>
                                            <p:strVal val="#ppt_h"/>
                                          </p:val>
                                        </p:tav>
                                      </p:tavLst>
                                    </p:anim>
                                    <p:anim calcmode="lin" valueType="num">
                                      <p:cBhvr>
                                        <p:cTn id="3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0" grpId="1" animBg="1"/>
      <p:bldP spid="30" grpId="2" bldLvl="0" animBg="1"/>
      <p:bldP spid="7" grpId="0" bldLvl="0" animBg="1"/>
      <p:bldP spid="7" grpId="1" animBg="1"/>
      <p:bldP spid="7" grpId="2" bldLvl="0" animBg="1"/>
      <p:bldP spid="14" grpId="0" bldLvl="0" animBg="1"/>
      <p:bldP spid="14" grpId="1" animBg="1"/>
      <p:bldP spid="14" grpId="2" bldLvl="0" animBg="1"/>
      <p:bldP spid="16" grpId="0" bldLvl="0" animBg="1"/>
      <p:bldP spid="16" grpId="1" animBg="1"/>
      <p:bldP spid="16" grpId="2" bldLvl="0" animBg="1"/>
      <p:bldP spid="21" grpId="0" bldLvl="0" animBg="1"/>
      <p:bldP spid="21" grpId="1" animBg="1"/>
      <p:bldP spid="21" grpId="2" bldLvl="0" animBg="1"/>
      <p:bldP spid="19" grpId="0" animBg="1"/>
      <p:bldP spid="19" grpId="1" animBg="1"/>
      <p:bldP spid="19" grpId="2" animBg="1"/>
      <p:bldP spid="23" grpId="0" bldLvl="0" animBg="1"/>
      <p:bldP spid="23" grpId="1" animBg="1"/>
      <p:bldP spid="23" grpId="2" bldLvl="0" animBg="1"/>
      <p:bldP spid="25" grpId="0" bldLvl="0" animBg="1"/>
      <p:bldP spid="25" grpId="1" animBg="1"/>
      <p:bldP spid="25" grpId="2" bldLvl="0" animBg="1"/>
      <p:bldP spid="27" grpId="0" bldLvl="0" animBg="1"/>
      <p:bldP spid="27" grpId="1" animBg="1"/>
      <p:bldP spid="27" grpId="2" bldLvl="0" animBg="1"/>
      <p:bldP spid="29" grpId="0" bldLvl="0" animBg="1"/>
      <p:bldP spid="29" grpId="1" animBg="1"/>
      <p:bldP spid="29" grpId="2" bldLvl="0" animBg="1"/>
      <p:bldP spid="3" grpId="0" bldLvl="0" animBg="1"/>
      <p:bldP spid="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69252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1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解读原文</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3996055" y="209550"/>
            <a:ext cx="420878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捞取水面冰山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9565" y="147955"/>
            <a:ext cx="7981315"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提取原文的显性要素，锁定续写锚点</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4" name="表格 3"/>
          <p:cNvGraphicFramePr/>
          <p:nvPr>
            <p:custDataLst>
              <p:tags r:id="rId1"/>
            </p:custDataLst>
          </p:nvPr>
        </p:nvGraphicFramePr>
        <p:xfrm>
          <a:off x="294640" y="925830"/>
          <a:ext cx="11607800" cy="5735320"/>
        </p:xfrm>
        <a:graphic>
          <a:graphicData uri="http://schemas.openxmlformats.org/drawingml/2006/table">
            <a:tbl>
              <a:tblPr firstRow="1" bandRow="1">
                <a:tableStyleId>{5C22544A-7EE6-4342-B048-85BDC9FD1C3A}</a:tableStyleId>
              </a:tblPr>
              <a:tblGrid>
                <a:gridCol w="2228215"/>
                <a:gridCol w="9379585"/>
              </a:tblGrid>
              <a:tr h="833120">
                <a:tc>
                  <a:txBody>
                    <a:bodyPr/>
                    <a:p>
                      <a:pPr algn="ctr">
                        <a:lnSpc>
                          <a:spcPct val="120000"/>
                        </a:lnSpc>
                        <a:spcBef>
                          <a:spcPts val="0"/>
                        </a:spcBef>
                        <a:spcAft>
                          <a:spcPts val="0"/>
                        </a:spcAft>
                        <a:buNone/>
                      </a:pPr>
                      <a:r>
                        <a:rPr lang="en-US" altLang="zh-CN" sz="2800" spc="130">
                          <a:solidFill>
                            <a:schemeClr val="tx1"/>
                          </a:solidFill>
                          <a:latin typeface="Times New Roman" panose="02020603050405020304" charset="0"/>
                          <a:ea typeface="微软雅黑" panose="020B0503020204020204" charset="-122"/>
                          <a:cs typeface="Times New Roman" panose="02020603050405020304" charset="0"/>
                        </a:rPr>
                        <a:t>when</a:t>
                      </a:r>
                      <a:endParaRPr lang="en-US" altLang="zh-CN" sz="2800" spc="130">
                        <a:solidFill>
                          <a:schemeClr val="tx1"/>
                        </a:solidFill>
                        <a:latin typeface="Times New Roman" panose="02020603050405020304" charset="0"/>
                        <a:ea typeface="微软雅黑" panose="020B0503020204020204" charset="-122"/>
                        <a:cs typeface="Times New Roman" panose="02020603050405020304" charset="0"/>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20000"/>
                        </a:lnSpc>
                        <a:spcBef>
                          <a:spcPts val="0"/>
                        </a:spcBef>
                        <a:spcAft>
                          <a:spcPts val="0"/>
                        </a:spcAft>
                        <a:buNone/>
                      </a:pPr>
                      <a:endParaRPr lang="zh-CN" altLang="en-US" sz="1800" spc="13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98525">
                <a:tc>
                  <a:txBody>
                    <a:bodyPr/>
                    <a:p>
                      <a:pPr algn="ctr">
                        <a:lnSpc>
                          <a:spcPct val="120000"/>
                        </a:lnSpc>
                        <a:spcBef>
                          <a:spcPts val="0"/>
                        </a:spcBef>
                        <a:spcAft>
                          <a:spcPts val="0"/>
                        </a:spcAft>
                        <a:buNone/>
                      </a:pPr>
                      <a:r>
                        <a:rPr lang="en-US" altLang="zh-CN" sz="2800" b="1" spc="130">
                          <a:solidFill>
                            <a:schemeClr val="tx1"/>
                          </a:solidFill>
                          <a:latin typeface="Times New Roman" panose="02020603050405020304" charset="0"/>
                          <a:ea typeface="微软雅黑" panose="020B0503020204020204" charset="-122"/>
                          <a:cs typeface="Times New Roman" panose="02020603050405020304" charset="0"/>
                        </a:rPr>
                        <a:t>where</a:t>
                      </a:r>
                      <a:endParaRPr lang="en-US" altLang="zh-CN" sz="1800" spc="13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20000"/>
                        </a:lnSpc>
                        <a:spcBef>
                          <a:spcPts val="0"/>
                        </a:spcBef>
                        <a:spcAft>
                          <a:spcPts val="0"/>
                        </a:spcAft>
                        <a:buNone/>
                      </a:pPr>
                      <a:endParaRPr lang="zh-CN" altLang="en-US" sz="1800" spc="13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33120">
                <a:tc>
                  <a:txBody>
                    <a:bodyPr/>
                    <a:p>
                      <a:pPr algn="ctr">
                        <a:lnSpc>
                          <a:spcPct val="120000"/>
                        </a:lnSpc>
                        <a:spcBef>
                          <a:spcPts val="0"/>
                        </a:spcBef>
                        <a:spcAft>
                          <a:spcPts val="0"/>
                        </a:spcAft>
                        <a:buNone/>
                      </a:pPr>
                      <a:r>
                        <a:rPr lang="en-US" altLang="zh-CN" sz="2800" b="1" spc="130">
                          <a:solidFill>
                            <a:schemeClr val="tx1"/>
                          </a:solidFill>
                          <a:latin typeface="Times New Roman" panose="02020603050405020304" charset="0"/>
                          <a:ea typeface="微软雅黑" panose="020B0503020204020204" charset="-122"/>
                          <a:cs typeface="Times New Roman" panose="02020603050405020304" charset="0"/>
                        </a:rPr>
                        <a:t>characters</a:t>
                      </a:r>
                      <a:endParaRPr lang="en-US" altLang="zh-CN" sz="1600" spc="12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20000"/>
                        </a:lnSpc>
                        <a:spcBef>
                          <a:spcPts val="0"/>
                        </a:spcBef>
                        <a:spcAft>
                          <a:spcPts val="0"/>
                        </a:spcAft>
                        <a:buNone/>
                      </a:pPr>
                      <a:endParaRPr lang="zh-CN" altLang="en-US" sz="1600" spc="12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33120">
                <a:tc>
                  <a:txBody>
                    <a:bodyPr/>
                    <a:p>
                      <a:pPr algn="ctr">
                        <a:lnSpc>
                          <a:spcPct val="120000"/>
                        </a:lnSpc>
                        <a:spcBef>
                          <a:spcPts val="0"/>
                        </a:spcBef>
                        <a:spcAft>
                          <a:spcPts val="0"/>
                        </a:spcAft>
                        <a:buClrTx/>
                        <a:buSzTx/>
                        <a:buFontTx/>
                        <a:buNone/>
                      </a:pPr>
                      <a:r>
                        <a:rPr lang="en-US" altLang="zh-CN" sz="2800" b="1" spc="130">
                          <a:solidFill>
                            <a:schemeClr val="tx1"/>
                          </a:solidFill>
                          <a:latin typeface="Times New Roman" panose="02020603050405020304" charset="0"/>
                          <a:ea typeface="微软雅黑" panose="020B0503020204020204" charset="-122"/>
                          <a:cs typeface="Times New Roman" panose="02020603050405020304" charset="0"/>
                        </a:rPr>
                        <a:t>what</a:t>
                      </a:r>
                      <a:endParaRPr lang="en-US" altLang="zh-CN" sz="2800" b="1" spc="130">
                        <a:solidFill>
                          <a:schemeClr val="tx1"/>
                        </a:solidFill>
                        <a:latin typeface="Times New Roman" panose="02020603050405020304" charset="0"/>
                        <a:ea typeface="微软雅黑" panose="020B0503020204020204" charset="-122"/>
                        <a:cs typeface="Times New Roman" panose="02020603050405020304" charset="0"/>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20000"/>
                        </a:lnSpc>
                        <a:spcBef>
                          <a:spcPts val="0"/>
                        </a:spcBef>
                        <a:spcAft>
                          <a:spcPts val="0"/>
                        </a:spcAft>
                        <a:buNone/>
                      </a:pPr>
                      <a:endParaRPr lang="zh-CN" altLang="en-US" sz="1600" spc="12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53795">
                <a:tc>
                  <a:txBody>
                    <a:bodyPr/>
                    <a:p>
                      <a:pPr algn="ctr">
                        <a:lnSpc>
                          <a:spcPct val="120000"/>
                        </a:lnSpc>
                        <a:spcBef>
                          <a:spcPts val="0"/>
                        </a:spcBef>
                        <a:spcAft>
                          <a:spcPts val="0"/>
                        </a:spcAft>
                        <a:buClrTx/>
                        <a:buSzTx/>
                        <a:buFontTx/>
                        <a:buNone/>
                      </a:pPr>
                      <a:r>
                        <a:rPr lang="en-US" altLang="zh-CN" sz="2800" b="1" spc="130">
                          <a:solidFill>
                            <a:schemeClr val="tx1"/>
                          </a:solidFill>
                          <a:latin typeface="Times New Roman" panose="02020603050405020304" charset="0"/>
                          <a:ea typeface="微软雅黑" panose="020B0503020204020204" charset="-122"/>
                          <a:cs typeface="Times New Roman" panose="02020603050405020304" charset="0"/>
                        </a:rPr>
                        <a:t>why</a:t>
                      </a:r>
                      <a:endParaRPr lang="en-US" altLang="zh-CN" sz="2800" b="1" spc="130">
                        <a:solidFill>
                          <a:schemeClr val="tx1"/>
                        </a:solidFill>
                        <a:latin typeface="Times New Roman" panose="02020603050405020304" charset="0"/>
                        <a:ea typeface="微软雅黑" panose="020B0503020204020204" charset="-122"/>
                        <a:cs typeface="Times New Roman" panose="02020603050405020304" charset="0"/>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20000"/>
                        </a:lnSpc>
                        <a:spcBef>
                          <a:spcPts val="0"/>
                        </a:spcBef>
                        <a:spcAft>
                          <a:spcPts val="0"/>
                        </a:spcAft>
                        <a:buNone/>
                      </a:pPr>
                      <a:endParaRPr lang="zh-CN" altLang="en-US" sz="1600" spc="12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83640">
                <a:tc>
                  <a:txBody>
                    <a:bodyPr/>
                    <a:p>
                      <a:pPr algn="ctr">
                        <a:lnSpc>
                          <a:spcPct val="120000"/>
                        </a:lnSpc>
                        <a:spcBef>
                          <a:spcPts val="0"/>
                        </a:spcBef>
                        <a:spcAft>
                          <a:spcPts val="0"/>
                        </a:spcAft>
                        <a:buClrTx/>
                        <a:buSzTx/>
                        <a:buFontTx/>
                        <a:buNone/>
                      </a:pPr>
                      <a:r>
                        <a:rPr lang="en-US" altLang="zh-CN" sz="2800" b="1" spc="130">
                          <a:solidFill>
                            <a:schemeClr val="tx1"/>
                          </a:solidFill>
                          <a:latin typeface="Times New Roman" panose="02020603050405020304" charset="0"/>
                          <a:ea typeface="微软雅黑" panose="020B0503020204020204" charset="-122"/>
                          <a:cs typeface="Times New Roman" panose="02020603050405020304" charset="0"/>
                        </a:rPr>
                        <a:t>how</a:t>
                      </a:r>
                      <a:endParaRPr lang="en-US" altLang="zh-CN" sz="2800" b="1" spc="130">
                        <a:solidFill>
                          <a:schemeClr val="tx1"/>
                        </a:solidFill>
                        <a:latin typeface="Times New Roman" panose="02020603050405020304" charset="0"/>
                        <a:ea typeface="微软雅黑" panose="020B0503020204020204" charset="-122"/>
                        <a:cs typeface="Times New Roman" panose="02020603050405020304" charset="0"/>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20000"/>
                        </a:lnSpc>
                        <a:spcBef>
                          <a:spcPts val="0"/>
                        </a:spcBef>
                        <a:spcAft>
                          <a:spcPts val="0"/>
                        </a:spcAft>
                        <a:buNone/>
                      </a:pPr>
                      <a:endParaRPr lang="zh-CN" altLang="en-US" sz="1600" spc="120">
                        <a:latin typeface="微软雅黑" panose="020B0503020204020204" charset="-122"/>
                        <a:ea typeface="微软雅黑" panose="020B0503020204020204" charset="-122"/>
                      </a:endParaRPr>
                    </a:p>
                  </a:txBody>
                  <a:tcPr marL="177800" marR="177800" marT="107950" marB="10795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5" name="文本框 4"/>
          <p:cNvSpPr txBox="1"/>
          <p:nvPr/>
        </p:nvSpPr>
        <p:spPr>
          <a:xfrm>
            <a:off x="2635885" y="1042035"/>
            <a:ext cx="4466590"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A sunny Saturday afternoon</a:t>
            </a:r>
            <a:endParaRPr lang="zh-CN" altLang="en-US" sz="2800">
              <a:latin typeface="Times New Roman" panose="02020603050405020304" charset="0"/>
              <a:cs typeface="Times New Roman" panose="02020603050405020304" charset="0"/>
            </a:endParaRPr>
          </a:p>
        </p:txBody>
      </p:sp>
      <p:sp>
        <p:nvSpPr>
          <p:cNvPr id="6" name="文本框 5"/>
          <p:cNvSpPr txBox="1"/>
          <p:nvPr/>
        </p:nvSpPr>
        <p:spPr>
          <a:xfrm>
            <a:off x="2452370" y="1799590"/>
            <a:ext cx="9401175" cy="85534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A heavily traveled street +the swimming center+the grassy edge of a side street</a:t>
            </a:r>
            <a:endParaRPr lang="en-US" altLang="zh-CN" sz="2800">
              <a:latin typeface="Times New Roman" panose="02020603050405020304" charset="0"/>
              <a:cs typeface="Times New Roman" panose="02020603050405020304" charset="0"/>
            </a:endParaRPr>
          </a:p>
          <a:p>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2510155" y="2715895"/>
            <a:ext cx="9248140" cy="54165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“I”, 9-year-old daughter, crazy cow, onlookers, two policemen</a:t>
            </a:r>
            <a:endParaRPr lang="en-US" altLang="zh-CN" sz="2800">
              <a:latin typeface="Times New Roman" panose="02020603050405020304" charset="0"/>
              <a:cs typeface="Times New Roman" panose="02020603050405020304" charset="0"/>
            </a:endParaRPr>
          </a:p>
          <a:p>
            <a:endParaRPr lang="en-US" altLang="zh-CN" sz="2800">
              <a:latin typeface="Times New Roman" panose="02020603050405020304" charset="0"/>
              <a:cs typeface="Times New Roman" panose="02020603050405020304" charset="0"/>
            </a:endParaRPr>
          </a:p>
        </p:txBody>
      </p:sp>
      <p:sp>
        <p:nvSpPr>
          <p:cNvPr id="14" name="文本框 13"/>
          <p:cNvSpPr txBox="1"/>
          <p:nvPr/>
        </p:nvSpPr>
        <p:spPr>
          <a:xfrm>
            <a:off x="2586355" y="3428365"/>
            <a:ext cx="924814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Cow escaped </a:t>
            </a:r>
            <a:r>
              <a:rPr lang="en-US" altLang="en-US" sz="2800">
                <a:latin typeface="Times New Roman" panose="02020603050405020304" charset="0"/>
                <a:cs typeface="Times New Roman" panose="02020603050405020304" charset="0"/>
              </a:rPr>
              <a:t>→</a:t>
            </a:r>
            <a:r>
              <a:rPr lang="en-US" altLang="zh-CN" sz="2800">
                <a:latin typeface="Times New Roman" panose="02020603050405020304" charset="0"/>
                <a:cs typeface="Times New Roman" panose="02020603050405020304" charset="0"/>
              </a:rPr>
              <a:t> caused disorder </a:t>
            </a:r>
            <a:r>
              <a:rPr lang="en-US" altLang="en-US" sz="2800">
                <a:latin typeface="Times New Roman" panose="02020603050405020304" charset="0"/>
                <a:cs typeface="Times New Roman" panose="02020603050405020304" charset="0"/>
              </a:rPr>
              <a:t>→</a:t>
            </a:r>
            <a:r>
              <a:rPr lang="en-US" altLang="zh-CN" sz="2800">
                <a:latin typeface="Times New Roman" panose="02020603050405020304" charset="0"/>
                <a:cs typeface="Times New Roman" panose="02020603050405020304" charset="0"/>
              </a:rPr>
              <a:t> “I” tried to catch her </a:t>
            </a:r>
            <a:r>
              <a:rPr lang="en-US" altLang="en-US" sz="2800">
                <a:latin typeface="Times New Roman" panose="02020603050405020304" charset="0"/>
                <a:cs typeface="Times New Roman" panose="02020603050405020304" charset="0"/>
              </a:rPr>
              <a:t>→</a:t>
            </a:r>
            <a:r>
              <a:rPr lang="en-US" altLang="zh-CN" sz="2800">
                <a:latin typeface="Times New Roman" panose="02020603050405020304" charset="0"/>
                <a:cs typeface="Times New Roman" panose="02020603050405020304" charset="0"/>
              </a:rPr>
              <a:t> found her aggressive</a:t>
            </a:r>
            <a:endParaRPr lang="en-US" altLang="zh-CN" sz="2800">
              <a:latin typeface="Times New Roman" panose="02020603050405020304" charset="0"/>
              <a:cs typeface="Times New Roman" panose="02020603050405020304" charset="0"/>
            </a:endParaRPr>
          </a:p>
        </p:txBody>
      </p:sp>
      <p:sp>
        <p:nvSpPr>
          <p:cNvPr id="15" name="文本框 14"/>
          <p:cNvSpPr txBox="1"/>
          <p:nvPr/>
        </p:nvSpPr>
        <p:spPr>
          <a:xfrm>
            <a:off x="2586355" y="4218305"/>
            <a:ext cx="926719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Cow was frightened and driven crazy; “I” wanted to hold the cow for her owner (confident due to childhood experience with cows); </a:t>
            </a:r>
            <a:r>
              <a:rPr lang="en-US" altLang="zh-CN" sz="2800">
                <a:latin typeface="Times New Roman" panose="02020603050405020304" charset="0"/>
                <a:cs typeface="Times New Roman" panose="02020603050405020304" charset="0"/>
                <a:sym typeface="+mn-ea"/>
              </a:rPr>
              <a:t>Onlookers followed at a distance.</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2537460" y="5548630"/>
            <a:ext cx="931608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Driven completely crazy, the cow was foreign to my experience, therefore, “ I” was at a loss.</a:t>
            </a:r>
            <a:endParaRPr lang="en-US" altLang="zh-CN" sz="2800">
              <a:latin typeface="Times New Roman" panose="02020603050405020304" charset="0"/>
              <a:cs typeface="Times New Roman" panose="02020603050405020304" charset="0"/>
            </a:endParaRPr>
          </a:p>
        </p:txBody>
      </p:sp>
      <p:sp>
        <p:nvSpPr>
          <p:cNvPr id="18" name="五边形 17"/>
          <p:cNvSpPr/>
          <p:nvPr/>
        </p:nvSpPr>
        <p:spPr>
          <a:xfrm>
            <a:off x="2644775" y="5568315"/>
            <a:ext cx="9208770" cy="1044575"/>
          </a:xfrm>
          <a:prstGeom prst="homePlate">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b="1">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b="1">
                <a:solidFill>
                  <a:schemeClr val="tx1"/>
                </a:solidFill>
                <a:latin typeface="Times New Roman" panose="02020603050405020304" charset="0"/>
                <a:ea typeface="宋体" panose="02010600030101010101" pitchFamily="2" charset="-122"/>
                <a:cs typeface="Times New Roman" panose="02020603050405020304" charset="0"/>
                <a:sym typeface="+mn-ea"/>
              </a:rPr>
              <a:t>虽有养牛、放牛经验，但这头奶牛和</a:t>
            </a: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b="1">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b="1">
                <a:solidFill>
                  <a:schemeClr val="tx1"/>
                </a:solidFill>
                <a:latin typeface="Times New Roman" panose="02020603050405020304" charset="0"/>
                <a:ea typeface="宋体" panose="02010600030101010101" pitchFamily="2" charset="-122"/>
                <a:cs typeface="Times New Roman" panose="02020603050405020304" charset="0"/>
                <a:sym typeface="+mn-ea"/>
              </a:rPr>
              <a:t>熟悉的牛截然不同，无痕引出给出句</a:t>
            </a:r>
            <a:endParaRPr lang="zh-CN" altLang="en-US" sz="2800" b="1">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9" name="文本框 18"/>
          <p:cNvSpPr txBox="1"/>
          <p:nvPr/>
        </p:nvSpPr>
        <p:spPr>
          <a:xfrm>
            <a:off x="2510155" y="5394960"/>
            <a:ext cx="948436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Para1: As I was about to turn and run, two policemen arrived.</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sym typeface="+mn-ea"/>
              </a:rPr>
              <a:t>Para2: </a:t>
            </a:r>
            <a:r>
              <a:rPr lang="en-US" altLang="zh-CN" sz="2800">
                <a:latin typeface="Times New Roman" panose="02020603050405020304" charset="0"/>
                <a:cs typeface="Times New Roman" panose="02020603050405020304" charset="0"/>
              </a:rPr>
              <a:t>We tied the rope around the tree and began to discuss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what to do with the cow.</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6" dur="1000" fill="hold"/>
                                        <p:tgtEl>
                                          <p:spTgt spid="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0" dur="1000" fill="hold"/>
                                        <p:tgtEl>
                                          <p:spTgt spid="9"/>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82" dur="1000" fill="hold"/>
                                        <p:tgtEl>
                                          <p:spTgt spid="14"/>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4"/>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p:cTn id="9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94" dur="1000" fill="hold"/>
                                        <p:tgtEl>
                                          <p:spTgt spid="15"/>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p:cTn id="10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6" dur="1000" fill="hold"/>
                                        <p:tgtEl>
                                          <p:spTgt spid="7"/>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7"/>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p:cTn id="115"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18" dur="1000" fill="hold"/>
                                        <p:tgtEl>
                                          <p:spTgt spid="18"/>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8"/>
                                        </p:tgtEl>
                                      </p:cBhvr>
                                    </p:animEffect>
                                  </p:childTnLst>
                                </p:cTn>
                              </p:par>
                            </p:childTnLst>
                          </p:cTn>
                        </p:par>
                      </p:childTnLst>
                    </p:cTn>
                  </p:par>
                  <p:par>
                    <p:cTn id="123" fill="hold">
                      <p:stCondLst>
                        <p:cond delay="indefinite"/>
                      </p:stCondLst>
                      <p:childTnLst>
                        <p:par>
                          <p:cTn id="124" fill="hold">
                            <p:stCondLst>
                              <p:cond delay="0"/>
                            </p:stCondLst>
                            <p:childTnLst>
                              <p:par>
                                <p:cTn id="125" presetID="18" presetClass="exit" presetSubtype="12" fill="hold" grpId="2" nodeType="clickEffect">
                                  <p:stCondLst>
                                    <p:cond delay="0"/>
                                  </p:stCondLst>
                                  <p:childTnLst>
                                    <p:animEffect transition="out" filter="strips(downLeft)">
                                      <p:cBhvr>
                                        <p:cTn id="126" dur="500"/>
                                        <p:tgtEl>
                                          <p:spTgt spid="7"/>
                                        </p:tgtEl>
                                      </p:cBhvr>
                                    </p:animEffect>
                                    <p:set>
                                      <p:cBhvr>
                                        <p:cTn id="127" dur="1" fill="hold">
                                          <p:stCondLst>
                                            <p:cond delay="499"/>
                                          </p:stCondLst>
                                        </p:cTn>
                                        <p:tgtEl>
                                          <p:spTgt spid="7"/>
                                        </p:tgtEl>
                                        <p:attrNameLst>
                                          <p:attrName>style.visibility</p:attrName>
                                        </p:attrNameLst>
                                      </p:cBhvr>
                                      <p:to>
                                        <p:strVal val="hidden"/>
                                      </p:to>
                                    </p:set>
                                  </p:childTnLst>
                                </p:cTn>
                              </p:par>
                              <p:par>
                                <p:cTn id="128" presetID="18" presetClass="exit" presetSubtype="12" fill="hold" grpId="2" nodeType="withEffect">
                                  <p:stCondLst>
                                    <p:cond delay="0"/>
                                  </p:stCondLst>
                                  <p:childTnLst>
                                    <p:animEffect transition="out" filter="strips(downLeft)">
                                      <p:cBhvr>
                                        <p:cTn id="129" dur="500"/>
                                        <p:tgtEl>
                                          <p:spTgt spid="18"/>
                                        </p:tgtEl>
                                      </p:cBhvr>
                                    </p:animEffect>
                                    <p:set>
                                      <p:cBhvr>
                                        <p:cTn id="130" dur="1" fill="hold">
                                          <p:stCondLst>
                                            <p:cond delay="499"/>
                                          </p:stCondLst>
                                        </p:cTn>
                                        <p:tgtEl>
                                          <p:spTgt spid="18"/>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25" presetClass="entr" presetSubtype="0" fill="hold" grpId="0" nodeType="clickEffect">
                                  <p:stCondLst>
                                    <p:cond delay="0"/>
                                  </p:stCondLst>
                                  <p:childTnLst>
                                    <p:set>
                                      <p:cBhvr>
                                        <p:cTn id="134" dur="1" fill="hold">
                                          <p:stCondLst>
                                            <p:cond delay="0"/>
                                          </p:stCondLst>
                                        </p:cTn>
                                        <p:tgtEl>
                                          <p:spTgt spid="19"/>
                                        </p:tgtEl>
                                        <p:attrNameLst>
                                          <p:attrName>style.visibility</p:attrName>
                                        </p:attrNameLst>
                                      </p:cBhvr>
                                      <p:to>
                                        <p:strVal val="visible"/>
                                      </p:to>
                                    </p:set>
                                    <p:anim calcmode="lin" valueType="num">
                                      <p:cBhvr>
                                        <p:cTn id="135"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36"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37"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38" dur="1000" fill="hold"/>
                                        <p:tgtEl>
                                          <p:spTgt spid="19"/>
                                        </p:tgtEl>
                                        <p:attrNameLst>
                                          <p:attrName>ppt_h</p:attrName>
                                        </p:attrNameLst>
                                      </p:cBhvr>
                                      <p:tavLst>
                                        <p:tav tm="0">
                                          <p:val>
                                            <p:strVal val="#ppt_h"/>
                                          </p:val>
                                        </p:tav>
                                        <p:tav tm="100000">
                                          <p:val>
                                            <p:strVal val="#ppt_h"/>
                                          </p:val>
                                        </p:tav>
                                      </p:tavLst>
                                    </p:anim>
                                    <p:anim calcmode="lin" valueType="num">
                                      <p:cBhvr>
                                        <p:cTn id="139"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40"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41"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2" dur="1000" decel="500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5" grpId="0"/>
      <p:bldP spid="5" grpId="1"/>
      <p:bldP spid="6" grpId="0"/>
      <p:bldP spid="6" grpId="1"/>
      <p:bldP spid="9" grpId="0"/>
      <p:bldP spid="9" grpId="1"/>
      <p:bldP spid="14" grpId="0"/>
      <p:bldP spid="14" grpId="1"/>
      <p:bldP spid="15" grpId="0"/>
      <p:bldP spid="15" grpId="1"/>
      <p:bldP spid="7" grpId="0"/>
      <p:bldP spid="7" grpId="1"/>
      <p:bldP spid="18" grpId="0" bldLvl="0" animBg="1"/>
      <p:bldP spid="18" grpId="1" animBg="1"/>
      <p:bldP spid="7" grpId="2"/>
      <p:bldP spid="18" grpId="2" animBg="1"/>
      <p:bldP spid="19" grpId="0"/>
      <p:bldP spid="1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2069465" y="29845"/>
            <a:ext cx="2243455" cy="58864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latin typeface="宋体" panose="02010600030101010101" pitchFamily="2" charset="-122"/>
                <a:ea typeface="宋体" panose="02010600030101010101" pitchFamily="2" charset="-122"/>
                <a:sym typeface="Noto Sans SC" panose="020B0200000000000000" charset="-122"/>
              </a:rPr>
              <a:t>核心任务</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3" name="燕尾形 2"/>
          <p:cNvSpPr/>
          <p:nvPr/>
        </p:nvSpPr>
        <p:spPr>
          <a:xfrm>
            <a:off x="4225290" y="29845"/>
            <a:ext cx="736854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800" b="1">
                <a:solidFill>
                  <a:schemeClr val="tx1"/>
                </a:solidFill>
                <a:latin typeface="宋体" panose="02010600030101010101" pitchFamily="2" charset="-122"/>
                <a:ea typeface="宋体" panose="02010600030101010101" pitchFamily="2" charset="-122"/>
                <a:sym typeface="Noto Sans SC" panose="020B0200000000000000" charset="-122"/>
              </a:rPr>
              <a:t>提取原文的显性要素，锁定续写锚点</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aphicFrame>
        <p:nvGraphicFramePr>
          <p:cNvPr id="15" name="表格 14"/>
          <p:cNvGraphicFramePr/>
          <p:nvPr>
            <p:custDataLst>
              <p:tags r:id="rId1"/>
            </p:custDataLst>
          </p:nvPr>
        </p:nvGraphicFramePr>
        <p:xfrm>
          <a:off x="177165" y="756920"/>
          <a:ext cx="11837670" cy="5912485"/>
        </p:xfrm>
        <a:graphic>
          <a:graphicData uri="http://schemas.openxmlformats.org/drawingml/2006/table">
            <a:tbl>
              <a:tblPr firstRow="1" bandRow="1">
                <a:tableStyleId>{5C22544A-7EE6-4342-B048-85BDC9FD1C3A}</a:tableStyleId>
              </a:tblPr>
              <a:tblGrid>
                <a:gridCol w="988060"/>
                <a:gridCol w="6903720"/>
                <a:gridCol w="3945890"/>
              </a:tblGrid>
              <a:tr h="506095">
                <a:tc>
                  <a:txBody>
                    <a:bodyPr/>
                    <a:p>
                      <a:pPr algn="ctr">
                        <a:spcBef>
                          <a:spcPts val="0"/>
                        </a:spcBef>
                        <a:spcAft>
                          <a:spcPts val="0"/>
                        </a:spcAft>
                        <a:buClr>
                          <a:srgbClr val="000000"/>
                        </a:buClr>
                        <a:buFont typeface="Arial" panose="020B0604020202020204"/>
                        <a:defRPr/>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显性</a:t>
                      </a:r>
                      <a:endPar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algn="ctr">
                        <a:spcBef>
                          <a:spcPts val="0"/>
                        </a:spcBef>
                        <a:spcAft>
                          <a:spcPts val="0"/>
                        </a:spcAft>
                        <a:buClr>
                          <a:srgbClr val="000000"/>
                        </a:buClr>
                        <a:buFont typeface="Arial" panose="020B0604020202020204"/>
                        <a:defRPr/>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要素</a:t>
                      </a:r>
                      <a:endParaRPr lang="en-US" altLang="en-US" sz="28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spcBef>
                          <a:spcPts val="0"/>
                        </a:spcBef>
                        <a:spcAft>
                          <a:spcPts val="0"/>
                        </a:spcAft>
                        <a:buClr>
                          <a:srgbClr val="000000"/>
                        </a:buClr>
                        <a:buSzTx/>
                        <a:buFont typeface="Arial" panose="020B0604020202020204"/>
                        <a:buNone/>
                        <a:defRPr/>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文本</a:t>
                      </a:r>
                      <a:endPar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algn="ctr">
                        <a:spcBef>
                          <a:spcPts val="0"/>
                        </a:spcBef>
                        <a:spcAft>
                          <a:spcPts val="0"/>
                        </a:spcAft>
                        <a:buClr>
                          <a:srgbClr val="000000"/>
                        </a:buClr>
                        <a:buSzTx/>
                        <a:buFont typeface="Arial" panose="020B0604020202020204"/>
                        <a:buNone/>
                        <a:defRPr/>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细节</a:t>
                      </a:r>
                      <a:endParaRPr lang="en-US" sz="2800">
                        <a:solidFill>
                          <a:schemeClr val="tx1"/>
                        </a:solidFill>
                        <a:latin typeface="宋体" panose="02010600030101010101" pitchFamily="2" charset="-122"/>
                        <a:ea typeface="宋体" panose="02010600030101010101" pitchFamily="2" charset="-122"/>
                        <a:cs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spcBef>
                          <a:spcPts val="0"/>
                        </a:spcBef>
                        <a:spcAft>
                          <a:spcPts val="0"/>
                        </a:spcAft>
                        <a:buClr>
                          <a:srgbClr val="000000"/>
                        </a:buClr>
                        <a:buSzTx/>
                        <a:buFont typeface="Arial" panose="020B0604020202020204"/>
                        <a:buNone/>
                        <a:defRPr/>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续写</a:t>
                      </a:r>
                      <a:endPar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algn="ctr">
                        <a:spcBef>
                          <a:spcPts val="0"/>
                        </a:spcBef>
                        <a:spcAft>
                          <a:spcPts val="0"/>
                        </a:spcAft>
                        <a:buClr>
                          <a:srgbClr val="000000"/>
                        </a:buClr>
                        <a:buSzTx/>
                        <a:buFont typeface="Arial" panose="020B0604020202020204"/>
                        <a:buNone/>
                        <a:defRPr/>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锚点</a:t>
                      </a:r>
                      <a:endParaRPr lang="en-US" sz="2800">
                        <a:solidFill>
                          <a:schemeClr val="tx1"/>
                        </a:solidFill>
                        <a:latin typeface="宋体" panose="02010600030101010101" pitchFamily="2" charset="-122"/>
                        <a:ea typeface="宋体" panose="02010600030101010101" pitchFamily="2" charset="-122"/>
                        <a:cs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66750">
                <a:tc>
                  <a:txBody>
                    <a:bodyPr/>
                    <a:p>
                      <a:pPr algn="ctr" fontAlgn="ctr">
                        <a:lnSpc>
                          <a:spcPct val="110000"/>
                        </a:lnSpc>
                        <a:spcBef>
                          <a:spcPts val="0"/>
                        </a:spcBef>
                        <a:spcAft>
                          <a:spcPts val="0"/>
                        </a:spcAft>
                        <a:buClr>
                          <a:srgbClr val="000000"/>
                        </a:buClr>
                        <a:buSzTx/>
                        <a:buFont typeface="Arial" panose="020B0604020202020204"/>
                        <a:buNone/>
                        <a:defRPr/>
                      </a:pPr>
                      <a:r>
                        <a:rPr lang="en-US" sz="28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环境</a:t>
                      </a: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zh-CN" sz="2800">
                          <a:solidFill>
                            <a:schemeClr val="tx1"/>
                          </a:solidFill>
                          <a:latin typeface="Times New Roman" panose="02020603050405020304" charset="0"/>
                          <a:cs typeface="Times New Roman" panose="02020603050405020304" charset="0"/>
                        </a:rPr>
                        <a:t> </a:t>
                      </a:r>
                      <a:endParaRPr lang="en-US" altLang="zh-CN" sz="28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95045">
                <a:tc>
                  <a:txBody>
                    <a:bodyPr/>
                    <a:p>
                      <a:pPr algn="ctr">
                        <a:spcBef>
                          <a:spcPts val="0"/>
                        </a:spcBef>
                        <a:spcAft>
                          <a:spcPts val="0"/>
                        </a:spcAft>
                        <a:buClr>
                          <a:srgbClr val="000000"/>
                        </a:buClr>
                        <a:buSzTx/>
                        <a:buFont typeface="Arial" panose="020B0604020202020204"/>
                        <a:buNone/>
                        <a:defRPr/>
                      </a:pPr>
                      <a:r>
                        <a:rPr lang="en-US" sz="28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奶牛</a:t>
                      </a: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p>
                      <a:pPr algn="ctr">
                        <a:spcBef>
                          <a:spcPts val="0"/>
                        </a:spcBef>
                        <a:spcAft>
                          <a:spcPts val="0"/>
                        </a:spcAft>
                        <a:buClr>
                          <a:srgbClr val="000000"/>
                        </a:buClr>
                        <a:buSzTx/>
                        <a:buFont typeface="Arial" panose="020B0604020202020204"/>
                        <a:buNone/>
                        <a:defRPr/>
                      </a:pP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95045">
                <a:tc>
                  <a:txBody>
                    <a:bodyPr/>
                    <a:p>
                      <a:pPr algn="ctr">
                        <a:spcBef>
                          <a:spcPts val="0"/>
                        </a:spcBef>
                        <a:spcAft>
                          <a:spcPts val="0"/>
                        </a:spcAft>
                        <a:buClr>
                          <a:srgbClr val="000000"/>
                        </a:buClr>
                        <a:buSzTx/>
                        <a:buFont typeface="Arial" panose="020B0604020202020204"/>
                        <a:buNone/>
                        <a:defRPr/>
                      </a:pPr>
                      <a:r>
                        <a:rPr lang="en-US" sz="28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“我”</a:t>
                      </a: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p>
                      <a:pPr algn="ctr">
                        <a:spcBef>
                          <a:spcPts val="0"/>
                        </a:spcBef>
                        <a:spcAft>
                          <a:spcPts val="0"/>
                        </a:spcAft>
                        <a:buClr>
                          <a:srgbClr val="000000"/>
                        </a:buClr>
                        <a:buSzTx/>
                        <a:buFont typeface="Arial" panose="020B0604020202020204"/>
                        <a:buNone/>
                        <a:defRPr/>
                      </a:pP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95045">
                <a:tc>
                  <a:txBody>
                    <a:bodyPr/>
                    <a:p>
                      <a:pPr algn="ctr">
                        <a:spcBef>
                          <a:spcPts val="0"/>
                        </a:spcBef>
                        <a:spcAft>
                          <a:spcPts val="0"/>
                        </a:spcAft>
                        <a:buClr>
                          <a:srgbClr val="000000"/>
                        </a:buClr>
                        <a:buSzTx/>
                        <a:buFont typeface="Arial" panose="020B0604020202020204"/>
                        <a:buNone/>
                        <a:defRPr/>
                      </a:pPr>
                      <a:r>
                        <a:rPr lang="en-US" sz="28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人群</a:t>
                      </a: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p>
                      <a:pPr algn="ctr">
                        <a:spcBef>
                          <a:spcPts val="0"/>
                        </a:spcBef>
                        <a:spcAft>
                          <a:spcPts val="0"/>
                        </a:spcAft>
                        <a:buClr>
                          <a:srgbClr val="000000"/>
                        </a:buClr>
                        <a:buSzTx/>
                        <a:buFont typeface="Arial" panose="020B0604020202020204"/>
                        <a:buNone/>
                        <a:defRPr/>
                      </a:pP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95045">
                <a:tc>
                  <a:txBody>
                    <a:bodyPr/>
                    <a:p>
                      <a:pPr algn="ctr">
                        <a:spcBef>
                          <a:spcPts val="0"/>
                        </a:spcBef>
                        <a:spcAft>
                          <a:spcPts val="0"/>
                        </a:spcAft>
                        <a:buClr>
                          <a:srgbClr val="000000"/>
                        </a:buClr>
                        <a:buSzTx/>
                        <a:buFont typeface="Arial" panose="020B0604020202020204"/>
                        <a:buNone/>
                        <a:defRPr/>
                      </a:pPr>
                      <a:r>
                        <a:rPr lang="en-US" sz="28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伏笔</a:t>
                      </a: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p>
                      <a:pPr algn="ctr">
                        <a:spcBef>
                          <a:spcPts val="0"/>
                        </a:spcBef>
                        <a:spcAft>
                          <a:spcPts val="0"/>
                        </a:spcAft>
                        <a:buClr>
                          <a:srgbClr val="000000"/>
                        </a:buClr>
                        <a:buSzTx/>
                        <a:buFont typeface="Arial" panose="020B0604020202020204"/>
                        <a:buNone/>
                        <a:defRPr/>
                      </a:pPr>
                      <a:endParaRPr lang="en-US" sz="2800" b="1">
                        <a:solidFill>
                          <a:schemeClr val="tx1"/>
                        </a:solidFill>
                        <a:latin typeface="宋体" panose="02010600030101010101" pitchFamily="2" charset="-122"/>
                        <a:ea typeface="宋体" panose="02010600030101010101" pitchFamily="2" charset="-122"/>
                        <a:cs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27" name="文本框 26"/>
          <p:cNvSpPr txBox="1"/>
          <p:nvPr/>
        </p:nvSpPr>
        <p:spPr>
          <a:xfrm>
            <a:off x="4770755" y="1713230"/>
            <a:ext cx="3236595"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pPr lvl="0" algn="ctr">
              <a:buClrTx/>
              <a:buSzTx/>
              <a:buFontTx/>
            </a:pPr>
            <a:r>
              <a:rPr lang="en-US" altLang="zh-CN" sz="2800">
                <a:latin typeface="Times New Roman" panose="02020603050405020304" charset="0"/>
                <a:cs typeface="Times New Roman" panose="02020603050405020304" charset="0"/>
                <a:sym typeface="+mn-ea"/>
              </a:rPr>
              <a:t>many cars and boys</a:t>
            </a:r>
            <a:endParaRPr lang="en-US" altLang="zh-CN" sz="2800">
              <a:latin typeface="Times New Roman" panose="02020603050405020304" charset="0"/>
              <a:cs typeface="Times New Roman" panose="02020603050405020304" charset="0"/>
              <a:sym typeface="+mn-ea"/>
            </a:endParaRPr>
          </a:p>
        </p:txBody>
      </p:sp>
      <p:sp>
        <p:nvSpPr>
          <p:cNvPr id="30" name="文本框 29"/>
          <p:cNvSpPr txBox="1"/>
          <p:nvPr/>
        </p:nvSpPr>
        <p:spPr>
          <a:xfrm>
            <a:off x="1259840" y="1713230"/>
            <a:ext cx="3394075"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an unusual procession</a:t>
            </a:r>
            <a:endParaRPr lang="en-US" altLang="zh-CN" sz="2800">
              <a:latin typeface="Times New Roman" panose="02020603050405020304" charset="0"/>
              <a:cs typeface="Times New Roman" panose="02020603050405020304" charset="0"/>
            </a:endParaRPr>
          </a:p>
        </p:txBody>
      </p:sp>
      <p:sp>
        <p:nvSpPr>
          <p:cNvPr id="34" name="文本框 33"/>
          <p:cNvSpPr txBox="1"/>
          <p:nvPr/>
        </p:nvSpPr>
        <p:spPr>
          <a:xfrm>
            <a:off x="8341360" y="1713230"/>
            <a:ext cx="3369945" cy="521970"/>
          </a:xfrm>
          <a:prstGeom prst="rect">
            <a:avLst/>
          </a:prstGeom>
          <a:noFill/>
          <a:ln w="28575">
            <a:gradFill>
              <a:gsLst>
                <a:gs pos="50000">
                  <a:schemeClr val="accent1"/>
                </a:gs>
                <a:gs pos="0">
                  <a:schemeClr val="accent1">
                    <a:lumMod val="25000"/>
                    <a:lumOff val="75000"/>
                  </a:schemeClr>
                </a:gs>
                <a:gs pos="100000">
                  <a:schemeClr val="accent1">
                    <a:lumMod val="85000"/>
                  </a:schemeClr>
                </a:gs>
              </a:gsLst>
              <a:lin ang="5400000" scaled="0"/>
            </a:gradFill>
            <a:prstDash val="sysDot"/>
          </a:ln>
        </p:spPr>
        <p:txBody>
          <a:bodyPr wrap="square" rtlCol="0">
            <a:spAutoFit/>
          </a:bodyPr>
          <a:p>
            <a:pPr lvl="0" algn="ctr">
              <a:spcBef>
                <a:spcPts val="0"/>
              </a:spcBef>
              <a:spcAft>
                <a:spcPts val="0"/>
              </a:spcAft>
              <a:buClr>
                <a:srgbClr val="000000"/>
              </a:buClr>
              <a:buFont typeface="Arial" panose="020B0604020202020204"/>
              <a:defRPr/>
            </a:pPr>
            <a:r>
              <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rPr>
              <a:t>紧张、混乱的氛围</a:t>
            </a:r>
            <a:endParaRPr lang="en-US" altLang="zh-CN" sz="2800">
              <a:latin typeface="Times New Roman" panose="02020603050405020304" charset="0"/>
              <a:cs typeface="Times New Roman" panose="02020603050405020304" charset="0"/>
              <a:sym typeface="+mn-ea"/>
            </a:endParaRPr>
          </a:p>
        </p:txBody>
      </p:sp>
      <p:sp>
        <p:nvSpPr>
          <p:cNvPr id="35" name="文本框 34"/>
          <p:cNvSpPr txBox="1"/>
          <p:nvPr/>
        </p:nvSpPr>
        <p:spPr>
          <a:xfrm>
            <a:off x="1243330" y="2362200"/>
            <a:ext cx="2092325"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a bony, wild-eyed cow</a:t>
            </a:r>
            <a:endParaRPr lang="en-US" altLang="zh-CN" sz="2800">
              <a:latin typeface="Times New Roman" panose="02020603050405020304" charset="0"/>
              <a:cs typeface="Times New Roman" panose="02020603050405020304" charset="0"/>
            </a:endParaRPr>
          </a:p>
        </p:txBody>
      </p:sp>
      <p:sp>
        <p:nvSpPr>
          <p:cNvPr id="36" name="文本框 35"/>
          <p:cNvSpPr txBox="1"/>
          <p:nvPr/>
        </p:nvSpPr>
        <p:spPr>
          <a:xfrm>
            <a:off x="3418840" y="2362200"/>
            <a:ext cx="2320290"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knocked down several people</a:t>
            </a:r>
            <a:endParaRPr lang="en-US" altLang="zh-CN" sz="2800">
              <a:latin typeface="Times New Roman" panose="02020603050405020304" charset="0"/>
              <a:cs typeface="Times New Roman" panose="02020603050405020304" charset="0"/>
            </a:endParaRPr>
          </a:p>
        </p:txBody>
      </p:sp>
      <p:sp>
        <p:nvSpPr>
          <p:cNvPr id="37" name="文本框 36"/>
          <p:cNvSpPr txBox="1"/>
          <p:nvPr/>
        </p:nvSpPr>
        <p:spPr>
          <a:xfrm>
            <a:off x="1243330" y="2368550"/>
            <a:ext cx="3835400"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breaking up the game and flattening the umpire</a:t>
            </a:r>
            <a:endParaRPr lang="en-US" altLang="zh-CN" sz="2800">
              <a:latin typeface="Times New Roman" panose="02020603050405020304" charset="0"/>
              <a:cs typeface="Times New Roman" panose="02020603050405020304" charset="0"/>
            </a:endParaRPr>
          </a:p>
        </p:txBody>
      </p:sp>
      <p:sp>
        <p:nvSpPr>
          <p:cNvPr id="38" name="文本框 37"/>
          <p:cNvSpPr txBox="1"/>
          <p:nvPr/>
        </p:nvSpPr>
        <p:spPr>
          <a:xfrm>
            <a:off x="5984240" y="2362200"/>
            <a:ext cx="2007235"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ruins lay behind her</a:t>
            </a:r>
            <a:endParaRPr lang="en-US" altLang="zh-CN" sz="2800">
              <a:latin typeface="Times New Roman" panose="02020603050405020304" charset="0"/>
              <a:cs typeface="Times New Roman" panose="02020603050405020304" charset="0"/>
            </a:endParaRPr>
          </a:p>
        </p:txBody>
      </p:sp>
      <p:sp>
        <p:nvSpPr>
          <p:cNvPr id="41" name="文本框 40"/>
          <p:cNvSpPr txBox="1"/>
          <p:nvPr/>
        </p:nvSpPr>
        <p:spPr>
          <a:xfrm>
            <a:off x="1243330" y="2362200"/>
            <a:ext cx="3668395"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she was ready to charge anything that moved</a:t>
            </a:r>
            <a:endParaRPr lang="en-US" altLang="zh-CN" sz="2800">
              <a:latin typeface="Times New Roman" panose="02020603050405020304" charset="0"/>
              <a:cs typeface="Times New Roman" panose="02020603050405020304" charset="0"/>
            </a:endParaRPr>
          </a:p>
        </p:txBody>
      </p:sp>
      <p:sp>
        <p:nvSpPr>
          <p:cNvPr id="42" name="文本框 41"/>
          <p:cNvSpPr txBox="1"/>
          <p:nvPr/>
        </p:nvSpPr>
        <p:spPr>
          <a:xfrm>
            <a:off x="8341360" y="2368550"/>
            <a:ext cx="3369945" cy="953135"/>
          </a:xfrm>
          <a:prstGeom prst="rect">
            <a:avLst/>
          </a:prstGeom>
          <a:noFill/>
          <a:ln w="28575">
            <a:gradFill>
              <a:gsLst>
                <a:gs pos="50000">
                  <a:schemeClr val="accent1"/>
                </a:gs>
                <a:gs pos="0">
                  <a:schemeClr val="accent1">
                    <a:lumMod val="25000"/>
                    <a:lumOff val="75000"/>
                  </a:schemeClr>
                </a:gs>
                <a:gs pos="100000">
                  <a:schemeClr val="accent1">
                    <a:lumMod val="85000"/>
                  </a:schemeClr>
                </a:gs>
              </a:gsLst>
              <a:lin ang="5400000" scaled="0"/>
            </a:gradFill>
            <a:prstDash val="sysDot"/>
          </a:ln>
        </p:spPr>
        <p:txBody>
          <a:bodyPr wrap="square" rtlCol="0">
            <a:spAutoFit/>
          </a:bodyPr>
          <a:p>
            <a:pPr lvl="0" algn="ctr">
              <a:spcBef>
                <a:spcPts val="0"/>
              </a:spcBef>
              <a:spcAft>
                <a:spcPts val="0"/>
              </a:spcAft>
              <a:buClr>
                <a:srgbClr val="000000"/>
              </a:buClr>
              <a:buFont typeface="Arial" panose="020B0604020202020204"/>
              <a:defRPr/>
            </a:pPr>
            <a:r>
              <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rPr>
              <a:t>危险的来源，</a:t>
            </a:r>
            <a:endPar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lvl="0" algn="ctr">
              <a:spcBef>
                <a:spcPts val="0"/>
              </a:spcBef>
              <a:spcAft>
                <a:spcPts val="0"/>
              </a:spcAft>
              <a:buClr>
                <a:srgbClr val="000000"/>
              </a:buClr>
              <a:buFont typeface="Arial" panose="020B0604020202020204"/>
              <a:defRPr/>
            </a:pPr>
            <a:r>
              <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rPr>
              <a:t>需控制和安抚</a:t>
            </a:r>
            <a:endParaRPr lang="en-US" sz="2800" b="1">
              <a:latin typeface="宋体" panose="02010600030101010101" pitchFamily="2" charset="-122"/>
              <a:ea typeface="宋体" panose="02010600030101010101" pitchFamily="2" charset="-122"/>
              <a:cs typeface="Noto Sans SC" panose="020B0200000000000000" charset="-122"/>
              <a:sym typeface="+mn-ea"/>
            </a:endParaRPr>
          </a:p>
        </p:txBody>
      </p:sp>
      <p:sp>
        <p:nvSpPr>
          <p:cNvPr id="43" name="文本框 42"/>
          <p:cNvSpPr txBox="1"/>
          <p:nvPr/>
        </p:nvSpPr>
        <p:spPr>
          <a:xfrm>
            <a:off x="1243330" y="3321685"/>
            <a:ext cx="4496435"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Having milked cows as a boy and worked with beef cattle</a:t>
            </a:r>
            <a:endParaRPr lang="en-US" altLang="zh-CN" sz="2800">
              <a:latin typeface="Times New Roman" panose="02020603050405020304" charset="0"/>
              <a:cs typeface="Times New Roman" panose="02020603050405020304" charset="0"/>
            </a:endParaRPr>
          </a:p>
        </p:txBody>
      </p:sp>
      <p:sp>
        <p:nvSpPr>
          <p:cNvPr id="44" name="文本框 43"/>
          <p:cNvSpPr txBox="1"/>
          <p:nvPr/>
        </p:nvSpPr>
        <p:spPr>
          <a:xfrm>
            <a:off x="1549400" y="2506980"/>
            <a:ext cx="3884295"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Driven completely crazy</a:t>
            </a:r>
            <a:endParaRPr lang="en-US" altLang="zh-CN" sz="2800">
              <a:latin typeface="Times New Roman" panose="02020603050405020304" charset="0"/>
              <a:cs typeface="Times New Roman" panose="02020603050405020304" charset="0"/>
            </a:endParaRPr>
          </a:p>
        </p:txBody>
      </p:sp>
      <p:sp>
        <p:nvSpPr>
          <p:cNvPr id="45" name="文本框 44"/>
          <p:cNvSpPr txBox="1"/>
          <p:nvPr/>
        </p:nvSpPr>
        <p:spPr>
          <a:xfrm>
            <a:off x="1243330" y="3481705"/>
            <a:ext cx="6391275"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Here was a cow foreign to my experience.</a:t>
            </a:r>
            <a:endParaRPr lang="en-US" altLang="zh-CN" sz="2800">
              <a:latin typeface="Times New Roman" panose="02020603050405020304" charset="0"/>
              <a:cs typeface="Times New Roman" panose="02020603050405020304" charset="0"/>
            </a:endParaRPr>
          </a:p>
        </p:txBody>
      </p:sp>
      <p:sp>
        <p:nvSpPr>
          <p:cNvPr id="46" name="文本框 45"/>
          <p:cNvSpPr txBox="1"/>
          <p:nvPr/>
        </p:nvSpPr>
        <p:spPr>
          <a:xfrm>
            <a:off x="8341360" y="3321685"/>
            <a:ext cx="3369945" cy="953135"/>
          </a:xfrm>
          <a:prstGeom prst="rect">
            <a:avLst/>
          </a:prstGeom>
          <a:noFill/>
          <a:ln w="28575">
            <a:gradFill>
              <a:gsLst>
                <a:gs pos="50000">
                  <a:schemeClr val="accent1"/>
                </a:gs>
                <a:gs pos="0">
                  <a:schemeClr val="accent1">
                    <a:lumMod val="25000"/>
                    <a:lumOff val="75000"/>
                  </a:schemeClr>
                </a:gs>
                <a:gs pos="100000">
                  <a:schemeClr val="accent1">
                    <a:lumMod val="85000"/>
                  </a:schemeClr>
                </a:gs>
              </a:gsLst>
              <a:lin ang="5400000" scaled="0"/>
            </a:gradFill>
            <a:prstDash val="sysDot"/>
          </a:ln>
        </p:spPr>
        <p:txBody>
          <a:bodyPr wrap="square" rtlCol="0">
            <a:spAutoFit/>
          </a:bodyPr>
          <a:p>
            <a:pPr lvl="0" algn="ctr">
              <a:spcBef>
                <a:spcPts val="0"/>
              </a:spcBef>
              <a:spcAft>
                <a:spcPts val="0"/>
              </a:spcAft>
              <a:buClr>
                <a:srgbClr val="000000"/>
              </a:buClr>
              <a:buSzTx/>
              <a:buFont typeface="Arial" panose="020B0604020202020204"/>
              <a:defRPr/>
            </a:pPr>
            <a:r>
              <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rPr>
              <a:t>经验与现实的冲突，行为转变</a:t>
            </a:r>
            <a:endParaRPr lang="en-US" sz="2800" b="1">
              <a:latin typeface="宋体" panose="02010600030101010101" pitchFamily="2" charset="-122"/>
              <a:ea typeface="宋体" panose="02010600030101010101" pitchFamily="2" charset="-122"/>
              <a:cs typeface="Noto Sans SC" panose="020B0200000000000000" charset="-122"/>
              <a:sym typeface="+mn-ea"/>
            </a:endParaRPr>
          </a:p>
        </p:txBody>
      </p:sp>
      <p:sp>
        <p:nvSpPr>
          <p:cNvPr id="47" name="文本框 46"/>
          <p:cNvSpPr txBox="1"/>
          <p:nvPr/>
        </p:nvSpPr>
        <p:spPr>
          <a:xfrm>
            <a:off x="1243330" y="4567555"/>
            <a:ext cx="6747510"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Those ignorant city people are frightening her</a:t>
            </a:r>
            <a:endParaRPr lang="en-US" altLang="zh-CN" sz="2800">
              <a:latin typeface="Times New Roman" panose="02020603050405020304" charset="0"/>
              <a:cs typeface="Times New Roman" panose="02020603050405020304" charset="0"/>
            </a:endParaRPr>
          </a:p>
        </p:txBody>
      </p:sp>
      <p:sp>
        <p:nvSpPr>
          <p:cNvPr id="48" name="文本框 47"/>
          <p:cNvSpPr txBox="1"/>
          <p:nvPr/>
        </p:nvSpPr>
        <p:spPr>
          <a:xfrm>
            <a:off x="1243330" y="4352290"/>
            <a:ext cx="6747510"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The crowd surrounded her—at a respectful distance.</a:t>
            </a:r>
            <a:endParaRPr lang="en-US" altLang="zh-CN" sz="2800">
              <a:latin typeface="Times New Roman" panose="02020603050405020304" charset="0"/>
              <a:cs typeface="Times New Roman" panose="02020603050405020304" charset="0"/>
            </a:endParaRPr>
          </a:p>
        </p:txBody>
      </p:sp>
      <p:sp>
        <p:nvSpPr>
          <p:cNvPr id="49" name="文本框 48"/>
          <p:cNvSpPr txBox="1"/>
          <p:nvPr/>
        </p:nvSpPr>
        <p:spPr>
          <a:xfrm>
            <a:off x="8223885" y="4352290"/>
            <a:ext cx="3369945" cy="953135"/>
          </a:xfrm>
          <a:prstGeom prst="rect">
            <a:avLst/>
          </a:prstGeom>
          <a:noFill/>
          <a:ln w="28575">
            <a:gradFill>
              <a:gsLst>
                <a:gs pos="50000">
                  <a:schemeClr val="accent1"/>
                </a:gs>
                <a:gs pos="0">
                  <a:schemeClr val="accent1">
                    <a:lumMod val="25000"/>
                    <a:lumOff val="75000"/>
                  </a:schemeClr>
                </a:gs>
                <a:gs pos="100000">
                  <a:schemeClr val="accent1">
                    <a:lumMod val="85000"/>
                  </a:schemeClr>
                </a:gs>
              </a:gsLst>
              <a:lin ang="5400000" scaled="0"/>
            </a:gradFill>
            <a:prstDash val="sysDot"/>
          </a:ln>
        </p:spPr>
        <p:txBody>
          <a:bodyPr wrap="square" rtlCol="0">
            <a:spAutoFit/>
          </a:bodyPr>
          <a:p>
            <a:pPr indent="0" algn="ctr">
              <a:lnSpc>
                <a:spcPct val="100000"/>
              </a:lnSpc>
              <a:defRPr/>
            </a:pPr>
            <a:r>
              <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rPr>
              <a:t>旁观者视角，</a:t>
            </a:r>
            <a:endPar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indent="0" algn="ctr">
              <a:lnSpc>
                <a:spcPct val="100000"/>
              </a:lnSpc>
              <a:defRPr/>
            </a:pPr>
            <a:r>
              <a:rPr lang="en-US" sz="2800" b="1">
                <a:latin typeface="宋体" panose="02010600030101010101" pitchFamily="2" charset="-122"/>
                <a:ea typeface="宋体" panose="02010600030101010101" pitchFamily="2" charset="-122"/>
                <a:cs typeface="Noto Sans SC" panose="020B0200000000000000" charset="-122"/>
                <a:sym typeface="Noto Sans SC" panose="020B0200000000000000" charset="-122"/>
              </a:rPr>
              <a:t>反衬主角行为</a:t>
            </a:r>
            <a:endParaRPr lang="en-US" sz="2800" b="1">
              <a:latin typeface="宋体" panose="02010600030101010101" pitchFamily="2" charset="-122"/>
              <a:ea typeface="宋体" panose="02010600030101010101" pitchFamily="2" charset="-122"/>
              <a:cs typeface="Noto Sans SC" panose="020B0200000000000000" charset="-122"/>
              <a:sym typeface="+mn-ea"/>
            </a:endParaRPr>
          </a:p>
        </p:txBody>
      </p:sp>
      <p:sp>
        <p:nvSpPr>
          <p:cNvPr id="50" name="文本框 49"/>
          <p:cNvSpPr txBox="1"/>
          <p:nvPr/>
        </p:nvSpPr>
        <p:spPr>
          <a:xfrm>
            <a:off x="1259840" y="5588000"/>
            <a:ext cx="6747510"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See that piece of rope around her neck?</a:t>
            </a:r>
            <a:endParaRPr lang="en-US" altLang="zh-CN" sz="2800">
              <a:latin typeface="Times New Roman" panose="02020603050405020304" charset="0"/>
              <a:cs typeface="Times New Roman" panose="02020603050405020304" charset="0"/>
            </a:endParaRPr>
          </a:p>
        </p:txBody>
      </p:sp>
      <p:sp>
        <p:nvSpPr>
          <p:cNvPr id="51" name="文本框 50"/>
          <p:cNvSpPr txBox="1"/>
          <p:nvPr/>
        </p:nvSpPr>
        <p:spPr>
          <a:xfrm>
            <a:off x="8223885" y="5316220"/>
            <a:ext cx="3369945" cy="953135"/>
          </a:xfrm>
          <a:prstGeom prst="rect">
            <a:avLst/>
          </a:prstGeom>
          <a:noFill/>
          <a:ln w="28575">
            <a:gradFill>
              <a:gsLst>
                <a:gs pos="50000">
                  <a:schemeClr val="accent1"/>
                </a:gs>
                <a:gs pos="0">
                  <a:schemeClr val="accent1">
                    <a:lumMod val="25000"/>
                    <a:lumOff val="75000"/>
                  </a:schemeClr>
                </a:gs>
                <a:gs pos="100000">
                  <a:schemeClr val="accent1">
                    <a:lumMod val="85000"/>
                  </a:schemeClr>
                </a:gs>
              </a:gsLst>
              <a:lin ang="5400000" scaled="0"/>
            </a:gradFill>
            <a:prstDash val="sysDot"/>
          </a:ln>
        </p:spPr>
        <p:txBody>
          <a:bodyPr wrap="square" rtlCol="0">
            <a:spAutoFit/>
          </a:bodyPr>
          <a:p>
            <a:pPr indent="0" algn="ctr">
              <a:lnSpc>
                <a:spcPct val="100000"/>
              </a:lnSpc>
              <a:defRPr/>
            </a:pPr>
            <a:r>
              <a:rPr lang="en-US" sz="2800" b="1">
                <a:solidFill>
                  <a:srgbClr val="FF000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关键道具，</a:t>
            </a:r>
            <a:endParaRPr lang="en-US" sz="2800" b="1">
              <a:solidFill>
                <a:srgbClr val="FF000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indent="0" algn="ctr">
              <a:lnSpc>
                <a:spcPct val="100000"/>
              </a:lnSpc>
              <a:defRPr/>
            </a:pPr>
            <a:r>
              <a:rPr lang="en-US" sz="2800" b="1">
                <a:solidFill>
                  <a:srgbClr val="FF000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暗示牛有主人</a:t>
            </a:r>
            <a:endParaRPr lang="en-US" sz="2800" b="1">
              <a:solidFill>
                <a:srgbClr val="FF000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0" dur="1000" fill="hold"/>
                                        <p:tgtEl>
                                          <p:spTgt spid="3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22" dur="1000" fill="hold"/>
                                        <p:tgtEl>
                                          <p:spTgt spid="2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34" dur="1000" fill="hold"/>
                                        <p:tgtEl>
                                          <p:spTgt spid="3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46" dur="1000" fill="hold"/>
                                        <p:tgtEl>
                                          <p:spTgt spid="3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58" dur="1000" fill="hold"/>
                                        <p:tgtEl>
                                          <p:spTgt spid="3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xit" presetSubtype="12" fill="hold" grpId="2" nodeType="clickEffect">
                                  <p:stCondLst>
                                    <p:cond delay="0"/>
                                  </p:stCondLst>
                                  <p:childTnLst>
                                    <p:animEffect transition="out" filter="strips(downLeft)">
                                      <p:cBhvr>
                                        <p:cTn id="66" dur="500"/>
                                        <p:tgtEl>
                                          <p:spTgt spid="36"/>
                                        </p:tgtEl>
                                      </p:cBhvr>
                                    </p:animEffect>
                                    <p:set>
                                      <p:cBhvr>
                                        <p:cTn id="67" dur="1" fill="hold">
                                          <p:stCondLst>
                                            <p:cond delay="499"/>
                                          </p:stCondLst>
                                        </p:cTn>
                                        <p:tgtEl>
                                          <p:spTgt spid="36"/>
                                        </p:tgtEl>
                                        <p:attrNameLst>
                                          <p:attrName>style.visibility</p:attrName>
                                        </p:attrNameLst>
                                      </p:cBhvr>
                                      <p:to>
                                        <p:strVal val="hidden"/>
                                      </p:to>
                                    </p:set>
                                  </p:childTnLst>
                                </p:cTn>
                              </p:par>
                              <p:par>
                                <p:cTn id="68" presetID="18" presetClass="exit" presetSubtype="12" fill="hold" grpId="2" nodeType="withEffect">
                                  <p:stCondLst>
                                    <p:cond delay="0"/>
                                  </p:stCondLst>
                                  <p:childTnLst>
                                    <p:animEffect transition="out" filter="strips(downLeft)">
                                      <p:cBhvr>
                                        <p:cTn id="69" dur="500"/>
                                        <p:tgtEl>
                                          <p:spTgt spid="35"/>
                                        </p:tgtEl>
                                      </p:cBhvr>
                                    </p:animEffect>
                                    <p:set>
                                      <p:cBhvr>
                                        <p:cTn id="70" dur="1" fill="hold">
                                          <p:stCondLst>
                                            <p:cond delay="499"/>
                                          </p:stCondLst>
                                        </p:cTn>
                                        <p:tgtEl>
                                          <p:spTgt spid="35"/>
                                        </p:tgtEl>
                                        <p:attrNameLst>
                                          <p:attrName>style.visibility</p:attrName>
                                        </p:attrNameLst>
                                      </p:cBhvr>
                                      <p:to>
                                        <p:strVal val="hidden"/>
                                      </p:to>
                                    </p:set>
                                  </p:childTnLst>
                                </p:cTn>
                              </p:par>
                              <p:par>
                                <p:cTn id="71" presetID="25"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p:cTn id="73"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76" dur="1000" fill="hold"/>
                                        <p:tgtEl>
                                          <p:spTgt spid="37"/>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37"/>
                                        </p:tgtEl>
                                      </p:cBhvr>
                                    </p:animEffect>
                                  </p:childTnLst>
                                </p:cTn>
                              </p:par>
                            </p:childTnLst>
                          </p:cTn>
                        </p:par>
                      </p:childTnLst>
                    </p:cTn>
                  </p:par>
                  <p:par>
                    <p:cTn id="81" fill="hold">
                      <p:stCondLst>
                        <p:cond delay="indefinite"/>
                      </p:stCondLst>
                      <p:childTnLst>
                        <p:par>
                          <p:cTn id="82" fill="hold">
                            <p:stCondLst>
                              <p:cond delay="0"/>
                            </p:stCondLst>
                            <p:childTnLst>
                              <p:par>
                                <p:cTn id="83" presetID="25" presetClass="entr" presetSubtype="0" fill="hold" grpId="0" nodeType="click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88" dur="1000" fill="hold"/>
                                        <p:tgtEl>
                                          <p:spTgt spid="38"/>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38"/>
                                        </p:tgtEl>
                                      </p:cBhvr>
                                    </p:animEffect>
                                  </p:childTnLst>
                                </p:cTn>
                              </p:par>
                            </p:childTnLst>
                          </p:cTn>
                        </p:par>
                      </p:childTnLst>
                    </p:cTn>
                  </p:par>
                  <p:par>
                    <p:cTn id="93" fill="hold">
                      <p:stCondLst>
                        <p:cond delay="indefinite"/>
                      </p:stCondLst>
                      <p:childTnLst>
                        <p:par>
                          <p:cTn id="94" fill="hold">
                            <p:stCondLst>
                              <p:cond delay="0"/>
                            </p:stCondLst>
                            <p:childTnLst>
                              <p:par>
                                <p:cTn id="95" presetID="18" presetClass="exit" presetSubtype="12" fill="hold" grpId="2" nodeType="clickEffect">
                                  <p:stCondLst>
                                    <p:cond delay="0"/>
                                  </p:stCondLst>
                                  <p:childTnLst>
                                    <p:animEffect transition="out" filter="strips(downLeft)">
                                      <p:cBhvr>
                                        <p:cTn id="96" dur="500"/>
                                        <p:tgtEl>
                                          <p:spTgt spid="38"/>
                                        </p:tgtEl>
                                      </p:cBhvr>
                                    </p:animEffect>
                                    <p:set>
                                      <p:cBhvr>
                                        <p:cTn id="97" dur="1" fill="hold">
                                          <p:stCondLst>
                                            <p:cond delay="499"/>
                                          </p:stCondLst>
                                        </p:cTn>
                                        <p:tgtEl>
                                          <p:spTgt spid="38"/>
                                        </p:tgtEl>
                                        <p:attrNameLst>
                                          <p:attrName>style.visibility</p:attrName>
                                        </p:attrNameLst>
                                      </p:cBhvr>
                                      <p:to>
                                        <p:strVal val="hidden"/>
                                      </p:to>
                                    </p:set>
                                  </p:childTnLst>
                                </p:cTn>
                              </p:par>
                              <p:par>
                                <p:cTn id="98" presetID="18" presetClass="exit" presetSubtype="12" fill="hold" grpId="2" nodeType="withEffect">
                                  <p:stCondLst>
                                    <p:cond delay="0"/>
                                  </p:stCondLst>
                                  <p:childTnLst>
                                    <p:animEffect transition="out" filter="strips(downLeft)">
                                      <p:cBhvr>
                                        <p:cTn id="99" dur="500"/>
                                        <p:tgtEl>
                                          <p:spTgt spid="37"/>
                                        </p:tgtEl>
                                      </p:cBhvr>
                                    </p:animEffect>
                                    <p:set>
                                      <p:cBhvr>
                                        <p:cTn id="100" dur="1" fill="hold">
                                          <p:stCondLst>
                                            <p:cond delay="499"/>
                                          </p:stCondLst>
                                        </p:cTn>
                                        <p:tgtEl>
                                          <p:spTgt spid="37"/>
                                        </p:tgtEl>
                                        <p:attrNameLst>
                                          <p:attrName>style.visibility</p:attrName>
                                        </p:attrNameLst>
                                      </p:cBhvr>
                                      <p:to>
                                        <p:strVal val="hidden"/>
                                      </p:to>
                                    </p:set>
                                  </p:childTnLst>
                                </p:cTn>
                              </p:par>
                              <p:par>
                                <p:cTn id="101" presetID="25"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p:cTn id="103"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106" dur="1000" fill="hold"/>
                                        <p:tgtEl>
                                          <p:spTgt spid="41"/>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41"/>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p:cTn id="115"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18" dur="1000" fill="hold"/>
                                        <p:tgtEl>
                                          <p:spTgt spid="44"/>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44"/>
                                        </p:tgtEl>
                                      </p:cBhvr>
                                    </p:animEffect>
                                  </p:childTnLst>
                                </p:cTn>
                              </p:par>
                              <p:par>
                                <p:cTn id="123" presetID="18" presetClass="exit" presetSubtype="12" fill="hold" grpId="2" nodeType="withEffect">
                                  <p:stCondLst>
                                    <p:cond delay="0"/>
                                  </p:stCondLst>
                                  <p:childTnLst>
                                    <p:animEffect transition="out" filter="strips(downLeft)">
                                      <p:cBhvr>
                                        <p:cTn id="124" dur="500"/>
                                        <p:tgtEl>
                                          <p:spTgt spid="41"/>
                                        </p:tgtEl>
                                      </p:cBhvr>
                                    </p:animEffect>
                                    <p:set>
                                      <p:cBhvr>
                                        <p:cTn id="125" dur="1" fill="hold">
                                          <p:stCondLst>
                                            <p:cond delay="499"/>
                                          </p:stCondLst>
                                        </p:cTn>
                                        <p:tgtEl>
                                          <p:spTgt spid="41"/>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25" presetClass="entr" presetSubtype="0" fill="hold" grpId="0" nodeType="clickEffect">
                                  <p:stCondLst>
                                    <p:cond delay="0"/>
                                  </p:stCondLst>
                                  <p:childTnLst>
                                    <p:set>
                                      <p:cBhvr>
                                        <p:cTn id="129" dur="1" fill="hold">
                                          <p:stCondLst>
                                            <p:cond delay="0"/>
                                          </p:stCondLst>
                                        </p:cTn>
                                        <p:tgtEl>
                                          <p:spTgt spid="42"/>
                                        </p:tgtEl>
                                        <p:attrNameLst>
                                          <p:attrName>style.visibility</p:attrName>
                                        </p:attrNameLst>
                                      </p:cBhvr>
                                      <p:to>
                                        <p:strVal val="visible"/>
                                      </p:to>
                                    </p:set>
                                    <p:anim calcmode="lin" valueType="num">
                                      <p:cBhvr>
                                        <p:cTn id="130"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131"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132"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133" dur="1000" fill="hold"/>
                                        <p:tgtEl>
                                          <p:spTgt spid="42"/>
                                        </p:tgtEl>
                                        <p:attrNameLst>
                                          <p:attrName>ppt_h</p:attrName>
                                        </p:attrNameLst>
                                      </p:cBhvr>
                                      <p:tavLst>
                                        <p:tav tm="0">
                                          <p:val>
                                            <p:strVal val="#ppt_h"/>
                                          </p:val>
                                        </p:tav>
                                        <p:tav tm="100000">
                                          <p:val>
                                            <p:strVal val="#ppt_h"/>
                                          </p:val>
                                        </p:tav>
                                      </p:tavLst>
                                    </p:anim>
                                    <p:anim calcmode="lin" valueType="num">
                                      <p:cBhvr>
                                        <p:cTn id="134"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135"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136"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137" dur="1000" decel="50000">
                                          <p:stCondLst>
                                            <p:cond delay="0"/>
                                          </p:stCondLst>
                                        </p:cTn>
                                        <p:tgtEl>
                                          <p:spTgt spid="42"/>
                                        </p:tgtEl>
                                      </p:cBhvr>
                                    </p:animEffect>
                                  </p:childTnLst>
                                </p:cTn>
                              </p:par>
                            </p:childTnLst>
                          </p:cTn>
                        </p:par>
                      </p:childTnLst>
                    </p:cTn>
                  </p:par>
                  <p:par>
                    <p:cTn id="138" fill="hold">
                      <p:stCondLst>
                        <p:cond delay="indefinite"/>
                      </p:stCondLst>
                      <p:childTnLst>
                        <p:par>
                          <p:cTn id="139" fill="hold">
                            <p:stCondLst>
                              <p:cond delay="0"/>
                            </p:stCondLst>
                            <p:childTnLst>
                              <p:par>
                                <p:cTn id="140" presetID="25" presetClass="entr" presetSubtype="0" fill="hold" grpId="0" nodeType="clickEffect">
                                  <p:stCondLst>
                                    <p:cond delay="0"/>
                                  </p:stCondLst>
                                  <p:childTnLst>
                                    <p:set>
                                      <p:cBhvr>
                                        <p:cTn id="141" dur="1" fill="hold">
                                          <p:stCondLst>
                                            <p:cond delay="0"/>
                                          </p:stCondLst>
                                        </p:cTn>
                                        <p:tgtEl>
                                          <p:spTgt spid="43"/>
                                        </p:tgtEl>
                                        <p:attrNameLst>
                                          <p:attrName>style.visibility</p:attrName>
                                        </p:attrNameLst>
                                      </p:cBhvr>
                                      <p:to>
                                        <p:strVal val="visible"/>
                                      </p:to>
                                    </p:set>
                                    <p:anim calcmode="lin" valueType="num">
                                      <p:cBhvr>
                                        <p:cTn id="142"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143"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144"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145" dur="1000" fill="hold"/>
                                        <p:tgtEl>
                                          <p:spTgt spid="43"/>
                                        </p:tgtEl>
                                        <p:attrNameLst>
                                          <p:attrName>ppt_h</p:attrName>
                                        </p:attrNameLst>
                                      </p:cBhvr>
                                      <p:tavLst>
                                        <p:tav tm="0">
                                          <p:val>
                                            <p:strVal val="#ppt_h"/>
                                          </p:val>
                                        </p:tav>
                                        <p:tav tm="100000">
                                          <p:val>
                                            <p:strVal val="#ppt_h"/>
                                          </p:val>
                                        </p:tav>
                                      </p:tavLst>
                                    </p:anim>
                                    <p:anim calcmode="lin" valueType="num">
                                      <p:cBhvr>
                                        <p:cTn id="146"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147"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148"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149" dur="1000" decel="50000">
                                          <p:stCondLst>
                                            <p:cond delay="0"/>
                                          </p:stCondLst>
                                        </p:cTn>
                                        <p:tgtEl>
                                          <p:spTgt spid="43"/>
                                        </p:tgtEl>
                                      </p:cBhvr>
                                    </p:animEffect>
                                  </p:childTnLst>
                                </p:cTn>
                              </p:par>
                            </p:childTnLst>
                          </p:cTn>
                        </p:par>
                      </p:childTnLst>
                    </p:cTn>
                  </p:par>
                  <p:par>
                    <p:cTn id="150" fill="hold">
                      <p:stCondLst>
                        <p:cond delay="indefinite"/>
                      </p:stCondLst>
                      <p:childTnLst>
                        <p:par>
                          <p:cTn id="151" fill="hold">
                            <p:stCondLst>
                              <p:cond delay="0"/>
                            </p:stCondLst>
                            <p:childTnLst>
                              <p:par>
                                <p:cTn id="152" presetID="18" presetClass="exit" presetSubtype="12" fill="hold" grpId="2" nodeType="clickEffect">
                                  <p:stCondLst>
                                    <p:cond delay="0"/>
                                  </p:stCondLst>
                                  <p:childTnLst>
                                    <p:animEffect transition="out" filter="strips(downLeft)">
                                      <p:cBhvr>
                                        <p:cTn id="153" dur="500"/>
                                        <p:tgtEl>
                                          <p:spTgt spid="43"/>
                                        </p:tgtEl>
                                      </p:cBhvr>
                                    </p:animEffect>
                                    <p:set>
                                      <p:cBhvr>
                                        <p:cTn id="154" dur="1" fill="hold">
                                          <p:stCondLst>
                                            <p:cond delay="499"/>
                                          </p:stCondLst>
                                        </p:cTn>
                                        <p:tgtEl>
                                          <p:spTgt spid="43"/>
                                        </p:tgtEl>
                                        <p:attrNameLst>
                                          <p:attrName>style.visibility</p:attrName>
                                        </p:attrNameLst>
                                      </p:cBhvr>
                                      <p:to>
                                        <p:strVal val="hidden"/>
                                      </p:to>
                                    </p:set>
                                  </p:childTnLst>
                                </p:cTn>
                              </p:par>
                              <p:par>
                                <p:cTn id="155" presetID="25" presetClass="entr" presetSubtype="0" fill="hold" grpId="0" nodeType="withEffect">
                                  <p:stCondLst>
                                    <p:cond delay="0"/>
                                  </p:stCondLst>
                                  <p:childTnLst>
                                    <p:set>
                                      <p:cBhvr>
                                        <p:cTn id="156" dur="1" fill="hold">
                                          <p:stCondLst>
                                            <p:cond delay="0"/>
                                          </p:stCondLst>
                                        </p:cTn>
                                        <p:tgtEl>
                                          <p:spTgt spid="45"/>
                                        </p:tgtEl>
                                        <p:attrNameLst>
                                          <p:attrName>style.visibility</p:attrName>
                                        </p:attrNameLst>
                                      </p:cBhvr>
                                      <p:to>
                                        <p:strVal val="visible"/>
                                      </p:to>
                                    </p:set>
                                    <p:anim calcmode="lin" valueType="num">
                                      <p:cBhvr>
                                        <p:cTn id="157"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158"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159"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60" dur="1000" fill="hold"/>
                                        <p:tgtEl>
                                          <p:spTgt spid="45"/>
                                        </p:tgtEl>
                                        <p:attrNameLst>
                                          <p:attrName>ppt_h</p:attrName>
                                        </p:attrNameLst>
                                      </p:cBhvr>
                                      <p:tavLst>
                                        <p:tav tm="0">
                                          <p:val>
                                            <p:strVal val="#ppt_h"/>
                                          </p:val>
                                        </p:tav>
                                        <p:tav tm="100000">
                                          <p:val>
                                            <p:strVal val="#ppt_h"/>
                                          </p:val>
                                        </p:tav>
                                      </p:tavLst>
                                    </p:anim>
                                    <p:anim calcmode="lin" valueType="num">
                                      <p:cBhvr>
                                        <p:cTn id="161"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62"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63"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64" dur="1000" decel="50000">
                                          <p:stCondLst>
                                            <p:cond delay="0"/>
                                          </p:stCondLst>
                                        </p:cTn>
                                        <p:tgtEl>
                                          <p:spTgt spid="45"/>
                                        </p:tgtEl>
                                      </p:cBhvr>
                                    </p:animEffect>
                                  </p:childTnLst>
                                </p:cTn>
                              </p:par>
                            </p:childTnLst>
                          </p:cTn>
                        </p:par>
                      </p:childTnLst>
                    </p:cTn>
                  </p:par>
                  <p:par>
                    <p:cTn id="165" fill="hold">
                      <p:stCondLst>
                        <p:cond delay="indefinite"/>
                      </p:stCondLst>
                      <p:childTnLst>
                        <p:par>
                          <p:cTn id="166" fill="hold">
                            <p:stCondLst>
                              <p:cond delay="0"/>
                            </p:stCondLst>
                            <p:childTnLst>
                              <p:par>
                                <p:cTn id="167" presetID="25" presetClass="entr" presetSubtype="0" fill="hold" grpId="0" nodeType="clickEffect">
                                  <p:stCondLst>
                                    <p:cond delay="0"/>
                                  </p:stCondLst>
                                  <p:childTnLst>
                                    <p:set>
                                      <p:cBhvr>
                                        <p:cTn id="168" dur="1" fill="hold">
                                          <p:stCondLst>
                                            <p:cond delay="0"/>
                                          </p:stCondLst>
                                        </p:cTn>
                                        <p:tgtEl>
                                          <p:spTgt spid="46"/>
                                        </p:tgtEl>
                                        <p:attrNameLst>
                                          <p:attrName>style.visibility</p:attrName>
                                        </p:attrNameLst>
                                      </p:cBhvr>
                                      <p:to>
                                        <p:strVal val="visible"/>
                                      </p:to>
                                    </p:set>
                                    <p:anim calcmode="lin" valueType="num">
                                      <p:cBhvr>
                                        <p:cTn id="169"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170"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171"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172" dur="1000" fill="hold"/>
                                        <p:tgtEl>
                                          <p:spTgt spid="46"/>
                                        </p:tgtEl>
                                        <p:attrNameLst>
                                          <p:attrName>ppt_h</p:attrName>
                                        </p:attrNameLst>
                                      </p:cBhvr>
                                      <p:tavLst>
                                        <p:tav tm="0">
                                          <p:val>
                                            <p:strVal val="#ppt_h"/>
                                          </p:val>
                                        </p:tav>
                                        <p:tav tm="100000">
                                          <p:val>
                                            <p:strVal val="#ppt_h"/>
                                          </p:val>
                                        </p:tav>
                                      </p:tavLst>
                                    </p:anim>
                                    <p:anim calcmode="lin" valueType="num">
                                      <p:cBhvr>
                                        <p:cTn id="173"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174"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175"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176" dur="1000" decel="50000">
                                          <p:stCondLst>
                                            <p:cond delay="0"/>
                                          </p:stCondLst>
                                        </p:cTn>
                                        <p:tgtEl>
                                          <p:spTgt spid="46"/>
                                        </p:tgtEl>
                                      </p:cBhvr>
                                    </p:animEffect>
                                  </p:childTnLst>
                                </p:cTn>
                              </p:par>
                            </p:childTnLst>
                          </p:cTn>
                        </p:par>
                      </p:childTnLst>
                    </p:cTn>
                  </p:par>
                  <p:par>
                    <p:cTn id="177" fill="hold">
                      <p:stCondLst>
                        <p:cond delay="indefinite"/>
                      </p:stCondLst>
                      <p:childTnLst>
                        <p:par>
                          <p:cTn id="178" fill="hold">
                            <p:stCondLst>
                              <p:cond delay="0"/>
                            </p:stCondLst>
                            <p:childTnLst>
                              <p:par>
                                <p:cTn id="179" presetID="25" presetClass="entr" presetSubtype="0" fill="hold" grpId="0" nodeType="clickEffect">
                                  <p:stCondLst>
                                    <p:cond delay="0"/>
                                  </p:stCondLst>
                                  <p:childTnLst>
                                    <p:set>
                                      <p:cBhvr>
                                        <p:cTn id="180" dur="1" fill="hold">
                                          <p:stCondLst>
                                            <p:cond delay="0"/>
                                          </p:stCondLst>
                                        </p:cTn>
                                        <p:tgtEl>
                                          <p:spTgt spid="47"/>
                                        </p:tgtEl>
                                        <p:attrNameLst>
                                          <p:attrName>style.visibility</p:attrName>
                                        </p:attrNameLst>
                                      </p:cBhvr>
                                      <p:to>
                                        <p:strVal val="visible"/>
                                      </p:to>
                                    </p:set>
                                    <p:anim calcmode="lin" valueType="num">
                                      <p:cBhvr>
                                        <p:cTn id="181"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82"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83"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184" dur="1000" fill="hold"/>
                                        <p:tgtEl>
                                          <p:spTgt spid="47"/>
                                        </p:tgtEl>
                                        <p:attrNameLst>
                                          <p:attrName>ppt_h</p:attrName>
                                        </p:attrNameLst>
                                      </p:cBhvr>
                                      <p:tavLst>
                                        <p:tav tm="0">
                                          <p:val>
                                            <p:strVal val="#ppt_h"/>
                                          </p:val>
                                        </p:tav>
                                        <p:tav tm="100000">
                                          <p:val>
                                            <p:strVal val="#ppt_h"/>
                                          </p:val>
                                        </p:tav>
                                      </p:tavLst>
                                    </p:anim>
                                    <p:anim calcmode="lin" valueType="num">
                                      <p:cBhvr>
                                        <p:cTn id="185"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186"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187"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188" dur="1000" decel="50000">
                                          <p:stCondLst>
                                            <p:cond delay="0"/>
                                          </p:stCondLst>
                                        </p:cTn>
                                        <p:tgtEl>
                                          <p:spTgt spid="47"/>
                                        </p:tgtEl>
                                      </p:cBhvr>
                                    </p:animEffect>
                                  </p:childTnLst>
                                </p:cTn>
                              </p:par>
                            </p:childTnLst>
                          </p:cTn>
                        </p:par>
                      </p:childTnLst>
                    </p:cTn>
                  </p:par>
                  <p:par>
                    <p:cTn id="189" fill="hold">
                      <p:stCondLst>
                        <p:cond delay="indefinite"/>
                      </p:stCondLst>
                      <p:childTnLst>
                        <p:par>
                          <p:cTn id="190" fill="hold">
                            <p:stCondLst>
                              <p:cond delay="0"/>
                            </p:stCondLst>
                            <p:childTnLst>
                              <p:par>
                                <p:cTn id="191" presetID="18" presetClass="exit" presetSubtype="12" fill="hold" grpId="2" nodeType="clickEffect">
                                  <p:stCondLst>
                                    <p:cond delay="0"/>
                                  </p:stCondLst>
                                  <p:childTnLst>
                                    <p:animEffect transition="out" filter="strips(downLeft)">
                                      <p:cBhvr>
                                        <p:cTn id="192" dur="500"/>
                                        <p:tgtEl>
                                          <p:spTgt spid="47"/>
                                        </p:tgtEl>
                                      </p:cBhvr>
                                    </p:animEffect>
                                    <p:set>
                                      <p:cBhvr>
                                        <p:cTn id="193" dur="1" fill="hold">
                                          <p:stCondLst>
                                            <p:cond delay="499"/>
                                          </p:stCondLst>
                                        </p:cTn>
                                        <p:tgtEl>
                                          <p:spTgt spid="47"/>
                                        </p:tgtEl>
                                        <p:attrNameLst>
                                          <p:attrName>style.visibility</p:attrName>
                                        </p:attrNameLst>
                                      </p:cBhvr>
                                      <p:to>
                                        <p:strVal val="hidden"/>
                                      </p:to>
                                    </p:set>
                                  </p:childTnLst>
                                </p:cTn>
                              </p:par>
                              <p:par>
                                <p:cTn id="194" presetID="25" presetClass="entr" presetSubtype="0" fill="hold" grpId="0" nodeType="withEffect">
                                  <p:stCondLst>
                                    <p:cond delay="0"/>
                                  </p:stCondLst>
                                  <p:childTnLst>
                                    <p:set>
                                      <p:cBhvr>
                                        <p:cTn id="195" dur="1" fill="hold">
                                          <p:stCondLst>
                                            <p:cond delay="0"/>
                                          </p:stCondLst>
                                        </p:cTn>
                                        <p:tgtEl>
                                          <p:spTgt spid="48"/>
                                        </p:tgtEl>
                                        <p:attrNameLst>
                                          <p:attrName>style.visibility</p:attrName>
                                        </p:attrNameLst>
                                      </p:cBhvr>
                                      <p:to>
                                        <p:strVal val="visible"/>
                                      </p:to>
                                    </p:set>
                                    <p:anim calcmode="lin" valueType="num">
                                      <p:cBhvr>
                                        <p:cTn id="196" dur="50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197" dur="50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198" dur="500" accel="50000" fill="hold">
                                          <p:stCondLst>
                                            <p:cond delay="500"/>
                                          </p:stCondLst>
                                        </p:cTn>
                                        <p:tgtEl>
                                          <p:spTgt spid="48"/>
                                        </p:tgtEl>
                                        <p:attrNameLst>
                                          <p:attrName>ppt_w</p:attrName>
                                        </p:attrNameLst>
                                      </p:cBhvr>
                                      <p:tavLst>
                                        <p:tav tm="0">
                                          <p:val>
                                            <p:strVal val="#ppt_w*.05"/>
                                          </p:val>
                                        </p:tav>
                                        <p:tav tm="100000">
                                          <p:val>
                                            <p:strVal val="#ppt_w"/>
                                          </p:val>
                                        </p:tav>
                                      </p:tavLst>
                                    </p:anim>
                                    <p:anim calcmode="lin" valueType="num">
                                      <p:cBhvr>
                                        <p:cTn id="199" dur="1000" fill="hold"/>
                                        <p:tgtEl>
                                          <p:spTgt spid="48"/>
                                        </p:tgtEl>
                                        <p:attrNameLst>
                                          <p:attrName>ppt_h</p:attrName>
                                        </p:attrNameLst>
                                      </p:cBhvr>
                                      <p:tavLst>
                                        <p:tav tm="0">
                                          <p:val>
                                            <p:strVal val="#ppt_h"/>
                                          </p:val>
                                        </p:tav>
                                        <p:tav tm="100000">
                                          <p:val>
                                            <p:strVal val="#ppt_h"/>
                                          </p:val>
                                        </p:tav>
                                      </p:tavLst>
                                    </p:anim>
                                    <p:anim calcmode="lin" valueType="num">
                                      <p:cBhvr>
                                        <p:cTn id="200" dur="50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201" dur="50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202" dur="500" accel="50000" fill="hold">
                                          <p:stCondLst>
                                            <p:cond delay="500"/>
                                          </p:stCondLst>
                                        </p:cTn>
                                        <p:tgtEl>
                                          <p:spTgt spid="48"/>
                                        </p:tgtEl>
                                        <p:attrNameLst>
                                          <p:attrName>ppt_y</p:attrName>
                                        </p:attrNameLst>
                                      </p:cBhvr>
                                      <p:tavLst>
                                        <p:tav tm="0">
                                          <p:val>
                                            <p:strVal val="#ppt_y+.1"/>
                                          </p:val>
                                        </p:tav>
                                        <p:tav tm="100000">
                                          <p:val>
                                            <p:strVal val="#ppt_y"/>
                                          </p:val>
                                        </p:tav>
                                      </p:tavLst>
                                    </p:anim>
                                    <p:animEffect transition="in" filter="fade">
                                      <p:cBhvr>
                                        <p:cTn id="203" dur="1000" decel="50000">
                                          <p:stCondLst>
                                            <p:cond delay="0"/>
                                          </p:stCondLst>
                                        </p:cTn>
                                        <p:tgtEl>
                                          <p:spTgt spid="48"/>
                                        </p:tgtEl>
                                      </p:cBhvr>
                                    </p:animEffect>
                                  </p:childTnLst>
                                </p:cTn>
                              </p:par>
                            </p:childTnLst>
                          </p:cTn>
                        </p:par>
                      </p:childTnLst>
                    </p:cTn>
                  </p:par>
                  <p:par>
                    <p:cTn id="204" fill="hold">
                      <p:stCondLst>
                        <p:cond delay="indefinite"/>
                      </p:stCondLst>
                      <p:childTnLst>
                        <p:par>
                          <p:cTn id="205" fill="hold">
                            <p:stCondLst>
                              <p:cond delay="0"/>
                            </p:stCondLst>
                            <p:childTnLst>
                              <p:par>
                                <p:cTn id="206" presetID="25" presetClass="entr" presetSubtype="0" fill="hold" grpId="0" nodeType="clickEffect">
                                  <p:stCondLst>
                                    <p:cond delay="0"/>
                                  </p:stCondLst>
                                  <p:childTnLst>
                                    <p:set>
                                      <p:cBhvr>
                                        <p:cTn id="207" dur="1" fill="hold">
                                          <p:stCondLst>
                                            <p:cond delay="0"/>
                                          </p:stCondLst>
                                        </p:cTn>
                                        <p:tgtEl>
                                          <p:spTgt spid="49"/>
                                        </p:tgtEl>
                                        <p:attrNameLst>
                                          <p:attrName>style.visibility</p:attrName>
                                        </p:attrNameLst>
                                      </p:cBhvr>
                                      <p:to>
                                        <p:strVal val="visible"/>
                                      </p:to>
                                    </p:set>
                                    <p:anim calcmode="lin" valueType="num">
                                      <p:cBhvr>
                                        <p:cTn id="208"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209"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210"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211" dur="1000" fill="hold"/>
                                        <p:tgtEl>
                                          <p:spTgt spid="49"/>
                                        </p:tgtEl>
                                        <p:attrNameLst>
                                          <p:attrName>ppt_h</p:attrName>
                                        </p:attrNameLst>
                                      </p:cBhvr>
                                      <p:tavLst>
                                        <p:tav tm="0">
                                          <p:val>
                                            <p:strVal val="#ppt_h"/>
                                          </p:val>
                                        </p:tav>
                                        <p:tav tm="100000">
                                          <p:val>
                                            <p:strVal val="#ppt_h"/>
                                          </p:val>
                                        </p:tav>
                                      </p:tavLst>
                                    </p:anim>
                                    <p:anim calcmode="lin" valueType="num">
                                      <p:cBhvr>
                                        <p:cTn id="212"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213"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214"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215" dur="1000" decel="50000">
                                          <p:stCondLst>
                                            <p:cond delay="0"/>
                                          </p:stCondLst>
                                        </p:cTn>
                                        <p:tgtEl>
                                          <p:spTgt spid="49"/>
                                        </p:tgtEl>
                                      </p:cBhvr>
                                    </p:animEffect>
                                  </p:childTnLst>
                                </p:cTn>
                              </p:par>
                            </p:childTnLst>
                          </p:cTn>
                        </p:par>
                      </p:childTnLst>
                    </p:cTn>
                  </p:par>
                  <p:par>
                    <p:cTn id="216" fill="hold">
                      <p:stCondLst>
                        <p:cond delay="indefinite"/>
                      </p:stCondLst>
                      <p:childTnLst>
                        <p:par>
                          <p:cTn id="217" fill="hold">
                            <p:stCondLst>
                              <p:cond delay="0"/>
                            </p:stCondLst>
                            <p:childTnLst>
                              <p:par>
                                <p:cTn id="218" presetID="25" presetClass="entr" presetSubtype="0" fill="hold" grpId="0" nodeType="clickEffect">
                                  <p:stCondLst>
                                    <p:cond delay="0"/>
                                  </p:stCondLst>
                                  <p:childTnLst>
                                    <p:set>
                                      <p:cBhvr>
                                        <p:cTn id="219" dur="1" fill="hold">
                                          <p:stCondLst>
                                            <p:cond delay="0"/>
                                          </p:stCondLst>
                                        </p:cTn>
                                        <p:tgtEl>
                                          <p:spTgt spid="50"/>
                                        </p:tgtEl>
                                        <p:attrNameLst>
                                          <p:attrName>style.visibility</p:attrName>
                                        </p:attrNameLst>
                                      </p:cBhvr>
                                      <p:to>
                                        <p:strVal val="visible"/>
                                      </p:to>
                                    </p:set>
                                    <p:anim calcmode="lin" valueType="num">
                                      <p:cBhvr>
                                        <p:cTn id="220" dur="50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221" dur="50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222" dur="500" accel="50000" fill="hold">
                                          <p:stCondLst>
                                            <p:cond delay="500"/>
                                          </p:stCondLst>
                                        </p:cTn>
                                        <p:tgtEl>
                                          <p:spTgt spid="50"/>
                                        </p:tgtEl>
                                        <p:attrNameLst>
                                          <p:attrName>ppt_w</p:attrName>
                                        </p:attrNameLst>
                                      </p:cBhvr>
                                      <p:tavLst>
                                        <p:tav tm="0">
                                          <p:val>
                                            <p:strVal val="#ppt_w*.05"/>
                                          </p:val>
                                        </p:tav>
                                        <p:tav tm="100000">
                                          <p:val>
                                            <p:strVal val="#ppt_w"/>
                                          </p:val>
                                        </p:tav>
                                      </p:tavLst>
                                    </p:anim>
                                    <p:anim calcmode="lin" valueType="num">
                                      <p:cBhvr>
                                        <p:cTn id="223" dur="1000" fill="hold"/>
                                        <p:tgtEl>
                                          <p:spTgt spid="50"/>
                                        </p:tgtEl>
                                        <p:attrNameLst>
                                          <p:attrName>ppt_h</p:attrName>
                                        </p:attrNameLst>
                                      </p:cBhvr>
                                      <p:tavLst>
                                        <p:tav tm="0">
                                          <p:val>
                                            <p:strVal val="#ppt_h"/>
                                          </p:val>
                                        </p:tav>
                                        <p:tav tm="100000">
                                          <p:val>
                                            <p:strVal val="#ppt_h"/>
                                          </p:val>
                                        </p:tav>
                                      </p:tavLst>
                                    </p:anim>
                                    <p:anim calcmode="lin" valueType="num">
                                      <p:cBhvr>
                                        <p:cTn id="224" dur="50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225" dur="50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226" dur="500" accel="50000" fill="hold">
                                          <p:stCondLst>
                                            <p:cond delay="500"/>
                                          </p:stCondLst>
                                        </p:cTn>
                                        <p:tgtEl>
                                          <p:spTgt spid="50"/>
                                        </p:tgtEl>
                                        <p:attrNameLst>
                                          <p:attrName>ppt_y</p:attrName>
                                        </p:attrNameLst>
                                      </p:cBhvr>
                                      <p:tavLst>
                                        <p:tav tm="0">
                                          <p:val>
                                            <p:strVal val="#ppt_y+.1"/>
                                          </p:val>
                                        </p:tav>
                                        <p:tav tm="100000">
                                          <p:val>
                                            <p:strVal val="#ppt_y"/>
                                          </p:val>
                                        </p:tav>
                                      </p:tavLst>
                                    </p:anim>
                                    <p:animEffect transition="in" filter="fade">
                                      <p:cBhvr>
                                        <p:cTn id="227" dur="1000" decel="50000">
                                          <p:stCondLst>
                                            <p:cond delay="0"/>
                                          </p:stCondLst>
                                        </p:cTn>
                                        <p:tgtEl>
                                          <p:spTgt spid="50"/>
                                        </p:tgtEl>
                                      </p:cBhvr>
                                    </p:animEffect>
                                  </p:childTnLst>
                                </p:cTn>
                              </p:par>
                            </p:childTnLst>
                          </p:cTn>
                        </p:par>
                      </p:childTnLst>
                    </p:cTn>
                  </p:par>
                  <p:par>
                    <p:cTn id="228" fill="hold">
                      <p:stCondLst>
                        <p:cond delay="indefinite"/>
                      </p:stCondLst>
                      <p:childTnLst>
                        <p:par>
                          <p:cTn id="229" fill="hold">
                            <p:stCondLst>
                              <p:cond delay="0"/>
                            </p:stCondLst>
                            <p:childTnLst>
                              <p:par>
                                <p:cTn id="230" presetID="25" presetClass="entr" presetSubtype="0" fill="hold" grpId="0" nodeType="clickEffect">
                                  <p:stCondLst>
                                    <p:cond delay="0"/>
                                  </p:stCondLst>
                                  <p:childTnLst>
                                    <p:set>
                                      <p:cBhvr>
                                        <p:cTn id="231" dur="1" fill="hold">
                                          <p:stCondLst>
                                            <p:cond delay="0"/>
                                          </p:stCondLst>
                                        </p:cTn>
                                        <p:tgtEl>
                                          <p:spTgt spid="51"/>
                                        </p:tgtEl>
                                        <p:attrNameLst>
                                          <p:attrName>style.visibility</p:attrName>
                                        </p:attrNameLst>
                                      </p:cBhvr>
                                      <p:to>
                                        <p:strVal val="visible"/>
                                      </p:to>
                                    </p:set>
                                    <p:anim calcmode="lin" valueType="num">
                                      <p:cBhvr>
                                        <p:cTn id="232"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233"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234"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235" dur="1000" fill="hold"/>
                                        <p:tgtEl>
                                          <p:spTgt spid="51"/>
                                        </p:tgtEl>
                                        <p:attrNameLst>
                                          <p:attrName>ppt_h</p:attrName>
                                        </p:attrNameLst>
                                      </p:cBhvr>
                                      <p:tavLst>
                                        <p:tav tm="0">
                                          <p:val>
                                            <p:strVal val="#ppt_h"/>
                                          </p:val>
                                        </p:tav>
                                        <p:tav tm="100000">
                                          <p:val>
                                            <p:strVal val="#ppt_h"/>
                                          </p:val>
                                        </p:tav>
                                      </p:tavLst>
                                    </p:anim>
                                    <p:anim calcmode="lin" valueType="num">
                                      <p:cBhvr>
                                        <p:cTn id="236"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237"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238"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239" dur="1000" decel="50000">
                                          <p:stCondLst>
                                            <p:cond delay="0"/>
                                          </p:stCondLst>
                                        </p:cTn>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0" grpId="0" bldLvl="0" animBg="1"/>
      <p:bldP spid="30" grpId="1" animBg="1"/>
      <p:bldP spid="27" grpId="0" bldLvl="0" animBg="1"/>
      <p:bldP spid="27" grpId="1" animBg="1"/>
      <p:bldP spid="34" grpId="0" bldLvl="0" animBg="1"/>
      <p:bldP spid="34" grpId="1" animBg="1"/>
      <p:bldP spid="35" grpId="0" bldLvl="0" animBg="1"/>
      <p:bldP spid="35" grpId="1" animBg="1"/>
      <p:bldP spid="36" grpId="0" bldLvl="0" animBg="1"/>
      <p:bldP spid="36" grpId="1" animBg="1"/>
      <p:bldP spid="36" grpId="2" animBg="1"/>
      <p:bldP spid="35" grpId="2" animBg="1"/>
      <p:bldP spid="37" grpId="0" bldLvl="0" animBg="1"/>
      <p:bldP spid="37" grpId="1" animBg="1"/>
      <p:bldP spid="38" grpId="0" bldLvl="0" animBg="1"/>
      <p:bldP spid="38" grpId="1" animBg="1"/>
      <p:bldP spid="38" grpId="2" animBg="1"/>
      <p:bldP spid="37" grpId="2" animBg="1"/>
      <p:bldP spid="41" grpId="0" animBg="1"/>
      <p:bldP spid="41" grpId="1" animBg="1"/>
      <p:bldP spid="44" grpId="0" bldLvl="0" animBg="1"/>
      <p:bldP spid="44" grpId="1" animBg="1"/>
      <p:bldP spid="42" grpId="0" animBg="1"/>
      <p:bldP spid="42" grpId="1" animBg="1"/>
      <p:bldP spid="41" grpId="2" animBg="1"/>
      <p:bldP spid="43" grpId="0" animBg="1"/>
      <p:bldP spid="43" grpId="1" animBg="1"/>
      <p:bldP spid="43" grpId="2" animBg="1"/>
      <p:bldP spid="45" grpId="0" bldLvl="0" animBg="1"/>
      <p:bldP spid="45" grpId="1" animBg="1"/>
      <p:bldP spid="46" grpId="0" bldLvl="0" animBg="1"/>
      <p:bldP spid="46" grpId="1" animBg="1"/>
      <p:bldP spid="47" grpId="0" animBg="1"/>
      <p:bldP spid="47" grpId="1" animBg="1"/>
      <p:bldP spid="47" grpId="2" animBg="1"/>
      <p:bldP spid="48" grpId="0" bldLvl="0" animBg="1"/>
      <p:bldP spid="48" grpId="1" animBg="1"/>
      <p:bldP spid="49" grpId="0" bldLvl="0" animBg="1"/>
      <p:bldP spid="49" grpId="1" animBg="1"/>
      <p:bldP spid="51" grpId="0" bldLvl="0" animBg="1"/>
      <p:bldP spid="51" grpId="1" animBg="1"/>
      <p:bldP spid="50" grpId="0" animBg="1"/>
      <p:bldP spid="5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1655445" y="38100"/>
            <a:ext cx="2089785" cy="59690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latin typeface="宋体" panose="02010600030101010101" pitchFamily="2" charset="-122"/>
                <a:ea typeface="宋体" panose="02010600030101010101" pitchFamily="2" charset="-122"/>
                <a:sym typeface="Noto Sans SC" panose="020B0200000000000000" charset="-122"/>
              </a:rPr>
              <a:t>核心任务</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3" name="燕尾形 2"/>
          <p:cNvSpPr/>
          <p:nvPr/>
        </p:nvSpPr>
        <p:spPr>
          <a:xfrm>
            <a:off x="3745230" y="37465"/>
            <a:ext cx="727646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找出水面冰山的显性要素（原文伏笔）</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aphicFrame>
        <p:nvGraphicFramePr>
          <p:cNvPr id="2" name="表格 1"/>
          <p:cNvGraphicFramePr/>
          <p:nvPr>
            <p:custDataLst>
              <p:tags r:id="rId1"/>
            </p:custDataLst>
          </p:nvPr>
        </p:nvGraphicFramePr>
        <p:xfrm>
          <a:off x="124460" y="838200"/>
          <a:ext cx="11920220" cy="6974205"/>
        </p:xfrm>
        <a:graphic>
          <a:graphicData uri="http://schemas.openxmlformats.org/drawingml/2006/table">
            <a:tbl>
              <a:tblPr firstRow="1" bandRow="1">
                <a:tableStyleId>{5C22544A-7EE6-4342-B048-85BDC9FD1C3A}</a:tableStyleId>
              </a:tblPr>
              <a:tblGrid>
                <a:gridCol w="2284730"/>
                <a:gridCol w="3251200"/>
                <a:gridCol w="3404235"/>
                <a:gridCol w="2980055"/>
              </a:tblGrid>
              <a:tr h="499110">
                <a:tc>
                  <a:txBody>
                    <a:bodyPr/>
                    <a:p>
                      <a:pPr algn="ctr">
                        <a:buNone/>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原文伏笔</a:t>
                      </a:r>
                      <a:endParaRPr lang="en-US" altLang="en-US" sz="28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en-US" sz="28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显性信息</a:t>
                      </a:r>
                      <a:endParaRPr lang="en-US" altLang="en-US" sz="28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800">
                          <a:solidFill>
                            <a:schemeClr val="tx1"/>
                          </a:solidFill>
                          <a:latin typeface="宋体" panose="02010600030101010101" pitchFamily="2" charset="-122"/>
                          <a:ea typeface="宋体" panose="02010600030101010101" pitchFamily="2" charset="-122"/>
                        </a:rPr>
                        <a:t>隐性逻辑推导</a:t>
                      </a:r>
                      <a:endParaRPr lang="zh-CN" altLang="en-US" sz="28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spcBef>
                          <a:spcPts val="0"/>
                        </a:spcBef>
                        <a:buClrTx/>
                        <a:buSzTx/>
                        <a:buFontTx/>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潜在续写方向</a:t>
                      </a:r>
                      <a:endParaRPr lang="zh-CN" altLang="en-US" sz="28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9645">
                <a:tc>
                  <a:txBody>
                    <a:bodyPr/>
                    <a:p>
                      <a:pPr algn="ctr">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“我”的经验</a:t>
                      </a:r>
                      <a:r>
                        <a:rPr lang="en-US" sz="28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vs</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疯牛</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9645">
                <a:tc>
                  <a:txBody>
                    <a:bodyPr/>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奶牛的失控</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与破坏力</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9645">
                <a:tc>
                  <a:txBody>
                    <a:bodyPr/>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牛脖子上</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的绳子</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9645">
                <a:tc>
                  <a:txBody>
                    <a:bodyPr/>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人群的远</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距离围观</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9645">
                <a:tc>
                  <a:txBody>
                    <a:bodyPr/>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女儿视“我”</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algn="ctr">
                        <a:buClrTx/>
                        <a:buSzTx/>
                        <a:buNone/>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为高手</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4" name="文本框 3"/>
          <p:cNvSpPr txBox="1"/>
          <p:nvPr/>
        </p:nvSpPr>
        <p:spPr>
          <a:xfrm>
            <a:off x="2248535" y="1363345"/>
            <a:ext cx="3456940" cy="953135"/>
          </a:xfrm>
          <a:prstGeom prst="rect">
            <a:avLst/>
          </a:prstGeom>
          <a:noFill/>
        </p:spPr>
        <p:txBody>
          <a:bodyPr wrap="square" rtlCol="0">
            <a:spAutoFit/>
          </a:bodyPr>
          <a:p>
            <a:pPr indent="0" algn="ctr">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“我”熟悉牛，但此牛完全陌生且疯狂</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5" name="文本框 4"/>
          <p:cNvSpPr txBox="1"/>
          <p:nvPr/>
        </p:nvSpPr>
        <p:spPr>
          <a:xfrm>
            <a:off x="5791835" y="1363345"/>
            <a:ext cx="3175000" cy="953135"/>
          </a:xfrm>
          <a:prstGeom prst="rect">
            <a:avLst/>
          </a:prstGeom>
          <a:noFill/>
        </p:spPr>
        <p:txBody>
          <a:bodyPr wrap="square" rtlCol="0">
            <a:spAutoFit/>
          </a:bodyPr>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我”</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个人</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能力有限，无法独立解决</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6" name="文本框 5"/>
          <p:cNvSpPr txBox="1"/>
          <p:nvPr/>
        </p:nvSpPr>
        <p:spPr>
          <a:xfrm>
            <a:off x="9202420" y="1363345"/>
            <a:ext cx="2750820" cy="953135"/>
          </a:xfrm>
          <a:prstGeom prst="rect">
            <a:avLst/>
          </a:prstGeom>
          <a:noFill/>
        </p:spPr>
        <p:txBody>
          <a:bodyPr wrap="square" rtlCol="0">
            <a:spAutoFit/>
          </a:bodyPr>
          <a:p>
            <a:pPr algn="ctr">
              <a:lnSpc>
                <a:spcPct val="100000"/>
              </a:lnSpc>
              <a:buClrTx/>
              <a:buSzTx/>
              <a:buFontTx/>
              <a:defRPr/>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引入外部帮助</a:t>
            </a:r>
            <a:endPar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algn="ctr">
              <a:lnSpc>
                <a:spcPct val="100000"/>
              </a:lnSpc>
              <a:buClrTx/>
              <a:buSzTx/>
              <a:buFontTx/>
              <a:defRPr/>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（警察）</a:t>
            </a:r>
            <a:endPar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7" name="文本框 6"/>
          <p:cNvSpPr txBox="1"/>
          <p:nvPr/>
        </p:nvSpPr>
        <p:spPr>
          <a:xfrm>
            <a:off x="2487930" y="2316480"/>
            <a:ext cx="3217545" cy="953135"/>
          </a:xfrm>
          <a:prstGeom prst="rect">
            <a:avLst/>
          </a:prstGeom>
          <a:noFill/>
        </p:spPr>
        <p:txBody>
          <a:bodyPr wrap="square" rtlCol="0">
            <a:spAutoFit/>
          </a:bodyPr>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瘦骨嶙峋、目光凶戾、冲撞人群</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9" name="文本框 8"/>
          <p:cNvSpPr txBox="1"/>
          <p:nvPr/>
        </p:nvSpPr>
        <p:spPr>
          <a:xfrm>
            <a:off x="5791835" y="2316480"/>
            <a:ext cx="3217545" cy="953135"/>
          </a:xfrm>
          <a:prstGeom prst="rect">
            <a:avLst/>
          </a:prstGeom>
          <a:noFill/>
        </p:spPr>
        <p:txBody>
          <a:bodyPr wrap="square" rtlCol="0">
            <a:spAutoFit/>
          </a:bodyPr>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情况危险，需专业、快速处置</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14" name="文本框 13"/>
          <p:cNvSpPr txBox="1"/>
          <p:nvPr/>
        </p:nvSpPr>
        <p:spPr>
          <a:xfrm>
            <a:off x="9640570" y="2316480"/>
            <a:ext cx="1916430" cy="953135"/>
          </a:xfrm>
          <a:prstGeom prst="rect">
            <a:avLst/>
          </a:prstGeom>
          <a:noFill/>
        </p:spPr>
        <p:txBody>
          <a:bodyPr wrap="square" rtlCol="0">
            <a:spAutoFit/>
          </a:bodyPr>
          <a:p>
            <a:pPr indent="0" algn="l">
              <a:lnSpc>
                <a:spcPct val="100000"/>
              </a:lnSpc>
              <a:defRPr/>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警察介入，</a:t>
            </a:r>
            <a:endPar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indent="0" algn="l">
              <a:lnSpc>
                <a:spcPct val="100000"/>
              </a:lnSpc>
              <a:defRPr/>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控制局面</a:t>
            </a:r>
            <a:endParaRPr lang="en-US"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15" name="文本框 14"/>
          <p:cNvSpPr txBox="1"/>
          <p:nvPr/>
        </p:nvSpPr>
        <p:spPr>
          <a:xfrm>
            <a:off x="2705100" y="3455670"/>
            <a:ext cx="2705735" cy="521970"/>
          </a:xfrm>
          <a:prstGeom prst="rect">
            <a:avLst/>
          </a:prstGeom>
          <a:noFill/>
        </p:spPr>
        <p:txBody>
          <a:bodyPr wrap="square" rtlCol="0">
            <a:spAutoFit/>
          </a:bodyPr>
          <a:p>
            <a:pPr lvl="0" algn="l">
              <a:buClrTx/>
              <a:buSzTx/>
              <a:buFontTx/>
              <a:defRPr/>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牛脖子上有绳子</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16" name="文本框 15"/>
          <p:cNvSpPr txBox="1"/>
          <p:nvPr/>
        </p:nvSpPr>
        <p:spPr>
          <a:xfrm>
            <a:off x="5881370" y="3269615"/>
            <a:ext cx="3030220" cy="953135"/>
          </a:xfrm>
          <a:prstGeom prst="rect">
            <a:avLst/>
          </a:prstGeom>
          <a:noFill/>
        </p:spPr>
        <p:txBody>
          <a:bodyPr wrap="square" rtlCol="0">
            <a:spAutoFit/>
          </a:bodyPr>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牛有主人；提供了现成的控制工具</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17" name="文本框 16"/>
          <p:cNvSpPr txBox="1"/>
          <p:nvPr/>
        </p:nvSpPr>
        <p:spPr>
          <a:xfrm>
            <a:off x="9206230" y="3269615"/>
            <a:ext cx="2719070" cy="953135"/>
          </a:xfrm>
          <a:prstGeom prst="rect">
            <a:avLst/>
          </a:prstGeom>
          <a:noFill/>
        </p:spPr>
        <p:txBody>
          <a:bodyPr wrap="square" rtlCol="0">
            <a:spAutoFit/>
          </a:bodyPr>
          <a:p>
            <a:pPr indent="0" algn="l">
              <a:lnSpc>
                <a:spcPct val="100000"/>
              </a:lnSpc>
              <a:defRPr/>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寻找主人；利用绳子束缚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p:cNvSpPr txBox="1"/>
          <p:nvPr/>
        </p:nvSpPr>
        <p:spPr>
          <a:xfrm>
            <a:off x="2797810" y="4298315"/>
            <a:ext cx="2411095" cy="953135"/>
          </a:xfrm>
          <a:prstGeom prst="rect">
            <a:avLst/>
          </a:prstGeom>
          <a:noFill/>
        </p:spPr>
        <p:txBody>
          <a:bodyPr wrap="square" rtlCol="0">
            <a:spAutoFit/>
          </a:bodyPr>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好奇但畏惧，</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保持距离</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19" name="文本框 18"/>
          <p:cNvSpPr txBox="1"/>
          <p:nvPr/>
        </p:nvSpPr>
        <p:spPr>
          <a:xfrm>
            <a:off x="5750560" y="4260850"/>
            <a:ext cx="3030220" cy="953135"/>
          </a:xfrm>
          <a:prstGeom prst="rect">
            <a:avLst/>
          </a:prstGeom>
          <a:noFill/>
        </p:spPr>
        <p:txBody>
          <a:bodyPr wrap="square" rtlCol="0">
            <a:spAutoFit/>
          </a:bodyPr>
          <a:p>
            <a:pPr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无法提供帮助，不干扰主线</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20" name="文本框 19"/>
          <p:cNvSpPr txBox="1"/>
          <p:nvPr/>
        </p:nvSpPr>
        <p:spPr>
          <a:xfrm>
            <a:off x="9322435" y="4298315"/>
            <a:ext cx="2524125" cy="953135"/>
          </a:xfrm>
          <a:prstGeom prst="rect">
            <a:avLst/>
          </a:prstGeom>
          <a:noFill/>
        </p:spPr>
        <p:txBody>
          <a:bodyPr wrap="square" rtlCol="0">
            <a:spAutoFit/>
          </a:bodyPr>
          <a:p>
            <a:pPr lvl="0" algn="l">
              <a:buClrTx/>
              <a:buSzTx/>
              <a:buFontTx/>
              <a:defRPr/>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聚焦</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我</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警察</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的主角</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21" name="文本框 20"/>
          <p:cNvSpPr txBox="1"/>
          <p:nvPr/>
        </p:nvSpPr>
        <p:spPr>
          <a:xfrm>
            <a:off x="3026410" y="5251450"/>
            <a:ext cx="2182495" cy="953135"/>
          </a:xfrm>
          <a:prstGeom prst="rect">
            <a:avLst/>
          </a:prstGeom>
          <a:noFill/>
        </p:spPr>
        <p:txBody>
          <a:bodyPr wrap="square" rtlCol="0">
            <a:spAutoFit/>
          </a:bodyPr>
          <a:p>
            <a:pPr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女儿眼中的</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全能父亲</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22" name="文本框 21"/>
          <p:cNvSpPr txBox="1"/>
          <p:nvPr/>
        </p:nvSpPr>
        <p:spPr>
          <a:xfrm>
            <a:off x="6206490" y="5251450"/>
            <a:ext cx="2346960" cy="953135"/>
          </a:xfrm>
          <a:prstGeom prst="rect">
            <a:avLst/>
          </a:prstGeom>
          <a:noFill/>
        </p:spPr>
        <p:txBody>
          <a:bodyPr wrap="square" rtlCol="0">
            <a:spAutoFit/>
          </a:bodyPr>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孩子对父亲的</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indent="0" algn="l">
              <a:lnSpc>
                <a:spcPct val="100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理想化认知</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23" name="文本框 22"/>
          <p:cNvSpPr txBox="1"/>
          <p:nvPr/>
        </p:nvSpPr>
        <p:spPr>
          <a:xfrm>
            <a:off x="9404350" y="5251450"/>
            <a:ext cx="2339340" cy="953135"/>
          </a:xfrm>
          <a:prstGeom prst="rect">
            <a:avLst/>
          </a:prstGeom>
          <a:noFill/>
        </p:spPr>
        <p:txBody>
          <a:bodyPr wrap="square" rtlCol="0">
            <a:spAutoFit/>
          </a:bodyPr>
          <a:p>
            <a:pPr lvl="0" algn="l">
              <a:buClrTx/>
              <a:buSzTx/>
              <a:buFontTx/>
              <a:defRPr/>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解构与重建</a:t>
            </a:r>
            <a:endPar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lvl="0" algn="l">
              <a:buClrTx/>
              <a:buSzTx/>
              <a:buFontTx/>
              <a:defRPr/>
            </a:pP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“父亲</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形象</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endPar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24" name="文本框 23"/>
          <p:cNvSpPr txBox="1"/>
          <p:nvPr/>
        </p:nvSpPr>
        <p:spPr>
          <a:xfrm>
            <a:off x="5621020" y="4260215"/>
            <a:ext cx="3388360" cy="953135"/>
          </a:xfrm>
          <a:prstGeom prst="rect">
            <a:avLst/>
          </a:prstGeom>
          <a:noFill/>
        </p:spPr>
        <p:txBody>
          <a:bodyPr wrap="square" rtlCol="0">
            <a:spAutoFit/>
          </a:bodyPr>
          <a:p>
            <a:pPr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第一段没认出牛的原因（因远而看不清）</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25" name="文本框 24"/>
          <p:cNvSpPr txBox="1"/>
          <p:nvPr/>
        </p:nvSpPr>
        <p:spPr>
          <a:xfrm>
            <a:off x="9157970" y="4260850"/>
            <a:ext cx="2698750" cy="953135"/>
          </a:xfrm>
          <a:prstGeom prst="rect">
            <a:avLst/>
          </a:prstGeom>
          <a:noFill/>
        </p:spPr>
        <p:txBody>
          <a:bodyPr wrap="square" rtlCol="0">
            <a:spAutoFit/>
          </a:bodyPr>
          <a:p>
            <a:pPr lvl="0" algn="l">
              <a:buClrTx/>
              <a:buSzTx/>
              <a:buFontTx/>
              <a:defRPr/>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第二段人群中可能有人认出牛</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8" dur="1000" fill="hold"/>
                                        <p:tgtEl>
                                          <p:spTgt spid="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70" dur="1000" fill="hold"/>
                                        <p:tgtEl>
                                          <p:spTgt spid="1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4"/>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82" dur="1000" fill="hold"/>
                                        <p:tgtEl>
                                          <p:spTgt spid="15"/>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5"/>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94" dur="1000" fill="hold"/>
                                        <p:tgtEl>
                                          <p:spTgt spid="16"/>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6"/>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06" dur="1000" fill="hold"/>
                                        <p:tgtEl>
                                          <p:spTgt spid="17"/>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7"/>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p:cTn id="115"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18" dur="1000" fill="hold"/>
                                        <p:tgtEl>
                                          <p:spTgt spid="18"/>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8"/>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grpId="0" nodeType="clickEffect">
                                  <p:stCondLst>
                                    <p:cond delay="0"/>
                                  </p:stCondLst>
                                  <p:childTnLst>
                                    <p:set>
                                      <p:cBhvr>
                                        <p:cTn id="126" dur="1" fill="hold">
                                          <p:stCondLst>
                                            <p:cond delay="0"/>
                                          </p:stCondLst>
                                        </p:cTn>
                                        <p:tgtEl>
                                          <p:spTgt spid="19"/>
                                        </p:tgtEl>
                                        <p:attrNameLst>
                                          <p:attrName>style.visibility</p:attrName>
                                        </p:attrNameLst>
                                      </p:cBhvr>
                                      <p:to>
                                        <p:strVal val="visible"/>
                                      </p:to>
                                    </p:set>
                                    <p:anim calcmode="lin" valueType="num">
                                      <p:cBhvr>
                                        <p:cTn id="12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30" dur="1000" fill="hold"/>
                                        <p:tgtEl>
                                          <p:spTgt spid="19"/>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9"/>
                                        </p:tgtEl>
                                      </p:cBhvr>
                                    </p:animEffect>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20"/>
                                        </p:tgtEl>
                                        <p:attrNameLst>
                                          <p:attrName>style.visibility</p:attrName>
                                        </p:attrNameLst>
                                      </p:cBhvr>
                                      <p:to>
                                        <p:strVal val="visible"/>
                                      </p:to>
                                    </p:set>
                                    <p:anim calcmode="lin" valueType="num">
                                      <p:cBhvr>
                                        <p:cTn id="13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42" dur="1000" fill="hold"/>
                                        <p:tgtEl>
                                          <p:spTgt spid="20"/>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20"/>
                                        </p:tgtEl>
                                      </p:cBhvr>
                                    </p:animEffect>
                                  </p:childTnLst>
                                </p:cTn>
                              </p:par>
                            </p:childTnLst>
                          </p:cTn>
                        </p:par>
                      </p:childTnLst>
                    </p:cTn>
                  </p:par>
                  <p:par>
                    <p:cTn id="147" fill="hold">
                      <p:stCondLst>
                        <p:cond delay="indefinite"/>
                      </p:stCondLst>
                      <p:childTnLst>
                        <p:par>
                          <p:cTn id="148" fill="hold">
                            <p:stCondLst>
                              <p:cond delay="0"/>
                            </p:stCondLst>
                            <p:childTnLst>
                              <p:par>
                                <p:cTn id="149" presetID="18" presetClass="exit" presetSubtype="12" fill="hold" grpId="2" nodeType="clickEffect">
                                  <p:stCondLst>
                                    <p:cond delay="0"/>
                                  </p:stCondLst>
                                  <p:childTnLst>
                                    <p:animEffect transition="out" filter="strips(downLeft)">
                                      <p:cBhvr>
                                        <p:cTn id="150" dur="500"/>
                                        <p:tgtEl>
                                          <p:spTgt spid="19"/>
                                        </p:tgtEl>
                                      </p:cBhvr>
                                    </p:animEffect>
                                    <p:set>
                                      <p:cBhvr>
                                        <p:cTn id="151" dur="1" fill="hold">
                                          <p:stCondLst>
                                            <p:cond delay="499"/>
                                          </p:stCondLst>
                                        </p:cTn>
                                        <p:tgtEl>
                                          <p:spTgt spid="19"/>
                                        </p:tgtEl>
                                        <p:attrNameLst>
                                          <p:attrName>style.visibility</p:attrName>
                                        </p:attrNameLst>
                                      </p:cBhvr>
                                      <p:to>
                                        <p:strVal val="hidden"/>
                                      </p:to>
                                    </p:set>
                                  </p:childTnLst>
                                </p:cTn>
                              </p:par>
                              <p:par>
                                <p:cTn id="152" presetID="18" presetClass="exit" presetSubtype="12" fill="hold" grpId="2" nodeType="withEffect">
                                  <p:stCondLst>
                                    <p:cond delay="0"/>
                                  </p:stCondLst>
                                  <p:childTnLst>
                                    <p:animEffect transition="out" filter="strips(downLeft)">
                                      <p:cBhvr>
                                        <p:cTn id="153" dur="500"/>
                                        <p:tgtEl>
                                          <p:spTgt spid="20"/>
                                        </p:tgtEl>
                                      </p:cBhvr>
                                    </p:animEffect>
                                    <p:set>
                                      <p:cBhvr>
                                        <p:cTn id="154" dur="1" fill="hold">
                                          <p:stCondLst>
                                            <p:cond delay="499"/>
                                          </p:stCondLst>
                                        </p:cTn>
                                        <p:tgtEl>
                                          <p:spTgt spid="20"/>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25" presetClass="entr" presetSubtype="0" fill="hold" grpId="0" nodeType="clickEffect">
                                  <p:stCondLst>
                                    <p:cond delay="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60"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61"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62" dur="1000" fill="hold"/>
                                        <p:tgtEl>
                                          <p:spTgt spid="24"/>
                                        </p:tgtEl>
                                        <p:attrNameLst>
                                          <p:attrName>ppt_h</p:attrName>
                                        </p:attrNameLst>
                                      </p:cBhvr>
                                      <p:tavLst>
                                        <p:tav tm="0">
                                          <p:val>
                                            <p:strVal val="#ppt_h"/>
                                          </p:val>
                                        </p:tav>
                                        <p:tav tm="100000">
                                          <p:val>
                                            <p:strVal val="#ppt_h"/>
                                          </p:val>
                                        </p:tav>
                                      </p:tavLst>
                                    </p:anim>
                                    <p:anim calcmode="lin" valueType="num">
                                      <p:cBhvr>
                                        <p:cTn id="163"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64"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65"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66" dur="1000" decel="50000">
                                          <p:stCondLst>
                                            <p:cond delay="0"/>
                                          </p:stCondLst>
                                        </p:cTn>
                                        <p:tgtEl>
                                          <p:spTgt spid="24"/>
                                        </p:tgtEl>
                                      </p:cBhvr>
                                    </p:animEffect>
                                  </p:childTnLst>
                                </p:cTn>
                              </p:par>
                            </p:childTnLst>
                          </p:cTn>
                        </p:par>
                      </p:childTnLst>
                    </p:cTn>
                  </p:par>
                  <p:par>
                    <p:cTn id="167" fill="hold">
                      <p:stCondLst>
                        <p:cond delay="indefinite"/>
                      </p:stCondLst>
                      <p:childTnLst>
                        <p:par>
                          <p:cTn id="168" fill="hold">
                            <p:stCondLst>
                              <p:cond delay="0"/>
                            </p:stCondLst>
                            <p:childTnLst>
                              <p:par>
                                <p:cTn id="169" presetID="25" presetClass="entr" presetSubtype="0" fill="hold" grpId="0" nodeType="clickEffect">
                                  <p:stCondLst>
                                    <p:cond delay="0"/>
                                  </p:stCondLst>
                                  <p:childTnLst>
                                    <p:set>
                                      <p:cBhvr>
                                        <p:cTn id="170" dur="1" fill="hold">
                                          <p:stCondLst>
                                            <p:cond delay="0"/>
                                          </p:stCondLst>
                                        </p:cTn>
                                        <p:tgtEl>
                                          <p:spTgt spid="25"/>
                                        </p:tgtEl>
                                        <p:attrNameLst>
                                          <p:attrName>style.visibility</p:attrName>
                                        </p:attrNameLst>
                                      </p:cBhvr>
                                      <p:to>
                                        <p:strVal val="visible"/>
                                      </p:to>
                                    </p:set>
                                    <p:anim calcmode="lin" valueType="num">
                                      <p:cBhvr>
                                        <p:cTn id="171"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72"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73"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74" dur="1000" fill="hold"/>
                                        <p:tgtEl>
                                          <p:spTgt spid="25"/>
                                        </p:tgtEl>
                                        <p:attrNameLst>
                                          <p:attrName>ppt_h</p:attrName>
                                        </p:attrNameLst>
                                      </p:cBhvr>
                                      <p:tavLst>
                                        <p:tav tm="0">
                                          <p:val>
                                            <p:strVal val="#ppt_h"/>
                                          </p:val>
                                        </p:tav>
                                        <p:tav tm="100000">
                                          <p:val>
                                            <p:strVal val="#ppt_h"/>
                                          </p:val>
                                        </p:tav>
                                      </p:tavLst>
                                    </p:anim>
                                    <p:anim calcmode="lin" valueType="num">
                                      <p:cBhvr>
                                        <p:cTn id="175"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76"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77"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78" dur="1000" decel="50000">
                                          <p:stCondLst>
                                            <p:cond delay="0"/>
                                          </p:stCondLst>
                                        </p:cTn>
                                        <p:tgtEl>
                                          <p:spTgt spid="25"/>
                                        </p:tgtEl>
                                      </p:cBhvr>
                                    </p:animEffect>
                                  </p:childTnLst>
                                </p:cTn>
                              </p:par>
                            </p:childTnLst>
                          </p:cTn>
                        </p:par>
                      </p:childTnLst>
                    </p:cTn>
                  </p:par>
                  <p:par>
                    <p:cTn id="179" fill="hold">
                      <p:stCondLst>
                        <p:cond delay="indefinite"/>
                      </p:stCondLst>
                      <p:childTnLst>
                        <p:par>
                          <p:cTn id="180" fill="hold">
                            <p:stCondLst>
                              <p:cond delay="0"/>
                            </p:stCondLst>
                            <p:childTnLst>
                              <p:par>
                                <p:cTn id="181" presetID="25" presetClass="entr" presetSubtype="0" fill="hold" grpId="0" nodeType="clickEffect">
                                  <p:stCondLst>
                                    <p:cond delay="0"/>
                                  </p:stCondLst>
                                  <p:childTnLst>
                                    <p:set>
                                      <p:cBhvr>
                                        <p:cTn id="182" dur="1" fill="hold">
                                          <p:stCondLst>
                                            <p:cond delay="0"/>
                                          </p:stCondLst>
                                        </p:cTn>
                                        <p:tgtEl>
                                          <p:spTgt spid="21"/>
                                        </p:tgtEl>
                                        <p:attrNameLst>
                                          <p:attrName>style.visibility</p:attrName>
                                        </p:attrNameLst>
                                      </p:cBhvr>
                                      <p:to>
                                        <p:strVal val="visible"/>
                                      </p:to>
                                    </p:set>
                                    <p:anim calcmode="lin" valueType="num">
                                      <p:cBhvr>
                                        <p:cTn id="183"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86" dur="1000" fill="hold"/>
                                        <p:tgtEl>
                                          <p:spTgt spid="21"/>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21"/>
                                        </p:tgtEl>
                                      </p:cBhvr>
                                    </p:animEffect>
                                  </p:childTnLst>
                                </p:cTn>
                              </p:par>
                            </p:childTnLst>
                          </p:cTn>
                        </p:par>
                      </p:childTnLst>
                    </p:cTn>
                  </p:par>
                  <p:par>
                    <p:cTn id="191" fill="hold">
                      <p:stCondLst>
                        <p:cond delay="indefinite"/>
                      </p:stCondLst>
                      <p:childTnLst>
                        <p:par>
                          <p:cTn id="192" fill="hold">
                            <p:stCondLst>
                              <p:cond delay="0"/>
                            </p:stCondLst>
                            <p:childTnLst>
                              <p:par>
                                <p:cTn id="193" presetID="25" presetClass="entr" presetSubtype="0" fill="hold" grpId="0" nodeType="clickEffect">
                                  <p:stCondLst>
                                    <p:cond delay="0"/>
                                  </p:stCondLst>
                                  <p:childTnLst>
                                    <p:set>
                                      <p:cBhvr>
                                        <p:cTn id="194" dur="1" fill="hold">
                                          <p:stCondLst>
                                            <p:cond delay="0"/>
                                          </p:stCondLst>
                                        </p:cTn>
                                        <p:tgtEl>
                                          <p:spTgt spid="22"/>
                                        </p:tgtEl>
                                        <p:attrNameLst>
                                          <p:attrName>style.visibility</p:attrName>
                                        </p:attrNameLst>
                                      </p:cBhvr>
                                      <p:to>
                                        <p:strVal val="visible"/>
                                      </p:to>
                                    </p:set>
                                    <p:anim calcmode="lin" valueType="num">
                                      <p:cBhvr>
                                        <p:cTn id="195"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96"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97"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98" dur="1000" fill="hold"/>
                                        <p:tgtEl>
                                          <p:spTgt spid="22"/>
                                        </p:tgtEl>
                                        <p:attrNameLst>
                                          <p:attrName>ppt_h</p:attrName>
                                        </p:attrNameLst>
                                      </p:cBhvr>
                                      <p:tavLst>
                                        <p:tav tm="0">
                                          <p:val>
                                            <p:strVal val="#ppt_h"/>
                                          </p:val>
                                        </p:tav>
                                        <p:tav tm="100000">
                                          <p:val>
                                            <p:strVal val="#ppt_h"/>
                                          </p:val>
                                        </p:tav>
                                      </p:tavLst>
                                    </p:anim>
                                    <p:anim calcmode="lin" valueType="num">
                                      <p:cBhvr>
                                        <p:cTn id="199"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200"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201"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02" dur="1000" decel="50000">
                                          <p:stCondLst>
                                            <p:cond delay="0"/>
                                          </p:stCondLst>
                                        </p:cTn>
                                        <p:tgtEl>
                                          <p:spTgt spid="22"/>
                                        </p:tgtEl>
                                      </p:cBhvr>
                                    </p:animEffect>
                                  </p:childTnLst>
                                </p:cTn>
                              </p:par>
                            </p:childTnLst>
                          </p:cTn>
                        </p:par>
                      </p:childTnLst>
                    </p:cTn>
                  </p:par>
                  <p:par>
                    <p:cTn id="203" fill="hold">
                      <p:stCondLst>
                        <p:cond delay="indefinite"/>
                      </p:stCondLst>
                      <p:childTnLst>
                        <p:par>
                          <p:cTn id="204" fill="hold">
                            <p:stCondLst>
                              <p:cond delay="0"/>
                            </p:stCondLst>
                            <p:childTnLst>
                              <p:par>
                                <p:cTn id="205" presetID="25" presetClass="entr" presetSubtype="0" fill="hold" grpId="0" nodeType="clickEffect">
                                  <p:stCondLst>
                                    <p:cond delay="0"/>
                                  </p:stCondLst>
                                  <p:childTnLst>
                                    <p:set>
                                      <p:cBhvr>
                                        <p:cTn id="206" dur="1" fill="hold">
                                          <p:stCondLst>
                                            <p:cond delay="0"/>
                                          </p:stCondLst>
                                        </p:cTn>
                                        <p:tgtEl>
                                          <p:spTgt spid="23"/>
                                        </p:tgtEl>
                                        <p:attrNameLst>
                                          <p:attrName>style.visibility</p:attrName>
                                        </p:attrNameLst>
                                      </p:cBhvr>
                                      <p:to>
                                        <p:strVal val="visible"/>
                                      </p:to>
                                    </p:set>
                                    <p:anim calcmode="lin" valueType="num">
                                      <p:cBhvr>
                                        <p:cTn id="207"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08"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09"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10" dur="1000" fill="hold"/>
                                        <p:tgtEl>
                                          <p:spTgt spid="23"/>
                                        </p:tgtEl>
                                        <p:attrNameLst>
                                          <p:attrName>ppt_h</p:attrName>
                                        </p:attrNameLst>
                                      </p:cBhvr>
                                      <p:tavLst>
                                        <p:tav tm="0">
                                          <p:val>
                                            <p:strVal val="#ppt_h"/>
                                          </p:val>
                                        </p:tav>
                                        <p:tav tm="100000">
                                          <p:val>
                                            <p:strVal val="#ppt_h"/>
                                          </p:val>
                                        </p:tav>
                                      </p:tavLst>
                                    </p:anim>
                                    <p:anim calcmode="lin" valueType="num">
                                      <p:cBhvr>
                                        <p:cTn id="211"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12"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13"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14" dur="1000" decel="500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9" grpId="0"/>
      <p:bldP spid="9"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19" grpId="2"/>
      <p:bldP spid="20" grpId="2"/>
      <p:bldP spid="24" grpId="0"/>
      <p:bldP spid="24" grpId="1"/>
      <p:bldP spid="25" grpId="0"/>
      <p:bldP spid="25"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09220" y="884555"/>
            <a:ext cx="8479790" cy="89154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r>
              <a:rPr lang="en-US" altLang="zh-CN" sz="28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 Having milked cows as a boy and worked with beef cattle, I knew—so I thought—all about cows.</a:t>
            </a:r>
            <a:endParaRPr lang="zh-CN" altLang="en-US" sz="2400">
              <a:latin typeface="Times New Roman" panose="02020603050405020304" charset="0"/>
              <a:cs typeface="Times New Roman" panose="02020603050405020304" charset="0"/>
            </a:endParaRPr>
          </a:p>
        </p:txBody>
      </p:sp>
      <p:sp>
        <p:nvSpPr>
          <p:cNvPr id="6" name="文本框 5"/>
          <p:cNvSpPr txBox="1"/>
          <p:nvPr/>
        </p:nvSpPr>
        <p:spPr>
          <a:xfrm>
            <a:off x="109220" y="2239010"/>
            <a:ext cx="8476615" cy="126047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r>
              <a:rPr lang="en-US" altLang="zh-CN" sz="28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 “See that piece of rope around her neck?” I said. “After I leave you at the swimming center, I’ll go back and catch her and hold her for her owner, who’s probably trying to find her.”</a:t>
            </a:r>
            <a:endParaRPr lang="en-US" altLang="zh-CN" sz="2400">
              <a:latin typeface="Times New Roman" panose="02020603050405020304" charset="0"/>
              <a:cs typeface="Times New Roman" panose="02020603050405020304" charset="0"/>
            </a:endParaRPr>
          </a:p>
        </p:txBody>
      </p:sp>
      <p:sp>
        <p:nvSpPr>
          <p:cNvPr id="7" name="文本框 6"/>
          <p:cNvSpPr txBox="1"/>
          <p:nvPr/>
        </p:nvSpPr>
        <p:spPr>
          <a:xfrm>
            <a:off x="106045" y="3962400"/>
            <a:ext cx="8476615" cy="267652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lvl="0" algn="just">
              <a:buClrTx/>
              <a:buSzTx/>
              <a:buFontTx/>
            </a:pPr>
            <a:r>
              <a:rPr lang="en-US" altLang="zh-CN" sz="2800">
                <a:latin typeface="Times New Roman" panose="02020603050405020304" charset="0"/>
                <a:cs typeface="Times New Roman" panose="02020603050405020304" charset="0"/>
                <a:sym typeface="+mn-ea"/>
              </a:rPr>
              <a:t>     She watched me narrowly as I approached, turning her head to view me with one big eye, then the other. At thirty feet from her I had a slight hesitation, at twenty a serious doubt. At ten feet I stopped and realized the truth.</a:t>
            </a:r>
            <a:endParaRPr lang="en-US" altLang="zh-CN" sz="2800">
              <a:latin typeface="Times New Roman" panose="02020603050405020304" charset="0"/>
              <a:cs typeface="Times New Roman" panose="02020603050405020304" charset="0"/>
              <a:sym typeface="+mn-ea"/>
            </a:endParaRPr>
          </a:p>
          <a:p>
            <a:pPr lvl="0" algn="just">
              <a:buClrTx/>
              <a:buSzTx/>
              <a:buFontTx/>
            </a:pPr>
            <a:r>
              <a:rPr lang="en-US" altLang="zh-CN" sz="2800">
                <a:latin typeface="Times New Roman" panose="02020603050405020304" charset="0"/>
                <a:cs typeface="Times New Roman" panose="02020603050405020304" charset="0"/>
                <a:sym typeface="+mn-ea"/>
              </a:rPr>
              <a:t> </a:t>
            </a:r>
            <a:endParaRPr lang="en-US" altLang="zh-CN" sz="2800">
              <a:latin typeface="Times New Roman" panose="02020603050405020304" charset="0"/>
              <a:cs typeface="Times New Roman" panose="02020603050405020304" charset="0"/>
              <a:sym typeface="+mn-ea"/>
            </a:endParaRPr>
          </a:p>
          <a:p>
            <a:pPr lvl="0" algn="just">
              <a:buClrTx/>
              <a:buSzTx/>
              <a:buFontTx/>
            </a:pPr>
            <a:endParaRPr lang="en-US" altLang="zh-CN" sz="2800">
              <a:latin typeface="Times New Roman" panose="02020603050405020304" charset="0"/>
              <a:cs typeface="Times New Roman" panose="02020603050405020304" charset="0"/>
              <a:sym typeface="+mn-ea"/>
            </a:endParaRPr>
          </a:p>
        </p:txBody>
      </p:sp>
      <p:sp>
        <p:nvSpPr>
          <p:cNvPr id="9" name="右箭头 8"/>
          <p:cNvSpPr/>
          <p:nvPr/>
        </p:nvSpPr>
        <p:spPr>
          <a:xfrm>
            <a:off x="8585835" y="1179830"/>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nvSpPr>
        <p:spPr>
          <a:xfrm>
            <a:off x="9277350" y="845820"/>
            <a:ext cx="2445385" cy="93027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自认为懂牛</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6" name="直接连接符 15"/>
          <p:cNvCxnSpPr/>
          <p:nvPr/>
        </p:nvCxnSpPr>
        <p:spPr>
          <a:xfrm>
            <a:off x="1129665" y="2697480"/>
            <a:ext cx="4412615" cy="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17" name="圆角矩形 16"/>
          <p:cNvSpPr/>
          <p:nvPr/>
        </p:nvSpPr>
        <p:spPr>
          <a:xfrm>
            <a:off x="109220" y="1847215"/>
            <a:ext cx="7275830" cy="505460"/>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暗示牛有主人，同时也是制服牛的工具之一</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18" name="直接连接符 17"/>
          <p:cNvCxnSpPr/>
          <p:nvPr/>
        </p:nvCxnSpPr>
        <p:spPr>
          <a:xfrm flipV="1">
            <a:off x="3684270" y="3105150"/>
            <a:ext cx="4781550" cy="317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nvCxnSpPr>
        <p:spPr>
          <a:xfrm flipV="1">
            <a:off x="213995" y="3406140"/>
            <a:ext cx="1677670" cy="2286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20" name="右箭头 19"/>
          <p:cNvSpPr/>
          <p:nvPr/>
        </p:nvSpPr>
        <p:spPr>
          <a:xfrm>
            <a:off x="8582660" y="2804160"/>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圆角矩形 20"/>
          <p:cNvSpPr/>
          <p:nvPr/>
        </p:nvSpPr>
        <p:spPr>
          <a:xfrm>
            <a:off x="9342755" y="2475865"/>
            <a:ext cx="2445385" cy="93027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自信满满</a:t>
            </a:r>
            <a:endParaRPr lang="zh-CN" altLang="en-US" sz="2800">
              <a:solidFill>
                <a:schemeClr val="tx1"/>
              </a:solidFill>
              <a:latin typeface="宋体" panose="02010600030101010101" pitchFamily="2" charset="-122"/>
              <a:ea typeface="宋体" panose="02010600030101010101" pitchFamily="2" charset="-122"/>
            </a:endParaRPr>
          </a:p>
        </p:txBody>
      </p:sp>
      <p:cxnSp>
        <p:nvCxnSpPr>
          <p:cNvPr id="22" name="直接连接符 21"/>
          <p:cNvCxnSpPr/>
          <p:nvPr/>
        </p:nvCxnSpPr>
        <p:spPr>
          <a:xfrm flipV="1">
            <a:off x="7190105" y="4879975"/>
            <a:ext cx="1392555" cy="5715"/>
          </a:xfrm>
          <a:prstGeom prst="line">
            <a:avLst/>
          </a:prstGeom>
          <a:ln w="28575">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nvCxnSpPr>
        <p:spPr>
          <a:xfrm flipV="1">
            <a:off x="213995" y="5320030"/>
            <a:ext cx="8331835" cy="2540"/>
          </a:xfrm>
          <a:prstGeom prst="line">
            <a:avLst/>
          </a:prstGeom>
          <a:ln w="28575">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24" name="直接连接符 23"/>
          <p:cNvCxnSpPr/>
          <p:nvPr/>
        </p:nvCxnSpPr>
        <p:spPr>
          <a:xfrm flipV="1">
            <a:off x="92710" y="5701030"/>
            <a:ext cx="7256780" cy="26670"/>
          </a:xfrm>
          <a:prstGeom prst="line">
            <a:avLst/>
          </a:prstGeom>
          <a:ln w="28575">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5" name="文本框 24"/>
          <p:cNvSpPr txBox="1"/>
          <p:nvPr/>
        </p:nvSpPr>
        <p:spPr>
          <a:xfrm>
            <a:off x="71755" y="5674995"/>
            <a:ext cx="8517255" cy="521970"/>
          </a:xfrm>
          <a:prstGeom prst="rect">
            <a:avLst/>
          </a:prstGeom>
          <a:noFill/>
        </p:spPr>
        <p:txBody>
          <a:bodyPr wrap="square" rtlCol="0" anchor="t">
            <a:spAutoFit/>
          </a:bodyPr>
          <a:p>
            <a:pPr lvl="0" algn="dist">
              <a:buClrTx/>
              <a:buSzTx/>
              <a:buFontTx/>
            </a:pPr>
            <a:r>
              <a:rPr lang="en-US" altLang="zh-CN" sz="2800">
                <a:latin typeface="Times New Roman" panose="02020603050405020304" charset="0"/>
                <a:cs typeface="Times New Roman" panose="02020603050405020304" charset="0"/>
                <a:sym typeface="+mn-ea"/>
              </a:rPr>
              <a:t> was a cow foreign to my experience. Driven completely </a:t>
            </a:r>
            <a:endParaRPr lang="en-US" altLang="zh-CN" sz="2800">
              <a:latin typeface="Times New Roman" panose="02020603050405020304" charset="0"/>
              <a:cs typeface="Times New Roman" panose="02020603050405020304" charset="0"/>
              <a:sym typeface="+mn-ea"/>
            </a:endParaRPr>
          </a:p>
        </p:txBody>
      </p:sp>
      <p:sp>
        <p:nvSpPr>
          <p:cNvPr id="26" name="文本框 25"/>
          <p:cNvSpPr txBox="1"/>
          <p:nvPr/>
        </p:nvSpPr>
        <p:spPr>
          <a:xfrm>
            <a:off x="92710" y="6106160"/>
            <a:ext cx="8251825" cy="521970"/>
          </a:xfrm>
          <a:prstGeom prst="rect">
            <a:avLst/>
          </a:prstGeom>
          <a:noFill/>
        </p:spPr>
        <p:txBody>
          <a:bodyPr wrap="square" rtlCol="0" anchor="t">
            <a:spAutoFit/>
          </a:bodyPr>
          <a:p>
            <a:pPr lvl="0" algn="dist">
              <a:buClrTx/>
              <a:buSzTx/>
              <a:buFontTx/>
            </a:pPr>
            <a:r>
              <a:rPr lang="en-US" altLang="zh-CN" sz="2800">
                <a:latin typeface="Times New Roman" panose="02020603050405020304" charset="0"/>
                <a:cs typeface="Times New Roman" panose="02020603050405020304" charset="0"/>
                <a:sym typeface="+mn-ea"/>
              </a:rPr>
              <a:t>crazy, she was ready to charge anything that moved. </a:t>
            </a:r>
            <a:endParaRPr lang="en-US" altLang="zh-CN" sz="2800">
              <a:latin typeface="Times New Roman" panose="02020603050405020304" charset="0"/>
              <a:cs typeface="Times New Roman" panose="02020603050405020304" charset="0"/>
              <a:sym typeface="+mn-ea"/>
            </a:endParaRPr>
          </a:p>
        </p:txBody>
      </p:sp>
      <p:sp>
        <p:nvSpPr>
          <p:cNvPr id="28" name="文本框 27"/>
          <p:cNvSpPr txBox="1"/>
          <p:nvPr/>
        </p:nvSpPr>
        <p:spPr>
          <a:xfrm>
            <a:off x="7385050" y="5240655"/>
            <a:ext cx="1080135" cy="521970"/>
          </a:xfrm>
          <a:prstGeom prst="rect">
            <a:avLst/>
          </a:prstGeom>
          <a:noFill/>
        </p:spPr>
        <p:txBody>
          <a:bodyPr wrap="square" rtlCol="0" anchor="t">
            <a:spAutoFit/>
          </a:bodyPr>
          <a:p>
            <a:pPr algn="dist"/>
            <a:r>
              <a:rPr lang="en-US" altLang="zh-CN" sz="2800">
                <a:latin typeface="Times New Roman" panose="02020603050405020304" charset="0"/>
                <a:cs typeface="Times New Roman" panose="02020603050405020304" charset="0"/>
                <a:sym typeface="+mn-ea"/>
              </a:rPr>
              <a:t>Here  </a:t>
            </a:r>
            <a:endParaRPr lang="en-US" altLang="zh-CN" sz="2800">
              <a:latin typeface="Times New Roman" panose="02020603050405020304" charset="0"/>
              <a:cs typeface="Times New Roman" panose="02020603050405020304" charset="0"/>
              <a:sym typeface="+mn-ea"/>
            </a:endParaRPr>
          </a:p>
        </p:txBody>
      </p:sp>
      <p:sp>
        <p:nvSpPr>
          <p:cNvPr id="29" name="右箭头 28"/>
          <p:cNvSpPr/>
          <p:nvPr/>
        </p:nvSpPr>
        <p:spPr>
          <a:xfrm>
            <a:off x="8582660" y="4460240"/>
            <a:ext cx="691515" cy="300990"/>
          </a:xfrm>
          <a:prstGeom prst="rightArrow">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5"/>
                </a:gs>
                <a:gs pos="0">
                  <a:schemeClr val="accent5">
                    <a:lumMod val="25000"/>
                    <a:lumOff val="75000"/>
                  </a:schemeClr>
                </a:gs>
                <a:gs pos="100000">
                  <a:schemeClr val="accent5">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1" name="圆角矩形 30"/>
          <p:cNvSpPr/>
          <p:nvPr/>
        </p:nvSpPr>
        <p:spPr>
          <a:xfrm>
            <a:off x="9301480" y="4043680"/>
            <a:ext cx="2445385" cy="93027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犹豫</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怀疑</a:t>
            </a:r>
            <a:endParaRPr lang="zh-CN" altLang="en-US" sz="2800">
              <a:solidFill>
                <a:schemeClr val="tx1"/>
              </a:solidFill>
              <a:latin typeface="宋体" panose="02010600030101010101" pitchFamily="2" charset="-122"/>
              <a:ea typeface="宋体" panose="02010600030101010101" pitchFamily="2" charset="-122"/>
            </a:endParaRPr>
          </a:p>
        </p:txBody>
      </p:sp>
      <p:sp>
        <p:nvSpPr>
          <p:cNvPr id="32" name="右箭头 31"/>
          <p:cNvSpPr/>
          <p:nvPr/>
        </p:nvSpPr>
        <p:spPr>
          <a:xfrm>
            <a:off x="8589010" y="5691505"/>
            <a:ext cx="691515" cy="300990"/>
          </a:xfrm>
          <a:prstGeom prst="rightArrow">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5"/>
                </a:gs>
                <a:gs pos="0">
                  <a:schemeClr val="accent5">
                    <a:lumMod val="25000"/>
                    <a:lumOff val="75000"/>
                  </a:schemeClr>
                </a:gs>
                <a:gs pos="100000">
                  <a:schemeClr val="accent5">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圆角矩形 32"/>
          <p:cNvSpPr/>
          <p:nvPr/>
        </p:nvSpPr>
        <p:spPr>
          <a:xfrm>
            <a:off x="9304655" y="5322570"/>
            <a:ext cx="2445385" cy="93027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超出</a:t>
            </a:r>
            <a:r>
              <a:rPr lang="en-US" altLang="zh-CN" sz="2800">
                <a:solidFill>
                  <a:schemeClr val="tx1"/>
                </a:solidFill>
                <a:latin typeface="宋体" panose="02010600030101010101" pitchFamily="2" charset="-122"/>
                <a:ea typeface="宋体" panose="02010600030101010101" pitchFamily="2" charset="-122"/>
              </a:rPr>
              <a:t> </a:t>
            </a:r>
            <a:endParaRPr lang="en-US" altLang="zh-CN" sz="2800">
              <a:solidFill>
                <a:schemeClr val="tx1"/>
              </a:solidFill>
              <a:latin typeface="宋体" panose="02010600030101010101" pitchFamily="2" charset="-122"/>
              <a:ea typeface="宋体" panose="02010600030101010101" pitchFamily="2" charset="-122"/>
            </a:endParaRPr>
          </a:p>
          <a:p>
            <a:pPr algn="ct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我</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的经验</a:t>
            </a:r>
            <a:endParaRPr lang="zh-CN" altLang="en-US" sz="2800">
              <a:solidFill>
                <a:schemeClr val="tx1"/>
              </a:solidFill>
              <a:latin typeface="宋体" panose="02010600030101010101" pitchFamily="2" charset="-122"/>
              <a:ea typeface="宋体" panose="02010600030101010101" pitchFamily="2" charset="-122"/>
            </a:endParaRPr>
          </a:p>
        </p:txBody>
      </p:sp>
      <p:sp>
        <p:nvSpPr>
          <p:cNvPr id="2" name="圆角矩形 1"/>
          <p:cNvSpPr/>
          <p:nvPr/>
        </p:nvSpPr>
        <p:spPr>
          <a:xfrm>
            <a:off x="8959850" y="748665"/>
            <a:ext cx="2938145" cy="290258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养牛经验</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与</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疯牛失控</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的矛盾</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8908415" y="3773170"/>
            <a:ext cx="3122295" cy="278511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此矛盾为续写中</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的行为转变埋下伏笔，如依赖警察。</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 name="燕尾形 14"/>
          <p:cNvSpPr/>
          <p:nvPr/>
        </p:nvSpPr>
        <p:spPr>
          <a:xfrm>
            <a:off x="4257040" y="55245"/>
            <a:ext cx="420878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探寻水下冰山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7" name="圆角矩形 26"/>
          <p:cNvSpPr/>
          <p:nvPr/>
        </p:nvSpPr>
        <p:spPr>
          <a:xfrm>
            <a:off x="323850" y="39370"/>
            <a:ext cx="401510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2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推导隐性逻辑</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0" name="圆角矩形 29"/>
          <p:cNvSpPr/>
          <p:nvPr/>
        </p:nvSpPr>
        <p:spPr>
          <a:xfrm>
            <a:off x="1563370" y="53340"/>
            <a:ext cx="1033399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核心任务：用冰山理论梳理主线矛盾，作为情节推进的核心动力</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2" dur="1000" fill="hold"/>
                                        <p:tgtEl>
                                          <p:spTgt spid="3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8" dur="1000" fill="hold"/>
                                        <p:tgtEl>
                                          <p:spTgt spid="1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70" dur="1000" fill="hold"/>
                                        <p:tgtEl>
                                          <p:spTgt spid="6"/>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82" dur="1000" fill="hold"/>
                                        <p:tgtEl>
                                          <p:spTgt spid="16"/>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94" dur="1000" fill="hold"/>
                                        <p:tgtEl>
                                          <p:spTgt spid="17"/>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nodeType="click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p:cTn id="10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06" dur="1000" fill="hold"/>
                                        <p:tgtEl>
                                          <p:spTgt spid="18"/>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8"/>
                                        </p:tgtEl>
                                      </p:cBhvr>
                                    </p:animEffect>
                                  </p:childTnLst>
                                </p:cTn>
                              </p:par>
                              <p:par>
                                <p:cTn id="111" presetID="25" presetClass="entr" presetSubtype="0" fill="hold" nodeType="with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14"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15"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16" dur="1000" fill="hold"/>
                                        <p:tgtEl>
                                          <p:spTgt spid="19"/>
                                        </p:tgtEl>
                                        <p:attrNameLst>
                                          <p:attrName>ppt_h</p:attrName>
                                        </p:attrNameLst>
                                      </p:cBhvr>
                                      <p:tavLst>
                                        <p:tav tm="0">
                                          <p:val>
                                            <p:strVal val="#ppt_h"/>
                                          </p:val>
                                        </p:tav>
                                        <p:tav tm="100000">
                                          <p:val>
                                            <p:strVal val="#ppt_h"/>
                                          </p:val>
                                        </p:tav>
                                      </p:tavLst>
                                    </p:anim>
                                    <p:anim calcmode="lin" valueType="num">
                                      <p:cBhvr>
                                        <p:cTn id="117"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18"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19"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20" dur="1000" decel="50000">
                                          <p:stCondLst>
                                            <p:cond delay="0"/>
                                          </p:stCondLst>
                                        </p:cTn>
                                        <p:tgtEl>
                                          <p:spTgt spid="19"/>
                                        </p:tgtEl>
                                      </p:cBhvr>
                                    </p:animEffect>
                                  </p:childTnLst>
                                </p:cTn>
                              </p:par>
                            </p:childTnLst>
                          </p:cTn>
                        </p:par>
                      </p:childTnLst>
                    </p:cTn>
                  </p:par>
                  <p:par>
                    <p:cTn id="121" fill="hold">
                      <p:stCondLst>
                        <p:cond delay="indefinite"/>
                      </p:stCondLst>
                      <p:childTnLst>
                        <p:par>
                          <p:cTn id="122" fill="hold">
                            <p:stCondLst>
                              <p:cond delay="0"/>
                            </p:stCondLst>
                            <p:childTnLst>
                              <p:par>
                                <p:cTn id="123" presetID="25" presetClass="entr" presetSubtype="0" fill="hold" grpId="0" nodeType="clickEffect">
                                  <p:stCondLst>
                                    <p:cond delay="0"/>
                                  </p:stCondLst>
                                  <p:childTnLst>
                                    <p:set>
                                      <p:cBhvr>
                                        <p:cTn id="124" dur="1" fill="hold">
                                          <p:stCondLst>
                                            <p:cond delay="0"/>
                                          </p:stCondLst>
                                        </p:cTn>
                                        <p:tgtEl>
                                          <p:spTgt spid="20"/>
                                        </p:tgtEl>
                                        <p:attrNameLst>
                                          <p:attrName>style.visibility</p:attrName>
                                        </p:attrNameLst>
                                      </p:cBhvr>
                                      <p:to>
                                        <p:strVal val="visible"/>
                                      </p:to>
                                    </p:set>
                                    <p:anim calcmode="lin" valueType="num">
                                      <p:cBhvr>
                                        <p:cTn id="125"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28" dur="1000" fill="hold"/>
                                        <p:tgtEl>
                                          <p:spTgt spid="20"/>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20"/>
                                        </p:tgtEl>
                                      </p:cBhvr>
                                    </p:animEffect>
                                  </p:childTnLst>
                                </p:cTn>
                              </p:par>
                            </p:childTnLst>
                          </p:cTn>
                        </p:par>
                      </p:childTnLst>
                    </p:cTn>
                  </p:par>
                  <p:par>
                    <p:cTn id="133" fill="hold">
                      <p:stCondLst>
                        <p:cond delay="indefinite"/>
                      </p:stCondLst>
                      <p:childTnLst>
                        <p:par>
                          <p:cTn id="134" fill="hold">
                            <p:stCondLst>
                              <p:cond delay="0"/>
                            </p:stCondLst>
                            <p:childTnLst>
                              <p:par>
                                <p:cTn id="135" presetID="25" presetClass="entr" presetSubtype="0" fill="hold" grpId="0" nodeType="clickEffect">
                                  <p:stCondLst>
                                    <p:cond delay="0"/>
                                  </p:stCondLst>
                                  <p:childTnLst>
                                    <p:set>
                                      <p:cBhvr>
                                        <p:cTn id="136" dur="1" fill="hold">
                                          <p:stCondLst>
                                            <p:cond delay="0"/>
                                          </p:stCondLst>
                                        </p:cTn>
                                        <p:tgtEl>
                                          <p:spTgt spid="21"/>
                                        </p:tgtEl>
                                        <p:attrNameLst>
                                          <p:attrName>style.visibility</p:attrName>
                                        </p:attrNameLst>
                                      </p:cBhvr>
                                      <p:to>
                                        <p:strVal val="visible"/>
                                      </p:to>
                                    </p:set>
                                    <p:anim calcmode="lin" valueType="num">
                                      <p:cBhvr>
                                        <p:cTn id="137"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40" dur="1000" fill="hold"/>
                                        <p:tgtEl>
                                          <p:spTgt spid="21"/>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21"/>
                                        </p:tgtEl>
                                      </p:cBhvr>
                                    </p:animEffect>
                                  </p:childTnLst>
                                </p:cTn>
                              </p:par>
                            </p:childTnLst>
                          </p:cTn>
                        </p:par>
                      </p:childTnLst>
                    </p:cTn>
                  </p:par>
                  <p:par>
                    <p:cTn id="145" fill="hold">
                      <p:stCondLst>
                        <p:cond delay="indefinite"/>
                      </p:stCondLst>
                      <p:childTnLst>
                        <p:par>
                          <p:cTn id="146" fill="hold">
                            <p:stCondLst>
                              <p:cond delay="0"/>
                            </p:stCondLst>
                            <p:childTnLst>
                              <p:par>
                                <p:cTn id="147" presetID="25" presetClass="entr" presetSubtype="0" fill="hold" grpId="0" nodeType="clickEffect">
                                  <p:stCondLst>
                                    <p:cond delay="0"/>
                                  </p:stCondLst>
                                  <p:childTnLst>
                                    <p:set>
                                      <p:cBhvr>
                                        <p:cTn id="148" dur="1" fill="hold">
                                          <p:stCondLst>
                                            <p:cond delay="0"/>
                                          </p:stCondLst>
                                        </p:cTn>
                                        <p:tgtEl>
                                          <p:spTgt spid="7"/>
                                        </p:tgtEl>
                                        <p:attrNameLst>
                                          <p:attrName>style.visibility</p:attrName>
                                        </p:attrNameLst>
                                      </p:cBhvr>
                                      <p:to>
                                        <p:strVal val="visible"/>
                                      </p:to>
                                    </p:set>
                                    <p:anim calcmode="lin" valueType="num">
                                      <p:cBhvr>
                                        <p:cTn id="14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5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52" dur="1000" fill="hold"/>
                                        <p:tgtEl>
                                          <p:spTgt spid="7"/>
                                        </p:tgtEl>
                                        <p:attrNameLst>
                                          <p:attrName>ppt_h</p:attrName>
                                        </p:attrNameLst>
                                      </p:cBhvr>
                                      <p:tavLst>
                                        <p:tav tm="0">
                                          <p:val>
                                            <p:strVal val="#ppt_h"/>
                                          </p:val>
                                        </p:tav>
                                        <p:tav tm="100000">
                                          <p:val>
                                            <p:strVal val="#ppt_h"/>
                                          </p:val>
                                        </p:tav>
                                      </p:tavLst>
                                    </p:anim>
                                    <p:anim calcmode="lin" valueType="num">
                                      <p:cBhvr>
                                        <p:cTn id="15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5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5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56" dur="1000" decel="50000">
                                          <p:stCondLst>
                                            <p:cond delay="0"/>
                                          </p:stCondLst>
                                        </p:cTn>
                                        <p:tgtEl>
                                          <p:spTgt spid="7"/>
                                        </p:tgtEl>
                                      </p:cBhvr>
                                    </p:animEffect>
                                  </p:childTnLst>
                                </p:cTn>
                              </p:par>
                            </p:childTnLst>
                          </p:cTn>
                        </p:par>
                      </p:childTnLst>
                    </p:cTn>
                  </p:par>
                  <p:par>
                    <p:cTn id="157" fill="hold">
                      <p:stCondLst>
                        <p:cond delay="indefinite"/>
                      </p:stCondLst>
                      <p:childTnLst>
                        <p:par>
                          <p:cTn id="158" fill="hold">
                            <p:stCondLst>
                              <p:cond delay="0"/>
                            </p:stCondLst>
                            <p:childTnLst>
                              <p:par>
                                <p:cTn id="159" presetID="25" presetClass="entr" presetSubtype="0" fill="hold" nodeType="clickEffect">
                                  <p:stCondLst>
                                    <p:cond delay="0"/>
                                  </p:stCondLst>
                                  <p:childTnLst>
                                    <p:set>
                                      <p:cBhvr>
                                        <p:cTn id="160" dur="1" fill="hold">
                                          <p:stCondLst>
                                            <p:cond delay="0"/>
                                          </p:stCondLst>
                                        </p:cTn>
                                        <p:tgtEl>
                                          <p:spTgt spid="22"/>
                                        </p:tgtEl>
                                        <p:attrNameLst>
                                          <p:attrName>style.visibility</p:attrName>
                                        </p:attrNameLst>
                                      </p:cBhvr>
                                      <p:to>
                                        <p:strVal val="visible"/>
                                      </p:to>
                                    </p:set>
                                    <p:anim calcmode="lin" valueType="num">
                                      <p:cBhvr>
                                        <p:cTn id="161"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64" dur="1000" fill="hold"/>
                                        <p:tgtEl>
                                          <p:spTgt spid="22"/>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22"/>
                                        </p:tgtEl>
                                      </p:cBhvr>
                                    </p:animEffect>
                                  </p:childTnLst>
                                </p:cTn>
                              </p:par>
                              <p:par>
                                <p:cTn id="169" presetID="25" presetClass="entr" presetSubtype="0" fill="hold" nodeType="withEffect">
                                  <p:stCondLst>
                                    <p:cond delay="0"/>
                                  </p:stCondLst>
                                  <p:childTnLst>
                                    <p:set>
                                      <p:cBhvr>
                                        <p:cTn id="170" dur="1" fill="hold">
                                          <p:stCondLst>
                                            <p:cond delay="0"/>
                                          </p:stCondLst>
                                        </p:cTn>
                                        <p:tgtEl>
                                          <p:spTgt spid="23"/>
                                        </p:tgtEl>
                                        <p:attrNameLst>
                                          <p:attrName>style.visibility</p:attrName>
                                        </p:attrNameLst>
                                      </p:cBhvr>
                                      <p:to>
                                        <p:strVal val="visible"/>
                                      </p:to>
                                    </p:set>
                                    <p:anim calcmode="lin" valueType="num">
                                      <p:cBhvr>
                                        <p:cTn id="171"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72"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73"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74" dur="1000" fill="hold"/>
                                        <p:tgtEl>
                                          <p:spTgt spid="23"/>
                                        </p:tgtEl>
                                        <p:attrNameLst>
                                          <p:attrName>ppt_h</p:attrName>
                                        </p:attrNameLst>
                                      </p:cBhvr>
                                      <p:tavLst>
                                        <p:tav tm="0">
                                          <p:val>
                                            <p:strVal val="#ppt_h"/>
                                          </p:val>
                                        </p:tav>
                                        <p:tav tm="100000">
                                          <p:val>
                                            <p:strVal val="#ppt_h"/>
                                          </p:val>
                                        </p:tav>
                                      </p:tavLst>
                                    </p:anim>
                                    <p:anim calcmode="lin" valueType="num">
                                      <p:cBhvr>
                                        <p:cTn id="175"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76"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77"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78" dur="1000" decel="50000">
                                          <p:stCondLst>
                                            <p:cond delay="0"/>
                                          </p:stCondLst>
                                        </p:cTn>
                                        <p:tgtEl>
                                          <p:spTgt spid="23"/>
                                        </p:tgtEl>
                                      </p:cBhvr>
                                    </p:animEffect>
                                  </p:childTnLst>
                                </p:cTn>
                              </p:par>
                              <p:par>
                                <p:cTn id="179" presetID="25" presetClass="entr" presetSubtype="0" fill="hold" nodeType="withEffect">
                                  <p:stCondLst>
                                    <p:cond delay="0"/>
                                  </p:stCondLst>
                                  <p:childTnLst>
                                    <p:set>
                                      <p:cBhvr>
                                        <p:cTn id="180" dur="1" fill="hold">
                                          <p:stCondLst>
                                            <p:cond delay="0"/>
                                          </p:stCondLst>
                                        </p:cTn>
                                        <p:tgtEl>
                                          <p:spTgt spid="24"/>
                                        </p:tgtEl>
                                        <p:attrNameLst>
                                          <p:attrName>style.visibility</p:attrName>
                                        </p:attrNameLst>
                                      </p:cBhvr>
                                      <p:to>
                                        <p:strVal val="visible"/>
                                      </p:to>
                                    </p:set>
                                    <p:anim calcmode="lin" valueType="num">
                                      <p:cBhvr>
                                        <p:cTn id="18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8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8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84" dur="1000" fill="hold"/>
                                        <p:tgtEl>
                                          <p:spTgt spid="24"/>
                                        </p:tgtEl>
                                        <p:attrNameLst>
                                          <p:attrName>ppt_h</p:attrName>
                                        </p:attrNameLst>
                                      </p:cBhvr>
                                      <p:tavLst>
                                        <p:tav tm="0">
                                          <p:val>
                                            <p:strVal val="#ppt_h"/>
                                          </p:val>
                                        </p:tav>
                                        <p:tav tm="100000">
                                          <p:val>
                                            <p:strVal val="#ppt_h"/>
                                          </p:val>
                                        </p:tav>
                                      </p:tavLst>
                                    </p:anim>
                                    <p:anim calcmode="lin" valueType="num">
                                      <p:cBhvr>
                                        <p:cTn id="18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8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8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88" dur="1000" decel="50000">
                                          <p:stCondLst>
                                            <p:cond delay="0"/>
                                          </p:stCondLst>
                                        </p:cTn>
                                        <p:tgtEl>
                                          <p:spTgt spid="24"/>
                                        </p:tgtEl>
                                      </p:cBhvr>
                                    </p:animEffect>
                                  </p:childTnLst>
                                </p:cTn>
                              </p:par>
                            </p:childTnLst>
                          </p:cTn>
                        </p:par>
                      </p:childTnLst>
                    </p:cTn>
                  </p:par>
                  <p:par>
                    <p:cTn id="189" fill="hold">
                      <p:stCondLst>
                        <p:cond delay="indefinite"/>
                      </p:stCondLst>
                      <p:childTnLst>
                        <p:par>
                          <p:cTn id="190" fill="hold">
                            <p:stCondLst>
                              <p:cond delay="0"/>
                            </p:stCondLst>
                            <p:childTnLst>
                              <p:par>
                                <p:cTn id="191" presetID="25" presetClass="entr" presetSubtype="0" fill="hold" grpId="0" nodeType="clickEffect">
                                  <p:stCondLst>
                                    <p:cond delay="0"/>
                                  </p:stCondLst>
                                  <p:childTnLst>
                                    <p:set>
                                      <p:cBhvr>
                                        <p:cTn id="192" dur="1" fill="hold">
                                          <p:stCondLst>
                                            <p:cond delay="0"/>
                                          </p:stCondLst>
                                        </p:cTn>
                                        <p:tgtEl>
                                          <p:spTgt spid="29"/>
                                        </p:tgtEl>
                                        <p:attrNameLst>
                                          <p:attrName>style.visibility</p:attrName>
                                        </p:attrNameLst>
                                      </p:cBhvr>
                                      <p:to>
                                        <p:strVal val="visible"/>
                                      </p:to>
                                    </p:set>
                                    <p:anim calcmode="lin" valueType="num">
                                      <p:cBhvr>
                                        <p:cTn id="19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9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9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96" dur="1000" fill="hold"/>
                                        <p:tgtEl>
                                          <p:spTgt spid="29"/>
                                        </p:tgtEl>
                                        <p:attrNameLst>
                                          <p:attrName>ppt_h</p:attrName>
                                        </p:attrNameLst>
                                      </p:cBhvr>
                                      <p:tavLst>
                                        <p:tav tm="0">
                                          <p:val>
                                            <p:strVal val="#ppt_h"/>
                                          </p:val>
                                        </p:tav>
                                        <p:tav tm="100000">
                                          <p:val>
                                            <p:strVal val="#ppt_h"/>
                                          </p:val>
                                        </p:tav>
                                      </p:tavLst>
                                    </p:anim>
                                    <p:anim calcmode="lin" valueType="num">
                                      <p:cBhvr>
                                        <p:cTn id="19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9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9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00" dur="1000" decel="50000">
                                          <p:stCondLst>
                                            <p:cond delay="0"/>
                                          </p:stCondLst>
                                        </p:cTn>
                                        <p:tgtEl>
                                          <p:spTgt spid="29"/>
                                        </p:tgtEl>
                                      </p:cBhvr>
                                    </p:animEffect>
                                  </p:childTnLst>
                                </p:cTn>
                              </p:par>
                            </p:childTnLst>
                          </p:cTn>
                        </p:par>
                      </p:childTnLst>
                    </p:cTn>
                  </p:par>
                  <p:par>
                    <p:cTn id="201" fill="hold">
                      <p:stCondLst>
                        <p:cond delay="indefinite"/>
                      </p:stCondLst>
                      <p:childTnLst>
                        <p:par>
                          <p:cTn id="202" fill="hold">
                            <p:stCondLst>
                              <p:cond delay="0"/>
                            </p:stCondLst>
                            <p:childTnLst>
                              <p:par>
                                <p:cTn id="203" presetID="25" presetClass="entr" presetSubtype="0" fill="hold" grpId="0" nodeType="clickEffect">
                                  <p:stCondLst>
                                    <p:cond delay="0"/>
                                  </p:stCondLst>
                                  <p:childTnLst>
                                    <p:set>
                                      <p:cBhvr>
                                        <p:cTn id="204" dur="1" fill="hold">
                                          <p:stCondLst>
                                            <p:cond delay="0"/>
                                          </p:stCondLst>
                                        </p:cTn>
                                        <p:tgtEl>
                                          <p:spTgt spid="31"/>
                                        </p:tgtEl>
                                        <p:attrNameLst>
                                          <p:attrName>style.visibility</p:attrName>
                                        </p:attrNameLst>
                                      </p:cBhvr>
                                      <p:to>
                                        <p:strVal val="visible"/>
                                      </p:to>
                                    </p:set>
                                    <p:anim calcmode="lin" valueType="num">
                                      <p:cBhvr>
                                        <p:cTn id="205"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08" dur="1000" fill="hold"/>
                                        <p:tgtEl>
                                          <p:spTgt spid="31"/>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31"/>
                                        </p:tgtEl>
                                      </p:cBhvr>
                                    </p:animEffect>
                                  </p:childTnLst>
                                </p:cTn>
                              </p:par>
                            </p:childTnLst>
                          </p:cTn>
                        </p:par>
                      </p:childTnLst>
                    </p:cTn>
                  </p:par>
                  <p:par>
                    <p:cTn id="213" fill="hold">
                      <p:stCondLst>
                        <p:cond delay="indefinite"/>
                      </p:stCondLst>
                      <p:childTnLst>
                        <p:par>
                          <p:cTn id="214" fill="hold">
                            <p:stCondLst>
                              <p:cond delay="0"/>
                            </p:stCondLst>
                            <p:childTnLst>
                              <p:par>
                                <p:cTn id="215" presetID="25" presetClass="entr" presetSubtype="0" fill="hold" grpId="0" nodeType="clickEffect">
                                  <p:stCondLst>
                                    <p:cond delay="0"/>
                                  </p:stCondLst>
                                  <p:childTnLst>
                                    <p:set>
                                      <p:cBhvr>
                                        <p:cTn id="216" dur="1" fill="hold">
                                          <p:stCondLst>
                                            <p:cond delay="0"/>
                                          </p:stCondLst>
                                        </p:cTn>
                                        <p:tgtEl>
                                          <p:spTgt spid="28"/>
                                        </p:tgtEl>
                                        <p:attrNameLst>
                                          <p:attrName>style.visibility</p:attrName>
                                        </p:attrNameLst>
                                      </p:cBhvr>
                                      <p:to>
                                        <p:strVal val="visible"/>
                                      </p:to>
                                    </p:set>
                                    <p:anim calcmode="lin" valueType="num">
                                      <p:cBhvr>
                                        <p:cTn id="217"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218"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219"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220" dur="1000" fill="hold"/>
                                        <p:tgtEl>
                                          <p:spTgt spid="28"/>
                                        </p:tgtEl>
                                        <p:attrNameLst>
                                          <p:attrName>ppt_h</p:attrName>
                                        </p:attrNameLst>
                                      </p:cBhvr>
                                      <p:tavLst>
                                        <p:tav tm="0">
                                          <p:val>
                                            <p:strVal val="#ppt_h"/>
                                          </p:val>
                                        </p:tav>
                                        <p:tav tm="100000">
                                          <p:val>
                                            <p:strVal val="#ppt_h"/>
                                          </p:val>
                                        </p:tav>
                                      </p:tavLst>
                                    </p:anim>
                                    <p:anim calcmode="lin" valueType="num">
                                      <p:cBhvr>
                                        <p:cTn id="221"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222"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23"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224" dur="1000" decel="50000">
                                          <p:stCondLst>
                                            <p:cond delay="0"/>
                                          </p:stCondLst>
                                        </p:cTn>
                                        <p:tgtEl>
                                          <p:spTgt spid="28"/>
                                        </p:tgtEl>
                                      </p:cBhvr>
                                    </p:animEffect>
                                  </p:childTnLst>
                                </p:cTn>
                              </p:par>
                              <p:par>
                                <p:cTn id="225" presetID="25" presetClass="entr" presetSubtype="0" fill="hold" grpId="0" nodeType="withEffect">
                                  <p:stCondLst>
                                    <p:cond delay="0"/>
                                  </p:stCondLst>
                                  <p:childTnLst>
                                    <p:set>
                                      <p:cBhvr>
                                        <p:cTn id="226" dur="1" fill="hold">
                                          <p:stCondLst>
                                            <p:cond delay="0"/>
                                          </p:stCondLst>
                                        </p:cTn>
                                        <p:tgtEl>
                                          <p:spTgt spid="25"/>
                                        </p:tgtEl>
                                        <p:attrNameLst>
                                          <p:attrName>style.visibility</p:attrName>
                                        </p:attrNameLst>
                                      </p:cBhvr>
                                      <p:to>
                                        <p:strVal val="visible"/>
                                      </p:to>
                                    </p:set>
                                    <p:anim calcmode="lin" valueType="num">
                                      <p:cBhvr>
                                        <p:cTn id="22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2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2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30" dur="1000" fill="hold"/>
                                        <p:tgtEl>
                                          <p:spTgt spid="25"/>
                                        </p:tgtEl>
                                        <p:attrNameLst>
                                          <p:attrName>ppt_h</p:attrName>
                                        </p:attrNameLst>
                                      </p:cBhvr>
                                      <p:tavLst>
                                        <p:tav tm="0">
                                          <p:val>
                                            <p:strVal val="#ppt_h"/>
                                          </p:val>
                                        </p:tav>
                                        <p:tav tm="100000">
                                          <p:val>
                                            <p:strVal val="#ppt_h"/>
                                          </p:val>
                                        </p:tav>
                                      </p:tavLst>
                                    </p:anim>
                                    <p:anim calcmode="lin" valueType="num">
                                      <p:cBhvr>
                                        <p:cTn id="23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3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3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34" dur="1000" decel="50000">
                                          <p:stCondLst>
                                            <p:cond delay="0"/>
                                          </p:stCondLst>
                                        </p:cTn>
                                        <p:tgtEl>
                                          <p:spTgt spid="25"/>
                                        </p:tgtEl>
                                      </p:cBhvr>
                                    </p:animEffect>
                                  </p:childTnLst>
                                </p:cTn>
                              </p:par>
                              <p:par>
                                <p:cTn id="235" presetID="25" presetClass="entr" presetSubtype="0" fill="hold" grpId="0" nodeType="withEffect">
                                  <p:stCondLst>
                                    <p:cond delay="0"/>
                                  </p:stCondLst>
                                  <p:childTnLst>
                                    <p:set>
                                      <p:cBhvr>
                                        <p:cTn id="236" dur="1" fill="hold">
                                          <p:stCondLst>
                                            <p:cond delay="0"/>
                                          </p:stCondLst>
                                        </p:cTn>
                                        <p:tgtEl>
                                          <p:spTgt spid="26"/>
                                        </p:tgtEl>
                                        <p:attrNameLst>
                                          <p:attrName>style.visibility</p:attrName>
                                        </p:attrNameLst>
                                      </p:cBhvr>
                                      <p:to>
                                        <p:strVal val="visible"/>
                                      </p:to>
                                    </p:set>
                                    <p:anim calcmode="lin" valueType="num">
                                      <p:cBhvr>
                                        <p:cTn id="237"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38"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39"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40" dur="1000" fill="hold"/>
                                        <p:tgtEl>
                                          <p:spTgt spid="26"/>
                                        </p:tgtEl>
                                        <p:attrNameLst>
                                          <p:attrName>ppt_h</p:attrName>
                                        </p:attrNameLst>
                                      </p:cBhvr>
                                      <p:tavLst>
                                        <p:tav tm="0">
                                          <p:val>
                                            <p:strVal val="#ppt_h"/>
                                          </p:val>
                                        </p:tav>
                                        <p:tav tm="100000">
                                          <p:val>
                                            <p:strVal val="#ppt_h"/>
                                          </p:val>
                                        </p:tav>
                                      </p:tavLst>
                                    </p:anim>
                                    <p:anim calcmode="lin" valueType="num">
                                      <p:cBhvr>
                                        <p:cTn id="241"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42"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43"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44" dur="1000" decel="50000">
                                          <p:stCondLst>
                                            <p:cond delay="0"/>
                                          </p:stCondLst>
                                        </p:cTn>
                                        <p:tgtEl>
                                          <p:spTgt spid="26"/>
                                        </p:tgtEl>
                                      </p:cBhvr>
                                    </p:animEffect>
                                  </p:childTnLst>
                                </p:cTn>
                              </p:par>
                            </p:childTnLst>
                          </p:cTn>
                        </p:par>
                      </p:childTnLst>
                    </p:cTn>
                  </p:par>
                  <p:par>
                    <p:cTn id="245" fill="hold">
                      <p:stCondLst>
                        <p:cond delay="indefinite"/>
                      </p:stCondLst>
                      <p:childTnLst>
                        <p:par>
                          <p:cTn id="246" fill="hold">
                            <p:stCondLst>
                              <p:cond delay="0"/>
                            </p:stCondLst>
                            <p:childTnLst>
                              <p:par>
                                <p:cTn id="247" presetID="8" presetClass="emph" presetSubtype="0" fill="hold" grpId="2" nodeType="clickEffect">
                                  <p:stCondLst>
                                    <p:cond delay="0"/>
                                  </p:stCondLst>
                                  <p:childTnLst>
                                    <p:animRot by="21600000">
                                      <p:cBhvr>
                                        <p:cTn id="248" dur="2000" fill="hold"/>
                                        <p:tgtEl>
                                          <p:spTgt spid="28"/>
                                        </p:tgtEl>
                                        <p:attrNameLst>
                                          <p:attrName>r</p:attrName>
                                        </p:attrNameLst>
                                      </p:cBhvr>
                                    </p:animRot>
                                  </p:childTnLst>
                                </p:cTn>
                              </p:par>
                              <p:par>
                                <p:cTn id="249" presetID="8" presetClass="emph" presetSubtype="0" fill="hold" grpId="2" nodeType="withEffect">
                                  <p:stCondLst>
                                    <p:cond delay="0"/>
                                  </p:stCondLst>
                                  <p:childTnLst>
                                    <p:animRot by="21600000">
                                      <p:cBhvr>
                                        <p:cTn id="250" dur="2000" fill="hold"/>
                                        <p:tgtEl>
                                          <p:spTgt spid="25"/>
                                        </p:tgtEl>
                                        <p:attrNameLst>
                                          <p:attrName>r</p:attrName>
                                        </p:attrNameLst>
                                      </p:cBhvr>
                                    </p:animRot>
                                  </p:childTnLst>
                                </p:cTn>
                              </p:par>
                              <p:par>
                                <p:cTn id="251" presetID="8" presetClass="emph" presetSubtype="0" fill="hold" grpId="2" nodeType="withEffect">
                                  <p:stCondLst>
                                    <p:cond delay="0"/>
                                  </p:stCondLst>
                                  <p:childTnLst>
                                    <p:animRot by="21600000">
                                      <p:cBhvr>
                                        <p:cTn id="252" dur="2000" fill="hold"/>
                                        <p:tgtEl>
                                          <p:spTgt spid="26"/>
                                        </p:tgtEl>
                                        <p:attrNameLst>
                                          <p:attrName>r</p:attrName>
                                        </p:attrNameLst>
                                      </p:cBhvr>
                                    </p:animRot>
                                  </p:childTnLst>
                                </p:cTn>
                              </p:par>
                              <p:par>
                                <p:cTn id="253" presetID="3" presetClass="emph" presetSubtype="2" fill="hold" grpId="3" nodeType="withEffect">
                                  <p:stCondLst>
                                    <p:cond delay="0"/>
                                  </p:stCondLst>
                                  <p:childTnLst>
                                    <p:animClr clrSpc="rgb" dir="cw">
                                      <p:cBhvr override="childStyle">
                                        <p:cTn id="254" dur="2000" fill="hold"/>
                                        <p:tgtEl>
                                          <p:spTgt spid="28"/>
                                        </p:tgtEl>
                                        <p:attrNameLst>
                                          <p:attrName>style.color</p:attrName>
                                        </p:attrNameLst>
                                      </p:cBhvr>
                                      <p:to>
                                        <a:srgbClr val="e40d08"/>
                                      </p:to>
                                    </p:animClr>
                                  </p:childTnLst>
                                </p:cTn>
                              </p:par>
                              <p:par>
                                <p:cTn id="255" presetID="3" presetClass="emph" presetSubtype="2" fill="hold" grpId="3" nodeType="withEffect">
                                  <p:stCondLst>
                                    <p:cond delay="0"/>
                                  </p:stCondLst>
                                  <p:childTnLst>
                                    <p:animClr clrSpc="rgb" dir="cw">
                                      <p:cBhvr override="childStyle">
                                        <p:cTn id="256" dur="2000" fill="hold"/>
                                        <p:tgtEl>
                                          <p:spTgt spid="26"/>
                                        </p:tgtEl>
                                        <p:attrNameLst>
                                          <p:attrName>style.color</p:attrName>
                                        </p:attrNameLst>
                                      </p:cBhvr>
                                      <p:to>
                                        <a:srgbClr val="e40d08"/>
                                      </p:to>
                                    </p:animClr>
                                  </p:childTnLst>
                                </p:cTn>
                              </p:par>
                              <p:par>
                                <p:cTn id="257" presetID="3" presetClass="emph" presetSubtype="2" fill="hold" grpId="3" nodeType="withEffect">
                                  <p:stCondLst>
                                    <p:cond delay="0"/>
                                  </p:stCondLst>
                                  <p:childTnLst>
                                    <p:animClr clrSpc="rgb" dir="cw">
                                      <p:cBhvr override="childStyle">
                                        <p:cTn id="258" dur="2000" fill="hold"/>
                                        <p:tgtEl>
                                          <p:spTgt spid="25"/>
                                        </p:tgtEl>
                                        <p:attrNameLst>
                                          <p:attrName>style.color</p:attrName>
                                        </p:attrNameLst>
                                      </p:cBhvr>
                                      <p:to>
                                        <a:srgbClr val="e40d08"/>
                                      </p:to>
                                    </p:animClr>
                                  </p:childTnLst>
                                </p:cTn>
                              </p:par>
                            </p:childTnLst>
                          </p:cTn>
                        </p:par>
                      </p:childTnLst>
                    </p:cTn>
                  </p:par>
                  <p:par>
                    <p:cTn id="259" fill="hold">
                      <p:stCondLst>
                        <p:cond delay="indefinite"/>
                      </p:stCondLst>
                      <p:childTnLst>
                        <p:par>
                          <p:cTn id="260" fill="hold">
                            <p:stCondLst>
                              <p:cond delay="0"/>
                            </p:stCondLst>
                            <p:childTnLst>
                              <p:par>
                                <p:cTn id="261" presetID="25" presetClass="entr" presetSubtype="0" fill="hold" grpId="0" nodeType="clickEffect">
                                  <p:stCondLst>
                                    <p:cond delay="0"/>
                                  </p:stCondLst>
                                  <p:childTnLst>
                                    <p:set>
                                      <p:cBhvr>
                                        <p:cTn id="262" dur="1" fill="hold">
                                          <p:stCondLst>
                                            <p:cond delay="0"/>
                                          </p:stCondLst>
                                        </p:cTn>
                                        <p:tgtEl>
                                          <p:spTgt spid="32"/>
                                        </p:tgtEl>
                                        <p:attrNameLst>
                                          <p:attrName>style.visibility</p:attrName>
                                        </p:attrNameLst>
                                      </p:cBhvr>
                                      <p:to>
                                        <p:strVal val="visible"/>
                                      </p:to>
                                    </p:set>
                                    <p:anim calcmode="lin" valueType="num">
                                      <p:cBhvr>
                                        <p:cTn id="26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26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26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266" dur="1000" fill="hold"/>
                                        <p:tgtEl>
                                          <p:spTgt spid="32"/>
                                        </p:tgtEl>
                                        <p:attrNameLst>
                                          <p:attrName>ppt_h</p:attrName>
                                        </p:attrNameLst>
                                      </p:cBhvr>
                                      <p:tavLst>
                                        <p:tav tm="0">
                                          <p:val>
                                            <p:strVal val="#ppt_h"/>
                                          </p:val>
                                        </p:tav>
                                        <p:tav tm="100000">
                                          <p:val>
                                            <p:strVal val="#ppt_h"/>
                                          </p:val>
                                        </p:tav>
                                      </p:tavLst>
                                    </p:anim>
                                    <p:anim calcmode="lin" valueType="num">
                                      <p:cBhvr>
                                        <p:cTn id="26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26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26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270" dur="1000" decel="50000">
                                          <p:stCondLst>
                                            <p:cond delay="0"/>
                                          </p:stCondLst>
                                        </p:cTn>
                                        <p:tgtEl>
                                          <p:spTgt spid="32"/>
                                        </p:tgtEl>
                                      </p:cBhvr>
                                    </p:animEffect>
                                  </p:childTnLst>
                                </p:cTn>
                              </p:par>
                            </p:childTnLst>
                          </p:cTn>
                        </p:par>
                      </p:childTnLst>
                    </p:cTn>
                  </p:par>
                  <p:par>
                    <p:cTn id="271" fill="hold">
                      <p:stCondLst>
                        <p:cond delay="indefinite"/>
                      </p:stCondLst>
                      <p:childTnLst>
                        <p:par>
                          <p:cTn id="272" fill="hold">
                            <p:stCondLst>
                              <p:cond delay="0"/>
                            </p:stCondLst>
                            <p:childTnLst>
                              <p:par>
                                <p:cTn id="273" presetID="25" presetClass="entr" presetSubtype="0" fill="hold" grpId="0" nodeType="clickEffect">
                                  <p:stCondLst>
                                    <p:cond delay="0"/>
                                  </p:stCondLst>
                                  <p:childTnLst>
                                    <p:set>
                                      <p:cBhvr>
                                        <p:cTn id="274" dur="1" fill="hold">
                                          <p:stCondLst>
                                            <p:cond delay="0"/>
                                          </p:stCondLst>
                                        </p:cTn>
                                        <p:tgtEl>
                                          <p:spTgt spid="33"/>
                                        </p:tgtEl>
                                        <p:attrNameLst>
                                          <p:attrName>style.visibility</p:attrName>
                                        </p:attrNameLst>
                                      </p:cBhvr>
                                      <p:to>
                                        <p:strVal val="visible"/>
                                      </p:to>
                                    </p:set>
                                    <p:anim calcmode="lin" valueType="num">
                                      <p:cBhvr>
                                        <p:cTn id="275"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276"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277"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278" dur="1000" fill="hold"/>
                                        <p:tgtEl>
                                          <p:spTgt spid="33"/>
                                        </p:tgtEl>
                                        <p:attrNameLst>
                                          <p:attrName>ppt_h</p:attrName>
                                        </p:attrNameLst>
                                      </p:cBhvr>
                                      <p:tavLst>
                                        <p:tav tm="0">
                                          <p:val>
                                            <p:strVal val="#ppt_h"/>
                                          </p:val>
                                        </p:tav>
                                        <p:tav tm="100000">
                                          <p:val>
                                            <p:strVal val="#ppt_h"/>
                                          </p:val>
                                        </p:tav>
                                      </p:tavLst>
                                    </p:anim>
                                    <p:anim calcmode="lin" valueType="num">
                                      <p:cBhvr>
                                        <p:cTn id="279"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280"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281"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282" dur="1000" decel="50000">
                                          <p:stCondLst>
                                            <p:cond delay="0"/>
                                          </p:stCondLst>
                                        </p:cTn>
                                        <p:tgtEl>
                                          <p:spTgt spid="33"/>
                                        </p:tgtEl>
                                      </p:cBhvr>
                                    </p:animEffect>
                                  </p:childTnLst>
                                </p:cTn>
                              </p:par>
                            </p:childTnLst>
                          </p:cTn>
                        </p:par>
                      </p:childTnLst>
                    </p:cTn>
                  </p:par>
                  <p:par>
                    <p:cTn id="283" fill="hold">
                      <p:stCondLst>
                        <p:cond delay="indefinite"/>
                      </p:stCondLst>
                      <p:childTnLst>
                        <p:par>
                          <p:cTn id="284" fill="hold">
                            <p:stCondLst>
                              <p:cond delay="0"/>
                            </p:stCondLst>
                            <p:childTnLst>
                              <p:par>
                                <p:cTn id="285" presetID="25" presetClass="entr" presetSubtype="0" fill="hold" grpId="0" nodeType="clickEffect">
                                  <p:stCondLst>
                                    <p:cond delay="0"/>
                                  </p:stCondLst>
                                  <p:childTnLst>
                                    <p:set>
                                      <p:cBhvr>
                                        <p:cTn id="286" dur="1" fill="hold">
                                          <p:stCondLst>
                                            <p:cond delay="0"/>
                                          </p:stCondLst>
                                        </p:cTn>
                                        <p:tgtEl>
                                          <p:spTgt spid="2"/>
                                        </p:tgtEl>
                                        <p:attrNameLst>
                                          <p:attrName>style.visibility</p:attrName>
                                        </p:attrNameLst>
                                      </p:cBhvr>
                                      <p:to>
                                        <p:strVal val="visible"/>
                                      </p:to>
                                    </p:set>
                                    <p:anim calcmode="lin" valueType="num">
                                      <p:cBhvr>
                                        <p:cTn id="28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8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8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90" dur="1000" fill="hold"/>
                                        <p:tgtEl>
                                          <p:spTgt spid="2"/>
                                        </p:tgtEl>
                                        <p:attrNameLst>
                                          <p:attrName>ppt_h</p:attrName>
                                        </p:attrNameLst>
                                      </p:cBhvr>
                                      <p:tavLst>
                                        <p:tav tm="0">
                                          <p:val>
                                            <p:strVal val="#ppt_h"/>
                                          </p:val>
                                        </p:tav>
                                        <p:tav tm="100000">
                                          <p:val>
                                            <p:strVal val="#ppt_h"/>
                                          </p:val>
                                        </p:tav>
                                      </p:tavLst>
                                    </p:anim>
                                    <p:anim calcmode="lin" valueType="num">
                                      <p:cBhvr>
                                        <p:cTn id="29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9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9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94" dur="1000" decel="50000">
                                          <p:stCondLst>
                                            <p:cond delay="0"/>
                                          </p:stCondLst>
                                        </p:cTn>
                                        <p:tgtEl>
                                          <p:spTgt spid="2"/>
                                        </p:tgtEl>
                                      </p:cBhvr>
                                    </p:animEffect>
                                  </p:childTnLst>
                                </p:cTn>
                              </p:par>
                            </p:childTnLst>
                          </p:cTn>
                        </p:par>
                      </p:childTnLst>
                    </p:cTn>
                  </p:par>
                  <p:par>
                    <p:cTn id="295" fill="hold">
                      <p:stCondLst>
                        <p:cond delay="indefinite"/>
                      </p:stCondLst>
                      <p:childTnLst>
                        <p:par>
                          <p:cTn id="296" fill="hold">
                            <p:stCondLst>
                              <p:cond delay="0"/>
                            </p:stCondLst>
                            <p:childTnLst>
                              <p:par>
                                <p:cTn id="297" presetID="8" presetClass="emph" presetSubtype="0" fill="hold" grpId="2" nodeType="clickEffect">
                                  <p:stCondLst>
                                    <p:cond delay="0"/>
                                  </p:stCondLst>
                                  <p:childTnLst>
                                    <p:animRot by="21600000">
                                      <p:cBhvr>
                                        <p:cTn id="298" dur="2000" fill="hold"/>
                                        <p:tgtEl>
                                          <p:spTgt spid="2"/>
                                        </p:tgtEl>
                                        <p:attrNameLst>
                                          <p:attrName>r</p:attrName>
                                        </p:attrNameLst>
                                      </p:cBhvr>
                                    </p:animRot>
                                  </p:childTnLst>
                                </p:cTn>
                              </p:par>
                            </p:childTnLst>
                          </p:cTn>
                        </p:par>
                      </p:childTnLst>
                    </p:cTn>
                  </p:par>
                  <p:par>
                    <p:cTn id="299" fill="hold">
                      <p:stCondLst>
                        <p:cond delay="indefinite"/>
                      </p:stCondLst>
                      <p:childTnLst>
                        <p:par>
                          <p:cTn id="300" fill="hold">
                            <p:stCondLst>
                              <p:cond delay="0"/>
                            </p:stCondLst>
                            <p:childTnLst>
                              <p:par>
                                <p:cTn id="301" presetID="25" presetClass="entr" presetSubtype="0" fill="hold" grpId="0" nodeType="clickEffect">
                                  <p:stCondLst>
                                    <p:cond delay="0"/>
                                  </p:stCondLst>
                                  <p:childTnLst>
                                    <p:set>
                                      <p:cBhvr>
                                        <p:cTn id="302" dur="1" fill="hold">
                                          <p:stCondLst>
                                            <p:cond delay="0"/>
                                          </p:stCondLst>
                                        </p:cTn>
                                        <p:tgtEl>
                                          <p:spTgt spid="4"/>
                                        </p:tgtEl>
                                        <p:attrNameLst>
                                          <p:attrName>style.visibility</p:attrName>
                                        </p:attrNameLst>
                                      </p:cBhvr>
                                      <p:to>
                                        <p:strVal val="visible"/>
                                      </p:to>
                                    </p:set>
                                    <p:anim calcmode="lin" valueType="num">
                                      <p:cBhvr>
                                        <p:cTn id="30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0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0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06" dur="1000" fill="hold"/>
                                        <p:tgtEl>
                                          <p:spTgt spid="4"/>
                                        </p:tgtEl>
                                        <p:attrNameLst>
                                          <p:attrName>ppt_h</p:attrName>
                                        </p:attrNameLst>
                                      </p:cBhvr>
                                      <p:tavLst>
                                        <p:tav tm="0">
                                          <p:val>
                                            <p:strVal val="#ppt_h"/>
                                          </p:val>
                                        </p:tav>
                                        <p:tav tm="100000">
                                          <p:val>
                                            <p:strVal val="#ppt_h"/>
                                          </p:val>
                                        </p:tav>
                                      </p:tavLst>
                                    </p:anim>
                                    <p:anim calcmode="lin" valueType="num">
                                      <p:cBhvr>
                                        <p:cTn id="30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0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0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10" dur="1000" decel="50000">
                                          <p:stCondLst>
                                            <p:cond delay="0"/>
                                          </p:stCondLst>
                                        </p:cTn>
                                        <p:tgtEl>
                                          <p:spTgt spid="4"/>
                                        </p:tgtEl>
                                      </p:cBhvr>
                                    </p:animEffect>
                                  </p:childTnLst>
                                </p:cTn>
                              </p:par>
                            </p:childTnLst>
                          </p:cTn>
                        </p:par>
                      </p:childTnLst>
                    </p:cTn>
                  </p:par>
                  <p:par>
                    <p:cTn id="311" fill="hold">
                      <p:stCondLst>
                        <p:cond delay="indefinite"/>
                      </p:stCondLst>
                      <p:childTnLst>
                        <p:par>
                          <p:cTn id="312" fill="hold">
                            <p:stCondLst>
                              <p:cond delay="0"/>
                            </p:stCondLst>
                            <p:childTnLst>
                              <p:par>
                                <p:cTn id="313" presetID="8" presetClass="emph" presetSubtype="0" fill="hold" grpId="2" nodeType="clickEffect">
                                  <p:stCondLst>
                                    <p:cond delay="0"/>
                                  </p:stCondLst>
                                  <p:childTnLst>
                                    <p:animRot by="21600000">
                                      <p:cBhvr>
                                        <p:cTn id="314"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9" grpId="0" bldLvl="0" animBg="1"/>
      <p:bldP spid="9" grpId="1" animBg="1"/>
      <p:bldP spid="14" grpId="0" bldLvl="0" animBg="1"/>
      <p:bldP spid="14" grpId="1" animBg="1"/>
      <p:bldP spid="17" grpId="0" bldLvl="0" animBg="1"/>
      <p:bldP spid="17" grpId="1" animBg="1"/>
      <p:bldP spid="20" grpId="0" bldLvl="0" animBg="1"/>
      <p:bldP spid="20" grpId="1" animBg="1"/>
      <p:bldP spid="21" grpId="0" bldLvl="0" animBg="1"/>
      <p:bldP spid="21" grpId="1" animBg="1"/>
      <p:bldP spid="6" grpId="0" bldLvl="0" animBg="1"/>
      <p:bldP spid="6" grpId="1" animBg="1"/>
      <p:bldP spid="7" grpId="0" bldLvl="0" animBg="1"/>
      <p:bldP spid="7" grpId="1" animBg="1"/>
      <p:bldP spid="29" grpId="0" bldLvl="0" animBg="1"/>
      <p:bldP spid="29" grpId="1" animBg="1"/>
      <p:bldP spid="31" grpId="0" bldLvl="0" animBg="1"/>
      <p:bldP spid="31" grpId="1" animBg="1"/>
      <p:bldP spid="28" grpId="0"/>
      <p:bldP spid="25" grpId="0" animBg="1"/>
      <p:bldP spid="26" grpId="0"/>
      <p:bldP spid="28" grpId="1"/>
      <p:bldP spid="25" grpId="1" animBg="1"/>
      <p:bldP spid="26" grpId="1"/>
      <p:bldP spid="32" grpId="0" bldLvl="0" animBg="1"/>
      <p:bldP spid="32" grpId="1" animBg="1"/>
      <p:bldP spid="33" grpId="0" bldLvl="0" animBg="1"/>
      <p:bldP spid="33" grpId="1" animBg="1"/>
      <p:bldP spid="28" grpId="2"/>
      <p:bldP spid="25" grpId="2"/>
      <p:bldP spid="26" grpId="2"/>
      <p:bldP spid="28" grpId="3"/>
      <p:bldP spid="25" grpId="3"/>
      <p:bldP spid="26" grpId="3"/>
      <p:bldP spid="2" grpId="0" bldLvl="0" animBg="1"/>
      <p:bldP spid="2" grpId="1" animBg="1"/>
      <p:bldP spid="2" grpId="2" bldLvl="0" animBg="1"/>
      <p:bldP spid="4" grpId="0" bldLvl="0" animBg="1"/>
      <p:bldP spid="4" grpId="1" animBg="1"/>
      <p:bldP spid="4" grpId="2" bldLvl="0" animBg="1"/>
      <p:bldP spid="15" grpId="0" bldLvl="0" animBg="1"/>
      <p:bldP spid="15" grpId="1" animBg="1"/>
      <p:bldP spid="30" grpId="0" bldLvl="0" animBg="1"/>
      <p:bldP spid="3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8900" y="911225"/>
            <a:ext cx="8479790" cy="138366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r>
              <a:rPr lang="en-US" altLang="zh-CN" sz="2800">
                <a:latin typeface="Times New Roman" panose="02020603050405020304" charset="0"/>
                <a:cs typeface="Times New Roman" panose="02020603050405020304" charset="0"/>
              </a:rPr>
              <a:t>    (The cow) had knocked down several people. She had passed a baseball field, breaking up the game and flattening the umpire (</a:t>
            </a:r>
            <a:r>
              <a:rPr lang="zh-CN" altLang="en-US" sz="2800">
                <a:latin typeface="宋体" panose="02010600030101010101" pitchFamily="2" charset="-122"/>
                <a:ea typeface="宋体" panose="02010600030101010101" pitchFamily="2" charset="-122"/>
                <a:cs typeface="Times New Roman" panose="02020603050405020304" charset="0"/>
              </a:rPr>
              <a:t>裁判</a:t>
            </a:r>
            <a:r>
              <a:rPr lang="en-US" altLang="zh-CN" sz="2800">
                <a:latin typeface="Times New Roman" panose="02020603050405020304" charset="0"/>
                <a:cs typeface="Times New Roman" panose="02020603050405020304" charset="0"/>
              </a:rPr>
              <a:t>) in passing. </a:t>
            </a:r>
            <a:endParaRPr lang="en-US" altLang="zh-CN" sz="2800">
              <a:latin typeface="Times New Roman" panose="02020603050405020304" charset="0"/>
              <a:cs typeface="Times New Roman" panose="02020603050405020304" charset="0"/>
            </a:endParaRPr>
          </a:p>
        </p:txBody>
      </p:sp>
      <p:sp>
        <p:nvSpPr>
          <p:cNvPr id="9" name="右箭头 8"/>
          <p:cNvSpPr/>
          <p:nvPr/>
        </p:nvSpPr>
        <p:spPr>
          <a:xfrm>
            <a:off x="8585835" y="1452245"/>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nvSpPr>
        <p:spPr>
          <a:xfrm>
            <a:off x="9294495" y="857250"/>
            <a:ext cx="2790825" cy="119380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牛的攻击性</a:t>
            </a:r>
            <a:endParaRPr lang="zh-CN" altLang="en-US" sz="280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88900" y="2399665"/>
            <a:ext cx="8479790"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r>
              <a:rPr lang="en-US" altLang="zh-CN" sz="2800">
                <a:latin typeface="Times New Roman" panose="02020603050405020304" charset="0"/>
                <a:cs typeface="Times New Roman" panose="02020603050405020304" charset="0"/>
              </a:rPr>
              <a:t>     Driven completely crazy, she was ready to charge anything that moved.</a:t>
            </a:r>
            <a:endParaRPr lang="en-US" altLang="zh-CN" sz="2800">
              <a:latin typeface="Times New Roman" panose="02020603050405020304" charset="0"/>
              <a:cs typeface="Times New Roman" panose="02020603050405020304" charset="0"/>
            </a:endParaRPr>
          </a:p>
        </p:txBody>
      </p:sp>
      <p:sp>
        <p:nvSpPr>
          <p:cNvPr id="6" name="右箭头 5"/>
          <p:cNvSpPr/>
          <p:nvPr/>
        </p:nvSpPr>
        <p:spPr>
          <a:xfrm>
            <a:off x="8585835" y="2721610"/>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圆角矩形 6"/>
          <p:cNvSpPr/>
          <p:nvPr/>
        </p:nvSpPr>
        <p:spPr>
          <a:xfrm>
            <a:off x="9260205" y="2352675"/>
            <a:ext cx="2808605" cy="11137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成了随时</a:t>
            </a:r>
            <a:endParaRPr lang="zh-CN" altLang="en-US" sz="2800">
              <a:solidFill>
                <a:schemeClr val="tx1"/>
              </a:solidFill>
              <a:latin typeface="宋体" panose="02010600030101010101" pitchFamily="2" charset="-122"/>
              <a:ea typeface="宋体" panose="02010600030101010101" pitchFamily="2" charset="-122"/>
            </a:endParaRPr>
          </a:p>
          <a:p>
            <a:pPr algn="ctr"/>
            <a:r>
              <a:rPr lang="zh-CN" altLang="en-US" sz="2800">
                <a:solidFill>
                  <a:schemeClr val="tx1"/>
                </a:solidFill>
                <a:latin typeface="宋体" panose="02010600030101010101" pitchFamily="2" charset="-122"/>
                <a:ea typeface="宋体" panose="02010600030101010101" pitchFamily="2" charset="-122"/>
              </a:rPr>
              <a:t>发动攻击的疯牛</a:t>
            </a:r>
            <a:endParaRPr lang="zh-CN" altLang="en-US" sz="2800">
              <a:solidFill>
                <a:schemeClr val="tx1"/>
              </a:solidFill>
              <a:latin typeface="宋体" panose="02010600030101010101" pitchFamily="2" charset="-122"/>
              <a:ea typeface="宋体" panose="02010600030101010101" pitchFamily="2" charset="-122"/>
            </a:endParaRPr>
          </a:p>
        </p:txBody>
      </p:sp>
      <p:sp>
        <p:nvSpPr>
          <p:cNvPr id="15" name="文本框 14"/>
          <p:cNvSpPr txBox="1"/>
          <p:nvPr/>
        </p:nvSpPr>
        <p:spPr>
          <a:xfrm>
            <a:off x="151765" y="4159250"/>
            <a:ext cx="8388985" cy="57086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noAutofit/>
          </a:bodyPr>
          <a:p>
            <a:pPr lvl="0" algn="l">
              <a:buClrTx/>
              <a:buSzTx/>
              <a:buFontTx/>
            </a:pPr>
            <a:r>
              <a:rPr lang="en-US" altLang="zh-CN" sz="2800">
                <a:latin typeface="Times New Roman" panose="02020603050405020304" charset="0"/>
                <a:cs typeface="Times New Roman" panose="02020603050405020304" charset="0"/>
                <a:sym typeface="+mn-ea"/>
              </a:rPr>
              <a:t>a bony, wild-eyed cow</a:t>
            </a:r>
            <a:endParaRPr lang="en-US" altLang="zh-CN" sz="2800">
              <a:latin typeface="Times New Roman" panose="02020603050405020304" charset="0"/>
              <a:cs typeface="Times New Roman" panose="02020603050405020304" charset="0"/>
              <a:sym typeface="+mn-ea"/>
            </a:endParaRPr>
          </a:p>
        </p:txBody>
      </p:sp>
      <p:sp>
        <p:nvSpPr>
          <p:cNvPr id="16" name="右箭头 15"/>
          <p:cNvSpPr/>
          <p:nvPr/>
        </p:nvSpPr>
        <p:spPr>
          <a:xfrm>
            <a:off x="8509635" y="4293870"/>
            <a:ext cx="691515" cy="300990"/>
          </a:xfrm>
          <a:prstGeom prst="rightArrow">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圆角矩形 16"/>
          <p:cNvSpPr/>
          <p:nvPr/>
        </p:nvSpPr>
        <p:spPr>
          <a:xfrm>
            <a:off x="9260205" y="4065905"/>
            <a:ext cx="2808605" cy="68008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饥饿所致</a:t>
            </a:r>
            <a:endParaRPr lang="zh-CN" altLang="en-US" sz="2800">
              <a:solidFill>
                <a:schemeClr val="tx1"/>
              </a:solidFill>
              <a:latin typeface="宋体" panose="02010600030101010101" pitchFamily="2" charset="-122"/>
              <a:ea typeface="宋体" panose="02010600030101010101" pitchFamily="2" charset="-122"/>
            </a:endParaRPr>
          </a:p>
        </p:txBody>
      </p:sp>
      <p:sp>
        <p:nvSpPr>
          <p:cNvPr id="19" name="文本框 18"/>
          <p:cNvSpPr txBox="1"/>
          <p:nvPr/>
        </p:nvSpPr>
        <p:spPr>
          <a:xfrm>
            <a:off x="124460" y="4926330"/>
            <a:ext cx="8388985" cy="104521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noAutofit/>
          </a:bodyPr>
          <a:p>
            <a:pPr lvl="0" algn="just">
              <a:buClrTx/>
              <a:buSzTx/>
              <a:buFontTx/>
            </a:pPr>
            <a:r>
              <a:rPr lang="en-US" altLang="zh-CN" sz="2800">
                <a:latin typeface="Times New Roman" panose="02020603050405020304" charset="0"/>
                <a:cs typeface="Times New Roman" panose="02020603050405020304" charset="0"/>
                <a:sym typeface="+mn-ea"/>
              </a:rPr>
              <a:t>this particular cow had come from at least seven miles away </a:t>
            </a:r>
            <a:r>
              <a:rPr lang="en-US" altLang="zh-CN" sz="2800">
                <a:latin typeface="Arial" panose="020B0604020202020204" pitchFamily="34" charset="0"/>
                <a:cs typeface="Arial" panose="020B0604020202020204" pitchFamily="34" charset="0"/>
                <a:sym typeface="+mn-ea"/>
              </a:rPr>
              <a:t>…</a:t>
            </a:r>
            <a:endParaRPr lang="en-US" altLang="zh-CN" sz="2800">
              <a:latin typeface="Arial" panose="020B0604020202020204" pitchFamily="34" charset="0"/>
              <a:cs typeface="Arial" panose="020B0604020202020204" pitchFamily="34" charset="0"/>
              <a:sym typeface="+mn-ea"/>
            </a:endParaRPr>
          </a:p>
        </p:txBody>
      </p:sp>
      <p:sp>
        <p:nvSpPr>
          <p:cNvPr id="20" name="圆角矩形 19"/>
          <p:cNvSpPr/>
          <p:nvPr/>
        </p:nvSpPr>
        <p:spPr>
          <a:xfrm>
            <a:off x="169545" y="3457575"/>
            <a:ext cx="8173720" cy="505460"/>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探究牛之所以变成攻击性的原因？</a:t>
            </a:r>
            <a:endParaRPr lang="zh-CN" altLang="en-US" sz="2800">
              <a:solidFill>
                <a:schemeClr val="tx1"/>
              </a:solidFill>
              <a:latin typeface="宋体" panose="02010600030101010101" pitchFamily="2" charset="-122"/>
              <a:ea typeface="宋体" panose="02010600030101010101" pitchFamily="2" charset="-122"/>
            </a:endParaRPr>
          </a:p>
        </p:txBody>
      </p:sp>
      <p:sp>
        <p:nvSpPr>
          <p:cNvPr id="18" name="右箭头 17"/>
          <p:cNvSpPr/>
          <p:nvPr/>
        </p:nvSpPr>
        <p:spPr>
          <a:xfrm>
            <a:off x="8585835" y="5345430"/>
            <a:ext cx="691515" cy="300990"/>
          </a:xfrm>
          <a:prstGeom prst="rightArrow">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圆角矩形 20"/>
          <p:cNvSpPr/>
          <p:nvPr/>
        </p:nvSpPr>
        <p:spPr>
          <a:xfrm>
            <a:off x="9294495" y="5151120"/>
            <a:ext cx="2808605" cy="68008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长途逃窜</a:t>
            </a:r>
            <a:endParaRPr lang="zh-CN" altLang="en-US" sz="2800">
              <a:solidFill>
                <a:schemeClr val="tx1"/>
              </a:solidFill>
              <a:latin typeface="宋体" panose="02010600030101010101" pitchFamily="2" charset="-122"/>
              <a:ea typeface="宋体" panose="02010600030101010101" pitchFamily="2" charset="-122"/>
            </a:endParaRPr>
          </a:p>
        </p:txBody>
      </p:sp>
      <p:sp>
        <p:nvSpPr>
          <p:cNvPr id="22" name="文本框 21"/>
          <p:cNvSpPr txBox="1"/>
          <p:nvPr/>
        </p:nvSpPr>
        <p:spPr>
          <a:xfrm>
            <a:off x="88900" y="6091555"/>
            <a:ext cx="8388985" cy="57086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noAutofit/>
          </a:bodyPr>
          <a:p>
            <a:pPr lvl="0" algn="l">
              <a:buClrTx/>
              <a:buSzTx/>
              <a:buFontTx/>
            </a:pPr>
            <a:r>
              <a:rPr lang="en-US" altLang="zh-CN" sz="2800">
                <a:latin typeface="Times New Roman" panose="02020603050405020304" charset="0"/>
                <a:cs typeface="Times New Roman" panose="02020603050405020304" charset="0"/>
                <a:sym typeface="+mn-ea"/>
              </a:rPr>
              <a:t>The crowd surrounded her—at a respectful distance.</a:t>
            </a:r>
            <a:endParaRPr lang="en-US" altLang="zh-CN" sz="2800">
              <a:latin typeface="Times New Roman" panose="02020603050405020304" charset="0"/>
              <a:cs typeface="Times New Roman" panose="02020603050405020304" charset="0"/>
              <a:sym typeface="+mn-ea"/>
            </a:endParaRPr>
          </a:p>
        </p:txBody>
      </p:sp>
      <p:sp>
        <p:nvSpPr>
          <p:cNvPr id="23" name="右箭头 22"/>
          <p:cNvSpPr/>
          <p:nvPr/>
        </p:nvSpPr>
        <p:spPr>
          <a:xfrm>
            <a:off x="8509635" y="6223635"/>
            <a:ext cx="691515" cy="300990"/>
          </a:xfrm>
          <a:prstGeom prst="rightArrow">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圆角矩形 23"/>
          <p:cNvSpPr/>
          <p:nvPr/>
        </p:nvSpPr>
        <p:spPr>
          <a:xfrm>
            <a:off x="9232900" y="6091555"/>
            <a:ext cx="2808605" cy="68008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被人群围观</a:t>
            </a:r>
            <a:endParaRPr lang="zh-CN" altLang="en-US" sz="2800">
              <a:solidFill>
                <a:schemeClr val="tx1"/>
              </a:solidFill>
              <a:latin typeface="宋体" panose="02010600030101010101" pitchFamily="2" charset="-122"/>
              <a:ea typeface="宋体" panose="02010600030101010101" pitchFamily="2" charset="-122"/>
            </a:endParaRPr>
          </a:p>
        </p:txBody>
      </p:sp>
      <p:sp>
        <p:nvSpPr>
          <p:cNvPr id="25" name="圆角矩形 24"/>
          <p:cNvSpPr/>
          <p:nvPr/>
        </p:nvSpPr>
        <p:spPr>
          <a:xfrm>
            <a:off x="8614410" y="2717800"/>
            <a:ext cx="3471545" cy="394462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说明牛的攻击性并非</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本性凶恶</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，而是</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长期饥饿</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长途逃窜</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被人群围观</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引发的</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恐惧应激反应</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6" name="圆角矩形 25"/>
          <p:cNvSpPr/>
          <p:nvPr/>
        </p:nvSpPr>
        <p:spPr>
          <a:xfrm>
            <a:off x="109855" y="4068445"/>
            <a:ext cx="8458835" cy="260032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牛</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外在的攻击性</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与</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内在的恐惧</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形成隐性对立。暗示</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弱者的极端行为往往源于自我保护</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，为续写中</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善待牛、寻找主人</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的情节提供情感合理性。</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9" name="燕尾形 28"/>
          <p:cNvSpPr/>
          <p:nvPr/>
        </p:nvSpPr>
        <p:spPr>
          <a:xfrm>
            <a:off x="4318635" y="99695"/>
            <a:ext cx="420878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探寻水下冰山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0" name="圆角矩形 29"/>
          <p:cNvSpPr/>
          <p:nvPr/>
        </p:nvSpPr>
        <p:spPr>
          <a:xfrm>
            <a:off x="303530" y="89535"/>
            <a:ext cx="401510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2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推导隐性逻辑</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1" name="圆角矩形 30"/>
          <p:cNvSpPr/>
          <p:nvPr/>
        </p:nvSpPr>
        <p:spPr>
          <a:xfrm>
            <a:off x="1563370" y="53340"/>
            <a:ext cx="1033399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核心任务：用冰山理论梳理主线矛盾，作为情节推进的核心动力</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0" dur="1000" fill="hold"/>
                                        <p:tgtEl>
                                          <p:spTgt spid="2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2" dur="1000" fill="hold"/>
                                        <p:tgtEl>
                                          <p:spTgt spid="3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8" dur="1000" fill="hold"/>
                                        <p:tgtEl>
                                          <p:spTgt spid="1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70" dur="1000" fill="hold"/>
                                        <p:tgtEl>
                                          <p:spTgt spid="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p:cTn id="7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82" dur="1000" fill="hold"/>
                                        <p:tgtEl>
                                          <p:spTgt spid="6"/>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94" dur="1000" fill="hold"/>
                                        <p:tgtEl>
                                          <p:spTgt spid="7"/>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7"/>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06" dur="1000" fill="hold"/>
                                        <p:tgtEl>
                                          <p:spTgt spid="20"/>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20"/>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p:cTn id="11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8" dur="1000" fill="hold"/>
                                        <p:tgtEl>
                                          <p:spTgt spid="15"/>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5"/>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grpId="0" nodeType="clickEffect">
                                  <p:stCondLst>
                                    <p:cond delay="0"/>
                                  </p:stCondLst>
                                  <p:childTnLst>
                                    <p:set>
                                      <p:cBhvr>
                                        <p:cTn id="126" dur="1" fill="hold">
                                          <p:stCondLst>
                                            <p:cond delay="0"/>
                                          </p:stCondLst>
                                        </p:cTn>
                                        <p:tgtEl>
                                          <p:spTgt spid="16"/>
                                        </p:tgtEl>
                                        <p:attrNameLst>
                                          <p:attrName>style.visibility</p:attrName>
                                        </p:attrNameLst>
                                      </p:cBhvr>
                                      <p:to>
                                        <p:strVal val="visible"/>
                                      </p:to>
                                    </p:set>
                                    <p:anim calcmode="lin" valueType="num">
                                      <p:cBhvr>
                                        <p:cTn id="12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30" dur="1000" fill="hold"/>
                                        <p:tgtEl>
                                          <p:spTgt spid="16"/>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6"/>
                                        </p:tgtEl>
                                      </p:cBhvr>
                                    </p:animEffect>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17"/>
                                        </p:tgtEl>
                                        <p:attrNameLst>
                                          <p:attrName>style.visibility</p:attrName>
                                        </p:attrNameLst>
                                      </p:cBhvr>
                                      <p:to>
                                        <p:strVal val="visible"/>
                                      </p:to>
                                    </p:set>
                                    <p:anim calcmode="lin" valueType="num">
                                      <p:cBhvr>
                                        <p:cTn id="139"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42" dur="1000" fill="hold"/>
                                        <p:tgtEl>
                                          <p:spTgt spid="17"/>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17"/>
                                        </p:tgtEl>
                                      </p:cBhvr>
                                    </p:animEffect>
                                  </p:childTnLst>
                                </p:cTn>
                              </p:par>
                            </p:childTnLst>
                          </p:cTn>
                        </p:par>
                      </p:childTnLst>
                    </p:cTn>
                  </p:par>
                  <p:par>
                    <p:cTn id="147" fill="hold">
                      <p:stCondLst>
                        <p:cond delay="indefinite"/>
                      </p:stCondLst>
                      <p:childTnLst>
                        <p:par>
                          <p:cTn id="148" fill="hold">
                            <p:stCondLst>
                              <p:cond delay="0"/>
                            </p:stCondLst>
                            <p:childTnLst>
                              <p:par>
                                <p:cTn id="149" presetID="25" presetClass="entr" presetSubtype="0" fill="hold" grpId="0" nodeType="clickEffect">
                                  <p:stCondLst>
                                    <p:cond delay="0"/>
                                  </p:stCondLst>
                                  <p:childTnLst>
                                    <p:set>
                                      <p:cBhvr>
                                        <p:cTn id="150" dur="1" fill="hold">
                                          <p:stCondLst>
                                            <p:cond delay="0"/>
                                          </p:stCondLst>
                                        </p:cTn>
                                        <p:tgtEl>
                                          <p:spTgt spid="19"/>
                                        </p:tgtEl>
                                        <p:attrNameLst>
                                          <p:attrName>style.visibility</p:attrName>
                                        </p:attrNameLst>
                                      </p:cBhvr>
                                      <p:to>
                                        <p:strVal val="visible"/>
                                      </p:to>
                                    </p:set>
                                    <p:anim calcmode="lin" valueType="num">
                                      <p:cBhvr>
                                        <p:cTn id="15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5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5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54" dur="1000" fill="hold"/>
                                        <p:tgtEl>
                                          <p:spTgt spid="19"/>
                                        </p:tgtEl>
                                        <p:attrNameLst>
                                          <p:attrName>ppt_h</p:attrName>
                                        </p:attrNameLst>
                                      </p:cBhvr>
                                      <p:tavLst>
                                        <p:tav tm="0">
                                          <p:val>
                                            <p:strVal val="#ppt_h"/>
                                          </p:val>
                                        </p:tav>
                                        <p:tav tm="100000">
                                          <p:val>
                                            <p:strVal val="#ppt_h"/>
                                          </p:val>
                                        </p:tav>
                                      </p:tavLst>
                                    </p:anim>
                                    <p:anim calcmode="lin" valueType="num">
                                      <p:cBhvr>
                                        <p:cTn id="15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5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5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58" dur="1000" decel="50000">
                                          <p:stCondLst>
                                            <p:cond delay="0"/>
                                          </p:stCondLst>
                                        </p:cTn>
                                        <p:tgtEl>
                                          <p:spTgt spid="19"/>
                                        </p:tgtEl>
                                      </p:cBhvr>
                                    </p:animEffect>
                                  </p:childTnLst>
                                </p:cTn>
                              </p:par>
                            </p:childTnLst>
                          </p:cTn>
                        </p:par>
                      </p:childTnLst>
                    </p:cTn>
                  </p:par>
                  <p:par>
                    <p:cTn id="159" fill="hold">
                      <p:stCondLst>
                        <p:cond delay="indefinite"/>
                      </p:stCondLst>
                      <p:childTnLst>
                        <p:par>
                          <p:cTn id="160" fill="hold">
                            <p:stCondLst>
                              <p:cond delay="0"/>
                            </p:stCondLst>
                            <p:childTnLst>
                              <p:par>
                                <p:cTn id="161" presetID="25" presetClass="entr" presetSubtype="0" fill="hold" grpId="0" nodeType="clickEffect">
                                  <p:stCondLst>
                                    <p:cond delay="0"/>
                                  </p:stCondLst>
                                  <p:childTnLst>
                                    <p:set>
                                      <p:cBhvr>
                                        <p:cTn id="162" dur="1" fill="hold">
                                          <p:stCondLst>
                                            <p:cond delay="0"/>
                                          </p:stCondLst>
                                        </p:cTn>
                                        <p:tgtEl>
                                          <p:spTgt spid="18"/>
                                        </p:tgtEl>
                                        <p:attrNameLst>
                                          <p:attrName>style.visibility</p:attrName>
                                        </p:attrNameLst>
                                      </p:cBhvr>
                                      <p:to>
                                        <p:strVal val="visible"/>
                                      </p:to>
                                    </p:set>
                                    <p:anim calcmode="lin" valueType="num">
                                      <p:cBhvr>
                                        <p:cTn id="16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6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6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66" dur="1000" fill="hold"/>
                                        <p:tgtEl>
                                          <p:spTgt spid="18"/>
                                        </p:tgtEl>
                                        <p:attrNameLst>
                                          <p:attrName>ppt_h</p:attrName>
                                        </p:attrNameLst>
                                      </p:cBhvr>
                                      <p:tavLst>
                                        <p:tav tm="0">
                                          <p:val>
                                            <p:strVal val="#ppt_h"/>
                                          </p:val>
                                        </p:tav>
                                        <p:tav tm="100000">
                                          <p:val>
                                            <p:strVal val="#ppt_h"/>
                                          </p:val>
                                        </p:tav>
                                      </p:tavLst>
                                    </p:anim>
                                    <p:anim calcmode="lin" valueType="num">
                                      <p:cBhvr>
                                        <p:cTn id="16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6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70" dur="1000" decel="50000">
                                          <p:stCondLst>
                                            <p:cond delay="0"/>
                                          </p:stCondLst>
                                        </p:cTn>
                                        <p:tgtEl>
                                          <p:spTgt spid="18"/>
                                        </p:tgtEl>
                                      </p:cBhvr>
                                    </p:animEffect>
                                  </p:childTnLst>
                                </p:cTn>
                              </p:par>
                            </p:childTnLst>
                          </p:cTn>
                        </p:par>
                      </p:childTnLst>
                    </p:cTn>
                  </p:par>
                  <p:par>
                    <p:cTn id="171" fill="hold">
                      <p:stCondLst>
                        <p:cond delay="indefinite"/>
                      </p:stCondLst>
                      <p:childTnLst>
                        <p:par>
                          <p:cTn id="172" fill="hold">
                            <p:stCondLst>
                              <p:cond delay="0"/>
                            </p:stCondLst>
                            <p:childTnLst>
                              <p:par>
                                <p:cTn id="173" presetID="25" presetClass="entr" presetSubtype="0" fill="hold" grpId="0" nodeType="clickEffect">
                                  <p:stCondLst>
                                    <p:cond delay="0"/>
                                  </p:stCondLst>
                                  <p:childTnLst>
                                    <p:set>
                                      <p:cBhvr>
                                        <p:cTn id="174" dur="1" fill="hold">
                                          <p:stCondLst>
                                            <p:cond delay="0"/>
                                          </p:stCondLst>
                                        </p:cTn>
                                        <p:tgtEl>
                                          <p:spTgt spid="21"/>
                                        </p:tgtEl>
                                        <p:attrNameLst>
                                          <p:attrName>style.visibility</p:attrName>
                                        </p:attrNameLst>
                                      </p:cBhvr>
                                      <p:to>
                                        <p:strVal val="visible"/>
                                      </p:to>
                                    </p:set>
                                    <p:anim calcmode="lin" valueType="num">
                                      <p:cBhvr>
                                        <p:cTn id="175"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76"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77"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78" dur="1000" fill="hold"/>
                                        <p:tgtEl>
                                          <p:spTgt spid="21"/>
                                        </p:tgtEl>
                                        <p:attrNameLst>
                                          <p:attrName>ppt_h</p:attrName>
                                        </p:attrNameLst>
                                      </p:cBhvr>
                                      <p:tavLst>
                                        <p:tav tm="0">
                                          <p:val>
                                            <p:strVal val="#ppt_h"/>
                                          </p:val>
                                        </p:tav>
                                        <p:tav tm="100000">
                                          <p:val>
                                            <p:strVal val="#ppt_h"/>
                                          </p:val>
                                        </p:tav>
                                      </p:tavLst>
                                    </p:anim>
                                    <p:anim calcmode="lin" valueType="num">
                                      <p:cBhvr>
                                        <p:cTn id="179"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80"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81"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82" dur="1000" decel="50000">
                                          <p:stCondLst>
                                            <p:cond delay="0"/>
                                          </p:stCondLst>
                                        </p:cTn>
                                        <p:tgtEl>
                                          <p:spTgt spid="21"/>
                                        </p:tgtEl>
                                      </p:cBhvr>
                                    </p:animEffect>
                                  </p:childTnLst>
                                </p:cTn>
                              </p:par>
                            </p:childTnLst>
                          </p:cTn>
                        </p:par>
                      </p:childTnLst>
                    </p:cTn>
                  </p:par>
                  <p:par>
                    <p:cTn id="183" fill="hold">
                      <p:stCondLst>
                        <p:cond delay="indefinite"/>
                      </p:stCondLst>
                      <p:childTnLst>
                        <p:par>
                          <p:cTn id="184" fill="hold">
                            <p:stCondLst>
                              <p:cond delay="0"/>
                            </p:stCondLst>
                            <p:childTnLst>
                              <p:par>
                                <p:cTn id="185" presetID="25" presetClass="entr" presetSubtype="0" fill="hold" grpId="0" nodeType="clickEffect">
                                  <p:stCondLst>
                                    <p:cond delay="0"/>
                                  </p:stCondLst>
                                  <p:childTnLst>
                                    <p:set>
                                      <p:cBhvr>
                                        <p:cTn id="186" dur="1" fill="hold">
                                          <p:stCondLst>
                                            <p:cond delay="0"/>
                                          </p:stCondLst>
                                        </p:cTn>
                                        <p:tgtEl>
                                          <p:spTgt spid="22"/>
                                        </p:tgtEl>
                                        <p:attrNameLst>
                                          <p:attrName>style.visibility</p:attrName>
                                        </p:attrNameLst>
                                      </p:cBhvr>
                                      <p:to>
                                        <p:strVal val="visible"/>
                                      </p:to>
                                    </p:set>
                                    <p:anim calcmode="lin" valueType="num">
                                      <p:cBhvr>
                                        <p:cTn id="187"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88"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89"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90" dur="1000" fill="hold"/>
                                        <p:tgtEl>
                                          <p:spTgt spid="22"/>
                                        </p:tgtEl>
                                        <p:attrNameLst>
                                          <p:attrName>ppt_h</p:attrName>
                                        </p:attrNameLst>
                                      </p:cBhvr>
                                      <p:tavLst>
                                        <p:tav tm="0">
                                          <p:val>
                                            <p:strVal val="#ppt_h"/>
                                          </p:val>
                                        </p:tav>
                                        <p:tav tm="100000">
                                          <p:val>
                                            <p:strVal val="#ppt_h"/>
                                          </p:val>
                                        </p:tav>
                                      </p:tavLst>
                                    </p:anim>
                                    <p:anim calcmode="lin" valueType="num">
                                      <p:cBhvr>
                                        <p:cTn id="191"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92"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93"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94" dur="1000" decel="50000">
                                          <p:stCondLst>
                                            <p:cond delay="0"/>
                                          </p:stCondLst>
                                        </p:cTn>
                                        <p:tgtEl>
                                          <p:spTgt spid="22"/>
                                        </p:tgtEl>
                                      </p:cBhvr>
                                    </p:animEffect>
                                  </p:childTnLst>
                                </p:cTn>
                              </p:par>
                            </p:childTnLst>
                          </p:cTn>
                        </p:par>
                      </p:childTnLst>
                    </p:cTn>
                  </p:par>
                  <p:par>
                    <p:cTn id="195" fill="hold">
                      <p:stCondLst>
                        <p:cond delay="indefinite"/>
                      </p:stCondLst>
                      <p:childTnLst>
                        <p:par>
                          <p:cTn id="196" fill="hold">
                            <p:stCondLst>
                              <p:cond delay="0"/>
                            </p:stCondLst>
                            <p:childTnLst>
                              <p:par>
                                <p:cTn id="197" presetID="25" presetClass="entr" presetSubtype="0" fill="hold" grpId="0" nodeType="clickEffect">
                                  <p:stCondLst>
                                    <p:cond delay="0"/>
                                  </p:stCondLst>
                                  <p:childTnLst>
                                    <p:set>
                                      <p:cBhvr>
                                        <p:cTn id="198" dur="1" fill="hold">
                                          <p:stCondLst>
                                            <p:cond delay="0"/>
                                          </p:stCondLst>
                                        </p:cTn>
                                        <p:tgtEl>
                                          <p:spTgt spid="23"/>
                                        </p:tgtEl>
                                        <p:attrNameLst>
                                          <p:attrName>style.visibility</p:attrName>
                                        </p:attrNameLst>
                                      </p:cBhvr>
                                      <p:to>
                                        <p:strVal val="visible"/>
                                      </p:to>
                                    </p:set>
                                    <p:anim calcmode="lin" valueType="num">
                                      <p:cBhvr>
                                        <p:cTn id="199"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00"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01"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02" dur="1000" fill="hold"/>
                                        <p:tgtEl>
                                          <p:spTgt spid="23"/>
                                        </p:tgtEl>
                                        <p:attrNameLst>
                                          <p:attrName>ppt_h</p:attrName>
                                        </p:attrNameLst>
                                      </p:cBhvr>
                                      <p:tavLst>
                                        <p:tav tm="0">
                                          <p:val>
                                            <p:strVal val="#ppt_h"/>
                                          </p:val>
                                        </p:tav>
                                        <p:tav tm="100000">
                                          <p:val>
                                            <p:strVal val="#ppt_h"/>
                                          </p:val>
                                        </p:tav>
                                      </p:tavLst>
                                    </p:anim>
                                    <p:anim calcmode="lin" valueType="num">
                                      <p:cBhvr>
                                        <p:cTn id="203"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04"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05"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06" dur="1000" decel="50000">
                                          <p:stCondLst>
                                            <p:cond delay="0"/>
                                          </p:stCondLst>
                                        </p:cTn>
                                        <p:tgtEl>
                                          <p:spTgt spid="23"/>
                                        </p:tgtEl>
                                      </p:cBhvr>
                                    </p:animEffect>
                                  </p:childTnLst>
                                </p:cTn>
                              </p:par>
                            </p:childTnLst>
                          </p:cTn>
                        </p:par>
                      </p:childTnLst>
                    </p:cTn>
                  </p:par>
                  <p:par>
                    <p:cTn id="207" fill="hold">
                      <p:stCondLst>
                        <p:cond delay="indefinite"/>
                      </p:stCondLst>
                      <p:childTnLst>
                        <p:par>
                          <p:cTn id="208" fill="hold">
                            <p:stCondLst>
                              <p:cond delay="0"/>
                            </p:stCondLst>
                            <p:childTnLst>
                              <p:par>
                                <p:cTn id="209" presetID="25" presetClass="entr" presetSubtype="0" fill="hold" grpId="0" nodeType="clickEffect">
                                  <p:stCondLst>
                                    <p:cond delay="0"/>
                                  </p:stCondLst>
                                  <p:childTnLst>
                                    <p:set>
                                      <p:cBhvr>
                                        <p:cTn id="210" dur="1" fill="hold">
                                          <p:stCondLst>
                                            <p:cond delay="0"/>
                                          </p:stCondLst>
                                        </p:cTn>
                                        <p:tgtEl>
                                          <p:spTgt spid="24"/>
                                        </p:tgtEl>
                                        <p:attrNameLst>
                                          <p:attrName>style.visibility</p:attrName>
                                        </p:attrNameLst>
                                      </p:cBhvr>
                                      <p:to>
                                        <p:strVal val="visible"/>
                                      </p:to>
                                    </p:set>
                                    <p:anim calcmode="lin" valueType="num">
                                      <p:cBhvr>
                                        <p:cTn id="21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1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1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14" dur="1000" fill="hold"/>
                                        <p:tgtEl>
                                          <p:spTgt spid="24"/>
                                        </p:tgtEl>
                                        <p:attrNameLst>
                                          <p:attrName>ppt_h</p:attrName>
                                        </p:attrNameLst>
                                      </p:cBhvr>
                                      <p:tavLst>
                                        <p:tav tm="0">
                                          <p:val>
                                            <p:strVal val="#ppt_h"/>
                                          </p:val>
                                        </p:tav>
                                        <p:tav tm="100000">
                                          <p:val>
                                            <p:strVal val="#ppt_h"/>
                                          </p:val>
                                        </p:tav>
                                      </p:tavLst>
                                    </p:anim>
                                    <p:anim calcmode="lin" valueType="num">
                                      <p:cBhvr>
                                        <p:cTn id="21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1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1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18" dur="1000" decel="50000">
                                          <p:stCondLst>
                                            <p:cond delay="0"/>
                                          </p:stCondLst>
                                        </p:cTn>
                                        <p:tgtEl>
                                          <p:spTgt spid="24"/>
                                        </p:tgtEl>
                                      </p:cBhvr>
                                    </p:animEffect>
                                  </p:childTnLst>
                                </p:cTn>
                              </p:par>
                            </p:childTnLst>
                          </p:cTn>
                        </p:par>
                      </p:childTnLst>
                    </p:cTn>
                  </p:par>
                  <p:par>
                    <p:cTn id="219" fill="hold">
                      <p:stCondLst>
                        <p:cond delay="indefinite"/>
                      </p:stCondLst>
                      <p:childTnLst>
                        <p:par>
                          <p:cTn id="220" fill="hold">
                            <p:stCondLst>
                              <p:cond delay="0"/>
                            </p:stCondLst>
                            <p:childTnLst>
                              <p:par>
                                <p:cTn id="221" presetID="25" presetClass="entr" presetSubtype="0" fill="hold" grpId="0" nodeType="clickEffect">
                                  <p:stCondLst>
                                    <p:cond delay="0"/>
                                  </p:stCondLst>
                                  <p:childTnLst>
                                    <p:set>
                                      <p:cBhvr>
                                        <p:cTn id="222" dur="1" fill="hold">
                                          <p:stCondLst>
                                            <p:cond delay="0"/>
                                          </p:stCondLst>
                                        </p:cTn>
                                        <p:tgtEl>
                                          <p:spTgt spid="25"/>
                                        </p:tgtEl>
                                        <p:attrNameLst>
                                          <p:attrName>style.visibility</p:attrName>
                                        </p:attrNameLst>
                                      </p:cBhvr>
                                      <p:to>
                                        <p:strVal val="visible"/>
                                      </p:to>
                                    </p:set>
                                    <p:anim calcmode="lin" valueType="num">
                                      <p:cBhvr>
                                        <p:cTn id="223"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24"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25"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26" dur="1000" fill="hold"/>
                                        <p:tgtEl>
                                          <p:spTgt spid="25"/>
                                        </p:tgtEl>
                                        <p:attrNameLst>
                                          <p:attrName>ppt_h</p:attrName>
                                        </p:attrNameLst>
                                      </p:cBhvr>
                                      <p:tavLst>
                                        <p:tav tm="0">
                                          <p:val>
                                            <p:strVal val="#ppt_h"/>
                                          </p:val>
                                        </p:tav>
                                        <p:tav tm="100000">
                                          <p:val>
                                            <p:strVal val="#ppt_h"/>
                                          </p:val>
                                        </p:tav>
                                      </p:tavLst>
                                    </p:anim>
                                    <p:anim calcmode="lin" valueType="num">
                                      <p:cBhvr>
                                        <p:cTn id="227"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28"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29"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30" dur="1000" decel="50000">
                                          <p:stCondLst>
                                            <p:cond delay="0"/>
                                          </p:stCondLst>
                                        </p:cTn>
                                        <p:tgtEl>
                                          <p:spTgt spid="25"/>
                                        </p:tgtEl>
                                      </p:cBhvr>
                                    </p:animEffect>
                                  </p:childTnLst>
                                </p:cTn>
                              </p:par>
                            </p:childTnLst>
                          </p:cTn>
                        </p:par>
                      </p:childTnLst>
                    </p:cTn>
                  </p:par>
                  <p:par>
                    <p:cTn id="231" fill="hold">
                      <p:stCondLst>
                        <p:cond delay="indefinite"/>
                      </p:stCondLst>
                      <p:childTnLst>
                        <p:par>
                          <p:cTn id="232" fill="hold">
                            <p:stCondLst>
                              <p:cond delay="0"/>
                            </p:stCondLst>
                            <p:childTnLst>
                              <p:par>
                                <p:cTn id="233" presetID="8" presetClass="emph" presetSubtype="0" fill="hold" grpId="2" nodeType="clickEffect">
                                  <p:stCondLst>
                                    <p:cond delay="0"/>
                                  </p:stCondLst>
                                  <p:childTnLst>
                                    <p:animRot by="21600000">
                                      <p:cBhvr>
                                        <p:cTn id="234" dur="2000" fill="hold"/>
                                        <p:tgtEl>
                                          <p:spTgt spid="25"/>
                                        </p:tgtEl>
                                        <p:attrNameLst>
                                          <p:attrName>r</p:attrName>
                                        </p:attrNameLst>
                                      </p:cBhvr>
                                    </p:animRot>
                                  </p:childTnLst>
                                </p:cTn>
                              </p:par>
                            </p:childTnLst>
                          </p:cTn>
                        </p:par>
                      </p:childTnLst>
                    </p:cTn>
                  </p:par>
                  <p:par>
                    <p:cTn id="235" fill="hold">
                      <p:stCondLst>
                        <p:cond delay="indefinite"/>
                      </p:stCondLst>
                      <p:childTnLst>
                        <p:par>
                          <p:cTn id="236" fill="hold">
                            <p:stCondLst>
                              <p:cond delay="0"/>
                            </p:stCondLst>
                            <p:childTnLst>
                              <p:par>
                                <p:cTn id="237" presetID="25" presetClass="entr" presetSubtype="0" fill="hold" grpId="0" nodeType="clickEffect">
                                  <p:stCondLst>
                                    <p:cond delay="0"/>
                                  </p:stCondLst>
                                  <p:childTnLst>
                                    <p:set>
                                      <p:cBhvr>
                                        <p:cTn id="238" dur="1" fill="hold">
                                          <p:stCondLst>
                                            <p:cond delay="0"/>
                                          </p:stCondLst>
                                        </p:cTn>
                                        <p:tgtEl>
                                          <p:spTgt spid="26"/>
                                        </p:tgtEl>
                                        <p:attrNameLst>
                                          <p:attrName>style.visibility</p:attrName>
                                        </p:attrNameLst>
                                      </p:cBhvr>
                                      <p:to>
                                        <p:strVal val="visible"/>
                                      </p:to>
                                    </p:set>
                                    <p:anim calcmode="lin" valueType="num">
                                      <p:cBhvr>
                                        <p:cTn id="239"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40"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41"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42" dur="1000" fill="hold"/>
                                        <p:tgtEl>
                                          <p:spTgt spid="26"/>
                                        </p:tgtEl>
                                        <p:attrNameLst>
                                          <p:attrName>ppt_h</p:attrName>
                                        </p:attrNameLst>
                                      </p:cBhvr>
                                      <p:tavLst>
                                        <p:tav tm="0">
                                          <p:val>
                                            <p:strVal val="#ppt_h"/>
                                          </p:val>
                                        </p:tav>
                                        <p:tav tm="100000">
                                          <p:val>
                                            <p:strVal val="#ppt_h"/>
                                          </p:val>
                                        </p:tav>
                                      </p:tavLst>
                                    </p:anim>
                                    <p:anim calcmode="lin" valueType="num">
                                      <p:cBhvr>
                                        <p:cTn id="243"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44"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45"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46" dur="1000" decel="50000">
                                          <p:stCondLst>
                                            <p:cond delay="0"/>
                                          </p:stCondLst>
                                        </p:cTn>
                                        <p:tgtEl>
                                          <p:spTgt spid="26"/>
                                        </p:tgtEl>
                                      </p:cBhvr>
                                    </p:animEffect>
                                  </p:childTnLst>
                                </p:cTn>
                              </p:par>
                            </p:childTnLst>
                          </p:cTn>
                        </p:par>
                      </p:childTnLst>
                    </p:cTn>
                  </p:par>
                  <p:par>
                    <p:cTn id="247" fill="hold">
                      <p:stCondLst>
                        <p:cond delay="indefinite"/>
                      </p:stCondLst>
                      <p:childTnLst>
                        <p:par>
                          <p:cTn id="248" fill="hold">
                            <p:stCondLst>
                              <p:cond delay="0"/>
                            </p:stCondLst>
                            <p:childTnLst>
                              <p:par>
                                <p:cTn id="249" presetID="8" presetClass="emph" presetSubtype="0" fill="hold" grpId="2" nodeType="clickEffect">
                                  <p:stCondLst>
                                    <p:cond delay="0"/>
                                  </p:stCondLst>
                                  <p:childTnLst>
                                    <p:animRot by="21600000">
                                      <p:cBhvr>
                                        <p:cTn id="250"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9" grpId="0" bldLvl="0" animBg="1"/>
      <p:bldP spid="9" grpId="1" animBg="1"/>
      <p:bldP spid="14" grpId="0" bldLvl="0" animBg="1"/>
      <p:bldP spid="14" grpId="1" animBg="1"/>
      <p:bldP spid="4" grpId="0" bldLvl="0" animBg="1"/>
      <p:bldP spid="4" grpId="1" animBg="1"/>
      <p:bldP spid="6" grpId="0" bldLvl="0" animBg="1"/>
      <p:bldP spid="6" grpId="1" animBg="1"/>
      <p:bldP spid="7" grpId="0" bldLvl="0" animBg="1"/>
      <p:bldP spid="7" grpId="1" animBg="1"/>
      <p:bldP spid="16" grpId="0" bldLvl="0" animBg="1"/>
      <p:bldP spid="16" grpId="1" animBg="1"/>
      <p:bldP spid="17" grpId="0" bldLvl="0" animBg="1"/>
      <p:bldP spid="17" grpId="1" animBg="1"/>
      <p:bldP spid="15" grpId="0" bldLvl="0" animBg="1"/>
      <p:bldP spid="15" grpId="1" animBg="1"/>
      <p:bldP spid="19" grpId="0" bldLvl="0" animBg="1"/>
      <p:bldP spid="19" grpId="1" animBg="1"/>
      <p:bldP spid="20" grpId="0" bldLvl="0" animBg="1"/>
      <p:bldP spid="20" grpId="1" animBg="1"/>
      <p:bldP spid="18" grpId="0" bldLvl="0" animBg="1"/>
      <p:bldP spid="18" grpId="1" animBg="1"/>
      <p:bldP spid="21" grpId="0" bldLvl="0" animBg="1"/>
      <p:bldP spid="21" grpId="1" animBg="1"/>
      <p:bldP spid="22" grpId="0" bldLvl="0" animBg="1"/>
      <p:bldP spid="22" grpId="1" animBg="1"/>
      <p:bldP spid="23" grpId="0" bldLvl="0" animBg="1"/>
      <p:bldP spid="23" grpId="1" animBg="1"/>
      <p:bldP spid="24" grpId="0" bldLvl="0" animBg="1"/>
      <p:bldP spid="24" grpId="1" animBg="1"/>
      <p:bldP spid="25" grpId="0" bldLvl="0" animBg="1"/>
      <p:bldP spid="25" grpId="1" animBg="1"/>
      <p:bldP spid="25" grpId="2" bldLvl="0" animBg="1"/>
      <p:bldP spid="26" grpId="0" bldLvl="0" animBg="1"/>
      <p:bldP spid="26" grpId="1" animBg="1"/>
      <p:bldP spid="26" grpId="2" bldLvl="0" animBg="1"/>
      <p:bldP spid="29" grpId="0" bldLvl="0" animBg="1"/>
      <p:bldP spid="29" grpId="1" animBg="1"/>
      <p:bldP spid="31" grpId="0" bldLvl="0" animBg="1"/>
      <p:bldP spid="3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09220" y="884555"/>
            <a:ext cx="8479790"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r>
              <a:rPr lang="en-US" altLang="zh-CN" sz="2800">
                <a:latin typeface="Times New Roman" panose="02020603050405020304" charset="0"/>
                <a:cs typeface="Times New Roman" panose="02020603050405020304" charset="0"/>
              </a:rPr>
              <a:t>      “That poor cow!” I said angrily. “Those ignorant city people are frightening her.”</a:t>
            </a:r>
            <a:endParaRPr lang="en-US" altLang="zh-CN" sz="2800">
              <a:latin typeface="Times New Roman" panose="02020603050405020304" charset="0"/>
              <a:cs typeface="Times New Roman" panose="02020603050405020304" charset="0"/>
            </a:endParaRPr>
          </a:p>
        </p:txBody>
      </p:sp>
      <p:sp>
        <p:nvSpPr>
          <p:cNvPr id="6" name="文本框 5"/>
          <p:cNvSpPr txBox="1"/>
          <p:nvPr/>
        </p:nvSpPr>
        <p:spPr>
          <a:xfrm>
            <a:off x="112395" y="2128520"/>
            <a:ext cx="8476615"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buClrTx/>
              <a:buSzTx/>
              <a:buFontTx/>
            </a:pPr>
            <a:r>
              <a:rPr lang="en-US" altLang="zh-CN" sz="2800">
                <a:latin typeface="Times New Roman" panose="02020603050405020304" charset="0"/>
                <a:cs typeface="Times New Roman" panose="02020603050405020304" charset="0"/>
              </a:rPr>
              <a:t> I parked my car, pitying their ignorance…</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112395" y="2979420"/>
            <a:ext cx="8476615" cy="99441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noAutofit/>
          </a:bodyPr>
          <a:p>
            <a:pPr lvl="0" algn="just">
              <a:buClrTx/>
              <a:buSzTx/>
              <a:buFontTx/>
            </a:pPr>
            <a:r>
              <a:rPr lang="en-US" altLang="zh-CN" sz="2800">
                <a:latin typeface="Times New Roman" panose="02020603050405020304" charset="0"/>
                <a:cs typeface="Times New Roman" panose="02020603050405020304" charset="0"/>
                <a:sym typeface="+mn-ea"/>
              </a:rPr>
              <a:t>    The crowd was not following her with intent to harm her, but merely to see what she would do next.</a:t>
            </a:r>
            <a:endParaRPr lang="en-US" altLang="zh-CN" sz="2800">
              <a:latin typeface="Times New Roman" panose="02020603050405020304" charset="0"/>
              <a:cs typeface="Times New Roman" panose="02020603050405020304" charset="0"/>
              <a:sym typeface="+mn-ea"/>
            </a:endParaRPr>
          </a:p>
          <a:p>
            <a:pPr lvl="0" algn="just">
              <a:buClrTx/>
              <a:buSzTx/>
              <a:buFontTx/>
            </a:pPr>
            <a:endParaRPr lang="en-US" altLang="zh-CN" sz="2800">
              <a:latin typeface="Times New Roman" panose="02020603050405020304" charset="0"/>
              <a:cs typeface="Times New Roman" panose="02020603050405020304" charset="0"/>
              <a:sym typeface="+mn-ea"/>
            </a:endParaRPr>
          </a:p>
        </p:txBody>
      </p:sp>
      <p:sp>
        <p:nvSpPr>
          <p:cNvPr id="9" name="右箭头 8"/>
          <p:cNvSpPr/>
          <p:nvPr/>
        </p:nvSpPr>
        <p:spPr>
          <a:xfrm>
            <a:off x="8585835" y="1179830"/>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nvSpPr>
        <p:spPr>
          <a:xfrm>
            <a:off x="9277350" y="883920"/>
            <a:ext cx="2445385" cy="8216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愤怒指责人群</a:t>
            </a:r>
            <a:endParaRPr lang="zh-CN" altLang="en-US" sz="2800">
              <a:solidFill>
                <a:schemeClr val="tx1"/>
              </a:solidFill>
              <a:latin typeface="宋体" panose="02010600030101010101" pitchFamily="2" charset="-122"/>
              <a:ea typeface="宋体" panose="02010600030101010101" pitchFamily="2" charset="-122"/>
            </a:endParaRPr>
          </a:p>
        </p:txBody>
      </p:sp>
      <p:sp>
        <p:nvSpPr>
          <p:cNvPr id="20" name="右箭头 19"/>
          <p:cNvSpPr/>
          <p:nvPr/>
        </p:nvSpPr>
        <p:spPr>
          <a:xfrm>
            <a:off x="8582660" y="2239010"/>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圆角矩形 20"/>
          <p:cNvSpPr/>
          <p:nvPr/>
        </p:nvSpPr>
        <p:spPr>
          <a:xfrm>
            <a:off x="9342755" y="1962785"/>
            <a:ext cx="2445385" cy="84137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同情人群无知</a:t>
            </a:r>
            <a:endParaRPr lang="zh-CN" altLang="en-US" sz="2800">
              <a:solidFill>
                <a:schemeClr val="tx1"/>
              </a:solidFill>
              <a:latin typeface="宋体" panose="02010600030101010101" pitchFamily="2" charset="-122"/>
              <a:ea typeface="宋体" panose="02010600030101010101" pitchFamily="2" charset="-122"/>
            </a:endParaRPr>
          </a:p>
        </p:txBody>
      </p:sp>
      <p:sp>
        <p:nvSpPr>
          <p:cNvPr id="2" name="右箭头 1"/>
          <p:cNvSpPr/>
          <p:nvPr/>
        </p:nvSpPr>
        <p:spPr>
          <a:xfrm>
            <a:off x="8582660" y="3286760"/>
            <a:ext cx="691515" cy="300990"/>
          </a:xfrm>
          <a:prstGeom prst="rightArrow">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圆角矩形 3"/>
          <p:cNvSpPr/>
          <p:nvPr/>
        </p:nvSpPr>
        <p:spPr>
          <a:xfrm>
            <a:off x="9274175" y="3016250"/>
            <a:ext cx="2445385" cy="84137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人群的本意</a:t>
            </a:r>
            <a:endParaRPr lang="zh-CN" altLang="en-US" sz="2800">
              <a:solidFill>
                <a:schemeClr val="tx1"/>
              </a:solidFill>
              <a:latin typeface="宋体" panose="02010600030101010101" pitchFamily="2" charset="-122"/>
              <a:ea typeface="宋体" panose="02010600030101010101" pitchFamily="2" charset="-122"/>
            </a:endParaRPr>
          </a:p>
        </p:txBody>
      </p:sp>
      <p:sp>
        <p:nvSpPr>
          <p:cNvPr id="15" name="圆角矩形 14"/>
          <p:cNvSpPr/>
          <p:nvPr/>
        </p:nvSpPr>
        <p:spPr>
          <a:xfrm>
            <a:off x="9165590" y="793115"/>
            <a:ext cx="2622550" cy="311721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对城市人的偏见</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与</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人群</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无恶意的好奇</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2" name="圆角矩形 21"/>
          <p:cNvSpPr/>
          <p:nvPr/>
        </p:nvSpPr>
        <p:spPr>
          <a:xfrm>
            <a:off x="6559550" y="4027170"/>
            <a:ext cx="5449570" cy="266128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在第二段续写可作为一条思路：如人群中可能有人会提供线索，如认出这头牛和认识农场主。</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32" name="图片 31"/>
          <p:cNvPicPr>
            <a:picLocks noChangeAspect="1"/>
          </p:cNvPicPr>
          <p:nvPr/>
        </p:nvPicPr>
        <p:blipFill>
          <a:blip r:embed="rId1"/>
          <a:srcRect b="9887"/>
          <a:stretch>
            <a:fillRect/>
          </a:stretch>
        </p:blipFill>
        <p:spPr>
          <a:xfrm>
            <a:off x="555625" y="4046855"/>
            <a:ext cx="5592445" cy="2713355"/>
          </a:xfrm>
          <a:prstGeom prst="rect">
            <a:avLst/>
          </a:prstGeom>
        </p:spPr>
      </p:pic>
      <p:sp>
        <p:nvSpPr>
          <p:cNvPr id="16" name="燕尾形 15"/>
          <p:cNvSpPr/>
          <p:nvPr/>
        </p:nvSpPr>
        <p:spPr>
          <a:xfrm>
            <a:off x="4335780" y="135255"/>
            <a:ext cx="420878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探寻水下冰山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7" name="圆角矩形 16"/>
          <p:cNvSpPr/>
          <p:nvPr/>
        </p:nvSpPr>
        <p:spPr>
          <a:xfrm>
            <a:off x="320675" y="121285"/>
            <a:ext cx="401510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2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推导隐性逻辑</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18" name="圆角矩形 17"/>
          <p:cNvSpPr/>
          <p:nvPr/>
        </p:nvSpPr>
        <p:spPr>
          <a:xfrm>
            <a:off x="1651000" y="130810"/>
            <a:ext cx="9596755"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核心任务：用冰山理论厘清支线矛盾，丰富细节、深化主题</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 dur="1000" fill="hold"/>
                                        <p:tgtEl>
                                          <p:spTgt spid="1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2" dur="1000" fill="hold"/>
                                        <p:tgtEl>
                                          <p:spTgt spid="1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8" dur="1000" fill="hold"/>
                                        <p:tgtEl>
                                          <p:spTgt spid="1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70" dur="1000" fill="hold"/>
                                        <p:tgtEl>
                                          <p:spTgt spid="6"/>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82" dur="1000" fill="hold"/>
                                        <p:tgtEl>
                                          <p:spTgt spid="20"/>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20"/>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94" dur="1000" fill="hold"/>
                                        <p:tgtEl>
                                          <p:spTgt spid="21"/>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21"/>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p:cTn id="10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6" dur="1000" fill="hold"/>
                                        <p:tgtEl>
                                          <p:spTgt spid="7"/>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7"/>
                                        </p:tgtEl>
                                      </p:cBhvr>
                                    </p:animEffect>
                                  </p:childTnLst>
                                </p:cTn>
                              </p:par>
                              <p:par>
                                <p:cTn id="111" presetID="25" presetClass="entr" presetSubtype="0" fill="hold" nodeType="withEffect">
                                  <p:stCondLst>
                                    <p:cond delay="0"/>
                                  </p:stCondLst>
                                  <p:childTnLst>
                                    <p:set>
                                      <p:cBhvr>
                                        <p:cTn id="112" dur="1" fill="hold">
                                          <p:stCondLst>
                                            <p:cond delay="0"/>
                                          </p:stCondLst>
                                        </p:cTn>
                                        <p:tgtEl>
                                          <p:spTgt spid="32"/>
                                        </p:tgtEl>
                                        <p:attrNameLst>
                                          <p:attrName>style.visibility</p:attrName>
                                        </p:attrNameLst>
                                      </p:cBhvr>
                                      <p:to>
                                        <p:strVal val="visible"/>
                                      </p:to>
                                    </p:set>
                                    <p:anim calcmode="lin" valueType="num">
                                      <p:cBhvr>
                                        <p:cTn id="11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1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1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16" dur="1000" fill="hold"/>
                                        <p:tgtEl>
                                          <p:spTgt spid="32"/>
                                        </p:tgtEl>
                                        <p:attrNameLst>
                                          <p:attrName>ppt_h</p:attrName>
                                        </p:attrNameLst>
                                      </p:cBhvr>
                                      <p:tavLst>
                                        <p:tav tm="0">
                                          <p:val>
                                            <p:strVal val="#ppt_h"/>
                                          </p:val>
                                        </p:tav>
                                        <p:tav tm="100000">
                                          <p:val>
                                            <p:strVal val="#ppt_h"/>
                                          </p:val>
                                        </p:tav>
                                      </p:tavLst>
                                    </p:anim>
                                    <p:anim calcmode="lin" valueType="num">
                                      <p:cBhvr>
                                        <p:cTn id="11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1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1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20" dur="1000" decel="50000">
                                          <p:stCondLst>
                                            <p:cond delay="0"/>
                                          </p:stCondLst>
                                        </p:cTn>
                                        <p:tgtEl>
                                          <p:spTgt spid="32"/>
                                        </p:tgtEl>
                                      </p:cBhvr>
                                    </p:animEffect>
                                  </p:childTnLst>
                                </p:cTn>
                              </p:par>
                            </p:childTnLst>
                          </p:cTn>
                        </p:par>
                      </p:childTnLst>
                    </p:cTn>
                  </p:par>
                  <p:par>
                    <p:cTn id="121" fill="hold">
                      <p:stCondLst>
                        <p:cond delay="indefinite"/>
                      </p:stCondLst>
                      <p:childTnLst>
                        <p:par>
                          <p:cTn id="122" fill="hold">
                            <p:stCondLst>
                              <p:cond delay="0"/>
                            </p:stCondLst>
                            <p:childTnLst>
                              <p:par>
                                <p:cTn id="123" presetID="25" presetClass="entr" presetSubtype="0" fill="hold" grpId="0" nodeType="clickEffect">
                                  <p:stCondLst>
                                    <p:cond delay="0"/>
                                  </p:stCondLst>
                                  <p:childTnLst>
                                    <p:set>
                                      <p:cBhvr>
                                        <p:cTn id="124" dur="1" fill="hold">
                                          <p:stCondLst>
                                            <p:cond delay="0"/>
                                          </p:stCondLst>
                                        </p:cTn>
                                        <p:tgtEl>
                                          <p:spTgt spid="2"/>
                                        </p:tgtEl>
                                        <p:attrNameLst>
                                          <p:attrName>style.visibility</p:attrName>
                                        </p:attrNameLst>
                                      </p:cBhvr>
                                      <p:to>
                                        <p:strVal val="visible"/>
                                      </p:to>
                                    </p:set>
                                    <p:anim calcmode="lin" valueType="num">
                                      <p:cBhvr>
                                        <p:cTn id="125"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28" dur="1000" fill="hold"/>
                                        <p:tgtEl>
                                          <p:spTgt spid="2"/>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2"/>
                                        </p:tgtEl>
                                      </p:cBhvr>
                                    </p:animEffect>
                                  </p:childTnLst>
                                </p:cTn>
                              </p:par>
                            </p:childTnLst>
                          </p:cTn>
                        </p:par>
                      </p:childTnLst>
                    </p:cTn>
                  </p:par>
                  <p:par>
                    <p:cTn id="133" fill="hold">
                      <p:stCondLst>
                        <p:cond delay="indefinite"/>
                      </p:stCondLst>
                      <p:childTnLst>
                        <p:par>
                          <p:cTn id="134" fill="hold">
                            <p:stCondLst>
                              <p:cond delay="0"/>
                            </p:stCondLst>
                            <p:childTnLst>
                              <p:par>
                                <p:cTn id="135" presetID="25" presetClass="entr" presetSubtype="0" fill="hold" grpId="0" nodeType="clickEffect">
                                  <p:stCondLst>
                                    <p:cond delay="0"/>
                                  </p:stCondLst>
                                  <p:childTnLst>
                                    <p:set>
                                      <p:cBhvr>
                                        <p:cTn id="136" dur="1" fill="hold">
                                          <p:stCondLst>
                                            <p:cond delay="0"/>
                                          </p:stCondLst>
                                        </p:cTn>
                                        <p:tgtEl>
                                          <p:spTgt spid="4"/>
                                        </p:tgtEl>
                                        <p:attrNameLst>
                                          <p:attrName>style.visibility</p:attrName>
                                        </p:attrNameLst>
                                      </p:cBhvr>
                                      <p:to>
                                        <p:strVal val="visible"/>
                                      </p:to>
                                    </p:set>
                                    <p:anim calcmode="lin" valueType="num">
                                      <p:cBhvr>
                                        <p:cTn id="13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40" dur="1000" fill="hold"/>
                                        <p:tgtEl>
                                          <p:spTgt spid="4"/>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4"/>
                                        </p:tgtEl>
                                      </p:cBhvr>
                                    </p:animEffect>
                                  </p:childTnLst>
                                </p:cTn>
                              </p:par>
                            </p:childTnLst>
                          </p:cTn>
                        </p:par>
                      </p:childTnLst>
                    </p:cTn>
                  </p:par>
                  <p:par>
                    <p:cTn id="145" fill="hold">
                      <p:stCondLst>
                        <p:cond delay="indefinite"/>
                      </p:stCondLst>
                      <p:childTnLst>
                        <p:par>
                          <p:cTn id="146" fill="hold">
                            <p:stCondLst>
                              <p:cond delay="0"/>
                            </p:stCondLst>
                            <p:childTnLst>
                              <p:par>
                                <p:cTn id="147" presetID="25" presetClass="entr" presetSubtype="0" fill="hold" grpId="0" nodeType="clickEffect">
                                  <p:stCondLst>
                                    <p:cond delay="0"/>
                                  </p:stCondLst>
                                  <p:childTnLst>
                                    <p:set>
                                      <p:cBhvr>
                                        <p:cTn id="148" dur="1" fill="hold">
                                          <p:stCondLst>
                                            <p:cond delay="0"/>
                                          </p:stCondLst>
                                        </p:cTn>
                                        <p:tgtEl>
                                          <p:spTgt spid="15"/>
                                        </p:tgtEl>
                                        <p:attrNameLst>
                                          <p:attrName>style.visibility</p:attrName>
                                        </p:attrNameLst>
                                      </p:cBhvr>
                                      <p:to>
                                        <p:strVal val="visible"/>
                                      </p:to>
                                    </p:set>
                                    <p:anim calcmode="lin" valueType="num">
                                      <p:cBhvr>
                                        <p:cTn id="149"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50"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51"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52" dur="1000" fill="hold"/>
                                        <p:tgtEl>
                                          <p:spTgt spid="15"/>
                                        </p:tgtEl>
                                        <p:attrNameLst>
                                          <p:attrName>ppt_h</p:attrName>
                                        </p:attrNameLst>
                                      </p:cBhvr>
                                      <p:tavLst>
                                        <p:tav tm="0">
                                          <p:val>
                                            <p:strVal val="#ppt_h"/>
                                          </p:val>
                                        </p:tav>
                                        <p:tav tm="100000">
                                          <p:val>
                                            <p:strVal val="#ppt_h"/>
                                          </p:val>
                                        </p:tav>
                                      </p:tavLst>
                                    </p:anim>
                                    <p:anim calcmode="lin" valueType="num">
                                      <p:cBhvr>
                                        <p:cTn id="153"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54"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55"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56" dur="1000" decel="50000">
                                          <p:stCondLst>
                                            <p:cond delay="0"/>
                                          </p:stCondLst>
                                        </p:cTn>
                                        <p:tgtEl>
                                          <p:spTgt spid="15"/>
                                        </p:tgtEl>
                                      </p:cBhvr>
                                    </p:animEffect>
                                  </p:childTnLst>
                                </p:cTn>
                              </p:par>
                            </p:childTnLst>
                          </p:cTn>
                        </p:par>
                      </p:childTnLst>
                    </p:cTn>
                  </p:par>
                  <p:par>
                    <p:cTn id="157" fill="hold">
                      <p:stCondLst>
                        <p:cond delay="indefinite"/>
                      </p:stCondLst>
                      <p:childTnLst>
                        <p:par>
                          <p:cTn id="158" fill="hold">
                            <p:stCondLst>
                              <p:cond delay="0"/>
                            </p:stCondLst>
                            <p:childTnLst>
                              <p:par>
                                <p:cTn id="159" presetID="8" presetClass="emph" presetSubtype="0" fill="hold" grpId="2" nodeType="clickEffect">
                                  <p:stCondLst>
                                    <p:cond delay="0"/>
                                  </p:stCondLst>
                                  <p:childTnLst>
                                    <p:animRot by="21600000">
                                      <p:cBhvr>
                                        <p:cTn id="160" dur="2000" fill="hold"/>
                                        <p:tgtEl>
                                          <p:spTgt spid="15"/>
                                        </p:tgtEl>
                                        <p:attrNameLst>
                                          <p:attrName>r</p:attrName>
                                        </p:attrNameLst>
                                      </p:cBhvr>
                                    </p:animRot>
                                  </p:childTnLst>
                                </p:cTn>
                              </p:par>
                            </p:childTnLst>
                          </p:cTn>
                        </p:par>
                      </p:childTnLst>
                    </p:cTn>
                  </p:par>
                  <p:par>
                    <p:cTn id="161" fill="hold">
                      <p:stCondLst>
                        <p:cond delay="indefinite"/>
                      </p:stCondLst>
                      <p:childTnLst>
                        <p:par>
                          <p:cTn id="162" fill="hold">
                            <p:stCondLst>
                              <p:cond delay="0"/>
                            </p:stCondLst>
                            <p:childTnLst>
                              <p:par>
                                <p:cTn id="163" presetID="25" presetClass="entr" presetSubtype="0" fill="hold" grpId="0" nodeType="clickEffect">
                                  <p:stCondLst>
                                    <p:cond delay="0"/>
                                  </p:stCondLst>
                                  <p:childTnLst>
                                    <p:set>
                                      <p:cBhvr>
                                        <p:cTn id="164" dur="1" fill="hold">
                                          <p:stCondLst>
                                            <p:cond delay="0"/>
                                          </p:stCondLst>
                                        </p:cTn>
                                        <p:tgtEl>
                                          <p:spTgt spid="22"/>
                                        </p:tgtEl>
                                        <p:attrNameLst>
                                          <p:attrName>style.visibility</p:attrName>
                                        </p:attrNameLst>
                                      </p:cBhvr>
                                      <p:to>
                                        <p:strVal val="visible"/>
                                      </p:to>
                                    </p:set>
                                    <p:anim calcmode="lin" valueType="num">
                                      <p:cBhvr>
                                        <p:cTn id="165"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66"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67"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68" dur="1000" fill="hold"/>
                                        <p:tgtEl>
                                          <p:spTgt spid="22"/>
                                        </p:tgtEl>
                                        <p:attrNameLst>
                                          <p:attrName>ppt_h</p:attrName>
                                        </p:attrNameLst>
                                      </p:cBhvr>
                                      <p:tavLst>
                                        <p:tav tm="0">
                                          <p:val>
                                            <p:strVal val="#ppt_h"/>
                                          </p:val>
                                        </p:tav>
                                        <p:tav tm="100000">
                                          <p:val>
                                            <p:strVal val="#ppt_h"/>
                                          </p:val>
                                        </p:tav>
                                      </p:tavLst>
                                    </p:anim>
                                    <p:anim calcmode="lin" valueType="num">
                                      <p:cBhvr>
                                        <p:cTn id="169"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70"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71"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72" dur="1000" decel="50000">
                                          <p:stCondLst>
                                            <p:cond delay="0"/>
                                          </p:stCondLst>
                                        </p:cTn>
                                        <p:tgtEl>
                                          <p:spTgt spid="22"/>
                                        </p:tgtEl>
                                      </p:cBhvr>
                                    </p:animEffect>
                                  </p:childTnLst>
                                </p:cTn>
                              </p:par>
                            </p:childTnLst>
                          </p:cTn>
                        </p:par>
                      </p:childTnLst>
                    </p:cTn>
                  </p:par>
                  <p:par>
                    <p:cTn id="173" fill="hold">
                      <p:stCondLst>
                        <p:cond delay="indefinite"/>
                      </p:stCondLst>
                      <p:childTnLst>
                        <p:par>
                          <p:cTn id="174" fill="hold">
                            <p:stCondLst>
                              <p:cond delay="0"/>
                            </p:stCondLst>
                            <p:childTnLst>
                              <p:par>
                                <p:cTn id="175" presetID="8" presetClass="emph" presetSubtype="0" fill="hold" grpId="2" nodeType="clickEffect">
                                  <p:stCondLst>
                                    <p:cond delay="0"/>
                                  </p:stCondLst>
                                  <p:childTnLst>
                                    <p:animRot by="21600000">
                                      <p:cBhvr>
                                        <p:cTn id="176" dur="2000" fill="hold"/>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9" grpId="0" bldLvl="0" animBg="1"/>
      <p:bldP spid="9" grpId="1" animBg="1"/>
      <p:bldP spid="14" grpId="0" bldLvl="0" animBg="1"/>
      <p:bldP spid="14" grpId="1" animBg="1"/>
      <p:bldP spid="20" grpId="0" bldLvl="0" animBg="1"/>
      <p:bldP spid="20" grpId="1" animBg="1"/>
      <p:bldP spid="21" grpId="0" bldLvl="0" animBg="1"/>
      <p:bldP spid="21" grpId="1" animBg="1"/>
      <p:bldP spid="2" grpId="0" bldLvl="0" animBg="1"/>
      <p:bldP spid="2" grpId="1" animBg="1"/>
      <p:bldP spid="4" grpId="0" bldLvl="0" animBg="1"/>
      <p:bldP spid="4" grpId="1" animBg="1"/>
      <p:bldP spid="15" grpId="0" bldLvl="0" animBg="1"/>
      <p:bldP spid="15" grpId="1" animBg="1"/>
      <p:bldP spid="15" grpId="2" bldLvl="0" animBg="1"/>
      <p:bldP spid="22" grpId="0" bldLvl="0" animBg="1"/>
      <p:bldP spid="22" grpId="1" animBg="1"/>
      <p:bldP spid="22" grpId="2" bldLvl="0" animBg="1"/>
      <p:bldP spid="6" grpId="0" animBg="1"/>
      <p:bldP spid="6" grpId="1" animBg="1"/>
      <p:bldP spid="7" grpId="0" animBg="1"/>
      <p:bldP spid="7" grpId="1" animBg="1"/>
      <p:bldP spid="16" grpId="0" bldLvl="0" animBg="1"/>
      <p:bldP spid="16" grpId="1" animBg="1"/>
      <p:bldP spid="18" grpId="0" bldLvl="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07950"/>
            <a:ext cx="401510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2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推导隐性逻辑</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438650" y="209550"/>
            <a:ext cx="420878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探寻水下冰山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89405" y="134620"/>
            <a:ext cx="94945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核心任务：用冰山理论厘清支线矛盾，丰富细节、深化主题</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88900" y="911225"/>
            <a:ext cx="8479790" cy="9531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r>
              <a:rPr lang="en-US" altLang="zh-CN" sz="28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At that time, my daughter, aged nine, believed that her papa was equal to any crisis. </a:t>
            </a:r>
            <a:endParaRPr lang="zh-CN" altLang="en-US" sz="2800">
              <a:latin typeface="Times New Roman" panose="02020603050405020304" charset="0"/>
              <a:cs typeface="Times New Roman" panose="02020603050405020304" charset="0"/>
            </a:endParaRPr>
          </a:p>
        </p:txBody>
      </p:sp>
      <p:sp>
        <p:nvSpPr>
          <p:cNvPr id="9" name="右箭头 8"/>
          <p:cNvSpPr/>
          <p:nvPr/>
        </p:nvSpPr>
        <p:spPr>
          <a:xfrm>
            <a:off x="8585835" y="1292860"/>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nvSpPr>
        <p:spPr>
          <a:xfrm>
            <a:off x="9294495" y="857250"/>
            <a:ext cx="2790825" cy="119380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女儿坚信爸爸能应对任何危机。</a:t>
            </a:r>
            <a:endParaRPr lang="zh-CN" altLang="en-US" sz="280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106045" y="2284730"/>
            <a:ext cx="8479790" cy="52197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spAutoFit/>
          </a:bodyPr>
          <a:p>
            <a:pPr algn="just"/>
            <a:r>
              <a:rPr lang="en-US" altLang="zh-CN" sz="2800">
                <a:latin typeface="Times New Roman" panose="02020603050405020304" charset="0"/>
                <a:cs typeface="Times New Roman" panose="02020603050405020304" charset="0"/>
              </a:rPr>
              <a:t>   “What are you going to do?” she asked.</a:t>
            </a:r>
            <a:endParaRPr lang="zh-CN" altLang="en-US" sz="2800">
              <a:latin typeface="Times New Roman" panose="02020603050405020304" charset="0"/>
              <a:cs typeface="Times New Roman" panose="02020603050405020304" charset="0"/>
            </a:endParaRPr>
          </a:p>
        </p:txBody>
      </p:sp>
      <p:sp>
        <p:nvSpPr>
          <p:cNvPr id="6" name="右箭头 5"/>
          <p:cNvSpPr/>
          <p:nvPr/>
        </p:nvSpPr>
        <p:spPr>
          <a:xfrm>
            <a:off x="8568690" y="2395220"/>
            <a:ext cx="691515" cy="300990"/>
          </a:xfrm>
          <a:prstGeom prst="rightArrow">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圆角矩形 6"/>
          <p:cNvSpPr/>
          <p:nvPr/>
        </p:nvSpPr>
        <p:spPr>
          <a:xfrm>
            <a:off x="9277350" y="2051050"/>
            <a:ext cx="2808605" cy="11137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女儿</a:t>
            </a:r>
            <a:r>
              <a:rPr lang="zh-CN" altLang="en-US" sz="2800">
                <a:solidFill>
                  <a:schemeClr val="tx1"/>
                </a:solidFill>
                <a:latin typeface="宋体" panose="02010600030101010101" pitchFamily="2" charset="-122"/>
                <a:ea typeface="宋体" panose="02010600030101010101" pitchFamily="2" charset="-122"/>
                <a:sym typeface="+mn-ea"/>
              </a:rPr>
              <a:t>视</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我</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sym typeface="+mn-ea"/>
              </a:rPr>
              <a:t>为</a:t>
            </a:r>
            <a:r>
              <a:rPr lang="en-US" altLang="zh-CN" sz="2800">
                <a:solidFill>
                  <a:schemeClr val="tx1"/>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解决问题的高手。</a:t>
            </a:r>
            <a:endParaRPr lang="zh-CN" altLang="en-US" sz="2800">
              <a:solidFill>
                <a:schemeClr val="tx1"/>
              </a:solidFill>
              <a:latin typeface="宋体" panose="02010600030101010101" pitchFamily="2" charset="-122"/>
              <a:ea typeface="宋体" panose="02010600030101010101" pitchFamily="2" charset="-122"/>
            </a:endParaRPr>
          </a:p>
        </p:txBody>
      </p:sp>
      <p:sp>
        <p:nvSpPr>
          <p:cNvPr id="15" name="文本框 14"/>
          <p:cNvSpPr txBox="1"/>
          <p:nvPr/>
        </p:nvSpPr>
        <p:spPr>
          <a:xfrm>
            <a:off x="179705" y="3136900"/>
            <a:ext cx="8388985" cy="140398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chor="t">
            <a:noAutofit/>
          </a:bodyPr>
          <a:p>
            <a:pPr lvl="0" algn="just">
              <a:buClrTx/>
              <a:buSzTx/>
              <a:buFontTx/>
            </a:pPr>
            <a:r>
              <a:rPr lang="en-US" altLang="zh-CN" sz="2800">
                <a:latin typeface="Times New Roman" panose="02020603050405020304" charset="0"/>
                <a:cs typeface="Times New Roman" panose="02020603050405020304" charset="0"/>
                <a:sym typeface="+mn-ea"/>
              </a:rPr>
              <a:t>    At thirty feet from her I had a slight hesitation, at twenty a serious doubt. At ten feet I stopped and realized the truth. </a:t>
            </a:r>
            <a:endParaRPr lang="en-US" altLang="zh-CN" sz="2800">
              <a:latin typeface="Times New Roman" panose="02020603050405020304" charset="0"/>
              <a:cs typeface="Times New Roman" panose="02020603050405020304" charset="0"/>
              <a:sym typeface="+mn-ea"/>
            </a:endParaRPr>
          </a:p>
        </p:txBody>
      </p:sp>
      <p:sp>
        <p:nvSpPr>
          <p:cNvPr id="16" name="右箭头 15"/>
          <p:cNvSpPr/>
          <p:nvPr/>
        </p:nvSpPr>
        <p:spPr>
          <a:xfrm>
            <a:off x="8602980" y="3622040"/>
            <a:ext cx="691515" cy="300990"/>
          </a:xfrm>
          <a:prstGeom prst="rightArrow">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圆角矩形 16"/>
          <p:cNvSpPr/>
          <p:nvPr/>
        </p:nvSpPr>
        <p:spPr>
          <a:xfrm>
            <a:off x="9260205" y="3275330"/>
            <a:ext cx="2808605" cy="13036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暴露应对能力的局限</a:t>
            </a:r>
            <a:endParaRPr lang="zh-CN" altLang="en-US" sz="2800">
              <a:solidFill>
                <a:schemeClr val="tx1"/>
              </a:solidFill>
              <a:latin typeface="宋体" panose="02010600030101010101" pitchFamily="2" charset="-122"/>
              <a:ea typeface="宋体" panose="02010600030101010101" pitchFamily="2" charset="-122"/>
            </a:endParaRPr>
          </a:p>
        </p:txBody>
      </p:sp>
      <p:sp>
        <p:nvSpPr>
          <p:cNvPr id="18" name="圆角矩形 17"/>
          <p:cNvSpPr/>
          <p:nvPr/>
        </p:nvSpPr>
        <p:spPr>
          <a:xfrm>
            <a:off x="9328785" y="869315"/>
            <a:ext cx="2668905" cy="371729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孩子眼中</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父亲的全能形象</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与现实世界</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的能力有限</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的冲突。</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2" name="圆角矩形 21"/>
          <p:cNvSpPr/>
          <p:nvPr/>
        </p:nvSpPr>
        <p:spPr>
          <a:xfrm>
            <a:off x="233045" y="4689475"/>
            <a:ext cx="11755120" cy="197929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续写可通过</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与女儿的后续互动（如坦诚能力不足、共同参与解决问题），完成</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形象解构与重建</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（从</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全能父亲</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到</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真实、坦诚的父亲</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8" dur="1000" fill="hold"/>
                                        <p:tgtEl>
                                          <p:spTgt spid="1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70" dur="1000" fill="hold"/>
                                        <p:tgtEl>
                                          <p:spTgt spid="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p:cTn id="7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82" dur="1000" fill="hold"/>
                                        <p:tgtEl>
                                          <p:spTgt spid="6"/>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94" dur="1000" fill="hold"/>
                                        <p:tgtEl>
                                          <p:spTgt spid="7"/>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7"/>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p:cTn id="10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6" dur="1000" fill="hold"/>
                                        <p:tgtEl>
                                          <p:spTgt spid="15"/>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5"/>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16"/>
                                        </p:tgtEl>
                                        <p:attrNameLst>
                                          <p:attrName>style.visibility</p:attrName>
                                        </p:attrNameLst>
                                      </p:cBhvr>
                                      <p:to>
                                        <p:strVal val="visible"/>
                                      </p:to>
                                    </p:set>
                                    <p:anim calcmode="lin" valueType="num">
                                      <p:cBhvr>
                                        <p:cTn id="11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18" dur="1000" fill="hold"/>
                                        <p:tgtEl>
                                          <p:spTgt spid="16"/>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6"/>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grpId="0" nodeType="clickEffect">
                                  <p:stCondLst>
                                    <p:cond delay="0"/>
                                  </p:stCondLst>
                                  <p:childTnLst>
                                    <p:set>
                                      <p:cBhvr>
                                        <p:cTn id="126" dur="1" fill="hold">
                                          <p:stCondLst>
                                            <p:cond delay="0"/>
                                          </p:stCondLst>
                                        </p:cTn>
                                        <p:tgtEl>
                                          <p:spTgt spid="17"/>
                                        </p:tgtEl>
                                        <p:attrNameLst>
                                          <p:attrName>style.visibility</p:attrName>
                                        </p:attrNameLst>
                                      </p:cBhvr>
                                      <p:to>
                                        <p:strVal val="visible"/>
                                      </p:to>
                                    </p:set>
                                    <p:anim calcmode="lin" valueType="num">
                                      <p:cBhvr>
                                        <p:cTn id="12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30" dur="1000" fill="hold"/>
                                        <p:tgtEl>
                                          <p:spTgt spid="17"/>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7"/>
                                        </p:tgtEl>
                                      </p:cBhvr>
                                    </p:animEffect>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18"/>
                                        </p:tgtEl>
                                        <p:attrNameLst>
                                          <p:attrName>style.visibility</p:attrName>
                                        </p:attrNameLst>
                                      </p:cBhvr>
                                      <p:to>
                                        <p:strVal val="visible"/>
                                      </p:to>
                                    </p:set>
                                    <p:anim calcmode="lin" valueType="num">
                                      <p:cBhvr>
                                        <p:cTn id="13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2" dur="1000" fill="hold"/>
                                        <p:tgtEl>
                                          <p:spTgt spid="18"/>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18"/>
                                        </p:tgtEl>
                                      </p:cBhvr>
                                    </p:animEffect>
                                  </p:childTnLst>
                                </p:cTn>
                              </p:par>
                            </p:childTnLst>
                          </p:cTn>
                        </p:par>
                      </p:childTnLst>
                    </p:cTn>
                  </p:par>
                  <p:par>
                    <p:cTn id="147" fill="hold">
                      <p:stCondLst>
                        <p:cond delay="indefinite"/>
                      </p:stCondLst>
                      <p:childTnLst>
                        <p:par>
                          <p:cTn id="148" fill="hold">
                            <p:stCondLst>
                              <p:cond delay="0"/>
                            </p:stCondLst>
                            <p:childTnLst>
                              <p:par>
                                <p:cTn id="149" presetID="8" presetClass="emph" presetSubtype="0" fill="hold" grpId="2" nodeType="clickEffect">
                                  <p:stCondLst>
                                    <p:cond delay="0"/>
                                  </p:stCondLst>
                                  <p:childTnLst>
                                    <p:animRot by="21600000">
                                      <p:cBhvr>
                                        <p:cTn id="150" dur="2000" fill="hold"/>
                                        <p:tgtEl>
                                          <p:spTgt spid="18"/>
                                        </p:tgtEl>
                                        <p:attrNameLst>
                                          <p:attrName>r</p:attrName>
                                        </p:attrNameLst>
                                      </p:cBhvr>
                                    </p:animRot>
                                  </p:childTnLst>
                                </p:cTn>
                              </p:par>
                            </p:childTnLst>
                          </p:cTn>
                        </p:par>
                      </p:childTnLst>
                    </p:cTn>
                  </p:par>
                  <p:par>
                    <p:cTn id="151" fill="hold">
                      <p:stCondLst>
                        <p:cond delay="indefinite"/>
                      </p:stCondLst>
                      <p:childTnLst>
                        <p:par>
                          <p:cTn id="152" fill="hold">
                            <p:stCondLst>
                              <p:cond delay="0"/>
                            </p:stCondLst>
                            <p:childTnLst>
                              <p:par>
                                <p:cTn id="153" presetID="25" presetClass="entr" presetSubtype="0" fill="hold" grpId="0" nodeType="clickEffect">
                                  <p:stCondLst>
                                    <p:cond delay="0"/>
                                  </p:stCondLst>
                                  <p:childTnLst>
                                    <p:set>
                                      <p:cBhvr>
                                        <p:cTn id="154" dur="1" fill="hold">
                                          <p:stCondLst>
                                            <p:cond delay="0"/>
                                          </p:stCondLst>
                                        </p:cTn>
                                        <p:tgtEl>
                                          <p:spTgt spid="22"/>
                                        </p:tgtEl>
                                        <p:attrNameLst>
                                          <p:attrName>style.visibility</p:attrName>
                                        </p:attrNameLst>
                                      </p:cBhvr>
                                      <p:to>
                                        <p:strVal val="visible"/>
                                      </p:to>
                                    </p:set>
                                    <p:anim calcmode="lin" valueType="num">
                                      <p:cBhvr>
                                        <p:cTn id="155"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56"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57"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58" dur="1000" fill="hold"/>
                                        <p:tgtEl>
                                          <p:spTgt spid="22"/>
                                        </p:tgtEl>
                                        <p:attrNameLst>
                                          <p:attrName>ppt_h</p:attrName>
                                        </p:attrNameLst>
                                      </p:cBhvr>
                                      <p:tavLst>
                                        <p:tav tm="0">
                                          <p:val>
                                            <p:strVal val="#ppt_h"/>
                                          </p:val>
                                        </p:tav>
                                        <p:tav tm="100000">
                                          <p:val>
                                            <p:strVal val="#ppt_h"/>
                                          </p:val>
                                        </p:tav>
                                      </p:tavLst>
                                    </p:anim>
                                    <p:anim calcmode="lin" valueType="num">
                                      <p:cBhvr>
                                        <p:cTn id="159"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60"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61"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62" dur="1000" decel="50000">
                                          <p:stCondLst>
                                            <p:cond delay="0"/>
                                          </p:stCondLst>
                                        </p:cTn>
                                        <p:tgtEl>
                                          <p:spTgt spid="22"/>
                                        </p:tgtEl>
                                      </p:cBhvr>
                                    </p:animEffect>
                                  </p:childTnLst>
                                </p:cTn>
                              </p:par>
                            </p:childTnLst>
                          </p:cTn>
                        </p:par>
                      </p:childTnLst>
                    </p:cTn>
                  </p:par>
                  <p:par>
                    <p:cTn id="163" fill="hold">
                      <p:stCondLst>
                        <p:cond delay="indefinite"/>
                      </p:stCondLst>
                      <p:childTnLst>
                        <p:par>
                          <p:cTn id="164" fill="hold">
                            <p:stCondLst>
                              <p:cond delay="0"/>
                            </p:stCondLst>
                            <p:childTnLst>
                              <p:par>
                                <p:cTn id="165" presetID="8" presetClass="emph" presetSubtype="0" fill="hold" grpId="2" nodeType="clickEffect">
                                  <p:stCondLst>
                                    <p:cond delay="0"/>
                                  </p:stCondLst>
                                  <p:childTnLst>
                                    <p:animRot by="21600000">
                                      <p:cBhvr>
                                        <p:cTn id="166" dur="2000" fill="hold"/>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5" grpId="0" bldLvl="0" animBg="1"/>
      <p:bldP spid="5" grpId="1" animBg="1"/>
      <p:bldP spid="9" grpId="0" bldLvl="0" animBg="1"/>
      <p:bldP spid="9" grpId="1" animBg="1"/>
      <p:bldP spid="14" grpId="0" bldLvl="0" animBg="1"/>
      <p:bldP spid="14" grpId="1" animBg="1"/>
      <p:bldP spid="4" grpId="0" bldLvl="0" animBg="1"/>
      <p:bldP spid="4" grpId="1" animBg="1"/>
      <p:bldP spid="6" grpId="0" bldLvl="0" animBg="1"/>
      <p:bldP spid="6" grpId="1" animBg="1"/>
      <p:bldP spid="7" grpId="0" bldLvl="0" animBg="1"/>
      <p:bldP spid="7" grpId="1" animBg="1"/>
      <p:bldP spid="16" grpId="0" bldLvl="0" animBg="1"/>
      <p:bldP spid="16" grpId="1" animBg="1"/>
      <p:bldP spid="17" grpId="0" bldLvl="0" animBg="1"/>
      <p:bldP spid="17" grpId="1" animBg="1"/>
      <p:bldP spid="18" grpId="0" bldLvl="0" animBg="1"/>
      <p:bldP spid="18" grpId="1" animBg="1"/>
      <p:bldP spid="18" grpId="2" bldLvl="0" animBg="1"/>
      <p:bldP spid="22" grpId="0" bldLvl="0" animBg="1"/>
      <p:bldP spid="22" grpId="1" animBg="1"/>
      <p:bldP spid="22" grpId="2" bldLvl="0" animBg="1"/>
      <p:bldP spid="15" grpId="0" animBg="1"/>
      <p:bldP spid="1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98475" y="211455"/>
            <a:ext cx="3238500" cy="1149985"/>
            <a:chOff x="10078" y="1866"/>
            <a:chExt cx="4931" cy="1228"/>
          </a:xfrm>
        </p:grpSpPr>
        <p:sp>
          <p:nvSpPr>
            <p:cNvPr id="5" name="任意多边形: 形状 5"/>
            <p:cNvSpPr/>
            <p:nvPr>
              <p:custDataLst>
                <p:tags r:id="rId1"/>
              </p:custDataLst>
            </p:nvPr>
          </p:nvSpPr>
          <p:spPr>
            <a:xfrm rot="16200000" flipV="1">
              <a:off x="11929" y="14"/>
              <a:ext cx="1228" cy="4931"/>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6" name="文本框 15"/>
            <p:cNvSpPr txBox="1"/>
            <p:nvPr>
              <p:custDataLst>
                <p:tags r:id="rId2"/>
              </p:custDataLst>
            </p:nvPr>
          </p:nvSpPr>
          <p:spPr>
            <a:xfrm>
              <a:off x="10385" y="2135"/>
              <a:ext cx="3970" cy="689"/>
            </a:xfrm>
            <a:prstGeom prst="rect">
              <a:avLst/>
            </a:prstGeom>
            <a:noFill/>
            <a:ln>
              <a:solidFill>
                <a:srgbClr val="C00000"/>
              </a:solidFill>
            </a:ln>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t>第三部分</a:t>
              </a:r>
              <a:endParaRPr lang="zh-CN" altLang="en-US" sz="3600" dirty="0"/>
            </a:p>
          </p:txBody>
        </p:sp>
      </p:grpSp>
      <p:sp>
        <p:nvSpPr>
          <p:cNvPr id="2" name="流程图: 资料带 1"/>
          <p:cNvSpPr/>
          <p:nvPr/>
        </p:nvSpPr>
        <p:spPr>
          <a:xfrm>
            <a:off x="2732405" y="1205865"/>
            <a:ext cx="7847965" cy="1630680"/>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sz="44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续写思路</a:t>
            </a:r>
            <a:r>
              <a:rPr lang="en-US" sz="4400">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44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搭建完整冰山</a:t>
            </a:r>
            <a:endParaRPr lang="zh-CN" altLang="en-US" sz="4400">
              <a:solidFill>
                <a:srgbClr val="FF0000"/>
              </a:solidFill>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3"/>
          <a:stretch>
            <a:fillRect/>
          </a:stretch>
        </p:blipFill>
        <p:spPr>
          <a:xfrm>
            <a:off x="2502535" y="3098800"/>
            <a:ext cx="3491230" cy="3321685"/>
          </a:xfrm>
          <a:prstGeom prst="rect">
            <a:avLst/>
          </a:prstGeom>
        </p:spPr>
      </p:pic>
      <p:pic>
        <p:nvPicPr>
          <p:cNvPr id="8" name="图片 7"/>
          <p:cNvPicPr>
            <a:picLocks noChangeAspect="1"/>
          </p:cNvPicPr>
          <p:nvPr/>
        </p:nvPicPr>
        <p:blipFill>
          <a:blip r:embed="rId4"/>
          <a:srcRect t="28073" b="6489"/>
          <a:stretch>
            <a:fillRect/>
          </a:stretch>
        </p:blipFill>
        <p:spPr>
          <a:xfrm flipH="1">
            <a:off x="7107555" y="2934335"/>
            <a:ext cx="4100830" cy="3196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3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462026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搭建完整冰山情节</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7484745"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solidFill>
                  <a:schemeClr val="tx1"/>
                </a:solidFill>
                <a:latin typeface="宋体" panose="02010600030101010101" pitchFamily="2" charset="-122"/>
                <a:ea typeface="宋体" panose="02010600030101010101" pitchFamily="2" charset="-122"/>
                <a:sym typeface="+mn-ea"/>
              </a:rPr>
              <a:t>利</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用给出句，搭建完整的冰山情节</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264795" y="857250"/>
            <a:ext cx="11631295" cy="591820"/>
          </a:xfrm>
          <a:prstGeom prst="rect">
            <a:avLst/>
          </a:prstGeom>
          <a:noFill/>
        </p:spPr>
        <p:txBody>
          <a:bodyPr wrap="square" rtlCol="0" anchor="t">
            <a:noAutofit/>
          </a:bodyPr>
          <a:p>
            <a:r>
              <a:rPr lang="en-US" altLang="zh-CN" sz="2800">
                <a:latin typeface="Times New Roman" panose="02020603050405020304" charset="0"/>
                <a:cs typeface="Times New Roman" panose="02020603050405020304" charset="0"/>
              </a:rPr>
              <a:t>As I was about to turn and run, two policemen arrived.</a:t>
            </a:r>
            <a:endParaRPr lang="en-US" altLang="zh-CN" sz="2800">
              <a:latin typeface="Times New Roman" panose="02020603050405020304" charset="0"/>
              <a:cs typeface="Times New Roman" panose="02020603050405020304" charset="0"/>
            </a:endParaRPr>
          </a:p>
          <a:p>
            <a:endParaRPr lang="en-US" altLang="zh-CN" sz="2800">
              <a:latin typeface="Times New Roman" panose="02020603050405020304" charset="0"/>
              <a:cs typeface="Times New Roman" panose="02020603050405020304" charset="0"/>
            </a:endParaRPr>
          </a:p>
          <a:p>
            <a:endParaRPr lang="zh-CN" altLang="en-US" sz="2800">
              <a:latin typeface="Times New Roman" panose="02020603050405020304" charset="0"/>
              <a:cs typeface="Times New Roman" panose="02020603050405020304" charset="0"/>
            </a:endParaRPr>
          </a:p>
        </p:txBody>
      </p:sp>
      <p:sp>
        <p:nvSpPr>
          <p:cNvPr id="5" name="文本框 4"/>
          <p:cNvSpPr txBox="1"/>
          <p:nvPr/>
        </p:nvSpPr>
        <p:spPr>
          <a:xfrm>
            <a:off x="172085" y="3476625"/>
            <a:ext cx="11861165" cy="521970"/>
          </a:xfrm>
          <a:prstGeom prst="rect">
            <a:avLst/>
          </a:prstGeom>
          <a:noFill/>
        </p:spPr>
        <p:txBody>
          <a:bodyPr wrap="square" rtlCol="0" anchor="t">
            <a:spAutoFit/>
          </a:bodyPr>
          <a:p>
            <a:r>
              <a:rPr lang="en-US" altLang="zh-CN" sz="2800">
                <a:latin typeface="Times New Roman" panose="02020603050405020304" charset="0"/>
                <a:cs typeface="Times New Roman" panose="02020603050405020304" charset="0"/>
                <a:sym typeface="+mn-ea"/>
              </a:rPr>
              <a:t>We tied the rope around the tree and began to discuss what to do with the cow.</a:t>
            </a:r>
            <a:endParaRPr lang="en-US" altLang="zh-CN" sz="2800">
              <a:latin typeface="Times New Roman" panose="02020603050405020304" charset="0"/>
              <a:cs typeface="Times New Roman" panose="02020603050405020304" charset="0"/>
              <a:sym typeface="+mn-ea"/>
            </a:endParaRPr>
          </a:p>
        </p:txBody>
      </p:sp>
      <p:cxnSp>
        <p:nvCxnSpPr>
          <p:cNvPr id="6" name="直接连接符 5"/>
          <p:cNvCxnSpPr/>
          <p:nvPr/>
        </p:nvCxnSpPr>
        <p:spPr>
          <a:xfrm>
            <a:off x="323850" y="3957320"/>
            <a:ext cx="4475480" cy="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64795" y="2861310"/>
            <a:ext cx="10614660" cy="64833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How did we manage to control the cow by working together?</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nvSpPr>
        <p:spPr>
          <a:xfrm>
            <a:off x="303530" y="1365250"/>
            <a:ext cx="10575290" cy="64833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What did the two policemen do/say?  </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264795" y="2113280"/>
            <a:ext cx="10614660" cy="64833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How did “I” behave?</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172085" y="4068445"/>
            <a:ext cx="10794365" cy="60769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What idea did we come up with?</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 name="圆角矩形 15"/>
          <p:cNvSpPr/>
          <p:nvPr/>
        </p:nvSpPr>
        <p:spPr>
          <a:xfrm>
            <a:off x="172720" y="4777105"/>
            <a:ext cx="11452225" cy="57912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What did we do to keep the cow calm while waiting for the owner? </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7" name="圆角矩形 16"/>
          <p:cNvSpPr/>
          <p:nvPr/>
        </p:nvSpPr>
        <p:spPr>
          <a:xfrm>
            <a:off x="172085" y="5457825"/>
            <a:ext cx="10793730" cy="54991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What did the owner do to express his gratitude?</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cxnSp>
        <p:nvCxnSpPr>
          <p:cNvPr id="18" name="直接连接符 17"/>
          <p:cNvCxnSpPr/>
          <p:nvPr/>
        </p:nvCxnSpPr>
        <p:spPr>
          <a:xfrm flipV="1">
            <a:off x="5492115" y="3996055"/>
            <a:ext cx="5809615" cy="1016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9" name="圆角矩形 18"/>
          <p:cNvSpPr/>
          <p:nvPr/>
        </p:nvSpPr>
        <p:spPr>
          <a:xfrm>
            <a:off x="172720" y="6129020"/>
            <a:ext cx="10793730" cy="60769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What was my daughter’s reaction after hearing my experience?</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cxnSp>
        <p:nvCxnSpPr>
          <p:cNvPr id="20" name="直接连接符 19"/>
          <p:cNvCxnSpPr/>
          <p:nvPr/>
        </p:nvCxnSpPr>
        <p:spPr>
          <a:xfrm>
            <a:off x="4879975" y="1320800"/>
            <a:ext cx="3345180" cy="1397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58" dur="1000" fill="hold"/>
                                        <p:tgtEl>
                                          <p:spTgt spid="2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0" dur="1000" fill="hold"/>
                                        <p:tgtEl>
                                          <p:spTgt spid="9"/>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82" dur="1000" fill="hold"/>
                                        <p:tgtEl>
                                          <p:spTgt spid="14"/>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4"/>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94" dur="1000" fill="hold"/>
                                        <p:tgtEl>
                                          <p:spTgt spid="18"/>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8"/>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p:cTn id="10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6" dur="1000" fill="hold"/>
                                        <p:tgtEl>
                                          <p:spTgt spid="15"/>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5"/>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16"/>
                                        </p:tgtEl>
                                        <p:attrNameLst>
                                          <p:attrName>style.visibility</p:attrName>
                                        </p:attrNameLst>
                                      </p:cBhvr>
                                      <p:to>
                                        <p:strVal val="visible"/>
                                      </p:to>
                                    </p:set>
                                    <p:anim calcmode="lin" valueType="num">
                                      <p:cBhvr>
                                        <p:cTn id="11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18" dur="1000" fill="hold"/>
                                        <p:tgtEl>
                                          <p:spTgt spid="16"/>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6"/>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grpId="0" nodeType="clickEffect">
                                  <p:stCondLst>
                                    <p:cond delay="0"/>
                                  </p:stCondLst>
                                  <p:childTnLst>
                                    <p:set>
                                      <p:cBhvr>
                                        <p:cTn id="126" dur="1" fill="hold">
                                          <p:stCondLst>
                                            <p:cond delay="0"/>
                                          </p:stCondLst>
                                        </p:cTn>
                                        <p:tgtEl>
                                          <p:spTgt spid="17"/>
                                        </p:tgtEl>
                                        <p:attrNameLst>
                                          <p:attrName>style.visibility</p:attrName>
                                        </p:attrNameLst>
                                      </p:cBhvr>
                                      <p:to>
                                        <p:strVal val="visible"/>
                                      </p:to>
                                    </p:set>
                                    <p:anim calcmode="lin" valueType="num">
                                      <p:cBhvr>
                                        <p:cTn id="12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30" dur="1000" fill="hold"/>
                                        <p:tgtEl>
                                          <p:spTgt spid="17"/>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7"/>
                                        </p:tgtEl>
                                      </p:cBhvr>
                                    </p:animEffect>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19"/>
                                        </p:tgtEl>
                                        <p:attrNameLst>
                                          <p:attrName>style.visibility</p:attrName>
                                        </p:attrNameLst>
                                      </p:cBhvr>
                                      <p:to>
                                        <p:strVal val="visible"/>
                                      </p:to>
                                    </p:set>
                                    <p:anim calcmode="lin" valueType="num">
                                      <p:cBhvr>
                                        <p:cTn id="13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42" dur="1000" fill="hold"/>
                                        <p:tgtEl>
                                          <p:spTgt spid="19"/>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7" grpId="0" bldLvl="0" animBg="1"/>
      <p:bldP spid="7" grpId="1" animBg="1"/>
      <p:bldP spid="9" grpId="0" bldLvl="0" animBg="1"/>
      <p:bldP spid="9" grpId="1" animBg="1"/>
      <p:bldP spid="14" grpId="0" bldLvl="0" animBg="1"/>
      <p:bldP spid="14" grpId="1" animBg="1"/>
      <p:bldP spid="15" grpId="0" bldLvl="0" animBg="1"/>
      <p:bldP spid="15" grpId="1" animBg="1"/>
      <p:bldP spid="16" grpId="0" bldLvl="0" animBg="1"/>
      <p:bldP spid="16" grpId="1" animBg="1"/>
      <p:bldP spid="17" grpId="0" bldLvl="0" animBg="1"/>
      <p:bldP spid="17" grpId="1" animBg="1"/>
      <p:bldP spid="19" grpId="0" bldLvl="0" animBg="1"/>
      <p:bldP spid="1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矩形 5"/>
          <p:cNvSpPr/>
          <p:nvPr/>
        </p:nvSpPr>
        <p:spPr>
          <a:xfrm>
            <a:off x="392430" y="250825"/>
            <a:ext cx="11553825" cy="1851025"/>
          </a:xfrm>
          <a:prstGeom prst="rect">
            <a:avLst/>
          </a:prstGeom>
          <a:noFill/>
          <a:ln w="12700" cap="flat" cmpd="sng">
            <a:noFill/>
            <a:prstDash val="solid"/>
            <a:round/>
          </a:ln>
        </p:spPr>
        <p:txBody>
          <a:bodyPr vert="horz" wrap="square" lIns="0" tIns="0" rIns="0" bIns="0" rtlCol="0" anchor="ctr" anchorCtr="0">
            <a:prstTxWarp prst="textChevron">
              <a:avLst/>
            </a:prstTxWarp>
            <a:noAutofit/>
          </a:bodyPr>
          <a:lstStyle/>
          <a:p>
            <a:pPr lvl="0" algn="ctr">
              <a:lnSpc>
                <a:spcPct val="125000"/>
              </a:lnSpc>
              <a:buClrTx/>
              <a:buSzTx/>
              <a:buFontTx/>
              <a:defRPr/>
            </a:pPr>
            <a:r>
              <a:rPr lang="en-US" altLang="zh-CN"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a:t>
            </a:r>
            <a:r>
              <a:rPr lang="zh-CN" altLang="en-US"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冰山理论</a:t>
            </a:r>
            <a:r>
              <a:rPr lang="en-US" altLang="zh-CN"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a:t>
            </a:r>
            <a:r>
              <a:rPr lang="zh-CN" altLang="en-US"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在</a:t>
            </a:r>
            <a:r>
              <a:rPr lang="en-US" altLang="zh-CN"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2026</a:t>
            </a:r>
            <a:r>
              <a:rPr lang="zh-CN" altLang="en-US"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年浙江首考读后续写</a:t>
            </a:r>
            <a:r>
              <a:rPr lang="en-US" altLang="zh-CN"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a:t>
            </a:r>
            <a:r>
              <a:rPr lang="zh-CN" altLang="en-US"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邂逅奶牛</a:t>
            </a:r>
            <a:r>
              <a:rPr lang="en-US" altLang="zh-CN"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a:t>
            </a:r>
            <a:r>
              <a:rPr lang="zh-CN" altLang="en-US" sz="3200" b="1">
                <a:solidFill>
                  <a:schemeClr val="accent1"/>
                </a:solidFill>
                <a:effectLst>
                  <a:glow rad="635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中的实践</a:t>
            </a:r>
            <a:r>
              <a:rPr lang="en-US" altLang="zh-CN" sz="2400" b="1">
                <a:solidFill>
                  <a:schemeClr val="accent1"/>
                </a:solidFill>
                <a:effectLst>
                  <a:glow rad="63500">
                    <a:schemeClr val="accent2">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rPr>
              <a:t> </a:t>
            </a:r>
            <a:endParaRPr lang="en-US" altLang="zh-CN" sz="2400" b="1">
              <a:solidFill>
                <a:schemeClr val="accent1"/>
              </a:solidFill>
              <a:effectLst>
                <a:glow rad="63500">
                  <a:schemeClr val="accent2">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Noto Sans SC" panose="020B0200000000000000" charset="-122"/>
              <a:sym typeface="+mn-ea"/>
            </a:endParaRPr>
          </a:p>
        </p:txBody>
      </p:sp>
      <p:sp>
        <p:nvSpPr>
          <p:cNvPr id="5" name="文本框 4"/>
          <p:cNvSpPr txBox="1"/>
          <p:nvPr/>
        </p:nvSpPr>
        <p:spPr>
          <a:xfrm>
            <a:off x="6380480" y="6112510"/>
            <a:ext cx="5342890" cy="521970"/>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杭州二中树兰高级中学</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郭合英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cxnSp>
        <p:nvCxnSpPr>
          <p:cNvPr id="13" name="直接连接符 12"/>
          <p:cNvCxnSpPr/>
          <p:nvPr/>
        </p:nvCxnSpPr>
        <p:spPr>
          <a:xfrm>
            <a:off x="-29215" y="684897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12166547" y="11298"/>
            <a:ext cx="3492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9523" y="-8387"/>
            <a:ext cx="8890" cy="686625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215" y="1129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srcRect r="13760" b="-3539"/>
          <a:stretch>
            <a:fillRect/>
          </a:stretch>
        </p:blipFill>
        <p:spPr>
          <a:xfrm>
            <a:off x="2439670" y="2418080"/>
            <a:ext cx="7839710" cy="3632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98475" y="211455"/>
            <a:ext cx="3238500" cy="1149985"/>
            <a:chOff x="10078" y="1866"/>
            <a:chExt cx="4931" cy="1228"/>
          </a:xfrm>
        </p:grpSpPr>
        <p:sp>
          <p:nvSpPr>
            <p:cNvPr id="5" name="任意多边形: 形状 5"/>
            <p:cNvSpPr/>
            <p:nvPr>
              <p:custDataLst>
                <p:tags r:id="rId1"/>
              </p:custDataLst>
            </p:nvPr>
          </p:nvSpPr>
          <p:spPr>
            <a:xfrm rot="16200000" flipV="1">
              <a:off x="11929" y="14"/>
              <a:ext cx="1228" cy="4931"/>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6" name="文本框 15"/>
            <p:cNvSpPr txBox="1"/>
            <p:nvPr>
              <p:custDataLst>
                <p:tags r:id="rId2"/>
              </p:custDataLst>
            </p:nvPr>
          </p:nvSpPr>
          <p:spPr>
            <a:xfrm>
              <a:off x="10385" y="2135"/>
              <a:ext cx="3970" cy="689"/>
            </a:xfrm>
            <a:prstGeom prst="rect">
              <a:avLst/>
            </a:prstGeom>
            <a:noFill/>
            <a:ln>
              <a:solidFill>
                <a:srgbClr val="C00000"/>
              </a:solidFill>
            </a:ln>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t>第四部分</a:t>
              </a:r>
              <a:endParaRPr lang="zh-CN" altLang="en-US" sz="3600" dirty="0"/>
            </a:p>
          </p:txBody>
        </p:sp>
      </p:grpSp>
      <p:sp>
        <p:nvSpPr>
          <p:cNvPr id="2" name="流程图: 资料带 1"/>
          <p:cNvSpPr/>
          <p:nvPr/>
        </p:nvSpPr>
        <p:spPr>
          <a:xfrm>
            <a:off x="2660650" y="1360170"/>
            <a:ext cx="7847965" cy="1630680"/>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a:lnSpc>
                <a:spcPct val="125000"/>
              </a:lnSpc>
              <a:defRPr/>
            </a:pPr>
            <a:r>
              <a:rPr lang="en-US" sz="44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“冰山式表达”的魅力</a:t>
            </a:r>
            <a:endParaRPr lang="zh-CN" altLang="en-US" sz="4400">
              <a:solidFill>
                <a:srgbClr val="FF0000"/>
              </a:solidFill>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3"/>
          <a:stretch>
            <a:fillRect/>
          </a:stretch>
        </p:blipFill>
        <p:spPr>
          <a:xfrm>
            <a:off x="2976245" y="3242310"/>
            <a:ext cx="3491230" cy="3321685"/>
          </a:xfrm>
          <a:prstGeom prst="rect">
            <a:avLst/>
          </a:prstGeom>
        </p:spPr>
      </p:pic>
      <p:pic>
        <p:nvPicPr>
          <p:cNvPr id="8" name="图片 7"/>
          <p:cNvPicPr>
            <a:picLocks noChangeAspect="1"/>
          </p:cNvPicPr>
          <p:nvPr/>
        </p:nvPicPr>
        <p:blipFill>
          <a:blip r:embed="rId4"/>
          <a:srcRect t="28073" b="6489"/>
          <a:stretch>
            <a:fillRect/>
          </a:stretch>
        </p:blipFill>
        <p:spPr>
          <a:xfrm flipH="1">
            <a:off x="7107555" y="3089275"/>
            <a:ext cx="4100830" cy="3041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264795" y="857250"/>
            <a:ext cx="11631295" cy="591820"/>
          </a:xfrm>
          <a:prstGeom prst="rect">
            <a:avLst/>
          </a:prstGeom>
          <a:noFill/>
        </p:spPr>
        <p:txBody>
          <a:bodyPr wrap="square" rtlCol="0" anchor="t">
            <a:noAutofit/>
          </a:bodyPr>
          <a:p>
            <a:r>
              <a:rPr lang="en-US" altLang="zh-CN" sz="2800">
                <a:latin typeface="Times New Roman" panose="02020603050405020304" charset="0"/>
                <a:cs typeface="Times New Roman" panose="02020603050405020304" charset="0"/>
              </a:rPr>
              <a:t>As I was about to turn and run, two policemen arrived.</a:t>
            </a:r>
            <a:endParaRPr lang="en-US" altLang="zh-CN" sz="2800">
              <a:latin typeface="Times New Roman" panose="02020603050405020304" charset="0"/>
              <a:cs typeface="Times New Roman" panose="02020603050405020304" charset="0"/>
            </a:endParaRPr>
          </a:p>
          <a:p>
            <a:endParaRPr lang="en-US" altLang="zh-CN" sz="2800">
              <a:latin typeface="Times New Roman" panose="02020603050405020304" charset="0"/>
              <a:cs typeface="Times New Roman" panose="02020603050405020304" charset="0"/>
            </a:endParaRPr>
          </a:p>
          <a:p>
            <a:endParaRPr lang="zh-CN" altLang="en-US" sz="2800">
              <a:latin typeface="宋体" panose="02010600030101010101" pitchFamily="2" charset="-122"/>
              <a:ea typeface="宋体" panose="02010600030101010101" pitchFamily="2" charset="-122"/>
              <a:cs typeface="Times New Roman" panose="02020603050405020304" charset="0"/>
            </a:endParaRPr>
          </a:p>
        </p:txBody>
      </p:sp>
      <p:grpSp>
        <p:nvGrpSpPr>
          <p:cNvPr id="27" name="组合 26"/>
          <p:cNvGrpSpPr/>
          <p:nvPr/>
        </p:nvGrpSpPr>
        <p:grpSpPr>
          <a:xfrm>
            <a:off x="203200" y="2210435"/>
            <a:ext cx="11503025" cy="1198245"/>
            <a:chOff x="514" y="6338"/>
            <a:chExt cx="18211" cy="1887"/>
          </a:xfrm>
        </p:grpSpPr>
        <p:sp>
          <p:nvSpPr>
            <p:cNvPr id="23" name="矩形 22"/>
            <p:cNvSpPr/>
            <p:nvPr/>
          </p:nvSpPr>
          <p:spPr>
            <a:xfrm>
              <a:off x="514" y="6338"/>
              <a:ext cx="18211" cy="1887"/>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12" y="6532"/>
              <a:ext cx="17868" cy="1501"/>
            </a:xfrm>
            <a:prstGeom prst="rect">
              <a:avLst/>
            </a:prstGeom>
            <a:noFill/>
          </p:spPr>
          <p:txBody>
            <a:bodyPr wrap="square" rtlCol="0" anchor="t">
              <a:spAutoFit/>
            </a:bodyPr>
            <a:p>
              <a:r>
                <a:rPr lang="en-US" altLang="zh-CN" sz="2800">
                  <a:latin typeface="Times New Roman" panose="02020603050405020304"/>
                  <a:ea typeface="宋体" panose="02010600030101010101" pitchFamily="2" charset="-122"/>
                  <a:sym typeface="+mn-ea"/>
                </a:rPr>
                <a:t>They jumped out of the police car with calm expressions, signaling the crowd to step back.</a:t>
              </a:r>
              <a:endParaRPr lang="en-US" altLang="zh-CN" sz="2800">
                <a:latin typeface="Times New Roman" panose="02020603050405020304"/>
                <a:ea typeface="宋体" panose="02010600030101010101" pitchFamily="2" charset="-122"/>
                <a:sym typeface="+mn-ea"/>
              </a:endParaRPr>
            </a:p>
          </p:txBody>
        </p:sp>
      </p:grpSp>
      <p:grpSp>
        <p:nvGrpSpPr>
          <p:cNvPr id="26" name="组合 25"/>
          <p:cNvGrpSpPr/>
          <p:nvPr/>
        </p:nvGrpSpPr>
        <p:grpSpPr>
          <a:xfrm>
            <a:off x="224155" y="1468755"/>
            <a:ext cx="11379200" cy="656590"/>
            <a:chOff x="523" y="2296"/>
            <a:chExt cx="18211" cy="1034"/>
          </a:xfrm>
        </p:grpSpPr>
        <p:sp>
          <p:nvSpPr>
            <p:cNvPr id="22" name="矩形 21"/>
            <p:cNvSpPr/>
            <p:nvPr/>
          </p:nvSpPr>
          <p:spPr>
            <a:xfrm>
              <a:off x="523" y="2296"/>
              <a:ext cx="18211" cy="1034"/>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文本框 24"/>
            <p:cNvSpPr txBox="1"/>
            <p:nvPr/>
          </p:nvSpPr>
          <p:spPr>
            <a:xfrm>
              <a:off x="685" y="2410"/>
              <a:ext cx="14388" cy="822"/>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Times New Roman" panose="02020603050405020304" charset="0"/>
                  <a:sym typeface="+mn-ea"/>
                </a:rPr>
                <a:t>他们神色镇定地从警车里跳下来，示意人群退后。</a:t>
              </a:r>
              <a:endParaRPr lang="zh-CN" altLang="en-US" sz="2800"/>
            </a:p>
          </p:txBody>
        </p:sp>
      </p:grpSp>
      <p:graphicFrame>
        <p:nvGraphicFramePr>
          <p:cNvPr id="5" name="表格 4"/>
          <p:cNvGraphicFramePr/>
          <p:nvPr/>
        </p:nvGraphicFramePr>
        <p:xfrm>
          <a:off x="224155" y="3611245"/>
          <a:ext cx="11577320" cy="2891790"/>
        </p:xfrm>
        <a:graphic>
          <a:graphicData uri="http://schemas.openxmlformats.org/drawingml/2006/table">
            <a:tbl>
              <a:tblPr firstRow="1" bandRow="1">
                <a:tableStyleId>{5C22544A-7EE6-4342-B048-85BDC9FD1C3A}</a:tableStyleId>
              </a:tblPr>
              <a:tblGrid>
                <a:gridCol w="3936365"/>
                <a:gridCol w="7640955"/>
              </a:tblGrid>
              <a:tr h="514350">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792480">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1. jumped out of the police car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从巡逻车里跳出来</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2400">
                          <a:latin typeface="Times New Roman" panose="02020603050405020304" charset="0"/>
                          <a:ea typeface="宋体" panose="02010600030101010101" pitchFamily="2" charset="-122"/>
                          <a:cs typeface="Times New Roman" panose="02020603050405020304" charset="0"/>
                          <a:sym typeface="+mn-ea"/>
                        </a:rPr>
                        <a:t>“跳”暗示“情况紧急</a:t>
                      </a: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zh-CN" altLang="en-US" sz="2400">
                          <a:latin typeface="Times New Roman" panose="02020603050405020304" charset="0"/>
                          <a:ea typeface="宋体" panose="02010600030101010101" pitchFamily="2" charset="-122"/>
                          <a:cs typeface="Times New Roman" panose="02020603050405020304" charset="0"/>
                          <a:sym typeface="+mn-ea"/>
                        </a:rPr>
                        <a:t>奶牛失控</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sym typeface="+mn-ea"/>
                        </a:rPr>
                        <a:t>，需快速响应”，而非慢悠悠下车，体现警察的“应急效率”。</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92480">
                <a:tc>
                  <a:txBody>
                    <a:bodyPr/>
                    <a:p>
                      <a:pPr marL="0" indent="0" algn="just">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2. with calm expressions</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p>
                      <a:pPr marL="0" indent="0" algn="ctr">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a:t>
                      </a:r>
                      <a:r>
                        <a:rPr lang="zh-CN" altLang="en-US" sz="2400" b="0">
                          <a:solidFill>
                            <a:schemeClr val="tx1"/>
                          </a:solidFill>
                          <a:latin typeface="Times New Roman" panose="02020603050405020304" charset="0"/>
                          <a:ea typeface="宋体" panose="02010600030101010101" pitchFamily="2" charset="-122"/>
                          <a:cs typeface="Times New Roman" panose="02020603050405020304" charset="0"/>
                        </a:rPr>
                        <a:t>神色镇定</a:t>
                      </a: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sz="2400" b="0">
                          <a:latin typeface="Times New Roman" panose="02020603050405020304" charset="0"/>
                          <a:ea typeface="宋体" panose="02010600030101010101" pitchFamily="2" charset="-122"/>
                          <a:cs typeface="Times New Roman" panose="02020603050405020304" charset="0"/>
                        </a:rPr>
                        <a:t>“镇定”的神态藏着警察的“专业自信”</a:t>
                      </a:r>
                      <a:r>
                        <a:rPr lang="en-US" altLang="zh-CN" sz="2400" b="0">
                          <a:latin typeface="Times New Roman" panose="02020603050405020304" charset="0"/>
                          <a:ea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cs typeface="Times New Roman" panose="02020603050405020304" charset="0"/>
                        </a:rPr>
                        <a:t>有能力处理危机</a:t>
                      </a:r>
                      <a:r>
                        <a:rPr lang="en-US" altLang="zh-CN" sz="2400" b="0">
                          <a:latin typeface="Times New Roman" panose="02020603050405020304" charset="0"/>
                          <a:ea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cs typeface="Times New Roman" panose="02020603050405020304" charset="0"/>
                        </a:rPr>
                        <a:t>、“心理抗压能力”</a:t>
                      </a:r>
                      <a:r>
                        <a:rPr lang="en-US" altLang="zh-CN" sz="2400" b="0">
                          <a:latin typeface="Times New Roman" panose="02020603050405020304" charset="0"/>
                          <a:ea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cs typeface="Times New Roman" panose="02020603050405020304" charset="0"/>
                        </a:rPr>
                        <a:t>不被突发状况影响</a:t>
                      </a:r>
                      <a:r>
                        <a:rPr lang="en-US" altLang="zh-CN" sz="2400" b="0">
                          <a:latin typeface="Times New Roman" panose="02020603050405020304" charset="0"/>
                          <a:ea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cs typeface="Times New Roman" panose="02020603050405020304" charset="0"/>
                        </a:rPr>
                        <a:t>；</a:t>
                      </a:r>
                      <a:endParaRPr 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92480">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3. signaling the crowd to step back (</a:t>
                      </a:r>
                      <a:r>
                        <a:rPr lang="zh-CN" altLang="en-US" sz="2400" b="0">
                          <a:latin typeface="Times New Roman" panose="02020603050405020304" charset="0"/>
                          <a:ea typeface="宋体" panose="02010600030101010101" pitchFamily="2" charset="-122"/>
                          <a:cs typeface="Times New Roman" panose="02020603050405020304" charset="0"/>
                        </a:rPr>
                        <a:t>示意人群退后</a:t>
                      </a:r>
                      <a:r>
                        <a:rPr lang="en-US" altLang="zh-CN" sz="2400" b="0">
                          <a:latin typeface="Times New Roman" panose="02020603050405020304" charset="0"/>
                          <a:ea typeface="宋体" panose="02010600030101010101" pitchFamily="2" charset="-122"/>
                          <a:cs typeface="Times New Roman" panose="02020603050405020304" charset="0"/>
                        </a:rPr>
                        <a:t>)</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sz="2400" b="0">
                          <a:latin typeface="Times New Roman" panose="02020603050405020304" charset="0"/>
                          <a:ea typeface="宋体" panose="02010600030101010101" pitchFamily="2" charset="-122"/>
                          <a:cs typeface="Times New Roman" panose="02020603050405020304" charset="0"/>
                        </a:rPr>
                        <a:t>仅用</a:t>
                      </a:r>
                      <a:r>
                        <a:rPr lang="zh-CN" altLang="en-US" sz="2400" b="0">
                          <a:latin typeface="Times New Roman" panose="02020603050405020304" charset="0"/>
                          <a:ea typeface="宋体" panose="02010600030101010101" pitchFamily="2" charset="-122"/>
                          <a:cs typeface="Times New Roman" panose="02020603050405020304" charset="0"/>
                        </a:rPr>
                        <a:t>“手势示意”，体现警察“高效控场”的职业习惯；“退后”的动作藏着“保护人群安全”的职责感。</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46" dur="1000" fill="hold"/>
                                        <p:tgtEl>
                                          <p:spTgt spid="2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58" dur="1000" fill="hold"/>
                                        <p:tgtEl>
                                          <p:spTgt spid="27"/>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70" dur="1000" fill="hold"/>
                                        <p:tgtEl>
                                          <p:spTgt spid="5"/>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7" name="组合 26"/>
          <p:cNvGrpSpPr/>
          <p:nvPr/>
        </p:nvGrpSpPr>
        <p:grpSpPr>
          <a:xfrm>
            <a:off x="223520" y="2140585"/>
            <a:ext cx="11348720" cy="1527627"/>
            <a:chOff x="514" y="6338"/>
            <a:chExt cx="18211" cy="3922"/>
          </a:xfrm>
        </p:grpSpPr>
        <p:sp>
          <p:nvSpPr>
            <p:cNvPr id="23" name="矩形 22"/>
            <p:cNvSpPr/>
            <p:nvPr/>
          </p:nvSpPr>
          <p:spPr>
            <a:xfrm>
              <a:off x="514" y="6338"/>
              <a:ext cx="18211" cy="3922"/>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93" y="6531"/>
              <a:ext cx="17763" cy="3370"/>
            </a:xfrm>
            <a:prstGeom prst="rect">
              <a:avLst/>
            </a:prstGeom>
            <a:noFill/>
          </p:spPr>
          <p:txBody>
            <a:bodyPr wrap="square" rtlCol="0" anchor="t">
              <a:noAutofit/>
            </a:bodyPr>
            <a:p>
              <a:r>
                <a:rPr lang="en-US" altLang="zh-CN" sz="2800">
                  <a:latin typeface="Times New Roman" panose="02020603050405020304"/>
                  <a:ea typeface="宋体" panose="02010600030101010101" pitchFamily="2" charset="-122"/>
                  <a:sym typeface="+mn-ea"/>
                </a:rPr>
                <a:t>Seeing the policemen approaching, I stepped forward voluntarily and told them that the cow was just frightened—she was not aggressive by nature—and that I had experience raising cows, so I could help them calm her down. </a:t>
              </a:r>
              <a:endParaRPr lang="en-US" altLang="zh-CN" sz="2800">
                <a:latin typeface="Times New Roman" panose="02020603050405020304"/>
                <a:ea typeface="宋体" panose="02010600030101010101" pitchFamily="2" charset="-122"/>
                <a:sym typeface="+mn-ea"/>
              </a:endParaRPr>
            </a:p>
          </p:txBody>
        </p:sp>
      </p:grpSp>
      <p:grpSp>
        <p:nvGrpSpPr>
          <p:cNvPr id="26" name="组合 25"/>
          <p:cNvGrpSpPr/>
          <p:nvPr/>
        </p:nvGrpSpPr>
        <p:grpSpPr>
          <a:xfrm>
            <a:off x="180975" y="917575"/>
            <a:ext cx="11715115" cy="1111885"/>
            <a:chOff x="523" y="2296"/>
            <a:chExt cx="18310" cy="1034"/>
          </a:xfrm>
        </p:grpSpPr>
        <p:sp>
          <p:nvSpPr>
            <p:cNvPr id="22" name="矩形 21"/>
            <p:cNvSpPr/>
            <p:nvPr/>
          </p:nvSpPr>
          <p:spPr>
            <a:xfrm>
              <a:off x="523" y="2296"/>
              <a:ext cx="18211" cy="1034"/>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文本框 24"/>
            <p:cNvSpPr txBox="1"/>
            <p:nvPr/>
          </p:nvSpPr>
          <p:spPr>
            <a:xfrm>
              <a:off x="523" y="2315"/>
              <a:ext cx="18310" cy="953"/>
            </a:xfrm>
            <a:prstGeom prst="rect">
              <a:avLst/>
            </a:prstGeom>
            <a:noFill/>
          </p:spPr>
          <p:txBody>
            <a:bodyPr wrap="square" rtlCol="0">
              <a:noAutofit/>
            </a:bodyPr>
            <a:p>
              <a:r>
                <a:rPr lang="zh-CN" altLang="en-US" sz="2800">
                  <a:latin typeface="宋体" panose="02010600030101010101" pitchFamily="2" charset="-122"/>
                  <a:ea typeface="宋体" panose="02010600030101010101" pitchFamily="2" charset="-122"/>
                  <a:cs typeface="宋体" panose="02010600030101010101" pitchFamily="2" charset="-122"/>
                </a:rPr>
                <a:t>看到警察过来，我主动上前，告诉他们这头牛只是吓坏了，本性并不具有攻击性，并且告诉他们我有养牛的经验，可以协助他们一起制服这头牛。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graphicFrame>
        <p:nvGraphicFramePr>
          <p:cNvPr id="6" name="表格 5"/>
          <p:cNvGraphicFramePr/>
          <p:nvPr>
            <p:custDataLst>
              <p:tags r:id="rId1"/>
            </p:custDataLst>
          </p:nvPr>
        </p:nvGraphicFramePr>
        <p:xfrm>
          <a:off x="180975" y="3779520"/>
          <a:ext cx="11770360" cy="2837815"/>
        </p:xfrm>
        <a:graphic>
          <a:graphicData uri="http://schemas.openxmlformats.org/drawingml/2006/table">
            <a:tbl>
              <a:tblPr firstRow="1" bandRow="1">
                <a:tableStyleId>{5C22544A-7EE6-4342-B048-85BDC9FD1C3A}</a:tableStyleId>
              </a:tblPr>
              <a:tblGrid>
                <a:gridCol w="5006340"/>
                <a:gridCol w="6764020"/>
              </a:tblGrid>
              <a:tr h="476885">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528955">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1. stepped forward voluntarily</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有责任感</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主动想解决问题</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，而非被动旁观。</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097280">
                <a:tc>
                  <a:txBody>
                    <a:bodyPr/>
                    <a:p>
                      <a:pPr marL="0" indent="0" algn="just">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2. told them that the cow was just frightened—she was not aggressive by nature”</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以</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我</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对奶牛习性的了解，想要安抚警察情绪</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避免他们因紧张采取强硬措施</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，同时为后续</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提出协助</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铺垫合理性。</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4695">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3. I had experience raising cows, so I could help them calm her down.</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我</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的出发点是</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帮助警察</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保护奶牛</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，而非图回报或炫耀经验。</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34" dur="1000" fill="hold"/>
                                        <p:tgtEl>
                                          <p:spTgt spid="2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46" dur="1000" fill="hold"/>
                                        <p:tgtEl>
                                          <p:spTgt spid="2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6" name="表格 5"/>
          <p:cNvGraphicFramePr/>
          <p:nvPr>
            <p:custDataLst>
              <p:tags r:id="rId1"/>
            </p:custDataLst>
          </p:nvPr>
        </p:nvGraphicFramePr>
        <p:xfrm>
          <a:off x="99060" y="3845560"/>
          <a:ext cx="11879580" cy="2996565"/>
        </p:xfrm>
        <a:graphic>
          <a:graphicData uri="http://schemas.openxmlformats.org/drawingml/2006/table">
            <a:tbl>
              <a:tblPr firstRow="1" bandRow="1">
                <a:tableStyleId>{5C22544A-7EE6-4342-B048-85BDC9FD1C3A}</a:tableStyleId>
              </a:tblPr>
              <a:tblGrid>
                <a:gridCol w="5488305"/>
                <a:gridCol w="6391275"/>
              </a:tblGrid>
              <a:tr h="457200">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822960">
                <a:tc>
                  <a:txBody>
                    <a:bodyPr/>
                    <a:p>
                      <a:pPr>
                        <a:buNone/>
                      </a:pPr>
                      <a:r>
                        <a:rPr lang="en-US" altLang="zh-CN" sz="2400">
                          <a:latin typeface="Times New Roman" panose="02020603050405020304"/>
                          <a:ea typeface="宋体" panose="02010600030101010101" pitchFamily="2" charset="-122"/>
                          <a:sym typeface="+mn-ea"/>
                        </a:rPr>
                        <a:t>After they agreed, we discussed and worked out a plan</a:t>
                      </a:r>
                      <a:r>
                        <a:rPr lang="en-US" altLang="zh-CN" sz="2400">
                          <a:latin typeface="Arial" panose="020B0604020202020204" pitchFamily="34" charset="0"/>
                          <a:ea typeface="宋体" panose="02010600030101010101" pitchFamily="2" charset="-122"/>
                          <a:cs typeface="Arial" panose="020B0604020202020204" pitchFamily="34" charset="0"/>
                          <a:sym typeface="+mn-ea"/>
                        </a:rPr>
                        <a:t>…</a:t>
                      </a:r>
                      <a:endParaRPr lang="en-US" altLang="zh-CN" sz="2400">
                        <a:solidFill>
                          <a:schemeClr val="tx1"/>
                        </a:solidFill>
                        <a:latin typeface="Arial" panose="020B0604020202020204" pitchFamily="34" charset="0"/>
                        <a:ea typeface="宋体" panose="02010600030101010101" pitchFamily="2" charset="-122"/>
                        <a:cs typeface="Arial" panose="020B0604020202020204" pitchFamily="3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警察对</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的信任和双方的默契度</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1520">
                <a:tc>
                  <a:txBody>
                    <a:bodyPr/>
                    <a:p>
                      <a:pPr marL="0" indent="0" algn="just">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the policemen would slowly circle around to her sides to block her escape route</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“slowly” </a:t>
                      </a:r>
                      <a:r>
                        <a:rPr lang="zh-CN" altLang="en-US" sz="2400" b="0">
                          <a:latin typeface="Times New Roman" panose="02020603050405020304" charset="0"/>
                          <a:ea typeface="宋体" panose="02010600030101010101" pitchFamily="2" charset="-122"/>
                          <a:cs typeface="Times New Roman" panose="02020603050405020304" charset="0"/>
                        </a:rPr>
                        <a:t>暗示动作轻柔，避免刺激受惊的奶牛，</a:t>
                      </a:r>
                      <a:endParaRPr lang="zh-CN" altLang="en-US" sz="2400" b="0">
                        <a:latin typeface="Times New Roman" panose="02020603050405020304" charset="0"/>
                        <a:ea typeface="宋体" panose="02010600030101010101" pitchFamily="2" charset="-122"/>
                        <a:cs typeface="Times New Roman" panose="02020603050405020304" charset="0"/>
                      </a:endParaRPr>
                    </a:p>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说明警察的专业</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84885">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 while I grabbed a handful of grass from the roadside and approached gently</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抓草动作暗藏</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用食物降低奶牛警惕性</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的养牛常识；</a:t>
                      </a:r>
                      <a:r>
                        <a:rPr lang="en-US" altLang="zh-CN" sz="2400" b="0">
                          <a:latin typeface="Times New Roman" panose="02020603050405020304" charset="0"/>
                          <a:ea typeface="宋体" panose="02010600030101010101" pitchFamily="2" charset="-122"/>
                          <a:cs typeface="Times New Roman" panose="02020603050405020304" charset="0"/>
                        </a:rPr>
                        <a:t>“gently”</a:t>
                      </a:r>
                      <a:r>
                        <a:rPr lang="zh-CN" altLang="en-US" sz="2400" b="0">
                          <a:latin typeface="Times New Roman" panose="02020603050405020304" charset="0"/>
                          <a:ea typeface="宋体" panose="02010600030101010101" pitchFamily="2" charset="-122"/>
                          <a:cs typeface="Times New Roman" panose="02020603050405020304" charset="0"/>
                        </a:rPr>
                        <a:t>安抚优先、避免激化受惊的牛。</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grpSp>
        <p:nvGrpSpPr>
          <p:cNvPr id="14" name="组合 13"/>
          <p:cNvGrpSpPr/>
          <p:nvPr/>
        </p:nvGrpSpPr>
        <p:grpSpPr>
          <a:xfrm>
            <a:off x="191770" y="2173605"/>
            <a:ext cx="11348720" cy="1595120"/>
            <a:chOff x="302" y="3423"/>
            <a:chExt cx="17872" cy="2512"/>
          </a:xfrm>
        </p:grpSpPr>
        <p:grpSp>
          <p:nvGrpSpPr>
            <p:cNvPr id="27" name="组合 26"/>
            <p:cNvGrpSpPr/>
            <p:nvPr/>
          </p:nvGrpSpPr>
          <p:grpSpPr>
            <a:xfrm>
              <a:off x="302" y="3423"/>
              <a:ext cx="17872" cy="2406"/>
              <a:chOff x="514" y="6338"/>
              <a:chExt cx="18211" cy="3922"/>
            </a:xfrm>
          </p:grpSpPr>
          <p:sp>
            <p:nvSpPr>
              <p:cNvPr id="23" name="矩形 22"/>
              <p:cNvSpPr/>
              <p:nvPr/>
            </p:nvSpPr>
            <p:spPr>
              <a:xfrm>
                <a:off x="514" y="6338"/>
                <a:ext cx="18211" cy="3922"/>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93" y="6531"/>
                <a:ext cx="17763" cy="3370"/>
              </a:xfrm>
              <a:prstGeom prst="rect">
                <a:avLst/>
              </a:prstGeom>
              <a:noFill/>
            </p:spPr>
            <p:txBody>
              <a:bodyPr wrap="square" rtlCol="0" anchor="t">
                <a:noAutofit/>
              </a:bodyPr>
              <a:p>
                <a:endParaRPr lang="en-US" altLang="zh-CN" sz="2800">
                  <a:latin typeface="Times New Roman" panose="02020603050405020304"/>
                  <a:ea typeface="宋体" panose="02010600030101010101" pitchFamily="2" charset="-122"/>
                  <a:sym typeface="+mn-ea"/>
                </a:endParaRPr>
              </a:p>
            </p:txBody>
          </p:sp>
        </p:grpSp>
        <p:sp>
          <p:nvSpPr>
            <p:cNvPr id="4" name="文本框 3"/>
            <p:cNvSpPr txBox="1"/>
            <p:nvPr/>
          </p:nvSpPr>
          <p:spPr>
            <a:xfrm>
              <a:off x="351" y="3480"/>
              <a:ext cx="17684" cy="2455"/>
            </a:xfrm>
            <a:prstGeom prst="rect">
              <a:avLst/>
            </a:prstGeom>
            <a:noFill/>
          </p:spPr>
          <p:txBody>
            <a:bodyPr wrap="square" rtlCol="0">
              <a:noAutofit/>
            </a:bodyPr>
            <a:p>
              <a:r>
                <a:rPr lang="en-US" altLang="zh-CN" sz="2800">
                  <a:latin typeface="Times New Roman" panose="02020603050405020304"/>
                  <a:ea typeface="宋体" panose="02010600030101010101" pitchFamily="2" charset="-122"/>
                  <a:sym typeface="+mn-ea"/>
                </a:rPr>
                <a:t>After they agreed, we worked out a plan: the policemen would slowly circle around to her sides to block her escape route, while I grabbed a handful of grass from the roadside and approached gently. </a:t>
              </a:r>
              <a:endParaRPr lang="zh-CN" altLang="en-US" sz="2800"/>
            </a:p>
          </p:txBody>
        </p:sp>
      </p:grpSp>
      <p:grpSp>
        <p:nvGrpSpPr>
          <p:cNvPr id="7" name="组合 6"/>
          <p:cNvGrpSpPr/>
          <p:nvPr/>
        </p:nvGrpSpPr>
        <p:grpSpPr>
          <a:xfrm>
            <a:off x="180975" y="917575"/>
            <a:ext cx="11715115" cy="1111885"/>
            <a:chOff x="285" y="1445"/>
            <a:chExt cx="18449" cy="1751"/>
          </a:xfrm>
        </p:grpSpPr>
        <p:grpSp>
          <p:nvGrpSpPr>
            <p:cNvPr id="26" name="组合 25"/>
            <p:cNvGrpSpPr/>
            <p:nvPr/>
          </p:nvGrpSpPr>
          <p:grpSpPr>
            <a:xfrm>
              <a:off x="285" y="1445"/>
              <a:ext cx="18449" cy="1751"/>
              <a:chOff x="523" y="2296"/>
              <a:chExt cx="18310" cy="1034"/>
            </a:xfrm>
          </p:grpSpPr>
          <p:sp>
            <p:nvSpPr>
              <p:cNvPr id="22" name="矩形 21"/>
              <p:cNvSpPr/>
              <p:nvPr/>
            </p:nvSpPr>
            <p:spPr>
              <a:xfrm>
                <a:off x="523" y="2296"/>
                <a:ext cx="18211" cy="1034"/>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文本框 24"/>
              <p:cNvSpPr txBox="1"/>
              <p:nvPr/>
            </p:nvSpPr>
            <p:spPr>
              <a:xfrm>
                <a:off x="523" y="2315"/>
                <a:ext cx="18310" cy="953"/>
              </a:xfrm>
              <a:prstGeom prst="rect">
                <a:avLst/>
              </a:prstGeom>
              <a:noFill/>
            </p:spPr>
            <p:txBody>
              <a:bodyPr wrap="square" rtlCol="0">
                <a:noAutofit/>
              </a:bodyPr>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sp>
          <p:nvSpPr>
            <p:cNvPr id="5" name="文本框 4"/>
            <p:cNvSpPr txBox="1"/>
            <p:nvPr/>
          </p:nvSpPr>
          <p:spPr>
            <a:xfrm>
              <a:off x="302" y="1556"/>
              <a:ext cx="18175" cy="1501"/>
            </a:xfrm>
            <a:prstGeom prst="rect">
              <a:avLst/>
            </a:prstGeom>
          </p:spPr>
          <p:txBody>
            <a:bodyPr wrap="square">
              <a:spAutoFit/>
            </a:bodyPr>
            <a:p>
              <a:r>
                <a:rPr lang="zh-CN" altLang="en-US" sz="2800">
                  <a:latin typeface="宋体" panose="02010600030101010101" pitchFamily="2" charset="-122"/>
                  <a:ea typeface="宋体" panose="02010600030101010101" pitchFamily="2" charset="-122"/>
                </a:rPr>
                <a:t>他们同意后，我们制定出一个计划：警察会慢慢绕到她两侧堵住逃跑路线，而我则从路边抓起一把草，缓缓走上前。</a:t>
              </a:r>
              <a:endParaRPr lang="zh-CN" altLang="en-US" sz="280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46" dur="1000" fill="hold"/>
                                        <p:tgtEl>
                                          <p:spTgt spid="1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矩形 21"/>
          <p:cNvSpPr/>
          <p:nvPr/>
        </p:nvSpPr>
        <p:spPr>
          <a:xfrm>
            <a:off x="180975" y="878840"/>
            <a:ext cx="11651615" cy="1356360"/>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奶牛紧张地呼出一口气，却没有发起冲撞。等我走到足够近的地方，轻轻</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拍了拍她的脖子，她紧绷的肌肉便渐渐放松了下来。甚至还把头微微靠在了我的手上。</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1"/>
            </p:custDataLst>
          </p:nvPr>
        </p:nvGraphicFramePr>
        <p:xfrm>
          <a:off x="180975" y="3918585"/>
          <a:ext cx="11770360" cy="2863215"/>
        </p:xfrm>
        <a:graphic>
          <a:graphicData uri="http://schemas.openxmlformats.org/drawingml/2006/table">
            <a:tbl>
              <a:tblPr firstRow="1" bandRow="1">
                <a:tableStyleId>{5C22544A-7EE6-4342-B048-85BDC9FD1C3A}</a:tableStyleId>
              </a:tblPr>
              <a:tblGrid>
                <a:gridCol w="5006340"/>
                <a:gridCol w="6764020"/>
              </a:tblGrid>
              <a:tr h="457200">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822960">
                <a:tc>
                  <a:txBody>
                    <a:bodyPr/>
                    <a:p>
                      <a:pPr>
                        <a:buNone/>
                      </a:pPr>
                      <a:r>
                        <a:rPr lang="en-US" altLang="zh-CN" sz="2400">
                          <a:latin typeface="Times New Roman" panose="02020603050405020304"/>
                          <a:ea typeface="宋体" panose="02010600030101010101" pitchFamily="2" charset="-122"/>
                          <a:sym typeface="+mn-ea"/>
                        </a:rPr>
                        <a:t>The cow blew out air nervously but did not charge. </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紧张而非具有攻击性，呼应前文</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我</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对奶牛习性的判断。</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1520">
                <a:tc>
                  <a:txBody>
                    <a:bodyPr/>
                    <a:p>
                      <a:pPr marL="0" indent="0" algn="just">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 I patted her neck softly</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“softly”</a:t>
                      </a:r>
                      <a:r>
                        <a:rPr lang="zh-CN" altLang="en-US" sz="2400" b="0">
                          <a:latin typeface="Times New Roman" panose="02020603050405020304" charset="0"/>
                          <a:ea typeface="宋体" panose="02010600030101010101" pitchFamily="2" charset="-122"/>
                          <a:cs typeface="Times New Roman" panose="02020603050405020304" charset="0"/>
                        </a:rPr>
                        <a:t>符合安抚受惊动物的方式，暗藏</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我</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的养牛经验，同时暗示</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我</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与奶牛的心理距离在拉近。</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51535">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 her tense muscles gradually relaxed, </a:t>
                      </a:r>
                      <a:r>
                        <a:rPr lang="en-US" altLang="zh-CN" sz="2400">
                          <a:latin typeface="Times New Roman" panose="02020603050405020304"/>
                          <a:ea typeface="宋体" panose="02010600030101010101" pitchFamily="2" charset="-122"/>
                          <a:sym typeface="+mn-ea"/>
                        </a:rPr>
                        <a:t>and leaned her head against my hand.</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奶牛放下警惕，信任关系的建立。</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grpSp>
        <p:nvGrpSpPr>
          <p:cNvPr id="5" name="组合 4"/>
          <p:cNvGrpSpPr/>
          <p:nvPr/>
        </p:nvGrpSpPr>
        <p:grpSpPr>
          <a:xfrm>
            <a:off x="223520" y="2307590"/>
            <a:ext cx="11369040" cy="1484630"/>
            <a:chOff x="348" y="3371"/>
            <a:chExt cx="17904" cy="2533"/>
          </a:xfrm>
        </p:grpSpPr>
        <p:grpSp>
          <p:nvGrpSpPr>
            <p:cNvPr id="27" name="组合 26"/>
            <p:cNvGrpSpPr/>
            <p:nvPr/>
          </p:nvGrpSpPr>
          <p:grpSpPr>
            <a:xfrm>
              <a:off x="352" y="3371"/>
              <a:ext cx="17872" cy="2533"/>
              <a:chOff x="514" y="6338"/>
              <a:chExt cx="18211" cy="5650"/>
            </a:xfrm>
          </p:grpSpPr>
          <p:sp>
            <p:nvSpPr>
              <p:cNvPr id="23" name="矩形 22"/>
              <p:cNvSpPr/>
              <p:nvPr/>
            </p:nvSpPr>
            <p:spPr>
              <a:xfrm>
                <a:off x="514" y="6338"/>
                <a:ext cx="18211" cy="5650"/>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93" y="6531"/>
                <a:ext cx="17763" cy="3370"/>
              </a:xfrm>
              <a:prstGeom prst="rect">
                <a:avLst/>
              </a:prstGeom>
              <a:noFill/>
            </p:spPr>
            <p:txBody>
              <a:bodyPr wrap="square" rtlCol="0" anchor="t">
                <a:noAutofit/>
              </a:bodyPr>
              <a:p>
                <a:endParaRPr lang="en-US" altLang="zh-CN" sz="2800">
                  <a:latin typeface="Times New Roman" panose="02020603050405020304"/>
                  <a:ea typeface="宋体" panose="02010600030101010101" pitchFamily="2" charset="-122"/>
                  <a:sym typeface="+mn-ea"/>
                </a:endParaRPr>
              </a:p>
            </p:txBody>
          </p:sp>
        </p:grpSp>
        <p:sp>
          <p:nvSpPr>
            <p:cNvPr id="4" name="文本框 3"/>
            <p:cNvSpPr txBox="1"/>
            <p:nvPr/>
          </p:nvSpPr>
          <p:spPr>
            <a:xfrm>
              <a:off x="348" y="3527"/>
              <a:ext cx="17904" cy="400"/>
            </a:xfrm>
            <a:prstGeom prst="rect">
              <a:avLst/>
            </a:prstGeom>
            <a:noFill/>
          </p:spPr>
          <p:txBody>
            <a:bodyPr wrap="square" rtlCol="0">
              <a:noAutofit/>
            </a:bodyPr>
            <a:p>
              <a:r>
                <a:rPr lang="en-US" altLang="zh-CN" sz="2800">
                  <a:latin typeface="Times New Roman" panose="02020603050405020304"/>
                  <a:ea typeface="宋体" panose="02010600030101010101" pitchFamily="2" charset="-122"/>
                  <a:sym typeface="+mn-ea"/>
                </a:rPr>
                <a:t>The cow blew out air nervously but did not charge. When I got close enough, I patted her neck softly, her tense muscles gradually relaxing, and she even leaned her head slightly against my hand.</a:t>
              </a:r>
              <a:endParaRPr lang="zh-CN" altLang="en-US" sz="2800"/>
            </a:p>
          </p:txBody>
        </p:sp>
      </p:gr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6" dur="1000" fill="hold"/>
                                        <p:tgtEl>
                                          <p:spTgt spid="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22" grpId="0" bldLvl="0" animBg="1"/>
      <p:bldP spid="2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矩形 21"/>
          <p:cNvSpPr/>
          <p:nvPr/>
        </p:nvSpPr>
        <p:spPr>
          <a:xfrm>
            <a:off x="180975" y="917575"/>
            <a:ext cx="11651615" cy="958215"/>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一名警察趁机轻轻地抓住了她脖子上的那根绳子</a:t>
            </a:r>
            <a:r>
              <a:rPr lang="zh-CN" altLang="en-US">
                <a:solidFill>
                  <a:schemeClr val="tx1"/>
                </a:solidFill>
              </a:rPr>
              <a:t>。</a:t>
            </a:r>
            <a:r>
              <a:rPr lang="zh-CN" altLang="en-US" sz="2800" b="1">
                <a:solidFill>
                  <a:srgbClr val="C00000"/>
                </a:solidFill>
                <a:latin typeface="宋体" panose="02010600030101010101" pitchFamily="2" charset="-122"/>
                <a:ea typeface="宋体" panose="02010600030101010101" pitchFamily="2" charset="-122"/>
              </a:rPr>
              <a:t>（承上启下）</a:t>
            </a:r>
            <a:endParaRPr lang="zh-CN" altLang="en-US" sz="2800" b="1">
              <a:solidFill>
                <a:srgbClr val="C00000"/>
              </a:solidFill>
              <a:latin typeface="宋体" panose="02010600030101010101" pitchFamily="2" charset="-122"/>
              <a:ea typeface="宋体" panose="02010600030101010101" pitchFamily="2" charset="-122"/>
            </a:endParaRPr>
          </a:p>
        </p:txBody>
      </p:sp>
      <p:graphicFrame>
        <p:nvGraphicFramePr>
          <p:cNvPr id="6" name="表格 5"/>
          <p:cNvGraphicFramePr/>
          <p:nvPr>
            <p:custDataLst>
              <p:tags r:id="rId1"/>
            </p:custDataLst>
          </p:nvPr>
        </p:nvGraphicFramePr>
        <p:xfrm>
          <a:off x="180975" y="3779520"/>
          <a:ext cx="11770360" cy="2570480"/>
        </p:xfrm>
        <a:graphic>
          <a:graphicData uri="http://schemas.openxmlformats.org/drawingml/2006/table">
            <a:tbl>
              <a:tblPr firstRow="1" bandRow="1">
                <a:tableStyleId>{5C22544A-7EE6-4342-B048-85BDC9FD1C3A}</a:tableStyleId>
              </a:tblPr>
              <a:tblGrid>
                <a:gridCol w="5006340"/>
                <a:gridCol w="6764020"/>
              </a:tblGrid>
              <a:tr h="476885">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528955">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1. took the chance</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暗示时机的精准性</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体现警察沉稳的观察力</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29945">
                <a:tc>
                  <a:txBody>
                    <a:bodyPr/>
                    <a:p>
                      <a:pPr marL="0" indent="0" algn="just">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2. grab hold of</a:t>
                      </a:r>
                      <a:r>
                        <a:rPr lang="en-US" altLang="zh-CN" sz="2400" b="0">
                          <a:solidFill>
                            <a:schemeClr val="tx1"/>
                          </a:solidFill>
                          <a:latin typeface="Arial" panose="020B0604020202020204" pitchFamily="34" charset="0"/>
                          <a:ea typeface="宋体" panose="02010600030101010101" pitchFamily="2" charset="-122"/>
                          <a:cs typeface="Arial" panose="020B0604020202020204" pitchFamily="34" charset="0"/>
                        </a:rPr>
                        <a:t>…</a:t>
                      </a:r>
                      <a:r>
                        <a:rPr lang="en-US" altLang="zh-CN" sz="2400" b="0">
                          <a:latin typeface="Times New Roman" panose="02020603050405020304" charset="0"/>
                          <a:ea typeface="宋体" panose="02010600030101010101" pitchFamily="2" charset="-122"/>
                          <a:cs typeface="Times New Roman" panose="02020603050405020304" charset="0"/>
                        </a:rPr>
                        <a:t>gently </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不仅暗含处置的分寸感，更暗含警察的专业素养和对动物的耐心。</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4695">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3. that piece of rope around her neck</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呼应前文</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绳子本就存在</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的设定，让动作逻辑自洽，</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这正是冰山理论</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少即是多、含而不露</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的核心要求。</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grpSp>
        <p:nvGrpSpPr>
          <p:cNvPr id="5" name="组合 4"/>
          <p:cNvGrpSpPr/>
          <p:nvPr/>
        </p:nvGrpSpPr>
        <p:grpSpPr>
          <a:xfrm>
            <a:off x="180975" y="2216150"/>
            <a:ext cx="11390630" cy="1092200"/>
            <a:chOff x="285" y="3490"/>
            <a:chExt cx="17938" cy="1720"/>
          </a:xfrm>
        </p:grpSpPr>
        <p:grpSp>
          <p:nvGrpSpPr>
            <p:cNvPr id="27" name="组合 26"/>
            <p:cNvGrpSpPr/>
            <p:nvPr/>
          </p:nvGrpSpPr>
          <p:grpSpPr>
            <a:xfrm>
              <a:off x="285" y="3490"/>
              <a:ext cx="17938" cy="1721"/>
              <a:chOff x="514" y="6338"/>
              <a:chExt cx="18278" cy="5752"/>
            </a:xfrm>
          </p:grpSpPr>
          <p:sp>
            <p:nvSpPr>
              <p:cNvPr id="23" name="矩形 22"/>
              <p:cNvSpPr/>
              <p:nvPr/>
            </p:nvSpPr>
            <p:spPr>
              <a:xfrm>
                <a:off x="514" y="6338"/>
                <a:ext cx="18278" cy="5752"/>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93" y="6531"/>
                <a:ext cx="17763" cy="3370"/>
              </a:xfrm>
              <a:prstGeom prst="rect">
                <a:avLst/>
              </a:prstGeom>
              <a:noFill/>
            </p:spPr>
            <p:txBody>
              <a:bodyPr wrap="square" rtlCol="0" anchor="t">
                <a:noAutofit/>
              </a:bodyPr>
              <a:p>
                <a:endParaRPr lang="en-US" altLang="zh-CN" sz="2800">
                  <a:latin typeface="Times New Roman" panose="02020603050405020304"/>
                  <a:ea typeface="宋体" panose="02010600030101010101" pitchFamily="2" charset="-122"/>
                  <a:sym typeface="+mn-ea"/>
                </a:endParaRPr>
              </a:p>
            </p:txBody>
          </p:sp>
        </p:grpSp>
        <p:sp>
          <p:nvSpPr>
            <p:cNvPr id="4" name="文本框 3"/>
            <p:cNvSpPr txBox="1"/>
            <p:nvPr/>
          </p:nvSpPr>
          <p:spPr>
            <a:xfrm>
              <a:off x="461" y="3490"/>
              <a:ext cx="17297" cy="1721"/>
            </a:xfrm>
            <a:prstGeom prst="rect">
              <a:avLst/>
            </a:prstGeom>
            <a:noFill/>
          </p:spPr>
          <p:txBody>
            <a:bodyPr wrap="square" rtlCol="0">
              <a:noAutofit/>
            </a:bodyPr>
            <a:p>
              <a:pPr marL="0" indent="266700" algn="l" defTabSz="266700">
                <a:spcBef>
                  <a:spcPct val="0"/>
                </a:spcBef>
                <a:spcAft>
                  <a:spcPct val="0"/>
                </a:spcAft>
              </a:pPr>
              <a:r>
                <a:rPr lang="en-US" altLang="zh-CN" sz="2800">
                  <a:latin typeface="Times New Roman" panose="02020603050405020304"/>
                  <a:ea typeface="宋体" panose="02010600030101010101" pitchFamily="2" charset="-122"/>
                  <a:sym typeface="+mn-ea"/>
                </a:rPr>
                <a:t>One of the policemen took the chance to grab hold of that piece of rope around her neck gently.</a:t>
              </a:r>
              <a:endParaRPr lang="zh-CN" altLang="en-US" sz="2800"/>
            </a:p>
          </p:txBody>
        </p:sp>
      </p:gr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6" dur="1000" fill="hold"/>
                                        <p:tgtEl>
                                          <p:spTgt spid="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22" grpId="0" animBg="1"/>
      <p:bldP spid="2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7" name="组合 26"/>
          <p:cNvGrpSpPr/>
          <p:nvPr/>
        </p:nvGrpSpPr>
        <p:grpSpPr>
          <a:xfrm>
            <a:off x="181610" y="2541905"/>
            <a:ext cx="11692255" cy="1306830"/>
            <a:chOff x="447" y="6692"/>
            <a:chExt cx="18762" cy="3569"/>
          </a:xfrm>
        </p:grpSpPr>
        <p:sp>
          <p:nvSpPr>
            <p:cNvPr id="23" name="矩形 22"/>
            <p:cNvSpPr/>
            <p:nvPr/>
          </p:nvSpPr>
          <p:spPr>
            <a:xfrm>
              <a:off x="514" y="6793"/>
              <a:ext cx="18695" cy="3468"/>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447" y="6692"/>
              <a:ext cx="18685" cy="3209"/>
            </a:xfrm>
            <a:prstGeom prst="rect">
              <a:avLst/>
            </a:prstGeom>
            <a:noFill/>
          </p:spPr>
          <p:txBody>
            <a:bodyPr wrap="square" rtlCol="0" anchor="t">
              <a:noAutofit/>
            </a:bodyPr>
            <a:p>
              <a:r>
                <a:rPr lang="en-US" altLang="zh-CN" sz="2800">
                  <a:latin typeface="Times New Roman" panose="02020603050405020304"/>
                  <a:ea typeface="宋体" panose="02010600030101010101" pitchFamily="2" charset="-122"/>
                  <a:sym typeface="+mn-ea"/>
                </a:rPr>
                <a:t>Within minutes, we settled on a plan—one policeman contacted the local farms, while the other got in touch with the animal shelters—and I stayed to comfort the cow. </a:t>
              </a:r>
              <a:endParaRPr lang="en-US" altLang="zh-CN" sz="2800">
                <a:latin typeface="Times New Roman" panose="02020603050405020304"/>
                <a:ea typeface="宋体" panose="02010600030101010101" pitchFamily="2" charset="-122"/>
                <a:sym typeface="+mn-ea"/>
              </a:endParaRPr>
            </a:p>
          </p:txBody>
        </p:sp>
      </p:grpSp>
      <p:sp>
        <p:nvSpPr>
          <p:cNvPr id="22" name="矩形 21"/>
          <p:cNvSpPr/>
          <p:nvPr/>
        </p:nvSpPr>
        <p:spPr>
          <a:xfrm>
            <a:off x="222250" y="1528445"/>
            <a:ext cx="11657330" cy="932815"/>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短短几分钟内，我们便敲定了方案</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一位警察联系了当地农场，另一位对接动物收容所，我则留下来安抚奶牛。</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1"/>
            </p:custDataLst>
          </p:nvPr>
        </p:nvGraphicFramePr>
        <p:xfrm>
          <a:off x="177800" y="3934460"/>
          <a:ext cx="11770360" cy="2743200"/>
        </p:xfrm>
        <a:graphic>
          <a:graphicData uri="http://schemas.openxmlformats.org/drawingml/2006/table">
            <a:tbl>
              <a:tblPr firstRow="1" bandRow="1">
                <a:tableStyleId>{5C22544A-7EE6-4342-B048-85BDC9FD1C3A}</a:tableStyleId>
              </a:tblPr>
              <a:tblGrid>
                <a:gridCol w="5006340"/>
                <a:gridCol w="6764020"/>
              </a:tblGrid>
              <a:tr h="457200">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822960">
                <a:tc>
                  <a:txBody>
                    <a:bodyPr/>
                    <a:p>
                      <a:pPr>
                        <a:buNone/>
                      </a:pPr>
                      <a:r>
                        <a:rPr lang="en-US" altLang="zh-CN" sz="2400">
                          <a:latin typeface="Times New Roman" panose="02020603050405020304"/>
                          <a:ea typeface="宋体" panose="02010600030101010101" pitchFamily="2" charset="-122"/>
                          <a:sym typeface="+mn-ea"/>
                        </a:rPr>
                        <a:t>1. Within minutes, we settled on a plan</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暗示三人分工明确，不用写</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我们配合很默契</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方案制定得很快</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，时间细节已说明一切。</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463040">
                <a:tc>
                  <a:txBody>
                    <a:bodyPr/>
                    <a:p>
                      <a:pPr marL="0" indent="0" algn="just">
                        <a:spcBef>
                          <a:spcPct val="0"/>
                        </a:spcBef>
                        <a:spcAft>
                          <a:spcPct val="0"/>
                        </a:spcAft>
                      </a:pPr>
                      <a:r>
                        <a:rPr lang="en-US" altLang="zh-CN" sz="2400">
                          <a:latin typeface="Times New Roman" panose="02020603050405020304"/>
                          <a:ea typeface="宋体" panose="02010600030101010101" pitchFamily="2" charset="-122"/>
                          <a:sym typeface="+mn-ea"/>
                        </a:rPr>
                        <a:t>2. one policeman contacted the local farms, while the other got in touch with the animal shelters—and I stayed to comfort the cow. </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警察</a:t>
                      </a:r>
                      <a:r>
                        <a:rPr lang="zh-CN" altLang="en-US" sz="2400">
                          <a:latin typeface="Times New Roman" panose="02020603050405020304" charset="0"/>
                          <a:ea typeface="宋体" panose="02010600030101010101" pitchFamily="2" charset="-122"/>
                          <a:cs typeface="Times New Roman" panose="02020603050405020304" charset="0"/>
                          <a:sym typeface="+mn-ea"/>
                        </a:rPr>
                        <a:t>寻找</a:t>
                      </a:r>
                      <a:r>
                        <a:rPr lang="zh-CN" altLang="en-US" sz="2400" b="0">
                          <a:latin typeface="Times New Roman" panose="02020603050405020304" charset="0"/>
                          <a:ea typeface="宋体" panose="02010600030101010101" pitchFamily="2" charset="-122"/>
                          <a:cs typeface="Times New Roman" panose="02020603050405020304" charset="0"/>
                        </a:rPr>
                        <a:t>奶牛主人，体现处置问题的专业性；</a:t>
                      </a:r>
                      <a:endParaRPr lang="zh-CN" altLang="en-US" sz="2400" b="0">
                        <a:latin typeface="Times New Roman" panose="02020603050405020304" charset="0"/>
                        <a:ea typeface="宋体" panose="02010600030101010101" pitchFamily="2" charset="-122"/>
                        <a:cs typeface="Times New Roman" panose="02020603050405020304" charset="0"/>
                      </a:endParaRPr>
                    </a:p>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我</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则安慰奶牛，避免它再次受惊，体现处置的温和与周全。</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不解释，只呈现</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，深层信息藏在细节里符合冰山特质。</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5" name="文本框 4"/>
          <p:cNvSpPr txBox="1"/>
          <p:nvPr/>
        </p:nvSpPr>
        <p:spPr>
          <a:xfrm>
            <a:off x="149225" y="937895"/>
            <a:ext cx="11861165" cy="521970"/>
          </a:xfrm>
          <a:prstGeom prst="rect">
            <a:avLst/>
          </a:prstGeom>
          <a:noFill/>
        </p:spPr>
        <p:txBody>
          <a:bodyPr wrap="square" rtlCol="0" anchor="t">
            <a:spAutoFit/>
          </a:bodyPr>
          <a:p>
            <a:r>
              <a:rPr lang="en-US" altLang="zh-CN" sz="2800">
                <a:latin typeface="Times New Roman" panose="02020603050405020304" charset="0"/>
                <a:cs typeface="Times New Roman" panose="02020603050405020304" charset="0"/>
                <a:sym typeface="+mn-ea"/>
              </a:rPr>
              <a:t>We tied the rope around the tree and began to discuss what to do with the cow.</a:t>
            </a:r>
            <a:endParaRPr lang="en-US" altLang="zh-CN" sz="2800">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46" dur="1000" fill="hold"/>
                                        <p:tgtEl>
                                          <p:spTgt spid="22"/>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58" dur="1000" fill="hold"/>
                                        <p:tgtEl>
                                          <p:spTgt spid="27"/>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70" dur="1000" fill="hold"/>
                                        <p:tgtEl>
                                          <p:spTgt spid="6"/>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22" grpId="0" animBg="1"/>
      <p:bldP spid="22" grpId="1" animBg="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7" name="组合 26"/>
          <p:cNvGrpSpPr/>
          <p:nvPr/>
        </p:nvGrpSpPr>
        <p:grpSpPr>
          <a:xfrm>
            <a:off x="173672" y="2237740"/>
            <a:ext cx="12014797" cy="1188085"/>
            <a:chOff x="388" y="6338"/>
            <a:chExt cx="18846" cy="3922"/>
          </a:xfrm>
        </p:grpSpPr>
        <p:sp>
          <p:nvSpPr>
            <p:cNvPr id="23" name="矩形 22"/>
            <p:cNvSpPr/>
            <p:nvPr/>
          </p:nvSpPr>
          <p:spPr>
            <a:xfrm>
              <a:off x="514" y="6338"/>
              <a:ext cx="18211" cy="3922"/>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388" y="6341"/>
              <a:ext cx="18846" cy="3369"/>
            </a:xfrm>
            <a:prstGeom prst="rect">
              <a:avLst/>
            </a:prstGeom>
            <a:noFill/>
          </p:spPr>
          <p:txBody>
            <a:bodyPr wrap="square" rtlCol="0" anchor="t">
              <a:noAutofit/>
            </a:bodyPr>
            <a:p>
              <a:r>
                <a:rPr lang="en-US" altLang="zh-CN" sz="2800">
                  <a:latin typeface="Times New Roman" panose="02020603050405020304"/>
                  <a:ea typeface="宋体" panose="02010600030101010101" pitchFamily="2" charset="-122"/>
                  <a:sym typeface="+mn-ea"/>
                </a:rPr>
                <a:t>After half an hour, a figure rushed over, waving his hands anxiously. “That’s my cow!” he cried out. It turned out that the cow had escaped while being transported. </a:t>
              </a:r>
              <a:endParaRPr lang="en-US" altLang="zh-CN" sz="2800">
                <a:latin typeface="Times New Roman" panose="02020603050405020304"/>
                <a:ea typeface="宋体" panose="02010600030101010101" pitchFamily="2" charset="-122"/>
                <a:sym typeface="+mn-ea"/>
              </a:endParaRPr>
            </a:p>
          </p:txBody>
        </p:sp>
      </p:grpSp>
      <p:grpSp>
        <p:nvGrpSpPr>
          <p:cNvPr id="26" name="组合 25"/>
          <p:cNvGrpSpPr/>
          <p:nvPr/>
        </p:nvGrpSpPr>
        <p:grpSpPr>
          <a:xfrm>
            <a:off x="223520" y="917575"/>
            <a:ext cx="11715115" cy="1111885"/>
            <a:chOff x="523" y="2296"/>
            <a:chExt cx="18310" cy="1034"/>
          </a:xfrm>
        </p:grpSpPr>
        <p:sp>
          <p:nvSpPr>
            <p:cNvPr id="22" name="矩形 21"/>
            <p:cNvSpPr/>
            <p:nvPr/>
          </p:nvSpPr>
          <p:spPr>
            <a:xfrm>
              <a:off x="523" y="2296"/>
              <a:ext cx="18211" cy="1034"/>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文本框 24"/>
            <p:cNvSpPr txBox="1"/>
            <p:nvPr/>
          </p:nvSpPr>
          <p:spPr>
            <a:xfrm>
              <a:off x="523" y="2315"/>
              <a:ext cx="18310" cy="953"/>
            </a:xfrm>
            <a:prstGeom prst="rect">
              <a:avLst/>
            </a:prstGeom>
            <a:noFill/>
          </p:spPr>
          <p:txBody>
            <a:bodyPr wrap="square" rtlCol="0">
              <a:noAutofit/>
            </a:bodyPr>
            <a:p>
              <a:r>
                <a:rPr lang="zh-CN" altLang="en-US" sz="2800">
                  <a:latin typeface="宋体" panose="02010600030101010101" pitchFamily="2" charset="-122"/>
                  <a:ea typeface="宋体" panose="02010600030101010101" pitchFamily="2" charset="-122"/>
                  <a:cs typeface="宋体" panose="02010600030101010101" pitchFamily="2" charset="-122"/>
                </a:rPr>
                <a:t>半小时后，一个身影冲了过来，焦急地挥着手。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那是我的牛！</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他大喊道。原来这头奶牛是在运输途中跑丢的。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graphicFrame>
        <p:nvGraphicFramePr>
          <p:cNvPr id="6" name="表格 5"/>
          <p:cNvGraphicFramePr/>
          <p:nvPr>
            <p:custDataLst>
              <p:tags r:id="rId1"/>
            </p:custDataLst>
          </p:nvPr>
        </p:nvGraphicFramePr>
        <p:xfrm>
          <a:off x="180975" y="3779520"/>
          <a:ext cx="11770360" cy="2700020"/>
        </p:xfrm>
        <a:graphic>
          <a:graphicData uri="http://schemas.openxmlformats.org/drawingml/2006/table">
            <a:tbl>
              <a:tblPr firstRow="1" bandRow="1">
                <a:tableStyleId>{5C22544A-7EE6-4342-B048-85BDC9FD1C3A}</a:tableStyleId>
              </a:tblPr>
              <a:tblGrid>
                <a:gridCol w="5006340"/>
                <a:gridCol w="6764020"/>
              </a:tblGrid>
              <a:tr h="476885">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528955">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After half an hour, a figure rushed over, waving his hands anxiously</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“half an hour”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暗示消息传递有效果</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65480">
                <a:tc>
                  <a:txBody>
                    <a:bodyPr/>
                    <a:p>
                      <a:pPr marL="0" indent="0" algn="just">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“That’s my cow!” he cried out.</a:t>
                      </a:r>
                      <a:endParaRPr lang="zh-CN" altLang="en-US"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“cried out” </a:t>
                      </a:r>
                      <a:r>
                        <a:rPr lang="zh-CN" altLang="en-US" sz="2400" b="0">
                          <a:latin typeface="Times New Roman" panose="02020603050405020304" charset="0"/>
                          <a:ea typeface="宋体" panose="02010600030101010101" pitchFamily="2" charset="-122"/>
                          <a:cs typeface="Times New Roman" panose="02020603050405020304" charset="0"/>
                        </a:rPr>
                        <a:t>暗含他找到牛的激动</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4695">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It turned out the cow had escaped while being transported</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解释了奶牛出现在街头的来龙去脉</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34" dur="1000" fill="hold"/>
                                        <p:tgtEl>
                                          <p:spTgt spid="2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46" dur="1000" fill="hold"/>
                                        <p:tgtEl>
                                          <p:spTgt spid="2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4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7" name="组合 26"/>
          <p:cNvGrpSpPr/>
          <p:nvPr/>
        </p:nvGrpSpPr>
        <p:grpSpPr>
          <a:xfrm>
            <a:off x="223520" y="2140585"/>
            <a:ext cx="11348720" cy="1229995"/>
            <a:chOff x="514" y="6338"/>
            <a:chExt cx="18211" cy="3922"/>
          </a:xfrm>
        </p:grpSpPr>
        <p:sp>
          <p:nvSpPr>
            <p:cNvPr id="23" name="矩形 22"/>
            <p:cNvSpPr/>
            <p:nvPr/>
          </p:nvSpPr>
          <p:spPr>
            <a:xfrm>
              <a:off x="514" y="6338"/>
              <a:ext cx="18211" cy="3922"/>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93" y="6531"/>
              <a:ext cx="17763" cy="3370"/>
            </a:xfrm>
            <a:prstGeom prst="rect">
              <a:avLst/>
            </a:prstGeom>
            <a:noFill/>
          </p:spPr>
          <p:txBody>
            <a:bodyPr wrap="square" rtlCol="0" anchor="t">
              <a:noAutofit/>
            </a:bodyPr>
            <a:p>
              <a:r>
                <a:rPr lang="en-US" altLang="zh-CN" sz="2800">
                  <a:latin typeface="Times New Roman" panose="02020603050405020304"/>
                  <a:ea typeface="宋体" panose="02010600030101010101" pitchFamily="2" charset="-122"/>
                  <a:sym typeface="+mn-ea"/>
                </a:rPr>
                <a:t>The farmer thanked us repeatedly, saying the cow was like a member of his family. As we watched the farmer lead the cow away, the crowd cheered. </a:t>
              </a:r>
              <a:endParaRPr lang="en-US" altLang="zh-CN" sz="2800">
                <a:latin typeface="Times New Roman" panose="02020603050405020304"/>
                <a:ea typeface="宋体" panose="02010600030101010101" pitchFamily="2" charset="-122"/>
                <a:sym typeface="+mn-ea"/>
              </a:endParaRPr>
            </a:p>
          </p:txBody>
        </p:sp>
      </p:grpSp>
      <p:grpSp>
        <p:nvGrpSpPr>
          <p:cNvPr id="26" name="组合 25"/>
          <p:cNvGrpSpPr/>
          <p:nvPr/>
        </p:nvGrpSpPr>
        <p:grpSpPr>
          <a:xfrm>
            <a:off x="180975" y="917575"/>
            <a:ext cx="11715115" cy="1111885"/>
            <a:chOff x="523" y="2296"/>
            <a:chExt cx="18310" cy="1034"/>
          </a:xfrm>
        </p:grpSpPr>
        <p:sp>
          <p:nvSpPr>
            <p:cNvPr id="22" name="矩形 21"/>
            <p:cNvSpPr/>
            <p:nvPr/>
          </p:nvSpPr>
          <p:spPr>
            <a:xfrm>
              <a:off x="523" y="2296"/>
              <a:ext cx="18211" cy="1034"/>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文本框 24"/>
            <p:cNvSpPr txBox="1"/>
            <p:nvPr/>
          </p:nvSpPr>
          <p:spPr>
            <a:xfrm>
              <a:off x="523" y="2315"/>
              <a:ext cx="18310" cy="953"/>
            </a:xfrm>
            <a:prstGeom prst="rect">
              <a:avLst/>
            </a:prstGeom>
            <a:noFill/>
          </p:spPr>
          <p:txBody>
            <a:bodyPr wrap="square" rtlCol="0">
              <a:noAutofit/>
            </a:bodyPr>
            <a:p>
              <a:r>
                <a:rPr lang="zh-CN" altLang="en-US" sz="2800">
                  <a:latin typeface="宋体" panose="02010600030101010101" pitchFamily="2" charset="-122"/>
                  <a:ea typeface="宋体" panose="02010600030101010101" pitchFamily="2" charset="-122"/>
                  <a:cs typeface="宋体" panose="02010600030101010101" pitchFamily="2" charset="-122"/>
                </a:rPr>
                <a:t>农夫一再向我们道谢，说这头牛就跟家人一样。看着农夫牵着牛离开时，众人欢呼起来。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graphicFrame>
        <p:nvGraphicFramePr>
          <p:cNvPr id="6" name="表格 5"/>
          <p:cNvGraphicFramePr/>
          <p:nvPr>
            <p:custDataLst>
              <p:tags r:id="rId1"/>
            </p:custDataLst>
          </p:nvPr>
        </p:nvGraphicFramePr>
        <p:xfrm>
          <a:off x="194945" y="3548380"/>
          <a:ext cx="11770360" cy="2508250"/>
        </p:xfrm>
        <a:graphic>
          <a:graphicData uri="http://schemas.openxmlformats.org/drawingml/2006/table">
            <a:tbl>
              <a:tblPr firstRow="1" bandRow="1">
                <a:tableStyleId>{5C22544A-7EE6-4342-B048-85BDC9FD1C3A}</a:tableStyleId>
              </a:tblPr>
              <a:tblGrid>
                <a:gridCol w="5006340"/>
                <a:gridCol w="6764020"/>
              </a:tblGrid>
              <a:tr h="476885">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1296670">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The farmer thanked us repeatedly, saying the cow was like a member of his family</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1.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无需写</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我们的帮助意义重大</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一再道谢</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已体现农夫的感激程度。</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2.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无需写</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农夫很珍视这头奶牛</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像家人一样</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直接暗示奶牛在农夫心中的地位。</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4695">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As we watched the farmer lead the cow away, the crowd cheered</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无需写</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我们的行为得到了认可</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a:t>
                      </a:r>
                      <a:r>
                        <a:rPr lang="en-US" altLang="zh-CN" sz="2400" b="0">
                          <a:latin typeface="Times New Roman" panose="02020603050405020304" charset="0"/>
                          <a:ea typeface="宋体" panose="02010600030101010101" pitchFamily="2" charset="-122"/>
                          <a:cs typeface="Times New Roman" panose="02020603050405020304" charset="0"/>
                        </a:rPr>
                        <a:t>“</a:t>
                      </a:r>
                      <a:r>
                        <a:rPr lang="zh-CN" altLang="en-US" sz="2400" b="0">
                          <a:latin typeface="Times New Roman" panose="02020603050405020304" charset="0"/>
                          <a:ea typeface="宋体" panose="02010600030101010101" pitchFamily="2" charset="-122"/>
                          <a:cs typeface="Times New Roman" panose="02020603050405020304" charset="0"/>
                        </a:rPr>
                        <a:t>众人的欢呼</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暗含大家对这件事的肯定。</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34" dur="1000" fill="hold"/>
                                        <p:tgtEl>
                                          <p:spTgt spid="2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46" dur="1000" fill="hold"/>
                                        <p:tgtEl>
                                          <p:spTgt spid="2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94906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3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续写情节构建</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4242435" y="209550"/>
            <a:ext cx="3725545"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搭建完整冰山</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95120" y="147955"/>
            <a:ext cx="997712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用</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冰山式表达</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组织语言，少抒情，多细节暗示</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7" name="组合 26"/>
          <p:cNvGrpSpPr/>
          <p:nvPr/>
        </p:nvGrpSpPr>
        <p:grpSpPr>
          <a:xfrm>
            <a:off x="191770" y="2372360"/>
            <a:ext cx="11564620" cy="1469390"/>
            <a:chOff x="514" y="6338"/>
            <a:chExt cx="18211" cy="3922"/>
          </a:xfrm>
        </p:grpSpPr>
        <p:sp>
          <p:nvSpPr>
            <p:cNvPr id="23" name="矩形 22"/>
            <p:cNvSpPr/>
            <p:nvPr/>
          </p:nvSpPr>
          <p:spPr>
            <a:xfrm>
              <a:off x="514" y="6338"/>
              <a:ext cx="18211" cy="3922"/>
            </a:xfrm>
            <a:prstGeom prst="rect">
              <a:avLst/>
            </a:prstGeom>
            <a:noFill/>
            <a:ln w="28575">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93" y="6530"/>
              <a:ext cx="18032" cy="3369"/>
            </a:xfrm>
            <a:prstGeom prst="rect">
              <a:avLst/>
            </a:prstGeom>
            <a:noFill/>
          </p:spPr>
          <p:txBody>
            <a:bodyPr wrap="square" rtlCol="0" anchor="t">
              <a:noAutofit/>
            </a:bodyPr>
            <a:p>
              <a:pPr marL="0" indent="266700" algn="l" defTabSz="266700">
                <a:spcBef>
                  <a:spcPct val="0"/>
                </a:spcBef>
                <a:spcAft>
                  <a:spcPct val="0"/>
                </a:spcAft>
              </a:pPr>
              <a:r>
                <a:rPr lang="en-US" altLang="zh-CN" sz="2800">
                  <a:latin typeface="Times New Roman" panose="02020603050405020304"/>
                  <a:ea typeface="宋体" panose="02010600030101010101" pitchFamily="2" charset="-122"/>
                  <a:sym typeface="+mn-ea"/>
                </a:rPr>
                <a:t>My daughter later heard the story. I told her I hadn’t handled the cow by myself—it was all down to teamwork with the policemen. She still gave me a big hug, proud that her papa had kept his promise.</a:t>
              </a:r>
              <a:endParaRPr lang="en-US" altLang="zh-CN" sz="2800">
                <a:latin typeface="Times New Roman" panose="02020603050405020304"/>
                <a:ea typeface="宋体" panose="02010600030101010101" pitchFamily="2" charset="-122"/>
                <a:sym typeface="+mn-ea"/>
              </a:endParaRPr>
            </a:p>
          </p:txBody>
        </p:sp>
      </p:grpSp>
      <p:grpSp>
        <p:nvGrpSpPr>
          <p:cNvPr id="26" name="组合 25"/>
          <p:cNvGrpSpPr/>
          <p:nvPr/>
        </p:nvGrpSpPr>
        <p:grpSpPr>
          <a:xfrm>
            <a:off x="172720" y="877570"/>
            <a:ext cx="11814810" cy="1422400"/>
            <a:chOff x="489" y="2263"/>
            <a:chExt cx="18245" cy="1084"/>
          </a:xfrm>
        </p:grpSpPr>
        <p:sp>
          <p:nvSpPr>
            <p:cNvPr id="22" name="矩形 21"/>
            <p:cNvSpPr/>
            <p:nvPr/>
          </p:nvSpPr>
          <p:spPr>
            <a:xfrm>
              <a:off x="523" y="2296"/>
              <a:ext cx="18211" cy="1034"/>
            </a:xfrm>
            <a:prstGeom prst="rect">
              <a:avLst/>
            </a:prstGeom>
            <a:noFill/>
            <a:ln w="28575">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文本框 24"/>
            <p:cNvSpPr txBox="1"/>
            <p:nvPr/>
          </p:nvSpPr>
          <p:spPr>
            <a:xfrm>
              <a:off x="489" y="2263"/>
              <a:ext cx="18211" cy="1084"/>
            </a:xfrm>
            <a:prstGeom prst="rect">
              <a:avLst/>
            </a:prstGeom>
            <a:noFill/>
          </p:spPr>
          <p:txBody>
            <a:bodyPr wrap="square" rtlCol="0">
              <a:noAutofit/>
            </a:bodyPr>
            <a:p>
              <a:r>
                <a:rPr lang="zh-CN" altLang="en-US" sz="2800">
                  <a:latin typeface="宋体" panose="02010600030101010101" pitchFamily="2" charset="-122"/>
                  <a:ea typeface="宋体" panose="02010600030101010101" pitchFamily="2" charset="-122"/>
                  <a:cs typeface="宋体" panose="02010600030101010101" pitchFamily="2" charset="-122"/>
                </a:rPr>
                <a:t>后来，女儿听说了这件事。我告诉她，不是我一个人搞定那头牛的</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全靠和警察们的通力合作。</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可她依然给了我一个大大的拥抱，为爸爸信守承诺而骄傲。</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graphicFrame>
        <p:nvGraphicFramePr>
          <p:cNvPr id="6" name="表格 5"/>
          <p:cNvGraphicFramePr/>
          <p:nvPr>
            <p:custDataLst>
              <p:tags r:id="rId1"/>
            </p:custDataLst>
          </p:nvPr>
        </p:nvGraphicFramePr>
        <p:xfrm>
          <a:off x="172720" y="3872865"/>
          <a:ext cx="11823065" cy="2861310"/>
        </p:xfrm>
        <a:graphic>
          <a:graphicData uri="http://schemas.openxmlformats.org/drawingml/2006/table">
            <a:tbl>
              <a:tblPr firstRow="1" bandRow="1">
                <a:tableStyleId>{5C22544A-7EE6-4342-B048-85BDC9FD1C3A}</a:tableStyleId>
              </a:tblPr>
              <a:tblGrid>
                <a:gridCol w="6317615"/>
                <a:gridCol w="5505450"/>
              </a:tblGrid>
              <a:tr h="489585">
                <a:tc>
                  <a:txBody>
                    <a:bodyPr/>
                    <a:p>
                      <a:pPr algn="ctr">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显性</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八分之一</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c>
                  <a:txBody>
                    <a:bodyPr/>
                    <a:p>
                      <a:pPr algn="ctr">
                        <a:buClrTx/>
                        <a:buSzTx/>
                        <a:buFontTx/>
                        <a:buNone/>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隐性的“八分之七”</a:t>
                      </a: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gradFill>
                      <a:gsLst>
                        <a:gs pos="50000">
                          <a:schemeClr val="accent4"/>
                        </a:gs>
                        <a:gs pos="0">
                          <a:schemeClr val="accent4">
                            <a:lumMod val="25000"/>
                            <a:lumOff val="75000"/>
                          </a:schemeClr>
                        </a:gs>
                        <a:gs pos="100000">
                          <a:schemeClr val="accent4">
                            <a:lumMod val="85000"/>
                          </a:schemeClr>
                        </a:gs>
                      </a:gsLst>
                      <a:lin ang="5400000" scaled="1"/>
                    </a:gradFill>
                  </a:tcPr>
                </a:tc>
              </a:tr>
              <a:tr h="542925">
                <a:tc>
                  <a:txBody>
                    <a:bodyPr/>
                    <a:p>
                      <a:pPr>
                        <a:buNone/>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My daughter later heard the story.</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侧面暗示这件事的正面影响。</a:t>
                      </a:r>
                      <a:endPar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93420">
                <a:tc>
                  <a:txBody>
                    <a:bodyPr/>
                    <a:p>
                      <a:pPr marL="0" indent="0" algn="just">
                        <a:spcBef>
                          <a:spcPct val="0"/>
                        </a:spcBef>
                        <a:spcAft>
                          <a:spcPct val="0"/>
                        </a:spcAft>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I told her I hadn’t handled the cow by myself—it was all down to teamwork with the policemen.</a:t>
                      </a:r>
                      <a:endParaRPr lang="zh-CN" altLang="en-US"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zh-CN" altLang="en-US" sz="2400" b="0">
                          <a:latin typeface="Times New Roman" panose="02020603050405020304" charset="0"/>
                          <a:ea typeface="宋体" panose="02010600030101010101" pitchFamily="2" charset="-122"/>
                          <a:cs typeface="Times New Roman" panose="02020603050405020304" charset="0"/>
                        </a:rPr>
                        <a:t>隐含</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我</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的谦逊态度，不居功自傲。</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54380">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She still gave me a big hug, proud that her papa had kept his promise.</a:t>
                      </a:r>
                      <a:endParaRPr lang="en-US" altLang="zh-CN"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 “still” </a:t>
                      </a:r>
                      <a:r>
                        <a:rPr lang="zh-CN" altLang="en-US" sz="2400" b="0">
                          <a:latin typeface="Times New Roman" panose="02020603050405020304" charset="0"/>
                          <a:ea typeface="宋体" panose="02010600030101010101" pitchFamily="2" charset="-122"/>
                          <a:cs typeface="Times New Roman" panose="02020603050405020304" charset="0"/>
                        </a:rPr>
                        <a:t>暗含即便知道爸爸不是唯一的功臣，女儿依旧为爸爸骄傲。</a:t>
                      </a:r>
                      <a:endParaRPr lang="zh-CN" altLang="en-US" sz="2400" b="0">
                        <a:latin typeface="Times New Roman" panose="02020603050405020304" charset="0"/>
                        <a:ea typeface="宋体" panose="02010600030101010101" pitchFamily="2" charset="-122"/>
                        <a:cs typeface="Times New Roman" panose="02020603050405020304" charset="0"/>
                      </a:endParaRPr>
                    </a:p>
                    <a:p>
                      <a:pPr marL="0" indent="0" algn="just">
                        <a:spcBef>
                          <a:spcPct val="0"/>
                        </a:spcBef>
                        <a:spcAft>
                          <a:spcPct val="0"/>
                        </a:spcAft>
                      </a:pPr>
                      <a:r>
                        <a:rPr lang="en-US" altLang="zh-CN" sz="2400" b="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sym typeface="+mn-ea"/>
                        </a:rPr>
                        <a:t>kept his promise</a:t>
                      </a: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400" b="0">
                          <a:latin typeface="Times New Roman" panose="02020603050405020304" charset="0"/>
                          <a:ea typeface="宋体" panose="02010600030101010101" pitchFamily="2" charset="-122"/>
                          <a:cs typeface="Times New Roman" panose="02020603050405020304" charset="0"/>
                        </a:rPr>
                        <a:t>呼应前文伏笔。</a:t>
                      </a: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34" dur="1000" fill="hold"/>
                                        <p:tgtEl>
                                          <p:spTgt spid="2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46" dur="1000" fill="hold"/>
                                        <p:tgtEl>
                                          <p:spTgt spid="2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标题 1"/>
          <p:cNvSpPr>
            <a:spLocks noGrp="1"/>
          </p:cNvSpPr>
          <p:nvPr/>
        </p:nvSpPr>
        <p:spPr>
          <a:xfrm>
            <a:off x="577850" y="1786719"/>
            <a:ext cx="1831975" cy="2788456"/>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9600" dirty="0">
                <a:gradFill>
                  <a:gsLst>
                    <a:gs pos="23000">
                      <a:srgbClr val="3C677D"/>
                    </a:gs>
                    <a:gs pos="100000">
                      <a:srgbClr val="1D0F13"/>
                    </a:gs>
                  </a:gsLst>
                  <a:lin ang="5400000" scaled="0"/>
                </a:gradFill>
                <a:latin typeface="华文行楷" panose="02010800040101010101" pitchFamily="2" charset="-122"/>
                <a:ea typeface="华文行楷" panose="02010800040101010101" pitchFamily="2" charset="-122"/>
                <a:sym typeface="+mn-ea"/>
              </a:rPr>
              <a:t>目</a:t>
            </a:r>
            <a:br>
              <a:rPr lang="zh-CN" altLang="en-US" sz="9600" dirty="0">
                <a:gradFill>
                  <a:gsLst>
                    <a:gs pos="23000">
                      <a:srgbClr val="3C677D"/>
                    </a:gs>
                    <a:gs pos="100000">
                      <a:srgbClr val="1D0F13"/>
                    </a:gs>
                  </a:gsLst>
                  <a:lin ang="5400000" scaled="0"/>
                </a:gradFill>
                <a:latin typeface="华文行楷" panose="02010800040101010101" pitchFamily="2" charset="-122"/>
                <a:ea typeface="华文行楷" panose="02010800040101010101" pitchFamily="2" charset="-122"/>
                <a:sym typeface="+mn-ea"/>
              </a:rPr>
            </a:br>
            <a:r>
              <a:rPr lang="zh-CN" altLang="en-US" sz="9600" dirty="0">
                <a:gradFill>
                  <a:gsLst>
                    <a:gs pos="23000">
                      <a:srgbClr val="3C677D"/>
                    </a:gs>
                    <a:gs pos="100000">
                      <a:srgbClr val="1D0F13"/>
                    </a:gs>
                  </a:gsLst>
                  <a:lin ang="5400000" scaled="0"/>
                </a:gradFill>
                <a:latin typeface="华文行楷" panose="02010800040101010101" pitchFamily="2" charset="-122"/>
                <a:ea typeface="华文行楷" panose="02010800040101010101" pitchFamily="2" charset="-122"/>
                <a:sym typeface="+mn-ea"/>
              </a:rPr>
              <a:t>录</a:t>
            </a:r>
            <a:endParaRPr lang="zh-CN" altLang="en-US" sz="9600" dirty="0">
              <a:gradFill>
                <a:gsLst>
                  <a:gs pos="23000">
                    <a:srgbClr val="3C677D"/>
                  </a:gs>
                  <a:gs pos="100000">
                    <a:srgbClr val="1D0F13"/>
                  </a:gs>
                </a:gsLst>
                <a:lin ang="5400000" scaled="0"/>
              </a:gradFill>
              <a:latin typeface="华文行楷" panose="02010800040101010101" pitchFamily="2" charset="-122"/>
              <a:ea typeface="华文行楷" panose="02010800040101010101" pitchFamily="2" charset="-122"/>
              <a:sym typeface="+mn-ea"/>
            </a:endParaRPr>
          </a:p>
        </p:txBody>
      </p:sp>
      <p:sp>
        <p:nvSpPr>
          <p:cNvPr id="6" name="文本框 5"/>
          <p:cNvSpPr txBox="1"/>
          <p:nvPr/>
        </p:nvSpPr>
        <p:spPr>
          <a:xfrm rot="5400000">
            <a:off x="741680" y="2981325"/>
            <a:ext cx="2524125" cy="398780"/>
          </a:xfrm>
          <a:prstGeom prst="rect">
            <a:avLst/>
          </a:prstGeom>
          <a:noFill/>
        </p:spPr>
        <p:txBody>
          <a:bodyPr wrap="square" rtlCol="0">
            <a:spAutoFit/>
          </a:bodyPr>
          <a:lstStyle/>
          <a:p>
            <a:pPr algn="dist"/>
            <a:r>
              <a:rPr lang="en-US" altLang="zh-CN" sz="2000" cap="all" dirty="0">
                <a:solidFill>
                  <a:schemeClr val="tx1"/>
                </a:solidFill>
                <a:uFillTx/>
                <a:latin typeface="Times New Roman" panose="02020603050405020304" charset="0"/>
                <a:ea typeface="微软雅黑" panose="020B0503020204020204" charset="-122"/>
                <a:cs typeface="Times New Roman" panose="02020603050405020304" charset="0"/>
              </a:rPr>
              <a:t>contents</a:t>
            </a:r>
            <a:endParaRPr lang="en-US" altLang="zh-CN" sz="2000" cap="all" dirty="0">
              <a:solidFill>
                <a:schemeClr val="tx1"/>
              </a:solidFill>
              <a:uFillTx/>
              <a:latin typeface="Times New Roman" panose="02020603050405020304" charset="0"/>
              <a:ea typeface="微软雅黑" panose="020B0503020204020204" charset="-122"/>
              <a:cs typeface="Times New Roman" panose="02020603050405020304" charset="0"/>
            </a:endParaRPr>
          </a:p>
        </p:txBody>
      </p:sp>
      <p:cxnSp>
        <p:nvCxnSpPr>
          <p:cNvPr id="17" name="直接连接符 16"/>
          <p:cNvCxnSpPr/>
          <p:nvPr/>
        </p:nvCxnSpPr>
        <p:spPr>
          <a:xfrm>
            <a:off x="-29215" y="684897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 y="-132"/>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8577" y="-767"/>
            <a:ext cx="19685" cy="684149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2172313" y="20823"/>
            <a:ext cx="19685" cy="684149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custDataLst>
              <p:tags r:id="rId1"/>
            </p:custDataLst>
          </p:nvPr>
        </p:nvGrpSpPr>
        <p:grpSpPr>
          <a:xfrm>
            <a:off x="3027045" y="247015"/>
            <a:ext cx="7645400" cy="1231900"/>
            <a:chOff x="4749" y="430"/>
            <a:chExt cx="11874" cy="1940"/>
          </a:xfrm>
        </p:grpSpPr>
        <p:grpSp>
          <p:nvGrpSpPr>
            <p:cNvPr id="15" name="组合 14"/>
            <p:cNvGrpSpPr/>
            <p:nvPr/>
          </p:nvGrpSpPr>
          <p:grpSpPr>
            <a:xfrm>
              <a:off x="4749" y="430"/>
              <a:ext cx="11874" cy="1940"/>
              <a:chOff x="4749" y="430"/>
              <a:chExt cx="11874" cy="1940"/>
            </a:xfrm>
          </p:grpSpPr>
          <p:sp>
            <p:nvSpPr>
              <p:cNvPr id="9" name="任意多边形: 形状 5"/>
              <p:cNvSpPr/>
              <p:nvPr>
                <p:custDataLst>
                  <p:tags r:id="rId2"/>
                </p:custDataLst>
              </p:nvPr>
            </p:nvSpPr>
            <p:spPr>
              <a:xfrm rot="16200000" flipV="1">
                <a:off x="9716" y="-4537"/>
                <a:ext cx="1941" cy="11875"/>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14" name="椭圆 13"/>
              <p:cNvSpPr/>
              <p:nvPr>
                <p:custDataLst>
                  <p:tags r:id="rId3"/>
                </p:custDataLst>
              </p:nvPr>
            </p:nvSpPr>
            <p:spPr>
              <a:xfrm>
                <a:off x="4973" y="915"/>
                <a:ext cx="940" cy="972"/>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4000">
                    <a:solidFill>
                      <a:schemeClr val="tx1"/>
                    </a:solidFill>
                    <a:latin typeface="宋体" panose="02010600030101010101" pitchFamily="2" charset="-122"/>
                    <a:ea typeface="宋体" panose="02010600030101010101" pitchFamily="2" charset="-122"/>
                  </a:rPr>
                  <a:t>1</a:t>
                </a:r>
                <a:endParaRPr lang="en-US" altLang="zh-CN" sz="4000">
                  <a:solidFill>
                    <a:schemeClr val="tx1"/>
                  </a:solidFill>
                  <a:latin typeface="宋体" panose="02010600030101010101" pitchFamily="2" charset="-122"/>
                  <a:ea typeface="宋体" panose="02010600030101010101" pitchFamily="2" charset="-122"/>
                </a:endParaRPr>
              </a:p>
            </p:txBody>
          </p:sp>
        </p:grpSp>
        <p:sp>
          <p:nvSpPr>
            <p:cNvPr id="25" name="文本框 24"/>
            <p:cNvSpPr txBox="1"/>
            <p:nvPr>
              <p:custDataLst>
                <p:tags r:id="rId4"/>
              </p:custDataLst>
            </p:nvPr>
          </p:nvSpPr>
          <p:spPr>
            <a:xfrm>
              <a:off x="6308" y="892"/>
              <a:ext cx="9316" cy="992"/>
            </a:xfrm>
            <a:prstGeom prst="rect">
              <a:avLst/>
            </a:prstGeom>
            <a:noFill/>
          </p:spPr>
          <p:txBody>
            <a:bodyPr wrap="square" rtlCol="0">
              <a:spAutoFit/>
            </a:bodyPr>
            <a:p>
              <a:pPr indent="0" algn="l">
                <a:lnSpc>
                  <a:spcPct val="125000"/>
                </a:lnSpc>
                <a:defRPr/>
              </a:pPr>
              <a:r>
                <a:rPr lang="en-US" sz="28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冰山理论</a:t>
              </a:r>
              <a:r>
                <a:rPr lang="en-US" sz="2800">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何为“冰山”？</a:t>
              </a:r>
              <a:endParaRPr lang="en-US" alt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grpSp>
      <p:grpSp>
        <p:nvGrpSpPr>
          <p:cNvPr id="35" name="组合 34"/>
          <p:cNvGrpSpPr/>
          <p:nvPr>
            <p:custDataLst>
              <p:tags r:id="rId5"/>
            </p:custDataLst>
          </p:nvPr>
        </p:nvGrpSpPr>
        <p:grpSpPr>
          <a:xfrm>
            <a:off x="3058160" y="1481455"/>
            <a:ext cx="7642860" cy="1231900"/>
            <a:chOff x="4749" y="430"/>
            <a:chExt cx="11874" cy="1940"/>
          </a:xfrm>
        </p:grpSpPr>
        <p:grpSp>
          <p:nvGrpSpPr>
            <p:cNvPr id="36" name="组合 35"/>
            <p:cNvGrpSpPr/>
            <p:nvPr/>
          </p:nvGrpSpPr>
          <p:grpSpPr>
            <a:xfrm>
              <a:off x="4749" y="430"/>
              <a:ext cx="11874" cy="1940"/>
              <a:chOff x="4749" y="430"/>
              <a:chExt cx="11874" cy="1940"/>
            </a:xfrm>
          </p:grpSpPr>
          <p:sp>
            <p:nvSpPr>
              <p:cNvPr id="37" name="任意多边形: 形状 5"/>
              <p:cNvSpPr/>
              <p:nvPr>
                <p:custDataLst>
                  <p:tags r:id="rId6"/>
                </p:custDataLst>
              </p:nvPr>
            </p:nvSpPr>
            <p:spPr>
              <a:xfrm rot="16200000" flipV="1">
                <a:off x="9716" y="-4537"/>
                <a:ext cx="1941" cy="11875"/>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38" name="椭圆 37"/>
              <p:cNvSpPr/>
              <p:nvPr>
                <p:custDataLst>
                  <p:tags r:id="rId7"/>
                </p:custDataLst>
              </p:nvPr>
            </p:nvSpPr>
            <p:spPr>
              <a:xfrm>
                <a:off x="4973" y="915"/>
                <a:ext cx="940" cy="972"/>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4000">
                    <a:solidFill>
                      <a:schemeClr val="tx1"/>
                    </a:solidFill>
                    <a:latin typeface="宋体" panose="02010600030101010101" pitchFamily="2" charset="-122"/>
                    <a:ea typeface="宋体" panose="02010600030101010101" pitchFamily="2" charset="-122"/>
                  </a:rPr>
                  <a:t>2</a:t>
                </a:r>
                <a:endParaRPr lang="en-US" altLang="zh-CN" sz="4000">
                  <a:solidFill>
                    <a:schemeClr val="tx1"/>
                  </a:solidFill>
                  <a:latin typeface="宋体" panose="02010600030101010101" pitchFamily="2" charset="-122"/>
                  <a:ea typeface="宋体" panose="02010600030101010101" pitchFamily="2" charset="-122"/>
                </a:endParaRPr>
              </a:p>
            </p:txBody>
          </p:sp>
        </p:grpSp>
        <p:sp>
          <p:nvSpPr>
            <p:cNvPr id="39" name="文本框 38"/>
            <p:cNvSpPr txBox="1"/>
            <p:nvPr>
              <p:custDataLst>
                <p:tags r:id="rId8"/>
              </p:custDataLst>
            </p:nvPr>
          </p:nvSpPr>
          <p:spPr>
            <a:xfrm>
              <a:off x="6259" y="904"/>
              <a:ext cx="10319" cy="1077"/>
            </a:xfrm>
            <a:prstGeom prst="rect">
              <a:avLst/>
            </a:prstGeom>
            <a:noFill/>
          </p:spPr>
          <p:txBody>
            <a:bodyPr wrap="square" rtlCol="0">
              <a:noAutofit/>
            </a:bodyPr>
            <a:p>
              <a:pPr algn="l">
                <a:lnSpc>
                  <a:spcPct val="125000"/>
                </a:lnSpc>
                <a:buClrTx/>
                <a:buSzTx/>
                <a:buFontTx/>
                <a:defRPr/>
              </a:pPr>
              <a:r>
                <a:rPr lang="en-US" sz="28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案例解析</a:t>
              </a:r>
              <a:r>
                <a:rPr lang="en-US" sz="2800">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2026年1月</a:t>
              </a:r>
              <a:r>
                <a:rPr lang="zh-CN" alt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浙江</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首考</a:t>
              </a:r>
              <a:r>
                <a:rPr lang="zh-CN" alt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读后续写</a:t>
              </a:r>
              <a:endParaRPr lang="zh-CN" alt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grpSp>
      <p:grpSp>
        <p:nvGrpSpPr>
          <p:cNvPr id="40" name="组合 39"/>
          <p:cNvGrpSpPr/>
          <p:nvPr>
            <p:custDataLst>
              <p:tags r:id="rId9"/>
            </p:custDataLst>
          </p:nvPr>
        </p:nvGrpSpPr>
        <p:grpSpPr>
          <a:xfrm>
            <a:off x="3054350" y="2726690"/>
            <a:ext cx="7642860" cy="1231900"/>
            <a:chOff x="4749" y="430"/>
            <a:chExt cx="11874" cy="1940"/>
          </a:xfrm>
        </p:grpSpPr>
        <p:grpSp>
          <p:nvGrpSpPr>
            <p:cNvPr id="41" name="组合 40"/>
            <p:cNvGrpSpPr/>
            <p:nvPr/>
          </p:nvGrpSpPr>
          <p:grpSpPr>
            <a:xfrm>
              <a:off x="4749" y="430"/>
              <a:ext cx="11874" cy="1940"/>
              <a:chOff x="4749" y="430"/>
              <a:chExt cx="11874" cy="1940"/>
            </a:xfrm>
          </p:grpSpPr>
          <p:sp>
            <p:nvSpPr>
              <p:cNvPr id="42" name="任意多边形: 形状 5"/>
              <p:cNvSpPr/>
              <p:nvPr>
                <p:custDataLst>
                  <p:tags r:id="rId10"/>
                </p:custDataLst>
              </p:nvPr>
            </p:nvSpPr>
            <p:spPr>
              <a:xfrm rot="16200000" flipV="1">
                <a:off x="9716" y="-4537"/>
                <a:ext cx="1941" cy="11875"/>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43" name="椭圆 42"/>
              <p:cNvSpPr/>
              <p:nvPr>
                <p:custDataLst>
                  <p:tags r:id="rId11"/>
                </p:custDataLst>
              </p:nvPr>
            </p:nvSpPr>
            <p:spPr>
              <a:xfrm>
                <a:off x="4973" y="915"/>
                <a:ext cx="940" cy="972"/>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4000">
                    <a:solidFill>
                      <a:schemeClr val="tx1"/>
                    </a:solidFill>
                    <a:latin typeface="宋体" panose="02010600030101010101" pitchFamily="2" charset="-122"/>
                    <a:ea typeface="宋体" panose="02010600030101010101" pitchFamily="2" charset="-122"/>
                  </a:rPr>
                  <a:t>3</a:t>
                </a:r>
                <a:endParaRPr lang="en-US" altLang="zh-CN" sz="4000">
                  <a:solidFill>
                    <a:schemeClr val="tx1"/>
                  </a:solidFill>
                  <a:latin typeface="宋体" panose="02010600030101010101" pitchFamily="2" charset="-122"/>
                  <a:ea typeface="宋体" panose="02010600030101010101" pitchFamily="2" charset="-122"/>
                </a:endParaRPr>
              </a:p>
            </p:txBody>
          </p:sp>
        </p:grpSp>
        <p:sp>
          <p:nvSpPr>
            <p:cNvPr id="44" name="文本框 43"/>
            <p:cNvSpPr txBox="1"/>
            <p:nvPr>
              <p:custDataLst>
                <p:tags r:id="rId12"/>
              </p:custDataLst>
            </p:nvPr>
          </p:nvSpPr>
          <p:spPr>
            <a:xfrm>
              <a:off x="6370" y="774"/>
              <a:ext cx="9316" cy="1113"/>
            </a:xfrm>
            <a:prstGeom prst="rect">
              <a:avLst/>
            </a:prstGeom>
            <a:noFill/>
          </p:spPr>
          <p:txBody>
            <a:bodyPr wrap="square" rtlCol="0">
              <a:spAutoFit/>
            </a:bodyPr>
            <a:p>
              <a:pPr algn="l">
                <a:lnSpc>
                  <a:spcPct val="125000"/>
                </a:lnSpc>
                <a:buClrTx/>
                <a:buSzTx/>
                <a:buFontTx/>
                <a:defRPr/>
              </a:pPr>
              <a:r>
                <a:rPr lang="en-US" sz="28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续写思路</a:t>
              </a:r>
              <a:r>
                <a:rPr lang="en-US" sz="3200">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搭建完整冰山</a:t>
              </a:r>
              <a:endPar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grpSp>
      <p:grpSp>
        <p:nvGrpSpPr>
          <p:cNvPr id="45" name="组合 44"/>
          <p:cNvGrpSpPr/>
          <p:nvPr>
            <p:custDataLst>
              <p:tags r:id="rId13"/>
            </p:custDataLst>
          </p:nvPr>
        </p:nvGrpSpPr>
        <p:grpSpPr>
          <a:xfrm>
            <a:off x="3054350" y="3967480"/>
            <a:ext cx="7642860" cy="1231900"/>
            <a:chOff x="4749" y="430"/>
            <a:chExt cx="11874" cy="1940"/>
          </a:xfrm>
        </p:grpSpPr>
        <p:grpSp>
          <p:nvGrpSpPr>
            <p:cNvPr id="46" name="组合 45"/>
            <p:cNvGrpSpPr/>
            <p:nvPr/>
          </p:nvGrpSpPr>
          <p:grpSpPr>
            <a:xfrm>
              <a:off x="4749" y="430"/>
              <a:ext cx="11874" cy="1940"/>
              <a:chOff x="4749" y="430"/>
              <a:chExt cx="11874" cy="1940"/>
            </a:xfrm>
          </p:grpSpPr>
          <p:sp>
            <p:nvSpPr>
              <p:cNvPr id="47" name="任意多边形: 形状 5"/>
              <p:cNvSpPr/>
              <p:nvPr>
                <p:custDataLst>
                  <p:tags r:id="rId14"/>
                </p:custDataLst>
              </p:nvPr>
            </p:nvSpPr>
            <p:spPr>
              <a:xfrm rot="16200000" flipV="1">
                <a:off x="9716" y="-4537"/>
                <a:ext cx="1941" cy="11875"/>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48" name="椭圆 47"/>
              <p:cNvSpPr/>
              <p:nvPr>
                <p:custDataLst>
                  <p:tags r:id="rId15"/>
                </p:custDataLst>
              </p:nvPr>
            </p:nvSpPr>
            <p:spPr>
              <a:xfrm>
                <a:off x="4973" y="915"/>
                <a:ext cx="940" cy="972"/>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4000">
                    <a:solidFill>
                      <a:schemeClr val="tx1"/>
                    </a:solidFill>
                    <a:latin typeface="宋体" panose="02010600030101010101" pitchFamily="2" charset="-122"/>
                    <a:ea typeface="宋体" panose="02010600030101010101" pitchFamily="2" charset="-122"/>
                  </a:rPr>
                  <a:t>4</a:t>
                </a:r>
                <a:endParaRPr lang="en-US" altLang="zh-CN" sz="4000">
                  <a:solidFill>
                    <a:schemeClr val="tx1"/>
                  </a:solidFill>
                  <a:latin typeface="宋体" panose="02010600030101010101" pitchFamily="2" charset="-122"/>
                  <a:ea typeface="宋体" panose="02010600030101010101" pitchFamily="2" charset="-122"/>
                </a:endParaRPr>
              </a:p>
            </p:txBody>
          </p:sp>
        </p:grpSp>
        <p:sp>
          <p:nvSpPr>
            <p:cNvPr id="49" name="文本框 48"/>
            <p:cNvSpPr txBox="1"/>
            <p:nvPr>
              <p:custDataLst>
                <p:tags r:id="rId16"/>
              </p:custDataLst>
            </p:nvPr>
          </p:nvSpPr>
          <p:spPr>
            <a:xfrm>
              <a:off x="6370" y="774"/>
              <a:ext cx="10102" cy="1113"/>
            </a:xfrm>
            <a:prstGeom prst="rect">
              <a:avLst/>
            </a:prstGeom>
            <a:noFill/>
          </p:spPr>
          <p:txBody>
            <a:bodyPr wrap="square" rtlCol="0">
              <a:spAutoFit/>
            </a:bodyPr>
            <a:p>
              <a:pPr indent="0" algn="l">
                <a:lnSpc>
                  <a:spcPct val="125000"/>
                </a:lnSpc>
                <a:defRPr/>
              </a:pPr>
              <a:r>
                <a:rPr lang="en-US" sz="28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作品赏析</a:t>
              </a:r>
              <a:r>
                <a:rPr lang="en-US" sz="3200">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“冰山式表达”的魅力</a:t>
              </a:r>
              <a:endParaRPr lang="en-US" alt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grpSp>
      <p:grpSp>
        <p:nvGrpSpPr>
          <p:cNvPr id="50" name="组合 49"/>
          <p:cNvGrpSpPr/>
          <p:nvPr>
            <p:custDataLst>
              <p:tags r:id="rId17"/>
            </p:custDataLst>
          </p:nvPr>
        </p:nvGrpSpPr>
        <p:grpSpPr>
          <a:xfrm>
            <a:off x="3048000" y="5208905"/>
            <a:ext cx="7623810" cy="1231900"/>
            <a:chOff x="4749" y="430"/>
            <a:chExt cx="11874" cy="1940"/>
          </a:xfrm>
        </p:grpSpPr>
        <p:grpSp>
          <p:nvGrpSpPr>
            <p:cNvPr id="51" name="组合 50"/>
            <p:cNvGrpSpPr/>
            <p:nvPr/>
          </p:nvGrpSpPr>
          <p:grpSpPr>
            <a:xfrm>
              <a:off x="4749" y="430"/>
              <a:ext cx="11874" cy="1940"/>
              <a:chOff x="4749" y="430"/>
              <a:chExt cx="11874" cy="1940"/>
            </a:xfrm>
          </p:grpSpPr>
          <p:sp>
            <p:nvSpPr>
              <p:cNvPr id="52" name="任意多边形: 形状 5"/>
              <p:cNvSpPr/>
              <p:nvPr>
                <p:custDataLst>
                  <p:tags r:id="rId18"/>
                </p:custDataLst>
              </p:nvPr>
            </p:nvSpPr>
            <p:spPr>
              <a:xfrm rot="16200000" flipV="1">
                <a:off x="9716" y="-4537"/>
                <a:ext cx="1941" cy="11875"/>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53" name="椭圆 52"/>
              <p:cNvSpPr/>
              <p:nvPr>
                <p:custDataLst>
                  <p:tags r:id="rId19"/>
                </p:custDataLst>
              </p:nvPr>
            </p:nvSpPr>
            <p:spPr>
              <a:xfrm>
                <a:off x="4973" y="915"/>
                <a:ext cx="940" cy="972"/>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4000">
                    <a:solidFill>
                      <a:schemeClr val="tx1"/>
                    </a:solidFill>
                    <a:latin typeface="宋体" panose="02010600030101010101" pitchFamily="2" charset="-122"/>
                    <a:ea typeface="宋体" panose="02010600030101010101" pitchFamily="2" charset="-122"/>
                  </a:rPr>
                  <a:t>5</a:t>
                </a:r>
                <a:endParaRPr lang="en-US" altLang="zh-CN" sz="4000">
                  <a:solidFill>
                    <a:schemeClr val="tx1"/>
                  </a:solidFill>
                  <a:latin typeface="宋体" panose="02010600030101010101" pitchFamily="2" charset="-122"/>
                  <a:ea typeface="宋体" panose="02010600030101010101" pitchFamily="2" charset="-122"/>
                </a:endParaRPr>
              </a:p>
            </p:txBody>
          </p:sp>
        </p:grpSp>
        <p:sp>
          <p:nvSpPr>
            <p:cNvPr id="54" name="文本框 53"/>
            <p:cNvSpPr txBox="1"/>
            <p:nvPr>
              <p:custDataLst>
                <p:tags r:id="rId20"/>
              </p:custDataLst>
            </p:nvPr>
          </p:nvSpPr>
          <p:spPr>
            <a:xfrm>
              <a:off x="6370" y="774"/>
              <a:ext cx="9316" cy="1113"/>
            </a:xfrm>
            <a:prstGeom prst="rect">
              <a:avLst/>
            </a:prstGeom>
            <a:noFill/>
          </p:spPr>
          <p:txBody>
            <a:bodyPr wrap="square" rtlCol="0">
              <a:spAutoFit/>
            </a:bodyPr>
            <a:p>
              <a:pPr indent="0" algn="l">
                <a:lnSpc>
                  <a:spcPct val="125000"/>
                </a:lnSpc>
                <a:defRPr/>
              </a:pPr>
              <a:r>
                <a:rPr lang="en-US" sz="28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总结升华</a:t>
              </a:r>
              <a:r>
                <a:rPr lang="en-US" sz="3200">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理论的通用迁移</a:t>
              </a:r>
              <a:endPar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10" dur="1000" fill="hold"/>
                                        <p:tgtEl>
                                          <p:spTgt spid="2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22" dur="1000" fill="hold"/>
                                        <p:tgtEl>
                                          <p:spTgt spid="3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34" dur="1000" fill="hold"/>
                                        <p:tgtEl>
                                          <p:spTgt spid="4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46" dur="1000" fill="hold"/>
                                        <p:tgtEl>
                                          <p:spTgt spid="4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0"/>
                                        </p:tgtEl>
                                        <p:attrNameLst>
                                          <p:attrName>ppt_w</p:attrName>
                                        </p:attrNameLst>
                                      </p:cBhvr>
                                      <p:tavLst>
                                        <p:tav tm="0">
                                          <p:val>
                                            <p:strVal val="#ppt_w*.05"/>
                                          </p:val>
                                        </p:tav>
                                        <p:tav tm="100000">
                                          <p:val>
                                            <p:strVal val="#ppt_w"/>
                                          </p:val>
                                        </p:tav>
                                      </p:tavLst>
                                    </p:anim>
                                    <p:anim calcmode="lin" valueType="num">
                                      <p:cBhvr>
                                        <p:cTn id="58" dur="1000" fill="hold"/>
                                        <p:tgtEl>
                                          <p:spTgt spid="5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525" y="492125"/>
            <a:ext cx="12190095" cy="6260465"/>
          </a:xfrm>
          <a:prstGeom prst="rect">
            <a:avLst/>
          </a:prstGeom>
        </p:spPr>
        <p:txBody>
          <a:bodyPr wrap="square">
            <a:noAutofit/>
          </a:bodyPr>
          <a:p>
            <a:pPr marL="0" indent="266700" algn="just" defTabSz="266700">
              <a:spcBef>
                <a:spcPct val="0"/>
              </a:spcBef>
              <a:spcAft>
                <a:spcPct val="0"/>
              </a:spcAft>
            </a:pPr>
            <a:r>
              <a:rPr lang="en-US" altLang="zh-CN" sz="2800" b="0">
                <a:latin typeface="Times New Roman" panose="02020603050405020304"/>
                <a:ea typeface="宋体" panose="02010600030101010101" pitchFamily="2" charset="-122"/>
              </a:rPr>
              <a:t>  </a:t>
            </a:r>
            <a:r>
              <a:rPr lang="en-US" altLang="zh-CN" sz="2400" b="0">
                <a:latin typeface="Times New Roman" panose="02020603050405020304"/>
                <a:ea typeface="宋体" panose="02010600030101010101" pitchFamily="2" charset="-122"/>
              </a:rPr>
              <a:t> As I was about to turn and run, two policemen arrived. They jumped out of the police car with calm expressions, signaling the crowd to step back. Seeing the policemen approaching, I stepped forward voluntarily and told them that the cow was just frightened—she was not aggressive by nature—and that I had experience raising cows, so I could help them calm her down. After they agreed, we worked out a plan: the policemen would slowly circle around to her sides to block her escape route, while I grabbed a handful of grass from the roadside and approached gently. The cow blew out air nervously but did not charge. When I got close enough, I patted her neck softly, her tense muscles gradually relaxing, and she even leaned her head slightly against my hand. One of the policemen took the chance to grab hold of that piece of rope around her neck gently.</a:t>
            </a:r>
            <a:endParaRPr lang="en-US" altLang="zh-CN" sz="2400" b="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2400" b="0">
                <a:latin typeface="Times New Roman" panose="02020603050405020304"/>
                <a:ea typeface="宋体" panose="02010600030101010101" pitchFamily="2" charset="-122"/>
              </a:rPr>
              <a:t>   We tied the rope around the tree and began to discuss what to do with the cow. Within minutes, we settled on a plan—one policeman contacted the local farms, while the other got in touch with the animal shelters—and I stayed to comfort the cow. After half an hour, a figure rushed over, waving his hands anxiously. “That’s my cow!” he cried out. It turned out that the cow had escaped while being transported. The farmer thanked us repeatedly, saying the cow was like a member of his family. As we watched the farmer lead the cow away, the crowd cheered. My daughter later heard the story. I told her I hadn’t handled the cow by myself—it was all down to teamwork with the policemen. She still gave me a big hug, proud that her papa had kept his promise.</a:t>
            </a:r>
            <a:endParaRPr lang="en-US" altLang="zh-CN" sz="2400" b="0">
              <a:latin typeface="Times New Roman" panose="02020603050405020304"/>
              <a:ea typeface="宋体" panose="02010600030101010101" pitchFamily="2" charset="-122"/>
            </a:endParaRPr>
          </a:p>
        </p:txBody>
      </p:sp>
      <p:sp>
        <p:nvSpPr>
          <p:cNvPr id="8" name="圆角矩形 7"/>
          <p:cNvSpPr/>
          <p:nvPr/>
        </p:nvSpPr>
        <p:spPr>
          <a:xfrm>
            <a:off x="3489325" y="20955"/>
            <a:ext cx="5501005" cy="52070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Original Work 1</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冰山式表达</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endPar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501650" y="271780"/>
            <a:ext cx="11476355" cy="240474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这篇读后续写是典型的冰山式表达。整篇叙事全程遵循</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八分之一显性细节承载八分之七隐性内涵</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的核心原则，没有直白的议论或评价，却让人物特质、情节逻辑、情感主旨全部藏于动作、对话和场景细节中。</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501650" y="2795905"/>
            <a:ext cx="11443970" cy="395605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读后续写的冰山特征在于：</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5" name="文本框 4"/>
          <p:cNvSpPr txBox="1"/>
          <p:nvPr/>
        </p:nvSpPr>
        <p:spPr>
          <a:xfrm>
            <a:off x="6228715" y="2931160"/>
            <a:ext cx="5113020" cy="829945"/>
          </a:xfrm>
          <a:prstGeom prst="rect">
            <a:avLst/>
          </a:prstGeom>
          <a:noFill/>
        </p:spPr>
        <p:txBody>
          <a:bodyPr wrap="square" rtlCol="0">
            <a:spAutoFit/>
          </a:bodyPr>
          <a:p>
            <a:pPr lvl="0" algn="l">
              <a:buClrTx/>
              <a:buSzTx/>
              <a:buFontTx/>
            </a:pPr>
            <a:r>
              <a:rPr lang="zh-CN" altLang="en-US" sz="4800">
                <a:latin typeface="Times New Roman" panose="02020603050405020304" charset="0"/>
                <a:ea typeface="宋体" panose="02010600030101010101" pitchFamily="2" charset="-122"/>
                <a:cs typeface="Times New Roman" panose="02020603050405020304" charset="0"/>
                <a:sym typeface="+mn-ea"/>
              </a:rPr>
              <a:t>不解释，只呈现</a:t>
            </a:r>
            <a:endParaRPr lang="zh-CN" altLang="en-US" sz="4800"/>
          </a:p>
        </p:txBody>
      </p:sp>
      <p:sp>
        <p:nvSpPr>
          <p:cNvPr id="6" name="文本框 5"/>
          <p:cNvSpPr txBox="1"/>
          <p:nvPr/>
        </p:nvSpPr>
        <p:spPr>
          <a:xfrm>
            <a:off x="1090295" y="4140200"/>
            <a:ext cx="9516745" cy="706755"/>
          </a:xfrm>
          <a:prstGeom prst="rect">
            <a:avLst/>
          </a:prstGeom>
          <a:noFill/>
        </p:spPr>
        <p:txBody>
          <a:bodyPr wrap="square" rtlCol="0">
            <a:spAutoFit/>
          </a:bodyPr>
          <a:p>
            <a:r>
              <a:rPr lang="zh-CN" altLang="en-US" sz="4000">
                <a:latin typeface="Times New Roman" panose="02020603050405020304" charset="0"/>
                <a:ea typeface="宋体" panose="02010600030101010101" pitchFamily="2" charset="-122"/>
                <a:cs typeface="Times New Roman" panose="02020603050405020304" charset="0"/>
                <a:sym typeface="+mn-ea"/>
              </a:rPr>
              <a:t>不解释人物的性格，只呈现他们的动作；</a:t>
            </a:r>
            <a:endParaRPr lang="zh-CN" altLang="en-US" sz="4000"/>
          </a:p>
        </p:txBody>
      </p:sp>
      <p:sp>
        <p:nvSpPr>
          <p:cNvPr id="7" name="文本框 6"/>
          <p:cNvSpPr txBox="1"/>
          <p:nvPr/>
        </p:nvSpPr>
        <p:spPr>
          <a:xfrm>
            <a:off x="1090295" y="4956175"/>
            <a:ext cx="9516745" cy="706755"/>
          </a:xfrm>
          <a:prstGeom prst="rect">
            <a:avLst/>
          </a:prstGeom>
          <a:noFill/>
        </p:spPr>
        <p:txBody>
          <a:bodyPr wrap="square" rtlCol="0">
            <a:spAutoFit/>
          </a:bodyPr>
          <a:p>
            <a:r>
              <a:rPr lang="zh-CN" altLang="en-US" sz="4000">
                <a:latin typeface="Times New Roman" panose="02020603050405020304" charset="0"/>
                <a:ea typeface="宋体" panose="02010600030101010101" pitchFamily="2" charset="-122"/>
                <a:cs typeface="Times New Roman" panose="02020603050405020304" charset="0"/>
                <a:sym typeface="+mn-ea"/>
              </a:rPr>
              <a:t>不解释情节的逻辑，只呈现衔接的细节；</a:t>
            </a:r>
            <a:endParaRPr lang="zh-CN" altLang="en-US" sz="4000"/>
          </a:p>
        </p:txBody>
      </p:sp>
      <p:sp>
        <p:nvSpPr>
          <p:cNvPr id="9" name="文本框 8"/>
          <p:cNvSpPr txBox="1"/>
          <p:nvPr/>
        </p:nvSpPr>
        <p:spPr>
          <a:xfrm>
            <a:off x="967105" y="5772150"/>
            <a:ext cx="9516745" cy="706755"/>
          </a:xfrm>
          <a:prstGeom prst="rect">
            <a:avLst/>
          </a:prstGeom>
          <a:noFill/>
        </p:spPr>
        <p:txBody>
          <a:bodyPr wrap="square" rtlCol="0">
            <a:spAutoFit/>
          </a:bodyPr>
          <a:p>
            <a:pPr lvl="0" algn="l">
              <a:buClrTx/>
              <a:buSzTx/>
              <a:buFontTx/>
            </a:pPr>
            <a:r>
              <a:rPr lang="en-US" altLang="zh-CN" sz="4000">
                <a:latin typeface="Times New Roman" panose="02020603050405020304" charset="0"/>
                <a:ea typeface="宋体" panose="02010600030101010101" pitchFamily="2" charset="-122"/>
                <a:cs typeface="Times New Roman" panose="02020603050405020304" charset="0"/>
                <a:sym typeface="+mn-ea"/>
              </a:rPr>
              <a:t> </a:t>
            </a:r>
            <a:r>
              <a:rPr lang="zh-CN" altLang="en-US" sz="4000">
                <a:latin typeface="Times New Roman" panose="02020603050405020304" charset="0"/>
                <a:ea typeface="宋体" panose="02010600030101010101" pitchFamily="2" charset="-122"/>
                <a:cs typeface="Times New Roman" panose="02020603050405020304" charset="0"/>
                <a:sym typeface="+mn-ea"/>
              </a:rPr>
              <a:t>不解释主题的内涵，只呈现情感的载体。</a:t>
            </a:r>
            <a:endParaRPr lang="zh-CN" altLang="en-US" sz="4000"/>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6" dur="1000" fill="hold"/>
                                        <p:tgtEl>
                                          <p:spTgt spid="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8" dur="1000" fill="hold"/>
                                        <p:tgtEl>
                                          <p:spTgt spid="7"/>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7"/>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0" dur="1000" fill="hold"/>
                                        <p:tgtEl>
                                          <p:spTgt spid="9"/>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3" grpId="0" bldLvl="0" animBg="1"/>
      <p:bldP spid="3" grpId="1" animBg="1"/>
      <p:bldP spid="4" grpId="0" bldLvl="0" animBg="1"/>
      <p:bldP spid="4" grpId="1" animBg="1"/>
      <p:bldP spid="5" grpId="0"/>
      <p:bldP spid="5" grpId="1"/>
      <p:bldP spid="6" grpId="0"/>
      <p:bldP spid="6" grpId="1"/>
      <p:bldP spid="7" grpId="0"/>
      <p:bldP spid="7" grpId="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1579880" y="147955"/>
            <a:ext cx="241617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续写自查</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3996055" y="209550"/>
            <a:ext cx="415290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验证冰山完整性</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1579880" y="147955"/>
            <a:ext cx="9744710" cy="6584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核心任务：</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检查续写是否与原文冰山</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同体</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，避免逻辑断裂</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4" name="表格 3"/>
          <p:cNvGraphicFramePr/>
          <p:nvPr/>
        </p:nvGraphicFramePr>
        <p:xfrm>
          <a:off x="81915" y="999490"/>
          <a:ext cx="11996420" cy="5563870"/>
        </p:xfrm>
        <a:graphic>
          <a:graphicData uri="http://schemas.openxmlformats.org/drawingml/2006/table">
            <a:tbl>
              <a:tblPr firstRow="1" bandRow="1">
                <a:tableStyleId>{5C22544A-7EE6-4342-B048-85BDC9FD1C3A}</a:tableStyleId>
              </a:tblPr>
              <a:tblGrid>
                <a:gridCol w="2783840"/>
                <a:gridCol w="5483860"/>
                <a:gridCol w="3728720"/>
              </a:tblGrid>
              <a:tr h="518160">
                <a:tc>
                  <a:txBody>
                    <a:bodyPr/>
                    <a:p>
                      <a:pPr algn="ctr">
                        <a:buNone/>
                      </a:pPr>
                      <a:r>
                        <a:rPr lang="zh-CN" altLang="en-US" sz="2400">
                          <a:solidFill>
                            <a:schemeClr val="tx1"/>
                          </a:solidFill>
                          <a:latin typeface="宋体" panose="02010600030101010101" pitchFamily="2" charset="-122"/>
                          <a:ea typeface="宋体" panose="02010600030101010101" pitchFamily="2" charset="-122"/>
                        </a:rPr>
                        <a:t>核心维度</a:t>
                      </a:r>
                      <a:endParaRPr lang="zh-CN" altLang="en-US" sz="24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rPr>
                        <a:t>显性细节</a:t>
                      </a:r>
                      <a:endParaRPr lang="zh-CN" altLang="en-US" sz="28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800">
                          <a:solidFill>
                            <a:schemeClr val="tx1"/>
                          </a:solidFill>
                          <a:latin typeface="宋体" panose="02010600030101010101" pitchFamily="2" charset="-122"/>
                          <a:ea typeface="宋体" panose="02010600030101010101" pitchFamily="2" charset="-122"/>
                        </a:rPr>
                        <a:t>隐性内涵</a:t>
                      </a:r>
                      <a:endParaRPr lang="zh-CN" altLang="en-US" sz="280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615440">
                <a:tc>
                  <a:txBody>
                    <a:bodyPr/>
                    <a:p>
                      <a:pPr algn="ctr">
                        <a:buNone/>
                      </a:pPr>
                      <a:r>
                        <a:rPr lang="zh-CN" altLang="en-US" sz="2400">
                          <a:latin typeface="宋体" panose="02010600030101010101" pitchFamily="2" charset="-122"/>
                          <a:ea typeface="宋体" panose="02010600030101010101" pitchFamily="2" charset="-122"/>
                        </a:rPr>
                        <a:t>一、人物特质</a:t>
                      </a:r>
                      <a:endParaRPr lang="zh-CN" altLang="en-US" sz="2400">
                        <a:latin typeface="宋体" panose="02010600030101010101" pitchFamily="2" charset="-122"/>
                        <a:ea typeface="宋体" panose="02010600030101010101" pitchFamily="2" charset="-122"/>
                      </a:endParaRPr>
                    </a:p>
                    <a:p>
                      <a:pPr algn="ctr">
                        <a:buNone/>
                      </a:pPr>
                      <a:r>
                        <a:rPr lang="zh-CN" altLang="en-US" sz="2400">
                          <a:latin typeface="宋体" panose="02010600030101010101" pitchFamily="2" charset="-122"/>
                          <a:ea typeface="宋体" panose="02010600030101010101" pitchFamily="2" charset="-122"/>
                        </a:rPr>
                        <a:t>（无标签，靠动作）</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ClrTx/>
                        <a:buSzTx/>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002030">
                <a:tc>
                  <a:txBody>
                    <a:bodyPr/>
                    <a:p>
                      <a:pPr algn="ctr">
                        <a:buNone/>
                      </a:pPr>
                      <a:r>
                        <a:rPr lang="zh-CN" altLang="en-US" sz="2400">
                          <a:latin typeface="宋体" panose="02010600030101010101" pitchFamily="2" charset="-122"/>
                          <a:ea typeface="宋体" panose="02010600030101010101" pitchFamily="2" charset="-122"/>
                        </a:rPr>
                        <a:t>二、情节逻辑</a:t>
                      </a:r>
                      <a:endParaRPr lang="zh-CN" altLang="en-US" sz="2400">
                        <a:latin typeface="宋体" panose="02010600030101010101" pitchFamily="2" charset="-122"/>
                        <a:ea typeface="宋体" panose="02010600030101010101" pitchFamily="2" charset="-122"/>
                      </a:endParaRPr>
                    </a:p>
                    <a:p>
                      <a:pPr algn="ctr">
                        <a:buNone/>
                      </a:pPr>
                      <a:r>
                        <a:rPr lang="zh-CN" altLang="en-US" sz="2400">
                          <a:latin typeface="宋体" panose="02010600030101010101" pitchFamily="2" charset="-122"/>
                          <a:ea typeface="宋体" panose="02010600030101010101" pitchFamily="2" charset="-122"/>
                        </a:rPr>
                        <a:t>（无解释，靠衔接）</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ClrTx/>
                        <a:buSzTx/>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ClrTx/>
                        <a:buSzTx/>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389380">
                <a:tc>
                  <a:txBody>
                    <a:bodyPr/>
                    <a:p>
                      <a:pPr algn="ctr">
                        <a:buNone/>
                      </a:pPr>
                      <a:r>
                        <a:rPr lang="zh-CN" altLang="en-US" sz="2400">
                          <a:latin typeface="宋体" panose="02010600030101010101" pitchFamily="2" charset="-122"/>
                          <a:ea typeface="宋体" panose="02010600030101010101" pitchFamily="2" charset="-122"/>
                        </a:rPr>
                        <a:t>三、情感主旨</a:t>
                      </a:r>
                      <a:endParaRPr lang="zh-CN" altLang="en-US" sz="2400">
                        <a:latin typeface="宋体" panose="02010600030101010101" pitchFamily="2" charset="-122"/>
                        <a:ea typeface="宋体" panose="02010600030101010101" pitchFamily="2" charset="-122"/>
                      </a:endParaRPr>
                    </a:p>
                    <a:p>
                      <a:pPr algn="ctr">
                        <a:buNone/>
                      </a:pPr>
                      <a:r>
                        <a:rPr lang="zh-CN" altLang="en-US" sz="2400">
                          <a:latin typeface="宋体" panose="02010600030101010101" pitchFamily="2" charset="-122"/>
                          <a:ea typeface="宋体" panose="02010600030101010101" pitchFamily="2" charset="-122"/>
                        </a:rPr>
                        <a:t>（无口号，靠细节）</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ClrTx/>
                        <a:buSzTx/>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ClrTx/>
                        <a:buSzTx/>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035050">
                <a:tc>
                  <a:txBody>
                    <a:bodyPr/>
                    <a:p>
                      <a:pPr algn="ctr">
                        <a:buNone/>
                      </a:pPr>
                      <a:r>
                        <a:rPr lang="zh-CN" altLang="en-US" sz="2400">
                          <a:latin typeface="宋体" panose="02010600030101010101" pitchFamily="2" charset="-122"/>
                          <a:ea typeface="宋体" panose="02010600030101010101" pitchFamily="2" charset="-122"/>
                        </a:rPr>
                        <a:t>四、场景氛围</a:t>
                      </a:r>
                      <a:endParaRPr lang="zh-CN" altLang="en-US" sz="2400">
                        <a:latin typeface="宋体" panose="02010600030101010101" pitchFamily="2" charset="-122"/>
                        <a:ea typeface="宋体" panose="02010600030101010101" pitchFamily="2" charset="-122"/>
                      </a:endParaRPr>
                    </a:p>
                    <a:p>
                      <a:pPr algn="ctr">
                        <a:buNone/>
                      </a:pPr>
                      <a:r>
                        <a:rPr lang="zh-CN" altLang="en-US" sz="2400">
                          <a:latin typeface="宋体" panose="02010600030101010101" pitchFamily="2" charset="-122"/>
                          <a:ea typeface="宋体" panose="02010600030101010101" pitchFamily="2" charset="-122"/>
                        </a:rPr>
                        <a:t>（无描述，靠反应）</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ClrTx/>
                        <a:buSzTx/>
                        <a:buNone/>
                      </a:pPr>
                      <a:endParaRPr lang="zh-CN" altLang="en-US" sz="2000">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ClrTx/>
                        <a:buSzTx/>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5" name="文本框 4"/>
          <p:cNvSpPr txBox="1"/>
          <p:nvPr/>
        </p:nvSpPr>
        <p:spPr>
          <a:xfrm>
            <a:off x="2911475" y="1516380"/>
            <a:ext cx="5473065" cy="1630045"/>
          </a:xfrm>
          <a:prstGeom prst="rect">
            <a:avLst/>
          </a:prstGeom>
          <a:noFill/>
        </p:spPr>
        <p:txBody>
          <a:bodyPr wrap="square" rtlCol="0">
            <a:spAutoFit/>
          </a:bodyPr>
          <a:p>
            <a:pPr algn="l"/>
            <a:r>
              <a:rPr lang="en-US" altLang="zh-CN" sz="2000">
                <a:solidFill>
                  <a:schemeClr val="dk1"/>
                </a:solidFill>
                <a:latin typeface="宋体" panose="02010600030101010101" pitchFamily="2" charset="-122"/>
                <a:ea typeface="宋体" panose="02010600030101010101" pitchFamily="2" charset="-122"/>
                <a:cs typeface="楷体" panose="02010609060101010101" charset="-122"/>
                <a:sym typeface="+mn-ea"/>
              </a:rPr>
              <a:t>1</a:t>
            </a: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警察：跳下车、疏散人群、围堵奶牛、联系</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主人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我：主动上前、拿草安抚、轻拍奶牛、向女</a:t>
            </a: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algn="l"/>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儿解释非一人之力</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农夫：挥手急奔、反复道谢、称牛如家人</a:t>
            </a:r>
            <a:endParaRPr lang="zh-CN" altLang="en-US"/>
          </a:p>
        </p:txBody>
      </p:sp>
      <p:sp>
        <p:nvSpPr>
          <p:cNvPr id="6" name="文本框 5"/>
          <p:cNvSpPr txBox="1"/>
          <p:nvPr/>
        </p:nvSpPr>
        <p:spPr>
          <a:xfrm>
            <a:off x="8415655" y="1557655"/>
            <a:ext cx="3529330" cy="922020"/>
          </a:xfrm>
          <a:prstGeom prst="rect">
            <a:avLst/>
          </a:prstGeom>
          <a:noFill/>
        </p:spPr>
        <p:txBody>
          <a:bodyPr wrap="square" rtlCol="0">
            <a:spAutoFit/>
          </a:bodyPr>
          <a:p>
            <a:pPr algn="l">
              <a:buClrTx/>
              <a:buSzTx/>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1.警察：冷静专业、处置稳妥</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buClrTx/>
              <a:buSzTx/>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2.我：有责任心、谦逊不居功</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buClrTx/>
              <a:buSzTx/>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3.农夫：珍视奶牛、感恩真诚</a:t>
            </a:r>
            <a:endParaRPr lang="zh-CN" altLang="en-US"/>
          </a:p>
        </p:txBody>
      </p:sp>
      <p:sp>
        <p:nvSpPr>
          <p:cNvPr id="7" name="文本框 6"/>
          <p:cNvSpPr txBox="1"/>
          <p:nvPr/>
        </p:nvSpPr>
        <p:spPr>
          <a:xfrm>
            <a:off x="2911475" y="3146425"/>
            <a:ext cx="5329555" cy="1014730"/>
          </a:xfrm>
          <a:prstGeom prst="rect">
            <a:avLst/>
          </a:prstGeom>
          <a:noFill/>
        </p:spPr>
        <p:txBody>
          <a:bodyPr wrap="square" rtlCol="0">
            <a:spAutoFit/>
          </a:bodyPr>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1.时间：</a:t>
            </a:r>
            <a:r>
              <a:rPr lang="zh-CN" altLang="en-US" sz="2000">
                <a:solidFill>
                  <a:schemeClr val="dk1"/>
                </a:solidFill>
                <a:latin typeface="Times New Roman" panose="02020603050405020304" charset="0"/>
                <a:ea typeface="宋体" panose="02010600030101010101" pitchFamily="2" charset="-122"/>
                <a:cs typeface="Times New Roman" panose="02020603050405020304" charset="0"/>
                <a:sym typeface="+mn-ea"/>
              </a:rPr>
              <a:t>Within minutes</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敲定方案</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2.分工：警察联系+我安抚奶牛</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3.伏笔：牛颈有绳 → 警察抓绳绑树</a:t>
            </a:r>
            <a:endParaRPr lang="zh-CN" altLang="en-US"/>
          </a:p>
        </p:txBody>
      </p:sp>
      <p:sp>
        <p:nvSpPr>
          <p:cNvPr id="9" name="文本框 8"/>
          <p:cNvSpPr txBox="1"/>
          <p:nvPr/>
        </p:nvSpPr>
        <p:spPr>
          <a:xfrm>
            <a:off x="8422640" y="3146425"/>
            <a:ext cx="3532505" cy="1014730"/>
          </a:xfrm>
          <a:prstGeom prst="rect">
            <a:avLst/>
          </a:prstGeom>
          <a:noFill/>
        </p:spPr>
        <p:txBody>
          <a:bodyPr wrap="square" rtlCol="0">
            <a:spAutoFit/>
          </a:bodyPr>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1.团队配合默契，决策高效</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2.方案周全：找主人与稳奶牛</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3.情节真实，无多余设定</a:t>
            </a:r>
            <a:endParaRPr lang="zh-CN" altLang="en-US"/>
          </a:p>
        </p:txBody>
      </p:sp>
      <p:sp>
        <p:nvSpPr>
          <p:cNvPr id="14" name="文本框 13"/>
          <p:cNvSpPr txBox="1"/>
          <p:nvPr/>
        </p:nvSpPr>
        <p:spPr>
          <a:xfrm>
            <a:off x="2911475" y="4191635"/>
            <a:ext cx="5391150" cy="1014730"/>
          </a:xfrm>
          <a:prstGeom prst="rect">
            <a:avLst/>
          </a:prstGeom>
          <a:noFill/>
        </p:spPr>
        <p:txBody>
          <a:bodyPr wrap="square" rtlCol="0">
            <a:spAutoFit/>
          </a:bodyPr>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1.团队合作：</a:t>
            </a:r>
            <a:r>
              <a:rPr lang="zh-CN" altLang="en-US" sz="2000">
                <a:solidFill>
                  <a:schemeClr val="dk1"/>
                </a:solidFill>
                <a:latin typeface="Times New Roman" panose="02020603050405020304" charset="0"/>
                <a:ea typeface="宋体" panose="02010600030101010101" pitchFamily="2" charset="-122"/>
                <a:cs typeface="Times New Roman" panose="02020603050405020304" charset="0"/>
                <a:sym typeface="+mn-ea"/>
              </a:rPr>
              <a:t>I hadn</a:t>
            </a:r>
            <a:r>
              <a:rPr lang="en-US" altLang="zh-CN" sz="2000">
                <a:solidFill>
                  <a:schemeClr val="dk1"/>
                </a:solidFill>
                <a:latin typeface="Times New Roman" panose="02020603050405020304" charset="0"/>
                <a:ea typeface="宋体" panose="02010600030101010101" pitchFamily="2" charset="-122"/>
                <a:cs typeface="Times New Roman" panose="02020603050405020304" charset="0"/>
                <a:sym typeface="+mn-ea"/>
              </a:rPr>
              <a:t>’</a:t>
            </a:r>
            <a:r>
              <a:rPr lang="zh-CN" altLang="en-US" sz="2000">
                <a:solidFill>
                  <a:schemeClr val="dk1"/>
                </a:solidFill>
                <a:latin typeface="Times New Roman" panose="02020603050405020304" charset="0"/>
                <a:ea typeface="宋体" panose="02010600030101010101" pitchFamily="2" charset="-122"/>
                <a:cs typeface="Times New Roman" panose="02020603050405020304" charset="0"/>
                <a:sym typeface="+mn-ea"/>
              </a:rPr>
              <a:t>t handled the cow by </a:t>
            </a:r>
            <a:r>
              <a:rPr lang="en-US" altLang="zh-CN" sz="2000">
                <a:solidFill>
                  <a:schemeClr val="dk1"/>
                </a:solidFill>
                <a:latin typeface="Times New Roman" panose="02020603050405020304" charset="0"/>
                <a:ea typeface="宋体" panose="02010600030101010101" pitchFamily="2" charset="-122"/>
                <a:cs typeface="Times New Roman" panose="02020603050405020304" charset="0"/>
                <a:sym typeface="+mn-ea"/>
              </a:rPr>
              <a:t> </a:t>
            </a:r>
            <a:endParaRPr lang="en-US" altLang="zh-CN" sz="2000">
              <a:latin typeface="Times New Roman" panose="02020603050405020304" charset="0"/>
              <a:ea typeface="宋体" panose="02010600030101010101" pitchFamily="2" charset="-122"/>
              <a:cs typeface="Times New Roman" panose="02020603050405020304" charset="0"/>
            </a:endParaRPr>
          </a:p>
          <a:p>
            <a:pPr algn="l">
              <a:buClrTx/>
              <a:buSzTx/>
            </a:pPr>
            <a:r>
              <a:rPr lang="en-US" altLang="zh-CN" sz="2000">
                <a:solidFill>
                  <a:schemeClr val="dk1"/>
                </a:solidFill>
                <a:latin typeface="Times New Roman" panose="02020603050405020304" charset="0"/>
                <a:ea typeface="宋体" panose="02010600030101010101" pitchFamily="2" charset="-122"/>
                <a:cs typeface="Times New Roman" panose="02020603050405020304" charset="0"/>
                <a:sym typeface="+mn-ea"/>
              </a:rPr>
              <a:t>    </a:t>
            </a:r>
            <a:r>
              <a:rPr lang="zh-CN" altLang="en-US" sz="2000">
                <a:solidFill>
                  <a:schemeClr val="dk1"/>
                </a:solidFill>
                <a:latin typeface="Times New Roman" panose="02020603050405020304" charset="0"/>
                <a:ea typeface="宋体" panose="02010600030101010101" pitchFamily="2" charset="-122"/>
                <a:cs typeface="Times New Roman" panose="02020603050405020304" charset="0"/>
                <a:sym typeface="+mn-ea"/>
              </a:rPr>
              <a:t>myself—it was all down to teamwork</a:t>
            </a:r>
            <a:endParaRPr lang="zh-CN" altLang="en-US" sz="2000">
              <a:latin typeface="Times New Roman" panose="02020603050405020304" charset="0"/>
              <a:ea typeface="宋体" panose="02010600030101010101" pitchFamily="2" charset="-122"/>
              <a:cs typeface="Times New Roman" panose="02020603050405020304" charset="0"/>
            </a:endParaRPr>
          </a:p>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2.守信亲情：女儿</a:t>
            </a:r>
            <a:r>
              <a:rPr lang="zh-CN" altLang="en-US" sz="2000">
                <a:solidFill>
                  <a:schemeClr val="dk1"/>
                </a:solidFill>
                <a:latin typeface="Times New Roman" panose="02020603050405020304" charset="0"/>
                <a:ea typeface="宋体" panose="02010600030101010101" pitchFamily="2" charset="-122"/>
                <a:cs typeface="Times New Roman" panose="02020603050405020304" charset="0"/>
                <a:sym typeface="+mn-ea"/>
              </a:rPr>
              <a:t>still</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拥抱，骄傲爸爸信守承诺</a:t>
            </a:r>
            <a:endParaRPr lang="zh-CN" altLang="en-US"/>
          </a:p>
        </p:txBody>
      </p:sp>
      <p:sp>
        <p:nvSpPr>
          <p:cNvPr id="15" name="文本框 14"/>
          <p:cNvSpPr txBox="1"/>
          <p:nvPr/>
        </p:nvSpPr>
        <p:spPr>
          <a:xfrm>
            <a:off x="8388350" y="4191635"/>
            <a:ext cx="3714750" cy="1322070"/>
          </a:xfrm>
          <a:prstGeom prst="rect">
            <a:avLst/>
          </a:prstGeom>
          <a:noFill/>
        </p:spPr>
        <p:txBody>
          <a:bodyPr wrap="square" rtlCol="0">
            <a:spAutoFit/>
          </a:bodyPr>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1.合作的力量无需直白点破，</a:t>
            </a: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algn="l">
              <a:buClrTx/>
              <a:buSzTx/>
            </a:pP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谦逊表述自然流露</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solidFill>
                  <a:schemeClr val="dk1"/>
                </a:solidFill>
                <a:latin typeface="Times New Roman" panose="02020603050405020304" charset="0"/>
                <a:ea typeface="宋体" panose="02010600030101010101" pitchFamily="2" charset="-122"/>
                <a:cs typeface="Times New Roman" panose="02020603050405020304" charset="0"/>
                <a:sym typeface="+mn-ea"/>
              </a:rPr>
              <a:t>still</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”凸显亲情纯粹，</a:t>
            </a: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algn="l">
              <a:buClrTx/>
              <a:buSzTx/>
            </a:pP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solidFill>
                  <a:schemeClr val="dk1"/>
                </a:solidFill>
                <a:latin typeface="Times New Roman" panose="02020603050405020304"/>
                <a:ea typeface="宋体" panose="02010600030101010101" pitchFamily="2" charset="-122"/>
                <a:sym typeface="+mn-ea"/>
              </a:rPr>
              <a:t>promise</a:t>
            </a:r>
            <a:r>
              <a:rPr lang="en-US" altLang="zh-CN"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伏笔让情感闭环</a:t>
            </a:r>
            <a:endParaRPr lang="zh-CN" altLang="en-US"/>
          </a:p>
        </p:txBody>
      </p:sp>
      <p:sp>
        <p:nvSpPr>
          <p:cNvPr id="16" name="文本框 15"/>
          <p:cNvSpPr txBox="1"/>
          <p:nvPr/>
        </p:nvSpPr>
        <p:spPr>
          <a:xfrm>
            <a:off x="2911475" y="6071870"/>
            <a:ext cx="4969510" cy="460375"/>
          </a:xfrm>
          <a:prstGeom prst="rect">
            <a:avLst/>
          </a:prstGeom>
          <a:noFill/>
        </p:spPr>
        <p:txBody>
          <a:bodyPr wrap="square" rtlCol="0">
            <a:spAutoFit/>
          </a:bodyPr>
          <a:p>
            <a:pPr algn="l">
              <a:buClrTx/>
              <a:buSzTx/>
            </a:pPr>
            <a:r>
              <a:rPr lang="en-US" altLang="zh-CN" sz="24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众人：</a:t>
            </a:r>
            <a:r>
              <a:rPr lang="zh-CN" altLang="en-US" sz="2400">
                <a:solidFill>
                  <a:schemeClr val="dk1"/>
                </a:solidFill>
                <a:latin typeface="Times New Roman" panose="02020603050405020304" charset="0"/>
                <a:ea typeface="宋体" panose="02010600030101010101" pitchFamily="2" charset="-122"/>
                <a:cs typeface="Times New Roman" panose="02020603050405020304" charset="0"/>
                <a:sym typeface="+mn-ea"/>
              </a:rPr>
              <a:t>the crowd cheered</a:t>
            </a:r>
            <a:endParaRPr lang="zh-CN" altLang="en-US" sz="2400"/>
          </a:p>
        </p:txBody>
      </p:sp>
      <p:sp>
        <p:nvSpPr>
          <p:cNvPr id="17" name="文本框 16"/>
          <p:cNvSpPr txBox="1"/>
          <p:nvPr/>
        </p:nvSpPr>
        <p:spPr>
          <a:xfrm>
            <a:off x="8380095" y="5611495"/>
            <a:ext cx="3615690" cy="706755"/>
          </a:xfrm>
          <a:prstGeom prst="rect">
            <a:avLst/>
          </a:prstGeom>
          <a:noFill/>
        </p:spPr>
        <p:txBody>
          <a:bodyPr wrap="square" rtlCol="0">
            <a:spAutoFit/>
          </a:bodyPr>
          <a:p>
            <a:pPr algn="l">
              <a:buClrTx/>
              <a:buSzTx/>
            </a:pPr>
            <a:r>
              <a:rPr lang="zh-CN" altLang="en-US" sz="200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事件圆满收尾，行为获得认可，温情氛围拉满</a:t>
            </a:r>
            <a:endParaRPr lang="zh-CN" altLang="en-US"/>
          </a:p>
        </p:txBody>
      </p:sp>
      <p:sp>
        <p:nvSpPr>
          <p:cNvPr id="18" name="文本框 17"/>
          <p:cNvSpPr txBox="1"/>
          <p:nvPr/>
        </p:nvSpPr>
        <p:spPr>
          <a:xfrm>
            <a:off x="2911475" y="5611495"/>
            <a:ext cx="4969510" cy="460375"/>
          </a:xfrm>
          <a:prstGeom prst="rect">
            <a:avLst/>
          </a:prstGeom>
          <a:noFill/>
        </p:spPr>
        <p:txBody>
          <a:bodyPr wrap="square" rtlCol="0">
            <a:spAutoFit/>
          </a:bodyPr>
          <a:p>
            <a:pPr algn="l">
              <a:buClrTx/>
              <a:buSzTx/>
            </a:pPr>
            <a:r>
              <a:rPr lang="en-US" altLang="zh-CN"/>
              <a:t>1. </a:t>
            </a:r>
            <a:r>
              <a:rPr lang="en-US" altLang="zh-CN" sz="2400">
                <a:latin typeface="Times New Roman" panose="02020603050405020304" charset="0"/>
                <a:cs typeface="Times New Roman" panose="02020603050405020304" charset="0"/>
              </a:rPr>
              <a:t>farmer rushed over/waved anxiously</a:t>
            </a:r>
            <a:endParaRPr lang="en-US" altLang="zh-CN" sz="24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6" dur="1000" fill="hold"/>
                                        <p:tgtEl>
                                          <p:spTgt spid="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70" dur="1000" fill="hold"/>
                                        <p:tgtEl>
                                          <p:spTgt spid="7"/>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7"/>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p:cTn id="7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82" dur="1000" fill="hold"/>
                                        <p:tgtEl>
                                          <p:spTgt spid="9"/>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9"/>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4" dur="1000" fill="hold"/>
                                        <p:tgtEl>
                                          <p:spTgt spid="14"/>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4"/>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p:cTn id="10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6" dur="1000" fill="hold"/>
                                        <p:tgtEl>
                                          <p:spTgt spid="15"/>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5"/>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p:cTn id="115"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18" dur="1000" fill="hold"/>
                                        <p:tgtEl>
                                          <p:spTgt spid="18"/>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8"/>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grpId="0" nodeType="clickEffect">
                                  <p:stCondLst>
                                    <p:cond delay="0"/>
                                  </p:stCondLst>
                                  <p:childTnLst>
                                    <p:set>
                                      <p:cBhvr>
                                        <p:cTn id="126" dur="1" fill="hold">
                                          <p:stCondLst>
                                            <p:cond delay="0"/>
                                          </p:stCondLst>
                                        </p:cTn>
                                        <p:tgtEl>
                                          <p:spTgt spid="16"/>
                                        </p:tgtEl>
                                        <p:attrNameLst>
                                          <p:attrName>style.visibility</p:attrName>
                                        </p:attrNameLst>
                                      </p:cBhvr>
                                      <p:to>
                                        <p:strVal val="visible"/>
                                      </p:to>
                                    </p:set>
                                    <p:anim calcmode="lin" valueType="num">
                                      <p:cBhvr>
                                        <p:cTn id="12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30" dur="1000" fill="hold"/>
                                        <p:tgtEl>
                                          <p:spTgt spid="16"/>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6"/>
                                        </p:tgtEl>
                                      </p:cBhvr>
                                    </p:animEffect>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17"/>
                                        </p:tgtEl>
                                        <p:attrNameLst>
                                          <p:attrName>style.visibility</p:attrName>
                                        </p:attrNameLst>
                                      </p:cBhvr>
                                      <p:to>
                                        <p:strVal val="visible"/>
                                      </p:to>
                                    </p:set>
                                    <p:anim calcmode="lin" valueType="num">
                                      <p:cBhvr>
                                        <p:cTn id="139"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42" dur="1000" fill="hold"/>
                                        <p:tgtEl>
                                          <p:spTgt spid="17"/>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5" grpId="0"/>
      <p:bldP spid="5" grpId="1"/>
      <p:bldP spid="6" grpId="0"/>
      <p:bldP spid="6" grpId="1"/>
      <p:bldP spid="7" grpId="0"/>
      <p:bldP spid="7" grpId="1"/>
      <p:bldP spid="9" grpId="0"/>
      <p:bldP spid="9" grpId="1"/>
      <p:bldP spid="14" grpId="0"/>
      <p:bldP spid="14" grpId="1"/>
      <p:bldP spid="15" grpId="0"/>
      <p:bldP spid="15" grpId="1"/>
      <p:bldP spid="16" grpId="0"/>
      <p:bldP spid="16" grpId="1"/>
      <p:bldP spid="17" grpId="0"/>
      <p:bldP spid="17" grpId="1"/>
      <p:bldP spid="18" grpId="0"/>
      <p:bldP spid="18" grpId="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89865" y="590550"/>
            <a:ext cx="11781155" cy="6260465"/>
          </a:xfrm>
          <a:prstGeom prst="rect">
            <a:avLst/>
          </a:prstGeom>
        </p:spPr>
        <p:txBody>
          <a:bodyPr wrap="square">
            <a:noAutofit/>
          </a:bodyPr>
          <a:p>
            <a:pPr marL="0" indent="266700" algn="just" defTabSz="266700">
              <a:spcBef>
                <a:spcPct val="0"/>
              </a:spcBef>
              <a:spcAft>
                <a:spcPct val="0"/>
              </a:spcAft>
            </a:pPr>
            <a:r>
              <a:rPr lang="en-US" altLang="zh-CN" sz="2400" b="0">
                <a:latin typeface="Times New Roman" panose="02020603050405020304"/>
                <a:ea typeface="宋体" panose="02010600030101010101" pitchFamily="2" charset="-122"/>
              </a:rPr>
              <a:t>    As I was about to turn and run, two policemen arrived. They stepped out of their police car and signaled the crowd to draw back. I hurried over instinctively, explaining that the cow was not mean—just scared. I also mentioned growing up milking cows and working with beef cattle. One policeman nodded, saying they could use my experience with cattle. After a quick  discussion, one policeman stood behind to prevent her from escaping; I fetched hay from the roadside. The cow smelled the hay carefully, her feet no longer moving restlessly; she stood still, her breath slowing down. Seizing the moment, the other policeman gently took hold of the rope around her neck.</a:t>
            </a:r>
            <a:endParaRPr lang="en-US" altLang="zh-CN" sz="2400" b="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2400" b="0">
                <a:latin typeface="Times New Roman" panose="02020603050405020304"/>
                <a:ea typeface="宋体" panose="02010600030101010101" pitchFamily="2" charset="-122"/>
              </a:rPr>
              <a:t>    We tied the rope around the tree and began discussing what to do with her. “She must have an owner,” one policeman said, glancing at the rope. Suddenly, a middle-aged man in the crowd leaned forward: “That’s Old Tom’s cow from my neighbor’s farm! I know this rope—every cow there wears one just like it. She must have wandered off during transport.” He added, “I didn’t recognize her earlier from the distance, but I happen to have Old Tom’s contact info.” He then reached out to the owner, who arrived thirty minutes later, eyes red with worry. As the owner patted the cow softly, the once wild-eyed cow rubbed his palm gently. Later, when I picked up my daughter, I said, “We did it together.” She smiled: “I knew you’d find a way!”</a:t>
            </a:r>
            <a:endParaRPr lang="en-US" altLang="zh-CN" sz="2400" b="0">
              <a:latin typeface="Times New Roman" panose="02020603050405020304"/>
              <a:ea typeface="宋体" panose="02010600030101010101" pitchFamily="2" charset="-122"/>
            </a:endParaRPr>
          </a:p>
        </p:txBody>
      </p:sp>
      <p:sp>
        <p:nvSpPr>
          <p:cNvPr id="8" name="圆角矩形 7"/>
          <p:cNvSpPr/>
          <p:nvPr/>
        </p:nvSpPr>
        <p:spPr>
          <a:xfrm>
            <a:off x="3489325" y="20955"/>
            <a:ext cx="5501005" cy="52070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Original Work 2</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冰山式表达</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endPar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2998470" y="5715"/>
            <a:ext cx="6389370" cy="59817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chemeClr val="tx1"/>
                </a:solidFill>
                <a:latin typeface="宋体" panose="02010600030101010101" pitchFamily="2" charset="-122"/>
                <a:ea typeface="宋体" panose="02010600030101010101" pitchFamily="2" charset="-122"/>
              </a:rPr>
              <a:t>续文情节与原文伏笔高度契合</a:t>
            </a:r>
            <a:endParaRPr lang="zh-CN" altLang="en-US" sz="3200">
              <a:solidFill>
                <a:schemeClr val="tx1"/>
              </a:solidFill>
              <a:latin typeface="宋体" panose="02010600030101010101" pitchFamily="2" charset="-122"/>
              <a:ea typeface="宋体" panose="02010600030101010101" pitchFamily="2" charset="-122"/>
            </a:endParaRPr>
          </a:p>
        </p:txBody>
      </p:sp>
      <p:cxnSp>
        <p:nvCxnSpPr>
          <p:cNvPr id="5" name="直接连接符 4"/>
          <p:cNvCxnSpPr/>
          <p:nvPr/>
        </p:nvCxnSpPr>
        <p:spPr>
          <a:xfrm>
            <a:off x="3716020" y="1744345"/>
            <a:ext cx="8073390" cy="1079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322580" y="2088515"/>
            <a:ext cx="655320" cy="381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59715" y="683895"/>
            <a:ext cx="11641455" cy="140462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呼应原文</a:t>
            </a:r>
            <a:r>
              <a:rPr lang="en-US" altLang="zh-CN" sz="2800">
                <a:solidFill>
                  <a:schemeClr val="tx1"/>
                </a:solidFill>
                <a:latin typeface="宋体" panose="02010600030101010101" pitchFamily="2" charset="-122"/>
                <a:ea typeface="宋体" panose="02010600030101010101" pitchFamily="2" charset="-122"/>
              </a:rPr>
              <a:t>“</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Having milked cows as a boy and worked with beef cattle”</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，将原文伏笔转化为实际行为，让</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我协助警察</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的情节更具说服力，避免经验</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空洞化</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endParaRPr>
          </a:p>
        </p:txBody>
      </p:sp>
      <p:cxnSp>
        <p:nvCxnSpPr>
          <p:cNvPr id="9" name="直接连接符 8"/>
          <p:cNvCxnSpPr/>
          <p:nvPr/>
        </p:nvCxnSpPr>
        <p:spPr>
          <a:xfrm>
            <a:off x="322580" y="3552190"/>
            <a:ext cx="3042920" cy="1714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a:off x="10276205" y="3211830"/>
            <a:ext cx="1694815" cy="952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17" name="直接连接符 16"/>
          <p:cNvCxnSpPr/>
          <p:nvPr/>
        </p:nvCxnSpPr>
        <p:spPr>
          <a:xfrm>
            <a:off x="1776730" y="3896995"/>
            <a:ext cx="1221740" cy="1016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nvCxnSpPr>
        <p:spPr>
          <a:xfrm>
            <a:off x="6207125" y="4301490"/>
            <a:ext cx="1221740" cy="1016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nvCxnSpPr>
        <p:spPr>
          <a:xfrm>
            <a:off x="10447655" y="4678045"/>
            <a:ext cx="1221740" cy="1016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0" name="圆角矩形 19"/>
          <p:cNvSpPr/>
          <p:nvPr/>
        </p:nvSpPr>
        <p:spPr>
          <a:xfrm>
            <a:off x="259080" y="1592580"/>
            <a:ext cx="11641455" cy="12534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呼应原文</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“See that piece of rope around her neck?”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的关键伏笔，既解决了</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控制奶牛</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的核心问题，又让情节逻辑自洽。</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endParaRPr>
          </a:p>
        </p:txBody>
      </p:sp>
      <p:cxnSp>
        <p:nvCxnSpPr>
          <p:cNvPr id="22" name="直接连接符 21"/>
          <p:cNvCxnSpPr/>
          <p:nvPr/>
        </p:nvCxnSpPr>
        <p:spPr>
          <a:xfrm flipV="1">
            <a:off x="8691880" y="4264660"/>
            <a:ext cx="3168650" cy="2667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nvCxnSpPr>
        <p:spPr>
          <a:xfrm flipV="1">
            <a:off x="259080" y="4658995"/>
            <a:ext cx="908685" cy="889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24" name="直接连接符 23"/>
          <p:cNvCxnSpPr/>
          <p:nvPr/>
        </p:nvCxnSpPr>
        <p:spPr>
          <a:xfrm flipV="1">
            <a:off x="1294765" y="5384800"/>
            <a:ext cx="6296025" cy="254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5" name="圆角矩形 24"/>
          <p:cNvSpPr/>
          <p:nvPr/>
        </p:nvSpPr>
        <p:spPr>
          <a:xfrm>
            <a:off x="259715" y="2303780"/>
            <a:ext cx="11641455" cy="157416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呼应原文</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“The crowd surrounded her—at a respectful distance”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的场景，解释了</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为何一开始无人提供线索</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，让</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认牛、提供联系方式</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的情节自然不突兀。</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endParaRPr>
          </a:p>
        </p:txBody>
      </p:sp>
      <p:cxnSp>
        <p:nvCxnSpPr>
          <p:cNvPr id="26" name="直接连接符 25"/>
          <p:cNvCxnSpPr/>
          <p:nvPr/>
        </p:nvCxnSpPr>
        <p:spPr>
          <a:xfrm>
            <a:off x="1062355" y="6480810"/>
            <a:ext cx="10824845" cy="45085"/>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27" name="直接连接符 26"/>
          <p:cNvCxnSpPr/>
          <p:nvPr/>
        </p:nvCxnSpPr>
        <p:spPr>
          <a:xfrm>
            <a:off x="259715" y="6837045"/>
            <a:ext cx="1412875" cy="381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28" name="圆角矩形 27"/>
          <p:cNvSpPr/>
          <p:nvPr/>
        </p:nvSpPr>
        <p:spPr>
          <a:xfrm>
            <a:off x="219075" y="4164330"/>
            <a:ext cx="11641455" cy="131445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呼应原文</a:t>
            </a:r>
            <a:r>
              <a:rPr lang="en-US" altLang="zh-CN" sz="2800">
                <a:solidFill>
                  <a:schemeClr val="tx1"/>
                </a:solidFill>
                <a:latin typeface="宋体" panose="02010600030101010101" pitchFamily="2" charset="-122"/>
                <a:ea typeface="宋体" panose="02010600030101010101" pitchFamily="2" charset="-122"/>
              </a:rPr>
              <a:t>“</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my daughter, aged nine, believed that her papa was equal to any crisis.”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rPr>
              <a:t>的情节伏笔，父亲没有辜负女儿的信任，完成情感闭环。</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par>
                                <p:cTn id="27" presetID="25"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2" dur="1000" fill="hold"/>
                                        <p:tgtEl>
                                          <p:spTgt spid="6"/>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4" dur="1000" fill="hold"/>
                                        <p:tgtEl>
                                          <p:spTgt spid="7"/>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xit" presetSubtype="12" fill="hold" grpId="2" nodeType="clickEffect">
                                  <p:stCondLst>
                                    <p:cond delay="0"/>
                                  </p:stCondLst>
                                  <p:childTnLst>
                                    <p:animEffect transition="out" filter="strips(downLeft)">
                                      <p:cBhvr>
                                        <p:cTn id="52" dur="500"/>
                                        <p:tgtEl>
                                          <p:spTgt spid="7"/>
                                        </p:tgtEl>
                                      </p:cBhvr>
                                    </p:animEffect>
                                    <p:set>
                                      <p:cBhvr>
                                        <p:cTn id="53" dur="1" fill="hold">
                                          <p:stCondLst>
                                            <p:cond delay="499"/>
                                          </p:stCondLst>
                                        </p:cTn>
                                        <p:tgtEl>
                                          <p:spTgt spid="7"/>
                                        </p:tgtEl>
                                        <p:attrNameLst>
                                          <p:attrName>style.visibility</p:attrName>
                                        </p:attrNameLst>
                                      </p:cBhvr>
                                      <p:to>
                                        <p:strVal val="hidden"/>
                                      </p:to>
                                    </p:set>
                                  </p:childTnLst>
                                </p:cTn>
                              </p:par>
                              <p:par>
                                <p:cTn id="54" presetID="18" presetClass="exit" presetSubtype="12" fill="hold" nodeType="withEffect">
                                  <p:stCondLst>
                                    <p:cond delay="0"/>
                                  </p:stCondLst>
                                  <p:childTnLst>
                                    <p:animEffect transition="out" filter="strips(downLeft)">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8" presetClass="exit" presetSubtype="12" fill="hold" nodeType="withEffect">
                                  <p:stCondLst>
                                    <p:cond delay="0"/>
                                  </p:stCondLst>
                                  <p:childTnLst>
                                    <p:animEffect transition="out" filter="strips(downLeft)">
                                      <p:cBhvr>
                                        <p:cTn id="58" dur="500"/>
                                        <p:tgtEl>
                                          <p:spTgt spid="5"/>
                                        </p:tgtEl>
                                      </p:cBhvr>
                                    </p:animEffect>
                                    <p:set>
                                      <p:cBhvr>
                                        <p:cTn id="59" dur="1" fill="hold">
                                          <p:stCondLst>
                                            <p:cond delay="499"/>
                                          </p:stCondLst>
                                        </p:cTn>
                                        <p:tgtEl>
                                          <p:spTgt spid="5"/>
                                        </p:tgtEl>
                                        <p:attrNameLst>
                                          <p:attrName>style.visibility</p:attrName>
                                        </p:attrNameLst>
                                      </p:cBhvr>
                                      <p:to>
                                        <p:strVal val="hidden"/>
                                      </p:to>
                                    </p:set>
                                  </p:childTnLst>
                                </p:cTn>
                              </p:par>
                              <p:par>
                                <p:cTn id="60" presetID="25"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65" dur="1000" fill="hold"/>
                                        <p:tgtEl>
                                          <p:spTgt spid="14"/>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4"/>
                                        </p:tgtEl>
                                      </p:cBhvr>
                                    </p:animEffect>
                                  </p:childTnLst>
                                </p:cTn>
                              </p:par>
                              <p:par>
                                <p:cTn id="70" presetID="2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p:cTn id="7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5" dur="1000" fill="hold"/>
                                        <p:tgtEl>
                                          <p:spTgt spid="9"/>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9"/>
                                        </p:tgtEl>
                                      </p:cBhvr>
                                    </p:animEffect>
                                  </p:childTnLst>
                                </p:cTn>
                              </p:par>
                              <p:par>
                                <p:cTn id="80" presetID="25" presetClass="entr" presetSubtype="0" fill="hold"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85" dur="1000" fill="hold"/>
                                        <p:tgtEl>
                                          <p:spTgt spid="17"/>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17"/>
                                        </p:tgtEl>
                                      </p:cBhvr>
                                    </p:animEffect>
                                  </p:childTnLst>
                                </p:cTn>
                              </p:par>
                              <p:par>
                                <p:cTn id="90" presetID="25" presetClass="entr" presetSubtype="0" fill="hold" nodeType="with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9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95" dur="1000" fill="hold"/>
                                        <p:tgtEl>
                                          <p:spTgt spid="18"/>
                                        </p:tgtEl>
                                        <p:attrNameLst>
                                          <p:attrName>ppt_h</p:attrName>
                                        </p:attrNameLst>
                                      </p:cBhvr>
                                      <p:tavLst>
                                        <p:tav tm="0">
                                          <p:val>
                                            <p:strVal val="#ppt_h"/>
                                          </p:val>
                                        </p:tav>
                                        <p:tav tm="100000">
                                          <p:val>
                                            <p:strVal val="#ppt_h"/>
                                          </p:val>
                                        </p:tav>
                                      </p:tavLst>
                                    </p:anim>
                                    <p:anim calcmode="lin" valueType="num">
                                      <p:cBhvr>
                                        <p:cTn id="9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9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99" dur="1000" decel="50000">
                                          <p:stCondLst>
                                            <p:cond delay="0"/>
                                          </p:stCondLst>
                                        </p:cTn>
                                        <p:tgtEl>
                                          <p:spTgt spid="18"/>
                                        </p:tgtEl>
                                      </p:cBhvr>
                                    </p:animEffect>
                                  </p:childTnLst>
                                </p:cTn>
                              </p:par>
                              <p:par>
                                <p:cTn id="100" presetID="25" presetClass="entr" presetSubtype="0" fill="hold"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03"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04"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5" dur="1000" fill="hold"/>
                                        <p:tgtEl>
                                          <p:spTgt spid="19"/>
                                        </p:tgtEl>
                                        <p:attrNameLst>
                                          <p:attrName>ppt_h</p:attrName>
                                        </p:attrNameLst>
                                      </p:cBhvr>
                                      <p:tavLst>
                                        <p:tav tm="0">
                                          <p:val>
                                            <p:strVal val="#ppt_h"/>
                                          </p:val>
                                        </p:tav>
                                        <p:tav tm="100000">
                                          <p:val>
                                            <p:strVal val="#ppt_h"/>
                                          </p:val>
                                        </p:tav>
                                      </p:tavLst>
                                    </p:anim>
                                    <p:anim calcmode="lin" valueType="num">
                                      <p:cBhvr>
                                        <p:cTn id="106"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07"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08"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09" dur="1000" decel="50000">
                                          <p:stCondLst>
                                            <p:cond delay="0"/>
                                          </p:stCondLst>
                                        </p:cTn>
                                        <p:tgtEl>
                                          <p:spTgt spid="19"/>
                                        </p:tgtEl>
                                      </p:cBhvr>
                                    </p:animEffect>
                                  </p:childTnLst>
                                </p:cTn>
                              </p:par>
                            </p:childTnLst>
                          </p:cTn>
                        </p:par>
                      </p:childTnLst>
                    </p:cTn>
                  </p:par>
                  <p:par>
                    <p:cTn id="110" fill="hold">
                      <p:stCondLst>
                        <p:cond delay="indefinite"/>
                      </p:stCondLst>
                      <p:childTnLst>
                        <p:par>
                          <p:cTn id="111" fill="hold">
                            <p:stCondLst>
                              <p:cond delay="0"/>
                            </p:stCondLst>
                            <p:childTnLst>
                              <p:par>
                                <p:cTn id="112" presetID="25" presetClass="entr" presetSubtype="0" fill="hold" grpId="0" nodeType="click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p:cTn id="114"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15"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16"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17" dur="1000" fill="hold"/>
                                        <p:tgtEl>
                                          <p:spTgt spid="20"/>
                                        </p:tgtEl>
                                        <p:attrNameLst>
                                          <p:attrName>ppt_h</p:attrName>
                                        </p:attrNameLst>
                                      </p:cBhvr>
                                      <p:tavLst>
                                        <p:tav tm="0">
                                          <p:val>
                                            <p:strVal val="#ppt_h"/>
                                          </p:val>
                                        </p:tav>
                                        <p:tav tm="100000">
                                          <p:val>
                                            <p:strVal val="#ppt_h"/>
                                          </p:val>
                                        </p:tav>
                                      </p:tavLst>
                                    </p:anim>
                                    <p:anim calcmode="lin" valueType="num">
                                      <p:cBhvr>
                                        <p:cTn id="118"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19"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20"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21" dur="1000" decel="50000">
                                          <p:stCondLst>
                                            <p:cond delay="0"/>
                                          </p:stCondLst>
                                        </p:cTn>
                                        <p:tgtEl>
                                          <p:spTgt spid="20"/>
                                        </p:tgtEl>
                                      </p:cBhvr>
                                    </p:animEffect>
                                  </p:childTnLst>
                                </p:cTn>
                              </p:par>
                            </p:childTnLst>
                          </p:cTn>
                        </p:par>
                      </p:childTnLst>
                    </p:cTn>
                  </p:par>
                  <p:par>
                    <p:cTn id="122" fill="hold">
                      <p:stCondLst>
                        <p:cond delay="indefinite"/>
                      </p:stCondLst>
                      <p:childTnLst>
                        <p:par>
                          <p:cTn id="123" fill="hold">
                            <p:stCondLst>
                              <p:cond delay="0"/>
                            </p:stCondLst>
                            <p:childTnLst>
                              <p:par>
                                <p:cTn id="124" presetID="18" presetClass="exit" presetSubtype="12" fill="hold" nodeType="clickEffect">
                                  <p:stCondLst>
                                    <p:cond delay="0"/>
                                  </p:stCondLst>
                                  <p:childTnLst>
                                    <p:animEffect transition="out" filter="strips(downLeft)">
                                      <p:cBhvr>
                                        <p:cTn id="125" dur="500"/>
                                        <p:tgtEl>
                                          <p:spTgt spid="14"/>
                                        </p:tgtEl>
                                      </p:cBhvr>
                                    </p:animEffect>
                                    <p:set>
                                      <p:cBhvr>
                                        <p:cTn id="126" dur="1" fill="hold">
                                          <p:stCondLst>
                                            <p:cond delay="499"/>
                                          </p:stCondLst>
                                        </p:cTn>
                                        <p:tgtEl>
                                          <p:spTgt spid="14"/>
                                        </p:tgtEl>
                                        <p:attrNameLst>
                                          <p:attrName>style.visibility</p:attrName>
                                        </p:attrNameLst>
                                      </p:cBhvr>
                                      <p:to>
                                        <p:strVal val="hidden"/>
                                      </p:to>
                                    </p:set>
                                  </p:childTnLst>
                                </p:cTn>
                              </p:par>
                              <p:par>
                                <p:cTn id="127" presetID="18" presetClass="exit" presetSubtype="12" fill="hold" nodeType="withEffect">
                                  <p:stCondLst>
                                    <p:cond delay="0"/>
                                  </p:stCondLst>
                                  <p:childTnLst>
                                    <p:animEffect transition="out" filter="strips(downLeft)">
                                      <p:cBhvr>
                                        <p:cTn id="128" dur="500"/>
                                        <p:tgtEl>
                                          <p:spTgt spid="9"/>
                                        </p:tgtEl>
                                      </p:cBhvr>
                                    </p:animEffect>
                                    <p:set>
                                      <p:cBhvr>
                                        <p:cTn id="129" dur="1" fill="hold">
                                          <p:stCondLst>
                                            <p:cond delay="499"/>
                                          </p:stCondLst>
                                        </p:cTn>
                                        <p:tgtEl>
                                          <p:spTgt spid="9"/>
                                        </p:tgtEl>
                                        <p:attrNameLst>
                                          <p:attrName>style.visibility</p:attrName>
                                        </p:attrNameLst>
                                      </p:cBhvr>
                                      <p:to>
                                        <p:strVal val="hidden"/>
                                      </p:to>
                                    </p:set>
                                  </p:childTnLst>
                                </p:cTn>
                              </p:par>
                              <p:par>
                                <p:cTn id="130" presetID="18" presetClass="exit" presetSubtype="12" fill="hold" nodeType="withEffect">
                                  <p:stCondLst>
                                    <p:cond delay="0"/>
                                  </p:stCondLst>
                                  <p:childTnLst>
                                    <p:animEffect transition="out" filter="strips(downLeft)">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par>
                                <p:cTn id="133" presetID="18" presetClass="exit" presetSubtype="12" fill="hold" nodeType="withEffect">
                                  <p:stCondLst>
                                    <p:cond delay="0"/>
                                  </p:stCondLst>
                                  <p:childTnLst>
                                    <p:animEffect transition="out" filter="strips(downLeft)">
                                      <p:cBhvr>
                                        <p:cTn id="134" dur="500"/>
                                        <p:tgtEl>
                                          <p:spTgt spid="18"/>
                                        </p:tgtEl>
                                      </p:cBhvr>
                                    </p:animEffect>
                                    <p:set>
                                      <p:cBhvr>
                                        <p:cTn id="135" dur="1" fill="hold">
                                          <p:stCondLst>
                                            <p:cond delay="499"/>
                                          </p:stCondLst>
                                        </p:cTn>
                                        <p:tgtEl>
                                          <p:spTgt spid="18"/>
                                        </p:tgtEl>
                                        <p:attrNameLst>
                                          <p:attrName>style.visibility</p:attrName>
                                        </p:attrNameLst>
                                      </p:cBhvr>
                                      <p:to>
                                        <p:strVal val="hidden"/>
                                      </p:to>
                                    </p:set>
                                  </p:childTnLst>
                                </p:cTn>
                              </p:par>
                              <p:par>
                                <p:cTn id="136" presetID="18" presetClass="exit" presetSubtype="12" fill="hold" nodeType="withEffect">
                                  <p:stCondLst>
                                    <p:cond delay="0"/>
                                  </p:stCondLst>
                                  <p:childTnLst>
                                    <p:animEffect transition="out" filter="strips(downLeft)">
                                      <p:cBhvr>
                                        <p:cTn id="137" dur="500"/>
                                        <p:tgtEl>
                                          <p:spTgt spid="19"/>
                                        </p:tgtEl>
                                      </p:cBhvr>
                                    </p:animEffect>
                                    <p:set>
                                      <p:cBhvr>
                                        <p:cTn id="138" dur="1" fill="hold">
                                          <p:stCondLst>
                                            <p:cond delay="499"/>
                                          </p:stCondLst>
                                        </p:cTn>
                                        <p:tgtEl>
                                          <p:spTgt spid="19"/>
                                        </p:tgtEl>
                                        <p:attrNameLst>
                                          <p:attrName>style.visibility</p:attrName>
                                        </p:attrNameLst>
                                      </p:cBhvr>
                                      <p:to>
                                        <p:strVal val="hidden"/>
                                      </p:to>
                                    </p:set>
                                  </p:childTnLst>
                                </p:cTn>
                              </p:par>
                              <p:par>
                                <p:cTn id="139" presetID="18" presetClass="exit" presetSubtype="12" fill="hold" grpId="2" nodeType="withEffect">
                                  <p:stCondLst>
                                    <p:cond delay="0"/>
                                  </p:stCondLst>
                                  <p:childTnLst>
                                    <p:animEffect transition="out" filter="strips(downLeft)">
                                      <p:cBhvr>
                                        <p:cTn id="140" dur="500"/>
                                        <p:tgtEl>
                                          <p:spTgt spid="20"/>
                                        </p:tgtEl>
                                      </p:cBhvr>
                                    </p:animEffect>
                                    <p:set>
                                      <p:cBhvr>
                                        <p:cTn id="141" dur="1" fill="hold">
                                          <p:stCondLst>
                                            <p:cond delay="499"/>
                                          </p:stCondLst>
                                        </p:cTn>
                                        <p:tgtEl>
                                          <p:spTgt spid="20"/>
                                        </p:tgtEl>
                                        <p:attrNameLst>
                                          <p:attrName>style.visibility</p:attrName>
                                        </p:attrNameLst>
                                      </p:cBhvr>
                                      <p:to>
                                        <p:strVal val="hidden"/>
                                      </p:to>
                                    </p:set>
                                  </p:childTnLst>
                                </p:cTn>
                              </p:par>
                              <p:par>
                                <p:cTn id="142" presetID="25" presetClass="entr" presetSubtype="0" fill="hold" nodeType="withEffect">
                                  <p:stCondLst>
                                    <p:cond delay="0"/>
                                  </p:stCondLst>
                                  <p:childTnLst>
                                    <p:set>
                                      <p:cBhvr>
                                        <p:cTn id="143" dur="1" fill="hold">
                                          <p:stCondLst>
                                            <p:cond delay="0"/>
                                          </p:stCondLst>
                                        </p:cTn>
                                        <p:tgtEl>
                                          <p:spTgt spid="22"/>
                                        </p:tgtEl>
                                        <p:attrNameLst>
                                          <p:attrName>style.visibility</p:attrName>
                                        </p:attrNameLst>
                                      </p:cBhvr>
                                      <p:to>
                                        <p:strVal val="visible"/>
                                      </p:to>
                                    </p:set>
                                    <p:anim calcmode="lin" valueType="num">
                                      <p:cBhvr>
                                        <p:cTn id="144"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45"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46"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47" dur="1000" fill="hold"/>
                                        <p:tgtEl>
                                          <p:spTgt spid="22"/>
                                        </p:tgtEl>
                                        <p:attrNameLst>
                                          <p:attrName>ppt_h</p:attrName>
                                        </p:attrNameLst>
                                      </p:cBhvr>
                                      <p:tavLst>
                                        <p:tav tm="0">
                                          <p:val>
                                            <p:strVal val="#ppt_h"/>
                                          </p:val>
                                        </p:tav>
                                        <p:tav tm="100000">
                                          <p:val>
                                            <p:strVal val="#ppt_h"/>
                                          </p:val>
                                        </p:tav>
                                      </p:tavLst>
                                    </p:anim>
                                    <p:anim calcmode="lin" valueType="num">
                                      <p:cBhvr>
                                        <p:cTn id="148"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49"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50"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51" dur="1000" decel="50000">
                                          <p:stCondLst>
                                            <p:cond delay="0"/>
                                          </p:stCondLst>
                                        </p:cTn>
                                        <p:tgtEl>
                                          <p:spTgt spid="22"/>
                                        </p:tgtEl>
                                      </p:cBhvr>
                                    </p:animEffect>
                                  </p:childTnLst>
                                </p:cTn>
                              </p:par>
                              <p:par>
                                <p:cTn id="152" presetID="25" presetClass="entr" presetSubtype="0" fill="hold" nodeType="withEffect">
                                  <p:stCondLst>
                                    <p:cond delay="0"/>
                                  </p:stCondLst>
                                  <p:childTnLst>
                                    <p:set>
                                      <p:cBhvr>
                                        <p:cTn id="153" dur="1" fill="hold">
                                          <p:stCondLst>
                                            <p:cond delay="0"/>
                                          </p:stCondLst>
                                        </p:cTn>
                                        <p:tgtEl>
                                          <p:spTgt spid="23"/>
                                        </p:tgtEl>
                                        <p:attrNameLst>
                                          <p:attrName>style.visibility</p:attrName>
                                        </p:attrNameLst>
                                      </p:cBhvr>
                                      <p:to>
                                        <p:strVal val="visible"/>
                                      </p:to>
                                    </p:set>
                                    <p:anim calcmode="lin" valueType="num">
                                      <p:cBhvr>
                                        <p:cTn id="154"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55"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56"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57" dur="1000" fill="hold"/>
                                        <p:tgtEl>
                                          <p:spTgt spid="23"/>
                                        </p:tgtEl>
                                        <p:attrNameLst>
                                          <p:attrName>ppt_h</p:attrName>
                                        </p:attrNameLst>
                                      </p:cBhvr>
                                      <p:tavLst>
                                        <p:tav tm="0">
                                          <p:val>
                                            <p:strVal val="#ppt_h"/>
                                          </p:val>
                                        </p:tav>
                                        <p:tav tm="100000">
                                          <p:val>
                                            <p:strVal val="#ppt_h"/>
                                          </p:val>
                                        </p:tav>
                                      </p:tavLst>
                                    </p:anim>
                                    <p:anim calcmode="lin" valueType="num">
                                      <p:cBhvr>
                                        <p:cTn id="158"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59"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60"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61" dur="1000" decel="50000">
                                          <p:stCondLst>
                                            <p:cond delay="0"/>
                                          </p:stCondLst>
                                        </p:cTn>
                                        <p:tgtEl>
                                          <p:spTgt spid="23"/>
                                        </p:tgtEl>
                                      </p:cBhvr>
                                    </p:animEffect>
                                  </p:childTnLst>
                                </p:cTn>
                              </p:par>
                              <p:par>
                                <p:cTn id="162" presetID="25" presetClass="entr" presetSubtype="0" fill="hold" nodeType="withEffect">
                                  <p:stCondLst>
                                    <p:cond delay="0"/>
                                  </p:stCondLst>
                                  <p:childTnLst>
                                    <p:set>
                                      <p:cBhvr>
                                        <p:cTn id="163" dur="1" fill="hold">
                                          <p:stCondLst>
                                            <p:cond delay="0"/>
                                          </p:stCondLst>
                                        </p:cTn>
                                        <p:tgtEl>
                                          <p:spTgt spid="24"/>
                                        </p:tgtEl>
                                        <p:attrNameLst>
                                          <p:attrName>style.visibility</p:attrName>
                                        </p:attrNameLst>
                                      </p:cBhvr>
                                      <p:to>
                                        <p:strVal val="visible"/>
                                      </p:to>
                                    </p:set>
                                    <p:anim calcmode="lin" valueType="num">
                                      <p:cBhvr>
                                        <p:cTn id="164"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67" dur="1000" fill="hold"/>
                                        <p:tgtEl>
                                          <p:spTgt spid="24"/>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24"/>
                                        </p:tgtEl>
                                      </p:cBhvr>
                                    </p:animEffect>
                                  </p:childTnLst>
                                </p:cTn>
                              </p:par>
                            </p:childTnLst>
                          </p:cTn>
                        </p:par>
                      </p:childTnLst>
                    </p:cTn>
                  </p:par>
                  <p:par>
                    <p:cTn id="172" fill="hold">
                      <p:stCondLst>
                        <p:cond delay="indefinite"/>
                      </p:stCondLst>
                      <p:childTnLst>
                        <p:par>
                          <p:cTn id="173" fill="hold">
                            <p:stCondLst>
                              <p:cond delay="0"/>
                            </p:stCondLst>
                            <p:childTnLst>
                              <p:par>
                                <p:cTn id="174" presetID="25" presetClass="entr" presetSubtype="0" fill="hold" grpId="0" nodeType="clickEffect">
                                  <p:stCondLst>
                                    <p:cond delay="0"/>
                                  </p:stCondLst>
                                  <p:childTnLst>
                                    <p:set>
                                      <p:cBhvr>
                                        <p:cTn id="175" dur="1" fill="hold">
                                          <p:stCondLst>
                                            <p:cond delay="0"/>
                                          </p:stCondLst>
                                        </p:cTn>
                                        <p:tgtEl>
                                          <p:spTgt spid="25"/>
                                        </p:tgtEl>
                                        <p:attrNameLst>
                                          <p:attrName>style.visibility</p:attrName>
                                        </p:attrNameLst>
                                      </p:cBhvr>
                                      <p:to>
                                        <p:strVal val="visible"/>
                                      </p:to>
                                    </p:set>
                                    <p:anim calcmode="lin" valueType="num">
                                      <p:cBhvr>
                                        <p:cTn id="176"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77"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78"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79" dur="1000" fill="hold"/>
                                        <p:tgtEl>
                                          <p:spTgt spid="25"/>
                                        </p:tgtEl>
                                        <p:attrNameLst>
                                          <p:attrName>ppt_h</p:attrName>
                                        </p:attrNameLst>
                                      </p:cBhvr>
                                      <p:tavLst>
                                        <p:tav tm="0">
                                          <p:val>
                                            <p:strVal val="#ppt_h"/>
                                          </p:val>
                                        </p:tav>
                                        <p:tav tm="100000">
                                          <p:val>
                                            <p:strVal val="#ppt_h"/>
                                          </p:val>
                                        </p:tav>
                                      </p:tavLst>
                                    </p:anim>
                                    <p:anim calcmode="lin" valueType="num">
                                      <p:cBhvr>
                                        <p:cTn id="180"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81"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82"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83" dur="1000" decel="50000">
                                          <p:stCondLst>
                                            <p:cond delay="0"/>
                                          </p:stCondLst>
                                        </p:cTn>
                                        <p:tgtEl>
                                          <p:spTgt spid="25"/>
                                        </p:tgtEl>
                                      </p:cBhvr>
                                    </p:animEffect>
                                  </p:childTnLst>
                                </p:cTn>
                              </p:par>
                            </p:childTnLst>
                          </p:cTn>
                        </p:par>
                      </p:childTnLst>
                    </p:cTn>
                  </p:par>
                  <p:par>
                    <p:cTn id="184" fill="hold">
                      <p:stCondLst>
                        <p:cond delay="indefinite"/>
                      </p:stCondLst>
                      <p:childTnLst>
                        <p:par>
                          <p:cTn id="185" fill="hold">
                            <p:stCondLst>
                              <p:cond delay="0"/>
                            </p:stCondLst>
                            <p:childTnLst>
                              <p:par>
                                <p:cTn id="186" presetID="18" presetClass="exit" presetSubtype="12" fill="hold" grpId="2" nodeType="clickEffect">
                                  <p:stCondLst>
                                    <p:cond delay="0"/>
                                  </p:stCondLst>
                                  <p:childTnLst>
                                    <p:animEffect transition="out" filter="strips(downLeft)">
                                      <p:cBhvr>
                                        <p:cTn id="187" dur="500"/>
                                        <p:tgtEl>
                                          <p:spTgt spid="25"/>
                                        </p:tgtEl>
                                      </p:cBhvr>
                                    </p:animEffect>
                                    <p:set>
                                      <p:cBhvr>
                                        <p:cTn id="188" dur="1" fill="hold">
                                          <p:stCondLst>
                                            <p:cond delay="499"/>
                                          </p:stCondLst>
                                        </p:cTn>
                                        <p:tgtEl>
                                          <p:spTgt spid="25"/>
                                        </p:tgtEl>
                                        <p:attrNameLst>
                                          <p:attrName>style.visibility</p:attrName>
                                        </p:attrNameLst>
                                      </p:cBhvr>
                                      <p:to>
                                        <p:strVal val="hidden"/>
                                      </p:to>
                                    </p:set>
                                  </p:childTnLst>
                                </p:cTn>
                              </p:par>
                              <p:par>
                                <p:cTn id="189" presetID="18" presetClass="exit" presetSubtype="12" fill="hold" nodeType="withEffect">
                                  <p:stCondLst>
                                    <p:cond delay="0"/>
                                  </p:stCondLst>
                                  <p:childTnLst>
                                    <p:animEffect transition="out" filter="strips(downLeft)">
                                      <p:cBhvr>
                                        <p:cTn id="190" dur="500"/>
                                        <p:tgtEl>
                                          <p:spTgt spid="22"/>
                                        </p:tgtEl>
                                      </p:cBhvr>
                                    </p:animEffect>
                                    <p:set>
                                      <p:cBhvr>
                                        <p:cTn id="191" dur="1" fill="hold">
                                          <p:stCondLst>
                                            <p:cond delay="499"/>
                                          </p:stCondLst>
                                        </p:cTn>
                                        <p:tgtEl>
                                          <p:spTgt spid="22"/>
                                        </p:tgtEl>
                                        <p:attrNameLst>
                                          <p:attrName>style.visibility</p:attrName>
                                        </p:attrNameLst>
                                      </p:cBhvr>
                                      <p:to>
                                        <p:strVal val="hidden"/>
                                      </p:to>
                                    </p:set>
                                  </p:childTnLst>
                                </p:cTn>
                              </p:par>
                              <p:par>
                                <p:cTn id="192" presetID="18" presetClass="exit" presetSubtype="12" fill="hold" nodeType="withEffect">
                                  <p:stCondLst>
                                    <p:cond delay="0"/>
                                  </p:stCondLst>
                                  <p:childTnLst>
                                    <p:animEffect transition="out" filter="strips(downLeft)">
                                      <p:cBhvr>
                                        <p:cTn id="193" dur="500"/>
                                        <p:tgtEl>
                                          <p:spTgt spid="23"/>
                                        </p:tgtEl>
                                      </p:cBhvr>
                                    </p:animEffect>
                                    <p:set>
                                      <p:cBhvr>
                                        <p:cTn id="194" dur="1" fill="hold">
                                          <p:stCondLst>
                                            <p:cond delay="499"/>
                                          </p:stCondLst>
                                        </p:cTn>
                                        <p:tgtEl>
                                          <p:spTgt spid="23"/>
                                        </p:tgtEl>
                                        <p:attrNameLst>
                                          <p:attrName>style.visibility</p:attrName>
                                        </p:attrNameLst>
                                      </p:cBhvr>
                                      <p:to>
                                        <p:strVal val="hidden"/>
                                      </p:to>
                                    </p:set>
                                  </p:childTnLst>
                                </p:cTn>
                              </p:par>
                              <p:par>
                                <p:cTn id="195" presetID="18" presetClass="exit" presetSubtype="12" fill="hold" nodeType="withEffect">
                                  <p:stCondLst>
                                    <p:cond delay="0"/>
                                  </p:stCondLst>
                                  <p:childTnLst>
                                    <p:animEffect transition="out" filter="strips(downLeft)">
                                      <p:cBhvr>
                                        <p:cTn id="196" dur="500"/>
                                        <p:tgtEl>
                                          <p:spTgt spid="24"/>
                                        </p:tgtEl>
                                      </p:cBhvr>
                                    </p:animEffect>
                                    <p:set>
                                      <p:cBhvr>
                                        <p:cTn id="197" dur="1" fill="hold">
                                          <p:stCondLst>
                                            <p:cond delay="499"/>
                                          </p:stCondLst>
                                        </p:cTn>
                                        <p:tgtEl>
                                          <p:spTgt spid="24"/>
                                        </p:tgtEl>
                                        <p:attrNameLst>
                                          <p:attrName>style.visibility</p:attrName>
                                        </p:attrNameLst>
                                      </p:cBhvr>
                                      <p:to>
                                        <p:strVal val="hidden"/>
                                      </p:to>
                                    </p:set>
                                  </p:childTnLst>
                                </p:cTn>
                              </p:par>
                              <p:par>
                                <p:cTn id="198" presetID="25" presetClass="entr" presetSubtype="0" fill="hold" nodeType="withEffect">
                                  <p:stCondLst>
                                    <p:cond delay="0"/>
                                  </p:stCondLst>
                                  <p:childTnLst>
                                    <p:set>
                                      <p:cBhvr>
                                        <p:cTn id="199" dur="1" fill="hold">
                                          <p:stCondLst>
                                            <p:cond delay="0"/>
                                          </p:stCondLst>
                                        </p:cTn>
                                        <p:tgtEl>
                                          <p:spTgt spid="26"/>
                                        </p:tgtEl>
                                        <p:attrNameLst>
                                          <p:attrName>style.visibility</p:attrName>
                                        </p:attrNameLst>
                                      </p:cBhvr>
                                      <p:to>
                                        <p:strVal val="visible"/>
                                      </p:to>
                                    </p:set>
                                    <p:anim calcmode="lin" valueType="num">
                                      <p:cBhvr>
                                        <p:cTn id="200"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01"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02"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03" dur="1000" fill="hold"/>
                                        <p:tgtEl>
                                          <p:spTgt spid="26"/>
                                        </p:tgtEl>
                                        <p:attrNameLst>
                                          <p:attrName>ppt_h</p:attrName>
                                        </p:attrNameLst>
                                      </p:cBhvr>
                                      <p:tavLst>
                                        <p:tav tm="0">
                                          <p:val>
                                            <p:strVal val="#ppt_h"/>
                                          </p:val>
                                        </p:tav>
                                        <p:tav tm="100000">
                                          <p:val>
                                            <p:strVal val="#ppt_h"/>
                                          </p:val>
                                        </p:tav>
                                      </p:tavLst>
                                    </p:anim>
                                    <p:anim calcmode="lin" valueType="num">
                                      <p:cBhvr>
                                        <p:cTn id="204"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05"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06"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07" dur="1000" decel="50000">
                                          <p:stCondLst>
                                            <p:cond delay="0"/>
                                          </p:stCondLst>
                                        </p:cTn>
                                        <p:tgtEl>
                                          <p:spTgt spid="26"/>
                                        </p:tgtEl>
                                      </p:cBhvr>
                                    </p:animEffect>
                                  </p:childTnLst>
                                </p:cTn>
                              </p:par>
                              <p:par>
                                <p:cTn id="208" presetID="25" presetClass="entr" presetSubtype="0" fill="hold" nodeType="withEffect">
                                  <p:stCondLst>
                                    <p:cond delay="0"/>
                                  </p:stCondLst>
                                  <p:childTnLst>
                                    <p:set>
                                      <p:cBhvr>
                                        <p:cTn id="209" dur="1" fill="hold">
                                          <p:stCondLst>
                                            <p:cond delay="0"/>
                                          </p:stCondLst>
                                        </p:cTn>
                                        <p:tgtEl>
                                          <p:spTgt spid="27"/>
                                        </p:tgtEl>
                                        <p:attrNameLst>
                                          <p:attrName>style.visibility</p:attrName>
                                        </p:attrNameLst>
                                      </p:cBhvr>
                                      <p:to>
                                        <p:strVal val="visible"/>
                                      </p:to>
                                    </p:set>
                                    <p:anim calcmode="lin" valueType="num">
                                      <p:cBhvr>
                                        <p:cTn id="210"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211"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212"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213" dur="1000" fill="hold"/>
                                        <p:tgtEl>
                                          <p:spTgt spid="27"/>
                                        </p:tgtEl>
                                        <p:attrNameLst>
                                          <p:attrName>ppt_h</p:attrName>
                                        </p:attrNameLst>
                                      </p:cBhvr>
                                      <p:tavLst>
                                        <p:tav tm="0">
                                          <p:val>
                                            <p:strVal val="#ppt_h"/>
                                          </p:val>
                                        </p:tav>
                                        <p:tav tm="100000">
                                          <p:val>
                                            <p:strVal val="#ppt_h"/>
                                          </p:val>
                                        </p:tav>
                                      </p:tavLst>
                                    </p:anim>
                                    <p:anim calcmode="lin" valueType="num">
                                      <p:cBhvr>
                                        <p:cTn id="214"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15"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16"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217" dur="1000" decel="50000">
                                          <p:stCondLst>
                                            <p:cond delay="0"/>
                                          </p:stCondLst>
                                        </p:cTn>
                                        <p:tgtEl>
                                          <p:spTgt spid="27"/>
                                        </p:tgtEl>
                                      </p:cBhvr>
                                    </p:animEffect>
                                  </p:childTnLst>
                                </p:cTn>
                              </p:par>
                            </p:childTnLst>
                          </p:cTn>
                        </p:par>
                      </p:childTnLst>
                    </p:cTn>
                  </p:par>
                  <p:par>
                    <p:cTn id="218" fill="hold">
                      <p:stCondLst>
                        <p:cond delay="indefinite"/>
                      </p:stCondLst>
                      <p:childTnLst>
                        <p:par>
                          <p:cTn id="219" fill="hold">
                            <p:stCondLst>
                              <p:cond delay="0"/>
                            </p:stCondLst>
                            <p:childTnLst>
                              <p:par>
                                <p:cTn id="220" presetID="25" presetClass="entr" presetSubtype="0" fill="hold" grpId="0" nodeType="clickEffect">
                                  <p:stCondLst>
                                    <p:cond delay="0"/>
                                  </p:stCondLst>
                                  <p:childTnLst>
                                    <p:set>
                                      <p:cBhvr>
                                        <p:cTn id="221" dur="1" fill="hold">
                                          <p:stCondLst>
                                            <p:cond delay="0"/>
                                          </p:stCondLst>
                                        </p:cTn>
                                        <p:tgtEl>
                                          <p:spTgt spid="28"/>
                                        </p:tgtEl>
                                        <p:attrNameLst>
                                          <p:attrName>style.visibility</p:attrName>
                                        </p:attrNameLst>
                                      </p:cBhvr>
                                      <p:to>
                                        <p:strVal val="visible"/>
                                      </p:to>
                                    </p:set>
                                    <p:anim calcmode="lin" valueType="num">
                                      <p:cBhvr>
                                        <p:cTn id="222"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223"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224"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225" dur="1000" fill="hold"/>
                                        <p:tgtEl>
                                          <p:spTgt spid="28"/>
                                        </p:tgtEl>
                                        <p:attrNameLst>
                                          <p:attrName>ppt_h</p:attrName>
                                        </p:attrNameLst>
                                      </p:cBhvr>
                                      <p:tavLst>
                                        <p:tav tm="0">
                                          <p:val>
                                            <p:strVal val="#ppt_h"/>
                                          </p:val>
                                        </p:tav>
                                        <p:tav tm="100000">
                                          <p:val>
                                            <p:strVal val="#ppt_h"/>
                                          </p:val>
                                        </p:tav>
                                      </p:tavLst>
                                    </p:anim>
                                    <p:anim calcmode="lin" valueType="num">
                                      <p:cBhvr>
                                        <p:cTn id="226"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227"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28"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229" dur="1000" decel="50000">
                                          <p:stCondLst>
                                            <p:cond delay="0"/>
                                          </p:stCondLst>
                                        </p:cTn>
                                        <p:tgtEl>
                                          <p:spTgt spid="28"/>
                                        </p:tgtEl>
                                      </p:cBhvr>
                                    </p:animEffect>
                                  </p:childTnLst>
                                </p:cTn>
                              </p:par>
                            </p:childTnLst>
                          </p:cTn>
                        </p:par>
                      </p:childTnLst>
                    </p:cTn>
                  </p:par>
                  <p:par>
                    <p:cTn id="230" fill="hold">
                      <p:stCondLst>
                        <p:cond delay="indefinite"/>
                      </p:stCondLst>
                      <p:childTnLst>
                        <p:par>
                          <p:cTn id="231" fill="hold">
                            <p:stCondLst>
                              <p:cond delay="0"/>
                            </p:stCondLst>
                            <p:childTnLst>
                              <p:par>
                                <p:cTn id="232" presetID="18" presetClass="exit" presetSubtype="12" fill="hold" nodeType="clickEffect">
                                  <p:stCondLst>
                                    <p:cond delay="0"/>
                                  </p:stCondLst>
                                  <p:childTnLst>
                                    <p:animEffect transition="out" filter="strips(downLeft)">
                                      <p:cBhvr>
                                        <p:cTn id="233" dur="500"/>
                                        <p:tgtEl>
                                          <p:spTgt spid="26"/>
                                        </p:tgtEl>
                                      </p:cBhvr>
                                    </p:animEffect>
                                    <p:set>
                                      <p:cBhvr>
                                        <p:cTn id="234" dur="1" fill="hold">
                                          <p:stCondLst>
                                            <p:cond delay="499"/>
                                          </p:stCondLst>
                                        </p:cTn>
                                        <p:tgtEl>
                                          <p:spTgt spid="26"/>
                                        </p:tgtEl>
                                        <p:attrNameLst>
                                          <p:attrName>style.visibility</p:attrName>
                                        </p:attrNameLst>
                                      </p:cBhvr>
                                      <p:to>
                                        <p:strVal val="hidden"/>
                                      </p:to>
                                    </p:set>
                                  </p:childTnLst>
                                </p:cTn>
                              </p:par>
                              <p:par>
                                <p:cTn id="235" presetID="18" presetClass="exit" presetSubtype="12" fill="hold" nodeType="withEffect">
                                  <p:stCondLst>
                                    <p:cond delay="0"/>
                                  </p:stCondLst>
                                  <p:childTnLst>
                                    <p:animEffect transition="out" filter="strips(downLeft)">
                                      <p:cBhvr>
                                        <p:cTn id="236" dur="500"/>
                                        <p:tgtEl>
                                          <p:spTgt spid="27"/>
                                        </p:tgtEl>
                                      </p:cBhvr>
                                    </p:animEffect>
                                    <p:set>
                                      <p:cBhvr>
                                        <p:cTn id="237" dur="1" fill="hold">
                                          <p:stCondLst>
                                            <p:cond delay="499"/>
                                          </p:stCondLst>
                                        </p:cTn>
                                        <p:tgtEl>
                                          <p:spTgt spid="27"/>
                                        </p:tgtEl>
                                        <p:attrNameLst>
                                          <p:attrName>style.visibility</p:attrName>
                                        </p:attrNameLst>
                                      </p:cBhvr>
                                      <p:to>
                                        <p:strVal val="hidden"/>
                                      </p:to>
                                    </p:set>
                                  </p:childTnLst>
                                </p:cTn>
                              </p:par>
                              <p:par>
                                <p:cTn id="238" presetID="18" presetClass="exit" presetSubtype="12" fill="hold" grpId="2" nodeType="withEffect">
                                  <p:stCondLst>
                                    <p:cond delay="0"/>
                                  </p:stCondLst>
                                  <p:childTnLst>
                                    <p:animEffect transition="out" filter="strips(downLeft)">
                                      <p:cBhvr>
                                        <p:cTn id="239" dur="500"/>
                                        <p:tgtEl>
                                          <p:spTgt spid="28"/>
                                        </p:tgtEl>
                                      </p:cBhvr>
                                    </p:animEffect>
                                    <p:set>
                                      <p:cBhvr>
                                        <p:cTn id="240"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4" grpId="0" animBg="1"/>
      <p:bldP spid="4" grpId="1" animBg="1"/>
      <p:bldP spid="7" grpId="0" bldLvl="0" animBg="1"/>
      <p:bldP spid="7" grpId="1" animBg="1"/>
      <p:bldP spid="7" grpId="2" bldLvl="0" animBg="1"/>
      <p:bldP spid="20" grpId="0" animBg="1"/>
      <p:bldP spid="20" grpId="1" animBg="1"/>
      <p:bldP spid="20" grpId="2" animBg="1"/>
      <p:bldP spid="25" grpId="0" bldLvl="0" animBg="1"/>
      <p:bldP spid="25" grpId="1" animBg="1"/>
      <p:bldP spid="25" grpId="2" animBg="1"/>
      <p:bldP spid="28" grpId="0" bldLvl="0" animBg="1"/>
      <p:bldP spid="28" grpId="1" animBg="1"/>
      <p:bldP spid="28" grpId="2"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89865" y="590550"/>
            <a:ext cx="11781155" cy="6260465"/>
          </a:xfrm>
          <a:prstGeom prst="rect">
            <a:avLst/>
          </a:prstGeom>
        </p:spPr>
        <p:txBody>
          <a:bodyPr wrap="square">
            <a:noAutofit/>
          </a:bodyPr>
          <a:p>
            <a:pPr marL="0" indent="266700" algn="just" defTabSz="266700">
              <a:spcBef>
                <a:spcPct val="0"/>
              </a:spcBef>
              <a:spcAft>
                <a:spcPct val="0"/>
              </a:spcAft>
            </a:pPr>
            <a:r>
              <a:rPr lang="en-US" altLang="zh-CN" sz="2400" b="0">
                <a:latin typeface="Times New Roman" panose="02020603050405020304"/>
                <a:ea typeface="宋体" panose="02010600030101010101" pitchFamily="2" charset="-122"/>
              </a:rPr>
              <a:t>    As I was about to turn and run, two policemen arrived. They stepped out of their police car and signaled the crowd to draw back. I hurried over instinctively, explaining that the cow was not mean—just scared. I also mentioned growing up milking cows and working with beef cattle. One policeman nodded, saying they could use my experience with cattle. After a quick  discussion, one policeman stood behind to prevent her from escaping; I fetched hay from the roadside. The cow smelled the hay carefully, her feet no longer moving restlessly; she stood still, her breath slowing down. Seizing the moment, the other policeman gently took hold of the rope around her neck.</a:t>
            </a:r>
            <a:endParaRPr lang="en-US" altLang="zh-CN" sz="2400" b="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2400" b="0">
                <a:latin typeface="Times New Roman" panose="02020603050405020304"/>
                <a:ea typeface="宋体" panose="02010600030101010101" pitchFamily="2" charset="-122"/>
              </a:rPr>
              <a:t>    We tied the rope around the tree and began discussing what to do with her. “She must have an owner,” one policeman said, glancing at the rope. Suddenly, a middle-aged man in the crowd leaned forward: “That’s Old Tom’s cow from my neighbor’s farm! I know this rope—every cow there wears one just like it. She must have wandered off during transport.” He added, “I didn’t recognize her earlier from the distance, but I happen to have Old Tom’s contact info.” He then reached out to the owner, who arrived thirty minutes later, eyes red with worry. As the owner patted the cow softly, the once wild-eyed cow rubbed his palm gently. Later, when I picked up my daughter, I said, “We did it together.” She smiled: “I knew you’d find a way!”</a:t>
            </a:r>
            <a:endParaRPr lang="en-US" altLang="zh-CN" sz="2400" b="0">
              <a:latin typeface="Times New Roman" panose="02020603050405020304"/>
              <a:ea typeface="宋体" panose="02010600030101010101" pitchFamily="2" charset="-122"/>
            </a:endParaRPr>
          </a:p>
        </p:txBody>
      </p:sp>
      <p:sp>
        <p:nvSpPr>
          <p:cNvPr id="8" name="圆角矩形 7"/>
          <p:cNvSpPr/>
          <p:nvPr/>
        </p:nvSpPr>
        <p:spPr>
          <a:xfrm>
            <a:off x="3489325" y="20955"/>
            <a:ext cx="5501005" cy="52070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Original Work 2</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r>
              <a:rPr lang="en-US" sz="28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冰山式表达</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endPar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2998470" y="5715"/>
            <a:ext cx="6389370" cy="59817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续文</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的冰山式亮点</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189865" y="676910"/>
            <a:ext cx="11797030" cy="114490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该续写践行海明威</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冰山理论</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的</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核心，以</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八分之一显性细节</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承载</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八分之七隐性内涵</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，全程</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不解释、只呈现</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，具体冰山式写作特点如下：</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173990" y="1894840"/>
            <a:ext cx="11797030" cy="114490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一、人物塑造</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：人物塑造均不依赖直白评价，而是通过具体动作、对话自然流露，让读者自行感知。</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1" name="圆角矩形 20"/>
          <p:cNvSpPr/>
          <p:nvPr/>
        </p:nvSpPr>
        <p:spPr>
          <a:xfrm>
            <a:off x="181610" y="3112770"/>
            <a:ext cx="11797030" cy="114490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二、情节逻辑</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：情节推进无冗余的</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逻辑说明</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，仅通过细节衔接和伏笔呼应，让</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水下八分之七</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的逻辑自然浮现。</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9" name="圆角矩形 28"/>
          <p:cNvSpPr/>
          <p:nvPr/>
        </p:nvSpPr>
        <p:spPr>
          <a:xfrm>
            <a:off x="181610" y="4330700"/>
            <a:ext cx="11797030" cy="114490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三、情感主旨</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：核心情感与主旨均不依赖口号式抒情，而是通过场景互动自然流露。</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0" name="圆角矩形 29"/>
          <p:cNvSpPr/>
          <p:nvPr/>
        </p:nvSpPr>
        <p:spPr>
          <a:xfrm>
            <a:off x="189865" y="5548630"/>
            <a:ext cx="11797030" cy="114490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四、场景氛围</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rPr>
              <a:t>：场景的紧张与缓和、圆满与温情，均不依赖直接描述，而是通过角色状态和互动反应烘托。</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grpSp>
        <p:nvGrpSpPr>
          <p:cNvPr id="14" name="组合 13"/>
          <p:cNvGrpSpPr/>
          <p:nvPr/>
        </p:nvGrpSpPr>
        <p:grpSpPr>
          <a:xfrm>
            <a:off x="189865" y="676910"/>
            <a:ext cx="11927205" cy="5997575"/>
            <a:chOff x="299" y="1066"/>
            <a:chExt cx="18783" cy="9445"/>
          </a:xfrm>
        </p:grpSpPr>
        <p:sp>
          <p:nvSpPr>
            <p:cNvPr id="6" name="流程图: 库存数据 5"/>
            <p:cNvSpPr/>
            <p:nvPr/>
          </p:nvSpPr>
          <p:spPr>
            <a:xfrm>
              <a:off x="299" y="1066"/>
              <a:ext cx="18783" cy="9445"/>
            </a:xfrm>
            <a:prstGeom prst="flowChartOnlineStorage">
              <a:avLst/>
            </a:prstGeom>
            <a:gradFill>
              <a:gsLst>
                <a:gs pos="0">
                  <a:srgbClr val="9996EF"/>
                </a:gs>
                <a:gs pos="100000">
                  <a:srgbClr val="38FAD7"/>
                </a:gs>
              </a:gsLst>
              <a:lin ang="17400000" scaled="0"/>
            </a:gradFill>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9" name="文本框 8"/>
            <p:cNvSpPr txBox="1"/>
            <p:nvPr/>
          </p:nvSpPr>
          <p:spPr>
            <a:xfrm>
              <a:off x="1394" y="1843"/>
              <a:ext cx="13844" cy="6404"/>
            </a:xfrm>
            <a:prstGeom prst="rect">
              <a:avLst/>
            </a:prstGeom>
            <a:noFill/>
          </p:spPr>
          <p:txBody>
            <a:bodyPr wrap="square" rtlCol="0">
              <a:noAutofit/>
            </a:bodyPr>
            <a:p>
              <a:pPr lvl="0" algn="just">
                <a:buClrTx/>
                <a:buSzTx/>
                <a:buFontTx/>
              </a:pPr>
              <a:r>
                <a:rPr lang="en-US" altLang="zh-CN" sz="3200">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latin typeface="宋体" panose="02010600030101010101" pitchFamily="2" charset="-122"/>
                  <a:ea typeface="宋体" panose="02010600030101010101" pitchFamily="2" charset="-122"/>
                  <a:cs typeface="宋体" panose="02010600030101010101" pitchFamily="2" charset="-122"/>
                </a:rPr>
                <a:t>这篇续写的冰山式表达特色在于：所有性格、逻辑、情感、主旨均藏于显性细节之下，无直白议论、抒情或解释。文字简洁精炼，却通过具体的动作、衔接、回应等细节，让读者主动联想</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水下八分之七</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的内涵，既贴合原文伏笔，又让故事的人物更立体、情感更真挚、主旨更深刻，完美践行</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冰山运动之雄伟，在于水下八分之七的支撑</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grpSp>
      <p:pic>
        <p:nvPicPr>
          <p:cNvPr id="16" name="图片 15" descr="根据文本生成图片 (10)"/>
          <p:cNvPicPr>
            <a:picLocks noChangeAspect="1"/>
          </p:cNvPicPr>
          <p:nvPr/>
        </p:nvPicPr>
        <p:blipFill>
          <a:blip r:embed="rId1"/>
          <a:srcRect l="12806" t="12231" r="13833" b="5639"/>
          <a:stretch>
            <a:fillRect/>
          </a:stretch>
        </p:blipFill>
        <p:spPr>
          <a:xfrm flipH="1">
            <a:off x="9813290" y="1601470"/>
            <a:ext cx="2386330" cy="4148455"/>
          </a:xfrm>
          <a:prstGeom prst="rect">
            <a:avLst/>
          </a:prstGeom>
        </p:spPr>
      </p:pic>
      <p:pic>
        <p:nvPicPr>
          <p:cNvPr id="17" name="图片 16" descr="根据文本生成图片 (10)"/>
          <p:cNvPicPr>
            <a:picLocks noChangeAspect="1"/>
          </p:cNvPicPr>
          <p:nvPr/>
        </p:nvPicPr>
        <p:blipFill>
          <a:blip r:embed="rId1"/>
          <a:srcRect l="12806" t="12231" r="13833" b="5639"/>
          <a:stretch>
            <a:fillRect/>
          </a:stretch>
        </p:blipFill>
        <p:spPr>
          <a:xfrm flipH="1">
            <a:off x="-41910" y="5332730"/>
            <a:ext cx="1614170" cy="1492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46" dur="1000" fill="hold"/>
                                        <p:tgtEl>
                                          <p:spTgt spid="21"/>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58" dur="1000" fill="hold"/>
                                        <p:tgtEl>
                                          <p:spTgt spid="2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70" dur="1000" fill="hold"/>
                                        <p:tgtEl>
                                          <p:spTgt spid="30"/>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30"/>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82" dur="1000" fill="hold"/>
                                        <p:tgtEl>
                                          <p:spTgt spid="16"/>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6"/>
                                        </p:tgtEl>
                                      </p:cBhvr>
                                    </p:animEffect>
                                  </p:childTnLst>
                                </p:cTn>
                              </p:par>
                              <p:par>
                                <p:cTn id="87" presetID="25" presetClass="entr" presetSubtype="0" fill="hold" nodeType="with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2" dur="1000" fill="hold"/>
                                        <p:tgtEl>
                                          <p:spTgt spid="14"/>
                                        </p:tgtEl>
                                        <p:attrNameLst>
                                          <p:attrName>ppt_h</p:attrName>
                                        </p:attrNameLst>
                                      </p:cBhvr>
                                      <p:tavLst>
                                        <p:tav tm="0">
                                          <p:val>
                                            <p:strVal val="#ppt_h"/>
                                          </p:val>
                                        </p:tav>
                                        <p:tav tm="100000">
                                          <p:val>
                                            <p:strVal val="#ppt_h"/>
                                          </p:val>
                                        </p:tav>
                                      </p:tavLst>
                                    </p:anim>
                                    <p:anim calcmode="lin" valueType="num">
                                      <p:cBhvr>
                                        <p:cTn id="9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6" dur="1000" decel="50000">
                                          <p:stCondLst>
                                            <p:cond delay="0"/>
                                          </p:stCondLst>
                                        </p:cTn>
                                        <p:tgtEl>
                                          <p:spTgt spid="14"/>
                                        </p:tgtEl>
                                      </p:cBhvr>
                                    </p:animEffect>
                                  </p:childTnLst>
                                </p:cTn>
                              </p:par>
                              <p:par>
                                <p:cTn id="97" presetID="25" presetClass="entr" presetSubtype="0" fill="hold" nodeType="with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00"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01"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02" dur="1000" fill="hold"/>
                                        <p:tgtEl>
                                          <p:spTgt spid="17"/>
                                        </p:tgtEl>
                                        <p:attrNameLst>
                                          <p:attrName>ppt_h</p:attrName>
                                        </p:attrNameLst>
                                      </p:cBhvr>
                                      <p:tavLst>
                                        <p:tav tm="0">
                                          <p:val>
                                            <p:strVal val="#ppt_h"/>
                                          </p:val>
                                        </p:tav>
                                        <p:tav tm="100000">
                                          <p:val>
                                            <p:strVal val="#ppt_h"/>
                                          </p:val>
                                        </p:tav>
                                      </p:tavLst>
                                    </p:anim>
                                    <p:anim calcmode="lin" valueType="num">
                                      <p:cBhvr>
                                        <p:cTn id="103"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04"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05"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06"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4" grpId="0" bldLvl="0" animBg="1"/>
      <p:bldP spid="4" grpId="1" animBg="1"/>
      <p:bldP spid="3" grpId="0" bldLvl="0" animBg="1"/>
      <p:bldP spid="3" grpId="1" animBg="1"/>
      <p:bldP spid="15" grpId="0" bldLvl="0" animBg="1"/>
      <p:bldP spid="15" grpId="1" animBg="1"/>
      <p:bldP spid="21" grpId="0" bldLvl="0" animBg="1"/>
      <p:bldP spid="21" grpId="1" animBg="1"/>
      <p:bldP spid="29" grpId="0" bldLvl="0" animBg="1"/>
      <p:bldP spid="29" grpId="1" animBg="1"/>
      <p:bldP spid="30" grpId="0" bldLvl="0" animBg="1"/>
      <p:bldP spid="30"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98475" y="211455"/>
            <a:ext cx="3238500" cy="1149985"/>
            <a:chOff x="10078" y="1866"/>
            <a:chExt cx="4931" cy="1228"/>
          </a:xfrm>
        </p:grpSpPr>
        <p:sp>
          <p:nvSpPr>
            <p:cNvPr id="5" name="任意多边形: 形状 5"/>
            <p:cNvSpPr/>
            <p:nvPr>
              <p:custDataLst>
                <p:tags r:id="rId1"/>
              </p:custDataLst>
            </p:nvPr>
          </p:nvSpPr>
          <p:spPr>
            <a:xfrm rot="16200000" flipV="1">
              <a:off x="11929" y="14"/>
              <a:ext cx="1228" cy="4931"/>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6" name="文本框 15"/>
            <p:cNvSpPr txBox="1"/>
            <p:nvPr>
              <p:custDataLst>
                <p:tags r:id="rId2"/>
              </p:custDataLst>
            </p:nvPr>
          </p:nvSpPr>
          <p:spPr>
            <a:xfrm>
              <a:off x="10385" y="2135"/>
              <a:ext cx="3970" cy="689"/>
            </a:xfrm>
            <a:prstGeom prst="rect">
              <a:avLst/>
            </a:prstGeom>
            <a:noFill/>
            <a:ln>
              <a:solidFill>
                <a:srgbClr val="C00000"/>
              </a:solidFill>
            </a:ln>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t>第五部分</a:t>
              </a:r>
              <a:endParaRPr lang="zh-CN" altLang="en-US" sz="3600" dirty="0"/>
            </a:p>
          </p:txBody>
        </p:sp>
      </p:grpSp>
      <p:sp>
        <p:nvSpPr>
          <p:cNvPr id="2" name="流程图: 资料带 1"/>
          <p:cNvSpPr/>
          <p:nvPr/>
        </p:nvSpPr>
        <p:spPr>
          <a:xfrm>
            <a:off x="2660650" y="1360170"/>
            <a:ext cx="7847965" cy="1630680"/>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a:lnSpc>
                <a:spcPct val="125000"/>
              </a:lnSpc>
              <a:defRPr/>
            </a:pPr>
            <a:r>
              <a:rPr lang="en-US" sz="44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总结升华</a:t>
            </a:r>
            <a:r>
              <a:rPr lang="en-US" sz="4400">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4400">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理论的通用迁移</a:t>
            </a:r>
            <a:endParaRPr lang="zh-CN" altLang="en-US" sz="4400">
              <a:solidFill>
                <a:srgbClr val="FF0000"/>
              </a:solidFill>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3"/>
          <a:stretch>
            <a:fillRect/>
          </a:stretch>
        </p:blipFill>
        <p:spPr>
          <a:xfrm>
            <a:off x="3068955" y="3242310"/>
            <a:ext cx="3491230" cy="3321685"/>
          </a:xfrm>
          <a:prstGeom prst="rect">
            <a:avLst/>
          </a:prstGeom>
        </p:spPr>
      </p:pic>
      <p:pic>
        <p:nvPicPr>
          <p:cNvPr id="8" name="图片 7"/>
          <p:cNvPicPr>
            <a:picLocks noChangeAspect="1"/>
          </p:cNvPicPr>
          <p:nvPr/>
        </p:nvPicPr>
        <p:blipFill>
          <a:blip r:embed="rId4"/>
          <a:srcRect t="28073" b="6489"/>
          <a:stretch>
            <a:fillRect/>
          </a:stretch>
        </p:blipFill>
        <p:spPr>
          <a:xfrm flipH="1">
            <a:off x="7107555" y="3130550"/>
            <a:ext cx="4100830" cy="3000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8577" y="-767"/>
            <a:ext cx="19685" cy="684149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215" y="684897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 y="16378"/>
            <a:ext cx="12230735" cy="1333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303530" y="147955"/>
            <a:ext cx="3692525" cy="6584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charset="0"/>
                <a:cs typeface="Times New Roman" panose="02020603050405020304" charset="0"/>
              </a:rPr>
              <a:t>Step 5 </a:t>
            </a:r>
            <a:r>
              <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rPr>
              <a:t>核心总结</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3" name="燕尾形 2"/>
          <p:cNvSpPr/>
          <p:nvPr/>
        </p:nvSpPr>
        <p:spPr>
          <a:xfrm>
            <a:off x="3996055" y="209550"/>
            <a:ext cx="5367020" cy="596900"/>
          </a:xfrm>
          <a:prstGeom prst="chevron">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冰山理论精髓</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教学提示</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303530" y="986155"/>
            <a:ext cx="4267835" cy="90551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3600">
                <a:solidFill>
                  <a:schemeClr val="tx1"/>
                </a:solidFill>
                <a:latin typeface="Times New Roman" panose="02020603050405020304" charset="0"/>
                <a:ea typeface="宋体" panose="02010600030101010101" pitchFamily="2" charset="-122"/>
                <a:cs typeface="Times New Roman" panose="02020603050405020304" charset="0"/>
                <a:sym typeface="+mn-ea"/>
              </a:rPr>
              <a:t>冰山理论精髓回顾</a:t>
            </a:r>
            <a:endParaRPr lang="zh-CN" altLang="en-US" sz="36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1078865" y="2332990"/>
            <a:ext cx="3829685" cy="86169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不解释，只呈现</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椭圆 3"/>
          <p:cNvSpPr/>
          <p:nvPr/>
        </p:nvSpPr>
        <p:spPr>
          <a:xfrm>
            <a:off x="63500" y="2207260"/>
            <a:ext cx="1409700" cy="987425"/>
          </a:xfrm>
          <a:prstGeom prst="ellipse">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核心</a:t>
            </a:r>
            <a:endParaRPr lang="zh-CN" altLang="en-US" sz="3200">
              <a:latin typeface="宋体" panose="02010600030101010101" pitchFamily="2" charset="-122"/>
              <a:ea typeface="宋体" panose="02010600030101010101" pitchFamily="2" charset="-122"/>
            </a:endParaRPr>
          </a:p>
        </p:txBody>
      </p:sp>
      <p:sp>
        <p:nvSpPr>
          <p:cNvPr id="7" name="圆角矩形 6"/>
          <p:cNvSpPr/>
          <p:nvPr/>
        </p:nvSpPr>
        <p:spPr>
          <a:xfrm>
            <a:off x="955675" y="3636010"/>
            <a:ext cx="3952875" cy="1921510"/>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r">
              <a:buClrTx/>
              <a:buSzTx/>
              <a:buFontTx/>
            </a:pPr>
            <a:endParaRPr lang="en-US" sz="2800">
              <a:solidFill>
                <a:srgbClr val="6B728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lvl="0" algn="r">
              <a:buClrTx/>
              <a:buSzTx/>
              <a:buFontTx/>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用“动作、对话、</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lvl="0" algn="l">
              <a:buClrTx/>
              <a:buSzTx/>
              <a:buFontTx/>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 场景细节”承载“性格、逻辑、情感</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主</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旨”。</a:t>
            </a:r>
            <a:endParaRPr lang="en-US" sz="2800">
              <a:latin typeface="宋体" panose="02010600030101010101" pitchFamily="2" charset="-122"/>
              <a:ea typeface="宋体" panose="02010600030101010101" pitchFamily="2" charset="-122"/>
              <a:cs typeface="宋体" panose="02010600030101010101" pitchFamily="2" charset="-122"/>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椭圆 7"/>
          <p:cNvSpPr/>
          <p:nvPr/>
        </p:nvSpPr>
        <p:spPr>
          <a:xfrm>
            <a:off x="63500" y="3510280"/>
            <a:ext cx="1409700" cy="987425"/>
          </a:xfrm>
          <a:prstGeom prst="ellipse">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方法</a:t>
            </a:r>
            <a:endParaRPr lang="zh-CN" altLang="en-US" sz="3200">
              <a:latin typeface="宋体" panose="02010600030101010101" pitchFamily="2" charset="-122"/>
              <a:ea typeface="宋体" panose="02010600030101010101" pitchFamily="2" charset="-122"/>
            </a:endParaRPr>
          </a:p>
        </p:txBody>
      </p:sp>
      <p:sp>
        <p:nvSpPr>
          <p:cNvPr id="16" name="圆角矩形 15"/>
          <p:cNvSpPr/>
          <p:nvPr/>
        </p:nvSpPr>
        <p:spPr>
          <a:xfrm>
            <a:off x="7117715" y="909955"/>
            <a:ext cx="4587240" cy="90551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宋体" panose="02010600030101010101" pitchFamily="2" charset="-122"/>
                <a:ea typeface="宋体" panose="02010600030101010101" pitchFamily="2" charset="-122"/>
                <a:sym typeface="+mn-ea"/>
              </a:rPr>
              <a:t>通用技巧迁移</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15" name="圆角矩形 14"/>
          <p:cNvSpPr/>
          <p:nvPr/>
        </p:nvSpPr>
        <p:spPr>
          <a:xfrm>
            <a:off x="7117715" y="2036445"/>
            <a:ext cx="4960620" cy="86169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用人物动作代替直接心理描写</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7" name="椭圆 16"/>
          <p:cNvSpPr/>
          <p:nvPr/>
        </p:nvSpPr>
        <p:spPr>
          <a:xfrm>
            <a:off x="5245100" y="1809750"/>
            <a:ext cx="1975485" cy="1088390"/>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rPr>
              <a:t>以动写情</a:t>
            </a:r>
            <a:endPar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endParaRPr>
          </a:p>
        </p:txBody>
      </p:sp>
      <p:sp>
        <p:nvSpPr>
          <p:cNvPr id="22" name="圆角矩形 21"/>
          <p:cNvSpPr/>
          <p:nvPr/>
        </p:nvSpPr>
        <p:spPr>
          <a:xfrm>
            <a:off x="1322705" y="5806440"/>
            <a:ext cx="10755630" cy="92265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r">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将主旨融入具体事件，避免生硬点题，让立意更深刻</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endParaRPr>
          </a:p>
          <a:p>
            <a:pPr lvl="0" algn="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3" name="椭圆 22"/>
          <p:cNvSpPr/>
          <p:nvPr/>
        </p:nvSpPr>
        <p:spPr>
          <a:xfrm>
            <a:off x="0" y="5622925"/>
            <a:ext cx="2685415" cy="1160145"/>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宋体" panose="02010600030101010101" pitchFamily="2" charset="-122"/>
                <a:ea typeface="宋体" panose="02010600030101010101" pitchFamily="2" charset="-122"/>
                <a:sym typeface="+mn-ea"/>
              </a:rPr>
              <a:t>细节</a:t>
            </a:r>
            <a:endParaRPr lang="zh-CN" altLang="en-US" sz="3200">
              <a:solidFill>
                <a:schemeClr val="tx1"/>
              </a:solidFill>
              <a:latin typeface="宋体" panose="02010600030101010101" pitchFamily="2" charset="-122"/>
              <a:ea typeface="宋体" panose="02010600030101010101" pitchFamily="2" charset="-122"/>
              <a:sym typeface="+mn-ea"/>
            </a:endParaRPr>
          </a:p>
          <a:p>
            <a:pPr lvl="0" algn="ctr">
              <a:buClrTx/>
              <a:buSzTx/>
              <a:buFontTx/>
            </a:pPr>
            <a:r>
              <a:rPr lang="zh-CN" altLang="en-US" sz="3200">
                <a:solidFill>
                  <a:schemeClr val="tx1"/>
                </a:solidFill>
                <a:latin typeface="宋体" panose="02010600030101010101" pitchFamily="2" charset="-122"/>
                <a:ea typeface="宋体" panose="02010600030101010101" pitchFamily="2" charset="-122"/>
                <a:sym typeface="+mn-ea"/>
              </a:rPr>
              <a:t>暗示主题</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24" name="圆角矩形 23"/>
          <p:cNvSpPr/>
          <p:nvPr/>
        </p:nvSpPr>
        <p:spPr>
          <a:xfrm>
            <a:off x="7117715" y="3076575"/>
            <a:ext cx="4960620" cy="117665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通过物品、环境细节暗示性格处境</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5" name="椭圆 24"/>
          <p:cNvSpPr/>
          <p:nvPr/>
        </p:nvSpPr>
        <p:spPr>
          <a:xfrm>
            <a:off x="5309235" y="3015615"/>
            <a:ext cx="1951355" cy="1137285"/>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rPr>
              <a:t>以物见人</a:t>
            </a:r>
            <a:endPar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endParaRPr>
          </a:p>
        </p:txBody>
      </p:sp>
      <p:sp>
        <p:nvSpPr>
          <p:cNvPr id="26" name="圆角矩形 25"/>
          <p:cNvSpPr/>
          <p:nvPr/>
        </p:nvSpPr>
        <p:spPr>
          <a:xfrm>
            <a:off x="7033895" y="4548505"/>
            <a:ext cx="4960620" cy="86169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ctr">
              <a:buClrTx/>
              <a:buSzTx/>
              <a:buFontTx/>
            </a:pPr>
            <a:r>
              <a:rPr lang="en-US" sz="32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让</a:t>
            </a:r>
            <a:r>
              <a:rPr lang="zh-CN" altLang="en-US" sz="32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细节</a:t>
            </a:r>
            <a:r>
              <a:rPr lang="en-US" sz="3200">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传递信息和潜台词</a:t>
            </a: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sym typeface="+mn-ea"/>
            </a:endParaRPr>
          </a:p>
          <a:p>
            <a:pPr lvl="0" algn="ctr">
              <a:buClrTx/>
              <a:buSzTx/>
              <a:buFontTx/>
            </a:pPr>
            <a:endParaRPr lang="zh-CN" altLang="en-US" sz="3200">
              <a:solidFill>
                <a:schemeClr val="tx1"/>
              </a:solidFill>
              <a:latin typeface="宋体" panose="02010600030101010101" pitchFamily="2" charset="-122"/>
              <a:ea typeface="宋体" panose="02010600030101010101" pitchFamily="2" charset="-122"/>
              <a:cs typeface="Times New Roman" panose="02020603050405020304" charset="0"/>
              <a:sym typeface="+mn-ea"/>
            </a:endParaRPr>
          </a:p>
        </p:txBody>
      </p:sp>
      <p:sp>
        <p:nvSpPr>
          <p:cNvPr id="27" name="椭圆 26"/>
          <p:cNvSpPr/>
          <p:nvPr/>
        </p:nvSpPr>
        <p:spPr>
          <a:xfrm>
            <a:off x="5245100" y="4270375"/>
            <a:ext cx="2015490" cy="1280795"/>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rPr>
              <a:t>留白</a:t>
            </a:r>
            <a:endPar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endParaRPr>
          </a:p>
          <a:p>
            <a:pPr lvl="0" algn="ctr">
              <a:buClrTx/>
              <a:buSzTx/>
              <a:buFontTx/>
            </a:pPr>
            <a:r>
              <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rPr>
              <a:t>于细节</a:t>
            </a:r>
            <a:endPar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6" dur="1000" fill="hold"/>
                                        <p:tgtEl>
                                          <p:spTgt spid="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8" dur="1000" fill="hold"/>
                                        <p:tgtEl>
                                          <p:spTgt spid="8"/>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70" dur="1000" fill="hold"/>
                                        <p:tgtEl>
                                          <p:spTgt spid="7"/>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7"/>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82" dur="1000" fill="hold"/>
                                        <p:tgtEl>
                                          <p:spTgt spid="16"/>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94" dur="1000" fill="hold"/>
                                        <p:tgtEl>
                                          <p:spTgt spid="17"/>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p:cTn id="10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6" dur="1000" fill="hold"/>
                                        <p:tgtEl>
                                          <p:spTgt spid="15"/>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5"/>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p:cTn id="115"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18" dur="1000" fill="hold"/>
                                        <p:tgtEl>
                                          <p:spTgt spid="25"/>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25"/>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grpId="0" nodeType="click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30" dur="1000" fill="hold"/>
                                        <p:tgtEl>
                                          <p:spTgt spid="24"/>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24"/>
                                        </p:tgtEl>
                                      </p:cBhvr>
                                    </p:animEffect>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42" dur="1000" fill="hold"/>
                                        <p:tgtEl>
                                          <p:spTgt spid="27"/>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27"/>
                                        </p:tgtEl>
                                      </p:cBhvr>
                                    </p:animEffect>
                                  </p:childTnLst>
                                </p:cTn>
                              </p:par>
                            </p:childTnLst>
                          </p:cTn>
                        </p:par>
                      </p:childTnLst>
                    </p:cTn>
                  </p:par>
                  <p:par>
                    <p:cTn id="147" fill="hold">
                      <p:stCondLst>
                        <p:cond delay="indefinite"/>
                      </p:stCondLst>
                      <p:childTnLst>
                        <p:par>
                          <p:cTn id="148" fill="hold">
                            <p:stCondLst>
                              <p:cond delay="0"/>
                            </p:stCondLst>
                            <p:childTnLst>
                              <p:par>
                                <p:cTn id="149" presetID="25" presetClass="entr" presetSubtype="0" fill="hold" grpId="0" nodeType="clickEffect">
                                  <p:stCondLst>
                                    <p:cond delay="0"/>
                                  </p:stCondLst>
                                  <p:childTnLst>
                                    <p:set>
                                      <p:cBhvr>
                                        <p:cTn id="150" dur="1" fill="hold">
                                          <p:stCondLst>
                                            <p:cond delay="0"/>
                                          </p:stCondLst>
                                        </p:cTn>
                                        <p:tgtEl>
                                          <p:spTgt spid="26"/>
                                        </p:tgtEl>
                                        <p:attrNameLst>
                                          <p:attrName>style.visibility</p:attrName>
                                        </p:attrNameLst>
                                      </p:cBhvr>
                                      <p:to>
                                        <p:strVal val="visible"/>
                                      </p:to>
                                    </p:set>
                                    <p:anim calcmode="lin" valueType="num">
                                      <p:cBhvr>
                                        <p:cTn id="15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15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15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154" dur="1000" fill="hold"/>
                                        <p:tgtEl>
                                          <p:spTgt spid="26"/>
                                        </p:tgtEl>
                                        <p:attrNameLst>
                                          <p:attrName>ppt_h</p:attrName>
                                        </p:attrNameLst>
                                      </p:cBhvr>
                                      <p:tavLst>
                                        <p:tav tm="0">
                                          <p:val>
                                            <p:strVal val="#ppt_h"/>
                                          </p:val>
                                        </p:tav>
                                        <p:tav tm="100000">
                                          <p:val>
                                            <p:strVal val="#ppt_h"/>
                                          </p:val>
                                        </p:tav>
                                      </p:tavLst>
                                    </p:anim>
                                    <p:anim calcmode="lin" valueType="num">
                                      <p:cBhvr>
                                        <p:cTn id="15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15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15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158" dur="1000" decel="50000">
                                          <p:stCondLst>
                                            <p:cond delay="0"/>
                                          </p:stCondLst>
                                        </p:cTn>
                                        <p:tgtEl>
                                          <p:spTgt spid="26"/>
                                        </p:tgtEl>
                                      </p:cBhvr>
                                    </p:animEffect>
                                  </p:childTnLst>
                                </p:cTn>
                              </p:par>
                            </p:childTnLst>
                          </p:cTn>
                        </p:par>
                      </p:childTnLst>
                    </p:cTn>
                  </p:par>
                  <p:par>
                    <p:cTn id="159" fill="hold">
                      <p:stCondLst>
                        <p:cond delay="indefinite"/>
                      </p:stCondLst>
                      <p:childTnLst>
                        <p:par>
                          <p:cTn id="160" fill="hold">
                            <p:stCondLst>
                              <p:cond delay="0"/>
                            </p:stCondLst>
                            <p:childTnLst>
                              <p:par>
                                <p:cTn id="161" presetID="25" presetClass="entr" presetSubtype="0" fill="hold" grpId="0" nodeType="clickEffect">
                                  <p:stCondLst>
                                    <p:cond delay="0"/>
                                  </p:stCondLst>
                                  <p:childTnLst>
                                    <p:set>
                                      <p:cBhvr>
                                        <p:cTn id="162" dur="1" fill="hold">
                                          <p:stCondLst>
                                            <p:cond delay="0"/>
                                          </p:stCondLst>
                                        </p:cTn>
                                        <p:tgtEl>
                                          <p:spTgt spid="23"/>
                                        </p:tgtEl>
                                        <p:attrNameLst>
                                          <p:attrName>style.visibility</p:attrName>
                                        </p:attrNameLst>
                                      </p:cBhvr>
                                      <p:to>
                                        <p:strVal val="visible"/>
                                      </p:to>
                                    </p:set>
                                    <p:anim calcmode="lin" valueType="num">
                                      <p:cBhvr>
                                        <p:cTn id="163"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64"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65"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66" dur="1000" fill="hold"/>
                                        <p:tgtEl>
                                          <p:spTgt spid="23"/>
                                        </p:tgtEl>
                                        <p:attrNameLst>
                                          <p:attrName>ppt_h</p:attrName>
                                        </p:attrNameLst>
                                      </p:cBhvr>
                                      <p:tavLst>
                                        <p:tav tm="0">
                                          <p:val>
                                            <p:strVal val="#ppt_h"/>
                                          </p:val>
                                        </p:tav>
                                        <p:tav tm="100000">
                                          <p:val>
                                            <p:strVal val="#ppt_h"/>
                                          </p:val>
                                        </p:tav>
                                      </p:tavLst>
                                    </p:anim>
                                    <p:anim calcmode="lin" valueType="num">
                                      <p:cBhvr>
                                        <p:cTn id="167"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68"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69"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70" dur="1000" decel="50000">
                                          <p:stCondLst>
                                            <p:cond delay="0"/>
                                          </p:stCondLst>
                                        </p:cTn>
                                        <p:tgtEl>
                                          <p:spTgt spid="23"/>
                                        </p:tgtEl>
                                      </p:cBhvr>
                                    </p:animEffect>
                                  </p:childTnLst>
                                </p:cTn>
                              </p:par>
                            </p:childTnLst>
                          </p:cTn>
                        </p:par>
                      </p:childTnLst>
                    </p:cTn>
                  </p:par>
                  <p:par>
                    <p:cTn id="171" fill="hold">
                      <p:stCondLst>
                        <p:cond delay="indefinite"/>
                      </p:stCondLst>
                      <p:childTnLst>
                        <p:par>
                          <p:cTn id="172" fill="hold">
                            <p:stCondLst>
                              <p:cond delay="0"/>
                            </p:stCondLst>
                            <p:childTnLst>
                              <p:par>
                                <p:cTn id="173" presetID="25" presetClass="entr" presetSubtype="0" fill="hold" grpId="0" nodeType="clickEffect">
                                  <p:stCondLst>
                                    <p:cond delay="0"/>
                                  </p:stCondLst>
                                  <p:childTnLst>
                                    <p:set>
                                      <p:cBhvr>
                                        <p:cTn id="174" dur="1" fill="hold">
                                          <p:stCondLst>
                                            <p:cond delay="0"/>
                                          </p:stCondLst>
                                        </p:cTn>
                                        <p:tgtEl>
                                          <p:spTgt spid="22"/>
                                        </p:tgtEl>
                                        <p:attrNameLst>
                                          <p:attrName>style.visibility</p:attrName>
                                        </p:attrNameLst>
                                      </p:cBhvr>
                                      <p:to>
                                        <p:strVal val="visible"/>
                                      </p:to>
                                    </p:set>
                                    <p:anim calcmode="lin" valueType="num">
                                      <p:cBhvr>
                                        <p:cTn id="175"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76"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77"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78" dur="1000" fill="hold"/>
                                        <p:tgtEl>
                                          <p:spTgt spid="22"/>
                                        </p:tgtEl>
                                        <p:attrNameLst>
                                          <p:attrName>ppt_h</p:attrName>
                                        </p:attrNameLst>
                                      </p:cBhvr>
                                      <p:tavLst>
                                        <p:tav tm="0">
                                          <p:val>
                                            <p:strVal val="#ppt_h"/>
                                          </p:val>
                                        </p:tav>
                                        <p:tav tm="100000">
                                          <p:val>
                                            <p:strVal val="#ppt_h"/>
                                          </p:val>
                                        </p:tav>
                                      </p:tavLst>
                                    </p:anim>
                                    <p:anim calcmode="lin" valueType="num">
                                      <p:cBhvr>
                                        <p:cTn id="179"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80"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81"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82" dur="1000" decel="50000">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5" grpId="0" bldLvl="0" animBg="1"/>
      <p:bldP spid="5" grpId="1" animBg="1"/>
      <p:bldP spid="4" grpId="0" bldLvl="0" animBg="1"/>
      <p:bldP spid="4" grpId="1" animBg="1"/>
      <p:bldP spid="6" grpId="0" bldLvl="0" animBg="1"/>
      <p:bldP spid="6" grpId="1" animBg="1"/>
      <p:bldP spid="8" grpId="0" bldLvl="0" animBg="1"/>
      <p:bldP spid="8" grpId="1" animBg="1"/>
      <p:bldP spid="7" grpId="0" bldLvl="0" animBg="1"/>
      <p:bldP spid="7" grpId="1" animBg="1"/>
      <p:bldP spid="17" grpId="0" bldLvl="0" animBg="1"/>
      <p:bldP spid="17" grpId="1" animBg="1"/>
      <p:bldP spid="15" grpId="0" bldLvl="0" animBg="1"/>
      <p:bldP spid="15" grpId="1" animBg="1"/>
      <p:bldP spid="23" grpId="0" bldLvl="0" animBg="1"/>
      <p:bldP spid="23" grpId="1" animBg="1"/>
      <p:bldP spid="22" grpId="0" bldLvl="0" animBg="1"/>
      <p:bldP spid="22" grpId="1" animBg="1"/>
      <p:bldP spid="16" grpId="0" bldLvl="0" animBg="1"/>
      <p:bldP spid="16" grpId="1" animBg="1"/>
      <p:bldP spid="24" grpId="0" bldLvl="0" animBg="1"/>
      <p:bldP spid="24" grpId="1" animBg="1"/>
      <p:bldP spid="25" grpId="0" bldLvl="0" animBg="1"/>
      <p:bldP spid="25" grpId="1" animBg="1"/>
      <p:bldP spid="26" grpId="0" bldLvl="0" animBg="1"/>
      <p:bldP spid="26" grpId="1" animBg="1"/>
      <p:bldP spid="27" grpId="0" bldLvl="0" animBg="1"/>
      <p:bldP spid="27"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pic>
        <p:nvPicPr>
          <p:cNvPr id="3" name="图片 2" descr="14_副本"/>
          <p:cNvPicPr>
            <a:picLocks noChangeAspect="1"/>
          </p:cNvPicPr>
          <p:nvPr/>
        </p:nvPicPr>
        <p:blipFill>
          <a:blip r:embed="rId1"/>
          <a:srcRect b="15188"/>
          <a:stretch>
            <a:fillRect/>
          </a:stretch>
        </p:blipFill>
        <p:spPr>
          <a:xfrm>
            <a:off x="1808480" y="863600"/>
            <a:ext cx="7910830" cy="4918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8577" y="-767"/>
            <a:ext cx="19685" cy="684149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215" y="684897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 y="16378"/>
            <a:ext cx="12230735" cy="1333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95910" y="115570"/>
            <a:ext cx="3238500" cy="1149985"/>
            <a:chOff x="10078" y="1866"/>
            <a:chExt cx="4931" cy="1228"/>
          </a:xfrm>
        </p:grpSpPr>
        <p:sp>
          <p:nvSpPr>
            <p:cNvPr id="5" name="任意多边形: 形状 5"/>
            <p:cNvSpPr/>
            <p:nvPr>
              <p:custDataLst>
                <p:tags r:id="rId1"/>
              </p:custDataLst>
            </p:nvPr>
          </p:nvSpPr>
          <p:spPr>
            <a:xfrm rot="16200000" flipV="1">
              <a:off x="11929" y="14"/>
              <a:ext cx="1228" cy="4931"/>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6" name="文本框 15"/>
            <p:cNvSpPr txBox="1"/>
            <p:nvPr>
              <p:custDataLst>
                <p:tags r:id="rId2"/>
              </p:custDataLst>
            </p:nvPr>
          </p:nvSpPr>
          <p:spPr>
            <a:xfrm>
              <a:off x="10385" y="2135"/>
              <a:ext cx="3970" cy="689"/>
            </a:xfrm>
            <a:prstGeom prst="rect">
              <a:avLst/>
            </a:prstGeom>
            <a:noFill/>
            <a:ln>
              <a:solidFill>
                <a:srgbClr val="C00000"/>
              </a:solidFill>
            </a:ln>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t>第一部分</a:t>
              </a:r>
              <a:endParaRPr lang="zh-CN" altLang="en-US" sz="3600" dirty="0"/>
            </a:p>
          </p:txBody>
        </p:sp>
      </p:grpSp>
      <p:sp>
        <p:nvSpPr>
          <p:cNvPr id="2" name="流程图: 资料带 1"/>
          <p:cNvSpPr/>
          <p:nvPr/>
        </p:nvSpPr>
        <p:spPr>
          <a:xfrm>
            <a:off x="3837940" y="1132205"/>
            <a:ext cx="6198235" cy="1364615"/>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sz="3600">
                <a:solidFill>
                  <a:srgbClr val="2C3E5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冰山理论：何为“冰山”？</a:t>
            </a:r>
            <a:endParaRPr lang="en-US" altLang="en-US" sz="3600">
              <a:solidFill>
                <a:srgbClr val="2C3E5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grpSp>
        <p:nvGrpSpPr>
          <p:cNvPr id="14" name="组合 13"/>
          <p:cNvGrpSpPr/>
          <p:nvPr/>
        </p:nvGrpSpPr>
        <p:grpSpPr>
          <a:xfrm>
            <a:off x="8289925" y="2834005"/>
            <a:ext cx="2781935" cy="3677920"/>
            <a:chOff x="13387" y="3884"/>
            <a:chExt cx="4381" cy="6600"/>
          </a:xfrm>
        </p:grpSpPr>
        <p:pic>
          <p:nvPicPr>
            <p:cNvPr id="4" name="图片 3" descr="t012581aab8317b6d14"/>
            <p:cNvPicPr>
              <a:picLocks noChangeAspect="1"/>
            </p:cNvPicPr>
            <p:nvPr/>
          </p:nvPicPr>
          <p:blipFill>
            <a:blip r:embed="rId3"/>
            <a:stretch>
              <a:fillRect/>
            </a:stretch>
          </p:blipFill>
          <p:spPr>
            <a:xfrm>
              <a:off x="13388" y="3884"/>
              <a:ext cx="4380" cy="6600"/>
            </a:xfrm>
            <a:prstGeom prst="rect">
              <a:avLst/>
            </a:prstGeom>
          </p:spPr>
        </p:pic>
        <p:sp>
          <p:nvSpPr>
            <p:cNvPr id="9" name="文本框 8"/>
            <p:cNvSpPr txBox="1"/>
            <p:nvPr/>
          </p:nvSpPr>
          <p:spPr>
            <a:xfrm>
              <a:off x="13387" y="3884"/>
              <a:ext cx="4380" cy="826"/>
            </a:xfrm>
            <a:prstGeom prst="rect">
              <a:avLst/>
            </a:prstGeom>
            <a:noFill/>
          </p:spPr>
          <p:txBody>
            <a:bodyPr wrap="square" rtlCol="0">
              <a:spAutoFit/>
            </a:bodyPr>
            <a:p>
              <a:pPr algn="ctr"/>
              <a:r>
                <a:rPr lang="zh-CN" altLang="en-US" sz="2400" b="1">
                  <a:latin typeface="宋体" panose="02010600030101010101" pitchFamily="2" charset="-122"/>
                  <a:ea typeface="宋体" panose="02010600030101010101" pitchFamily="2" charset="-122"/>
                </a:rPr>
                <a:t>海明威</a:t>
              </a:r>
              <a:endParaRPr lang="zh-CN" altLang="en-US" sz="2400" b="1">
                <a:latin typeface="宋体" panose="02010600030101010101" pitchFamily="2" charset="-122"/>
                <a:ea typeface="宋体" panose="02010600030101010101" pitchFamily="2" charset="-122"/>
              </a:endParaRPr>
            </a:p>
          </p:txBody>
        </p:sp>
      </p:grpSp>
      <p:pic>
        <p:nvPicPr>
          <p:cNvPr id="15" name="图片 14"/>
          <p:cNvPicPr/>
          <p:nvPr/>
        </p:nvPicPr>
        <p:blipFill>
          <a:blip r:embed="rId4"/>
          <a:srcRect b="10683"/>
          <a:stretch>
            <a:fillRect/>
          </a:stretch>
        </p:blipFill>
        <p:spPr>
          <a:xfrm>
            <a:off x="933450" y="2861310"/>
            <a:ext cx="6414135" cy="3605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5570" y="723900"/>
            <a:ext cx="4918075" cy="6134100"/>
          </a:xfrm>
          <a:prstGeom prst="rect">
            <a:avLst/>
          </a:prstGeom>
        </p:spPr>
        <p:txBody>
          <a:bodyPr>
            <a:noAutofit/>
          </a:bodyPr>
          <a:p>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    1932</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年，海明威在他的纪实性作品</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午后之死</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中，提出著名的“冰山原则”。他以“冰山”为喻，认为作者只应描写“冰山”露出水面的部分，水下的部分应该通过文本的提示让读者去想象补充。他说：“冰山运动之雄伟壮观，是因为他只有八分之一在水面上。”文学作品中，文字和形象是所谓的“八分之一”，而情感和思想是所谓的“八分之七”。前两者是具体可见的，后两者是寓于前两者之中的。</a:t>
            </a:r>
            <a:endPar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9119870" y="2317115"/>
            <a:ext cx="3036570" cy="4417434"/>
            <a:chOff x="14413" y="60"/>
            <a:chExt cx="4782" cy="7119"/>
          </a:xfrm>
        </p:grpSpPr>
        <p:pic>
          <p:nvPicPr>
            <p:cNvPr id="3" name="图片 2" descr="t04d4ac6a52518db1bf"/>
            <p:cNvPicPr>
              <a:picLocks noChangeAspect="1"/>
            </p:cNvPicPr>
            <p:nvPr>
              <p:custDataLst>
                <p:tags r:id="rId1"/>
              </p:custDataLst>
            </p:nvPr>
          </p:nvPicPr>
          <p:blipFill>
            <a:blip r:embed="rId2"/>
            <a:stretch>
              <a:fillRect/>
            </a:stretch>
          </p:blipFill>
          <p:spPr>
            <a:xfrm>
              <a:off x="14413" y="60"/>
              <a:ext cx="4782" cy="6377"/>
            </a:xfrm>
            <a:prstGeom prst="rect">
              <a:avLst/>
            </a:prstGeom>
          </p:spPr>
        </p:pic>
        <p:sp>
          <p:nvSpPr>
            <p:cNvPr id="9" name="文本框 8"/>
            <p:cNvSpPr txBox="1"/>
            <p:nvPr/>
          </p:nvSpPr>
          <p:spPr>
            <a:xfrm>
              <a:off x="14413" y="6437"/>
              <a:ext cx="4638" cy="742"/>
            </a:xfrm>
            <a:prstGeom prst="rect">
              <a:avLst/>
            </a:prstGeom>
            <a:noFill/>
          </p:spPr>
          <p:txBody>
            <a:bodyPr wrap="square" rtlCol="0">
              <a:spAutoFit/>
            </a:bodyPr>
            <a:p>
              <a:pPr algn="ctr"/>
              <a:r>
                <a:rPr lang="zh-CN" altLang="en-US" sz="2400" b="1">
                  <a:latin typeface="宋体" panose="02010600030101010101" pitchFamily="2" charset="-122"/>
                  <a:ea typeface="宋体" panose="02010600030101010101" pitchFamily="2" charset="-122"/>
                </a:rPr>
                <a:t>海明威</a:t>
              </a:r>
              <a:endParaRPr lang="zh-CN" altLang="en-US" sz="2400" b="1">
                <a:latin typeface="宋体" panose="02010600030101010101" pitchFamily="2" charset="-122"/>
                <a:ea typeface="宋体" panose="02010600030101010101" pitchFamily="2" charset="-122"/>
              </a:endParaRPr>
            </a:p>
          </p:txBody>
        </p:sp>
      </p:grpSp>
      <p:sp>
        <p:nvSpPr>
          <p:cNvPr id="6" name="圆角矩形 5"/>
          <p:cNvSpPr/>
          <p:nvPr/>
        </p:nvSpPr>
        <p:spPr>
          <a:xfrm>
            <a:off x="9530715" y="1659890"/>
            <a:ext cx="2459355" cy="597535"/>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a:ln>
            <a:gradFill>
              <a:gsLst>
                <a:gs pos="50000">
                  <a:schemeClr val="accent1"/>
                </a:gs>
                <a:gs pos="0">
                  <a:schemeClr val="accent1">
                    <a:lumMod val="25000"/>
                    <a:lumOff val="75000"/>
                  </a:schemeClr>
                </a:gs>
                <a:gs pos="100000">
                  <a:schemeClr val="accent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八分之一</a:t>
            </a:r>
            <a:endParaRPr lang="zh-CN" altLang="en-US" sz="3200">
              <a:latin typeface="宋体" panose="02010600030101010101" pitchFamily="2" charset="-122"/>
              <a:ea typeface="宋体" panose="02010600030101010101" pitchFamily="2" charset="-122"/>
            </a:endParaRPr>
          </a:p>
        </p:txBody>
      </p:sp>
      <p:sp>
        <p:nvSpPr>
          <p:cNvPr id="19" name="云形标注 18"/>
          <p:cNvSpPr/>
          <p:nvPr/>
        </p:nvSpPr>
        <p:spPr>
          <a:xfrm>
            <a:off x="8985885" y="271780"/>
            <a:ext cx="3079115" cy="1133475"/>
          </a:xfrm>
          <a:prstGeom prst="cloudCallout">
            <a:avLst>
              <a:gd name="adj1" fmla="val -6365"/>
              <a:gd name="adj2" fmla="val 67094"/>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latin typeface="宋体" panose="02010600030101010101" pitchFamily="2" charset="-122"/>
                <a:ea typeface="宋体" panose="02010600030101010101" pitchFamily="2" charset="-122"/>
              </a:rPr>
              <a:t>文字和形象</a:t>
            </a:r>
            <a:endParaRPr lang="zh-CN" altLang="en-US" sz="2800">
              <a:latin typeface="宋体" panose="02010600030101010101" pitchFamily="2" charset="-122"/>
              <a:ea typeface="宋体" panose="02010600030101010101" pitchFamily="2" charset="-122"/>
            </a:endParaRPr>
          </a:p>
        </p:txBody>
      </p:sp>
      <p:sp>
        <p:nvSpPr>
          <p:cNvPr id="14" name="圆角矩形 13"/>
          <p:cNvSpPr/>
          <p:nvPr/>
        </p:nvSpPr>
        <p:spPr>
          <a:xfrm>
            <a:off x="9530715" y="3900805"/>
            <a:ext cx="2459355" cy="597535"/>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a:ln>
            <a:gradFill>
              <a:gsLst>
                <a:gs pos="50000">
                  <a:schemeClr val="accent1"/>
                </a:gs>
                <a:gs pos="0">
                  <a:schemeClr val="accent1">
                    <a:lumMod val="25000"/>
                    <a:lumOff val="75000"/>
                  </a:schemeClr>
                </a:gs>
                <a:gs pos="100000">
                  <a:schemeClr val="accent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八分之七</a:t>
            </a:r>
            <a:endParaRPr lang="zh-CN" altLang="en-US" sz="3200">
              <a:latin typeface="宋体" panose="02010600030101010101" pitchFamily="2" charset="-122"/>
              <a:ea typeface="宋体" panose="02010600030101010101" pitchFamily="2" charset="-122"/>
            </a:endParaRPr>
          </a:p>
        </p:txBody>
      </p:sp>
      <p:sp>
        <p:nvSpPr>
          <p:cNvPr id="15" name="云形标注 14"/>
          <p:cNvSpPr/>
          <p:nvPr/>
        </p:nvSpPr>
        <p:spPr>
          <a:xfrm>
            <a:off x="8985885" y="4956175"/>
            <a:ext cx="3079115" cy="1133475"/>
          </a:xfrm>
          <a:prstGeom prst="cloudCallout">
            <a:avLst>
              <a:gd name="adj1" fmla="val -11022"/>
              <a:gd name="adj2" fmla="val -134425"/>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latin typeface="宋体" panose="02010600030101010101" pitchFamily="2" charset="-122"/>
                <a:ea typeface="宋体" panose="02010600030101010101" pitchFamily="2" charset="-122"/>
              </a:rPr>
              <a:t>情感和思想</a:t>
            </a:r>
            <a:endParaRPr lang="zh-CN" altLang="en-US" sz="2800">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3"/>
          <a:stretch>
            <a:fillRect/>
          </a:stretch>
        </p:blipFill>
        <p:spPr>
          <a:xfrm>
            <a:off x="5177790" y="1332865"/>
            <a:ext cx="3357880" cy="4827270"/>
          </a:xfrm>
          <a:prstGeom prst="rect">
            <a:avLst/>
          </a:prstGeom>
        </p:spPr>
      </p:pic>
      <p:cxnSp>
        <p:nvCxnSpPr>
          <p:cNvPr id="26" name="直接箭头连接符 25"/>
          <p:cNvCxnSpPr/>
          <p:nvPr/>
        </p:nvCxnSpPr>
        <p:spPr>
          <a:xfrm flipV="1">
            <a:off x="6983730" y="2059305"/>
            <a:ext cx="2743200" cy="31750"/>
          </a:xfrm>
          <a:prstGeom prst="straightConnector1">
            <a:avLst/>
          </a:prstGeom>
          <a:ln w="76200">
            <a:gradFill>
              <a:gsLst>
                <a:gs pos="50000">
                  <a:schemeClr val="accent1"/>
                </a:gs>
                <a:gs pos="0">
                  <a:schemeClr val="accent1">
                    <a:lumMod val="25000"/>
                    <a:lumOff val="75000"/>
                  </a:schemeClr>
                </a:gs>
                <a:gs pos="100000">
                  <a:schemeClr val="accent1">
                    <a:lumMod val="85000"/>
                  </a:schemeClr>
                </a:gs>
              </a:gsLst>
              <a:lin ang="5400000" scaled="0"/>
            </a:gradFill>
            <a:tailEnd type="arrow"/>
          </a:ln>
        </p:spPr>
        <p:style>
          <a:lnRef idx="2">
            <a:schemeClr val="accent1"/>
          </a:lnRef>
          <a:fillRef idx="0">
            <a:srgbClr val="FFFFFF"/>
          </a:fillRef>
          <a:effectRef idx="0">
            <a:srgbClr val="FFFFFF"/>
          </a:effectRef>
          <a:fontRef idx="minor">
            <a:schemeClr val="tx1"/>
          </a:fontRef>
        </p:style>
      </p:cxnSp>
      <p:cxnSp>
        <p:nvCxnSpPr>
          <p:cNvPr id="27" name="直接箭头连接符 26"/>
          <p:cNvCxnSpPr/>
          <p:nvPr/>
        </p:nvCxnSpPr>
        <p:spPr>
          <a:xfrm flipV="1">
            <a:off x="7783830" y="4177665"/>
            <a:ext cx="1687830" cy="10160"/>
          </a:xfrm>
          <a:prstGeom prst="straightConnector1">
            <a:avLst/>
          </a:prstGeom>
          <a:ln w="76200">
            <a:gradFill>
              <a:gsLst>
                <a:gs pos="50000">
                  <a:schemeClr val="accent1"/>
                </a:gs>
                <a:gs pos="0">
                  <a:schemeClr val="accent1">
                    <a:lumMod val="25000"/>
                    <a:lumOff val="75000"/>
                  </a:schemeClr>
                </a:gs>
                <a:gs pos="100000">
                  <a:schemeClr val="accent1">
                    <a:lumMod val="85000"/>
                  </a:schemeClr>
                </a:gs>
              </a:gsLst>
              <a:lin ang="5400000" scaled="0"/>
            </a:gradFill>
            <a:tailEnd type="arrow"/>
          </a:ln>
        </p:spPr>
        <p:style>
          <a:lnRef idx="2">
            <a:schemeClr val="accent1"/>
          </a:lnRef>
          <a:fillRef idx="0">
            <a:srgbClr val="FFFFFF"/>
          </a:fillRef>
          <a:effectRef idx="0">
            <a:srgbClr val="FFFFFF"/>
          </a:effectRef>
          <a:fontRef idx="minor">
            <a:schemeClr val="tx1"/>
          </a:fontRef>
        </p:style>
      </p:cxnSp>
      <p:sp>
        <p:nvSpPr>
          <p:cNvPr id="5" name="椭圆 4"/>
          <p:cNvSpPr/>
          <p:nvPr/>
        </p:nvSpPr>
        <p:spPr>
          <a:xfrm>
            <a:off x="5230495" y="1405255"/>
            <a:ext cx="3179445" cy="1280160"/>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1"/>
                </a:solidFill>
                <a:latin typeface="宋体" panose="02010600030101010101" pitchFamily="2" charset="-122"/>
                <a:ea typeface="宋体" panose="02010600030101010101" pitchFamily="2" charset="-122"/>
              </a:rPr>
              <a:t>文本简洁</a:t>
            </a:r>
            <a:endParaRPr lang="zh-CN" altLang="en-US" sz="3600">
              <a:solidFill>
                <a:schemeClr val="tx1"/>
              </a:solidFill>
              <a:latin typeface="宋体" panose="02010600030101010101" pitchFamily="2" charset="-122"/>
              <a:ea typeface="宋体" panose="02010600030101010101" pitchFamily="2" charset="-122"/>
            </a:endParaRPr>
          </a:p>
        </p:txBody>
      </p:sp>
      <p:sp>
        <p:nvSpPr>
          <p:cNvPr id="8" name="流程图: 资料带 7"/>
          <p:cNvSpPr/>
          <p:nvPr/>
        </p:nvSpPr>
        <p:spPr>
          <a:xfrm>
            <a:off x="5219700" y="361950"/>
            <a:ext cx="3175000" cy="852170"/>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400">
                <a:solidFill>
                  <a:srgbClr val="FF0000"/>
                </a:solidFill>
                <a:latin typeface="宋体" panose="02010600030101010101" pitchFamily="2" charset="-122"/>
                <a:ea typeface="宋体" panose="02010600030101010101" pitchFamily="2" charset="-122"/>
              </a:rPr>
              <a:t>冰山两含义</a:t>
            </a:r>
            <a:endParaRPr lang="zh-CN" altLang="en-US" sz="4400">
              <a:solidFill>
                <a:srgbClr val="FF0000"/>
              </a:solidFill>
              <a:latin typeface="宋体" panose="02010600030101010101" pitchFamily="2" charset="-122"/>
              <a:ea typeface="宋体" panose="02010600030101010101" pitchFamily="2" charset="-122"/>
            </a:endParaRPr>
          </a:p>
        </p:txBody>
      </p:sp>
      <p:sp>
        <p:nvSpPr>
          <p:cNvPr id="7" name="椭圆 6"/>
          <p:cNvSpPr/>
          <p:nvPr/>
        </p:nvSpPr>
        <p:spPr>
          <a:xfrm>
            <a:off x="5233035" y="1405255"/>
            <a:ext cx="3179445" cy="1280160"/>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6000">
                <a:solidFill>
                  <a:schemeClr val="tx1"/>
                </a:solidFill>
                <a:effectLst>
                  <a:glow rad="63500">
                    <a:schemeClr val="accent2">
                      <a:satMod val="175000"/>
                      <a:alpha val="40000"/>
                    </a:schemeClr>
                  </a:glow>
                </a:effectLst>
                <a:latin typeface="宋体" panose="02010600030101010101" pitchFamily="2" charset="-122"/>
                <a:ea typeface="宋体" panose="02010600030101010101" pitchFamily="2" charset="-122"/>
              </a:rPr>
              <a:t>少</a:t>
            </a:r>
            <a:endParaRPr lang="zh-CN" altLang="en-US" sz="6000">
              <a:solidFill>
                <a:schemeClr val="tx1"/>
              </a:solidFill>
              <a:effectLst>
                <a:glow rad="63500">
                  <a:schemeClr val="accent2">
                    <a:satMod val="175000"/>
                    <a:alpha val="40000"/>
                  </a:schemeClr>
                </a:glow>
              </a:effectLst>
              <a:latin typeface="宋体" panose="02010600030101010101" pitchFamily="2" charset="-122"/>
              <a:ea typeface="宋体" panose="02010600030101010101" pitchFamily="2" charset="-122"/>
            </a:endParaRPr>
          </a:p>
        </p:txBody>
      </p:sp>
      <p:sp>
        <p:nvSpPr>
          <p:cNvPr id="16" name="椭圆 15"/>
          <p:cNvSpPr/>
          <p:nvPr/>
        </p:nvSpPr>
        <p:spPr>
          <a:xfrm>
            <a:off x="5225415" y="4404360"/>
            <a:ext cx="3179445" cy="1280160"/>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1"/>
                </a:solidFill>
                <a:latin typeface="宋体" panose="02010600030101010101" pitchFamily="2" charset="-122"/>
                <a:ea typeface="宋体" panose="02010600030101010101" pitchFamily="2" charset="-122"/>
              </a:rPr>
              <a:t>叙事者的不动声色</a:t>
            </a:r>
            <a:endParaRPr lang="zh-CN" altLang="en-US" sz="3600">
              <a:solidFill>
                <a:schemeClr val="tx1"/>
              </a:solidFill>
              <a:latin typeface="宋体" panose="02010600030101010101" pitchFamily="2" charset="-122"/>
              <a:ea typeface="宋体" panose="02010600030101010101" pitchFamily="2" charset="-122"/>
            </a:endParaRPr>
          </a:p>
        </p:txBody>
      </p:sp>
      <p:sp>
        <p:nvSpPr>
          <p:cNvPr id="28" name="椭圆 27"/>
          <p:cNvSpPr/>
          <p:nvPr/>
        </p:nvSpPr>
        <p:spPr>
          <a:xfrm>
            <a:off x="5212715" y="4404360"/>
            <a:ext cx="3179445" cy="1280160"/>
          </a:xfrm>
          <a:prstGeom prst="ellips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6000">
                <a:solidFill>
                  <a:schemeClr val="tx1"/>
                </a:solidFill>
                <a:effectLst>
                  <a:glow rad="63500">
                    <a:schemeClr val="accent2">
                      <a:satMod val="175000"/>
                      <a:alpha val="40000"/>
                    </a:schemeClr>
                  </a:glow>
                </a:effectLst>
                <a:latin typeface="宋体" panose="02010600030101010101" pitchFamily="2" charset="-122"/>
                <a:ea typeface="宋体" panose="02010600030101010101" pitchFamily="2" charset="-122"/>
              </a:rPr>
              <a:t>静</a:t>
            </a:r>
            <a:endParaRPr lang="zh-CN" altLang="en-US" sz="6000">
              <a:solidFill>
                <a:schemeClr val="tx1"/>
              </a:solidFill>
              <a:latin typeface="宋体" panose="02010600030101010101" pitchFamily="2" charset="-122"/>
              <a:ea typeface="宋体" panose="02010600030101010101" pitchFamily="2" charset="-122"/>
            </a:endParaRPr>
          </a:p>
        </p:txBody>
      </p:sp>
      <p:grpSp>
        <p:nvGrpSpPr>
          <p:cNvPr id="22" name="组合 21"/>
          <p:cNvGrpSpPr/>
          <p:nvPr/>
        </p:nvGrpSpPr>
        <p:grpSpPr>
          <a:xfrm>
            <a:off x="504060" y="-35560"/>
            <a:ext cx="4263520" cy="787400"/>
            <a:chOff x="10340" y="1866"/>
            <a:chExt cx="4669" cy="1228"/>
          </a:xfrm>
        </p:grpSpPr>
        <p:sp>
          <p:nvSpPr>
            <p:cNvPr id="23" name="任意多边形: 形状 5"/>
            <p:cNvSpPr/>
            <p:nvPr>
              <p:custDataLst>
                <p:tags r:id="rId4"/>
              </p:custDataLst>
            </p:nvPr>
          </p:nvSpPr>
          <p:spPr>
            <a:xfrm rot="16200000" flipV="1">
              <a:off x="12060" y="145"/>
              <a:ext cx="1228" cy="4669"/>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29" name="文本框 28"/>
            <p:cNvSpPr txBox="1"/>
            <p:nvPr>
              <p:custDataLst>
                <p:tags r:id="rId5"/>
              </p:custDataLst>
            </p:nvPr>
          </p:nvSpPr>
          <p:spPr>
            <a:xfrm>
              <a:off x="10429" y="2044"/>
              <a:ext cx="4484" cy="910"/>
            </a:xfrm>
            <a:prstGeom prst="rect">
              <a:avLst/>
            </a:prstGeom>
            <a:noFill/>
            <a:ln>
              <a:solidFill>
                <a:srgbClr val="C00000"/>
              </a:solidFill>
            </a:ln>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a:solidFill>
                    <a:schemeClr val="tx1"/>
                  </a:solidFill>
                  <a:latin typeface="宋体" panose="02010600030101010101" pitchFamily="2" charset="-122"/>
                  <a:ea typeface="宋体" panose="02010600030101010101" pitchFamily="2" charset="-122"/>
                  <a:sym typeface="+mn-ea"/>
                </a:rPr>
                <a:t>冰山理论的提出</a:t>
              </a:r>
              <a:endParaRPr lang="zh-CN" altLang="en-US" sz="3200">
                <a:solidFill>
                  <a:schemeClr val="tx1"/>
                </a:solidFill>
                <a:latin typeface="宋体" panose="02010600030101010101" pitchFamily="2" charset="-122"/>
                <a:ea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2" dur="1000" fill="hold"/>
                                        <p:tgtEl>
                                          <p:spTgt spid="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
                                        </p:tgtEl>
                                      </p:cBhvr>
                                    </p:animEffect>
                                  </p:childTnLst>
                                </p:cTn>
                              </p:par>
                              <p:par>
                                <p:cTn id="27" presetID="25"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32" dur="1000" fill="hold"/>
                                        <p:tgtEl>
                                          <p:spTgt spid="2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5"/>
                                        </p:tgtEl>
                                      </p:cBhvr>
                                    </p:animEffect>
                                  </p:childTnLst>
                                </p:cTn>
                              </p:par>
                              <p:par>
                                <p:cTn id="37" presetID="18" presetClass="exit" presetSubtype="12" fill="hold" nodeType="withEffect">
                                  <p:stCondLst>
                                    <p:cond delay="0"/>
                                  </p:stCondLst>
                                  <p:childTnLst>
                                    <p:animEffect transition="out" filter="strips(downLeft)">
                                      <p:cBhvr>
                                        <p:cTn id="38" dur="500"/>
                                        <p:tgtEl>
                                          <p:spTgt spid="4"/>
                                        </p:tgtEl>
                                      </p:cBhvr>
                                    </p:animEffect>
                                    <p:set>
                                      <p:cBhvr>
                                        <p:cTn id="39" dur="1" fill="hold">
                                          <p:stCondLst>
                                            <p:cond delay="499"/>
                                          </p:stCondLst>
                                        </p:cTn>
                                        <p:tgtEl>
                                          <p:spTgt spid="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5" presetClass="entr" presetSubtype="0"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47" dur="1000" fill="hold"/>
                                        <p:tgtEl>
                                          <p:spTgt spid="26"/>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25"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7"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8"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9" dur="1000" fill="hold"/>
                                        <p:tgtEl>
                                          <p:spTgt spid="6"/>
                                        </p:tgtEl>
                                        <p:attrNameLst>
                                          <p:attrName>ppt_h</p:attrName>
                                        </p:attrNameLst>
                                      </p:cBhvr>
                                      <p:tavLst>
                                        <p:tav tm="0">
                                          <p:val>
                                            <p:strVal val="#ppt_h"/>
                                          </p:val>
                                        </p:tav>
                                        <p:tav tm="100000">
                                          <p:val>
                                            <p:strVal val="#ppt_h"/>
                                          </p:val>
                                        </p:tav>
                                      </p:tavLst>
                                    </p:anim>
                                    <p:anim calcmode="lin" valueType="num">
                                      <p:cBhvr>
                                        <p:cTn id="60"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1"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2"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3" dur="1000" decel="50000">
                                          <p:stCondLst>
                                            <p:cond delay="0"/>
                                          </p:stCondLst>
                                        </p:cTn>
                                        <p:tgtEl>
                                          <p:spTgt spid="6"/>
                                        </p:tgtEl>
                                      </p:cBhvr>
                                    </p:animEffect>
                                  </p:childTnLst>
                                </p:cTn>
                              </p:par>
                            </p:childTnLst>
                          </p:cTn>
                        </p:par>
                      </p:childTnLst>
                    </p:cTn>
                  </p:par>
                  <p:par>
                    <p:cTn id="64" fill="hold">
                      <p:stCondLst>
                        <p:cond delay="indefinite"/>
                      </p:stCondLst>
                      <p:childTnLst>
                        <p:par>
                          <p:cTn id="65" fill="hold">
                            <p:stCondLst>
                              <p:cond delay="0"/>
                            </p:stCondLst>
                            <p:childTnLst>
                              <p:par>
                                <p:cTn id="66" presetID="25"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69"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70"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71" dur="1000" fill="hold"/>
                                        <p:tgtEl>
                                          <p:spTgt spid="19"/>
                                        </p:tgtEl>
                                        <p:attrNameLst>
                                          <p:attrName>ppt_h</p:attrName>
                                        </p:attrNameLst>
                                      </p:cBhvr>
                                      <p:tavLst>
                                        <p:tav tm="0">
                                          <p:val>
                                            <p:strVal val="#ppt_h"/>
                                          </p:val>
                                        </p:tav>
                                        <p:tav tm="100000">
                                          <p:val>
                                            <p:strVal val="#ppt_h"/>
                                          </p:val>
                                        </p:tav>
                                      </p:tavLst>
                                    </p:anim>
                                    <p:anim calcmode="lin" valueType="num">
                                      <p:cBhvr>
                                        <p:cTn id="72"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73"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74"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75" dur="1000" decel="50000">
                                          <p:stCondLst>
                                            <p:cond delay="0"/>
                                          </p:stCondLst>
                                        </p:cTn>
                                        <p:tgtEl>
                                          <p:spTgt spid="19"/>
                                        </p:tgtEl>
                                      </p:cBhvr>
                                    </p:animEffect>
                                  </p:childTnLst>
                                </p:cTn>
                              </p:par>
                            </p:childTnLst>
                          </p:cTn>
                        </p:par>
                      </p:childTnLst>
                    </p:cTn>
                  </p:par>
                  <p:par>
                    <p:cTn id="76" fill="hold">
                      <p:stCondLst>
                        <p:cond delay="indefinite"/>
                      </p:stCondLst>
                      <p:childTnLst>
                        <p:par>
                          <p:cTn id="77" fill="hold">
                            <p:stCondLst>
                              <p:cond delay="0"/>
                            </p:stCondLst>
                            <p:childTnLst>
                              <p:par>
                                <p:cTn id="78" presetID="25" presetClass="entr" presetSubtype="0" fill="hold" nodeType="click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83" dur="1000" fill="hold"/>
                                        <p:tgtEl>
                                          <p:spTgt spid="27"/>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25" presetClass="entr" presetSubtype="0" fill="hold" grpId="0" nodeType="click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3"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4"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5" dur="1000" fill="hold"/>
                                        <p:tgtEl>
                                          <p:spTgt spid="14"/>
                                        </p:tgtEl>
                                        <p:attrNameLst>
                                          <p:attrName>ppt_h</p:attrName>
                                        </p:attrNameLst>
                                      </p:cBhvr>
                                      <p:tavLst>
                                        <p:tav tm="0">
                                          <p:val>
                                            <p:strVal val="#ppt_h"/>
                                          </p:val>
                                        </p:tav>
                                        <p:tav tm="100000">
                                          <p:val>
                                            <p:strVal val="#ppt_h"/>
                                          </p:val>
                                        </p:tav>
                                      </p:tavLst>
                                    </p:anim>
                                    <p:anim calcmode="lin" valueType="num">
                                      <p:cBhvr>
                                        <p:cTn id="96"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7"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8"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9" dur="1000" decel="50000">
                                          <p:stCondLst>
                                            <p:cond delay="0"/>
                                          </p:stCondLst>
                                        </p:cTn>
                                        <p:tgtEl>
                                          <p:spTgt spid="14"/>
                                        </p:tgtEl>
                                      </p:cBhvr>
                                    </p:animEffect>
                                  </p:childTnLst>
                                </p:cTn>
                              </p:par>
                            </p:childTnLst>
                          </p:cTn>
                        </p:par>
                      </p:childTnLst>
                    </p:cTn>
                  </p:par>
                  <p:par>
                    <p:cTn id="100" fill="hold">
                      <p:stCondLst>
                        <p:cond delay="indefinite"/>
                      </p:stCondLst>
                      <p:childTnLst>
                        <p:par>
                          <p:cTn id="101" fill="hold">
                            <p:stCondLst>
                              <p:cond delay="0"/>
                            </p:stCondLst>
                            <p:childTnLst>
                              <p:par>
                                <p:cTn id="102" presetID="25" presetClass="entr" presetSubtype="0" fill="hold" grpId="0" nodeType="clickEffect">
                                  <p:stCondLst>
                                    <p:cond delay="0"/>
                                  </p:stCondLst>
                                  <p:childTnLst>
                                    <p:set>
                                      <p:cBhvr>
                                        <p:cTn id="103" dur="1" fill="hold">
                                          <p:stCondLst>
                                            <p:cond delay="0"/>
                                          </p:stCondLst>
                                        </p:cTn>
                                        <p:tgtEl>
                                          <p:spTgt spid="15"/>
                                        </p:tgtEl>
                                        <p:attrNameLst>
                                          <p:attrName>style.visibility</p:attrName>
                                        </p:attrNameLst>
                                      </p:cBhvr>
                                      <p:to>
                                        <p:strVal val="visible"/>
                                      </p:to>
                                    </p:set>
                                    <p:anim calcmode="lin" valueType="num">
                                      <p:cBhvr>
                                        <p:cTn id="104"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7" dur="1000" fill="hold"/>
                                        <p:tgtEl>
                                          <p:spTgt spid="15"/>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15"/>
                                        </p:tgtEl>
                                      </p:cBhvr>
                                    </p:animEffect>
                                  </p:childTnLst>
                                </p:cTn>
                              </p:par>
                            </p:childTnLst>
                          </p:cTn>
                        </p:par>
                      </p:childTnLst>
                    </p:cTn>
                  </p:par>
                  <p:par>
                    <p:cTn id="112" fill="hold">
                      <p:stCondLst>
                        <p:cond delay="indefinite"/>
                      </p:stCondLst>
                      <p:childTnLst>
                        <p:par>
                          <p:cTn id="113" fill="hold">
                            <p:stCondLst>
                              <p:cond delay="0"/>
                            </p:stCondLst>
                            <p:childTnLst>
                              <p:par>
                                <p:cTn id="114" presetID="25" presetClass="entr" presetSubtype="0" fill="hold" grpId="0" nodeType="clickEffect">
                                  <p:stCondLst>
                                    <p:cond delay="0"/>
                                  </p:stCondLst>
                                  <p:childTnLst>
                                    <p:set>
                                      <p:cBhvr>
                                        <p:cTn id="115" dur="1" fill="hold">
                                          <p:stCondLst>
                                            <p:cond delay="0"/>
                                          </p:stCondLst>
                                        </p:cTn>
                                        <p:tgtEl>
                                          <p:spTgt spid="8"/>
                                        </p:tgtEl>
                                        <p:attrNameLst>
                                          <p:attrName>style.visibility</p:attrName>
                                        </p:attrNameLst>
                                      </p:cBhvr>
                                      <p:to>
                                        <p:strVal val="visible"/>
                                      </p:to>
                                    </p:set>
                                    <p:anim calcmode="lin" valueType="num">
                                      <p:cBhvr>
                                        <p:cTn id="116"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17"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18"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19" dur="1000" fill="hold"/>
                                        <p:tgtEl>
                                          <p:spTgt spid="8"/>
                                        </p:tgtEl>
                                        <p:attrNameLst>
                                          <p:attrName>ppt_h</p:attrName>
                                        </p:attrNameLst>
                                      </p:cBhvr>
                                      <p:tavLst>
                                        <p:tav tm="0">
                                          <p:val>
                                            <p:strVal val="#ppt_h"/>
                                          </p:val>
                                        </p:tav>
                                        <p:tav tm="100000">
                                          <p:val>
                                            <p:strVal val="#ppt_h"/>
                                          </p:val>
                                        </p:tav>
                                      </p:tavLst>
                                    </p:anim>
                                    <p:anim calcmode="lin" valueType="num">
                                      <p:cBhvr>
                                        <p:cTn id="120"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1"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22"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23" dur="1000" decel="50000">
                                          <p:stCondLst>
                                            <p:cond delay="0"/>
                                          </p:stCondLst>
                                        </p:cTn>
                                        <p:tgtEl>
                                          <p:spTgt spid="8"/>
                                        </p:tgtEl>
                                      </p:cBhvr>
                                    </p:animEffect>
                                  </p:childTnLst>
                                </p:cTn>
                              </p:par>
                            </p:childTnLst>
                          </p:cTn>
                        </p:par>
                      </p:childTnLst>
                    </p:cTn>
                  </p:par>
                  <p:par>
                    <p:cTn id="124" fill="hold">
                      <p:stCondLst>
                        <p:cond delay="indefinite"/>
                      </p:stCondLst>
                      <p:childTnLst>
                        <p:par>
                          <p:cTn id="125" fill="hold">
                            <p:stCondLst>
                              <p:cond delay="0"/>
                            </p:stCondLst>
                            <p:childTnLst>
                              <p:par>
                                <p:cTn id="126" presetID="25" presetClass="entr" presetSubtype="0" fill="hold" grpId="0" nodeType="clickEffect">
                                  <p:stCondLst>
                                    <p:cond delay="0"/>
                                  </p:stCondLst>
                                  <p:childTnLst>
                                    <p:set>
                                      <p:cBhvr>
                                        <p:cTn id="127" dur="1" fill="hold">
                                          <p:stCondLst>
                                            <p:cond delay="0"/>
                                          </p:stCondLst>
                                        </p:cTn>
                                        <p:tgtEl>
                                          <p:spTgt spid="5"/>
                                        </p:tgtEl>
                                        <p:attrNameLst>
                                          <p:attrName>style.visibility</p:attrName>
                                        </p:attrNameLst>
                                      </p:cBhvr>
                                      <p:to>
                                        <p:strVal val="visible"/>
                                      </p:to>
                                    </p:set>
                                    <p:anim calcmode="lin" valueType="num">
                                      <p:cBhvr>
                                        <p:cTn id="128"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31" dur="1000" fill="hold"/>
                                        <p:tgtEl>
                                          <p:spTgt spid="5"/>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5"/>
                                        </p:tgtEl>
                                      </p:cBhvr>
                                    </p:animEffect>
                                  </p:childTnLst>
                                </p:cTn>
                              </p:par>
                            </p:childTnLst>
                          </p:cTn>
                        </p:par>
                      </p:childTnLst>
                    </p:cTn>
                  </p:par>
                  <p:par>
                    <p:cTn id="136" fill="hold">
                      <p:stCondLst>
                        <p:cond delay="indefinite"/>
                      </p:stCondLst>
                      <p:childTnLst>
                        <p:par>
                          <p:cTn id="137" fill="hold">
                            <p:stCondLst>
                              <p:cond delay="0"/>
                            </p:stCondLst>
                            <p:childTnLst>
                              <p:par>
                                <p:cTn id="138" presetID="25" presetClass="entr" presetSubtype="0" fill="hold" grpId="0" nodeType="clickEffect">
                                  <p:stCondLst>
                                    <p:cond delay="0"/>
                                  </p:stCondLst>
                                  <p:childTnLst>
                                    <p:set>
                                      <p:cBhvr>
                                        <p:cTn id="139" dur="1" fill="hold">
                                          <p:stCondLst>
                                            <p:cond delay="0"/>
                                          </p:stCondLst>
                                        </p:cTn>
                                        <p:tgtEl>
                                          <p:spTgt spid="7"/>
                                        </p:tgtEl>
                                        <p:attrNameLst>
                                          <p:attrName>style.visibility</p:attrName>
                                        </p:attrNameLst>
                                      </p:cBhvr>
                                      <p:to>
                                        <p:strVal val="visible"/>
                                      </p:to>
                                    </p:set>
                                    <p:anim calcmode="lin" valueType="num">
                                      <p:cBhvr>
                                        <p:cTn id="140"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1"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42"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43" dur="1000" fill="hold"/>
                                        <p:tgtEl>
                                          <p:spTgt spid="7"/>
                                        </p:tgtEl>
                                        <p:attrNameLst>
                                          <p:attrName>ppt_h</p:attrName>
                                        </p:attrNameLst>
                                      </p:cBhvr>
                                      <p:tavLst>
                                        <p:tav tm="0">
                                          <p:val>
                                            <p:strVal val="#ppt_h"/>
                                          </p:val>
                                        </p:tav>
                                        <p:tav tm="100000">
                                          <p:val>
                                            <p:strVal val="#ppt_h"/>
                                          </p:val>
                                        </p:tav>
                                      </p:tavLst>
                                    </p:anim>
                                    <p:anim calcmode="lin" valueType="num">
                                      <p:cBhvr>
                                        <p:cTn id="144"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45"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46"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7" dur="1000" decel="50000">
                                          <p:stCondLst>
                                            <p:cond delay="0"/>
                                          </p:stCondLst>
                                        </p:cTn>
                                        <p:tgtEl>
                                          <p:spTgt spid="7"/>
                                        </p:tgtEl>
                                      </p:cBhvr>
                                    </p:animEffect>
                                  </p:childTnLst>
                                </p:cTn>
                              </p:par>
                            </p:childTnLst>
                          </p:cTn>
                        </p:par>
                      </p:childTnLst>
                    </p:cTn>
                  </p:par>
                  <p:par>
                    <p:cTn id="148" fill="hold">
                      <p:stCondLst>
                        <p:cond delay="indefinite"/>
                      </p:stCondLst>
                      <p:childTnLst>
                        <p:par>
                          <p:cTn id="149" fill="hold">
                            <p:stCondLst>
                              <p:cond delay="0"/>
                            </p:stCondLst>
                            <p:childTnLst>
                              <p:par>
                                <p:cTn id="150" presetID="25" presetClass="entr" presetSubtype="0" fill="hold" grpId="0" nodeType="clickEffect">
                                  <p:stCondLst>
                                    <p:cond delay="0"/>
                                  </p:stCondLst>
                                  <p:childTnLst>
                                    <p:set>
                                      <p:cBhvr>
                                        <p:cTn id="151" dur="1" fill="hold">
                                          <p:stCondLst>
                                            <p:cond delay="0"/>
                                          </p:stCondLst>
                                        </p:cTn>
                                        <p:tgtEl>
                                          <p:spTgt spid="16"/>
                                        </p:tgtEl>
                                        <p:attrNameLst>
                                          <p:attrName>style.visibility</p:attrName>
                                        </p:attrNameLst>
                                      </p:cBhvr>
                                      <p:to>
                                        <p:strVal val="visible"/>
                                      </p:to>
                                    </p:set>
                                    <p:anim calcmode="lin" valueType="num">
                                      <p:cBhvr>
                                        <p:cTn id="152"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53"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54"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55" dur="1000" fill="hold"/>
                                        <p:tgtEl>
                                          <p:spTgt spid="16"/>
                                        </p:tgtEl>
                                        <p:attrNameLst>
                                          <p:attrName>ppt_h</p:attrName>
                                        </p:attrNameLst>
                                      </p:cBhvr>
                                      <p:tavLst>
                                        <p:tav tm="0">
                                          <p:val>
                                            <p:strVal val="#ppt_h"/>
                                          </p:val>
                                        </p:tav>
                                        <p:tav tm="100000">
                                          <p:val>
                                            <p:strVal val="#ppt_h"/>
                                          </p:val>
                                        </p:tav>
                                      </p:tavLst>
                                    </p:anim>
                                    <p:anim calcmode="lin" valueType="num">
                                      <p:cBhvr>
                                        <p:cTn id="156"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57"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58"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59" dur="1000" decel="50000">
                                          <p:stCondLst>
                                            <p:cond delay="0"/>
                                          </p:stCondLst>
                                        </p:cTn>
                                        <p:tgtEl>
                                          <p:spTgt spid="16"/>
                                        </p:tgtEl>
                                      </p:cBhvr>
                                    </p:animEffect>
                                  </p:childTnLst>
                                </p:cTn>
                              </p:par>
                            </p:childTnLst>
                          </p:cTn>
                        </p:par>
                      </p:childTnLst>
                    </p:cTn>
                  </p:par>
                  <p:par>
                    <p:cTn id="160" fill="hold">
                      <p:stCondLst>
                        <p:cond delay="indefinite"/>
                      </p:stCondLst>
                      <p:childTnLst>
                        <p:par>
                          <p:cTn id="161" fill="hold">
                            <p:stCondLst>
                              <p:cond delay="0"/>
                            </p:stCondLst>
                            <p:childTnLst>
                              <p:par>
                                <p:cTn id="162" presetID="25" presetClass="entr" presetSubtype="0" fill="hold" grpId="0" nodeType="clickEffect">
                                  <p:stCondLst>
                                    <p:cond delay="0"/>
                                  </p:stCondLst>
                                  <p:childTnLst>
                                    <p:set>
                                      <p:cBhvr>
                                        <p:cTn id="163" dur="1" fill="hold">
                                          <p:stCondLst>
                                            <p:cond delay="0"/>
                                          </p:stCondLst>
                                        </p:cTn>
                                        <p:tgtEl>
                                          <p:spTgt spid="28"/>
                                        </p:tgtEl>
                                        <p:attrNameLst>
                                          <p:attrName>style.visibility</p:attrName>
                                        </p:attrNameLst>
                                      </p:cBhvr>
                                      <p:to>
                                        <p:strVal val="visible"/>
                                      </p:to>
                                    </p:set>
                                    <p:anim calcmode="lin" valueType="num">
                                      <p:cBhvr>
                                        <p:cTn id="164"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67" dur="1000" fill="hold"/>
                                        <p:tgtEl>
                                          <p:spTgt spid="28"/>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bldLvl="0" animBg="1"/>
      <p:bldP spid="6" grpId="1" animBg="1"/>
      <p:bldP spid="19" grpId="0" bldLvl="0" animBg="1"/>
      <p:bldP spid="19" grpId="1" animBg="1"/>
      <p:bldP spid="14" grpId="0" bldLvl="0" animBg="1"/>
      <p:bldP spid="14" grpId="1" animBg="1"/>
      <p:bldP spid="15" grpId="0" bldLvl="0" animBg="1"/>
      <p:bldP spid="15" grpId="1" animBg="1"/>
      <p:bldP spid="8" grpId="0" bldLvl="0" animBg="1"/>
      <p:bldP spid="8" grpId="1" animBg="1"/>
      <p:bldP spid="5" grpId="0" bldLvl="0" animBg="1"/>
      <p:bldP spid="5" grpId="1" animBg="1"/>
      <p:bldP spid="7" grpId="0" bldLvl="0" animBg="1"/>
      <p:bldP spid="7" grpId="1" animBg="1"/>
      <p:bldP spid="16" grpId="0" bldLvl="0" animBg="1"/>
      <p:bldP spid="16" grpId="1" animBg="1"/>
      <p:bldP spid="28" grpId="0" bldLvl="0" animBg="1"/>
      <p:bldP spid="2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102235" y="748030"/>
            <a:ext cx="6617335" cy="315976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Times New Roman" panose="02020603050405020304" charset="0"/>
                <a:cs typeface="Times New Roman" panose="02020603050405020304" charset="0"/>
              </a:rPr>
              <a:t>         I always try to write on the principal of the iceberg. There is seven-eights of it under water for every part that shows. Anything you know you can eliminate and it only strengthens your iceberg. It is the part that doesn’t show.</a:t>
            </a:r>
            <a:endParaRPr lang="en-US" altLang="zh-CN"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                       ---Ernest Miller Hemingway</a:t>
            </a:r>
            <a:endParaRPr lang="en-US" altLang="zh-CN" sz="2800">
              <a:solidFill>
                <a:schemeClr val="tx1"/>
              </a:solidFill>
              <a:latin typeface="Times New Roman" panose="02020603050405020304" charset="0"/>
              <a:cs typeface="Times New Roman" panose="02020603050405020304" charset="0"/>
            </a:endParaRPr>
          </a:p>
        </p:txBody>
      </p:sp>
      <p:sp>
        <p:nvSpPr>
          <p:cNvPr id="15" name="圆角矩形 14"/>
          <p:cNvSpPr/>
          <p:nvPr/>
        </p:nvSpPr>
        <p:spPr>
          <a:xfrm>
            <a:off x="165735" y="3930015"/>
            <a:ext cx="6359525" cy="286448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我总试着以冰山原则写作。水底的部分占整座冰山的八分之七。凡是你所知道的东西，都能删去；删去的是水底看不见的部分，是足以强化你的冰山。</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欧内斯特</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米勒尔</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海明威</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流程图: 资料带 4"/>
          <p:cNvSpPr/>
          <p:nvPr/>
        </p:nvSpPr>
        <p:spPr>
          <a:xfrm>
            <a:off x="7536180" y="875030"/>
            <a:ext cx="3961130" cy="822960"/>
          </a:xfrm>
          <a:prstGeom prst="flowChartPunchedTape">
            <a:avLst/>
          </a:prstGeom>
          <a:gradFill>
            <a:gsLst>
              <a:gs pos="50000">
                <a:schemeClr val="accent3"/>
              </a:gs>
              <a:gs pos="0">
                <a:schemeClr val="accent3">
                  <a:lumMod val="25000"/>
                  <a:lumOff val="75000"/>
                </a:schemeClr>
              </a:gs>
              <a:gs pos="100000">
                <a:schemeClr val="accent3">
                  <a:lumMod val="85000"/>
                </a:schemeClr>
              </a:gs>
            </a:gsLst>
            <a:lin ang="5400000" scaled="1"/>
          </a:gradFill>
          <a:ln w="28575">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a:lnSpc>
                <a:spcPct val="125000"/>
              </a:lnSpc>
              <a:defRPr/>
            </a:pPr>
            <a:r>
              <a:rPr lang="en-US" sz="32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文本简洁</a:t>
            </a:r>
            <a:endParaRPr lang="zh-CN" altLang="en-US" sz="3200">
              <a:solidFill>
                <a:schemeClr val="tx1"/>
              </a:solidFill>
              <a:latin typeface="宋体" panose="02010600030101010101" pitchFamily="2" charset="-122"/>
              <a:ea typeface="宋体" panose="02010600030101010101" pitchFamily="2" charset="-122"/>
            </a:endParaRPr>
          </a:p>
        </p:txBody>
      </p:sp>
      <p:grpSp>
        <p:nvGrpSpPr>
          <p:cNvPr id="7" name="组合 6"/>
          <p:cNvGrpSpPr/>
          <p:nvPr/>
        </p:nvGrpSpPr>
        <p:grpSpPr>
          <a:xfrm>
            <a:off x="7300829" y="27004"/>
            <a:ext cx="4566051" cy="837204"/>
            <a:chOff x="10391" y="1865"/>
            <a:chExt cx="4618" cy="894"/>
          </a:xfrm>
        </p:grpSpPr>
        <p:sp>
          <p:nvSpPr>
            <p:cNvPr id="6" name="任意多边形: 形状 5"/>
            <p:cNvSpPr/>
            <p:nvPr>
              <p:custDataLst>
                <p:tags r:id="rId1"/>
              </p:custDataLst>
            </p:nvPr>
          </p:nvSpPr>
          <p:spPr>
            <a:xfrm rot="16200000" flipV="1">
              <a:off x="12253" y="3"/>
              <a:ext cx="894" cy="4618"/>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16" name="文本框 15"/>
            <p:cNvSpPr txBox="1"/>
            <p:nvPr>
              <p:custDataLst>
                <p:tags r:id="rId2"/>
              </p:custDataLst>
            </p:nvPr>
          </p:nvSpPr>
          <p:spPr>
            <a:xfrm>
              <a:off x="10391" y="1988"/>
              <a:ext cx="4484" cy="623"/>
            </a:xfrm>
            <a:prstGeom prst="rect">
              <a:avLst/>
            </a:prstGeom>
            <a:noFill/>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a:solidFill>
                    <a:schemeClr val="tx1"/>
                  </a:solidFill>
                  <a:latin typeface="宋体" panose="02010600030101010101" pitchFamily="2" charset="-122"/>
                  <a:ea typeface="宋体" panose="02010600030101010101" pitchFamily="2" charset="-122"/>
                  <a:sym typeface="+mn-ea"/>
                </a:rPr>
                <a:t>冰山理论的核心要素</a:t>
              </a:r>
              <a:endParaRPr lang="zh-CN" altLang="en-US" sz="3200">
                <a:solidFill>
                  <a:schemeClr val="tx1"/>
                </a:solidFill>
                <a:latin typeface="宋体" panose="02010600030101010101" pitchFamily="2" charset="-122"/>
                <a:ea typeface="宋体" panose="02010600030101010101" pitchFamily="2" charset="-122"/>
                <a:sym typeface="+mn-ea"/>
              </a:endParaRPr>
            </a:p>
          </p:txBody>
        </p:sp>
      </p:grpSp>
      <p:sp>
        <p:nvSpPr>
          <p:cNvPr id="17" name="流程图: 资料带 16"/>
          <p:cNvSpPr/>
          <p:nvPr/>
        </p:nvSpPr>
        <p:spPr>
          <a:xfrm>
            <a:off x="7603490" y="2780665"/>
            <a:ext cx="3961130" cy="822960"/>
          </a:xfrm>
          <a:prstGeom prst="flowChartPunchedTape">
            <a:avLst/>
          </a:prstGeom>
          <a:gradFill>
            <a:gsLst>
              <a:gs pos="50000">
                <a:schemeClr val="accent3"/>
              </a:gs>
              <a:gs pos="0">
                <a:schemeClr val="accent3">
                  <a:lumMod val="25000"/>
                  <a:lumOff val="75000"/>
                </a:schemeClr>
              </a:gs>
              <a:gs pos="100000">
                <a:schemeClr val="accent3">
                  <a:lumMod val="85000"/>
                </a:schemeClr>
              </a:gs>
            </a:gsLst>
            <a:lin ang="5400000" scaled="1"/>
          </a:gradFill>
          <a:ln w="28575">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125000"/>
              </a:lnSpc>
              <a:buClrTx/>
              <a:buSzTx/>
              <a:buFontTx/>
              <a:defRPr/>
            </a:pPr>
            <a:r>
              <a:rPr lang="en-US" sz="32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叙事者的不动声色</a:t>
            </a:r>
            <a:endParaRPr lang="en-US" sz="3200" b="1">
              <a:solidFill>
                <a:srgbClr val="2C3E50"/>
              </a:solidFill>
              <a:latin typeface="宋体" panose="02010600030101010101" pitchFamily="2" charset="-122"/>
              <a:ea typeface="宋体" panose="02010600030101010101" pitchFamily="2" charset="-122"/>
              <a:cs typeface="Noto Sans SC" panose="020B0200000000000000" charset="-122"/>
            </a:endParaRPr>
          </a:p>
        </p:txBody>
      </p:sp>
      <p:sp>
        <p:nvSpPr>
          <p:cNvPr id="18" name="流程图: 资料带 17"/>
          <p:cNvSpPr/>
          <p:nvPr/>
        </p:nvSpPr>
        <p:spPr>
          <a:xfrm>
            <a:off x="7536180" y="4819015"/>
            <a:ext cx="3961130" cy="822960"/>
          </a:xfrm>
          <a:prstGeom prst="flowChartPunchedTape">
            <a:avLst/>
          </a:prstGeom>
          <a:gradFill>
            <a:gsLst>
              <a:gs pos="50000">
                <a:schemeClr val="accent3"/>
              </a:gs>
              <a:gs pos="0">
                <a:schemeClr val="accent3">
                  <a:lumMod val="25000"/>
                  <a:lumOff val="75000"/>
                </a:schemeClr>
              </a:gs>
              <a:gs pos="100000">
                <a:schemeClr val="accent3">
                  <a:lumMod val="85000"/>
                </a:schemeClr>
              </a:gs>
            </a:gsLst>
            <a:lin ang="5400000" scaled="1"/>
          </a:gradFill>
          <a:ln w="28575">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a:lnSpc>
                <a:spcPct val="125000"/>
              </a:lnSpc>
              <a:defRPr/>
            </a:pPr>
            <a:r>
              <a:rPr lang="en-US" sz="3200" b="1">
                <a:solidFill>
                  <a:srgbClr val="2C3E50"/>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读者的积极参与</a:t>
            </a:r>
            <a:endParaRPr lang="zh-CN" altLang="en-US" sz="3200">
              <a:solidFill>
                <a:schemeClr val="tx1"/>
              </a:solidFill>
              <a:latin typeface="宋体" panose="02010600030101010101" pitchFamily="2" charset="-122"/>
              <a:ea typeface="宋体" panose="02010600030101010101" pitchFamily="2" charset="-122"/>
            </a:endParaRPr>
          </a:p>
        </p:txBody>
      </p:sp>
      <p:grpSp>
        <p:nvGrpSpPr>
          <p:cNvPr id="3" name="组合 2"/>
          <p:cNvGrpSpPr/>
          <p:nvPr/>
        </p:nvGrpSpPr>
        <p:grpSpPr>
          <a:xfrm>
            <a:off x="1216530" y="-60325"/>
            <a:ext cx="4263520" cy="787400"/>
            <a:chOff x="10340" y="1866"/>
            <a:chExt cx="4669" cy="1228"/>
          </a:xfrm>
        </p:grpSpPr>
        <p:sp>
          <p:nvSpPr>
            <p:cNvPr id="23" name="任意多边形: 形状 5"/>
            <p:cNvSpPr/>
            <p:nvPr>
              <p:custDataLst>
                <p:tags r:id="rId3"/>
              </p:custDataLst>
            </p:nvPr>
          </p:nvSpPr>
          <p:spPr>
            <a:xfrm rot="16200000" flipV="1">
              <a:off x="12060" y="145"/>
              <a:ext cx="1228" cy="4669"/>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29" name="文本框 28"/>
            <p:cNvSpPr txBox="1"/>
            <p:nvPr>
              <p:custDataLst>
                <p:tags r:id="rId4"/>
              </p:custDataLst>
            </p:nvPr>
          </p:nvSpPr>
          <p:spPr>
            <a:xfrm>
              <a:off x="10429" y="2044"/>
              <a:ext cx="4484" cy="812"/>
            </a:xfrm>
            <a:prstGeom prst="rect">
              <a:avLst/>
            </a:prstGeom>
            <a:noFill/>
            <a:ln>
              <a:solidFill>
                <a:srgbClr val="C00000"/>
              </a:solidFill>
            </a:ln>
          </p:spPr>
          <p:txBody>
            <a:bodyPr wrap="square" rtlCol="0">
              <a:no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a:solidFill>
                    <a:schemeClr val="tx1"/>
                  </a:solidFill>
                  <a:latin typeface="宋体" panose="02010600030101010101" pitchFamily="2" charset="-122"/>
                  <a:ea typeface="宋体" panose="02010600030101010101" pitchFamily="2" charset="-122"/>
                  <a:sym typeface="+mn-ea"/>
                </a:rPr>
                <a:t>冰山理论</a:t>
              </a:r>
              <a:r>
                <a:rPr lang="zh-CN" altLang="en-US" sz="3200">
                  <a:solidFill>
                    <a:schemeClr val="tx1"/>
                  </a:solidFill>
                  <a:latin typeface="宋体" panose="02010600030101010101" pitchFamily="2" charset="-122"/>
                  <a:ea typeface="宋体" panose="02010600030101010101" pitchFamily="2" charset="-122"/>
                  <a:sym typeface="Noto Sans SC" panose="020B0200000000000000" charset="-122"/>
                </a:rPr>
                <a:t>名言</a:t>
              </a:r>
              <a:endParaRPr lang="en-US" sz="3200"/>
            </a:p>
            <a:p>
              <a:endParaRPr lang="zh-CN" altLang="en-US" sz="3200">
                <a:solidFill>
                  <a:schemeClr val="tx1"/>
                </a:solidFill>
                <a:latin typeface="宋体" panose="02010600030101010101" pitchFamily="2" charset="-122"/>
                <a:ea typeface="宋体" panose="02010600030101010101" pitchFamily="2" charset="-122"/>
                <a:sym typeface="+mn-ea"/>
              </a:endParaRPr>
            </a:p>
          </p:txBody>
        </p:sp>
      </p:grpSp>
      <p:sp>
        <p:nvSpPr>
          <p:cNvPr id="4" name="AutoShape 7"/>
          <p:cNvSpPr/>
          <p:nvPr>
            <p:custDataLst>
              <p:tags r:id="rId5"/>
            </p:custDataLst>
          </p:nvPr>
        </p:nvSpPr>
        <p:spPr>
          <a:xfrm>
            <a:off x="7421880" y="1788160"/>
            <a:ext cx="4445000" cy="1040765"/>
          </a:xfrm>
          <a:prstGeom prst="rect">
            <a:avLst/>
          </a:prstGeom>
          <a:noFill/>
          <a:ln w="12700" cap="flat" cmpd="sng">
            <a:noFill/>
            <a:prstDash val="solid"/>
            <a:round/>
          </a:ln>
        </p:spPr>
        <p:txBody>
          <a:bodyPr vert="horz" wrap="square" lIns="0" tIns="0" rIns="0" bIns="0" rtlCol="0" anchor="t" anchorCtr="0"/>
          <a:lstStyle/>
          <a:p>
            <a:pPr indent="0" algn="l">
              <a:lnSpc>
                <a:spcPct val="117000"/>
              </a:lnSpc>
              <a:defRPr/>
            </a:pPr>
            <a:r>
              <a:rPr lang="en-US" sz="2800" b="0" i="0" u="none" strike="noStrike">
                <a:solidFill>
                  <a:schemeClr val="tx1"/>
                </a:solidFill>
                <a:latin typeface="楷体" panose="02010609060101010101" charset="-122"/>
                <a:ea typeface="楷体" panose="02010609060101010101" charset="-122"/>
                <a:cs typeface="Noto Sans SC" panose="020B0200000000000000" charset="-122"/>
                <a:sym typeface="Noto Sans SC" panose="020B0200000000000000" charset="-122"/>
              </a:rPr>
              <a:t>用词精炼，避免冗余，用最少的文字承载最丰富的信息。</a:t>
            </a:r>
            <a:endParaRPr lang="en-US" sz="2800" b="0" i="0" u="none" strike="noStrike">
              <a:solidFill>
                <a:schemeClr val="tx1"/>
              </a:solidFill>
              <a:latin typeface="楷体" panose="02010609060101010101" charset="-122"/>
              <a:ea typeface="楷体" panose="02010609060101010101" charset="-122"/>
              <a:cs typeface="Noto Sans SC" panose="020B0200000000000000" charset="-122"/>
              <a:sym typeface="Noto Sans SC" panose="020B0200000000000000" charset="-122"/>
            </a:endParaRPr>
          </a:p>
        </p:txBody>
      </p:sp>
      <p:sp>
        <p:nvSpPr>
          <p:cNvPr id="9" name="AutoShape 10"/>
          <p:cNvSpPr/>
          <p:nvPr>
            <p:custDataLst>
              <p:tags r:id="rId6"/>
            </p:custDataLst>
          </p:nvPr>
        </p:nvSpPr>
        <p:spPr>
          <a:xfrm>
            <a:off x="7063740" y="3752850"/>
            <a:ext cx="4780915" cy="1065530"/>
          </a:xfrm>
          <a:prstGeom prst="rect">
            <a:avLst/>
          </a:prstGeom>
          <a:noFill/>
          <a:ln w="12700" cap="flat" cmpd="sng">
            <a:noFill/>
            <a:prstDash val="solid"/>
            <a:round/>
          </a:ln>
        </p:spPr>
        <p:txBody>
          <a:bodyPr vert="horz" wrap="square" lIns="0" tIns="0" rIns="0" bIns="0" rtlCol="0" anchor="t" anchorCtr="0">
            <a:noAutofit/>
          </a:bodyPr>
          <a:lstStyle/>
          <a:p>
            <a:pPr lvl="0" algn="l">
              <a:lnSpc>
                <a:spcPct val="117000"/>
              </a:lnSpc>
              <a:buClrTx/>
              <a:buSzTx/>
              <a:buFontTx/>
              <a:defRPr/>
            </a:pPr>
            <a:r>
              <a:rPr lang="en-US" sz="2800">
                <a:latin typeface="楷体" panose="02010609060101010101" charset="-122"/>
                <a:ea typeface="楷体" panose="02010609060101010101" charset="-122"/>
                <a:cs typeface="Noto Sans SC" panose="020B0200000000000000" charset="-122"/>
                <a:sym typeface="Noto Sans SC" panose="020B0200000000000000" charset="-122"/>
              </a:rPr>
              <a:t>作者隐藏于幕后，不直接议论抒情，让事实和细节自己说话。</a:t>
            </a:r>
            <a:endParaRPr lang="en-US" sz="2800">
              <a:latin typeface="楷体" panose="02010609060101010101" charset="-122"/>
              <a:ea typeface="楷体" panose="02010609060101010101" charset="-122"/>
              <a:cs typeface="Noto Sans SC" panose="020B0200000000000000" charset="-122"/>
              <a:sym typeface="Noto Sans SC" panose="020B0200000000000000" charset="-122"/>
            </a:endParaRPr>
          </a:p>
        </p:txBody>
      </p:sp>
      <p:sp>
        <p:nvSpPr>
          <p:cNvPr id="24" name="AutoShape 13"/>
          <p:cNvSpPr/>
          <p:nvPr>
            <p:custDataLst>
              <p:tags r:id="rId7"/>
            </p:custDataLst>
          </p:nvPr>
        </p:nvSpPr>
        <p:spPr>
          <a:xfrm>
            <a:off x="6964680" y="5742305"/>
            <a:ext cx="4768850" cy="1042670"/>
          </a:xfrm>
          <a:prstGeom prst="rect">
            <a:avLst/>
          </a:prstGeom>
          <a:noFill/>
          <a:ln w="12700" cap="flat" cmpd="sng">
            <a:noFill/>
            <a:prstDash val="solid"/>
            <a:round/>
          </a:ln>
        </p:spPr>
        <p:txBody>
          <a:bodyPr vert="horz" wrap="square" lIns="0" tIns="0" rIns="0" bIns="0" rtlCol="0" anchor="t" anchorCtr="0">
            <a:noAutofit/>
          </a:bodyPr>
          <a:lstStyle/>
          <a:p>
            <a:pPr lvl="0" algn="l">
              <a:lnSpc>
                <a:spcPct val="117000"/>
              </a:lnSpc>
              <a:buClrTx/>
              <a:buSzTx/>
              <a:buFontTx/>
              <a:defRPr/>
            </a:pPr>
            <a:r>
              <a:rPr lang="en-US" sz="2800">
                <a:latin typeface="楷体" panose="02010609060101010101" charset="-122"/>
                <a:ea typeface="楷体" panose="02010609060101010101" charset="-122"/>
                <a:cs typeface="Noto Sans SC" panose="020B0200000000000000" charset="-122"/>
                <a:sym typeface="Noto Sans SC" panose="020B0200000000000000" charset="-122"/>
              </a:rPr>
              <a:t>引导读者通过想象和联想，完成对“水下八分之七”的解读。</a:t>
            </a:r>
            <a:endParaRPr lang="en-US" sz="2800">
              <a:latin typeface="楷体" panose="02010609060101010101" charset="-122"/>
              <a:ea typeface="楷体" panose="02010609060101010101" charset="-122"/>
              <a:cs typeface="Noto Sans SC" panose="020B0200000000000000" charset="-122"/>
              <a:sym typeface="Noto Sans SC" panose="020B0200000000000000" charset="-122"/>
            </a:endParaRPr>
          </a:p>
        </p:txBody>
      </p:sp>
      <p:grpSp>
        <p:nvGrpSpPr>
          <p:cNvPr id="28" name="组合 27"/>
          <p:cNvGrpSpPr/>
          <p:nvPr/>
        </p:nvGrpSpPr>
        <p:grpSpPr>
          <a:xfrm>
            <a:off x="6799580" y="1863090"/>
            <a:ext cx="5291455" cy="3867785"/>
            <a:chOff x="10959" y="6141"/>
            <a:chExt cx="8613" cy="4392"/>
          </a:xfrm>
        </p:grpSpPr>
        <p:sp>
          <p:nvSpPr>
            <p:cNvPr id="30" name="流程图: 库存数据 29"/>
            <p:cNvSpPr/>
            <p:nvPr/>
          </p:nvSpPr>
          <p:spPr>
            <a:xfrm>
              <a:off x="10959" y="6141"/>
              <a:ext cx="8613" cy="4391"/>
            </a:xfrm>
            <a:prstGeom prst="flowChartOnlineStorage">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zh-CN" altLang="en-US" sz="2400">
                <a:solidFill>
                  <a:schemeClr val="tx1"/>
                </a:solidFill>
                <a:latin typeface="宋体" panose="02010600030101010101" pitchFamily="2" charset="-122"/>
                <a:ea typeface="宋体" panose="02010600030101010101" pitchFamily="2" charset="-122"/>
              </a:endParaRPr>
            </a:p>
          </p:txBody>
        </p:sp>
        <p:sp>
          <p:nvSpPr>
            <p:cNvPr id="31" name="文本框 30"/>
            <p:cNvSpPr txBox="1"/>
            <p:nvPr/>
          </p:nvSpPr>
          <p:spPr>
            <a:xfrm>
              <a:off x="11389" y="6154"/>
              <a:ext cx="7036" cy="4379"/>
            </a:xfrm>
            <a:prstGeom prst="rect">
              <a:avLst/>
            </a:prstGeom>
            <a:noFill/>
          </p:spPr>
          <p:txBody>
            <a:bodyPr wrap="square" rtlCol="0">
              <a:noAutofit/>
            </a:bodyPr>
            <a:p>
              <a:r>
                <a:rPr lang="en-US" altLang="zh-CN" sz="2400">
                  <a:latin typeface="宋体" panose="02010600030101010101" pitchFamily="2" charset="-122"/>
                  <a:ea typeface="宋体" panose="02010600030101010101" pitchFamily="2" charset="-122"/>
                  <a:sym typeface="+mn-ea"/>
                </a:rPr>
                <a:t>  </a:t>
              </a:r>
              <a:r>
                <a:rPr lang="en-US" altLang="zh-CN" sz="2800">
                  <a:solidFill>
                    <a:schemeClr val="bg1"/>
                  </a:solidFill>
                  <a:latin typeface="宋体" panose="02010600030101010101" pitchFamily="2" charset="-122"/>
                  <a:ea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sym typeface="+mn-ea"/>
                </a:rPr>
                <a:t> </a:t>
              </a:r>
              <a:endParaRPr lang="en-US" altLang="zh-CN" sz="2800">
                <a:solidFill>
                  <a:schemeClr val="tx1"/>
                </a:solidFill>
                <a:latin typeface="宋体" panose="02010600030101010101" pitchFamily="2" charset="-122"/>
                <a:ea typeface="宋体" panose="02010600030101010101" pitchFamily="2" charset="-122"/>
                <a:sym typeface="+mn-ea"/>
              </a:endParaRPr>
            </a:p>
            <a:p>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sym typeface="+mn-ea"/>
                </a:rPr>
                <a:t>简言之，冰山理论强调了情感和思想的含蓄性，主张通过简洁的文字和鲜明的形象来引发读者的联想和想象，让读者在感受鲜明形象的同时发掘作品的思想意义。</a:t>
              </a:r>
              <a:endParaRPr lang="zh-CN" altLang="en-US" sz="2800">
                <a:solidFill>
                  <a:schemeClr val="tx1"/>
                </a:solidFill>
                <a:latin typeface="宋体" panose="02010600030101010101" pitchFamily="2" charset="-122"/>
                <a:ea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70" dur="1000" fill="hold"/>
                                        <p:tgtEl>
                                          <p:spTgt spid="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82" dur="1000" fill="hold"/>
                                        <p:tgtEl>
                                          <p:spTgt spid="17"/>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p:cTn id="9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94" dur="1000" fill="hold"/>
                                        <p:tgtEl>
                                          <p:spTgt spid="9"/>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9"/>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p:cTn id="10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06" dur="1000" fill="hold"/>
                                        <p:tgtEl>
                                          <p:spTgt spid="18"/>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8"/>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18" dur="1000" fill="hold"/>
                                        <p:tgtEl>
                                          <p:spTgt spid="24"/>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24"/>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nodeType="clickEffect">
                                  <p:stCondLst>
                                    <p:cond delay="0"/>
                                  </p:stCondLst>
                                  <p:childTnLst>
                                    <p:set>
                                      <p:cBhvr>
                                        <p:cTn id="126" dur="1" fill="hold">
                                          <p:stCondLst>
                                            <p:cond delay="0"/>
                                          </p:stCondLst>
                                        </p:cTn>
                                        <p:tgtEl>
                                          <p:spTgt spid="28"/>
                                        </p:tgtEl>
                                        <p:attrNameLst>
                                          <p:attrName>style.visibility</p:attrName>
                                        </p:attrNameLst>
                                      </p:cBhvr>
                                      <p:to>
                                        <p:strVal val="visible"/>
                                      </p:to>
                                    </p:set>
                                    <p:anim calcmode="lin" valueType="num">
                                      <p:cBhvr>
                                        <p:cTn id="127"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30" dur="1000" fill="hold"/>
                                        <p:tgtEl>
                                          <p:spTgt spid="28"/>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5" grpId="0" animBg="1"/>
      <p:bldP spid="5" grpId="1" animBg="1"/>
      <p:bldP spid="4" grpId="0"/>
      <p:bldP spid="4" grpId="1"/>
      <p:bldP spid="17" grpId="0" animBg="1"/>
      <p:bldP spid="17" grpId="1" animBg="1"/>
      <p:bldP spid="9" grpId="0"/>
      <p:bldP spid="9" grpId="1"/>
      <p:bldP spid="18" grpId="0" animBg="1"/>
      <p:bldP spid="18" grpId="1" animBg="1"/>
      <p:bldP spid="24" grpId="0"/>
      <p:bldP spid="24"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133167" y="20955"/>
            <a:ext cx="5264642" cy="1149985"/>
            <a:chOff x="10078" y="1866"/>
            <a:chExt cx="8963" cy="1228"/>
          </a:xfrm>
        </p:grpSpPr>
        <p:sp>
          <p:nvSpPr>
            <p:cNvPr id="5" name="任意多边形: 形状 5"/>
            <p:cNvSpPr/>
            <p:nvPr>
              <p:custDataLst>
                <p:tags r:id="rId1"/>
              </p:custDataLst>
            </p:nvPr>
          </p:nvSpPr>
          <p:spPr>
            <a:xfrm rot="16200000" flipV="1">
              <a:off x="13945" y="-2002"/>
              <a:ext cx="1228" cy="8963"/>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6" name="文本框 15"/>
            <p:cNvSpPr txBox="1"/>
            <p:nvPr>
              <p:custDataLst>
                <p:tags r:id="rId2"/>
              </p:custDataLst>
            </p:nvPr>
          </p:nvSpPr>
          <p:spPr>
            <a:xfrm>
              <a:off x="10557" y="2134"/>
              <a:ext cx="7790" cy="689"/>
            </a:xfrm>
            <a:prstGeom prst="rect">
              <a:avLst/>
            </a:prstGeom>
            <a:noFill/>
            <a:ln>
              <a:solidFill>
                <a:srgbClr val="C00000"/>
              </a:solidFill>
            </a:ln>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t>读后续写与冰山理论</a:t>
              </a:r>
              <a:endParaRPr lang="zh-CN" altLang="en-US" sz="3600" dirty="0"/>
            </a:p>
          </p:txBody>
        </p:sp>
      </p:grpSp>
      <p:pic>
        <p:nvPicPr>
          <p:cNvPr id="25" name="图片 24"/>
          <p:cNvPicPr>
            <a:picLocks noChangeAspect="1"/>
          </p:cNvPicPr>
          <p:nvPr/>
        </p:nvPicPr>
        <p:blipFill>
          <a:blip r:embed="rId3"/>
          <a:stretch>
            <a:fillRect/>
          </a:stretch>
        </p:blipFill>
        <p:spPr>
          <a:xfrm>
            <a:off x="321945" y="2391410"/>
            <a:ext cx="5147310" cy="4352290"/>
          </a:xfrm>
          <a:prstGeom prst="rect">
            <a:avLst/>
          </a:prstGeom>
        </p:spPr>
      </p:pic>
      <p:sp>
        <p:nvSpPr>
          <p:cNvPr id="3" name="圆角矩形 2"/>
          <p:cNvSpPr/>
          <p:nvPr/>
        </p:nvSpPr>
        <p:spPr>
          <a:xfrm>
            <a:off x="6224270" y="2753995"/>
            <a:ext cx="2438400" cy="74041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原文材料</a:t>
            </a:r>
            <a:endParaRPr lang="zh-CN" altLang="en-US" sz="3200">
              <a:latin typeface="宋体" panose="02010600030101010101" pitchFamily="2" charset="-122"/>
              <a:ea typeface="宋体" panose="02010600030101010101" pitchFamily="2" charset="-122"/>
            </a:endParaRPr>
          </a:p>
        </p:txBody>
      </p:sp>
      <p:sp>
        <p:nvSpPr>
          <p:cNvPr id="4" name="圆角矩形 3"/>
          <p:cNvSpPr/>
          <p:nvPr/>
        </p:nvSpPr>
        <p:spPr>
          <a:xfrm>
            <a:off x="6327140" y="4928870"/>
            <a:ext cx="2438400" cy="7416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latin typeface="宋体" panose="02010600030101010101" pitchFamily="2" charset="-122"/>
                <a:ea typeface="宋体" panose="02010600030101010101" pitchFamily="2" charset="-122"/>
                <a:sym typeface="+mn-ea"/>
              </a:rPr>
              <a:t>续写内容</a:t>
            </a:r>
            <a:endParaRPr lang="zh-CN" altLang="en-US" sz="3200">
              <a:sym typeface="+mn-ea"/>
            </a:endParaRPr>
          </a:p>
        </p:txBody>
      </p:sp>
      <p:sp>
        <p:nvSpPr>
          <p:cNvPr id="8" name="流程图: 资料带 7"/>
          <p:cNvSpPr/>
          <p:nvPr/>
        </p:nvSpPr>
        <p:spPr>
          <a:xfrm>
            <a:off x="7571740" y="1369060"/>
            <a:ext cx="3764915" cy="852170"/>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400">
                <a:solidFill>
                  <a:srgbClr val="FF0000"/>
                </a:solidFill>
                <a:latin typeface="宋体" panose="02010600030101010101" pitchFamily="2" charset="-122"/>
                <a:ea typeface="宋体" panose="02010600030101010101" pitchFamily="2" charset="-122"/>
              </a:rPr>
              <a:t>读后续写</a:t>
            </a:r>
            <a:endParaRPr lang="zh-CN" altLang="en-US" sz="4400">
              <a:solidFill>
                <a:srgbClr val="FF0000"/>
              </a:solidFill>
              <a:latin typeface="宋体" panose="02010600030101010101" pitchFamily="2" charset="-122"/>
              <a:ea typeface="宋体" panose="02010600030101010101" pitchFamily="2" charset="-122"/>
            </a:endParaRPr>
          </a:p>
        </p:txBody>
      </p:sp>
      <p:sp>
        <p:nvSpPr>
          <p:cNvPr id="9" name="圆角矩形 8"/>
          <p:cNvSpPr/>
          <p:nvPr/>
        </p:nvSpPr>
        <p:spPr>
          <a:xfrm>
            <a:off x="9509125" y="2753995"/>
            <a:ext cx="2438400" cy="74041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显性文本</a:t>
            </a:r>
            <a:endParaRPr lang="zh-CN" altLang="en-US" sz="3200">
              <a:latin typeface="宋体" panose="02010600030101010101" pitchFamily="2" charset="-122"/>
              <a:ea typeface="宋体" panose="02010600030101010101" pitchFamily="2" charset="-122"/>
            </a:endParaRPr>
          </a:p>
        </p:txBody>
      </p:sp>
      <p:sp>
        <p:nvSpPr>
          <p:cNvPr id="14" name="圆角矩形 13"/>
          <p:cNvSpPr/>
          <p:nvPr/>
        </p:nvSpPr>
        <p:spPr>
          <a:xfrm>
            <a:off x="9623425" y="4928870"/>
            <a:ext cx="2438400" cy="74168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隐性意蕴</a:t>
            </a:r>
            <a:endParaRPr lang="zh-CN" altLang="en-US" sz="3200">
              <a:latin typeface="宋体" panose="02010600030101010101" pitchFamily="2" charset="-122"/>
              <a:ea typeface="宋体" panose="02010600030101010101" pitchFamily="2" charset="-122"/>
            </a:endParaRPr>
          </a:p>
        </p:txBody>
      </p:sp>
      <p:sp>
        <p:nvSpPr>
          <p:cNvPr id="15" name="右箭头 14"/>
          <p:cNvSpPr/>
          <p:nvPr/>
        </p:nvSpPr>
        <p:spPr>
          <a:xfrm>
            <a:off x="8689975" y="3097530"/>
            <a:ext cx="791845" cy="147955"/>
          </a:xfrm>
          <a:prstGeom prst="right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右箭头 15"/>
          <p:cNvSpPr/>
          <p:nvPr/>
        </p:nvSpPr>
        <p:spPr>
          <a:xfrm>
            <a:off x="8765540" y="5226685"/>
            <a:ext cx="791845" cy="147955"/>
          </a:xfrm>
          <a:prstGeom prst="right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上下箭头 16"/>
          <p:cNvSpPr/>
          <p:nvPr/>
        </p:nvSpPr>
        <p:spPr>
          <a:xfrm>
            <a:off x="7347585" y="3573780"/>
            <a:ext cx="151130" cy="1275715"/>
          </a:xfrm>
          <a:prstGeom prst="up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上下箭头 17"/>
          <p:cNvSpPr/>
          <p:nvPr/>
        </p:nvSpPr>
        <p:spPr>
          <a:xfrm>
            <a:off x="10652760" y="3573780"/>
            <a:ext cx="151130" cy="1275715"/>
          </a:xfrm>
          <a:prstGeom prst="up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圆角矩形 23"/>
          <p:cNvSpPr/>
          <p:nvPr/>
        </p:nvSpPr>
        <p:spPr>
          <a:xfrm>
            <a:off x="3140075" y="5075555"/>
            <a:ext cx="2202815" cy="59499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latin typeface="宋体" panose="02010600030101010101" pitchFamily="2" charset="-122"/>
                <a:ea typeface="宋体" panose="02010600030101010101" pitchFamily="2" charset="-122"/>
                <a:sym typeface="+mn-ea"/>
              </a:rPr>
              <a:t>情感内核</a:t>
            </a:r>
            <a:endParaRPr lang="zh-CN" altLang="en-US" sz="3200">
              <a:latin typeface="宋体" panose="02010600030101010101" pitchFamily="2" charset="-122"/>
              <a:ea typeface="宋体" panose="02010600030101010101" pitchFamily="2" charset="-122"/>
              <a:sym typeface="+mn-ea"/>
            </a:endParaRPr>
          </a:p>
        </p:txBody>
      </p:sp>
      <p:sp>
        <p:nvSpPr>
          <p:cNvPr id="26" name="圆角矩形 25"/>
          <p:cNvSpPr/>
          <p:nvPr/>
        </p:nvSpPr>
        <p:spPr>
          <a:xfrm>
            <a:off x="3140075" y="5856605"/>
            <a:ext cx="2202815" cy="59499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latin typeface="宋体" panose="02010600030101010101" pitchFamily="2" charset="-122"/>
                <a:ea typeface="宋体" panose="02010600030101010101" pitchFamily="2" charset="-122"/>
                <a:sym typeface="+mn-ea"/>
              </a:rPr>
              <a:t>主旨倾向</a:t>
            </a:r>
            <a:endParaRPr lang="zh-CN" altLang="en-US" sz="3200">
              <a:latin typeface="宋体" panose="02010600030101010101" pitchFamily="2" charset="-122"/>
              <a:ea typeface="宋体" panose="02010600030101010101" pitchFamily="2" charset="-122"/>
              <a:sym typeface="+mn-ea"/>
            </a:endParaRPr>
          </a:p>
        </p:txBody>
      </p:sp>
      <p:sp>
        <p:nvSpPr>
          <p:cNvPr id="28" name="双波形 27"/>
          <p:cNvSpPr/>
          <p:nvPr/>
        </p:nvSpPr>
        <p:spPr>
          <a:xfrm>
            <a:off x="8096250" y="3792855"/>
            <a:ext cx="2129790" cy="812800"/>
          </a:xfrm>
          <a:prstGeom prst="doubleWav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latin typeface="宋体" panose="02010600030101010101" pitchFamily="2" charset="-122"/>
                <a:ea typeface="宋体" panose="02010600030101010101" pitchFamily="2" charset="-122"/>
              </a:rPr>
              <a:t>逻辑推理</a:t>
            </a:r>
            <a:endParaRPr lang="zh-CN" altLang="en-US" sz="3600">
              <a:latin typeface="宋体" panose="02010600030101010101" pitchFamily="2" charset="-122"/>
              <a:ea typeface="宋体" panose="02010600030101010101" pitchFamily="2" charset="-122"/>
            </a:endParaRPr>
          </a:p>
        </p:txBody>
      </p:sp>
      <p:sp>
        <p:nvSpPr>
          <p:cNvPr id="2" name="流程图: 资料带 1"/>
          <p:cNvSpPr/>
          <p:nvPr/>
        </p:nvSpPr>
        <p:spPr>
          <a:xfrm>
            <a:off x="860425" y="1379855"/>
            <a:ext cx="3764915" cy="897255"/>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400">
                <a:solidFill>
                  <a:srgbClr val="FF0000"/>
                </a:solidFill>
                <a:latin typeface="宋体" panose="02010600030101010101" pitchFamily="2" charset="-122"/>
                <a:ea typeface="宋体" panose="02010600030101010101" pitchFamily="2" charset="-122"/>
              </a:rPr>
              <a:t>冰山理论</a:t>
            </a:r>
            <a:endParaRPr lang="zh-CN" altLang="en-US" sz="4400">
              <a:solidFill>
                <a:srgbClr val="FF0000"/>
              </a:solidFill>
              <a:latin typeface="宋体" panose="02010600030101010101" pitchFamily="2" charset="-122"/>
              <a:ea typeface="宋体" panose="02010600030101010101" pitchFamily="2" charset="-122"/>
            </a:endParaRPr>
          </a:p>
        </p:txBody>
      </p:sp>
      <p:sp>
        <p:nvSpPr>
          <p:cNvPr id="29" name="圆角矩形 28"/>
          <p:cNvSpPr/>
          <p:nvPr/>
        </p:nvSpPr>
        <p:spPr>
          <a:xfrm>
            <a:off x="586105" y="2341880"/>
            <a:ext cx="4619625" cy="59499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显性文本</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八分之一</a:t>
            </a:r>
            <a:r>
              <a:rPr lang="en-US" altLang="zh-CN" sz="3200">
                <a:latin typeface="宋体" panose="02010600030101010101" pitchFamily="2" charset="-122"/>
                <a:ea typeface="宋体" panose="02010600030101010101" pitchFamily="2" charset="-122"/>
              </a:rPr>
              <a:t>)</a:t>
            </a:r>
            <a:endParaRPr lang="en-US" altLang="zh-CN" sz="3200">
              <a:latin typeface="宋体" panose="02010600030101010101" pitchFamily="2" charset="-122"/>
              <a:ea typeface="宋体" panose="02010600030101010101" pitchFamily="2" charset="-122"/>
            </a:endParaRPr>
          </a:p>
        </p:txBody>
      </p:sp>
      <p:sp>
        <p:nvSpPr>
          <p:cNvPr id="30" name="圆角矩形 29"/>
          <p:cNvSpPr/>
          <p:nvPr/>
        </p:nvSpPr>
        <p:spPr>
          <a:xfrm>
            <a:off x="322580" y="2882900"/>
            <a:ext cx="5147310" cy="100774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latin typeface="宋体" panose="02010600030101010101" pitchFamily="2" charset="-122"/>
                <a:ea typeface="宋体" panose="02010600030101010101" pitchFamily="2" charset="-122"/>
                <a:sym typeface="+mn-ea"/>
              </a:rPr>
              <a:t>核心要素</a:t>
            </a:r>
            <a:endParaRPr lang="zh-CN" altLang="en-US" sz="3200">
              <a:latin typeface="宋体" panose="02010600030101010101" pitchFamily="2" charset="-122"/>
              <a:ea typeface="宋体" panose="02010600030101010101" pitchFamily="2" charset="-122"/>
              <a:sym typeface="+mn-ea"/>
            </a:endParaRPr>
          </a:p>
          <a:p>
            <a:pPr lvl="0" algn="ctr">
              <a:buClrTx/>
              <a:buSzTx/>
              <a:buFontTx/>
            </a:pPr>
            <a:r>
              <a:rPr lang="zh-CN" altLang="en-US" sz="3200">
                <a:latin typeface="宋体" panose="02010600030101010101" pitchFamily="2" charset="-122"/>
                <a:ea typeface="宋体" panose="02010600030101010101" pitchFamily="2" charset="-122"/>
                <a:sym typeface="+mn-ea"/>
              </a:rPr>
              <a:t>（</a:t>
            </a:r>
            <a:r>
              <a:rPr lang="en-US" altLang="zh-CN" sz="3200">
                <a:latin typeface="宋体" panose="02010600030101010101" pitchFamily="2" charset="-122"/>
                <a:ea typeface="宋体" panose="02010600030101010101" pitchFamily="2" charset="-122"/>
                <a:sym typeface="+mn-ea"/>
              </a:rPr>
              <a:t>5</a:t>
            </a:r>
            <a:r>
              <a:rPr lang="en-US" altLang="zh-CN" sz="3200">
                <a:latin typeface="Times New Roman" panose="02020603050405020304" charset="0"/>
                <a:ea typeface="宋体" panose="02010600030101010101" pitchFamily="2" charset="-122"/>
                <a:cs typeface="Times New Roman" panose="02020603050405020304" charset="0"/>
                <a:sym typeface="+mn-ea"/>
              </a:rPr>
              <a:t>W</a:t>
            </a:r>
            <a:r>
              <a:rPr lang="en-US" altLang="zh-CN" sz="3200">
                <a:latin typeface="宋体" panose="02010600030101010101" pitchFamily="2" charset="-122"/>
                <a:ea typeface="宋体" panose="02010600030101010101" pitchFamily="2" charset="-122"/>
                <a:sym typeface="+mn-ea"/>
              </a:rPr>
              <a:t>1</a:t>
            </a:r>
            <a:r>
              <a:rPr lang="en-US" altLang="zh-CN" sz="3200">
                <a:latin typeface="Times New Roman" panose="02020603050405020304" charset="0"/>
                <a:ea typeface="宋体" panose="02010600030101010101" pitchFamily="2" charset="-122"/>
                <a:cs typeface="Times New Roman" panose="02020603050405020304" charset="0"/>
                <a:sym typeface="+mn-ea"/>
              </a:rPr>
              <a:t>H</a:t>
            </a:r>
            <a:r>
              <a:rPr lang="zh-CN" altLang="en-US" sz="3200">
                <a:latin typeface="Times New Roman" panose="02020603050405020304" charset="0"/>
                <a:ea typeface="宋体" panose="02010600030101010101" pitchFamily="2" charset="-122"/>
                <a:cs typeface="Times New Roman" panose="02020603050405020304" charset="0"/>
                <a:sym typeface="+mn-ea"/>
              </a:rPr>
              <a:t>、冲突</a:t>
            </a:r>
            <a:r>
              <a:rPr lang="zh-CN" altLang="en-US" sz="3200">
                <a:latin typeface="宋体" panose="02010600030101010101" pitchFamily="2" charset="-122"/>
                <a:ea typeface="宋体" panose="02010600030101010101" pitchFamily="2" charset="-122"/>
                <a:sym typeface="+mn-ea"/>
              </a:rPr>
              <a:t>及情节伏笔）</a:t>
            </a:r>
            <a:endParaRPr lang="zh-CN" altLang="en-US" sz="3200">
              <a:latin typeface="宋体" panose="02010600030101010101" pitchFamily="2" charset="-122"/>
              <a:ea typeface="宋体" panose="02010600030101010101" pitchFamily="2" charset="-122"/>
              <a:sym typeface="+mn-ea"/>
            </a:endParaRPr>
          </a:p>
        </p:txBody>
      </p:sp>
      <p:sp>
        <p:nvSpPr>
          <p:cNvPr id="32" name="圆角矩形 31"/>
          <p:cNvSpPr/>
          <p:nvPr/>
        </p:nvSpPr>
        <p:spPr>
          <a:xfrm>
            <a:off x="415290" y="2486660"/>
            <a:ext cx="4790440" cy="136715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200">
                <a:solidFill>
                  <a:schemeClr val="tx1"/>
                </a:solidFill>
                <a:latin typeface="宋体" panose="02010600030101010101" pitchFamily="2" charset="-122"/>
                <a:ea typeface="宋体" panose="02010600030101010101" pitchFamily="2" charset="-122"/>
                <a:sym typeface="+mn-ea"/>
              </a:rPr>
              <a:t>原文是</a:t>
            </a:r>
            <a:r>
              <a:rPr lang="en-US" altLang="zh-CN" sz="3200">
                <a:solidFill>
                  <a:schemeClr val="tx1"/>
                </a:solidFill>
                <a:latin typeface="宋体" panose="02010600030101010101" pitchFamily="2" charset="-122"/>
                <a:ea typeface="宋体" panose="02010600030101010101" pitchFamily="2" charset="-122"/>
                <a:sym typeface="+mn-ea"/>
              </a:rPr>
              <a:t>“</a:t>
            </a:r>
            <a:r>
              <a:rPr lang="zh-CN" altLang="en-US" sz="3200">
                <a:solidFill>
                  <a:schemeClr val="tx1"/>
                </a:solidFill>
                <a:latin typeface="宋体" panose="02010600030101010101" pitchFamily="2" charset="-122"/>
                <a:ea typeface="宋体" panose="02010600030101010101" pitchFamily="2" charset="-122"/>
                <a:sym typeface="+mn-ea"/>
              </a:rPr>
              <a:t>水上八分之一</a:t>
            </a:r>
            <a:r>
              <a:rPr lang="en-US" altLang="zh-CN" sz="3200">
                <a:solidFill>
                  <a:schemeClr val="tx1"/>
                </a:solidFill>
                <a:latin typeface="宋体" panose="02010600030101010101" pitchFamily="2" charset="-122"/>
                <a:ea typeface="宋体" panose="02010600030101010101" pitchFamily="2" charset="-122"/>
                <a:sym typeface="+mn-ea"/>
              </a:rPr>
              <a:t>”</a:t>
            </a:r>
            <a:r>
              <a:rPr lang="zh-CN" altLang="en-US" sz="3200">
                <a:solidFill>
                  <a:schemeClr val="tx1"/>
                </a:solidFill>
                <a:latin typeface="宋体" panose="02010600030101010101" pitchFamily="2" charset="-122"/>
                <a:ea typeface="宋体" panose="02010600030101010101" pitchFamily="2" charset="-122"/>
                <a:sym typeface="+mn-ea"/>
              </a:rPr>
              <a:t>，为续写提供锚点。</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33" name="圆角矩形 32"/>
          <p:cNvSpPr/>
          <p:nvPr/>
        </p:nvSpPr>
        <p:spPr>
          <a:xfrm>
            <a:off x="387985" y="4849495"/>
            <a:ext cx="2335530" cy="128905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sym typeface="+mn-ea"/>
              </a:rPr>
              <a:t>隐性意蕴</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八分之七</a:t>
            </a:r>
            <a:r>
              <a:rPr lang="en-US" altLang="zh-CN" sz="3200">
                <a:latin typeface="宋体" panose="02010600030101010101" pitchFamily="2" charset="-122"/>
                <a:ea typeface="宋体" panose="02010600030101010101" pitchFamily="2" charset="-122"/>
              </a:rPr>
              <a:t>)</a:t>
            </a:r>
            <a:endParaRPr lang="en-US" altLang="zh-CN" sz="3200">
              <a:latin typeface="宋体" panose="02010600030101010101" pitchFamily="2" charset="-122"/>
              <a:ea typeface="宋体" panose="02010600030101010101" pitchFamily="2" charset="-122"/>
            </a:endParaRPr>
          </a:p>
        </p:txBody>
      </p:sp>
      <p:sp>
        <p:nvSpPr>
          <p:cNvPr id="34" name="圆角矩形 33"/>
          <p:cNvSpPr/>
          <p:nvPr/>
        </p:nvSpPr>
        <p:spPr>
          <a:xfrm>
            <a:off x="3140075" y="4294505"/>
            <a:ext cx="2202815" cy="59499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latin typeface="宋体" panose="02010600030101010101" pitchFamily="2" charset="-122"/>
                <a:ea typeface="宋体" panose="02010600030101010101" pitchFamily="2" charset="-122"/>
                <a:sym typeface="+mn-ea"/>
              </a:rPr>
              <a:t>人物动机</a:t>
            </a:r>
            <a:endParaRPr lang="zh-CN" altLang="en-US" sz="3200">
              <a:latin typeface="宋体" panose="02010600030101010101" pitchFamily="2" charset="-122"/>
              <a:ea typeface="宋体" panose="02010600030101010101" pitchFamily="2" charset="-122"/>
              <a:sym typeface="+mn-ea"/>
            </a:endParaRPr>
          </a:p>
        </p:txBody>
      </p:sp>
      <p:sp>
        <p:nvSpPr>
          <p:cNvPr id="35" name="圆角矩形 34"/>
          <p:cNvSpPr/>
          <p:nvPr/>
        </p:nvSpPr>
        <p:spPr>
          <a:xfrm>
            <a:off x="387985" y="4849495"/>
            <a:ext cx="4984750" cy="136080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200">
                <a:solidFill>
                  <a:schemeClr val="tx1"/>
                </a:solidFill>
                <a:latin typeface="宋体" panose="02010600030101010101" pitchFamily="2" charset="-122"/>
                <a:ea typeface="宋体" panose="02010600030101010101" pitchFamily="2" charset="-122"/>
                <a:sym typeface="+mn-ea"/>
              </a:rPr>
              <a:t>续文是对</a:t>
            </a:r>
            <a:r>
              <a:rPr lang="en-US" altLang="zh-CN" sz="3200">
                <a:solidFill>
                  <a:schemeClr val="tx1"/>
                </a:solidFill>
                <a:latin typeface="宋体" panose="02010600030101010101" pitchFamily="2" charset="-122"/>
                <a:ea typeface="宋体" panose="02010600030101010101" pitchFamily="2" charset="-122"/>
                <a:sym typeface="+mn-ea"/>
              </a:rPr>
              <a:t>“</a:t>
            </a:r>
            <a:r>
              <a:rPr lang="zh-CN" altLang="en-US" sz="3200">
                <a:solidFill>
                  <a:schemeClr val="tx1"/>
                </a:solidFill>
                <a:latin typeface="宋体" panose="02010600030101010101" pitchFamily="2" charset="-122"/>
                <a:ea typeface="宋体" panose="02010600030101010101" pitchFamily="2" charset="-122"/>
                <a:sym typeface="+mn-ea"/>
              </a:rPr>
              <a:t>水下八分之七</a:t>
            </a:r>
            <a:r>
              <a:rPr lang="en-US" altLang="zh-CN" sz="3200">
                <a:solidFill>
                  <a:schemeClr val="tx1"/>
                </a:solidFill>
                <a:latin typeface="宋体" panose="02010600030101010101" pitchFamily="2" charset="-122"/>
                <a:ea typeface="宋体" panose="02010600030101010101" pitchFamily="2" charset="-122"/>
                <a:sym typeface="+mn-ea"/>
              </a:rPr>
              <a:t>”</a:t>
            </a:r>
            <a:r>
              <a:rPr lang="zh-CN" altLang="en-US" sz="3200">
                <a:solidFill>
                  <a:schemeClr val="tx1"/>
                </a:solidFill>
                <a:latin typeface="宋体" panose="02010600030101010101" pitchFamily="2" charset="-122"/>
                <a:ea typeface="宋体" panose="02010600030101010101" pitchFamily="2" charset="-122"/>
                <a:sym typeface="+mn-ea"/>
              </a:rPr>
              <a:t>的合理填充与深化。</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36" name="圆角矩形 35"/>
          <p:cNvSpPr/>
          <p:nvPr/>
        </p:nvSpPr>
        <p:spPr>
          <a:xfrm>
            <a:off x="322580" y="2486660"/>
            <a:ext cx="11624310" cy="363156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w="38100">
            <a:solidFill>
              <a:srgbClr val="FF0000"/>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600">
                <a:solidFill>
                  <a:schemeClr val="tx1"/>
                </a:solidFill>
                <a:latin typeface="宋体" panose="02010600030101010101" pitchFamily="2" charset="-122"/>
                <a:ea typeface="宋体" panose="02010600030101010101" pitchFamily="2" charset="-122"/>
                <a:sym typeface="+mn-ea"/>
              </a:rPr>
              <a:t>读后续写的过程，就是先读懂原文，即</a:t>
            </a:r>
            <a:r>
              <a:rPr lang="en-US" altLang="zh-CN" sz="3600">
                <a:solidFill>
                  <a:schemeClr val="tx1"/>
                </a:solidFill>
                <a:latin typeface="宋体" panose="02010600030101010101" pitchFamily="2" charset="-122"/>
                <a:ea typeface="宋体" panose="02010600030101010101" pitchFamily="2" charset="-122"/>
                <a:sym typeface="+mn-ea"/>
              </a:rPr>
              <a:t>“</a:t>
            </a:r>
            <a:r>
              <a:rPr lang="zh-CN" altLang="en-US" sz="3600">
                <a:solidFill>
                  <a:schemeClr val="tx1"/>
                </a:solidFill>
                <a:latin typeface="宋体" panose="02010600030101010101" pitchFamily="2" charset="-122"/>
                <a:ea typeface="宋体" panose="02010600030101010101" pitchFamily="2" charset="-122"/>
                <a:sym typeface="+mn-ea"/>
              </a:rPr>
              <a:t>水上的八分之一</a:t>
            </a:r>
            <a:r>
              <a:rPr lang="en-US" altLang="zh-CN" sz="3600">
                <a:solidFill>
                  <a:schemeClr val="tx1"/>
                </a:solidFill>
                <a:latin typeface="宋体" panose="02010600030101010101" pitchFamily="2" charset="-122"/>
                <a:ea typeface="宋体" panose="02010600030101010101" pitchFamily="2" charset="-122"/>
                <a:sym typeface="+mn-ea"/>
              </a:rPr>
              <a:t>”</a:t>
            </a:r>
            <a:r>
              <a:rPr lang="zh-CN" altLang="en-US" sz="3600">
                <a:solidFill>
                  <a:schemeClr val="tx1"/>
                </a:solidFill>
                <a:latin typeface="宋体" panose="02010600030101010101" pitchFamily="2" charset="-122"/>
                <a:ea typeface="宋体" panose="02010600030101010101" pitchFamily="2" charset="-122"/>
                <a:sym typeface="+mn-ea"/>
              </a:rPr>
              <a:t>，基于此，再用符合冰山理论的手法，构建出</a:t>
            </a:r>
            <a:r>
              <a:rPr lang="en-US" altLang="zh-CN" sz="3600">
                <a:solidFill>
                  <a:schemeClr val="tx1"/>
                </a:solidFill>
                <a:latin typeface="宋体" panose="02010600030101010101" pitchFamily="2" charset="-122"/>
                <a:ea typeface="宋体" panose="02010600030101010101" pitchFamily="2" charset="-122"/>
                <a:sym typeface="+mn-ea"/>
              </a:rPr>
              <a:t>“</a:t>
            </a:r>
            <a:r>
              <a:rPr lang="zh-CN" altLang="en-US" sz="3600">
                <a:solidFill>
                  <a:schemeClr val="tx1"/>
                </a:solidFill>
                <a:latin typeface="宋体" panose="02010600030101010101" pitchFamily="2" charset="-122"/>
                <a:ea typeface="宋体" panose="02010600030101010101" pitchFamily="2" charset="-122"/>
                <a:sym typeface="+mn-ea"/>
              </a:rPr>
              <a:t>水下的八分之七</a:t>
            </a:r>
            <a:r>
              <a:rPr lang="en-US" altLang="zh-CN" sz="3600">
                <a:solidFill>
                  <a:schemeClr val="tx1"/>
                </a:solidFill>
                <a:latin typeface="宋体" panose="02010600030101010101" pitchFamily="2" charset="-122"/>
                <a:ea typeface="宋体" panose="02010600030101010101" pitchFamily="2" charset="-122"/>
                <a:sym typeface="+mn-ea"/>
              </a:rPr>
              <a:t>”</a:t>
            </a:r>
            <a:r>
              <a:rPr lang="zh-CN" altLang="en-US" sz="3600">
                <a:solidFill>
                  <a:schemeClr val="tx1"/>
                </a:solidFill>
                <a:latin typeface="宋体" panose="02010600030101010101" pitchFamily="2" charset="-122"/>
                <a:ea typeface="宋体" panose="02010600030101010101" pitchFamily="2" charset="-122"/>
                <a:sym typeface="+mn-ea"/>
              </a:rPr>
              <a:t>，最终让整座冰山</a:t>
            </a:r>
            <a:r>
              <a:rPr lang="en-US" altLang="zh-CN" sz="3600">
                <a:solidFill>
                  <a:schemeClr val="tx1"/>
                </a:solidFill>
                <a:latin typeface="宋体" panose="02010600030101010101" pitchFamily="2" charset="-122"/>
                <a:ea typeface="宋体" panose="02010600030101010101" pitchFamily="2" charset="-122"/>
                <a:sym typeface="+mn-ea"/>
              </a:rPr>
              <a:t>(</a:t>
            </a:r>
            <a:r>
              <a:rPr lang="zh-CN" altLang="en-US" sz="3600">
                <a:solidFill>
                  <a:schemeClr val="tx1"/>
                </a:solidFill>
                <a:latin typeface="宋体" panose="02010600030101010101" pitchFamily="2" charset="-122"/>
                <a:ea typeface="宋体" panose="02010600030101010101" pitchFamily="2" charset="-122"/>
                <a:sym typeface="+mn-ea"/>
              </a:rPr>
              <a:t>原文</a:t>
            </a:r>
            <a:r>
              <a:rPr lang="en-US" altLang="zh-CN" sz="3600">
                <a:solidFill>
                  <a:schemeClr val="tx1"/>
                </a:solidFill>
                <a:latin typeface="宋体" panose="02010600030101010101" pitchFamily="2" charset="-122"/>
                <a:ea typeface="宋体" panose="02010600030101010101" pitchFamily="2" charset="-122"/>
                <a:sym typeface="+mn-ea"/>
              </a:rPr>
              <a:t>+</a:t>
            </a:r>
            <a:r>
              <a:rPr lang="zh-CN" altLang="en-US" sz="3600">
                <a:solidFill>
                  <a:schemeClr val="tx1"/>
                </a:solidFill>
                <a:latin typeface="宋体" panose="02010600030101010101" pitchFamily="2" charset="-122"/>
                <a:ea typeface="宋体" panose="02010600030101010101" pitchFamily="2" charset="-122"/>
                <a:sym typeface="+mn-ea"/>
              </a:rPr>
              <a:t>续写</a:t>
            </a:r>
            <a:r>
              <a:rPr lang="en-US" altLang="zh-CN" sz="3600">
                <a:solidFill>
                  <a:schemeClr val="tx1"/>
                </a:solidFill>
                <a:latin typeface="宋体" panose="02010600030101010101" pitchFamily="2" charset="-122"/>
                <a:ea typeface="宋体" panose="02010600030101010101" pitchFamily="2" charset="-122"/>
                <a:sym typeface="+mn-ea"/>
              </a:rPr>
              <a:t>)</a:t>
            </a:r>
            <a:r>
              <a:rPr lang="zh-CN" altLang="en-US" sz="3600">
                <a:solidFill>
                  <a:schemeClr val="tx1"/>
                </a:solidFill>
                <a:latin typeface="宋体" panose="02010600030101010101" pitchFamily="2" charset="-122"/>
                <a:ea typeface="宋体" panose="02010600030101010101" pitchFamily="2" charset="-122"/>
                <a:sym typeface="+mn-ea"/>
              </a:rPr>
              <a:t>变得完整、完美。二者的核心关联在于：显性信息是基础，隐性意蕴是灵魂，续写则是连接二者的桥梁。</a:t>
            </a:r>
            <a:endParaRPr lang="zh-CN" altLang="en-US" sz="360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0" dur="1000" fill="hold"/>
                                        <p:tgtEl>
                                          <p:spTgt spid="2"/>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2" dur="1000" fill="hold"/>
                                        <p:tgtEl>
                                          <p:spTgt spid="3"/>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
                                        </p:tgtEl>
                                      </p:cBhvr>
                                    </p:animEffect>
                                  </p:childTnLst>
                                </p:cTn>
                              </p:par>
                              <p:par>
                                <p:cTn id="37" presetID="25"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2" dur="1000" fill="hold"/>
                                        <p:tgtEl>
                                          <p:spTgt spid="17"/>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7"/>
                                        </p:tgtEl>
                                      </p:cBhvr>
                                    </p:animEffect>
                                  </p:childTnLst>
                                </p:cTn>
                              </p:par>
                              <p:par>
                                <p:cTn id="47" presetID="25"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52" dur="1000" fill="hold"/>
                                        <p:tgtEl>
                                          <p:spTgt spid="1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15"/>
                                        </p:tgtEl>
                                      </p:cBhvr>
                                    </p:animEffect>
                                  </p:childTnLst>
                                </p:cTn>
                              </p:par>
                              <p:par>
                                <p:cTn id="57" presetID="25"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2" dur="1000" fill="hold"/>
                                        <p:tgtEl>
                                          <p:spTgt spid="9"/>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9"/>
                                        </p:tgtEl>
                                      </p:cBhvr>
                                    </p:animEffect>
                                  </p:childTnLst>
                                </p:cTn>
                              </p:par>
                              <p:par>
                                <p:cTn id="67" presetID="25"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2" dur="1000" fill="hold"/>
                                        <p:tgtEl>
                                          <p:spTgt spid="18"/>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25" presetClass="entr" presetSubtype="0" fill="hold" grpId="0" nodeType="click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p:cTn id="8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8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84" dur="1000" fill="hold"/>
                                        <p:tgtEl>
                                          <p:spTgt spid="4"/>
                                        </p:tgtEl>
                                        <p:attrNameLst>
                                          <p:attrName>ppt_h</p:attrName>
                                        </p:attrNameLst>
                                      </p:cBhvr>
                                      <p:tavLst>
                                        <p:tav tm="0">
                                          <p:val>
                                            <p:strVal val="#ppt_h"/>
                                          </p:val>
                                        </p:tav>
                                        <p:tav tm="100000">
                                          <p:val>
                                            <p:strVal val="#ppt_h"/>
                                          </p:val>
                                        </p:tav>
                                      </p:tavLst>
                                    </p:anim>
                                    <p:anim calcmode="lin" valueType="num">
                                      <p:cBhvr>
                                        <p:cTn id="8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8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8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88" dur="1000" decel="50000">
                                          <p:stCondLst>
                                            <p:cond delay="0"/>
                                          </p:stCondLst>
                                        </p:cTn>
                                        <p:tgtEl>
                                          <p:spTgt spid="4"/>
                                        </p:tgtEl>
                                      </p:cBhvr>
                                    </p:animEffect>
                                  </p:childTnLst>
                                </p:cTn>
                              </p:par>
                              <p:par>
                                <p:cTn id="89" presetID="25" presetClass="entr" presetSubtype="0" fill="hold" grpId="0" nodeType="with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94" dur="1000" fill="hold"/>
                                        <p:tgtEl>
                                          <p:spTgt spid="16"/>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6"/>
                                        </p:tgtEl>
                                      </p:cBhvr>
                                    </p:animEffect>
                                  </p:childTnLst>
                                </p:cTn>
                              </p:par>
                              <p:par>
                                <p:cTn id="99" presetID="25" presetClass="entr" presetSubtype="0" fill="hold" grpId="0" nodeType="with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0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0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04" dur="1000" fill="hold"/>
                                        <p:tgtEl>
                                          <p:spTgt spid="14"/>
                                        </p:tgtEl>
                                        <p:attrNameLst>
                                          <p:attrName>ppt_h</p:attrName>
                                        </p:attrNameLst>
                                      </p:cBhvr>
                                      <p:tavLst>
                                        <p:tav tm="0">
                                          <p:val>
                                            <p:strVal val="#ppt_h"/>
                                          </p:val>
                                        </p:tav>
                                        <p:tav tm="100000">
                                          <p:val>
                                            <p:strVal val="#ppt_h"/>
                                          </p:val>
                                        </p:tav>
                                      </p:tavLst>
                                    </p:anim>
                                    <p:anim calcmode="lin" valueType="num">
                                      <p:cBhvr>
                                        <p:cTn id="10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0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0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08" dur="1000" decel="50000">
                                          <p:stCondLst>
                                            <p:cond delay="0"/>
                                          </p:stCondLst>
                                        </p:cTn>
                                        <p:tgtEl>
                                          <p:spTgt spid="14"/>
                                        </p:tgtEl>
                                      </p:cBhvr>
                                    </p:animEffect>
                                  </p:childTnLst>
                                </p:cTn>
                              </p:par>
                            </p:childTnLst>
                          </p:cTn>
                        </p:par>
                      </p:childTnLst>
                    </p:cTn>
                  </p:par>
                  <p:par>
                    <p:cTn id="109" fill="hold">
                      <p:stCondLst>
                        <p:cond delay="indefinite"/>
                      </p:stCondLst>
                      <p:childTnLst>
                        <p:par>
                          <p:cTn id="110" fill="hold">
                            <p:stCondLst>
                              <p:cond delay="0"/>
                            </p:stCondLst>
                            <p:childTnLst>
                              <p:par>
                                <p:cTn id="111" presetID="25" presetClass="entr" presetSubtype="0" fill="hold" grpId="0" nodeType="click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p:cTn id="113"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14"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15"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16" dur="1000" fill="hold"/>
                                        <p:tgtEl>
                                          <p:spTgt spid="28"/>
                                        </p:tgtEl>
                                        <p:attrNameLst>
                                          <p:attrName>ppt_h</p:attrName>
                                        </p:attrNameLst>
                                      </p:cBhvr>
                                      <p:tavLst>
                                        <p:tav tm="0">
                                          <p:val>
                                            <p:strVal val="#ppt_h"/>
                                          </p:val>
                                        </p:tav>
                                        <p:tav tm="100000">
                                          <p:val>
                                            <p:strVal val="#ppt_h"/>
                                          </p:val>
                                        </p:tav>
                                      </p:tavLst>
                                    </p:anim>
                                    <p:anim calcmode="lin" valueType="num">
                                      <p:cBhvr>
                                        <p:cTn id="117"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18"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19"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20" dur="1000" decel="50000">
                                          <p:stCondLst>
                                            <p:cond delay="0"/>
                                          </p:stCondLst>
                                        </p:cTn>
                                        <p:tgtEl>
                                          <p:spTgt spid="28"/>
                                        </p:tgtEl>
                                      </p:cBhvr>
                                    </p:animEffect>
                                  </p:childTnLst>
                                </p:cTn>
                              </p:par>
                            </p:childTnLst>
                          </p:cTn>
                        </p:par>
                      </p:childTnLst>
                    </p:cTn>
                  </p:par>
                  <p:par>
                    <p:cTn id="121" fill="hold">
                      <p:stCondLst>
                        <p:cond delay="indefinite"/>
                      </p:stCondLst>
                      <p:childTnLst>
                        <p:par>
                          <p:cTn id="122" fill="hold">
                            <p:stCondLst>
                              <p:cond delay="0"/>
                            </p:stCondLst>
                            <p:childTnLst>
                              <p:par>
                                <p:cTn id="123" presetID="25" presetClass="entr" presetSubtype="0" fill="hold" nodeType="click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28" dur="1000" fill="hold"/>
                                        <p:tgtEl>
                                          <p:spTgt spid="25"/>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25"/>
                                        </p:tgtEl>
                                      </p:cBhvr>
                                    </p:animEffect>
                                  </p:childTnLst>
                                </p:cTn>
                              </p:par>
                            </p:childTnLst>
                          </p:cTn>
                        </p:par>
                      </p:childTnLst>
                    </p:cTn>
                  </p:par>
                  <p:par>
                    <p:cTn id="133" fill="hold">
                      <p:stCondLst>
                        <p:cond delay="indefinite"/>
                      </p:stCondLst>
                      <p:childTnLst>
                        <p:par>
                          <p:cTn id="134" fill="hold">
                            <p:stCondLst>
                              <p:cond delay="0"/>
                            </p:stCondLst>
                            <p:childTnLst>
                              <p:par>
                                <p:cTn id="135" presetID="25" presetClass="entr" presetSubtype="0" fill="hold" grpId="0" nodeType="clickEffect">
                                  <p:stCondLst>
                                    <p:cond delay="0"/>
                                  </p:stCondLst>
                                  <p:childTnLst>
                                    <p:set>
                                      <p:cBhvr>
                                        <p:cTn id="136" dur="1" fill="hold">
                                          <p:stCondLst>
                                            <p:cond delay="0"/>
                                          </p:stCondLst>
                                        </p:cTn>
                                        <p:tgtEl>
                                          <p:spTgt spid="29"/>
                                        </p:tgtEl>
                                        <p:attrNameLst>
                                          <p:attrName>style.visibility</p:attrName>
                                        </p:attrNameLst>
                                      </p:cBhvr>
                                      <p:to>
                                        <p:strVal val="visible"/>
                                      </p:to>
                                    </p:set>
                                    <p:anim calcmode="lin" valueType="num">
                                      <p:cBhvr>
                                        <p:cTn id="13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40" dur="1000" fill="hold"/>
                                        <p:tgtEl>
                                          <p:spTgt spid="29"/>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29"/>
                                        </p:tgtEl>
                                      </p:cBhvr>
                                    </p:animEffect>
                                  </p:childTnLst>
                                </p:cTn>
                              </p:par>
                            </p:childTnLst>
                          </p:cTn>
                        </p:par>
                      </p:childTnLst>
                    </p:cTn>
                  </p:par>
                  <p:par>
                    <p:cTn id="145" fill="hold">
                      <p:stCondLst>
                        <p:cond delay="indefinite"/>
                      </p:stCondLst>
                      <p:childTnLst>
                        <p:par>
                          <p:cTn id="146" fill="hold">
                            <p:stCondLst>
                              <p:cond delay="0"/>
                            </p:stCondLst>
                            <p:childTnLst>
                              <p:par>
                                <p:cTn id="147" presetID="25" presetClass="entr" presetSubtype="0" fill="hold" grpId="0" nodeType="clickEffect">
                                  <p:stCondLst>
                                    <p:cond delay="0"/>
                                  </p:stCondLst>
                                  <p:childTnLst>
                                    <p:set>
                                      <p:cBhvr>
                                        <p:cTn id="148" dur="1" fill="hold">
                                          <p:stCondLst>
                                            <p:cond delay="0"/>
                                          </p:stCondLst>
                                        </p:cTn>
                                        <p:tgtEl>
                                          <p:spTgt spid="30"/>
                                        </p:tgtEl>
                                        <p:attrNameLst>
                                          <p:attrName>style.visibility</p:attrName>
                                        </p:attrNameLst>
                                      </p:cBhvr>
                                      <p:to>
                                        <p:strVal val="visible"/>
                                      </p:to>
                                    </p:set>
                                    <p:anim calcmode="lin" valueType="num">
                                      <p:cBhvr>
                                        <p:cTn id="14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5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5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52" dur="1000" fill="hold"/>
                                        <p:tgtEl>
                                          <p:spTgt spid="30"/>
                                        </p:tgtEl>
                                        <p:attrNameLst>
                                          <p:attrName>ppt_h</p:attrName>
                                        </p:attrNameLst>
                                      </p:cBhvr>
                                      <p:tavLst>
                                        <p:tav tm="0">
                                          <p:val>
                                            <p:strVal val="#ppt_h"/>
                                          </p:val>
                                        </p:tav>
                                        <p:tav tm="100000">
                                          <p:val>
                                            <p:strVal val="#ppt_h"/>
                                          </p:val>
                                        </p:tav>
                                      </p:tavLst>
                                    </p:anim>
                                    <p:anim calcmode="lin" valueType="num">
                                      <p:cBhvr>
                                        <p:cTn id="15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5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5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56" dur="1000" decel="50000">
                                          <p:stCondLst>
                                            <p:cond delay="0"/>
                                          </p:stCondLst>
                                        </p:cTn>
                                        <p:tgtEl>
                                          <p:spTgt spid="30"/>
                                        </p:tgtEl>
                                      </p:cBhvr>
                                    </p:animEffect>
                                  </p:childTnLst>
                                </p:cTn>
                              </p:par>
                            </p:childTnLst>
                          </p:cTn>
                        </p:par>
                      </p:childTnLst>
                    </p:cTn>
                  </p:par>
                  <p:par>
                    <p:cTn id="157" fill="hold">
                      <p:stCondLst>
                        <p:cond delay="indefinite"/>
                      </p:stCondLst>
                      <p:childTnLst>
                        <p:par>
                          <p:cTn id="158" fill="hold">
                            <p:stCondLst>
                              <p:cond delay="0"/>
                            </p:stCondLst>
                            <p:childTnLst>
                              <p:par>
                                <p:cTn id="159" presetID="25" presetClass="entr" presetSubtype="0" fill="hold" grpId="0" nodeType="clickEffect">
                                  <p:stCondLst>
                                    <p:cond delay="0"/>
                                  </p:stCondLst>
                                  <p:childTnLst>
                                    <p:set>
                                      <p:cBhvr>
                                        <p:cTn id="160" dur="1" fill="hold">
                                          <p:stCondLst>
                                            <p:cond delay="0"/>
                                          </p:stCondLst>
                                        </p:cTn>
                                        <p:tgtEl>
                                          <p:spTgt spid="32"/>
                                        </p:tgtEl>
                                        <p:attrNameLst>
                                          <p:attrName>style.visibility</p:attrName>
                                        </p:attrNameLst>
                                      </p:cBhvr>
                                      <p:to>
                                        <p:strVal val="visible"/>
                                      </p:to>
                                    </p:set>
                                    <p:anim calcmode="lin" valueType="num">
                                      <p:cBhvr>
                                        <p:cTn id="161"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64" dur="1000" fill="hold"/>
                                        <p:tgtEl>
                                          <p:spTgt spid="32"/>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32"/>
                                        </p:tgtEl>
                                      </p:cBhvr>
                                    </p:animEffect>
                                  </p:childTnLst>
                                </p:cTn>
                              </p:par>
                            </p:childTnLst>
                          </p:cTn>
                        </p:par>
                      </p:childTnLst>
                    </p:cTn>
                  </p:par>
                  <p:par>
                    <p:cTn id="169" fill="hold">
                      <p:stCondLst>
                        <p:cond delay="indefinite"/>
                      </p:stCondLst>
                      <p:childTnLst>
                        <p:par>
                          <p:cTn id="170" fill="hold">
                            <p:stCondLst>
                              <p:cond delay="0"/>
                            </p:stCondLst>
                            <p:childTnLst>
                              <p:par>
                                <p:cTn id="171" presetID="25" presetClass="entr" presetSubtype="0" fill="hold" grpId="0" nodeType="clickEffect">
                                  <p:stCondLst>
                                    <p:cond delay="0"/>
                                  </p:stCondLst>
                                  <p:childTnLst>
                                    <p:set>
                                      <p:cBhvr>
                                        <p:cTn id="172" dur="1" fill="hold">
                                          <p:stCondLst>
                                            <p:cond delay="0"/>
                                          </p:stCondLst>
                                        </p:cTn>
                                        <p:tgtEl>
                                          <p:spTgt spid="33"/>
                                        </p:tgtEl>
                                        <p:attrNameLst>
                                          <p:attrName>style.visibility</p:attrName>
                                        </p:attrNameLst>
                                      </p:cBhvr>
                                      <p:to>
                                        <p:strVal val="visible"/>
                                      </p:to>
                                    </p:set>
                                    <p:anim calcmode="lin" valueType="num">
                                      <p:cBhvr>
                                        <p:cTn id="173"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74"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75"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76" dur="1000" fill="hold"/>
                                        <p:tgtEl>
                                          <p:spTgt spid="33"/>
                                        </p:tgtEl>
                                        <p:attrNameLst>
                                          <p:attrName>ppt_h</p:attrName>
                                        </p:attrNameLst>
                                      </p:cBhvr>
                                      <p:tavLst>
                                        <p:tav tm="0">
                                          <p:val>
                                            <p:strVal val="#ppt_h"/>
                                          </p:val>
                                        </p:tav>
                                        <p:tav tm="100000">
                                          <p:val>
                                            <p:strVal val="#ppt_h"/>
                                          </p:val>
                                        </p:tav>
                                      </p:tavLst>
                                    </p:anim>
                                    <p:anim calcmode="lin" valueType="num">
                                      <p:cBhvr>
                                        <p:cTn id="177"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78"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79"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80" dur="1000" decel="50000">
                                          <p:stCondLst>
                                            <p:cond delay="0"/>
                                          </p:stCondLst>
                                        </p:cTn>
                                        <p:tgtEl>
                                          <p:spTgt spid="33"/>
                                        </p:tgtEl>
                                      </p:cBhvr>
                                    </p:animEffect>
                                  </p:childTnLst>
                                </p:cTn>
                              </p:par>
                            </p:childTnLst>
                          </p:cTn>
                        </p:par>
                      </p:childTnLst>
                    </p:cTn>
                  </p:par>
                  <p:par>
                    <p:cTn id="181" fill="hold">
                      <p:stCondLst>
                        <p:cond delay="indefinite"/>
                      </p:stCondLst>
                      <p:childTnLst>
                        <p:par>
                          <p:cTn id="182" fill="hold">
                            <p:stCondLst>
                              <p:cond delay="0"/>
                            </p:stCondLst>
                            <p:childTnLst>
                              <p:par>
                                <p:cTn id="183" presetID="25" presetClass="entr" presetSubtype="0" fill="hold" grpId="0" nodeType="clickEffect">
                                  <p:stCondLst>
                                    <p:cond delay="0"/>
                                  </p:stCondLst>
                                  <p:childTnLst>
                                    <p:set>
                                      <p:cBhvr>
                                        <p:cTn id="184" dur="1" fill="hold">
                                          <p:stCondLst>
                                            <p:cond delay="0"/>
                                          </p:stCondLst>
                                        </p:cTn>
                                        <p:tgtEl>
                                          <p:spTgt spid="34"/>
                                        </p:tgtEl>
                                        <p:attrNameLst>
                                          <p:attrName>style.visibility</p:attrName>
                                        </p:attrNameLst>
                                      </p:cBhvr>
                                      <p:to>
                                        <p:strVal val="visible"/>
                                      </p:to>
                                    </p:set>
                                    <p:anim calcmode="lin" valueType="num">
                                      <p:cBhvr>
                                        <p:cTn id="185"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186"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187"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188" dur="1000" fill="hold"/>
                                        <p:tgtEl>
                                          <p:spTgt spid="34"/>
                                        </p:tgtEl>
                                        <p:attrNameLst>
                                          <p:attrName>ppt_h</p:attrName>
                                        </p:attrNameLst>
                                      </p:cBhvr>
                                      <p:tavLst>
                                        <p:tav tm="0">
                                          <p:val>
                                            <p:strVal val="#ppt_h"/>
                                          </p:val>
                                        </p:tav>
                                        <p:tav tm="100000">
                                          <p:val>
                                            <p:strVal val="#ppt_h"/>
                                          </p:val>
                                        </p:tav>
                                      </p:tavLst>
                                    </p:anim>
                                    <p:anim calcmode="lin" valueType="num">
                                      <p:cBhvr>
                                        <p:cTn id="189"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190"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191"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192" dur="1000" decel="50000">
                                          <p:stCondLst>
                                            <p:cond delay="0"/>
                                          </p:stCondLst>
                                        </p:cTn>
                                        <p:tgtEl>
                                          <p:spTgt spid="34"/>
                                        </p:tgtEl>
                                      </p:cBhvr>
                                    </p:animEffect>
                                  </p:childTnLst>
                                </p:cTn>
                              </p:par>
                              <p:par>
                                <p:cTn id="193" presetID="25" presetClass="entr" presetSubtype="0" fill="hold" grpId="0" nodeType="withEffect">
                                  <p:stCondLst>
                                    <p:cond delay="0"/>
                                  </p:stCondLst>
                                  <p:childTnLst>
                                    <p:set>
                                      <p:cBhvr>
                                        <p:cTn id="194" dur="1" fill="hold">
                                          <p:stCondLst>
                                            <p:cond delay="0"/>
                                          </p:stCondLst>
                                        </p:cTn>
                                        <p:tgtEl>
                                          <p:spTgt spid="24"/>
                                        </p:tgtEl>
                                        <p:attrNameLst>
                                          <p:attrName>style.visibility</p:attrName>
                                        </p:attrNameLst>
                                      </p:cBhvr>
                                      <p:to>
                                        <p:strVal val="visible"/>
                                      </p:to>
                                    </p:set>
                                    <p:anim calcmode="lin" valueType="num">
                                      <p:cBhvr>
                                        <p:cTn id="19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9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9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98" dur="1000" fill="hold"/>
                                        <p:tgtEl>
                                          <p:spTgt spid="24"/>
                                        </p:tgtEl>
                                        <p:attrNameLst>
                                          <p:attrName>ppt_h</p:attrName>
                                        </p:attrNameLst>
                                      </p:cBhvr>
                                      <p:tavLst>
                                        <p:tav tm="0">
                                          <p:val>
                                            <p:strVal val="#ppt_h"/>
                                          </p:val>
                                        </p:tav>
                                        <p:tav tm="100000">
                                          <p:val>
                                            <p:strVal val="#ppt_h"/>
                                          </p:val>
                                        </p:tav>
                                      </p:tavLst>
                                    </p:anim>
                                    <p:anim calcmode="lin" valueType="num">
                                      <p:cBhvr>
                                        <p:cTn id="19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0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0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02" dur="1000" decel="50000">
                                          <p:stCondLst>
                                            <p:cond delay="0"/>
                                          </p:stCondLst>
                                        </p:cTn>
                                        <p:tgtEl>
                                          <p:spTgt spid="24"/>
                                        </p:tgtEl>
                                      </p:cBhvr>
                                    </p:animEffect>
                                  </p:childTnLst>
                                </p:cTn>
                              </p:par>
                              <p:par>
                                <p:cTn id="203" presetID="25" presetClass="entr" presetSubtype="0" fill="hold" grpId="0" nodeType="withEffect">
                                  <p:stCondLst>
                                    <p:cond delay="0"/>
                                  </p:stCondLst>
                                  <p:childTnLst>
                                    <p:set>
                                      <p:cBhvr>
                                        <p:cTn id="204" dur="1" fill="hold">
                                          <p:stCondLst>
                                            <p:cond delay="0"/>
                                          </p:stCondLst>
                                        </p:cTn>
                                        <p:tgtEl>
                                          <p:spTgt spid="26"/>
                                        </p:tgtEl>
                                        <p:attrNameLst>
                                          <p:attrName>style.visibility</p:attrName>
                                        </p:attrNameLst>
                                      </p:cBhvr>
                                      <p:to>
                                        <p:strVal val="visible"/>
                                      </p:to>
                                    </p:set>
                                    <p:anim calcmode="lin" valueType="num">
                                      <p:cBhvr>
                                        <p:cTn id="205"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08" dur="1000" fill="hold"/>
                                        <p:tgtEl>
                                          <p:spTgt spid="26"/>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26"/>
                                        </p:tgtEl>
                                      </p:cBhvr>
                                    </p:animEffect>
                                  </p:childTnLst>
                                </p:cTn>
                              </p:par>
                            </p:childTnLst>
                          </p:cTn>
                        </p:par>
                      </p:childTnLst>
                    </p:cTn>
                  </p:par>
                  <p:par>
                    <p:cTn id="213" fill="hold">
                      <p:stCondLst>
                        <p:cond delay="indefinite"/>
                      </p:stCondLst>
                      <p:childTnLst>
                        <p:par>
                          <p:cTn id="214" fill="hold">
                            <p:stCondLst>
                              <p:cond delay="0"/>
                            </p:stCondLst>
                            <p:childTnLst>
                              <p:par>
                                <p:cTn id="215" presetID="25" presetClass="entr" presetSubtype="0" fill="hold" grpId="0" nodeType="clickEffect">
                                  <p:stCondLst>
                                    <p:cond delay="0"/>
                                  </p:stCondLst>
                                  <p:childTnLst>
                                    <p:set>
                                      <p:cBhvr>
                                        <p:cTn id="216" dur="1" fill="hold">
                                          <p:stCondLst>
                                            <p:cond delay="0"/>
                                          </p:stCondLst>
                                        </p:cTn>
                                        <p:tgtEl>
                                          <p:spTgt spid="35"/>
                                        </p:tgtEl>
                                        <p:attrNameLst>
                                          <p:attrName>style.visibility</p:attrName>
                                        </p:attrNameLst>
                                      </p:cBhvr>
                                      <p:to>
                                        <p:strVal val="visible"/>
                                      </p:to>
                                    </p:set>
                                    <p:anim calcmode="lin" valueType="num">
                                      <p:cBhvr>
                                        <p:cTn id="21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21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21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220" dur="1000" fill="hold"/>
                                        <p:tgtEl>
                                          <p:spTgt spid="35"/>
                                        </p:tgtEl>
                                        <p:attrNameLst>
                                          <p:attrName>ppt_h</p:attrName>
                                        </p:attrNameLst>
                                      </p:cBhvr>
                                      <p:tavLst>
                                        <p:tav tm="0">
                                          <p:val>
                                            <p:strVal val="#ppt_h"/>
                                          </p:val>
                                        </p:tav>
                                        <p:tav tm="100000">
                                          <p:val>
                                            <p:strVal val="#ppt_h"/>
                                          </p:val>
                                        </p:tav>
                                      </p:tavLst>
                                    </p:anim>
                                    <p:anim calcmode="lin" valueType="num">
                                      <p:cBhvr>
                                        <p:cTn id="22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22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22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224" dur="1000" decel="50000">
                                          <p:stCondLst>
                                            <p:cond delay="0"/>
                                          </p:stCondLst>
                                        </p:cTn>
                                        <p:tgtEl>
                                          <p:spTgt spid="35"/>
                                        </p:tgtEl>
                                      </p:cBhvr>
                                    </p:animEffect>
                                  </p:childTnLst>
                                </p:cTn>
                              </p:par>
                            </p:childTnLst>
                          </p:cTn>
                        </p:par>
                      </p:childTnLst>
                    </p:cTn>
                  </p:par>
                  <p:par>
                    <p:cTn id="225" fill="hold">
                      <p:stCondLst>
                        <p:cond delay="indefinite"/>
                      </p:stCondLst>
                      <p:childTnLst>
                        <p:par>
                          <p:cTn id="226" fill="hold">
                            <p:stCondLst>
                              <p:cond delay="0"/>
                            </p:stCondLst>
                            <p:childTnLst>
                              <p:par>
                                <p:cTn id="227" presetID="25" presetClass="entr" presetSubtype="0" fill="hold" grpId="0" nodeType="clickEffect">
                                  <p:stCondLst>
                                    <p:cond delay="0"/>
                                  </p:stCondLst>
                                  <p:childTnLst>
                                    <p:set>
                                      <p:cBhvr>
                                        <p:cTn id="228" dur="1" fill="hold">
                                          <p:stCondLst>
                                            <p:cond delay="0"/>
                                          </p:stCondLst>
                                        </p:cTn>
                                        <p:tgtEl>
                                          <p:spTgt spid="36"/>
                                        </p:tgtEl>
                                        <p:attrNameLst>
                                          <p:attrName>style.visibility</p:attrName>
                                        </p:attrNameLst>
                                      </p:cBhvr>
                                      <p:to>
                                        <p:strVal val="visible"/>
                                      </p:to>
                                    </p:set>
                                    <p:anim calcmode="lin" valueType="num">
                                      <p:cBhvr>
                                        <p:cTn id="229"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230"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231"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232" dur="1000" fill="hold"/>
                                        <p:tgtEl>
                                          <p:spTgt spid="36"/>
                                        </p:tgtEl>
                                        <p:attrNameLst>
                                          <p:attrName>ppt_h</p:attrName>
                                        </p:attrNameLst>
                                      </p:cBhvr>
                                      <p:tavLst>
                                        <p:tav tm="0">
                                          <p:val>
                                            <p:strVal val="#ppt_h"/>
                                          </p:val>
                                        </p:tav>
                                        <p:tav tm="100000">
                                          <p:val>
                                            <p:strVal val="#ppt_h"/>
                                          </p:val>
                                        </p:tav>
                                      </p:tavLst>
                                    </p:anim>
                                    <p:anim calcmode="lin" valueType="num">
                                      <p:cBhvr>
                                        <p:cTn id="233"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234"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235"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236" dur="1000" decel="50000">
                                          <p:stCondLst>
                                            <p:cond delay="0"/>
                                          </p:stCondLst>
                                        </p:cTn>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7" grpId="0" bldLvl="0" animBg="1"/>
      <p:bldP spid="15" grpId="0" bldLvl="0" animBg="1"/>
      <p:bldP spid="9" grpId="0" bldLvl="0" animBg="1"/>
      <p:bldP spid="18" grpId="0" bldLvl="0" animBg="1"/>
      <p:bldP spid="3" grpId="1" animBg="1"/>
      <p:bldP spid="17" grpId="1" animBg="1"/>
      <p:bldP spid="15" grpId="1" animBg="1"/>
      <p:bldP spid="9" grpId="1" animBg="1"/>
      <p:bldP spid="18" grpId="1" animBg="1"/>
      <p:bldP spid="4" grpId="0" bldLvl="0" animBg="1"/>
      <p:bldP spid="16" grpId="0" bldLvl="0" animBg="1"/>
      <p:bldP spid="14" grpId="0" bldLvl="0" animBg="1"/>
      <p:bldP spid="4" grpId="1" animBg="1"/>
      <p:bldP spid="16" grpId="1" animBg="1"/>
      <p:bldP spid="14" grpId="1" animBg="1"/>
      <p:bldP spid="28" grpId="0" bldLvl="0" animBg="1"/>
      <p:bldP spid="28" grpId="1" animBg="1"/>
      <p:bldP spid="8" grpId="0" bldLvl="0" animBg="1"/>
      <p:bldP spid="8" grpId="1" animBg="1"/>
      <p:bldP spid="2" grpId="0" bldLvl="0" animBg="1"/>
      <p:bldP spid="2" grpId="1" animBg="1"/>
      <p:bldP spid="29" grpId="0" bldLvl="0" animBg="1"/>
      <p:bldP spid="29" grpId="1" animBg="1"/>
      <p:bldP spid="30" grpId="0" bldLvl="0" animBg="1"/>
      <p:bldP spid="30" grpId="1" animBg="1"/>
      <p:bldP spid="32" grpId="0" bldLvl="0" animBg="1"/>
      <p:bldP spid="32" grpId="1" animBg="1"/>
      <p:bldP spid="33" grpId="0" bldLvl="0" animBg="1"/>
      <p:bldP spid="33" grpId="1" animBg="1"/>
      <p:bldP spid="34" grpId="0" bldLvl="0" animBg="1"/>
      <p:bldP spid="24" grpId="0" bldLvl="0" animBg="1"/>
      <p:bldP spid="26" grpId="0" bldLvl="0" animBg="1"/>
      <p:bldP spid="34" grpId="1" animBg="1"/>
      <p:bldP spid="24" grpId="1" animBg="1"/>
      <p:bldP spid="26" grpId="1" animBg="1"/>
      <p:bldP spid="35" grpId="0" bldLvl="0" animBg="1"/>
      <p:bldP spid="35" grpId="1" animBg="1"/>
      <p:bldP spid="36" grpId="0" bldLvl="0" animBg="1"/>
      <p:bldP spid="3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98475" y="211455"/>
            <a:ext cx="3238500" cy="1149985"/>
            <a:chOff x="10078" y="1866"/>
            <a:chExt cx="4931" cy="1228"/>
          </a:xfrm>
        </p:grpSpPr>
        <p:sp>
          <p:nvSpPr>
            <p:cNvPr id="5" name="任意多边形: 形状 5"/>
            <p:cNvSpPr/>
            <p:nvPr>
              <p:custDataLst>
                <p:tags r:id="rId1"/>
              </p:custDataLst>
            </p:nvPr>
          </p:nvSpPr>
          <p:spPr>
            <a:xfrm rot="16200000" flipV="1">
              <a:off x="11929" y="14"/>
              <a:ext cx="1228" cy="4931"/>
            </a:xfrm>
            <a:prstGeom prst="verticalScroll">
              <a:avLst/>
            </a:prstGeom>
            <a:solidFill>
              <a:srgbClr val="E7EFF1"/>
            </a:solidFill>
            <a:ln>
              <a:solidFill>
                <a:srgbClr val="C0000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思源黑体" panose="020B0500000000000000" pitchFamily="34" charset="-122"/>
                <a:ea typeface="思源黑体" panose="020B0500000000000000" pitchFamily="34" charset="-122"/>
              </a:endParaRPr>
            </a:p>
          </p:txBody>
        </p:sp>
        <p:sp>
          <p:nvSpPr>
            <p:cNvPr id="6" name="文本框 15"/>
            <p:cNvSpPr txBox="1"/>
            <p:nvPr>
              <p:custDataLst>
                <p:tags r:id="rId2"/>
              </p:custDataLst>
            </p:nvPr>
          </p:nvSpPr>
          <p:spPr>
            <a:xfrm>
              <a:off x="10385" y="2135"/>
              <a:ext cx="3970" cy="689"/>
            </a:xfrm>
            <a:prstGeom prst="rect">
              <a:avLst/>
            </a:prstGeom>
            <a:noFill/>
            <a:ln>
              <a:solidFill>
                <a:srgbClr val="C00000"/>
              </a:solidFill>
            </a:ln>
          </p:spPr>
          <p:txBody>
            <a:bodyPr wrap="square" rtlCol="0">
              <a:spAutoFit/>
            </a:bodyPr>
            <a:lstStyle>
              <a:defPPr>
                <a:defRPr lang="zh-CN"/>
              </a:defPPr>
              <a:lvl1pPr algn="ctr">
                <a:buClrTx/>
                <a:buSzTx/>
                <a:buFontTx/>
                <a:defRPr sz="2400">
                  <a:solidFill>
                    <a:schemeClr val="tx1">
                      <a:lumMod val="75000"/>
                      <a:lumOff val="25000"/>
                    </a:schemeClr>
                  </a:solidFill>
                  <a:latin typeface="华文行楷" panose="02010800040101010101" pitchFamily="2" charset="-122"/>
                  <a:ea typeface="华文行楷" panose="0201080004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t>第二部分</a:t>
              </a:r>
              <a:endParaRPr lang="zh-CN" altLang="en-US" sz="3600" dirty="0"/>
            </a:p>
          </p:txBody>
        </p:sp>
      </p:grpSp>
      <p:sp>
        <p:nvSpPr>
          <p:cNvPr id="2" name="流程图: 资料带 1"/>
          <p:cNvSpPr/>
          <p:nvPr/>
        </p:nvSpPr>
        <p:spPr>
          <a:xfrm>
            <a:off x="2660650" y="1056640"/>
            <a:ext cx="7847965" cy="2139950"/>
          </a:xfrm>
          <a:prstGeom prst="flowChartPunchedTape">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400">
                <a:solidFill>
                  <a:srgbClr val="FF0000"/>
                </a:solidFill>
                <a:latin typeface="宋体" panose="02010600030101010101" pitchFamily="2" charset="-122"/>
                <a:ea typeface="宋体" panose="02010600030101010101" pitchFamily="2" charset="-122"/>
              </a:rPr>
              <a:t>案例分析：</a:t>
            </a:r>
            <a:r>
              <a:rPr lang="en-US" altLang="zh-CN" sz="4400">
                <a:solidFill>
                  <a:srgbClr val="FF0000"/>
                </a:solidFill>
                <a:latin typeface="宋体" panose="02010600030101010101" pitchFamily="2" charset="-122"/>
                <a:ea typeface="宋体" panose="02010600030101010101" pitchFamily="2" charset="-122"/>
              </a:rPr>
              <a:t>2026</a:t>
            </a:r>
            <a:r>
              <a:rPr lang="zh-CN" altLang="en-US" sz="4400">
                <a:solidFill>
                  <a:srgbClr val="FF0000"/>
                </a:solidFill>
                <a:latin typeface="宋体" panose="02010600030101010101" pitchFamily="2" charset="-122"/>
                <a:ea typeface="宋体" panose="02010600030101010101" pitchFamily="2" charset="-122"/>
              </a:rPr>
              <a:t>年</a:t>
            </a:r>
            <a:r>
              <a:rPr lang="en-US" altLang="zh-CN" sz="4400">
                <a:solidFill>
                  <a:srgbClr val="FF0000"/>
                </a:solidFill>
                <a:latin typeface="宋体" panose="02010600030101010101" pitchFamily="2" charset="-122"/>
                <a:ea typeface="宋体" panose="02010600030101010101" pitchFamily="2" charset="-122"/>
              </a:rPr>
              <a:t>1</a:t>
            </a:r>
            <a:r>
              <a:rPr lang="zh-CN" altLang="en-US" sz="4400">
                <a:solidFill>
                  <a:srgbClr val="FF0000"/>
                </a:solidFill>
                <a:latin typeface="宋体" panose="02010600030101010101" pitchFamily="2" charset="-122"/>
                <a:ea typeface="宋体" panose="02010600030101010101" pitchFamily="2" charset="-122"/>
              </a:rPr>
              <a:t>月浙江首考读后续写：邂逅奶牛</a:t>
            </a:r>
            <a:endParaRPr lang="zh-CN" altLang="en-US" sz="4400">
              <a:solidFill>
                <a:srgbClr val="FF0000"/>
              </a:solidFill>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3"/>
          <a:stretch>
            <a:fillRect/>
          </a:stretch>
        </p:blipFill>
        <p:spPr>
          <a:xfrm>
            <a:off x="3603625" y="3371850"/>
            <a:ext cx="3491230" cy="3321685"/>
          </a:xfrm>
          <a:prstGeom prst="rect">
            <a:avLst/>
          </a:prstGeom>
        </p:spPr>
      </p:pic>
      <p:sp>
        <p:nvSpPr>
          <p:cNvPr id="3" name="圆角矩形 2"/>
          <p:cNvSpPr/>
          <p:nvPr/>
        </p:nvSpPr>
        <p:spPr>
          <a:xfrm>
            <a:off x="14434820" y="3635375"/>
            <a:ext cx="2459355" cy="597535"/>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a:ln>
            <a:gradFill>
              <a:gsLst>
                <a:gs pos="50000">
                  <a:schemeClr val="accent1"/>
                </a:gs>
                <a:gs pos="0">
                  <a:schemeClr val="accent1">
                    <a:lumMod val="25000"/>
                    <a:lumOff val="75000"/>
                  </a:schemeClr>
                </a:gs>
                <a:gs pos="100000">
                  <a:schemeClr val="accent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八分之一</a:t>
            </a:r>
            <a:endParaRPr lang="zh-CN" altLang="en-US" sz="3200">
              <a:latin typeface="宋体" panose="02010600030101010101" pitchFamily="2" charset="-122"/>
              <a:ea typeface="宋体" panose="02010600030101010101" pitchFamily="2" charset="-122"/>
            </a:endParaRPr>
          </a:p>
        </p:txBody>
      </p:sp>
      <p:sp>
        <p:nvSpPr>
          <p:cNvPr id="4" name="圆角矩形 3"/>
          <p:cNvSpPr/>
          <p:nvPr/>
        </p:nvSpPr>
        <p:spPr>
          <a:xfrm>
            <a:off x="14563725" y="5660390"/>
            <a:ext cx="2459355" cy="597535"/>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a:ln>
            <a:gradFill>
              <a:gsLst>
                <a:gs pos="50000">
                  <a:schemeClr val="accent1"/>
                </a:gs>
                <a:gs pos="0">
                  <a:schemeClr val="accent1">
                    <a:lumMod val="25000"/>
                    <a:lumOff val="75000"/>
                  </a:schemeClr>
                </a:gs>
                <a:gs pos="100000">
                  <a:schemeClr val="accent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latin typeface="宋体" panose="02010600030101010101" pitchFamily="2" charset="-122"/>
                <a:ea typeface="宋体" panose="02010600030101010101" pitchFamily="2" charset="-122"/>
              </a:rPr>
              <a:t>八分之七</a:t>
            </a:r>
            <a:endParaRPr lang="zh-CN" altLang="en-US" sz="3200">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4"/>
          <a:srcRect t="28073" b="6489"/>
          <a:stretch>
            <a:fillRect/>
          </a:stretch>
        </p:blipFill>
        <p:spPr>
          <a:xfrm flipH="1">
            <a:off x="7426325" y="3196590"/>
            <a:ext cx="4100830" cy="2918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374583 0 L -0.848125 0 " pathEditMode="relative" rAng="0" ptsTypes="">
                                      <p:cBhvr>
                                        <p:cTn id="6" dur="2000" fill="hold"/>
                                        <p:tgtEl>
                                          <p:spTgt spid="3"/>
                                        </p:tgtEl>
                                        <p:attrNameLst>
                                          <p:attrName>ppt_x</p:attrName>
                                          <p:attrName>ppt_y</p:attrName>
                                        </p:attrNameLst>
                                      </p:cBhvr>
                                      <p:rCtr x="-320" y="0"/>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grpId="0" nodeType="clickEffect">
                                  <p:stCondLst>
                                    <p:cond delay="0"/>
                                  </p:stCondLst>
                                  <p:childTnLst>
                                    <p:animMotion origin="layout" path="M 0.396927 0 L -0.85276 0 " pathEditMode="relative" rAng="0" ptsTypes="">
                                      <p:cBhvr>
                                        <p:cTn id="10" dur="2000" fill="hold"/>
                                        <p:tgtEl>
                                          <p:spTgt spid="4"/>
                                        </p:tgtEl>
                                        <p:attrNameLst>
                                          <p:attrName>ppt_x</p:attrName>
                                          <p:attrName>ppt_y</p:attrName>
                                        </p:attrNameLst>
                                      </p:cBhvr>
                                      <p:rCtr x="-3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10" name="直接连接符 9"/>
          <p:cNvCxnSpPr/>
          <p:nvPr/>
        </p:nvCxnSpPr>
        <p:spPr>
          <a:xfrm flipH="1" flipV="1">
            <a:off x="12188772" y="37968"/>
            <a:ext cx="10795" cy="683133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7467" y="20823"/>
            <a:ext cx="8890" cy="688467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915" y="6857868"/>
            <a:ext cx="12230735" cy="13335"/>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390" y="16378"/>
            <a:ext cx="12225655" cy="0"/>
          </a:xfrm>
          <a:prstGeom prst="line">
            <a:avLst/>
          </a:prstGeom>
          <a:ln w="38100">
            <a:gradFill>
              <a:gsLst>
                <a:gs pos="50000">
                  <a:schemeClr val="accent1"/>
                </a:gs>
                <a:gs pos="0">
                  <a:schemeClr val="accent1">
                    <a:lumMod val="25000"/>
                    <a:lumOff val="75000"/>
                  </a:schemeClr>
                </a:gs>
                <a:gs pos="100000">
                  <a:schemeClr val="accent1">
                    <a:lumMod val="8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48920" y="628650"/>
            <a:ext cx="11663045" cy="6194425"/>
          </a:xfrm>
          <a:prstGeom prst="rect">
            <a:avLst/>
          </a:prstGeom>
        </p:spPr>
        <p:txBody>
          <a:bodyPr wrap="square">
            <a:noAutofit/>
          </a:bodyPr>
          <a:p>
            <a:pPr indent="304800" algn="just" defTabSz="266700" fontAlgn="auto">
              <a:lnSpc>
                <a:spcPct val="100000"/>
              </a:lnSpc>
              <a:spcBef>
                <a:spcPct val="0"/>
              </a:spcBef>
              <a:spcAft>
                <a:spcPct val="0"/>
              </a:spcAft>
            </a:pPr>
            <a:r>
              <a:rPr lang="zh-CN" altLang="en-US" sz="2400">
                <a:latin typeface="Times New Roman" panose="02020603050405020304" charset="0"/>
                <a:ea typeface="宋体" panose="02010600030101010101" pitchFamily="2" charset="-122"/>
                <a:cs typeface="Times New Roman" panose="02020603050405020304" charset="0"/>
              </a:rPr>
              <a:t>第二节</a:t>
            </a: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（满分</a:t>
            </a:r>
            <a:r>
              <a:rPr lang="en-US" altLang="zh-CN" sz="2400">
                <a:latin typeface="Times New Roman" panose="02020603050405020304" charset="0"/>
                <a:ea typeface="宋体" panose="02010600030101010101" pitchFamily="2" charset="-122"/>
                <a:cs typeface="Times New Roman" panose="02020603050405020304" charset="0"/>
              </a:rPr>
              <a:t> 25 </a:t>
            </a:r>
            <a:r>
              <a:rPr lang="zh-CN" altLang="en-US" sz="2400">
                <a:latin typeface="Times New Roman" panose="02020603050405020304" charset="0"/>
                <a:ea typeface="宋体" panose="02010600030101010101" pitchFamily="2" charset="-122"/>
                <a:cs typeface="Times New Roman" panose="02020603050405020304" charset="0"/>
              </a:rPr>
              <a:t>分）</a:t>
            </a:r>
            <a:endParaRPr lang="zh-CN" altLang="en-US"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zh-CN" altLang="en-US" sz="2400">
                <a:latin typeface="Times New Roman" panose="02020603050405020304" charset="0"/>
                <a:ea typeface="宋体" panose="02010600030101010101" pitchFamily="2" charset="-122"/>
                <a:cs typeface="Times New Roman" panose="02020603050405020304" charset="0"/>
              </a:rPr>
              <a:t>阅读下面材料，根据其内容和所给段落开头语续写两段，使之构成一篇完整的短文。</a:t>
            </a:r>
            <a:endParaRPr lang="zh-CN" altLang="en-US"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en-US" altLang="zh-CN" sz="280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 On a sunny Saturday afternoon, I was driving my daughter to her weekly swimming lesson. As we came to a heavily traveled street, we saw an unusual procession approaching: a bony, wild-eyed cow followed by many cars, and boys on bicycles and on foot.</a:t>
            </a:r>
            <a:endParaRPr lang="en-US" altLang="zh-CN"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“That poor cow!” I said angrily. “Those ignorant city people are frightening her.”</a:t>
            </a:r>
            <a:endParaRPr lang="en-US" altLang="zh-CN"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At that time, my daughter, aged nine, believed that her papa was equal to any crisis. “What are you going to do?” she asked</a:t>
            </a:r>
            <a:endParaRPr lang="en-US" altLang="zh-CN"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“See that piece of rope around her neck?” I said. “After I leave you at the swimming center, I’ll go back and catch her and hold her for her owner, who’s probably trying to find her.” Having milked cows as a boy and worked with beef cattle, I knew—so I thought—all about cows.</a:t>
            </a:r>
            <a:endParaRPr lang="en-US" altLang="zh-CN" sz="2400">
              <a:latin typeface="Times New Roman" panose="02020603050405020304" charset="0"/>
              <a:ea typeface="宋体" panose="02010600030101010101" pitchFamily="2" charset="-122"/>
              <a:cs typeface="Times New Roman" panose="02020603050405020304" charset="0"/>
            </a:endParaRPr>
          </a:p>
          <a:p>
            <a:pPr indent="304800" algn="just" defTabSz="266700" fontAlgn="auto">
              <a:lnSpc>
                <a:spcPct val="100000"/>
              </a:lnSpc>
              <a:spcBef>
                <a:spcPct val="0"/>
              </a:spcBef>
              <a:spcAft>
                <a:spcPct val="0"/>
              </a:spcAft>
            </a:pPr>
            <a:r>
              <a:rPr lang="en-US" altLang="zh-CN" sz="2400">
                <a:latin typeface="Times New Roman" panose="02020603050405020304" charset="0"/>
                <a:ea typeface="宋体" panose="02010600030101010101" pitchFamily="2" charset="-122"/>
                <a:cs typeface="Times New Roman" panose="02020603050405020304" charset="0"/>
              </a:rPr>
              <a:t>   Later I learned that this particular cow had come from at least seven miles away and, on the way, had knocked down several people. She had passed a baseball field, breaking up the game and flattening the umpire (</a:t>
            </a:r>
            <a:r>
              <a:rPr lang="zh-CN" altLang="en-US" sz="2400">
                <a:latin typeface="Times New Roman" panose="02020603050405020304" charset="0"/>
                <a:ea typeface="宋体" panose="02010600030101010101" pitchFamily="2" charset="-122"/>
                <a:cs typeface="Times New Roman" panose="02020603050405020304" charset="0"/>
              </a:rPr>
              <a:t>裁判</a:t>
            </a:r>
            <a:r>
              <a:rPr lang="en-US" altLang="zh-CN" sz="2400">
                <a:latin typeface="Times New Roman" panose="02020603050405020304" charset="0"/>
                <a:ea typeface="宋体" panose="02010600030101010101" pitchFamily="2" charset="-122"/>
                <a:cs typeface="Times New Roman" panose="02020603050405020304" charset="0"/>
              </a:rPr>
              <a:t>) in passing. In brief, ruins lay behind her. The crowd was not following her with intent to harm her, but merely to see what she would do next.</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17" name="圆角矩形 16"/>
          <p:cNvSpPr/>
          <p:nvPr/>
        </p:nvSpPr>
        <p:spPr>
          <a:xfrm>
            <a:off x="4531995" y="52070"/>
            <a:ext cx="3660140" cy="76136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w="38100">
            <a:gradFill>
              <a:gsLst>
                <a:gs pos="50000">
                  <a:schemeClr val="accent6"/>
                </a:gs>
                <a:gs pos="0">
                  <a:schemeClr val="accent6">
                    <a:lumMod val="25000"/>
                    <a:lumOff val="75000"/>
                  </a:schemeClr>
                </a:gs>
                <a:gs pos="100000">
                  <a:schemeClr val="accent6">
                    <a:lumMod val="85000"/>
                  </a:schemeClr>
                </a:gs>
              </a:gsLst>
              <a:lin ang="5400000" scaled="0"/>
            </a:gradFill>
            <a:prstDash val="sysDot"/>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扫除词汇障碍</a:t>
            </a:r>
            <a:endParaRPr lang="zh-CN" altLang="en-US" sz="3200" b="1">
              <a:solidFill>
                <a:schemeClr val="tx1"/>
              </a:solidFill>
              <a:latin typeface="宋体" panose="02010600030101010101" pitchFamily="2" charset="-122"/>
              <a:ea typeface="宋体" panose="02010600030101010101" pitchFamily="2" charset="-122"/>
            </a:endParaRPr>
          </a:p>
        </p:txBody>
      </p:sp>
      <p:cxnSp>
        <p:nvCxnSpPr>
          <p:cNvPr id="4" name="直接连接符 3"/>
          <p:cNvCxnSpPr/>
          <p:nvPr/>
        </p:nvCxnSpPr>
        <p:spPr>
          <a:xfrm>
            <a:off x="5818505" y="1789430"/>
            <a:ext cx="3084195" cy="1714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5" name="圆角矩形 4"/>
          <p:cNvSpPr/>
          <p:nvPr/>
        </p:nvSpPr>
        <p:spPr>
          <a:xfrm>
            <a:off x="5255260" y="848995"/>
            <a:ext cx="593217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drive sb. to sp. </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开车送某人去某地</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6" name="直接连接符 5"/>
          <p:cNvCxnSpPr/>
          <p:nvPr/>
        </p:nvCxnSpPr>
        <p:spPr>
          <a:xfrm>
            <a:off x="3011805" y="2183765"/>
            <a:ext cx="3084195" cy="1714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963545" y="1284605"/>
            <a:ext cx="313245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车流繁忙的街道</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8" name="直接连接符 7"/>
          <p:cNvCxnSpPr/>
          <p:nvPr/>
        </p:nvCxnSpPr>
        <p:spPr>
          <a:xfrm>
            <a:off x="7582535" y="2174875"/>
            <a:ext cx="2294255" cy="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9" name="圆角矩形 8"/>
          <p:cNvSpPr/>
          <p:nvPr/>
        </p:nvSpPr>
        <p:spPr>
          <a:xfrm>
            <a:off x="7025005" y="1161415"/>
            <a:ext cx="340995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不寻常的队伍</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14" name="直接连接符 13"/>
          <p:cNvCxnSpPr/>
          <p:nvPr/>
        </p:nvCxnSpPr>
        <p:spPr>
          <a:xfrm>
            <a:off x="287655" y="2566035"/>
            <a:ext cx="2644140" cy="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5" name="圆角矩形 14"/>
          <p:cNvSpPr/>
          <p:nvPr/>
        </p:nvSpPr>
        <p:spPr>
          <a:xfrm>
            <a:off x="287655" y="1569720"/>
            <a:ext cx="470662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瘦骨嶙峋、目光凶戾的母牛</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16" name="直接连接符 15"/>
          <p:cNvCxnSpPr/>
          <p:nvPr/>
        </p:nvCxnSpPr>
        <p:spPr>
          <a:xfrm>
            <a:off x="8676640" y="3331210"/>
            <a:ext cx="1802130" cy="1651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8" name="圆角矩形 17"/>
          <p:cNvSpPr/>
          <p:nvPr/>
        </p:nvSpPr>
        <p:spPr>
          <a:xfrm>
            <a:off x="7355205" y="1970405"/>
            <a:ext cx="4039870" cy="97345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有能力应付某事；</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能成功处理某事</a:t>
            </a:r>
            <a:endPar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19" name="直接连接符 18"/>
          <p:cNvCxnSpPr/>
          <p:nvPr/>
        </p:nvCxnSpPr>
        <p:spPr>
          <a:xfrm flipV="1">
            <a:off x="4994275" y="4376420"/>
            <a:ext cx="1831975" cy="254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0" name="圆角矩形 19"/>
          <p:cNvSpPr/>
          <p:nvPr/>
        </p:nvSpPr>
        <p:spPr>
          <a:xfrm>
            <a:off x="4068445" y="3400425"/>
            <a:ext cx="421195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为某人看管</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 / </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保管某物</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1" name="直接连接符 20"/>
          <p:cNvCxnSpPr/>
          <p:nvPr/>
        </p:nvCxnSpPr>
        <p:spPr>
          <a:xfrm flipV="1">
            <a:off x="1972945" y="4767580"/>
            <a:ext cx="1725295" cy="571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2" name="圆角矩形 21"/>
          <p:cNvSpPr/>
          <p:nvPr/>
        </p:nvSpPr>
        <p:spPr>
          <a:xfrm>
            <a:off x="1972945" y="3754120"/>
            <a:ext cx="1651635"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挤牛奶</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3" name="直接连接符 22"/>
          <p:cNvCxnSpPr/>
          <p:nvPr/>
        </p:nvCxnSpPr>
        <p:spPr>
          <a:xfrm>
            <a:off x="5299710" y="4779010"/>
            <a:ext cx="1629410" cy="889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4" name="圆角矩形 23"/>
          <p:cNvSpPr/>
          <p:nvPr/>
        </p:nvSpPr>
        <p:spPr>
          <a:xfrm>
            <a:off x="4930775" y="3754120"/>
            <a:ext cx="265176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与</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打交道</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5" name="直接连接符 24"/>
          <p:cNvCxnSpPr/>
          <p:nvPr/>
        </p:nvCxnSpPr>
        <p:spPr>
          <a:xfrm>
            <a:off x="1969770" y="5827395"/>
            <a:ext cx="1842135" cy="1016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6" name="圆角矩形 25"/>
          <p:cNvSpPr/>
          <p:nvPr/>
        </p:nvSpPr>
        <p:spPr>
          <a:xfrm>
            <a:off x="2053590" y="4849495"/>
            <a:ext cx="157099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撞倒</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7" name="直接连接符 26"/>
          <p:cNvCxnSpPr/>
          <p:nvPr/>
        </p:nvCxnSpPr>
        <p:spPr>
          <a:xfrm>
            <a:off x="9799320" y="5868670"/>
            <a:ext cx="1656715" cy="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8" name="圆角矩形 27"/>
          <p:cNvSpPr/>
          <p:nvPr/>
        </p:nvSpPr>
        <p:spPr>
          <a:xfrm>
            <a:off x="8280400" y="4886325"/>
            <a:ext cx="372999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冲散</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搅乱</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活动</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人群</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a:t>
            </a:r>
            <a:endPar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29" name="直接连接符 28"/>
          <p:cNvCxnSpPr/>
          <p:nvPr/>
        </p:nvCxnSpPr>
        <p:spPr>
          <a:xfrm flipV="1">
            <a:off x="1633855" y="6207760"/>
            <a:ext cx="2676525" cy="1587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1828800" y="5237480"/>
            <a:ext cx="210439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撞倒裁判</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cxnSp>
        <p:nvCxnSpPr>
          <p:cNvPr id="31" name="直接连接符 30"/>
          <p:cNvCxnSpPr/>
          <p:nvPr/>
        </p:nvCxnSpPr>
        <p:spPr>
          <a:xfrm flipV="1">
            <a:off x="7776210" y="6207760"/>
            <a:ext cx="2666365" cy="1587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32" name="圆角矩形 31"/>
          <p:cNvSpPr/>
          <p:nvPr/>
        </p:nvSpPr>
        <p:spPr>
          <a:xfrm>
            <a:off x="7025005" y="5257165"/>
            <a:ext cx="3729990" cy="63119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rPr>
              <a:t>所过之处一片狼藉</a:t>
            </a:r>
            <a:endParaRPr lang="zh-CN" altLang="en-US" sz="2800">
              <a:solidFill>
                <a:schemeClr val="tx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00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xit" presetSubtype="12" fill="hold" grpId="2" nodeType="clickEffect">
                                  <p:stCondLst>
                                    <p:cond delay="0"/>
                                  </p:stCondLst>
                                  <p:childTnLst>
                                    <p:animEffect transition="out" filter="strips(downLeft)">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1" dur="1000" fill="hold"/>
                                        <p:tgtEl>
                                          <p:spTgt spid="7"/>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xit" presetSubtype="12" fill="hold" grpId="2" nodeType="clickEffect">
                                  <p:stCondLst>
                                    <p:cond delay="0"/>
                                  </p:stCondLst>
                                  <p:childTnLst>
                                    <p:animEffect transition="out" filter="strips(downLeft)">
                                      <p:cBhvr>
                                        <p:cTn id="59" dur="500"/>
                                        <p:tgtEl>
                                          <p:spTgt spid="7"/>
                                        </p:tgtEl>
                                      </p:cBhvr>
                                    </p:animEffect>
                                    <p:set>
                                      <p:cBhvr>
                                        <p:cTn id="60" dur="1" fill="hold">
                                          <p:stCondLst>
                                            <p:cond delay="499"/>
                                          </p:stCondLst>
                                        </p:cTn>
                                        <p:tgtEl>
                                          <p:spTgt spid="7"/>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8" dur="1000" fill="hold"/>
                                        <p:tgtEl>
                                          <p:spTgt spid="8"/>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8"/>
                                        </p:tgtEl>
                                      </p:cBhvr>
                                    </p:animEffect>
                                  </p:childTnLst>
                                </p:cTn>
                              </p:par>
                            </p:childTnLst>
                          </p:cTn>
                        </p:par>
                      </p:childTnLst>
                    </p:cTn>
                  </p:par>
                  <p:par>
                    <p:cTn id="73" fill="hold">
                      <p:stCondLst>
                        <p:cond delay="indefinite"/>
                      </p:stCondLst>
                      <p:childTnLst>
                        <p:par>
                          <p:cTn id="74" fill="hold">
                            <p:stCondLst>
                              <p:cond delay="0"/>
                            </p:stCondLst>
                            <p:childTnLst>
                              <p:par>
                                <p:cTn id="75" presetID="25" presetClass="entr" presetSubtype="0" fill="hold" grpId="0" nodeType="click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80" dur="1000" fill="hold"/>
                                        <p:tgtEl>
                                          <p:spTgt spid="9"/>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18" presetClass="exit" presetSubtype="12" fill="hold" grpId="2" nodeType="clickEffect">
                                  <p:stCondLst>
                                    <p:cond delay="0"/>
                                  </p:stCondLst>
                                  <p:childTnLst>
                                    <p:animEffect transition="out" filter="strips(downLeft)">
                                      <p:cBhvr>
                                        <p:cTn id="88" dur="500"/>
                                        <p:tgtEl>
                                          <p:spTgt spid="9"/>
                                        </p:tgtEl>
                                      </p:cBhvr>
                                    </p:animEffect>
                                    <p:set>
                                      <p:cBhvr>
                                        <p:cTn id="89" dur="1" fill="hold">
                                          <p:stCondLst>
                                            <p:cond delay="499"/>
                                          </p:stCondLst>
                                        </p:cTn>
                                        <p:tgtEl>
                                          <p:spTgt spid="9"/>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25" presetClass="entr" presetSubtype="0" fill="hold" nodeType="clickEffect">
                                  <p:stCondLst>
                                    <p:cond delay="0"/>
                                  </p:stCondLst>
                                  <p:childTnLst>
                                    <p:set>
                                      <p:cBhvr>
                                        <p:cTn id="93" dur="1" fill="hold">
                                          <p:stCondLst>
                                            <p:cond delay="0"/>
                                          </p:stCondLst>
                                        </p:cTn>
                                        <p:tgtEl>
                                          <p:spTgt spid="14"/>
                                        </p:tgtEl>
                                        <p:attrNameLst>
                                          <p:attrName>style.visibility</p:attrName>
                                        </p:attrNameLst>
                                      </p:cBhvr>
                                      <p:to>
                                        <p:strVal val="visible"/>
                                      </p:to>
                                    </p:set>
                                    <p:anim calcmode="lin" valueType="num">
                                      <p:cBhvr>
                                        <p:cTn id="9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7" dur="1000" fill="hold"/>
                                        <p:tgtEl>
                                          <p:spTgt spid="14"/>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14"/>
                                        </p:tgtEl>
                                      </p:cBhvr>
                                    </p:animEffect>
                                  </p:childTnLst>
                                </p:cTn>
                              </p:par>
                            </p:childTnLst>
                          </p:cTn>
                        </p:par>
                      </p:childTnLst>
                    </p:cTn>
                  </p:par>
                  <p:par>
                    <p:cTn id="102" fill="hold">
                      <p:stCondLst>
                        <p:cond delay="indefinite"/>
                      </p:stCondLst>
                      <p:childTnLst>
                        <p:par>
                          <p:cTn id="103" fill="hold">
                            <p:stCondLst>
                              <p:cond delay="0"/>
                            </p:stCondLst>
                            <p:childTnLst>
                              <p:par>
                                <p:cTn id="104" presetID="25" presetClass="entr" presetSubtype="0" fill="hold" grpId="0" nodeType="click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p:cTn id="106"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9" dur="1000" fill="hold"/>
                                        <p:tgtEl>
                                          <p:spTgt spid="15"/>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15"/>
                                        </p:tgtEl>
                                      </p:cBhvr>
                                    </p:animEffect>
                                  </p:childTnLst>
                                </p:cTn>
                              </p:par>
                            </p:childTnLst>
                          </p:cTn>
                        </p:par>
                      </p:childTnLst>
                    </p:cTn>
                  </p:par>
                  <p:par>
                    <p:cTn id="114" fill="hold">
                      <p:stCondLst>
                        <p:cond delay="indefinite"/>
                      </p:stCondLst>
                      <p:childTnLst>
                        <p:par>
                          <p:cTn id="115" fill="hold">
                            <p:stCondLst>
                              <p:cond delay="0"/>
                            </p:stCondLst>
                            <p:childTnLst>
                              <p:par>
                                <p:cTn id="116" presetID="18" presetClass="exit" presetSubtype="12" fill="hold" grpId="2" nodeType="clickEffect">
                                  <p:stCondLst>
                                    <p:cond delay="0"/>
                                  </p:stCondLst>
                                  <p:childTnLst>
                                    <p:animEffect transition="out" filter="strips(downLeft)">
                                      <p:cBhvr>
                                        <p:cTn id="117" dur="500"/>
                                        <p:tgtEl>
                                          <p:spTgt spid="15"/>
                                        </p:tgtEl>
                                      </p:cBhvr>
                                    </p:animEffect>
                                    <p:set>
                                      <p:cBhvr>
                                        <p:cTn id="118" dur="1" fill="hold">
                                          <p:stCondLst>
                                            <p:cond delay="499"/>
                                          </p:stCondLst>
                                        </p:cTn>
                                        <p:tgtEl>
                                          <p:spTgt spid="15"/>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25" presetClass="entr" presetSubtype="0" fill="hold" nodeType="clickEffect">
                                  <p:stCondLst>
                                    <p:cond delay="0"/>
                                  </p:stCondLst>
                                  <p:childTnLst>
                                    <p:set>
                                      <p:cBhvr>
                                        <p:cTn id="122" dur="1" fill="hold">
                                          <p:stCondLst>
                                            <p:cond delay="0"/>
                                          </p:stCondLst>
                                        </p:cTn>
                                        <p:tgtEl>
                                          <p:spTgt spid="16"/>
                                        </p:tgtEl>
                                        <p:attrNameLst>
                                          <p:attrName>style.visibility</p:attrName>
                                        </p:attrNameLst>
                                      </p:cBhvr>
                                      <p:to>
                                        <p:strVal val="visible"/>
                                      </p:to>
                                    </p:set>
                                    <p:anim calcmode="lin" valueType="num">
                                      <p:cBhvr>
                                        <p:cTn id="123"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24"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25"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26" dur="1000" fill="hold"/>
                                        <p:tgtEl>
                                          <p:spTgt spid="16"/>
                                        </p:tgtEl>
                                        <p:attrNameLst>
                                          <p:attrName>ppt_h</p:attrName>
                                        </p:attrNameLst>
                                      </p:cBhvr>
                                      <p:tavLst>
                                        <p:tav tm="0">
                                          <p:val>
                                            <p:strVal val="#ppt_h"/>
                                          </p:val>
                                        </p:tav>
                                        <p:tav tm="100000">
                                          <p:val>
                                            <p:strVal val="#ppt_h"/>
                                          </p:val>
                                        </p:tav>
                                      </p:tavLst>
                                    </p:anim>
                                    <p:anim calcmode="lin" valueType="num">
                                      <p:cBhvr>
                                        <p:cTn id="127"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8"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29"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30" dur="1000" decel="50000">
                                          <p:stCondLst>
                                            <p:cond delay="0"/>
                                          </p:stCondLst>
                                        </p:cTn>
                                        <p:tgtEl>
                                          <p:spTgt spid="16"/>
                                        </p:tgtEl>
                                      </p:cBhvr>
                                    </p:animEffect>
                                  </p:childTnLst>
                                </p:cTn>
                              </p:par>
                            </p:childTnLst>
                          </p:cTn>
                        </p:par>
                      </p:childTnLst>
                    </p:cTn>
                  </p:par>
                  <p:par>
                    <p:cTn id="131" fill="hold">
                      <p:stCondLst>
                        <p:cond delay="indefinite"/>
                      </p:stCondLst>
                      <p:childTnLst>
                        <p:par>
                          <p:cTn id="132" fill="hold">
                            <p:stCondLst>
                              <p:cond delay="0"/>
                            </p:stCondLst>
                            <p:childTnLst>
                              <p:par>
                                <p:cTn id="133" presetID="25" presetClass="entr" presetSubtype="0" fill="hold" grpId="0" nodeType="clickEffect">
                                  <p:stCondLst>
                                    <p:cond delay="0"/>
                                  </p:stCondLst>
                                  <p:childTnLst>
                                    <p:set>
                                      <p:cBhvr>
                                        <p:cTn id="134" dur="1" fill="hold">
                                          <p:stCondLst>
                                            <p:cond delay="0"/>
                                          </p:stCondLst>
                                        </p:cTn>
                                        <p:tgtEl>
                                          <p:spTgt spid="18"/>
                                        </p:tgtEl>
                                        <p:attrNameLst>
                                          <p:attrName>style.visibility</p:attrName>
                                        </p:attrNameLst>
                                      </p:cBhvr>
                                      <p:to>
                                        <p:strVal val="visible"/>
                                      </p:to>
                                    </p:set>
                                    <p:anim calcmode="lin" valueType="num">
                                      <p:cBhvr>
                                        <p:cTn id="135"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36"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7"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38" dur="1000" fill="hold"/>
                                        <p:tgtEl>
                                          <p:spTgt spid="18"/>
                                        </p:tgtEl>
                                        <p:attrNameLst>
                                          <p:attrName>ppt_h</p:attrName>
                                        </p:attrNameLst>
                                      </p:cBhvr>
                                      <p:tavLst>
                                        <p:tav tm="0">
                                          <p:val>
                                            <p:strVal val="#ppt_h"/>
                                          </p:val>
                                        </p:tav>
                                        <p:tav tm="100000">
                                          <p:val>
                                            <p:strVal val="#ppt_h"/>
                                          </p:val>
                                        </p:tav>
                                      </p:tavLst>
                                    </p:anim>
                                    <p:anim calcmode="lin" valueType="num">
                                      <p:cBhvr>
                                        <p:cTn id="139"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40"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41"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42" dur="1000" decel="50000">
                                          <p:stCondLst>
                                            <p:cond delay="0"/>
                                          </p:stCondLst>
                                        </p:cTn>
                                        <p:tgtEl>
                                          <p:spTgt spid="18"/>
                                        </p:tgtEl>
                                      </p:cBhvr>
                                    </p:animEffect>
                                  </p:childTnLst>
                                </p:cTn>
                              </p:par>
                            </p:childTnLst>
                          </p:cTn>
                        </p:par>
                      </p:childTnLst>
                    </p:cTn>
                  </p:par>
                  <p:par>
                    <p:cTn id="143" fill="hold">
                      <p:stCondLst>
                        <p:cond delay="indefinite"/>
                      </p:stCondLst>
                      <p:childTnLst>
                        <p:par>
                          <p:cTn id="144" fill="hold">
                            <p:stCondLst>
                              <p:cond delay="0"/>
                            </p:stCondLst>
                            <p:childTnLst>
                              <p:par>
                                <p:cTn id="145" presetID="18" presetClass="exit" presetSubtype="12" fill="hold" grpId="2" nodeType="clickEffect">
                                  <p:stCondLst>
                                    <p:cond delay="0"/>
                                  </p:stCondLst>
                                  <p:childTnLst>
                                    <p:animEffect transition="out" filter="strips(downLeft)">
                                      <p:cBhvr>
                                        <p:cTn id="146" dur="500"/>
                                        <p:tgtEl>
                                          <p:spTgt spid="18"/>
                                        </p:tgtEl>
                                      </p:cBhvr>
                                    </p:animEffect>
                                    <p:set>
                                      <p:cBhvr>
                                        <p:cTn id="147" dur="1" fill="hold">
                                          <p:stCondLst>
                                            <p:cond delay="499"/>
                                          </p:stCondLst>
                                        </p:cTn>
                                        <p:tgtEl>
                                          <p:spTgt spid="18"/>
                                        </p:tgtEl>
                                        <p:attrNameLst>
                                          <p:attrName>style.visibility</p:attrName>
                                        </p:attrNameLst>
                                      </p:cBhvr>
                                      <p:to>
                                        <p:strVal val="hidden"/>
                                      </p:to>
                                    </p:set>
                                  </p:childTnLst>
                                </p:cTn>
                              </p:par>
                            </p:childTnLst>
                          </p:cTn>
                        </p:par>
                      </p:childTnLst>
                    </p:cTn>
                  </p:par>
                  <p:par>
                    <p:cTn id="148" fill="hold">
                      <p:stCondLst>
                        <p:cond delay="indefinite"/>
                      </p:stCondLst>
                      <p:childTnLst>
                        <p:par>
                          <p:cTn id="149" fill="hold">
                            <p:stCondLst>
                              <p:cond delay="0"/>
                            </p:stCondLst>
                            <p:childTnLst>
                              <p:par>
                                <p:cTn id="150" presetID="25" presetClass="entr" presetSubtype="0" fill="hold" nodeType="clickEffect">
                                  <p:stCondLst>
                                    <p:cond delay="0"/>
                                  </p:stCondLst>
                                  <p:childTnLst>
                                    <p:set>
                                      <p:cBhvr>
                                        <p:cTn id="151" dur="1" fill="hold">
                                          <p:stCondLst>
                                            <p:cond delay="0"/>
                                          </p:stCondLst>
                                        </p:cTn>
                                        <p:tgtEl>
                                          <p:spTgt spid="19"/>
                                        </p:tgtEl>
                                        <p:attrNameLst>
                                          <p:attrName>style.visibility</p:attrName>
                                        </p:attrNameLst>
                                      </p:cBhvr>
                                      <p:to>
                                        <p:strVal val="visible"/>
                                      </p:to>
                                    </p:set>
                                    <p:anim calcmode="lin" valueType="num">
                                      <p:cBhvr>
                                        <p:cTn id="152"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53"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54"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55" dur="1000" fill="hold"/>
                                        <p:tgtEl>
                                          <p:spTgt spid="19"/>
                                        </p:tgtEl>
                                        <p:attrNameLst>
                                          <p:attrName>ppt_h</p:attrName>
                                        </p:attrNameLst>
                                      </p:cBhvr>
                                      <p:tavLst>
                                        <p:tav tm="0">
                                          <p:val>
                                            <p:strVal val="#ppt_h"/>
                                          </p:val>
                                        </p:tav>
                                        <p:tav tm="100000">
                                          <p:val>
                                            <p:strVal val="#ppt_h"/>
                                          </p:val>
                                        </p:tav>
                                      </p:tavLst>
                                    </p:anim>
                                    <p:anim calcmode="lin" valueType="num">
                                      <p:cBhvr>
                                        <p:cTn id="156"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57"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58"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59" dur="1000" decel="50000">
                                          <p:stCondLst>
                                            <p:cond delay="0"/>
                                          </p:stCondLst>
                                        </p:cTn>
                                        <p:tgtEl>
                                          <p:spTgt spid="19"/>
                                        </p:tgtEl>
                                      </p:cBhvr>
                                    </p:animEffect>
                                  </p:childTnLst>
                                </p:cTn>
                              </p:par>
                            </p:childTnLst>
                          </p:cTn>
                        </p:par>
                      </p:childTnLst>
                    </p:cTn>
                  </p:par>
                  <p:par>
                    <p:cTn id="160" fill="hold">
                      <p:stCondLst>
                        <p:cond delay="indefinite"/>
                      </p:stCondLst>
                      <p:childTnLst>
                        <p:par>
                          <p:cTn id="161" fill="hold">
                            <p:stCondLst>
                              <p:cond delay="0"/>
                            </p:stCondLst>
                            <p:childTnLst>
                              <p:par>
                                <p:cTn id="162" presetID="25" presetClass="entr" presetSubtype="0" fill="hold" grpId="0" nodeType="clickEffect">
                                  <p:stCondLst>
                                    <p:cond delay="0"/>
                                  </p:stCondLst>
                                  <p:childTnLst>
                                    <p:set>
                                      <p:cBhvr>
                                        <p:cTn id="163" dur="1" fill="hold">
                                          <p:stCondLst>
                                            <p:cond delay="0"/>
                                          </p:stCondLst>
                                        </p:cTn>
                                        <p:tgtEl>
                                          <p:spTgt spid="20"/>
                                        </p:tgtEl>
                                        <p:attrNameLst>
                                          <p:attrName>style.visibility</p:attrName>
                                        </p:attrNameLst>
                                      </p:cBhvr>
                                      <p:to>
                                        <p:strVal val="visible"/>
                                      </p:to>
                                    </p:set>
                                    <p:anim calcmode="lin" valueType="num">
                                      <p:cBhvr>
                                        <p:cTn id="164"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67" dur="1000" fill="hold"/>
                                        <p:tgtEl>
                                          <p:spTgt spid="20"/>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20"/>
                                        </p:tgtEl>
                                      </p:cBhvr>
                                    </p:animEffect>
                                  </p:childTnLst>
                                </p:cTn>
                              </p:par>
                            </p:childTnLst>
                          </p:cTn>
                        </p:par>
                      </p:childTnLst>
                    </p:cTn>
                  </p:par>
                  <p:par>
                    <p:cTn id="172" fill="hold">
                      <p:stCondLst>
                        <p:cond delay="indefinite"/>
                      </p:stCondLst>
                      <p:childTnLst>
                        <p:par>
                          <p:cTn id="173" fill="hold">
                            <p:stCondLst>
                              <p:cond delay="0"/>
                            </p:stCondLst>
                            <p:childTnLst>
                              <p:par>
                                <p:cTn id="174" presetID="18" presetClass="exit" presetSubtype="12" fill="hold" grpId="2" nodeType="clickEffect">
                                  <p:stCondLst>
                                    <p:cond delay="0"/>
                                  </p:stCondLst>
                                  <p:childTnLst>
                                    <p:animEffect transition="out" filter="strips(downLeft)">
                                      <p:cBhvr>
                                        <p:cTn id="175" dur="500"/>
                                        <p:tgtEl>
                                          <p:spTgt spid="20"/>
                                        </p:tgtEl>
                                      </p:cBhvr>
                                    </p:animEffect>
                                    <p:set>
                                      <p:cBhvr>
                                        <p:cTn id="176" dur="1" fill="hold">
                                          <p:stCondLst>
                                            <p:cond delay="499"/>
                                          </p:stCondLst>
                                        </p:cTn>
                                        <p:tgtEl>
                                          <p:spTgt spid="20"/>
                                        </p:tgtEl>
                                        <p:attrNameLst>
                                          <p:attrName>style.visibility</p:attrName>
                                        </p:attrNameLst>
                                      </p:cBhvr>
                                      <p:to>
                                        <p:strVal val="hidden"/>
                                      </p:to>
                                    </p:set>
                                  </p:childTnLst>
                                </p:cTn>
                              </p:par>
                            </p:childTnLst>
                          </p:cTn>
                        </p:par>
                      </p:childTnLst>
                    </p:cTn>
                  </p:par>
                  <p:par>
                    <p:cTn id="177" fill="hold">
                      <p:stCondLst>
                        <p:cond delay="indefinite"/>
                      </p:stCondLst>
                      <p:childTnLst>
                        <p:par>
                          <p:cTn id="178" fill="hold">
                            <p:stCondLst>
                              <p:cond delay="0"/>
                            </p:stCondLst>
                            <p:childTnLst>
                              <p:par>
                                <p:cTn id="179" presetID="25" presetClass="entr" presetSubtype="0" fill="hold" nodeType="clickEffect">
                                  <p:stCondLst>
                                    <p:cond delay="0"/>
                                  </p:stCondLst>
                                  <p:childTnLst>
                                    <p:set>
                                      <p:cBhvr>
                                        <p:cTn id="180" dur="1" fill="hold">
                                          <p:stCondLst>
                                            <p:cond delay="0"/>
                                          </p:stCondLst>
                                        </p:cTn>
                                        <p:tgtEl>
                                          <p:spTgt spid="21"/>
                                        </p:tgtEl>
                                        <p:attrNameLst>
                                          <p:attrName>style.visibility</p:attrName>
                                        </p:attrNameLst>
                                      </p:cBhvr>
                                      <p:to>
                                        <p:strVal val="visible"/>
                                      </p:to>
                                    </p:set>
                                    <p:anim calcmode="lin" valueType="num">
                                      <p:cBhvr>
                                        <p:cTn id="18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8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8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84" dur="1000" fill="hold"/>
                                        <p:tgtEl>
                                          <p:spTgt spid="21"/>
                                        </p:tgtEl>
                                        <p:attrNameLst>
                                          <p:attrName>ppt_h</p:attrName>
                                        </p:attrNameLst>
                                      </p:cBhvr>
                                      <p:tavLst>
                                        <p:tav tm="0">
                                          <p:val>
                                            <p:strVal val="#ppt_h"/>
                                          </p:val>
                                        </p:tav>
                                        <p:tav tm="100000">
                                          <p:val>
                                            <p:strVal val="#ppt_h"/>
                                          </p:val>
                                        </p:tav>
                                      </p:tavLst>
                                    </p:anim>
                                    <p:anim calcmode="lin" valueType="num">
                                      <p:cBhvr>
                                        <p:cTn id="18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8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8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88" dur="1000" decel="50000">
                                          <p:stCondLst>
                                            <p:cond delay="0"/>
                                          </p:stCondLst>
                                        </p:cTn>
                                        <p:tgtEl>
                                          <p:spTgt spid="21"/>
                                        </p:tgtEl>
                                      </p:cBhvr>
                                    </p:animEffect>
                                  </p:childTnLst>
                                </p:cTn>
                              </p:par>
                            </p:childTnLst>
                          </p:cTn>
                        </p:par>
                      </p:childTnLst>
                    </p:cTn>
                  </p:par>
                  <p:par>
                    <p:cTn id="189" fill="hold">
                      <p:stCondLst>
                        <p:cond delay="indefinite"/>
                      </p:stCondLst>
                      <p:childTnLst>
                        <p:par>
                          <p:cTn id="190" fill="hold">
                            <p:stCondLst>
                              <p:cond delay="0"/>
                            </p:stCondLst>
                            <p:childTnLst>
                              <p:par>
                                <p:cTn id="191" presetID="25" presetClass="entr" presetSubtype="0" fill="hold" grpId="0" nodeType="clickEffect">
                                  <p:stCondLst>
                                    <p:cond delay="0"/>
                                  </p:stCondLst>
                                  <p:childTnLst>
                                    <p:set>
                                      <p:cBhvr>
                                        <p:cTn id="192" dur="1" fill="hold">
                                          <p:stCondLst>
                                            <p:cond delay="0"/>
                                          </p:stCondLst>
                                        </p:cTn>
                                        <p:tgtEl>
                                          <p:spTgt spid="22"/>
                                        </p:tgtEl>
                                        <p:attrNameLst>
                                          <p:attrName>style.visibility</p:attrName>
                                        </p:attrNameLst>
                                      </p:cBhvr>
                                      <p:to>
                                        <p:strVal val="visible"/>
                                      </p:to>
                                    </p:set>
                                    <p:anim calcmode="lin" valueType="num">
                                      <p:cBhvr>
                                        <p:cTn id="193"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94"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95"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96" dur="1000" fill="hold"/>
                                        <p:tgtEl>
                                          <p:spTgt spid="22"/>
                                        </p:tgtEl>
                                        <p:attrNameLst>
                                          <p:attrName>ppt_h</p:attrName>
                                        </p:attrNameLst>
                                      </p:cBhvr>
                                      <p:tavLst>
                                        <p:tav tm="0">
                                          <p:val>
                                            <p:strVal val="#ppt_h"/>
                                          </p:val>
                                        </p:tav>
                                        <p:tav tm="100000">
                                          <p:val>
                                            <p:strVal val="#ppt_h"/>
                                          </p:val>
                                        </p:tav>
                                      </p:tavLst>
                                    </p:anim>
                                    <p:anim calcmode="lin" valueType="num">
                                      <p:cBhvr>
                                        <p:cTn id="197"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98"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99"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00" dur="1000" decel="50000">
                                          <p:stCondLst>
                                            <p:cond delay="0"/>
                                          </p:stCondLst>
                                        </p:cTn>
                                        <p:tgtEl>
                                          <p:spTgt spid="22"/>
                                        </p:tgtEl>
                                      </p:cBhvr>
                                    </p:animEffect>
                                  </p:childTnLst>
                                </p:cTn>
                              </p:par>
                            </p:childTnLst>
                          </p:cTn>
                        </p:par>
                      </p:childTnLst>
                    </p:cTn>
                  </p:par>
                  <p:par>
                    <p:cTn id="201" fill="hold">
                      <p:stCondLst>
                        <p:cond delay="indefinite"/>
                      </p:stCondLst>
                      <p:childTnLst>
                        <p:par>
                          <p:cTn id="202" fill="hold">
                            <p:stCondLst>
                              <p:cond delay="0"/>
                            </p:stCondLst>
                            <p:childTnLst>
                              <p:par>
                                <p:cTn id="203" presetID="18" presetClass="exit" presetSubtype="12" fill="hold" grpId="2" nodeType="clickEffect">
                                  <p:stCondLst>
                                    <p:cond delay="0"/>
                                  </p:stCondLst>
                                  <p:childTnLst>
                                    <p:animEffect transition="out" filter="strips(downLeft)">
                                      <p:cBhvr>
                                        <p:cTn id="204" dur="500"/>
                                        <p:tgtEl>
                                          <p:spTgt spid="22"/>
                                        </p:tgtEl>
                                      </p:cBhvr>
                                    </p:animEffect>
                                    <p:set>
                                      <p:cBhvr>
                                        <p:cTn id="205" dur="1" fill="hold">
                                          <p:stCondLst>
                                            <p:cond delay="499"/>
                                          </p:stCondLst>
                                        </p:cTn>
                                        <p:tgtEl>
                                          <p:spTgt spid="22"/>
                                        </p:tgtEl>
                                        <p:attrNameLst>
                                          <p:attrName>style.visibility</p:attrName>
                                        </p:attrNameLst>
                                      </p:cBhvr>
                                      <p:to>
                                        <p:strVal val="hidden"/>
                                      </p:to>
                                    </p:set>
                                  </p:childTnLst>
                                </p:cTn>
                              </p:par>
                            </p:childTnLst>
                          </p:cTn>
                        </p:par>
                      </p:childTnLst>
                    </p:cTn>
                  </p:par>
                  <p:par>
                    <p:cTn id="206" fill="hold">
                      <p:stCondLst>
                        <p:cond delay="indefinite"/>
                      </p:stCondLst>
                      <p:childTnLst>
                        <p:par>
                          <p:cTn id="207" fill="hold">
                            <p:stCondLst>
                              <p:cond delay="0"/>
                            </p:stCondLst>
                            <p:childTnLst>
                              <p:par>
                                <p:cTn id="208" presetID="25" presetClass="entr" presetSubtype="0" fill="hold" nodeType="clickEffect">
                                  <p:stCondLst>
                                    <p:cond delay="0"/>
                                  </p:stCondLst>
                                  <p:childTnLst>
                                    <p:set>
                                      <p:cBhvr>
                                        <p:cTn id="209" dur="1" fill="hold">
                                          <p:stCondLst>
                                            <p:cond delay="0"/>
                                          </p:stCondLst>
                                        </p:cTn>
                                        <p:tgtEl>
                                          <p:spTgt spid="23"/>
                                        </p:tgtEl>
                                        <p:attrNameLst>
                                          <p:attrName>style.visibility</p:attrName>
                                        </p:attrNameLst>
                                      </p:cBhvr>
                                      <p:to>
                                        <p:strVal val="visible"/>
                                      </p:to>
                                    </p:set>
                                    <p:anim calcmode="lin" valueType="num">
                                      <p:cBhvr>
                                        <p:cTn id="210"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11"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12"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13" dur="1000" fill="hold"/>
                                        <p:tgtEl>
                                          <p:spTgt spid="23"/>
                                        </p:tgtEl>
                                        <p:attrNameLst>
                                          <p:attrName>ppt_h</p:attrName>
                                        </p:attrNameLst>
                                      </p:cBhvr>
                                      <p:tavLst>
                                        <p:tav tm="0">
                                          <p:val>
                                            <p:strVal val="#ppt_h"/>
                                          </p:val>
                                        </p:tav>
                                        <p:tav tm="100000">
                                          <p:val>
                                            <p:strVal val="#ppt_h"/>
                                          </p:val>
                                        </p:tav>
                                      </p:tavLst>
                                    </p:anim>
                                    <p:anim calcmode="lin" valueType="num">
                                      <p:cBhvr>
                                        <p:cTn id="214"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15"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16"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17" dur="1000" decel="50000">
                                          <p:stCondLst>
                                            <p:cond delay="0"/>
                                          </p:stCondLst>
                                        </p:cTn>
                                        <p:tgtEl>
                                          <p:spTgt spid="23"/>
                                        </p:tgtEl>
                                      </p:cBhvr>
                                    </p:animEffect>
                                  </p:childTnLst>
                                </p:cTn>
                              </p:par>
                            </p:childTnLst>
                          </p:cTn>
                        </p:par>
                      </p:childTnLst>
                    </p:cTn>
                  </p:par>
                  <p:par>
                    <p:cTn id="218" fill="hold">
                      <p:stCondLst>
                        <p:cond delay="indefinite"/>
                      </p:stCondLst>
                      <p:childTnLst>
                        <p:par>
                          <p:cTn id="219" fill="hold">
                            <p:stCondLst>
                              <p:cond delay="0"/>
                            </p:stCondLst>
                            <p:childTnLst>
                              <p:par>
                                <p:cTn id="220" presetID="25" presetClass="entr" presetSubtype="0" fill="hold" grpId="0" nodeType="clickEffect">
                                  <p:stCondLst>
                                    <p:cond delay="0"/>
                                  </p:stCondLst>
                                  <p:childTnLst>
                                    <p:set>
                                      <p:cBhvr>
                                        <p:cTn id="221" dur="1" fill="hold">
                                          <p:stCondLst>
                                            <p:cond delay="0"/>
                                          </p:stCondLst>
                                        </p:cTn>
                                        <p:tgtEl>
                                          <p:spTgt spid="24"/>
                                        </p:tgtEl>
                                        <p:attrNameLst>
                                          <p:attrName>style.visibility</p:attrName>
                                        </p:attrNameLst>
                                      </p:cBhvr>
                                      <p:to>
                                        <p:strVal val="visible"/>
                                      </p:to>
                                    </p:set>
                                    <p:anim calcmode="lin" valueType="num">
                                      <p:cBhvr>
                                        <p:cTn id="222"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23"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24"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25" dur="1000" fill="hold"/>
                                        <p:tgtEl>
                                          <p:spTgt spid="24"/>
                                        </p:tgtEl>
                                        <p:attrNameLst>
                                          <p:attrName>ppt_h</p:attrName>
                                        </p:attrNameLst>
                                      </p:cBhvr>
                                      <p:tavLst>
                                        <p:tav tm="0">
                                          <p:val>
                                            <p:strVal val="#ppt_h"/>
                                          </p:val>
                                        </p:tav>
                                        <p:tav tm="100000">
                                          <p:val>
                                            <p:strVal val="#ppt_h"/>
                                          </p:val>
                                        </p:tav>
                                      </p:tavLst>
                                    </p:anim>
                                    <p:anim calcmode="lin" valueType="num">
                                      <p:cBhvr>
                                        <p:cTn id="226"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27"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28"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29" dur="1000" decel="50000">
                                          <p:stCondLst>
                                            <p:cond delay="0"/>
                                          </p:stCondLst>
                                        </p:cTn>
                                        <p:tgtEl>
                                          <p:spTgt spid="24"/>
                                        </p:tgtEl>
                                      </p:cBhvr>
                                    </p:animEffect>
                                  </p:childTnLst>
                                </p:cTn>
                              </p:par>
                            </p:childTnLst>
                          </p:cTn>
                        </p:par>
                      </p:childTnLst>
                    </p:cTn>
                  </p:par>
                  <p:par>
                    <p:cTn id="230" fill="hold">
                      <p:stCondLst>
                        <p:cond delay="indefinite"/>
                      </p:stCondLst>
                      <p:childTnLst>
                        <p:par>
                          <p:cTn id="231" fill="hold">
                            <p:stCondLst>
                              <p:cond delay="0"/>
                            </p:stCondLst>
                            <p:childTnLst>
                              <p:par>
                                <p:cTn id="232" presetID="18" presetClass="exit" presetSubtype="12" fill="hold" grpId="2" nodeType="clickEffect">
                                  <p:stCondLst>
                                    <p:cond delay="0"/>
                                  </p:stCondLst>
                                  <p:childTnLst>
                                    <p:animEffect transition="out" filter="strips(downLeft)">
                                      <p:cBhvr>
                                        <p:cTn id="233" dur="500"/>
                                        <p:tgtEl>
                                          <p:spTgt spid="24"/>
                                        </p:tgtEl>
                                      </p:cBhvr>
                                    </p:animEffect>
                                    <p:set>
                                      <p:cBhvr>
                                        <p:cTn id="234" dur="1" fill="hold">
                                          <p:stCondLst>
                                            <p:cond delay="499"/>
                                          </p:stCondLst>
                                        </p:cTn>
                                        <p:tgtEl>
                                          <p:spTgt spid="24"/>
                                        </p:tgtEl>
                                        <p:attrNameLst>
                                          <p:attrName>style.visibility</p:attrName>
                                        </p:attrNameLst>
                                      </p:cBhvr>
                                      <p:to>
                                        <p:strVal val="hidden"/>
                                      </p:to>
                                    </p:set>
                                  </p:childTnLst>
                                </p:cTn>
                              </p:par>
                            </p:childTnLst>
                          </p:cTn>
                        </p:par>
                      </p:childTnLst>
                    </p:cTn>
                  </p:par>
                  <p:par>
                    <p:cTn id="235" fill="hold">
                      <p:stCondLst>
                        <p:cond delay="indefinite"/>
                      </p:stCondLst>
                      <p:childTnLst>
                        <p:par>
                          <p:cTn id="236" fill="hold">
                            <p:stCondLst>
                              <p:cond delay="0"/>
                            </p:stCondLst>
                            <p:childTnLst>
                              <p:par>
                                <p:cTn id="237" presetID="25" presetClass="entr" presetSubtype="0" fill="hold" nodeType="clickEffect">
                                  <p:stCondLst>
                                    <p:cond delay="0"/>
                                  </p:stCondLst>
                                  <p:childTnLst>
                                    <p:set>
                                      <p:cBhvr>
                                        <p:cTn id="238" dur="1" fill="hold">
                                          <p:stCondLst>
                                            <p:cond delay="0"/>
                                          </p:stCondLst>
                                        </p:cTn>
                                        <p:tgtEl>
                                          <p:spTgt spid="25"/>
                                        </p:tgtEl>
                                        <p:attrNameLst>
                                          <p:attrName>style.visibility</p:attrName>
                                        </p:attrNameLst>
                                      </p:cBhvr>
                                      <p:to>
                                        <p:strVal val="visible"/>
                                      </p:to>
                                    </p:set>
                                    <p:anim calcmode="lin" valueType="num">
                                      <p:cBhvr>
                                        <p:cTn id="23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4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4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42" dur="1000" fill="hold"/>
                                        <p:tgtEl>
                                          <p:spTgt spid="25"/>
                                        </p:tgtEl>
                                        <p:attrNameLst>
                                          <p:attrName>ppt_h</p:attrName>
                                        </p:attrNameLst>
                                      </p:cBhvr>
                                      <p:tavLst>
                                        <p:tav tm="0">
                                          <p:val>
                                            <p:strVal val="#ppt_h"/>
                                          </p:val>
                                        </p:tav>
                                        <p:tav tm="100000">
                                          <p:val>
                                            <p:strVal val="#ppt_h"/>
                                          </p:val>
                                        </p:tav>
                                      </p:tavLst>
                                    </p:anim>
                                    <p:anim calcmode="lin" valueType="num">
                                      <p:cBhvr>
                                        <p:cTn id="24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4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4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46" dur="1000" decel="50000">
                                          <p:stCondLst>
                                            <p:cond delay="0"/>
                                          </p:stCondLst>
                                        </p:cTn>
                                        <p:tgtEl>
                                          <p:spTgt spid="25"/>
                                        </p:tgtEl>
                                      </p:cBhvr>
                                    </p:animEffect>
                                  </p:childTnLst>
                                </p:cTn>
                              </p:par>
                            </p:childTnLst>
                          </p:cTn>
                        </p:par>
                      </p:childTnLst>
                    </p:cTn>
                  </p:par>
                  <p:par>
                    <p:cTn id="247" fill="hold">
                      <p:stCondLst>
                        <p:cond delay="indefinite"/>
                      </p:stCondLst>
                      <p:childTnLst>
                        <p:par>
                          <p:cTn id="248" fill="hold">
                            <p:stCondLst>
                              <p:cond delay="0"/>
                            </p:stCondLst>
                            <p:childTnLst>
                              <p:par>
                                <p:cTn id="249" presetID="25" presetClass="entr" presetSubtype="0" fill="hold" grpId="0" nodeType="clickEffect">
                                  <p:stCondLst>
                                    <p:cond delay="0"/>
                                  </p:stCondLst>
                                  <p:childTnLst>
                                    <p:set>
                                      <p:cBhvr>
                                        <p:cTn id="250" dur="1" fill="hold">
                                          <p:stCondLst>
                                            <p:cond delay="0"/>
                                          </p:stCondLst>
                                        </p:cTn>
                                        <p:tgtEl>
                                          <p:spTgt spid="26"/>
                                        </p:tgtEl>
                                        <p:attrNameLst>
                                          <p:attrName>style.visibility</p:attrName>
                                        </p:attrNameLst>
                                      </p:cBhvr>
                                      <p:to>
                                        <p:strVal val="visible"/>
                                      </p:to>
                                    </p:set>
                                    <p:anim calcmode="lin" valueType="num">
                                      <p:cBhvr>
                                        <p:cTn id="25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5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5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54" dur="1000" fill="hold"/>
                                        <p:tgtEl>
                                          <p:spTgt spid="26"/>
                                        </p:tgtEl>
                                        <p:attrNameLst>
                                          <p:attrName>ppt_h</p:attrName>
                                        </p:attrNameLst>
                                      </p:cBhvr>
                                      <p:tavLst>
                                        <p:tav tm="0">
                                          <p:val>
                                            <p:strVal val="#ppt_h"/>
                                          </p:val>
                                        </p:tav>
                                        <p:tav tm="100000">
                                          <p:val>
                                            <p:strVal val="#ppt_h"/>
                                          </p:val>
                                        </p:tav>
                                      </p:tavLst>
                                    </p:anim>
                                    <p:anim calcmode="lin" valueType="num">
                                      <p:cBhvr>
                                        <p:cTn id="25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5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5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58" dur="1000" decel="50000">
                                          <p:stCondLst>
                                            <p:cond delay="0"/>
                                          </p:stCondLst>
                                        </p:cTn>
                                        <p:tgtEl>
                                          <p:spTgt spid="26"/>
                                        </p:tgtEl>
                                      </p:cBhvr>
                                    </p:animEffect>
                                  </p:childTnLst>
                                </p:cTn>
                              </p:par>
                            </p:childTnLst>
                          </p:cTn>
                        </p:par>
                      </p:childTnLst>
                    </p:cTn>
                  </p:par>
                  <p:par>
                    <p:cTn id="259" fill="hold">
                      <p:stCondLst>
                        <p:cond delay="indefinite"/>
                      </p:stCondLst>
                      <p:childTnLst>
                        <p:par>
                          <p:cTn id="260" fill="hold">
                            <p:stCondLst>
                              <p:cond delay="0"/>
                            </p:stCondLst>
                            <p:childTnLst>
                              <p:par>
                                <p:cTn id="261" presetID="18" presetClass="exit" presetSubtype="12" fill="hold" grpId="2" nodeType="clickEffect">
                                  <p:stCondLst>
                                    <p:cond delay="0"/>
                                  </p:stCondLst>
                                  <p:childTnLst>
                                    <p:animEffect transition="out" filter="strips(downLeft)">
                                      <p:cBhvr>
                                        <p:cTn id="262" dur="500"/>
                                        <p:tgtEl>
                                          <p:spTgt spid="26"/>
                                        </p:tgtEl>
                                      </p:cBhvr>
                                    </p:animEffect>
                                    <p:set>
                                      <p:cBhvr>
                                        <p:cTn id="263" dur="1" fill="hold">
                                          <p:stCondLst>
                                            <p:cond delay="499"/>
                                          </p:stCondLst>
                                        </p:cTn>
                                        <p:tgtEl>
                                          <p:spTgt spid="26"/>
                                        </p:tgtEl>
                                        <p:attrNameLst>
                                          <p:attrName>style.visibility</p:attrName>
                                        </p:attrNameLst>
                                      </p:cBhvr>
                                      <p:to>
                                        <p:strVal val="hidden"/>
                                      </p:to>
                                    </p:set>
                                  </p:childTnLst>
                                </p:cTn>
                              </p:par>
                            </p:childTnLst>
                          </p:cTn>
                        </p:par>
                      </p:childTnLst>
                    </p:cTn>
                  </p:par>
                  <p:par>
                    <p:cTn id="264" fill="hold">
                      <p:stCondLst>
                        <p:cond delay="indefinite"/>
                      </p:stCondLst>
                      <p:childTnLst>
                        <p:par>
                          <p:cTn id="265" fill="hold">
                            <p:stCondLst>
                              <p:cond delay="0"/>
                            </p:stCondLst>
                            <p:childTnLst>
                              <p:par>
                                <p:cTn id="266" presetID="25" presetClass="entr" presetSubtype="0" fill="hold" nodeType="clickEffect">
                                  <p:stCondLst>
                                    <p:cond delay="0"/>
                                  </p:stCondLst>
                                  <p:childTnLst>
                                    <p:set>
                                      <p:cBhvr>
                                        <p:cTn id="267" dur="1" fill="hold">
                                          <p:stCondLst>
                                            <p:cond delay="0"/>
                                          </p:stCondLst>
                                        </p:cTn>
                                        <p:tgtEl>
                                          <p:spTgt spid="27"/>
                                        </p:tgtEl>
                                        <p:attrNameLst>
                                          <p:attrName>style.visibility</p:attrName>
                                        </p:attrNameLst>
                                      </p:cBhvr>
                                      <p:to>
                                        <p:strVal val="visible"/>
                                      </p:to>
                                    </p:set>
                                    <p:anim calcmode="lin" valueType="num">
                                      <p:cBhvr>
                                        <p:cTn id="268"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269"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270"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271" dur="1000" fill="hold"/>
                                        <p:tgtEl>
                                          <p:spTgt spid="27"/>
                                        </p:tgtEl>
                                        <p:attrNameLst>
                                          <p:attrName>ppt_h</p:attrName>
                                        </p:attrNameLst>
                                      </p:cBhvr>
                                      <p:tavLst>
                                        <p:tav tm="0">
                                          <p:val>
                                            <p:strVal val="#ppt_h"/>
                                          </p:val>
                                        </p:tav>
                                        <p:tav tm="100000">
                                          <p:val>
                                            <p:strVal val="#ppt_h"/>
                                          </p:val>
                                        </p:tav>
                                      </p:tavLst>
                                    </p:anim>
                                    <p:anim calcmode="lin" valueType="num">
                                      <p:cBhvr>
                                        <p:cTn id="272"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73"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74"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275" dur="1000" decel="50000">
                                          <p:stCondLst>
                                            <p:cond delay="0"/>
                                          </p:stCondLst>
                                        </p:cTn>
                                        <p:tgtEl>
                                          <p:spTgt spid="27"/>
                                        </p:tgtEl>
                                      </p:cBhvr>
                                    </p:animEffect>
                                  </p:childTnLst>
                                </p:cTn>
                              </p:par>
                            </p:childTnLst>
                          </p:cTn>
                        </p:par>
                      </p:childTnLst>
                    </p:cTn>
                  </p:par>
                  <p:par>
                    <p:cTn id="276" fill="hold">
                      <p:stCondLst>
                        <p:cond delay="indefinite"/>
                      </p:stCondLst>
                      <p:childTnLst>
                        <p:par>
                          <p:cTn id="277" fill="hold">
                            <p:stCondLst>
                              <p:cond delay="0"/>
                            </p:stCondLst>
                            <p:childTnLst>
                              <p:par>
                                <p:cTn id="278" presetID="25" presetClass="entr" presetSubtype="0" fill="hold" grpId="0" nodeType="clickEffect">
                                  <p:stCondLst>
                                    <p:cond delay="0"/>
                                  </p:stCondLst>
                                  <p:childTnLst>
                                    <p:set>
                                      <p:cBhvr>
                                        <p:cTn id="279" dur="1" fill="hold">
                                          <p:stCondLst>
                                            <p:cond delay="0"/>
                                          </p:stCondLst>
                                        </p:cTn>
                                        <p:tgtEl>
                                          <p:spTgt spid="28"/>
                                        </p:tgtEl>
                                        <p:attrNameLst>
                                          <p:attrName>style.visibility</p:attrName>
                                        </p:attrNameLst>
                                      </p:cBhvr>
                                      <p:to>
                                        <p:strVal val="visible"/>
                                      </p:to>
                                    </p:set>
                                    <p:anim calcmode="lin" valueType="num">
                                      <p:cBhvr>
                                        <p:cTn id="280"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281"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282"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283" dur="1000" fill="hold"/>
                                        <p:tgtEl>
                                          <p:spTgt spid="28"/>
                                        </p:tgtEl>
                                        <p:attrNameLst>
                                          <p:attrName>ppt_h</p:attrName>
                                        </p:attrNameLst>
                                      </p:cBhvr>
                                      <p:tavLst>
                                        <p:tav tm="0">
                                          <p:val>
                                            <p:strVal val="#ppt_h"/>
                                          </p:val>
                                        </p:tav>
                                        <p:tav tm="100000">
                                          <p:val>
                                            <p:strVal val="#ppt_h"/>
                                          </p:val>
                                        </p:tav>
                                      </p:tavLst>
                                    </p:anim>
                                    <p:anim calcmode="lin" valueType="num">
                                      <p:cBhvr>
                                        <p:cTn id="284"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285"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86"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287" dur="1000" decel="50000">
                                          <p:stCondLst>
                                            <p:cond delay="0"/>
                                          </p:stCondLst>
                                        </p:cTn>
                                        <p:tgtEl>
                                          <p:spTgt spid="28"/>
                                        </p:tgtEl>
                                      </p:cBhvr>
                                    </p:animEffect>
                                  </p:childTnLst>
                                </p:cTn>
                              </p:par>
                            </p:childTnLst>
                          </p:cTn>
                        </p:par>
                      </p:childTnLst>
                    </p:cTn>
                  </p:par>
                  <p:par>
                    <p:cTn id="288" fill="hold">
                      <p:stCondLst>
                        <p:cond delay="indefinite"/>
                      </p:stCondLst>
                      <p:childTnLst>
                        <p:par>
                          <p:cTn id="289" fill="hold">
                            <p:stCondLst>
                              <p:cond delay="0"/>
                            </p:stCondLst>
                            <p:childTnLst>
                              <p:par>
                                <p:cTn id="290" presetID="18" presetClass="exit" presetSubtype="12" fill="hold" grpId="2" nodeType="clickEffect">
                                  <p:stCondLst>
                                    <p:cond delay="0"/>
                                  </p:stCondLst>
                                  <p:childTnLst>
                                    <p:animEffect transition="out" filter="strips(downLeft)">
                                      <p:cBhvr>
                                        <p:cTn id="291" dur="500"/>
                                        <p:tgtEl>
                                          <p:spTgt spid="28"/>
                                        </p:tgtEl>
                                      </p:cBhvr>
                                    </p:animEffect>
                                    <p:set>
                                      <p:cBhvr>
                                        <p:cTn id="292" dur="1" fill="hold">
                                          <p:stCondLst>
                                            <p:cond delay="499"/>
                                          </p:stCondLst>
                                        </p:cTn>
                                        <p:tgtEl>
                                          <p:spTgt spid="28"/>
                                        </p:tgtEl>
                                        <p:attrNameLst>
                                          <p:attrName>style.visibility</p:attrName>
                                        </p:attrNameLst>
                                      </p:cBhvr>
                                      <p:to>
                                        <p:strVal val="hidden"/>
                                      </p:to>
                                    </p:set>
                                  </p:childTnLst>
                                </p:cTn>
                              </p:par>
                            </p:childTnLst>
                          </p:cTn>
                        </p:par>
                      </p:childTnLst>
                    </p:cTn>
                  </p:par>
                  <p:par>
                    <p:cTn id="293" fill="hold">
                      <p:stCondLst>
                        <p:cond delay="indefinite"/>
                      </p:stCondLst>
                      <p:childTnLst>
                        <p:par>
                          <p:cTn id="294" fill="hold">
                            <p:stCondLst>
                              <p:cond delay="0"/>
                            </p:stCondLst>
                            <p:childTnLst>
                              <p:par>
                                <p:cTn id="295" presetID="25" presetClass="entr" presetSubtype="0" fill="hold" nodeType="clickEffect">
                                  <p:stCondLst>
                                    <p:cond delay="0"/>
                                  </p:stCondLst>
                                  <p:childTnLst>
                                    <p:set>
                                      <p:cBhvr>
                                        <p:cTn id="296" dur="1" fill="hold">
                                          <p:stCondLst>
                                            <p:cond delay="0"/>
                                          </p:stCondLst>
                                        </p:cTn>
                                        <p:tgtEl>
                                          <p:spTgt spid="29"/>
                                        </p:tgtEl>
                                        <p:attrNameLst>
                                          <p:attrName>style.visibility</p:attrName>
                                        </p:attrNameLst>
                                      </p:cBhvr>
                                      <p:to>
                                        <p:strVal val="visible"/>
                                      </p:to>
                                    </p:set>
                                    <p:anim calcmode="lin" valueType="num">
                                      <p:cBhvr>
                                        <p:cTn id="29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9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9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00" dur="1000" fill="hold"/>
                                        <p:tgtEl>
                                          <p:spTgt spid="29"/>
                                        </p:tgtEl>
                                        <p:attrNameLst>
                                          <p:attrName>ppt_h</p:attrName>
                                        </p:attrNameLst>
                                      </p:cBhvr>
                                      <p:tavLst>
                                        <p:tav tm="0">
                                          <p:val>
                                            <p:strVal val="#ppt_h"/>
                                          </p:val>
                                        </p:tav>
                                        <p:tav tm="100000">
                                          <p:val>
                                            <p:strVal val="#ppt_h"/>
                                          </p:val>
                                        </p:tav>
                                      </p:tavLst>
                                    </p:anim>
                                    <p:anim calcmode="lin" valueType="num">
                                      <p:cBhvr>
                                        <p:cTn id="30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0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0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04" dur="1000" decel="50000">
                                          <p:stCondLst>
                                            <p:cond delay="0"/>
                                          </p:stCondLst>
                                        </p:cTn>
                                        <p:tgtEl>
                                          <p:spTgt spid="29"/>
                                        </p:tgtEl>
                                      </p:cBhvr>
                                    </p:animEffect>
                                  </p:childTnLst>
                                </p:cTn>
                              </p:par>
                            </p:childTnLst>
                          </p:cTn>
                        </p:par>
                      </p:childTnLst>
                    </p:cTn>
                  </p:par>
                  <p:par>
                    <p:cTn id="305" fill="hold">
                      <p:stCondLst>
                        <p:cond delay="indefinite"/>
                      </p:stCondLst>
                      <p:childTnLst>
                        <p:par>
                          <p:cTn id="306" fill="hold">
                            <p:stCondLst>
                              <p:cond delay="0"/>
                            </p:stCondLst>
                            <p:childTnLst>
                              <p:par>
                                <p:cTn id="307" presetID="25" presetClass="entr" presetSubtype="0" fill="hold" grpId="0" nodeType="clickEffect">
                                  <p:stCondLst>
                                    <p:cond delay="0"/>
                                  </p:stCondLst>
                                  <p:childTnLst>
                                    <p:set>
                                      <p:cBhvr>
                                        <p:cTn id="308" dur="1" fill="hold">
                                          <p:stCondLst>
                                            <p:cond delay="0"/>
                                          </p:stCondLst>
                                        </p:cTn>
                                        <p:tgtEl>
                                          <p:spTgt spid="30"/>
                                        </p:tgtEl>
                                        <p:attrNameLst>
                                          <p:attrName>style.visibility</p:attrName>
                                        </p:attrNameLst>
                                      </p:cBhvr>
                                      <p:to>
                                        <p:strVal val="visible"/>
                                      </p:to>
                                    </p:set>
                                    <p:anim calcmode="lin" valueType="num">
                                      <p:cBhvr>
                                        <p:cTn id="30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31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31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312" dur="1000" fill="hold"/>
                                        <p:tgtEl>
                                          <p:spTgt spid="30"/>
                                        </p:tgtEl>
                                        <p:attrNameLst>
                                          <p:attrName>ppt_h</p:attrName>
                                        </p:attrNameLst>
                                      </p:cBhvr>
                                      <p:tavLst>
                                        <p:tav tm="0">
                                          <p:val>
                                            <p:strVal val="#ppt_h"/>
                                          </p:val>
                                        </p:tav>
                                        <p:tav tm="100000">
                                          <p:val>
                                            <p:strVal val="#ppt_h"/>
                                          </p:val>
                                        </p:tav>
                                      </p:tavLst>
                                    </p:anim>
                                    <p:anim calcmode="lin" valueType="num">
                                      <p:cBhvr>
                                        <p:cTn id="31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31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31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316" dur="1000" decel="50000">
                                          <p:stCondLst>
                                            <p:cond delay="0"/>
                                          </p:stCondLst>
                                        </p:cTn>
                                        <p:tgtEl>
                                          <p:spTgt spid="30"/>
                                        </p:tgtEl>
                                      </p:cBhvr>
                                    </p:animEffect>
                                  </p:childTnLst>
                                </p:cTn>
                              </p:par>
                            </p:childTnLst>
                          </p:cTn>
                        </p:par>
                      </p:childTnLst>
                    </p:cTn>
                  </p:par>
                  <p:par>
                    <p:cTn id="317" fill="hold">
                      <p:stCondLst>
                        <p:cond delay="indefinite"/>
                      </p:stCondLst>
                      <p:childTnLst>
                        <p:par>
                          <p:cTn id="318" fill="hold">
                            <p:stCondLst>
                              <p:cond delay="0"/>
                            </p:stCondLst>
                            <p:childTnLst>
                              <p:par>
                                <p:cTn id="319" presetID="18" presetClass="exit" presetSubtype="12" fill="hold" grpId="2" nodeType="clickEffect">
                                  <p:stCondLst>
                                    <p:cond delay="0"/>
                                  </p:stCondLst>
                                  <p:childTnLst>
                                    <p:animEffect transition="out" filter="strips(downLeft)">
                                      <p:cBhvr>
                                        <p:cTn id="320" dur="500"/>
                                        <p:tgtEl>
                                          <p:spTgt spid="30"/>
                                        </p:tgtEl>
                                      </p:cBhvr>
                                    </p:animEffect>
                                    <p:set>
                                      <p:cBhvr>
                                        <p:cTn id="321" dur="1" fill="hold">
                                          <p:stCondLst>
                                            <p:cond delay="499"/>
                                          </p:stCondLst>
                                        </p:cTn>
                                        <p:tgtEl>
                                          <p:spTgt spid="30"/>
                                        </p:tgtEl>
                                        <p:attrNameLst>
                                          <p:attrName>style.visibility</p:attrName>
                                        </p:attrNameLst>
                                      </p:cBhvr>
                                      <p:to>
                                        <p:strVal val="hidden"/>
                                      </p:to>
                                    </p:set>
                                  </p:childTnLst>
                                </p:cTn>
                              </p:par>
                            </p:childTnLst>
                          </p:cTn>
                        </p:par>
                      </p:childTnLst>
                    </p:cTn>
                  </p:par>
                  <p:par>
                    <p:cTn id="322" fill="hold">
                      <p:stCondLst>
                        <p:cond delay="indefinite"/>
                      </p:stCondLst>
                      <p:childTnLst>
                        <p:par>
                          <p:cTn id="323" fill="hold">
                            <p:stCondLst>
                              <p:cond delay="0"/>
                            </p:stCondLst>
                            <p:childTnLst>
                              <p:par>
                                <p:cTn id="324" presetID="25" presetClass="entr" presetSubtype="0" fill="hold" nodeType="clickEffect">
                                  <p:stCondLst>
                                    <p:cond delay="0"/>
                                  </p:stCondLst>
                                  <p:childTnLst>
                                    <p:set>
                                      <p:cBhvr>
                                        <p:cTn id="325" dur="1" fill="hold">
                                          <p:stCondLst>
                                            <p:cond delay="0"/>
                                          </p:stCondLst>
                                        </p:cTn>
                                        <p:tgtEl>
                                          <p:spTgt spid="31"/>
                                        </p:tgtEl>
                                        <p:attrNameLst>
                                          <p:attrName>style.visibility</p:attrName>
                                        </p:attrNameLst>
                                      </p:cBhvr>
                                      <p:to>
                                        <p:strVal val="visible"/>
                                      </p:to>
                                    </p:set>
                                    <p:anim calcmode="lin" valueType="num">
                                      <p:cBhvr>
                                        <p:cTn id="326"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27"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28"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329" dur="1000" fill="hold"/>
                                        <p:tgtEl>
                                          <p:spTgt spid="31"/>
                                        </p:tgtEl>
                                        <p:attrNameLst>
                                          <p:attrName>ppt_h</p:attrName>
                                        </p:attrNameLst>
                                      </p:cBhvr>
                                      <p:tavLst>
                                        <p:tav tm="0">
                                          <p:val>
                                            <p:strVal val="#ppt_h"/>
                                          </p:val>
                                        </p:tav>
                                        <p:tav tm="100000">
                                          <p:val>
                                            <p:strVal val="#ppt_h"/>
                                          </p:val>
                                        </p:tav>
                                      </p:tavLst>
                                    </p:anim>
                                    <p:anim calcmode="lin" valueType="num">
                                      <p:cBhvr>
                                        <p:cTn id="330"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331"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332"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333" dur="1000" decel="50000">
                                          <p:stCondLst>
                                            <p:cond delay="0"/>
                                          </p:stCondLst>
                                        </p:cTn>
                                        <p:tgtEl>
                                          <p:spTgt spid="31"/>
                                        </p:tgtEl>
                                      </p:cBhvr>
                                    </p:animEffect>
                                  </p:childTnLst>
                                </p:cTn>
                              </p:par>
                            </p:childTnLst>
                          </p:cTn>
                        </p:par>
                      </p:childTnLst>
                    </p:cTn>
                  </p:par>
                  <p:par>
                    <p:cTn id="334" fill="hold">
                      <p:stCondLst>
                        <p:cond delay="indefinite"/>
                      </p:stCondLst>
                      <p:childTnLst>
                        <p:par>
                          <p:cTn id="335" fill="hold">
                            <p:stCondLst>
                              <p:cond delay="0"/>
                            </p:stCondLst>
                            <p:childTnLst>
                              <p:par>
                                <p:cTn id="336" presetID="25" presetClass="entr" presetSubtype="0" fill="hold" grpId="0" nodeType="clickEffect">
                                  <p:stCondLst>
                                    <p:cond delay="0"/>
                                  </p:stCondLst>
                                  <p:childTnLst>
                                    <p:set>
                                      <p:cBhvr>
                                        <p:cTn id="337" dur="1" fill="hold">
                                          <p:stCondLst>
                                            <p:cond delay="0"/>
                                          </p:stCondLst>
                                        </p:cTn>
                                        <p:tgtEl>
                                          <p:spTgt spid="32"/>
                                        </p:tgtEl>
                                        <p:attrNameLst>
                                          <p:attrName>style.visibility</p:attrName>
                                        </p:attrNameLst>
                                      </p:cBhvr>
                                      <p:to>
                                        <p:strVal val="visible"/>
                                      </p:to>
                                    </p:set>
                                    <p:anim calcmode="lin" valueType="num">
                                      <p:cBhvr>
                                        <p:cTn id="338"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39"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340"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341" dur="1000" fill="hold"/>
                                        <p:tgtEl>
                                          <p:spTgt spid="32"/>
                                        </p:tgtEl>
                                        <p:attrNameLst>
                                          <p:attrName>ppt_h</p:attrName>
                                        </p:attrNameLst>
                                      </p:cBhvr>
                                      <p:tavLst>
                                        <p:tav tm="0">
                                          <p:val>
                                            <p:strVal val="#ppt_h"/>
                                          </p:val>
                                        </p:tav>
                                        <p:tav tm="100000">
                                          <p:val>
                                            <p:strVal val="#ppt_h"/>
                                          </p:val>
                                        </p:tav>
                                      </p:tavLst>
                                    </p:anim>
                                    <p:anim calcmode="lin" valueType="num">
                                      <p:cBhvr>
                                        <p:cTn id="342"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343"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344"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345" dur="1000" decel="50000">
                                          <p:stCondLst>
                                            <p:cond delay="0"/>
                                          </p:stCondLst>
                                        </p:cTn>
                                        <p:tgtEl>
                                          <p:spTgt spid="32"/>
                                        </p:tgtEl>
                                      </p:cBhvr>
                                    </p:animEffect>
                                  </p:childTnLst>
                                </p:cTn>
                              </p:par>
                            </p:childTnLst>
                          </p:cTn>
                        </p:par>
                      </p:childTnLst>
                    </p:cTn>
                  </p:par>
                  <p:par>
                    <p:cTn id="346" fill="hold">
                      <p:stCondLst>
                        <p:cond delay="indefinite"/>
                      </p:stCondLst>
                      <p:childTnLst>
                        <p:par>
                          <p:cTn id="347" fill="hold">
                            <p:stCondLst>
                              <p:cond delay="0"/>
                            </p:stCondLst>
                            <p:childTnLst>
                              <p:par>
                                <p:cTn id="348" presetID="18" presetClass="exit" presetSubtype="12" fill="hold" grpId="2" nodeType="clickEffect">
                                  <p:stCondLst>
                                    <p:cond delay="0"/>
                                  </p:stCondLst>
                                  <p:childTnLst>
                                    <p:animEffect transition="out" filter="strips(downLeft)">
                                      <p:cBhvr>
                                        <p:cTn id="349" dur="500"/>
                                        <p:tgtEl>
                                          <p:spTgt spid="32"/>
                                        </p:tgtEl>
                                      </p:cBhvr>
                                    </p:animEffect>
                                    <p:set>
                                      <p:cBhvr>
                                        <p:cTn id="350"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5" grpId="2" bldLvl="0" animBg="1"/>
      <p:bldP spid="7" grpId="0" bldLvl="0" animBg="1"/>
      <p:bldP spid="7" grpId="1" animBg="1"/>
      <p:bldP spid="7" grpId="2" bldLvl="0" animBg="1"/>
      <p:bldP spid="9" grpId="0" bldLvl="0" animBg="1"/>
      <p:bldP spid="9" grpId="1" animBg="1"/>
      <p:bldP spid="9" grpId="2" bldLvl="0" animBg="1"/>
      <p:bldP spid="15" grpId="0" bldLvl="0" animBg="1"/>
      <p:bldP spid="15" grpId="1" animBg="1"/>
      <p:bldP spid="15" grpId="2" bldLvl="0" animBg="1"/>
      <p:bldP spid="18" grpId="0" bldLvl="0" animBg="1"/>
      <p:bldP spid="18" grpId="1" animBg="1"/>
      <p:bldP spid="18" grpId="2" bldLvl="0" animBg="1"/>
      <p:bldP spid="20" grpId="0" bldLvl="0" animBg="1"/>
      <p:bldP spid="20" grpId="1" animBg="1"/>
      <p:bldP spid="20" grpId="2" bldLvl="0" animBg="1"/>
      <p:bldP spid="22" grpId="0" bldLvl="0" animBg="1"/>
      <p:bldP spid="22" grpId="1" animBg="1"/>
      <p:bldP spid="22" grpId="2" bldLvl="0" animBg="1"/>
      <p:bldP spid="24" grpId="0" bldLvl="0" animBg="1"/>
      <p:bldP spid="24" grpId="1" animBg="1"/>
      <p:bldP spid="24" grpId="2" bldLvl="0" animBg="1"/>
      <p:bldP spid="26" grpId="0" bldLvl="0" animBg="1"/>
      <p:bldP spid="26" grpId="1" animBg="1"/>
      <p:bldP spid="26" grpId="2" bldLvl="0" animBg="1"/>
      <p:bldP spid="28" grpId="0" bldLvl="0" animBg="1"/>
      <p:bldP spid="28" grpId="1" animBg="1"/>
      <p:bldP spid="28" grpId="2" bldLvl="0" animBg="1"/>
      <p:bldP spid="30" grpId="0" bldLvl="0" animBg="1"/>
      <p:bldP spid="30" grpId="1" animBg="1"/>
      <p:bldP spid="30" grpId="2" bldLvl="0" animBg="1"/>
      <p:bldP spid="32" grpId="0" bldLvl="0" animBg="1"/>
      <p:bldP spid="32" grpId="1" animBg="1"/>
      <p:bldP spid="32" grpId="2" bldLvl="0" animBg="1"/>
    </p:bldLst>
  </p:timing>
</p:sld>
</file>

<file path=ppt/tags/tag1.xml><?xml version="1.0" encoding="utf-8"?>
<p:tagLst xmlns:p="http://schemas.openxmlformats.org/presentationml/2006/main">
  <p:tag name="KSO_WM_DIAGRAM_VIRTUALLY_FRAME" val="{&quot;height&quot;:492.85,&quot;left&quot;:238.35,&quot;top&quot;:19.45,&quot;width&quot;:604.25}"/>
</p:tagLst>
</file>

<file path=ppt/tags/tag10.xml><?xml version="1.0" encoding="utf-8"?>
<p:tagLst xmlns:p="http://schemas.openxmlformats.org/presentationml/2006/main">
  <p:tag name="KSO_WM_BEAUTIFY_FLAG" val=""/>
  <p:tag name="KSO_WM_DIAGRAM_VIRTUALLY_FRAME" val="{&quot;height&quot;:492.85,&quot;left&quot;:238.35,&quot;top&quot;:19.45,&quot;width&quot;:604.25}"/>
</p:tagLst>
</file>

<file path=ppt/tags/tag11.xml><?xml version="1.0" encoding="utf-8"?>
<p:tagLst xmlns:p="http://schemas.openxmlformats.org/presentationml/2006/main">
  <p:tag name="KSO_WM_DIAGRAM_VIRTUALLY_FRAME" val="{&quot;height&quot;:492.85,&quot;left&quot;:238.35,&quot;top&quot;:19.45,&quot;width&quot;:604.25}"/>
</p:tagLst>
</file>

<file path=ppt/tags/tag12.xml><?xml version="1.0" encoding="utf-8"?>
<p:tagLst xmlns:p="http://schemas.openxmlformats.org/presentationml/2006/main">
  <p:tag name="KSO_WM_DIAGRAM_VIRTUALLY_FRAME" val="{&quot;height&quot;:492.85,&quot;left&quot;:238.35,&quot;top&quot;:19.45,&quot;width&quot;:604.25}"/>
</p:tagLst>
</file>

<file path=ppt/tags/tag13.xml><?xml version="1.0" encoding="utf-8"?>
<p:tagLst xmlns:p="http://schemas.openxmlformats.org/presentationml/2006/main">
  <p:tag name="KSO_WM_DIAGRAM_VIRTUALLY_FRAME" val="{&quot;height&quot;:492.85,&quot;left&quot;:238.35,&quot;top&quot;:19.45,&quot;width&quot;:604.25}"/>
</p:tagLst>
</file>

<file path=ppt/tags/tag14.xml><?xml version="1.0" encoding="utf-8"?>
<p:tagLst xmlns:p="http://schemas.openxmlformats.org/presentationml/2006/main">
  <p:tag name="KSO_WM_BEAUTIFY_FLAG" val=""/>
  <p:tag name="KSO_WM_DIAGRAM_VIRTUALLY_FRAME" val="{&quot;height&quot;:492.85,&quot;left&quot;:238.35,&quot;top&quot;:19.45,&quot;width&quot;:604.25}"/>
</p:tagLst>
</file>

<file path=ppt/tags/tag15.xml><?xml version="1.0" encoding="utf-8"?>
<p:tagLst xmlns:p="http://schemas.openxmlformats.org/presentationml/2006/main">
  <p:tag name="KSO_WM_DIAGRAM_VIRTUALLY_FRAME" val="{&quot;height&quot;:492.85,&quot;left&quot;:238.35,&quot;top&quot;:19.45,&quot;width&quot;:604.25}"/>
</p:tagLst>
</file>

<file path=ppt/tags/tag16.xml><?xml version="1.0" encoding="utf-8"?>
<p:tagLst xmlns:p="http://schemas.openxmlformats.org/presentationml/2006/main">
  <p:tag name="KSO_WM_DIAGRAM_VIRTUALLY_FRAME" val="{&quot;height&quot;:492.85,&quot;left&quot;:238.35,&quot;top&quot;:19.45,&quot;width&quot;:604.25}"/>
</p:tagLst>
</file>

<file path=ppt/tags/tag17.xml><?xml version="1.0" encoding="utf-8"?>
<p:tagLst xmlns:p="http://schemas.openxmlformats.org/presentationml/2006/main">
  <p:tag name="KSO_WM_DIAGRAM_VIRTUALLY_FRAME" val="{&quot;height&quot;:492.85,&quot;left&quot;:238.35,&quot;top&quot;:19.45,&quot;width&quot;:604.25}"/>
</p:tagLst>
</file>

<file path=ppt/tags/tag18.xml><?xml version="1.0" encoding="utf-8"?>
<p:tagLst xmlns:p="http://schemas.openxmlformats.org/presentationml/2006/main">
  <p:tag name="KSO_WM_BEAUTIFY_FLAG" val=""/>
  <p:tag name="KSO_WM_DIAGRAM_VIRTUALLY_FRAME" val="{&quot;height&quot;:492.85,&quot;left&quot;:238.35,&quot;top&quot;:19.45,&quot;width&quot;:604.25}"/>
</p:tagLst>
</file>

<file path=ppt/tags/tag19.xml><?xml version="1.0" encoding="utf-8"?>
<p:tagLst xmlns:p="http://schemas.openxmlformats.org/presentationml/2006/main">
  <p:tag name="KSO_WM_DIAGRAM_VIRTUALLY_FRAME" val="{&quot;height&quot;:492.85,&quot;left&quot;:238.35,&quot;top&quot;:19.45,&quot;width&quot;:604.25}"/>
</p:tagLst>
</file>

<file path=ppt/tags/tag2.xml><?xml version="1.0" encoding="utf-8"?>
<p:tagLst xmlns:p="http://schemas.openxmlformats.org/presentationml/2006/main">
  <p:tag name="KSO_WM_BEAUTIFY_FLAG" val=""/>
  <p:tag name="KSO_WM_DIAGRAM_VIRTUALLY_FRAME" val="{&quot;height&quot;:492.85,&quot;left&quot;:238.35,&quot;top&quot;:19.45,&quot;width&quot;:604.25}"/>
</p:tagLst>
</file>

<file path=ppt/tags/tag20.xml><?xml version="1.0" encoding="utf-8"?>
<p:tagLst xmlns:p="http://schemas.openxmlformats.org/presentationml/2006/main">
  <p:tag name="KSO_WM_DIAGRAM_VIRTUALLY_FRAME" val="{&quot;height&quot;:492.85,&quot;left&quot;:238.35,&quot;top&quot;:19.45,&quot;width&quot;:604.25}"/>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DIAGRAM_VIRTUALLY_FRAME" val="{&quot;height&quot;:514.5794488188976,&quot;left&quot;:707.55,&quot;top&quot;:15.7,&quot;width&quot;:249.65}"/>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492.85,&quot;left&quot;:238.35,&quot;top&quot;:19.45,&quot;width&quot;:604.25}"/>
</p:tagLst>
</file>

<file path=ppt/tags/tag30.xml><?xml version="1.0" encoding="utf-8"?>
<p:tagLst xmlns:p="http://schemas.openxmlformats.org/presentationml/2006/main">
  <p:tag name="KSO_WM_DIAGRAM_VIRTUALLY_FRAME" val="{&quot;height&quot;:270,&quot;left&quot;:80,&quot;top&quot;:195,&quot;width&quot;:390}"/>
</p:tagLst>
</file>

<file path=ppt/tags/tag31.xml><?xml version="1.0" encoding="utf-8"?>
<p:tagLst xmlns:p="http://schemas.openxmlformats.org/presentationml/2006/main">
  <p:tag name="KSO_WM_DIAGRAM_VIRTUALLY_FRAME" val="{&quot;height&quot;:270,&quot;left&quot;:80,&quot;top&quot;:195,&quot;width&quot;:390}"/>
</p:tagLst>
</file>

<file path=ppt/tags/tag32.xml><?xml version="1.0" encoding="utf-8"?>
<p:tagLst xmlns:p="http://schemas.openxmlformats.org/presentationml/2006/main">
  <p:tag name="KSO_WM_DIAGRAM_VIRTUALLY_FRAME" val="{&quot;height&quot;:270,&quot;left&quot;:80,&quot;top&quot;:195,&quot;width&quot;:390}"/>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TABLE_ENDDRAG_ORIGIN_RECT" val="914*451"/>
  <p:tag name="TABLE_ENDDRAG_RECT" val="23*76*914*451"/>
  <p:tag name="TABLE_AUTOADJUST_FLAG" val="1"/>
</p:tagLst>
</file>

<file path=ppt/tags/tag38.xml><?xml version="1.0" encoding="utf-8"?>
<p:tagLst xmlns:p="http://schemas.openxmlformats.org/presentationml/2006/main">
  <p:tag name="TABLE_ENDDRAG_ORIGIN_RECT" val="932*469"/>
  <p:tag name="TABLE_ENDDRAG_RECT" val="13*58*932*469"/>
</p:tagLst>
</file>

<file path=ppt/tags/tag39.xml><?xml version="1.0" encoding="utf-8"?>
<p:tagLst xmlns:p="http://schemas.openxmlformats.org/presentationml/2006/main">
  <p:tag name="TABLE_ENDDRAG_ORIGIN_RECT" val="938*457"/>
  <p:tag name="TABLE_ENDDRAG_RECT" val="9*66*938*457"/>
</p:tagLst>
</file>

<file path=ppt/tags/tag4.xml><?xml version="1.0" encoding="utf-8"?>
<p:tagLst xmlns:p="http://schemas.openxmlformats.org/presentationml/2006/main">
  <p:tag name="KSO_WM_DIAGRAM_VIRTUALLY_FRAME" val="{&quot;height&quot;:492.85,&quot;left&quot;:238.35,&quot;top&quot;:19.45,&quot;width&quot;:604.25}"/>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TABLE_ENDDRAG_ORIGIN_RECT" val="926*233"/>
  <p:tag name="TABLE_ENDDRAG_RECT" val="14*297*926*233"/>
</p:tagLst>
</file>

<file path=ppt/tags/tag45.xml><?xml version="1.0" encoding="utf-8"?>
<p:tagLst xmlns:p="http://schemas.openxmlformats.org/presentationml/2006/main">
  <p:tag name="TABLE_ENDDRAG_ORIGIN_RECT" val="935*227"/>
  <p:tag name="TABLE_ENDDRAG_RECT" val="7*302*935*227"/>
</p:tagLst>
</file>

<file path=ppt/tags/tag46.xml><?xml version="1.0" encoding="utf-8"?>
<p:tagLst xmlns:p="http://schemas.openxmlformats.org/presentationml/2006/main">
  <p:tag name="TABLE_ENDDRAG_ORIGIN_RECT" val="926*210"/>
  <p:tag name="TABLE_ENDDRAG_RECT" val="14*308*926*210"/>
</p:tagLst>
</file>

<file path=ppt/tags/tag47.xml><?xml version="1.0" encoding="utf-8"?>
<p:tagLst xmlns:p="http://schemas.openxmlformats.org/presentationml/2006/main">
  <p:tag name="TABLE_ENDDRAG_ORIGIN_RECT" val="926*233"/>
  <p:tag name="TABLE_ENDDRAG_RECT" val="14*297*926*233"/>
</p:tagLst>
</file>

<file path=ppt/tags/tag48.xml><?xml version="1.0" encoding="utf-8"?>
<p:tagLst xmlns:p="http://schemas.openxmlformats.org/presentationml/2006/main">
  <p:tag name="TABLE_ENDDRAG_ORIGIN_RECT" val="926*214"/>
  <p:tag name="TABLE_ENDDRAG_RECT" val="14*309*926*214"/>
</p:tagLst>
</file>

<file path=ppt/tags/tag49.xml><?xml version="1.0" encoding="utf-8"?>
<p:tagLst xmlns:p="http://schemas.openxmlformats.org/presentationml/2006/main">
  <p:tag name="TABLE_ENDDRAG_ORIGIN_RECT" val="926*233"/>
  <p:tag name="TABLE_ENDDRAG_RECT" val="14*297*926*233"/>
</p:tagLst>
</file>

<file path=ppt/tags/tag5.xml><?xml version="1.0" encoding="utf-8"?>
<p:tagLst xmlns:p="http://schemas.openxmlformats.org/presentationml/2006/main">
  <p:tag name="KSO_WM_DIAGRAM_VIRTUALLY_FRAME" val="{&quot;height&quot;:492.85,&quot;left&quot;:238.35,&quot;top&quot;:19.45,&quot;width&quot;:604.25}"/>
</p:tagLst>
</file>

<file path=ppt/tags/tag50.xml><?xml version="1.0" encoding="utf-8"?>
<p:tagLst xmlns:p="http://schemas.openxmlformats.org/presentationml/2006/main">
  <p:tag name="TABLE_ENDDRAG_ORIGIN_RECT" val="926*233"/>
  <p:tag name="TABLE_ENDDRAG_RECT" val="14*297*926*233"/>
</p:tagLst>
</file>

<file path=ppt/tags/tag51.xml><?xml version="1.0" encoding="utf-8"?>
<p:tagLst xmlns:p="http://schemas.openxmlformats.org/presentationml/2006/main">
  <p:tag name="TABLE_ENDDRAG_ORIGIN_RECT" val="930*229"/>
  <p:tag name="TABLE_ENDDRAG_RECT" val="13*304*930*229"/>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 name="KSO_WM_DIAGRAM_VIRTUALLY_FRAME" val="{&quot;height&quot;:492.85,&quot;left&quot;:238.35,&quot;top&quot;:19.45,&quot;width&quot;:604.25}"/>
</p:tagLst>
</file>

<file path=ppt/tags/tag7.xml><?xml version="1.0" encoding="utf-8"?>
<p:tagLst xmlns:p="http://schemas.openxmlformats.org/presentationml/2006/main">
  <p:tag name="KSO_WM_DIAGRAM_VIRTUALLY_FRAME" val="{&quot;height&quot;:492.85,&quot;left&quot;:238.35,&quot;top&quot;:19.45,&quot;width&quot;:604.25}"/>
</p:tagLst>
</file>

<file path=ppt/tags/tag8.xml><?xml version="1.0" encoding="utf-8"?>
<p:tagLst xmlns:p="http://schemas.openxmlformats.org/presentationml/2006/main">
  <p:tag name="KSO_WM_DIAGRAM_VIRTUALLY_FRAME" val="{&quot;height&quot;:492.85,&quot;left&quot;:238.35,&quot;top&quot;:19.45,&quot;width&quot;:604.25}"/>
</p:tagLst>
</file>

<file path=ppt/tags/tag9.xml><?xml version="1.0" encoding="utf-8"?>
<p:tagLst xmlns:p="http://schemas.openxmlformats.org/presentationml/2006/main">
  <p:tag name="KSO_WM_DIAGRAM_VIRTUALLY_FRAME" val="{&quot;height&quot;:492.85,&quot;left&quot;:238.35,&quot;top&quot;:19.45,&quot;width&quot;:604.25}"/>
</p:tagLst>
</file>

<file path=ppt/theme/theme1.xml><?xml version="1.0" encoding="utf-8"?>
<a:theme xmlns:a="http://schemas.openxmlformats.org/drawingml/2006/main" name="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csn21b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19049</Words>
  <Application>WPS 演示</Application>
  <PresentationFormat>宽屏</PresentationFormat>
  <Paragraphs>939</Paragraphs>
  <Slides>36</Slides>
  <Notes>37</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36</vt:i4>
      </vt:variant>
    </vt:vector>
  </HeadingPairs>
  <TitlesOfParts>
    <vt:vector size="54" baseType="lpstr">
      <vt:lpstr>Arial</vt:lpstr>
      <vt:lpstr>宋体</vt:lpstr>
      <vt:lpstr>Wingdings</vt:lpstr>
      <vt:lpstr>思源黑体</vt:lpstr>
      <vt:lpstr>Noto Sans SC</vt:lpstr>
      <vt:lpstr>华文行楷</vt:lpstr>
      <vt:lpstr>Times New Roman</vt:lpstr>
      <vt:lpstr>微软雅黑</vt:lpstr>
      <vt:lpstr>楷体</vt:lpstr>
      <vt:lpstr>Arial Unicode MS</vt:lpstr>
      <vt:lpstr>Calibri</vt:lpstr>
      <vt:lpstr>Arial</vt:lpstr>
      <vt:lpstr>Times New Roman</vt:lpstr>
      <vt:lpstr>黑体</vt:lpstr>
      <vt:lpstr>HelveticaNeue</vt:lpstr>
      <vt:lpstr>华文新魏</vt:lpstr>
      <vt:lpstr>Segoe Print</vt:lpstr>
      <vt:lpstr>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276</cp:revision>
  <dcterms:created xsi:type="dcterms:W3CDTF">2026-01-07T11:16:00Z</dcterms:created>
  <dcterms:modified xsi:type="dcterms:W3CDTF">2026-01-30T08:58:40Z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3FAC7DE44B1C44E480A6D0B6157FE849_12</vt:lpwstr>
  </property>
  <property fmtid="{D5CDD505-2E9C-101B-9397-08002B2CF9AE}" pid="3" name="KSOProductBuildVer">
    <vt:lpwstr>2052-11.8.2.7978</vt:lpwstr>
  </property>
</Properties>
</file>