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2" r:id="rId2"/>
    <p:sldId id="283" r:id="rId3"/>
    <p:sldId id="350" r:id="rId4"/>
    <p:sldId id="311" r:id="rId5"/>
    <p:sldId id="284" r:id="rId6"/>
    <p:sldId id="353" r:id="rId7"/>
    <p:sldId id="367" r:id="rId8"/>
    <p:sldId id="319" r:id="rId9"/>
    <p:sldId id="313" r:id="rId10"/>
    <p:sldId id="316" r:id="rId11"/>
    <p:sldId id="317" r:id="rId12"/>
    <p:sldId id="354" r:id="rId13"/>
    <p:sldId id="359" r:id="rId14"/>
    <p:sldId id="355" r:id="rId15"/>
    <p:sldId id="360" r:id="rId16"/>
    <p:sldId id="357" r:id="rId17"/>
    <p:sldId id="361" r:id="rId18"/>
    <p:sldId id="362" r:id="rId19"/>
    <p:sldId id="358" r:id="rId20"/>
    <p:sldId id="363" r:id="rId21"/>
    <p:sldId id="365" r:id="rId22"/>
    <p:sldId id="318" r:id="rId23"/>
    <p:sldId id="280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6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0ECF0"/>
    <a:srgbClr val="D1EBFF"/>
    <a:srgbClr val="D1F7FF"/>
    <a:srgbClr val="22ACEC"/>
    <a:srgbClr val="FCB302"/>
    <a:srgbClr val="FED100"/>
    <a:srgbClr val="FAB204"/>
    <a:srgbClr val="FAAC04"/>
    <a:srgbClr val="7ED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424"/>
      </p:cViewPr>
      <p:guideLst>
        <p:guide orient="horz" pos="2056"/>
        <p:guide pos="38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66064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36351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15460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29672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876824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51631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378795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73367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10319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0798535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142636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5276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0307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6317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77941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85658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311330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56864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671654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117019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400" y="316800"/>
            <a:ext cx="3726000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2068546" y="3225439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333731" y="1051391"/>
            <a:ext cx="5429287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2242021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428981" y="1045838"/>
            <a:ext cx="5143536" cy="86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B5U1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Great Scientists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4552435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552435" y="3790880"/>
            <a:ext cx="749212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2285973" y="1214423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8953520" y="1285861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089660" y="74676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538186" y="881153"/>
            <a:ext cx="7150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造句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0075" y="2057400"/>
            <a:ext cx="7629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 characteristic  expert  investigation  conclusion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1050" y="2952750"/>
            <a:ext cx="7629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5630" y="2566670"/>
            <a:ext cx="10015220" cy="8299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One of characteristics of an expert scientist is that he will make an investigation before drawing a conclusion.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3649345"/>
            <a:ext cx="7629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2.announce  blame  pollute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283" y="5241608"/>
            <a:ext cx="7629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attend  cure  victim</a:t>
            </a:r>
          </a:p>
        </p:txBody>
      </p:sp>
      <p:sp>
        <p:nvSpPr>
          <p:cNvPr id="4" name="TextBox 13"/>
          <p:cNvSpPr txBox="1"/>
          <p:nvPr/>
        </p:nvSpPr>
        <p:spPr>
          <a:xfrm>
            <a:off x="609600" y="4175760"/>
            <a:ext cx="10015220" cy="8299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2. It is announced that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whoever pollutes the enviornment is to be blame and punished. </a:t>
            </a:r>
          </a:p>
        </p:txBody>
      </p:sp>
      <p:sp>
        <p:nvSpPr>
          <p:cNvPr id="5" name="TextBox 13"/>
          <p:cNvSpPr txBox="1"/>
          <p:nvPr/>
        </p:nvSpPr>
        <p:spPr>
          <a:xfrm>
            <a:off x="609600" y="5702300"/>
            <a:ext cx="10015220" cy="460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3. The disease will be cured very soon as long as the victim is attended well 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4" grpId="0" bldLvl="0" animBg="1"/>
      <p:bldP spid="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900077" y="360961"/>
            <a:ext cx="5486436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重点词汇讲解与测试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21" name="平行四边形 20"/>
          <p:cNvSpPr/>
          <p:nvPr/>
        </p:nvSpPr>
        <p:spPr>
          <a:xfrm>
            <a:off x="6515100" y="274320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expose</a:t>
            </a:r>
          </a:p>
        </p:txBody>
      </p:sp>
      <p:sp>
        <p:nvSpPr>
          <p:cNvPr id="2" name="平行四边形 1"/>
          <p:cNvSpPr/>
          <p:nvPr/>
        </p:nvSpPr>
        <p:spPr>
          <a:xfrm>
            <a:off x="1261110" y="364744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suspect</a:t>
            </a:r>
          </a:p>
        </p:txBody>
      </p:sp>
      <p:sp>
        <p:nvSpPr>
          <p:cNvPr id="3" name="平行四边形 2"/>
          <p:cNvSpPr/>
          <p:nvPr/>
        </p:nvSpPr>
        <p:spPr>
          <a:xfrm>
            <a:off x="6515100" y="4446905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blame</a:t>
            </a:r>
          </a:p>
        </p:txBody>
      </p:sp>
      <p:sp>
        <p:nvSpPr>
          <p:cNvPr id="5" name="平行四边形 4"/>
          <p:cNvSpPr/>
          <p:nvPr/>
        </p:nvSpPr>
        <p:spPr>
          <a:xfrm>
            <a:off x="995680" y="5252085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attend</a:t>
            </a:r>
          </a:p>
        </p:txBody>
      </p:sp>
      <p:sp>
        <p:nvSpPr>
          <p:cNvPr id="6" name="平行四边形 5"/>
          <p:cNvSpPr/>
          <p:nvPr/>
        </p:nvSpPr>
        <p:spPr>
          <a:xfrm>
            <a:off x="1261110" y="204343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cure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15358" y="1003255"/>
            <a:ext cx="99695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1. cure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56355" y="871855"/>
            <a:ext cx="224790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vt. &amp; n.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6" y="2032873"/>
            <a:ext cx="7572375" cy="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 to make sb well again after he has been ill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治愈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Moving to the country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cure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 her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the disease.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03525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sp>
        <p:nvSpPr>
          <p:cNvPr id="11" name="矩形 57"/>
          <p:cNvSpPr>
            <a:spLocks noChangeArrowheads="1"/>
          </p:cNvSpPr>
          <p:nvPr/>
        </p:nvSpPr>
        <p:spPr bwMode="auto">
          <a:xfrm>
            <a:off x="2184400" y="3411855"/>
            <a:ext cx="8735060" cy="1359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 to make an illness go away</a:t>
            </a:r>
          </a:p>
          <a:p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TB (</a:t>
            </a:r>
            <a:r>
              <a:rPr lang="zh-CN" alt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肺结核</a:t>
            </a:r>
            <a:r>
              <a:rPr lang="en-US" altLang="zh-CN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 severe illness, but it </a:t>
            </a:r>
            <a:r>
              <a:rPr lang="en-US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 cured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(=curable).</a:t>
            </a:r>
          </a:p>
        </p:txBody>
      </p:sp>
      <p:grpSp>
        <p:nvGrpSpPr>
          <p:cNvPr id="4" name="组合 59"/>
          <p:cNvGrpSpPr/>
          <p:nvPr/>
        </p:nvGrpSpPr>
        <p:grpSpPr bwMode="auto">
          <a:xfrm>
            <a:off x="1683445" y="3579539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7" name="矩形 47"/>
          <p:cNvSpPr>
            <a:spLocks noChangeArrowheads="1"/>
          </p:cNvSpPr>
          <p:nvPr/>
        </p:nvSpPr>
        <p:spPr bwMode="auto">
          <a:xfrm>
            <a:off x="2293593" y="4993402"/>
            <a:ext cx="8960129" cy="1359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 </a:t>
            </a:r>
          </a:p>
          <a:p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Prevention is better than cure. </a:t>
            </a:r>
            <a:r>
              <a:rPr lang="zh-CN" altLang="en-US" sz="2800" b="1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预防胜于治疗。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cure for 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poverty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grpSp>
        <p:nvGrpSpPr>
          <p:cNvPr id="5" name="组合 64"/>
          <p:cNvGrpSpPr/>
          <p:nvPr/>
        </p:nvGrpSpPr>
        <p:grpSpPr bwMode="auto">
          <a:xfrm>
            <a:off x="1660579" y="5124112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6976" y="88600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950335" y="885825"/>
            <a:ext cx="3324225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一句多译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90507" y="2521188"/>
            <a:ext cx="6511925" cy="38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The doctor _______ him _____ the disease.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45979" y="245943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60585" y="3721779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4233744" y="2428861"/>
            <a:ext cx="1289249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cured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989705" y="3721735"/>
            <a:ext cx="122618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cured</a:t>
            </a:r>
          </a:p>
        </p:txBody>
      </p:sp>
      <p:sp>
        <p:nvSpPr>
          <p:cNvPr id="7" name="矩形 43"/>
          <p:cNvSpPr>
            <a:spLocks noChangeArrowheads="1"/>
          </p:cNvSpPr>
          <p:nvPr/>
        </p:nvSpPr>
        <p:spPr bwMode="auto">
          <a:xfrm>
            <a:off x="2190750" y="1801495"/>
            <a:ext cx="6528435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医生治好了他的病。</a:t>
            </a:r>
          </a:p>
        </p:txBody>
      </p:sp>
      <p:sp>
        <p:nvSpPr>
          <p:cNvPr id="8" name="矩形 43"/>
          <p:cNvSpPr>
            <a:spLocks noChangeArrowheads="1"/>
          </p:cNvSpPr>
          <p:nvPr/>
        </p:nvSpPr>
        <p:spPr bwMode="auto">
          <a:xfrm>
            <a:off x="2190507" y="3854053"/>
            <a:ext cx="4823460" cy="38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The doctor _______ his disease.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993130" y="2398395"/>
            <a:ext cx="86233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of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425136" y="1003255"/>
            <a:ext cx="1472565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2. suspect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45865" y="871855"/>
            <a:ext cx="305689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vt.  /səˈspekt/ 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6" y="2021039"/>
            <a:ext cx="8303895" cy="154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 &amp; vi to believe that sth may happen or to be true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猜想；怀疑</a:t>
            </a:r>
            <a:endParaRPr lang="en-US" altLang="zh-CN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strongly suspect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ed (that) he was lying to her.</a:t>
            </a: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= She thought that he was lying to her.</a:t>
            </a: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= She doubted whether he was telling her the truth. 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03525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37090" y="3497886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grpSp>
        <p:nvGrpSpPr>
          <p:cNvPr id="5" name="组合 64"/>
          <p:cNvGrpSpPr/>
          <p:nvPr/>
        </p:nvGrpSpPr>
        <p:grpSpPr bwMode="auto">
          <a:xfrm>
            <a:off x="1683600" y="4898509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7" name="矩形 43"/>
          <p:cNvSpPr>
            <a:spLocks noChangeArrowheads="1"/>
          </p:cNvSpPr>
          <p:nvPr/>
        </p:nvSpPr>
        <p:spPr bwMode="auto">
          <a:xfrm>
            <a:off x="2184156" y="3559644"/>
            <a:ext cx="8562340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vt. to think that sb is probably guilty of a crime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怀疑（某人有罪）</a:t>
            </a:r>
            <a:endParaRPr lang="en-US" altLang="zh-CN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The policeman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suspect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ed him 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killing the girl. </a:t>
            </a:r>
          </a:p>
          <a:p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矩形 43"/>
          <p:cNvSpPr>
            <a:spLocks noChangeArrowheads="1"/>
          </p:cNvSpPr>
          <p:nvPr/>
        </p:nvSpPr>
        <p:spPr bwMode="auto">
          <a:xfrm>
            <a:off x="2272421" y="4898224"/>
            <a:ext cx="7284720" cy="154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/>
            <a:r>
              <a:rPr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/ˈsʌspekt/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n.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嫌疑犯 </a:t>
            </a:r>
          </a:p>
          <a:p>
            <a:pPr algn="l"/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murder suspect</a:t>
            </a: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r>
              <a:rPr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/ˈsʌspekt/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adj.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可疑的 </a:t>
            </a:r>
          </a:p>
          <a:p>
            <a:pPr algn="l"/>
            <a:r>
              <a:rPr lang="zh-CN" alt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 of the evidence they produced was highly suspect.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8600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979545" y="885825"/>
            <a:ext cx="3324225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改写句子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90507" y="2521188"/>
            <a:ext cx="8474710" cy="864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I suspect that they were trying to get rid of me.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= I suspect them ________________________________. 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45979" y="245943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281930" y="2863215"/>
            <a:ext cx="576643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of trying to get rid of me.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502841" y="1003255"/>
            <a:ext cx="1326515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3. attend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65550" y="871855"/>
            <a:ext cx="7853045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.&amp; vi.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根据语境猜测</a:t>
            </a:r>
            <a:r>
              <a:rPr lang="en-US" altLang="zh-CN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可能的意思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7" y="1785926"/>
            <a:ext cx="5989955" cy="74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 a lecture / party / meeting / interview</a:t>
            </a:r>
          </a:p>
          <a:p>
            <a:pPr>
              <a:lnSpc>
                <a:spcPct val="75000"/>
              </a:lnSpc>
              <a:spcBef>
                <a:spcPct val="35000"/>
              </a:spcBef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Please let us know if you are unable to attend.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1788305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sp>
        <p:nvSpPr>
          <p:cNvPr id="11" name="矩形 57"/>
          <p:cNvSpPr>
            <a:spLocks noChangeArrowheads="1"/>
          </p:cNvSpPr>
          <p:nvPr/>
        </p:nvSpPr>
        <p:spPr bwMode="auto">
          <a:xfrm>
            <a:off x="2184373" y="3354911"/>
            <a:ext cx="9810819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patient was attended by a nurse.</a:t>
            </a:r>
            <a:endParaRPr lang="en-U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grpSp>
        <p:nvGrpSpPr>
          <p:cNvPr id="4" name="组合 59"/>
          <p:cNvGrpSpPr/>
          <p:nvPr/>
        </p:nvGrpSpPr>
        <p:grpSpPr bwMode="auto">
          <a:xfrm>
            <a:off x="1660585" y="3293151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6" name="矩形 62"/>
          <p:cNvSpPr>
            <a:spLocks noChangeArrowheads="1"/>
          </p:cNvSpPr>
          <p:nvPr/>
        </p:nvSpPr>
        <p:spPr bwMode="auto">
          <a:xfrm>
            <a:off x="2228963" y="4468142"/>
            <a:ext cx="972213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I'm afraid not, for I have something important to attend to.</a:t>
            </a:r>
          </a:p>
        </p:txBody>
      </p:sp>
      <p:grpSp>
        <p:nvGrpSpPr>
          <p:cNvPr id="5" name="组合 64"/>
          <p:cNvGrpSpPr/>
          <p:nvPr/>
        </p:nvGrpSpPr>
        <p:grpSpPr bwMode="auto">
          <a:xfrm>
            <a:off x="1660579" y="4467601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7444105" y="2628265"/>
            <a:ext cx="25209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</a:rPr>
              <a:t>出席；参加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845810" y="3945890"/>
            <a:ext cx="51009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看护；照料 </a:t>
            </a:r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take care of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327140" y="5036820"/>
            <a:ext cx="54241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 to = deal with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8600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979545" y="885825"/>
            <a:ext cx="590296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利用</a:t>
            </a:r>
            <a:r>
              <a:rPr lang="en-US" altLang="zh-CN" sz="2800" b="1" dirty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attend</a:t>
            </a: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的不同意思造句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90750" y="3107690"/>
            <a:ext cx="8629650" cy="71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I cannot attend the meeting, as I need to attend my mother and have something important to attend to. 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45979" y="276931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7" name="矩形 43"/>
          <p:cNvSpPr>
            <a:spLocks noChangeArrowheads="1"/>
          </p:cNvSpPr>
          <p:nvPr/>
        </p:nvSpPr>
        <p:spPr bwMode="auto">
          <a:xfrm>
            <a:off x="2190750" y="1801495"/>
            <a:ext cx="820864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我参加不了会议，因为我要照顾我的妈妈，还要处理一些重要事情。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476243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360834" y="607463"/>
            <a:ext cx="139573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4. expose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10000" y="461645"/>
            <a:ext cx="119126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7" y="1390134"/>
            <a:ext cx="10007844" cy="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marL="457200" indent="-457200">
              <a:buNone/>
              <a:defRPr/>
            </a:pPr>
            <a:r>
              <a:rPr lang="en-US" altLang="zh-CN" sz="2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show something hidden </a:t>
            </a:r>
            <a:r>
              <a:rPr lang="zh-CN" altLang="en-US" sz="2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使显露</a:t>
            </a:r>
            <a:endParaRPr lang="en-US" altLang="zh-CN" sz="28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None/>
              <a:defRPr/>
            </a:pPr>
            <a:r>
              <a:rPr lang="en-US" altLang="zh-CN" sz="2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He did not want to </a:t>
            </a:r>
            <a:r>
              <a:rPr lang="en-US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expose</a:t>
            </a:r>
            <a:r>
              <a:rPr lang="en-US" altLang="zh-CN" sz="2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his fears and insecurity</a:t>
            </a:r>
            <a:r>
              <a:rPr lang="en-US" altLang="zh-C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to</a:t>
            </a:r>
            <a:r>
              <a:rPr lang="en-US" altLang="zh-CN" sz="2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anyone.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1392513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84080" y="2595276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grpSp>
        <p:nvGrpSpPr>
          <p:cNvPr id="5" name="组合 64"/>
          <p:cNvGrpSpPr/>
          <p:nvPr/>
        </p:nvGrpSpPr>
        <p:grpSpPr bwMode="auto">
          <a:xfrm>
            <a:off x="1684074" y="3794408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526451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2272665" y="2595245"/>
            <a:ext cx="662876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None/>
              <a:defRPr/>
            </a:pP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show truth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揭露</a:t>
            </a: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marL="457200" indent="-457200">
              <a:buNone/>
              <a:defRPr/>
            </a:pP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She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was exposed as</a:t>
            </a:r>
            <a:r>
              <a:rPr lang="en-US" altLang="zh-CN" sz="2800" b="1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 a liar. </a:t>
            </a:r>
            <a:endParaRPr lang="en-US" altLang="zh-CN" sz="2800" b="1" dirty="0">
              <a:solidFill>
                <a:srgbClr val="0000FF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2184309" y="3698470"/>
            <a:ext cx="6434663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something harmful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使面临</a:t>
            </a:r>
            <a:endParaRPr lang="en-US" altLang="zh-CN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Do not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expose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babies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strong sunlight.</a:t>
            </a:r>
          </a:p>
        </p:txBody>
      </p:sp>
      <p:grpSp>
        <p:nvGrpSpPr>
          <p:cNvPr id="7" name="组合 64"/>
          <p:cNvGrpSpPr/>
          <p:nvPr/>
        </p:nvGrpSpPr>
        <p:grpSpPr bwMode="auto">
          <a:xfrm>
            <a:off x="1636999" y="5007940"/>
            <a:ext cx="400647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8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4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04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2184400" y="4831715"/>
            <a:ext cx="880745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 experience </a:t>
            </a:r>
            <a:r>
              <a:rPr lang="zh-CN" alt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使体验</a:t>
            </a:r>
            <a:endParaRPr lang="en-US" altLang="zh-C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We want to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expose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the kids </a:t>
            </a: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 as much art and culture as possible.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55085" y="885825"/>
            <a:ext cx="394589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尝试翻译以下句子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5" y="2032872"/>
            <a:ext cx="9388720" cy="1729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Expose yourself to 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your deepest fear; after that, fear has no power.</a:t>
            </a:r>
          </a:p>
          <a:p>
            <a:pPr algn="r"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---Jim Morrison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将自己置于最深的恐惧中，在这之后，恐惧再也不算什么了。</a:t>
            </a:r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105589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37090" y="4182337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6" name="矩形 62"/>
          <p:cNvSpPr>
            <a:spLocks noChangeArrowheads="1"/>
          </p:cNvSpPr>
          <p:nvPr/>
        </p:nvSpPr>
        <p:spPr bwMode="auto">
          <a:xfrm>
            <a:off x="2184112" y="4243586"/>
            <a:ext cx="9113846" cy="154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The most important thing people did for me was to</a:t>
            </a:r>
            <a:r>
              <a:rPr lang="en-US" altLang="zh-C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expose me to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new things.                                                                          ---Temple Grandin</a:t>
            </a:r>
          </a:p>
          <a:p>
            <a:endParaRPr lang="zh-CN" alt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zh-CN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人们为我做的最重要的事是让我接触新鲜事物。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44457" y="88147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46482" y="1446299"/>
            <a:ext cx="9525024" cy="5259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1.________   </a:t>
            </a:r>
            <a:r>
              <a:rPr lang="en-US" altLang="zh-CN" sz="2000" b="1" dirty="0" err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vt.&amp; vi.</a:t>
            </a:r>
            <a:r>
              <a:rPr lang="zh-CN" altLang="en-US" sz="2000" b="1" dirty="0" err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结束；推断出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   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打败；战胜；使受挫  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失败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3.________   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照顾；护理；出席；参加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暴露；揭露；使曝光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   n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治愈；痊愈  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治愈；治疗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6.________   n.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挑战   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向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挑战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怀疑  n.被怀疑者；嫌疑犯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责备；谴责  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过失；责备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污染；弄脏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10.________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柄；把手  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处理；操纵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 vt.&amp; n.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连接；联系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 ________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宣布；通告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407225" y="150611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conclude</a:t>
            </a:r>
            <a:endParaRPr lang="zh-CN" altLang="en-US" sz="2000" b="1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07224" y="188476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defeat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07223" y="228316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attend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07222" y="265079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expose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84362" y="306462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cure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90382" y="3473054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challenge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84466" y="3871469"/>
            <a:ext cx="190501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suspect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00228" y="4265905"/>
            <a:ext cx="17145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blame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84466" y="4645485"/>
            <a:ext cx="180976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pollute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07222" y="502320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handle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74968" y="54234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link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07328" y="579999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announce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476243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419254" y="607463"/>
            <a:ext cx="127889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5. blame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10000" y="461645"/>
            <a:ext cx="6188075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&amp; n.  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根据例句找出</a:t>
            </a:r>
            <a:r>
              <a:rPr lang="en-US" altLang="zh-C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blame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的搭配和并猜测相应的意思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400" y="1390015"/>
            <a:ext cx="8488680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indent="0" fontAlgn="auto">
              <a:buNone/>
              <a:defRPr/>
            </a:pP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 doesn't blame anyone for her father's death.</a:t>
            </a:r>
          </a:p>
          <a:p>
            <a:pPr indent="0" fontAlgn="auto"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Once you form the habit of blaming somebody else for a bad situation, you are a loser.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1392513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92970" y="3026441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grpSp>
        <p:nvGrpSpPr>
          <p:cNvPr id="5" name="组合 64"/>
          <p:cNvGrpSpPr/>
          <p:nvPr/>
        </p:nvGrpSpPr>
        <p:grpSpPr bwMode="auto">
          <a:xfrm>
            <a:off x="1684074" y="3794408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526451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2184400" y="2952750"/>
            <a:ext cx="892873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None/>
              <a:defRPr/>
            </a:pP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Police are blaming the accident o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n </a:t>
            </a: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dangerous driving.</a:t>
            </a:r>
          </a:p>
          <a:p>
            <a:pPr marL="457200" indent="-457200">
              <a:buNone/>
              <a:defRPr/>
            </a:pPr>
            <a:endParaRPr sz="2400" b="1" dirty="0">
              <a:solidFill>
                <a:schemeClr val="tx1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2184309" y="3698470"/>
            <a:ext cx="6434663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It's all my fault. I'm to blame.</a:t>
            </a:r>
          </a:p>
          <a:p>
            <a:pPr>
              <a:buNone/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Who is to blame for the fire.</a:t>
            </a:r>
          </a:p>
        </p:txBody>
      </p:sp>
      <p:grpSp>
        <p:nvGrpSpPr>
          <p:cNvPr id="7" name="组合 64"/>
          <p:cNvGrpSpPr/>
          <p:nvPr/>
        </p:nvGrpSpPr>
        <p:grpSpPr bwMode="auto">
          <a:xfrm>
            <a:off x="1701769" y="4831410"/>
            <a:ext cx="400647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8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4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04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2184400" y="4831715"/>
            <a:ext cx="880745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government will have to take the blame for the riots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暴乱</a:t>
            </a:r>
            <a:r>
              <a:rPr lang="en-US" altLang="zh-CN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None/>
            </a:pPr>
            <a:r>
              <a:rPr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do I always get the blame for everything that goes wrong?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397625" y="2345055"/>
            <a:ext cx="47148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blame sb for sth </a:t>
            </a:r>
            <a:r>
              <a:rPr lang="zh-CN" altLang="en-US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因某事指责某人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283200" y="5991860"/>
            <a:ext cx="61321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take/get the blame for sth </a:t>
            </a:r>
            <a:r>
              <a:rPr lang="zh-CN" altLang="en-US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因某事被指责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082030" y="4132580"/>
            <a:ext cx="53333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be blame for sth </a:t>
            </a:r>
            <a:r>
              <a:rPr lang="zh-CN" altLang="en-US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对某事负有责任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524625" y="3333750"/>
            <a:ext cx="47148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blame sth on sth </a:t>
            </a:r>
            <a:r>
              <a:rPr lang="zh-CN" altLang="en-US" sz="24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将某事归咎于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31702" y="100579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55085" y="885825"/>
            <a:ext cx="394589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歌词填空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222255" y="2167492"/>
            <a:ext cx="938872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Guilt is burning 内疚在心内燃烧 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Inside I'm hurting 内心受伤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This ain't a feeling I can keep 这感觉让人难以承受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So _____________ the night 要怪就怪这夜晚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Don't ______________ me 别怪我          </a:t>
            </a:r>
          </a:p>
          <a:p>
            <a:pPr algn="r">
              <a:lnSpc>
                <a:spcPct val="150000"/>
              </a:lnSpc>
            </a:pP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from </a:t>
            </a:r>
            <a:r>
              <a:rPr lang="en-US" altLang="zh-CN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Blame</a:t>
            </a:r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 by John Newman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105589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679700" y="3877945"/>
            <a:ext cx="2491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blame it on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293110" y="4399915"/>
            <a:ext cx="2491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blame it 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79058" y="277501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559154" y="439711"/>
            <a:ext cx="211455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Consolidation 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879728" y="277277"/>
            <a:ext cx="674648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Complete the passage</a:t>
            </a:r>
            <a:r>
              <a:rPr lang="zh-CN" alt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 </a:t>
            </a:r>
            <a:r>
              <a:rPr lang="en-US" altLang="zh-CN" sz="2400" b="1" dirty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with proper words or expressions.</a:t>
            </a:r>
          </a:p>
        </p:txBody>
      </p:sp>
      <p:sp>
        <p:nvSpPr>
          <p:cNvPr id="6" name="矩形 5"/>
          <p:cNvSpPr/>
          <p:nvPr/>
        </p:nvSpPr>
        <p:spPr>
          <a:xfrm>
            <a:off x="762000" y="1316990"/>
            <a:ext cx="10668000" cy="5017135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        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No one would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doubt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that Galileo is one of the greatest scientists who ever lived.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being an astronomer, he was also a physicist and engineer. He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a famous theory that all objects, regardless of their weight, fall with the same speed. To test his theory, Galileo did a range of experiments. In one experiment, two balls were dropped from Pisa but the surprise was that the lead ball hit the ground first. Why? It doesn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'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t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if gravity were the only force at work. Galileo knew why. He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that it was air resistance that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__________ 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and that it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the two balls from falling at the same rate. A couple of hundred years later, a chance came for scientists to see this experiment with the balls not being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to air. Just as Galileo had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hundreds of years before, it really is the case that all objects released together fall at the same rate. </a:t>
            </a:r>
          </a:p>
          <a:p>
            <a:pPr algn="just"/>
            <a:r>
              <a:rPr lang="zh-CN" altLang="en-US" sz="2400" dirty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      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in scientific research, Galileo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___________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 a lot to modern science and was called 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“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the father of modern science</a:t>
            </a:r>
            <a:r>
              <a:rPr lang="en-US" altLang="zh-CN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”</a:t>
            </a:r>
            <a:r>
              <a:rPr lang="zh-CN" altLang="en-US" sz="2400" dirty="0">
                <a:solidFill>
                  <a:schemeClr val="tx1"/>
                </a:solidFill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.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795" y="309256"/>
            <a:ext cx="504825" cy="5054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71207" y="1770509"/>
            <a:ext cx="1894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Apart from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1589" y="2110422"/>
            <a:ext cx="1894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 forward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236210" y="3228340"/>
            <a:ext cx="1894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sense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508365" y="3595370"/>
            <a:ext cx="1894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 to blame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75326" y="3916680"/>
            <a:ext cx="16446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prevented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62000" y="4654550"/>
            <a:ext cx="1473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exposed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252720" y="4654550"/>
            <a:ext cx="31337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drawn the conclusion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404345" y="5440371"/>
            <a:ext cx="1894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Absorbed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6491605" y="5440370"/>
            <a:ext cx="18948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contributed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3571875" y="3595370"/>
            <a:ext cx="14325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suspected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1" grpId="0"/>
      <p:bldP spid="12" grpId="0"/>
      <p:bldP spid="17" grpId="0"/>
      <p:bldP spid="33" grpId="0"/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平行四边形 8"/>
          <p:cNvSpPr/>
          <p:nvPr/>
        </p:nvSpPr>
        <p:spPr>
          <a:xfrm>
            <a:off x="3604895" y="269494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3817" y="80654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46482" y="1446299"/>
            <a:ext cx="9525024" cy="5657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13.________   </a:t>
            </a:r>
            <a:r>
              <a:rPr lang="en-US" altLang="zh-CN" sz="2000" b="1" dirty="0" err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vt.&amp; vi.</a:t>
            </a:r>
            <a:r>
              <a:rPr lang="zh-CN" altLang="en-US" sz="2000" b="1" dirty="0" err="1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捐献；贡献；捐助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14.________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vt.&amp; vi.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（使）旋转；纺（线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纱）（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_________; ________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 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15.________   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拒绝；不接受；抛弃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16._____________   n.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特征；特性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17.________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分析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18.________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熟练的；经验或知识丰富的  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专家；行家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19.________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吸收；吸引；使专心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20.________   n.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询问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21.________ 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严重的；剧烈的；严厉的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22.________ 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预见；预知  （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_____________; ____________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23. ________ vt.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建设；修建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24. ___________ </a:t>
            </a:r>
            <a:r>
              <a:rPr 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热情的；热心的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25. ___________  adj.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小心的；谨慎的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384365" y="149595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contribute</a:t>
            </a:r>
            <a:endParaRPr lang="zh-CN" altLang="en-US" sz="2000" b="1" dirty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70114" y="189492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spin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79613" y="229332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reject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79675" y="2692400"/>
            <a:ext cx="19475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 characteristic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84362" y="306462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analyse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07222" y="348765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expert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60666" y="3871469"/>
            <a:ext cx="190501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absorb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00228" y="4265905"/>
            <a:ext cx="17145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enquiry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84466" y="4645485"/>
            <a:ext cx="180976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severe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07222" y="502320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foresee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0668" y="5443142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construct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27343" y="579999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enthusiastic</a:t>
            </a:r>
          </a:p>
        </p:txBody>
      </p:sp>
      <p:sp>
        <p:nvSpPr>
          <p:cNvPr id="3" name="TextBox 17"/>
          <p:cNvSpPr txBox="1"/>
          <p:nvPr/>
        </p:nvSpPr>
        <p:spPr>
          <a:xfrm>
            <a:off x="7861300" y="1894840"/>
            <a:ext cx="9823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sp</a:t>
            </a:r>
            <a:r>
              <a:rPr lang="en-US" dirty="0"/>
              <a:t>un</a:t>
            </a:r>
          </a:p>
        </p:txBody>
      </p:sp>
      <p:sp>
        <p:nvSpPr>
          <p:cNvPr id="4" name="TextBox 17"/>
          <p:cNvSpPr txBox="1"/>
          <p:nvPr/>
        </p:nvSpPr>
        <p:spPr>
          <a:xfrm>
            <a:off x="8843645" y="1894840"/>
            <a:ext cx="9823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sp</a:t>
            </a:r>
            <a:r>
              <a:rPr lang="en-US" dirty="0"/>
              <a:t>un</a:t>
            </a:r>
          </a:p>
        </p:txBody>
      </p:sp>
      <p:sp>
        <p:nvSpPr>
          <p:cNvPr id="9" name="TextBox 28"/>
          <p:cNvSpPr txBox="1"/>
          <p:nvPr/>
        </p:nvSpPr>
        <p:spPr>
          <a:xfrm>
            <a:off x="5719382" y="504416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foresaw</a:t>
            </a:r>
          </a:p>
        </p:txBody>
      </p:sp>
      <p:sp>
        <p:nvSpPr>
          <p:cNvPr id="11" name="TextBox 28"/>
          <p:cNvSpPr txBox="1"/>
          <p:nvPr/>
        </p:nvSpPr>
        <p:spPr>
          <a:xfrm>
            <a:off x="7543102" y="502320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foreseen</a:t>
            </a:r>
          </a:p>
        </p:txBody>
      </p:sp>
      <p:sp>
        <p:nvSpPr>
          <p:cNvPr id="12" name="TextBox 28"/>
          <p:cNvSpPr txBox="1"/>
          <p:nvPr/>
        </p:nvSpPr>
        <p:spPr>
          <a:xfrm>
            <a:off x="2670112" y="619859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cautious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/>
      <p:bldP spid="4" grpId="0"/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6681" y="90043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80221" y="1584976"/>
            <a:ext cx="9525024" cy="5259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提出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得出结论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使暴露；显露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将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联系或连接起来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除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之外；此外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严格的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讲得通；有意义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应受责备的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收集信息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 ________________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将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吸收到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...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________________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肯定地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 ________________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阻止</a:t>
            </a:r>
            <a:endParaRPr lang="en-US" altLang="zh-CN" sz="20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666976" y="1614013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put forward 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66976" y="2042180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draw a conclusion 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636450" y="2391221"/>
            <a:ext cx="342902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expose ... to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1690" y="2827998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link ... 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51689" y="3230309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apart from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66976" y="3597576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(be) strict with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66976" y="3995282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make sense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66976" y="4386962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be to blame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66976" y="4776238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gather information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66976" y="5188693"/>
            <a:ext cx="447678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absorb ... into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66976" y="5539566"/>
            <a:ext cx="36195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with certainty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66975" y="5967245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prevent ... from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3661" y="88147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78719" y="1522879"/>
            <a:ext cx="9313180" cy="5259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1.________   vt.&amp; vi 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结束；推断出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________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结论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分析              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分析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3.________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暴露；揭露；使曝光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暴露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   n.</a:t>
            </a:r>
            <a:r>
              <a:rPr 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吸收；吸引；使专心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adj.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专心致志的 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询问               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询问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6.________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vt.&amp; vi. 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调查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调查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   </a:t>
            </a:r>
            <a:r>
              <a:rPr lang="en-US" altLang="zh-CN" sz="2000" b="1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污染；弄脏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     n.</a:t>
            </a:r>
            <a:r>
              <a:rPr 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污染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命令；指示；教导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  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指导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9.________   </a:t>
            </a:r>
            <a:r>
              <a:rPr lang="en-US" sz="2000" b="1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000" b="1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建设；修建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建设；建筑物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10.________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vt.&amp; vi.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捐献；贡献；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 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贡献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11.__________   adj.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热情的；热心的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热情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12.________  adj.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小心的；谨慎的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___________    n.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谨慎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13.________  vt. 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拒绝；不接受；抛弃                 </a:t>
            </a: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____________    n.</a:t>
            </a:r>
            <a:r>
              <a:rPr lang="zh-C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拒绝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6444707" y="176806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6427175" y="256574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6444320" y="295479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6427563" y="342789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6444708" y="375328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6444463" y="451635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6444466" y="531434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6427661" y="611041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6427240" y="568603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320884" y="156924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conclude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206252" y="1569306"/>
            <a:ext cx="20955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308841" y="1972888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analyse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1034" y="189468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analysis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8641" y="2367364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expose</a:t>
            </a:r>
            <a:endParaRPr lang="zh-CN" alt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301312" y="2338666"/>
            <a:ext cx="200026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exposure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71788" y="27413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absorb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205721" y="275606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absorbed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61215" y="3156078"/>
            <a:ext cx="17145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enquiry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00973" y="314029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enquire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47116" y="355508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investigate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01034" y="353861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investigation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298641" y="3935279"/>
            <a:ext cx="131496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pollute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320884" y="435490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instruct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308841" y="4723882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construct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320884" y="511569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contribute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205830" y="5088624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contribution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320745" y="5512871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enthusiastic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205834" y="5487608"/>
            <a:ext cx="150294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enthusiasm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414054" y="591004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cautious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206087" y="591195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caution</a:t>
            </a:r>
          </a:p>
        </p:txBody>
      </p:sp>
      <p:cxnSp>
        <p:nvCxnSpPr>
          <p:cNvPr id="63" name="直接箭头连接符 62"/>
          <p:cNvCxnSpPr/>
          <p:nvPr/>
        </p:nvCxnSpPr>
        <p:spPr>
          <a:xfrm>
            <a:off x="6444319" y="21711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6427563" y="413301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3"/>
          <p:cNvSpPr txBox="1"/>
          <p:nvPr/>
        </p:nvSpPr>
        <p:spPr>
          <a:xfrm>
            <a:off x="7205722" y="392564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pollution</a:t>
            </a:r>
          </a:p>
        </p:txBody>
      </p:sp>
      <p:sp>
        <p:nvSpPr>
          <p:cNvPr id="5" name="TextBox 53"/>
          <p:cNvSpPr txBox="1"/>
          <p:nvPr/>
        </p:nvSpPr>
        <p:spPr>
          <a:xfrm>
            <a:off x="7205722" y="431807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instruction</a:t>
            </a:r>
          </a:p>
        </p:txBody>
      </p:sp>
      <p:cxnSp>
        <p:nvCxnSpPr>
          <p:cNvPr id="9" name="直接箭头连接符 8"/>
          <p:cNvCxnSpPr/>
          <p:nvPr/>
        </p:nvCxnSpPr>
        <p:spPr>
          <a:xfrm>
            <a:off x="6427318" y="49221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53"/>
          <p:cNvSpPr txBox="1"/>
          <p:nvPr/>
        </p:nvSpPr>
        <p:spPr>
          <a:xfrm>
            <a:off x="7205722" y="469018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construction</a:t>
            </a:r>
          </a:p>
        </p:txBody>
      </p:sp>
      <p:sp>
        <p:nvSpPr>
          <p:cNvPr id="12" name="TextBox 59"/>
          <p:cNvSpPr txBox="1"/>
          <p:nvPr/>
        </p:nvSpPr>
        <p:spPr>
          <a:xfrm>
            <a:off x="2356269" y="630882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reject</a:t>
            </a:r>
          </a:p>
        </p:txBody>
      </p:sp>
      <p:sp>
        <p:nvSpPr>
          <p:cNvPr id="15" name="TextBox 59"/>
          <p:cNvSpPr txBox="1"/>
          <p:nvPr/>
        </p:nvSpPr>
        <p:spPr>
          <a:xfrm>
            <a:off x="7301014" y="630882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rejection</a:t>
            </a: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6427661" y="6507288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4" grpId="0"/>
      <p:bldP spid="5" grpId="0"/>
      <p:bldP spid="11" grpId="0"/>
      <p:bldP spid="1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900077" y="360961"/>
            <a:ext cx="5486436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美句品赏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089660" y="1343025"/>
            <a:ext cx="10348595" cy="489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zh-CN" altLang="en-US" sz="2400" b="1">
                <a:latin typeface="Calibri" panose="020F0502020204030204" pitchFamily="34" charset="0"/>
                <a:cs typeface="Calibri" panose="020F0502020204030204" pitchFamily="34" charset="0"/>
              </a:rPr>
              <a:t>But man is not made for </a:t>
            </a:r>
            <a:r>
              <a:rPr lang="zh-CN" altLang="en-US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defeat</a:t>
            </a:r>
            <a:r>
              <a:rPr lang="zh-CN" altLang="en-US" sz="2400" b="1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zh-CN" altLang="en-US" sz="2400" b="1">
                <a:latin typeface="Calibri" panose="020F0502020204030204" pitchFamily="34" charset="0"/>
                <a:cs typeface="Calibri" panose="020F0502020204030204" pitchFamily="34" charset="0"/>
              </a:rPr>
              <a:t> he said. 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zh-CN" altLang="en-US" sz="2400" b="1">
                <a:latin typeface="Calibri" panose="020F0502020204030204" pitchFamily="34" charset="0"/>
                <a:cs typeface="Calibri" panose="020F0502020204030204" pitchFamily="34" charset="0"/>
              </a:rPr>
              <a:t>A man can be destroyed but not </a:t>
            </a:r>
            <a:r>
              <a:rPr lang="zh-CN" altLang="en-US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defeated</a:t>
            </a:r>
            <a:r>
              <a:rPr lang="zh-CN" altLang="en-US" sz="2400" b="1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</a:p>
          <a:p>
            <a:pPr algn="r"/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 --- Ernest Miller Hemingway</a:t>
            </a:r>
          </a:p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A man can fail many times, but he isn't a failure until he begins to </a:t>
            </a: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blame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 somebody else. </a:t>
            </a:r>
          </a:p>
          <a:p>
            <a:pPr algn="r"/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 --- John Burroughs</a:t>
            </a:r>
          </a:p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People need to be </a:t>
            </a: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cautious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 because anything built by man can be destroyed by Mother Nature. </a:t>
            </a:r>
          </a:p>
          <a:p>
            <a:pPr algn="r"/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 --- Russel Honore</a:t>
            </a:r>
          </a:p>
          <a:p>
            <a:pPr algn="l"/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Success consists of going from failure to failure without loss of</a:t>
            </a: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enthusiasm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r"/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---Winston Churchill</a:t>
            </a:r>
          </a:p>
          <a:p>
            <a:endParaRPr lang="en-US" altLang="zh-CN" sz="24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Challenge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 yourself, jump off the deep end and learn to swim.   ---Carson Kressley</a:t>
            </a:r>
            <a:endParaRPr lang="en-US" altLang="zh-CN" sz="20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466590" y="1431290"/>
            <a:ext cx="825500" cy="339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89660" y="1770380"/>
            <a:ext cx="1209675" cy="339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9443085" y="2486660"/>
            <a:ext cx="840740" cy="339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507740" y="3619500"/>
            <a:ext cx="1165225" cy="339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9045575" y="4727575"/>
            <a:ext cx="1562735" cy="339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089660" y="5774690"/>
            <a:ext cx="1369695" cy="3390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2495" y="1734185"/>
            <a:ext cx="1005268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 can be written, I can be spoken, I can be </a:t>
            </a: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exposed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I can be broken. What am I?  </a:t>
            </a:r>
          </a:p>
          <a:p>
            <a:pPr indent="0" fontAlgn="auto">
              <a:lnSpc>
                <a:spcPct val="150000"/>
              </a:lnSpc>
              <a:buNone/>
            </a:pPr>
            <a:endParaRPr lang="en-US" altLang="zh-CN" sz="2400" b="1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endParaRPr lang="en-US" altLang="zh-CN" sz="2400" b="1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What can climb mountains, cross streams, </a:t>
            </a: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handle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hundreds of feet each day, yet never moves? What is it?</a:t>
            </a:r>
          </a:p>
        </p:txBody>
      </p:sp>
      <p:sp>
        <p:nvSpPr>
          <p:cNvPr id="5" name="平行四边形 4"/>
          <p:cNvSpPr/>
          <p:nvPr/>
        </p:nvSpPr>
        <p:spPr>
          <a:xfrm>
            <a:off x="899795" y="360680"/>
            <a:ext cx="495490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脑筋急转弯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586595" y="2374900"/>
            <a:ext cx="11493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News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586595" y="4135120"/>
            <a:ext cx="69024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trail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2495" y="1169670"/>
            <a:ext cx="1005268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to make a person or an animal healthy again after an illness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a typical feature or quality that something/somebody has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to think or say that somebody/something is responsible for something bad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to give something, especially money or goods, to help somebody/something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a new or difficult task that tests somebody’s ability and skill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to turn round and round quickly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an official process to find out the cause of something or to find out information about something  </a:t>
            </a:r>
          </a:p>
        </p:txBody>
      </p:sp>
      <p:sp>
        <p:nvSpPr>
          <p:cNvPr id="5" name="平行四边形 4"/>
          <p:cNvSpPr/>
          <p:nvPr/>
        </p:nvSpPr>
        <p:spPr>
          <a:xfrm>
            <a:off x="899795" y="360680"/>
            <a:ext cx="495490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猜单词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206230" y="1327785"/>
            <a:ext cx="11493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cure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057005" y="1917700"/>
            <a:ext cx="186880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characteristic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258060" y="2979420"/>
            <a:ext cx="9734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blame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81855" y="4144010"/>
            <a:ext cx="15049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contribute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206230" y="4483735"/>
            <a:ext cx="138684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challenge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648960" y="5010785"/>
            <a:ext cx="12382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spin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360035" y="6155690"/>
            <a:ext cx="115697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enquiry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3147060" y="4845685"/>
            <a:ext cx="7607300" cy="1253490"/>
          </a:xfrm>
          <a:prstGeom prst="rect">
            <a:avLst/>
          </a:prstGeom>
          <a:solidFill>
            <a:schemeClr val="accent4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3168650" y="2818130"/>
            <a:ext cx="7607300" cy="1606550"/>
          </a:xfrm>
          <a:prstGeom prst="rect">
            <a:avLst/>
          </a:prstGeom>
          <a:solidFill>
            <a:schemeClr val="accent5">
              <a:lumMod val="75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3168650" y="1401445"/>
            <a:ext cx="7607300" cy="1253490"/>
          </a:xfrm>
          <a:prstGeom prst="rect">
            <a:avLst/>
          </a:prstGeom>
          <a:solidFill>
            <a:schemeClr val="accent4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平行四边形 3"/>
          <p:cNvSpPr/>
          <p:nvPr/>
        </p:nvSpPr>
        <p:spPr>
          <a:xfrm>
            <a:off x="900077" y="360961"/>
            <a:ext cx="4114836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话题词汇分类</a:t>
            </a:r>
          </a:p>
        </p:txBody>
      </p:sp>
      <p:sp>
        <p:nvSpPr>
          <p:cNvPr id="5" name="矩形 4"/>
          <p:cNvSpPr/>
          <p:nvPr/>
        </p:nvSpPr>
        <p:spPr>
          <a:xfrm>
            <a:off x="1089660" y="1543050"/>
            <a:ext cx="1929130" cy="656590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Charateristic of People                    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242945" y="1454785"/>
            <a:ext cx="2934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e.g., responsible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242945" y="1853565"/>
            <a:ext cx="72828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positive, creative, co-operative, enthusiastic, cautious, expert</a:t>
            </a:r>
          </a:p>
        </p:txBody>
      </p:sp>
      <p:sp>
        <p:nvSpPr>
          <p:cNvPr id="7" name="矩形 6"/>
          <p:cNvSpPr/>
          <p:nvPr/>
        </p:nvSpPr>
        <p:spPr>
          <a:xfrm>
            <a:off x="1089660" y="3100705"/>
            <a:ext cx="1929130" cy="656590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Scientific Research                   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242945" y="2818130"/>
            <a:ext cx="44519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e.g., put forward a theory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242945" y="3216910"/>
            <a:ext cx="74155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find a problem, make a question, think of a method, collect results, analyse the results, find supporting evidence, draw a conslusion, make an investigation</a:t>
            </a:r>
          </a:p>
        </p:txBody>
      </p:sp>
      <p:sp>
        <p:nvSpPr>
          <p:cNvPr id="16" name="矩形 15"/>
          <p:cNvSpPr/>
          <p:nvPr/>
        </p:nvSpPr>
        <p:spPr>
          <a:xfrm>
            <a:off x="1089660" y="4920615"/>
            <a:ext cx="1929130" cy="1102995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Words Related to Diseases                    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242945" y="4845685"/>
            <a:ext cx="2934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e.g., cure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3242945" y="5273040"/>
            <a:ext cx="71513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e.g., infectious, physician, deadly, victim, cholera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9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2088</Words>
  <Application>Microsoft Macintosh PowerPoint</Application>
  <PresentationFormat>宽屏</PresentationFormat>
  <Paragraphs>330</Paragraphs>
  <Slides>23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2" baseType="lpstr">
      <vt:lpstr>Arial</vt:lpstr>
      <vt:lpstr>Calibri</vt:lpstr>
      <vt:lpstr>Times New Roman</vt:lpstr>
      <vt:lpstr>等线</vt:lpstr>
      <vt:lpstr>等线 Light</vt:lpstr>
      <vt:lpstr>华文新魏</vt:lpstr>
      <vt:lpstr>宋体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chenmy1</cp:lastModifiedBy>
  <cp:revision>129</cp:revision>
  <dcterms:created xsi:type="dcterms:W3CDTF">2017-08-09T01:43:00Z</dcterms:created>
  <dcterms:modified xsi:type="dcterms:W3CDTF">2019-01-19T14:18:21Z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