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5" Type="http://schemas.openxmlformats.org/officeDocument/2006/relationships/custom-properties" Target="docProps/custom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handoutMasterIdLst>
    <p:handoutMasterId r:id="rId20"/>
  </p:handoutMasterIdLst>
  <p:sldIdLst>
    <p:sldId id="282" r:id="rId2"/>
    <p:sldId id="327" r:id="rId3"/>
    <p:sldId id="328" r:id="rId4"/>
    <p:sldId id="329" r:id="rId5"/>
    <p:sldId id="315" r:id="rId6"/>
    <p:sldId id="319" r:id="rId7"/>
    <p:sldId id="313" r:id="rId8"/>
    <p:sldId id="316" r:id="rId9"/>
    <p:sldId id="342" r:id="rId10"/>
    <p:sldId id="332" r:id="rId11"/>
    <p:sldId id="333" r:id="rId12"/>
    <p:sldId id="341" r:id="rId13"/>
    <p:sldId id="336" r:id="rId14"/>
    <p:sldId id="337" r:id="rId15"/>
    <p:sldId id="338" r:id="rId16"/>
    <p:sldId id="340" r:id="rId17"/>
    <p:sldId id="280" r:id="rId18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046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2ACEC"/>
    <a:srgbClr val="0000FF"/>
    <a:srgbClr val="E0ECF0"/>
    <a:srgbClr val="D1EBFF"/>
    <a:srgbClr val="D1F7FF"/>
    <a:srgbClr val="FCB302"/>
    <a:srgbClr val="FED100"/>
    <a:srgbClr val="FAB204"/>
    <a:srgbClr val="FAAC04"/>
    <a:srgbClr val="7ED9F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1" autoAdjust="0"/>
    <p:restoredTop sz="94660"/>
  </p:normalViewPr>
  <p:slideViewPr>
    <p:cSldViewPr snapToGrid="0">
      <p:cViewPr varScale="1">
        <p:scale>
          <a:sx n="80" d="100"/>
          <a:sy n="80" d="100"/>
        </p:scale>
        <p:origin x="216" y="424"/>
      </p:cViewPr>
      <p:guideLst>
        <p:guide orient="horz" pos="2046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handoutMaster" Target="handoutMasters/handoutMaster1.xml"/><Relationship Id="rId21" Type="http://schemas.openxmlformats.org/officeDocument/2006/relationships/presProps" Target="presProps.xml"/><Relationship Id="rId22" Type="http://schemas.openxmlformats.org/officeDocument/2006/relationships/viewProps" Target="viewProps.xml"/><Relationship Id="rId23" Type="http://schemas.openxmlformats.org/officeDocument/2006/relationships/theme" Target="theme/theme1.xml"/><Relationship Id="rId24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zh-CN" altLang="en-US"/>
              <a:t>杭州亿启教育科技有限公司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9B84EA-7D68-4D60-9CB1-D50884785D1C}" type="datetimeFigureOut">
              <a:rPr lang="zh-CN" altLang="en-US" smtClean="0"/>
              <a:pPr/>
              <a:t>2019/1/19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4E0FC9-F1F8-4FAE-9988-3BA365CFD46F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583717254"/>
      </p:ext>
    </p:extLst>
  </p:cSld>
  <p:clrMap bg1="lt1" tx1="dk1" bg2="lt2" tx2="dk2" accent1="accent1" accent2="accent2" accent3="accent3" accent4="accent4" accent5="accent5" accent6="accent6" hlink="hlink" folHlink="folHlink"/>
  <p:hf sldNum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zh-CN" altLang="en-US"/>
              <a:t>杭州亿启教育科技有限公司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BD8DB6B-1F6A-45C1-B002-D22550F60E14}" type="datetimeFigureOut">
              <a:rPr lang="zh-CN" altLang="en-US" smtClean="0"/>
              <a:pPr/>
              <a:t>2019/1/19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9B3C272-B367-41A5-8460-5A329737240C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64208170"/>
      </p:ext>
    </p:extLst>
  </p:cSld>
  <p:clrMap bg1="lt1" tx1="dk1" bg2="lt2" tx2="dk2" accent1="accent1" accent2="accent2" accent3="accent3" accent4="accent4" accent5="accent5" accent6="accent6" hlink="hlink" folHlink="folHlink"/>
  <p:hf sldNum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页眉占位符 4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zh-CN" altLang="en-US"/>
              <a:t>杭州亿启教育科技有限公司</a:t>
            </a:r>
          </a:p>
        </p:txBody>
      </p:sp>
    </p:spTree>
    <p:extLst>
      <p:ext uri="{BB962C8B-B14F-4D97-AF65-F5344CB8AC3E}">
        <p14:creationId xmlns:p14="http://schemas.microsoft.com/office/powerpoint/2010/main" val="151969466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5" name="页眉占位符 4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zh-CN" altLang="en-US"/>
              <a:t>杭州亿启教育科技有限公司</a:t>
            </a:r>
          </a:p>
        </p:txBody>
      </p:sp>
    </p:spTree>
    <p:extLst>
      <p:ext uri="{BB962C8B-B14F-4D97-AF65-F5344CB8AC3E}">
        <p14:creationId xmlns:p14="http://schemas.microsoft.com/office/powerpoint/2010/main" val="122534817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5" name="页眉占位符 4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zh-CN" altLang="en-US"/>
              <a:t>杭州亿启教育科技有限公司</a:t>
            </a:r>
          </a:p>
        </p:txBody>
      </p:sp>
    </p:spTree>
    <p:extLst>
      <p:ext uri="{BB962C8B-B14F-4D97-AF65-F5344CB8AC3E}">
        <p14:creationId xmlns:p14="http://schemas.microsoft.com/office/powerpoint/2010/main" val="5851846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5" name="页眉占位符 4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zh-CN" altLang="en-US"/>
              <a:t>杭州亿启教育科技有限公司</a:t>
            </a:r>
          </a:p>
        </p:txBody>
      </p:sp>
    </p:spTree>
    <p:extLst>
      <p:ext uri="{BB962C8B-B14F-4D97-AF65-F5344CB8AC3E}">
        <p14:creationId xmlns:p14="http://schemas.microsoft.com/office/powerpoint/2010/main" val="211973054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5" name="页眉占位符 4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zh-CN" altLang="en-US"/>
              <a:t>杭州亿启教育科技有限公司</a:t>
            </a:r>
          </a:p>
        </p:txBody>
      </p:sp>
    </p:spTree>
    <p:extLst>
      <p:ext uri="{BB962C8B-B14F-4D97-AF65-F5344CB8AC3E}">
        <p14:creationId xmlns:p14="http://schemas.microsoft.com/office/powerpoint/2010/main" val="170498250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页眉占位符 4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zh-CN" altLang="en-US"/>
              <a:t>杭州亿启教育科技有限公司</a:t>
            </a:r>
          </a:p>
        </p:txBody>
      </p:sp>
    </p:spTree>
    <p:extLst>
      <p:ext uri="{BB962C8B-B14F-4D97-AF65-F5344CB8AC3E}">
        <p14:creationId xmlns:p14="http://schemas.microsoft.com/office/powerpoint/2010/main" val="176664280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页眉占位符 4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zh-CN" altLang="en-US"/>
              <a:t>杭州亿启教育科技有限公司</a:t>
            </a:r>
          </a:p>
        </p:txBody>
      </p:sp>
    </p:spTree>
    <p:extLst>
      <p:ext uri="{BB962C8B-B14F-4D97-AF65-F5344CB8AC3E}">
        <p14:creationId xmlns:p14="http://schemas.microsoft.com/office/powerpoint/2010/main" val="85675382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页眉占位符 4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zh-CN" altLang="en-US"/>
              <a:t>杭州亿启教育科技有限公司</a:t>
            </a:r>
          </a:p>
        </p:txBody>
      </p:sp>
    </p:spTree>
    <p:extLst>
      <p:ext uri="{BB962C8B-B14F-4D97-AF65-F5344CB8AC3E}">
        <p14:creationId xmlns:p14="http://schemas.microsoft.com/office/powerpoint/2010/main" val="148517046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5" name="页眉占位符 4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zh-CN" altLang="en-US"/>
              <a:t>杭州亿启教育科技有限公司</a:t>
            </a:r>
          </a:p>
        </p:txBody>
      </p:sp>
    </p:spTree>
    <p:extLst>
      <p:ext uri="{BB962C8B-B14F-4D97-AF65-F5344CB8AC3E}">
        <p14:creationId xmlns:p14="http://schemas.microsoft.com/office/powerpoint/2010/main" val="105754256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5" name="页眉占位符 4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zh-CN" altLang="en-US"/>
              <a:t>杭州亿启教育科技有限公司</a:t>
            </a:r>
          </a:p>
        </p:txBody>
      </p:sp>
    </p:spTree>
    <p:extLst>
      <p:ext uri="{BB962C8B-B14F-4D97-AF65-F5344CB8AC3E}">
        <p14:creationId xmlns:p14="http://schemas.microsoft.com/office/powerpoint/2010/main" val="154314334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5" name="页眉占位符 4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zh-CN" altLang="en-US"/>
              <a:t>杭州亿启教育科技有限公司</a:t>
            </a:r>
          </a:p>
        </p:txBody>
      </p:sp>
    </p:spTree>
    <p:extLst>
      <p:ext uri="{BB962C8B-B14F-4D97-AF65-F5344CB8AC3E}">
        <p14:creationId xmlns:p14="http://schemas.microsoft.com/office/powerpoint/2010/main" val="45024501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5" name="页眉占位符 4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zh-CN" altLang="en-US"/>
              <a:t>杭州亿启教育科技有限公司</a:t>
            </a:r>
          </a:p>
        </p:txBody>
      </p:sp>
    </p:spTree>
    <p:extLst>
      <p:ext uri="{BB962C8B-B14F-4D97-AF65-F5344CB8AC3E}">
        <p14:creationId xmlns:p14="http://schemas.microsoft.com/office/powerpoint/2010/main" val="168311233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5" name="页眉占位符 4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zh-CN" altLang="en-US"/>
              <a:t>杭州亿启教育科技有限公司</a:t>
            </a:r>
          </a:p>
        </p:txBody>
      </p:sp>
    </p:spTree>
    <p:extLst>
      <p:ext uri="{BB962C8B-B14F-4D97-AF65-F5344CB8AC3E}">
        <p14:creationId xmlns:p14="http://schemas.microsoft.com/office/powerpoint/2010/main" val="311408947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5" name="页眉占位符 4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zh-CN" altLang="en-US"/>
              <a:t>杭州亿启教育科技有限公司</a:t>
            </a:r>
          </a:p>
        </p:txBody>
      </p:sp>
    </p:spTree>
    <p:extLst>
      <p:ext uri="{BB962C8B-B14F-4D97-AF65-F5344CB8AC3E}">
        <p14:creationId xmlns:p14="http://schemas.microsoft.com/office/powerpoint/2010/main" val="95547059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5" name="页眉占位符 4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zh-CN" altLang="en-US"/>
              <a:t>杭州亿启教育科技有限公司</a:t>
            </a:r>
          </a:p>
        </p:txBody>
      </p:sp>
    </p:spTree>
    <p:extLst>
      <p:ext uri="{BB962C8B-B14F-4D97-AF65-F5344CB8AC3E}">
        <p14:creationId xmlns:p14="http://schemas.microsoft.com/office/powerpoint/2010/main" val="18590447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单击以编辑母版副标题样式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6085A-AAE6-478F-8DE7-627C252BB344}" type="datetimeFigureOut">
              <a:rPr lang="zh-CN" altLang="en-US" smtClean="0"/>
              <a:pPr/>
              <a:t>2019/1/19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4313A-850A-49C8-83FF-39DC4E497518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3000">
        <p:fade/>
      </p:transition>
    </mc:Choice>
    <mc:Fallback xmlns="">
      <p:transition spd="med" advClick="0" advTm="3000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6085A-AAE6-478F-8DE7-627C252BB344}" type="datetimeFigureOut">
              <a:rPr lang="zh-CN" altLang="en-US" smtClean="0"/>
              <a:pPr/>
              <a:t>2019/1/19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4313A-850A-49C8-83FF-39DC4E497518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3000">
        <p:fade/>
      </p:transition>
    </mc:Choice>
    <mc:Fallback xmlns="">
      <p:transition spd="med" advClick="0" advTm="3000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 hasCustomPrompt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6085A-AAE6-478F-8DE7-627C252BB344}" type="datetimeFigureOut">
              <a:rPr lang="zh-CN" altLang="en-US" smtClean="0"/>
              <a:pPr/>
              <a:t>2019/1/19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4313A-850A-49C8-83FF-39DC4E497518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3000">
        <p:fade/>
      </p:transition>
    </mc:Choice>
    <mc:Fallback xmlns="">
      <p:transition spd="med" advClick="0" advTm="3000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6085A-AAE6-478F-8DE7-627C252BB344}" type="datetimeFigureOut">
              <a:rPr lang="zh-CN" altLang="en-US" smtClean="0"/>
              <a:pPr/>
              <a:t>2019/1/19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4313A-850A-49C8-83FF-39DC4E497518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3000">
        <p:fade/>
      </p:transition>
    </mc:Choice>
    <mc:Fallback xmlns="">
      <p:transition spd="med" advClick="0" advTm="3000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6085A-AAE6-478F-8DE7-627C252BB344}" type="datetimeFigureOut">
              <a:rPr lang="zh-CN" altLang="en-US" smtClean="0"/>
              <a:pPr/>
              <a:t>2019/1/19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4313A-850A-49C8-83FF-39DC4E497518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3000">
        <p:fade/>
      </p:transition>
    </mc:Choice>
    <mc:Fallback xmlns="">
      <p:transition spd="med" advClick="0" advTm="3000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 hasCustomPrompt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 hasCustomPrompt="1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6085A-AAE6-478F-8DE7-627C252BB344}" type="datetimeFigureOut">
              <a:rPr lang="zh-CN" altLang="en-US" smtClean="0"/>
              <a:pPr/>
              <a:t>2019/1/19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4313A-850A-49C8-83FF-39DC4E497518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3000">
        <p:fade/>
      </p:transition>
    </mc:Choice>
    <mc:Fallback xmlns="">
      <p:transition spd="med" advClick="0" advTm="3000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 hasCustomPrompt="1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 hasCustomPrompt="1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6085A-AAE6-478F-8DE7-627C252BB344}" type="datetimeFigureOut">
              <a:rPr lang="zh-CN" altLang="en-US" smtClean="0"/>
              <a:pPr/>
              <a:t>2019/1/19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4313A-850A-49C8-83FF-39DC4E497518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3000">
        <p:fade/>
      </p:transition>
    </mc:Choice>
    <mc:Fallback xmlns="">
      <p:transition spd="med" advClick="0" advTm="3000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6085A-AAE6-478F-8DE7-627C252BB344}" type="datetimeFigureOut">
              <a:rPr lang="zh-CN" altLang="en-US" smtClean="0"/>
              <a:pPr/>
              <a:t>2019/1/19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4313A-850A-49C8-83FF-39DC4E497518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3000">
        <p:fade/>
      </p:transition>
    </mc:Choice>
    <mc:Fallback xmlns="">
      <p:transition spd="med" advClick="0" advTm="3000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6085A-AAE6-478F-8DE7-627C252BB344}" type="datetimeFigureOut">
              <a:rPr lang="zh-CN" altLang="en-US" smtClean="0"/>
              <a:pPr/>
              <a:t>2019/1/19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4313A-850A-49C8-83FF-39DC4E497518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3000">
        <p:fade/>
      </p:transition>
    </mc:Choice>
    <mc:Fallback xmlns="">
      <p:transition spd="med" advClick="0" advTm="3000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 hasCustomPrompt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6085A-AAE6-478F-8DE7-627C252BB344}" type="datetimeFigureOut">
              <a:rPr lang="zh-CN" altLang="en-US" smtClean="0"/>
              <a:pPr/>
              <a:t>2019/1/19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4313A-850A-49C8-83FF-39DC4E497518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3000">
        <p:fade/>
      </p:transition>
    </mc:Choice>
    <mc:Fallback xmlns="">
      <p:transition spd="med" advClick="0" advTm="3000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6085A-AAE6-478F-8DE7-627C252BB344}" type="datetimeFigureOut">
              <a:rPr lang="zh-CN" altLang="en-US" smtClean="0"/>
              <a:pPr/>
              <a:t>2019/1/19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4313A-850A-49C8-83FF-39DC4E497518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3000">
        <p:fade/>
      </p:transition>
    </mc:Choice>
    <mc:Fallback xmlns="">
      <p:transition spd="med" advClick="0" advTm="3000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66085A-AAE6-478F-8DE7-627C252BB344}" type="datetimeFigureOut">
              <a:rPr lang="zh-CN" altLang="en-US" smtClean="0"/>
              <a:pPr/>
              <a:t>2019/1/19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B4313A-850A-49C8-83FF-39DC4E497518}" type="slidenum">
              <a:rPr lang="zh-CN" altLang="en-US" smtClean="0"/>
              <a:pPr/>
              <a:t>‹#›</a:t>
            </a:fld>
            <a:endParaRPr lang="zh-CN" altLang="en-US"/>
          </a:p>
        </p:txBody>
      </p:sp>
      <p:pic>
        <p:nvPicPr>
          <p:cNvPr id="8" name="图片 7"/>
          <p:cNvPicPr>
            <a:picLocks/>
          </p:cNvPicPr>
          <p:nvPr userDrawn="1"/>
        </p:nvPicPr>
        <p:blipFill>
          <a:blip r:embed="rId13" cstate="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12400" y="316800"/>
            <a:ext cx="3726000" cy="12060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 advClick="0" advTm="3000">
        <p:fade/>
      </p:transition>
    </mc:Choice>
    <mc:Fallback xmlns="">
      <p:transition spd="med" advClick="0" advTm="3000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4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4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4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4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4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Relationship Id="rId3" Type="http://schemas.openxmlformats.org/officeDocument/2006/relationships/image" Target="../media/image4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Relationship Id="rId3" Type="http://schemas.openxmlformats.org/officeDocument/2006/relationships/image" Target="../media/image5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Relationship Id="rId3" Type="http://schemas.openxmlformats.org/officeDocument/2006/relationships/image" Target="../media/image6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3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3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3.jpe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椭圆 13"/>
          <p:cNvSpPr/>
          <p:nvPr/>
        </p:nvSpPr>
        <p:spPr>
          <a:xfrm>
            <a:off x="2068546" y="3225439"/>
            <a:ext cx="2199969" cy="2199969"/>
          </a:xfrm>
          <a:prstGeom prst="ellipse">
            <a:avLst/>
          </a:prstGeom>
          <a:solidFill>
            <a:srgbClr val="7ED9F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Arial" panose="020B0604020202020204"/>
              <a:ea typeface="微软雅黑" panose="020B0503020204020204" charset="-122"/>
              <a:sym typeface="Arial" panose="020B0604020202020204"/>
            </a:endParaRPr>
          </a:p>
        </p:txBody>
      </p:sp>
      <p:sp>
        <p:nvSpPr>
          <p:cNvPr id="6" name="平行四边形 5"/>
          <p:cNvSpPr/>
          <p:nvPr/>
        </p:nvSpPr>
        <p:spPr>
          <a:xfrm>
            <a:off x="3277972" y="1100343"/>
            <a:ext cx="5429287" cy="925033"/>
          </a:xfrm>
          <a:prstGeom prst="parallelogram">
            <a:avLst/>
          </a:prstGeom>
          <a:solidFill>
            <a:srgbClr val="22ACE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Arial" panose="020B0604020202020204"/>
              <a:ea typeface="微软雅黑" panose="020B0503020204020204" charset="-122"/>
              <a:sym typeface="Arial" panose="020B0604020202020204"/>
            </a:endParaRPr>
          </a:p>
        </p:txBody>
      </p:sp>
      <p:sp>
        <p:nvSpPr>
          <p:cNvPr id="4" name="椭圆 3"/>
          <p:cNvSpPr/>
          <p:nvPr/>
        </p:nvSpPr>
        <p:spPr bwMode="auto">
          <a:xfrm>
            <a:off x="2242021" y="3398913"/>
            <a:ext cx="1853017" cy="1853016"/>
          </a:xfrm>
          <a:prstGeom prst="ellipse">
            <a:avLst/>
          </a:prstGeom>
          <a:blipFill rotWithShape="1">
            <a:blip r:embed="rId3" cstate="print"/>
            <a:stretch>
              <a:fillRect/>
            </a:stretch>
          </a:blipFill>
          <a:ln>
            <a:noFill/>
            <a:headEnd type="none" w="med" len="med"/>
            <a:tailEnd type="none" w="med" len="med"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vert="horz" wrap="square" lIns="121899" tIns="60949" rIns="121899" bIns="60949" numCol="1" rtlCol="0" anchor="t" anchorCtr="0" compatLnSpc="1"/>
          <a:lstStyle/>
          <a:p>
            <a:pPr defTabSz="913765"/>
            <a:endParaRPr lang="zh-CN" altLang="en-US" dirty="0">
              <a:solidFill>
                <a:schemeClr val="bg1"/>
              </a:solidFill>
              <a:latin typeface="Arial" panose="020B0604020202020204"/>
              <a:ea typeface="微软雅黑" panose="020B0503020204020204" charset="-122"/>
              <a:sym typeface="Arial" panose="020B0604020202020204"/>
            </a:endParaRPr>
          </a:p>
        </p:txBody>
      </p:sp>
      <p:sp>
        <p:nvSpPr>
          <p:cNvPr id="5" name="Rectangle 18"/>
          <p:cNvSpPr>
            <a:spLocks noChangeArrowheads="1"/>
          </p:cNvSpPr>
          <p:nvPr/>
        </p:nvSpPr>
        <p:spPr bwMode="auto">
          <a:xfrm>
            <a:off x="3563723" y="1347415"/>
            <a:ext cx="5143536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zh-CN" sz="2800" b="1" dirty="0">
                <a:solidFill>
                  <a:schemeClr val="bg1"/>
                </a:solidFill>
                <a:latin typeface="Calibri" panose="020F0502020204030204" pitchFamily="34" charset="0"/>
                <a:ea typeface="微软雅黑" panose="020B0503020204020204" charset="-122"/>
                <a:cs typeface="宋体" panose="02010600030101010101" pitchFamily="2" charset="-122"/>
                <a:sym typeface="Arial" panose="020B0604020202020204"/>
              </a:rPr>
              <a:t>B2U2 The Olympic Games</a:t>
            </a:r>
          </a:p>
        </p:txBody>
      </p:sp>
      <p:cxnSp>
        <p:nvCxnSpPr>
          <p:cNvPr id="8" name="直接连接符 7"/>
          <p:cNvCxnSpPr/>
          <p:nvPr/>
        </p:nvCxnSpPr>
        <p:spPr>
          <a:xfrm>
            <a:off x="4552435" y="2778768"/>
            <a:ext cx="0" cy="3094074"/>
          </a:xfrm>
          <a:prstGeom prst="line">
            <a:avLst/>
          </a:prstGeom>
          <a:ln w="28575">
            <a:solidFill>
              <a:srgbClr val="22ACE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文本框 9"/>
          <p:cNvSpPr txBox="1"/>
          <p:nvPr/>
        </p:nvSpPr>
        <p:spPr>
          <a:xfrm>
            <a:off x="4552435" y="3790880"/>
            <a:ext cx="7492123" cy="19851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4000" dirty="0">
                <a:latin typeface="Calibri" panose="020F0502020204030204" pitchFamily="34" charset="0"/>
                <a:ea typeface="微软雅黑" panose="020B0503020204020204" charset="-122"/>
                <a:cs typeface="宋体" panose="02010600030101010101" pitchFamily="2" charset="-122"/>
                <a:sym typeface="Arial" panose="020B0604020202020204"/>
              </a:rPr>
              <a:t>New Words  and Expressions</a:t>
            </a:r>
          </a:p>
          <a:p>
            <a:pPr>
              <a:lnSpc>
                <a:spcPct val="150000"/>
              </a:lnSpc>
            </a:pPr>
            <a:endParaRPr lang="en-US" altLang="zh-CN" sz="1400" dirty="0">
              <a:solidFill>
                <a:schemeClr val="bg2">
                  <a:lumMod val="50000"/>
                </a:schemeClr>
              </a:solidFill>
              <a:latin typeface="Calibri" panose="020F0502020204030204" pitchFamily="34" charset="0"/>
              <a:ea typeface="微软雅黑" panose="020B0503020204020204" charset="-122"/>
              <a:sym typeface="Arial" panose="020B0604020202020204"/>
            </a:endParaRPr>
          </a:p>
          <a:p>
            <a:pPr>
              <a:lnSpc>
                <a:spcPct val="150000"/>
              </a:lnSpc>
            </a:pPr>
            <a:endParaRPr lang="en-US" altLang="zh-CN" sz="1400" dirty="0">
              <a:solidFill>
                <a:schemeClr val="bg2">
                  <a:lumMod val="50000"/>
                </a:schemeClr>
              </a:solidFill>
              <a:latin typeface="Calibri" panose="020F0502020204030204" pitchFamily="34" charset="0"/>
              <a:ea typeface="微软雅黑" panose="020B0503020204020204" charset="-122"/>
              <a:sym typeface="Arial" panose="020B0604020202020204"/>
            </a:endParaRPr>
          </a:p>
          <a:p>
            <a:pPr>
              <a:lnSpc>
                <a:spcPct val="150000"/>
              </a:lnSpc>
            </a:pPr>
            <a:endParaRPr lang="zh-CN" altLang="en-US" sz="1400" dirty="0">
              <a:solidFill>
                <a:schemeClr val="bg2">
                  <a:lumMod val="50000"/>
                </a:schemeClr>
              </a:solidFill>
              <a:latin typeface="Calibri" panose="020F0502020204030204" pitchFamily="34" charset="0"/>
              <a:ea typeface="微软雅黑" panose="020B0503020204020204" charset="-122"/>
              <a:sym typeface="Arial" panose="020B0604020202020204"/>
            </a:endParaRPr>
          </a:p>
        </p:txBody>
      </p:sp>
      <p:sp>
        <p:nvSpPr>
          <p:cNvPr id="11" name="平行四边形 10"/>
          <p:cNvSpPr/>
          <p:nvPr/>
        </p:nvSpPr>
        <p:spPr>
          <a:xfrm>
            <a:off x="2285973" y="1214423"/>
            <a:ext cx="745739" cy="739515"/>
          </a:xfrm>
          <a:prstGeom prst="parallelogram">
            <a:avLst/>
          </a:prstGeom>
          <a:solidFill>
            <a:srgbClr val="7ED9F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Arial" panose="020B0604020202020204"/>
              <a:ea typeface="微软雅黑" panose="020B0503020204020204" charset="-122"/>
              <a:sym typeface="Arial" panose="020B0604020202020204"/>
            </a:endParaRPr>
          </a:p>
        </p:txBody>
      </p:sp>
      <p:sp>
        <p:nvSpPr>
          <p:cNvPr id="12" name="平行四边形 11"/>
          <p:cNvSpPr/>
          <p:nvPr/>
        </p:nvSpPr>
        <p:spPr>
          <a:xfrm>
            <a:off x="8953520" y="1285861"/>
            <a:ext cx="745739" cy="739515"/>
          </a:xfrm>
          <a:prstGeom prst="parallelogram">
            <a:avLst/>
          </a:prstGeom>
          <a:solidFill>
            <a:srgbClr val="7ED9F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Arial" panose="020B0604020202020204"/>
              <a:ea typeface="微软雅黑" panose="020B0503020204020204" charset="-122"/>
              <a:sym typeface="Arial" panose="020B0604020202020204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3000">
        <p:fade/>
      </p:transition>
    </mc:Choice>
    <mc:Fallback xmlns="">
      <p:transition spd="med" advClick="0" advTm="3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18"/>
          <p:cNvSpPr>
            <a:spLocks noChangeArrowheads="1"/>
          </p:cNvSpPr>
          <p:nvPr/>
        </p:nvSpPr>
        <p:spPr bwMode="auto">
          <a:xfrm>
            <a:off x="983033" y="1517759"/>
            <a:ext cx="1258358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zh-CN" sz="2800" b="1" dirty="0">
                <a:latin typeface="Times New Roman" pitchFamily="18" charset="0"/>
                <a:cs typeface="Times New Roman" pitchFamily="18" charset="0"/>
              </a:rPr>
              <a:t>2. admit</a:t>
            </a:r>
            <a:endParaRPr lang="en-US" altLang="zh-CN" sz="2800" dirty="0">
              <a:solidFill>
                <a:schemeClr val="bg1"/>
              </a:solidFill>
              <a:latin typeface="Arial" panose="020B0604020202020204"/>
              <a:ea typeface="微软雅黑" panose="020B0503020204020204" charset="-122"/>
              <a:cs typeface="宋体" panose="02010600030101010101" pitchFamily="2" charset="-122"/>
              <a:sym typeface="Arial" panose="020B0604020202020204"/>
            </a:endParaRPr>
          </a:p>
        </p:txBody>
      </p:sp>
      <p:sp>
        <p:nvSpPr>
          <p:cNvPr id="6" name="矩形 43"/>
          <p:cNvSpPr>
            <a:spLocks noChangeArrowheads="1"/>
          </p:cNvSpPr>
          <p:nvPr/>
        </p:nvSpPr>
        <p:spPr bwMode="auto">
          <a:xfrm>
            <a:off x="1152070" y="1911701"/>
            <a:ext cx="9177862" cy="1343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8570" tIns="34286" rIns="68570" bIns="34286">
            <a:spAutoFit/>
          </a:bodyPr>
          <a:lstStyle/>
          <a:p>
            <a:pPr eaLnBrk="0" hangingPunct="0">
              <a:lnSpc>
                <a:spcPct val="115000"/>
              </a:lnSpc>
            </a:pPr>
            <a:r>
              <a:rPr lang="en-US" altLang="zh-CN" sz="2400" dirty="0">
                <a:solidFill>
                  <a:srgbClr val="0070C0"/>
                </a:solidFill>
                <a:latin typeface="Calibri" panose="020F0502020204030204" pitchFamily="34" charset="0"/>
                <a:cs typeface="Times New Roman" pitchFamily="18" charset="0"/>
              </a:rPr>
              <a:t>to confess</a:t>
            </a:r>
            <a:r>
              <a:rPr lang="zh-CN" altLang="en-US" sz="2400" dirty="0">
                <a:solidFill>
                  <a:srgbClr val="0070C0"/>
                </a:solidFill>
                <a:latin typeface="Calibri" panose="020F0502020204030204" pitchFamily="34" charset="0"/>
                <a:ea typeface="宋体" pitchFamily="2" charset="-122"/>
                <a:cs typeface="Times New Roman" pitchFamily="18" charset="0"/>
              </a:rPr>
              <a:t>承认</a:t>
            </a:r>
            <a:endParaRPr lang="zh-CN" altLang="en-US" sz="2400" dirty="0">
              <a:solidFill>
                <a:srgbClr val="252526"/>
              </a:solidFill>
              <a:latin typeface="Calibri" panose="020F0502020204030204" pitchFamily="34" charset="0"/>
              <a:ea typeface="宋体" pitchFamily="2" charset="-122"/>
            </a:endParaRPr>
          </a:p>
          <a:p>
            <a:pPr eaLnBrk="0" hangingPunct="0">
              <a:lnSpc>
                <a:spcPct val="115000"/>
              </a:lnSpc>
            </a:pPr>
            <a:r>
              <a:rPr lang="zh-CN" altLang="en-US" sz="2400" dirty="0">
                <a:solidFill>
                  <a:srgbClr val="FF0000"/>
                </a:solidFill>
                <a:latin typeface="Calibri" panose="020F0502020204030204" pitchFamily="34" charset="0"/>
                <a:ea typeface="宋体" pitchFamily="2" charset="-122"/>
              </a:rPr>
              <a:t>admit </a:t>
            </a:r>
            <a:r>
              <a:rPr lang="en-US" altLang="zh-CN" sz="2400" dirty="0">
                <a:solidFill>
                  <a:srgbClr val="FF0000"/>
                </a:solidFill>
                <a:latin typeface="Calibri" panose="020F0502020204030204" pitchFamily="34" charset="0"/>
                <a:ea typeface="宋体" pitchFamily="2" charset="-122"/>
              </a:rPr>
              <a:t>(to)</a:t>
            </a:r>
            <a:r>
              <a:rPr lang="zh-CN" altLang="en-US" sz="2400" dirty="0">
                <a:solidFill>
                  <a:srgbClr val="FF0000"/>
                </a:solidFill>
                <a:latin typeface="Calibri" panose="020F0502020204030204" pitchFamily="34" charset="0"/>
                <a:ea typeface="宋体" pitchFamily="2" charset="-122"/>
              </a:rPr>
              <a:t> + </a:t>
            </a:r>
            <a:r>
              <a:rPr lang="en-US" altLang="zh-CN" sz="2400" dirty="0" err="1">
                <a:solidFill>
                  <a:srgbClr val="FF0000"/>
                </a:solidFill>
                <a:latin typeface="Calibri" panose="020F0502020204030204" pitchFamily="34" charset="0"/>
                <a:ea typeface="宋体" pitchFamily="2" charset="-122"/>
              </a:rPr>
              <a:t>sth</a:t>
            </a:r>
            <a:r>
              <a:rPr lang="zh-CN" altLang="en-US" sz="2400" dirty="0">
                <a:solidFill>
                  <a:srgbClr val="FF0000"/>
                </a:solidFill>
                <a:latin typeface="Calibri" panose="020F0502020204030204" pitchFamily="34" charset="0"/>
                <a:ea typeface="宋体" pitchFamily="2" charset="-122"/>
              </a:rPr>
              <a:t>./doing (having done)/tha</a:t>
            </a:r>
            <a:r>
              <a:rPr lang="en-US" altLang="zh-CN" sz="2400" dirty="0">
                <a:solidFill>
                  <a:srgbClr val="FF0000"/>
                </a:solidFill>
                <a:latin typeface="Calibri" panose="020F0502020204030204" pitchFamily="34" charset="0"/>
                <a:ea typeface="宋体" pitchFamily="2" charset="-122"/>
              </a:rPr>
              <a:t>t…</a:t>
            </a:r>
            <a:r>
              <a:rPr lang="zh-CN" altLang="en-US" sz="2400" dirty="0">
                <a:solidFill>
                  <a:srgbClr val="FF0000"/>
                </a:solidFill>
                <a:latin typeface="Calibri" panose="020F0502020204030204" pitchFamily="34" charset="0"/>
                <a:ea typeface="宋体" pitchFamily="2" charset="-122"/>
              </a:rPr>
              <a:t>承认做过某事</a:t>
            </a:r>
            <a:endParaRPr lang="en-US" altLang="zh-CN" sz="2400" dirty="0">
              <a:solidFill>
                <a:srgbClr val="FF0000"/>
              </a:solidFill>
              <a:latin typeface="Calibri" panose="020F0502020204030204" pitchFamily="34" charset="0"/>
              <a:ea typeface="宋体" pitchFamily="2" charset="-122"/>
            </a:endParaRPr>
          </a:p>
          <a:p>
            <a:pPr eaLnBrk="0" hangingPunct="0">
              <a:lnSpc>
                <a:spcPct val="115000"/>
              </a:lnSpc>
            </a:pPr>
            <a:r>
              <a:rPr lang="en-US" altLang="zh-CN" sz="2400" dirty="0">
                <a:latin typeface="Calibri" panose="020F0502020204030204" pitchFamily="34" charset="0"/>
                <a:ea typeface="宋体" pitchFamily="2" charset="-122"/>
                <a:cs typeface="Times New Roman" pitchFamily="18" charset="0"/>
              </a:rPr>
              <a:t>One in five students admitted having cheated in exams. </a:t>
            </a:r>
            <a:endParaRPr lang="en-US" altLang="zh-CN" sz="2400" dirty="0">
              <a:latin typeface="Calibri" panose="020F0502020204030204" pitchFamily="34" charset="0"/>
              <a:ea typeface="华文新魏" pitchFamily="2" charset="-122"/>
              <a:cs typeface="Times New Roman" pitchFamily="18" charset="0"/>
            </a:endParaRPr>
          </a:p>
        </p:txBody>
      </p:sp>
      <p:pic>
        <p:nvPicPr>
          <p:cNvPr id="2" name="图片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8291" y="635635"/>
            <a:ext cx="756285" cy="594360"/>
          </a:xfrm>
          <a:prstGeom prst="rect">
            <a:avLst/>
          </a:prstGeom>
        </p:spPr>
      </p:pic>
      <p:sp>
        <p:nvSpPr>
          <p:cNvPr id="24" name="矩形 43"/>
          <p:cNvSpPr>
            <a:spLocks noChangeArrowheads="1"/>
          </p:cNvSpPr>
          <p:nvPr/>
        </p:nvSpPr>
        <p:spPr bwMode="auto">
          <a:xfrm>
            <a:off x="1152070" y="3328966"/>
            <a:ext cx="10727140" cy="17681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8570" tIns="34286" rIns="68570" bIns="34286">
            <a:spAutoFit/>
          </a:bodyPr>
          <a:lstStyle/>
          <a:p>
            <a:pPr eaLnBrk="0" hangingPunct="0">
              <a:lnSpc>
                <a:spcPct val="115000"/>
              </a:lnSpc>
            </a:pPr>
            <a:r>
              <a:rPr lang="en-US" altLang="zh-CN" sz="2400" dirty="0">
                <a:solidFill>
                  <a:srgbClr val="0070C0"/>
                </a:solidFill>
                <a:latin typeface="Calibri" panose="020F0502020204030204" pitchFamily="34" charset="0"/>
                <a:cs typeface="Times New Roman" pitchFamily="18" charset="0"/>
              </a:rPr>
              <a:t>to be allowed in </a:t>
            </a:r>
            <a:r>
              <a:rPr lang="zh-CN" altLang="en-US" sz="2400" dirty="0">
                <a:solidFill>
                  <a:srgbClr val="0070C0"/>
                </a:solidFill>
                <a:latin typeface="Calibri" panose="020F0502020204030204" pitchFamily="34" charset="0"/>
                <a:ea typeface="宋体" pitchFamily="2" charset="-122"/>
                <a:cs typeface="Times New Roman" pitchFamily="18" charset="0"/>
              </a:rPr>
              <a:t>准许进入</a:t>
            </a:r>
          </a:p>
          <a:p>
            <a:pPr eaLnBrk="0" hangingPunct="0">
              <a:lnSpc>
                <a:spcPct val="115000"/>
              </a:lnSpc>
            </a:pPr>
            <a:r>
              <a:rPr lang="en-US" altLang="zh-CN" sz="2400" dirty="0">
                <a:solidFill>
                  <a:srgbClr val="FF0000"/>
                </a:solidFill>
                <a:latin typeface="Calibri" panose="020F0502020204030204" pitchFamily="34" charset="0"/>
                <a:ea typeface="宋体" pitchFamily="2" charset="-122"/>
              </a:rPr>
              <a:t>be admitted into/ to … </a:t>
            </a:r>
            <a:r>
              <a:rPr lang="zh-CN" altLang="en-US" sz="2400" dirty="0">
                <a:solidFill>
                  <a:srgbClr val="FF0000"/>
                </a:solidFill>
                <a:latin typeface="Calibri" panose="020F0502020204030204" pitchFamily="34" charset="0"/>
                <a:ea typeface="宋体" pitchFamily="2" charset="-122"/>
              </a:rPr>
              <a:t>被准入进入；被录取  </a:t>
            </a:r>
            <a:r>
              <a:rPr lang="en-US" altLang="zh-CN" sz="2400" dirty="0">
                <a:solidFill>
                  <a:srgbClr val="FF0000"/>
                </a:solidFill>
                <a:latin typeface="Calibri" panose="020F0502020204030204" pitchFamily="34" charset="0"/>
                <a:ea typeface="宋体" pitchFamily="2" charset="-122"/>
              </a:rPr>
              <a:t>admit </a:t>
            </a:r>
            <a:r>
              <a:rPr lang="en-US" altLang="zh-CN" sz="2400" dirty="0" err="1">
                <a:solidFill>
                  <a:srgbClr val="FF0000"/>
                </a:solidFill>
                <a:latin typeface="Calibri" panose="020F0502020204030204" pitchFamily="34" charset="0"/>
                <a:ea typeface="宋体" pitchFamily="2" charset="-122"/>
              </a:rPr>
              <a:t>sb</a:t>
            </a:r>
            <a:r>
              <a:rPr lang="en-US" altLang="zh-CN" sz="2400" dirty="0">
                <a:solidFill>
                  <a:srgbClr val="FF0000"/>
                </a:solidFill>
                <a:latin typeface="Calibri" panose="020F0502020204030204" pitchFamily="34" charset="0"/>
                <a:ea typeface="宋体" pitchFamily="2" charset="-122"/>
              </a:rPr>
              <a:t> into/to…</a:t>
            </a:r>
          </a:p>
          <a:p>
            <a:pPr eaLnBrk="0" hangingPunct="0">
              <a:lnSpc>
                <a:spcPct val="115000"/>
              </a:lnSpc>
            </a:pPr>
            <a:r>
              <a:rPr lang="en-US" altLang="zh-CN" sz="2400" dirty="0">
                <a:latin typeface="Calibri" panose="020F0502020204030204" pitchFamily="34" charset="0"/>
                <a:ea typeface="宋体" pitchFamily="2" charset="-122"/>
                <a:cs typeface="Times New Roman" pitchFamily="18" charset="0"/>
              </a:rPr>
              <a:t>Well over 80% graduates of our school are admitted to key universities.</a:t>
            </a:r>
          </a:p>
          <a:p>
            <a:pPr eaLnBrk="0" hangingPunct="0">
              <a:lnSpc>
                <a:spcPct val="115000"/>
              </a:lnSpc>
            </a:pPr>
            <a:r>
              <a:rPr lang="zh-CN" altLang="en-US" sz="2400" dirty="0">
                <a:latin typeface="Calibri" panose="020F0502020204030204" pitchFamily="34" charset="0"/>
                <a:ea typeface="宋体" pitchFamily="2" charset="-122"/>
                <a:cs typeface="Times New Roman" pitchFamily="18" charset="0"/>
                <a:sym typeface="黑体" pitchFamily="49" charset="-122"/>
              </a:rPr>
              <a:t>The ticket </a:t>
            </a:r>
            <a:r>
              <a:rPr lang="en-US" altLang="zh-CN" sz="2400" dirty="0">
                <a:latin typeface="Calibri" panose="020F0502020204030204" pitchFamily="34" charset="0"/>
                <a:ea typeface="宋体" pitchFamily="2" charset="-122"/>
                <a:cs typeface="Times New Roman" pitchFamily="18" charset="0"/>
                <a:sym typeface="黑体" pitchFamily="49" charset="-122"/>
              </a:rPr>
              <a:t>only</a:t>
            </a:r>
            <a:r>
              <a:rPr lang="zh-CN" altLang="en-US" sz="2400" dirty="0">
                <a:latin typeface="Calibri" panose="020F0502020204030204" pitchFamily="34" charset="0"/>
                <a:ea typeface="宋体" pitchFamily="2" charset="-122"/>
                <a:cs typeface="Times New Roman" pitchFamily="18" charset="0"/>
                <a:sym typeface="黑体" pitchFamily="49" charset="-122"/>
              </a:rPr>
              <a:t> admit</a:t>
            </a:r>
            <a:r>
              <a:rPr lang="en-US" altLang="zh-CN" sz="2400" dirty="0">
                <a:latin typeface="Calibri" panose="020F0502020204030204" pitchFamily="34" charset="0"/>
                <a:ea typeface="宋体" pitchFamily="2" charset="-122"/>
                <a:cs typeface="Times New Roman" pitchFamily="18" charset="0"/>
                <a:sym typeface="黑体" pitchFamily="49" charset="-122"/>
              </a:rPr>
              <a:t>s</a:t>
            </a:r>
            <a:r>
              <a:rPr lang="zh-CN" altLang="en-US" sz="2400" dirty="0">
                <a:latin typeface="Calibri" panose="020F0502020204030204" pitchFamily="34" charset="0"/>
                <a:ea typeface="宋体" pitchFamily="2" charset="-122"/>
                <a:cs typeface="Times New Roman" pitchFamily="18" charset="0"/>
                <a:sym typeface="黑体" pitchFamily="49" charset="-122"/>
              </a:rPr>
              <a:t> </a:t>
            </a:r>
            <a:r>
              <a:rPr lang="en-US" altLang="zh-CN" sz="2400" dirty="0">
                <a:latin typeface="Calibri" panose="020F0502020204030204" pitchFamily="34" charset="0"/>
                <a:ea typeface="宋体" pitchFamily="2" charset="-122"/>
                <a:cs typeface="Times New Roman" pitchFamily="18" charset="0"/>
                <a:sym typeface="黑体" pitchFamily="49" charset="-122"/>
              </a:rPr>
              <a:t>one</a:t>
            </a:r>
            <a:r>
              <a:rPr lang="zh-CN" altLang="en-US" sz="2400" dirty="0">
                <a:latin typeface="Calibri" panose="020F0502020204030204" pitchFamily="34" charset="0"/>
                <a:ea typeface="宋体" pitchFamily="2" charset="-122"/>
                <a:cs typeface="Times New Roman" pitchFamily="18" charset="0"/>
                <a:sym typeface="黑体" pitchFamily="49" charset="-122"/>
              </a:rPr>
              <a:t> person to the concert.</a:t>
            </a:r>
            <a:r>
              <a:rPr lang="en-US" altLang="zh-CN" sz="2400" dirty="0">
                <a:latin typeface="Calibri" panose="020F0502020204030204" pitchFamily="34" charset="0"/>
                <a:ea typeface="宋体" pitchFamily="2" charset="-122"/>
                <a:cs typeface="Times New Roman" pitchFamily="18" charset="0"/>
              </a:rPr>
              <a:t> </a:t>
            </a:r>
          </a:p>
        </p:txBody>
      </p:sp>
      <p:sp>
        <p:nvSpPr>
          <p:cNvPr id="25" name="矩形 43"/>
          <p:cNvSpPr>
            <a:spLocks noChangeArrowheads="1"/>
          </p:cNvSpPr>
          <p:nvPr/>
        </p:nvSpPr>
        <p:spPr bwMode="auto">
          <a:xfrm>
            <a:off x="1152070" y="5121665"/>
            <a:ext cx="10608611" cy="9187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8570" tIns="34286" rIns="68570" bIns="34286">
            <a:spAutoFit/>
          </a:bodyPr>
          <a:lstStyle/>
          <a:p>
            <a:pPr eaLnBrk="0" hangingPunct="0">
              <a:lnSpc>
                <a:spcPct val="115000"/>
              </a:lnSpc>
            </a:pPr>
            <a:r>
              <a:rPr lang="en-US" altLang="zh-CN" sz="2400" dirty="0">
                <a:solidFill>
                  <a:srgbClr val="0070C0"/>
                </a:solidFill>
                <a:latin typeface="Calibri" panose="020F0502020204030204" pitchFamily="34" charset="0"/>
                <a:cs typeface="Times New Roman" pitchFamily="18" charset="0"/>
              </a:rPr>
              <a:t>make an admi</a:t>
            </a:r>
            <a:r>
              <a:rPr lang="en-US" altLang="zh-CN" sz="2400" dirty="0">
                <a:solidFill>
                  <a:srgbClr val="FF0000"/>
                </a:solidFill>
                <a:latin typeface="Calibri" panose="020F0502020204030204" pitchFamily="34" charset="0"/>
                <a:cs typeface="Times New Roman" pitchFamily="18" charset="0"/>
              </a:rPr>
              <a:t>ss</a:t>
            </a:r>
            <a:r>
              <a:rPr lang="en-US" altLang="zh-CN" sz="2400" dirty="0">
                <a:solidFill>
                  <a:srgbClr val="0070C0"/>
                </a:solidFill>
                <a:latin typeface="Calibri" panose="020F0502020204030204" pitchFamily="34" charset="0"/>
                <a:cs typeface="Times New Roman" pitchFamily="18" charset="0"/>
              </a:rPr>
              <a:t>ion that …</a:t>
            </a:r>
            <a:r>
              <a:rPr lang="zh-CN" altLang="en-US" sz="2400" dirty="0">
                <a:solidFill>
                  <a:srgbClr val="0070C0"/>
                </a:solidFill>
                <a:latin typeface="Calibri" panose="020F0502020204030204" pitchFamily="34" charset="0"/>
                <a:ea typeface="宋体" pitchFamily="2" charset="-122"/>
                <a:cs typeface="Times New Roman" pitchFamily="18" charset="0"/>
              </a:rPr>
              <a:t>承认</a:t>
            </a:r>
            <a:endParaRPr lang="en-US" altLang="zh-CN" sz="2400" dirty="0">
              <a:solidFill>
                <a:srgbClr val="FF0000"/>
              </a:solidFill>
              <a:latin typeface="Calibri" panose="020F0502020204030204" pitchFamily="34" charset="0"/>
              <a:ea typeface="宋体" pitchFamily="2" charset="-122"/>
            </a:endParaRPr>
          </a:p>
          <a:p>
            <a:pPr eaLnBrk="0" hangingPunct="0">
              <a:lnSpc>
                <a:spcPct val="115000"/>
              </a:lnSpc>
            </a:pPr>
            <a:r>
              <a:rPr lang="en-US" altLang="zh-CN" sz="2400" dirty="0">
                <a:latin typeface="Calibri" panose="020F0502020204030204" pitchFamily="34" charset="0"/>
                <a:ea typeface="宋体" pitchFamily="2" charset="-122"/>
                <a:cs typeface="Times New Roman" pitchFamily="18" charset="0"/>
              </a:rPr>
              <a:t>One in five students </a:t>
            </a:r>
            <a:r>
              <a:rPr lang="en-US" altLang="zh-CN" sz="2400" dirty="0">
                <a:solidFill>
                  <a:srgbClr val="FF0000"/>
                </a:solidFill>
                <a:latin typeface="Calibri" panose="020F0502020204030204" pitchFamily="34" charset="0"/>
                <a:ea typeface="宋体" pitchFamily="2" charset="-122"/>
                <a:cs typeface="Times New Roman" pitchFamily="18" charset="0"/>
              </a:rPr>
              <a:t>made an admission that </a:t>
            </a:r>
            <a:r>
              <a:rPr lang="en-US" altLang="zh-CN" sz="2400" dirty="0">
                <a:latin typeface="Calibri" panose="020F0502020204030204" pitchFamily="34" charset="0"/>
                <a:ea typeface="宋体" pitchFamily="2" charset="-122"/>
                <a:cs typeface="Times New Roman" pitchFamily="18" charset="0"/>
              </a:rPr>
              <a:t>they  had cheated in exams.</a:t>
            </a:r>
          </a:p>
        </p:txBody>
      </p:sp>
      <p:sp>
        <p:nvSpPr>
          <p:cNvPr id="18" name="平行四边形 17"/>
          <p:cNvSpPr/>
          <p:nvPr/>
        </p:nvSpPr>
        <p:spPr>
          <a:xfrm>
            <a:off x="983033" y="499677"/>
            <a:ext cx="3085769" cy="700093"/>
          </a:xfrm>
          <a:prstGeom prst="parallelogram">
            <a:avLst/>
          </a:prstGeom>
          <a:solidFill>
            <a:srgbClr val="22ACE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2800" dirty="0">
                <a:latin typeface="Arial" panose="020B0604020202020204"/>
                <a:ea typeface="微软雅黑" panose="020B0503020204020204" charset="-122"/>
                <a:sym typeface="Arial" panose="020B0604020202020204"/>
              </a:rPr>
              <a:t>核心词汇 </a:t>
            </a:r>
          </a:p>
        </p:txBody>
      </p:sp>
      <p:sp>
        <p:nvSpPr>
          <p:cNvPr id="7" name="矩形 6"/>
          <p:cNvSpPr/>
          <p:nvPr/>
        </p:nvSpPr>
        <p:spPr>
          <a:xfrm>
            <a:off x="2809953" y="1517759"/>
            <a:ext cx="372730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2400" b="1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vt.</a:t>
            </a:r>
            <a:r>
              <a:rPr lang="en-US" altLang="zh-CN" sz="2400" b="1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altLang="zh-CN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admit</a:t>
            </a:r>
            <a:r>
              <a:rPr lang="en-US" altLang="zh-CN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altLang="zh-CN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ed, admit</a:t>
            </a:r>
            <a:r>
              <a:rPr lang="en-US" altLang="zh-CN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altLang="zh-CN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ed   </a:t>
            </a:r>
            <a:r>
              <a:rPr lang="en-US" altLang="zh-CN" sz="2400" b="1" dirty="0">
                <a:solidFill>
                  <a:srgbClr val="0070C0"/>
                </a:solidFill>
                <a:latin typeface="宋体" pitchFamily="2" charset="-122"/>
                <a:ea typeface="宋体" pitchFamily="2" charset="-122"/>
                <a:cs typeface="Times New Roman" pitchFamily="18" charset="0"/>
              </a:rPr>
              <a:t>  </a:t>
            </a:r>
            <a:endParaRPr lang="zh-CN" altLang="en-US" sz="2400" b="1" dirty="0">
              <a:solidFill>
                <a:srgbClr val="0070C0"/>
              </a:solidFill>
              <a:latin typeface="宋体" pitchFamily="2" charset="-122"/>
              <a:ea typeface="宋体" pitchFamily="2" charset="-122"/>
              <a:cs typeface="Times New Roman" pitchFamily="18" charset="0"/>
              <a:sym typeface="Arial" panose="020B0604020202020204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3000">
        <p:fade/>
      </p:transition>
    </mc:Choice>
    <mc:Fallback xmlns="">
      <p:transition spd="med" advClick="0" advTm="3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24" grpId="0"/>
      <p:bldP spid="2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平行四边形 20"/>
          <p:cNvSpPr/>
          <p:nvPr/>
        </p:nvSpPr>
        <p:spPr>
          <a:xfrm>
            <a:off x="1128571" y="675945"/>
            <a:ext cx="2160540" cy="699576"/>
          </a:xfrm>
          <a:prstGeom prst="parallelogram">
            <a:avLst/>
          </a:prstGeom>
          <a:solidFill>
            <a:srgbClr val="22ACE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Arial" panose="020B0604020202020204"/>
              <a:ea typeface="微软雅黑" panose="020B0503020204020204" charset="-122"/>
              <a:sym typeface="Arial" panose="020B0604020202020204"/>
            </a:endParaRPr>
          </a:p>
        </p:txBody>
      </p:sp>
      <p:sp>
        <p:nvSpPr>
          <p:cNvPr id="22" name="Rectangle 18"/>
          <p:cNvSpPr>
            <a:spLocks noChangeArrowheads="1"/>
          </p:cNvSpPr>
          <p:nvPr/>
        </p:nvSpPr>
        <p:spPr bwMode="auto">
          <a:xfrm>
            <a:off x="1862838" y="810289"/>
            <a:ext cx="737381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zh-CN" sz="2800" b="1" dirty="0">
                <a:latin typeface="Times New Roman" pitchFamily="18" charset="0"/>
                <a:cs typeface="Times New Roman" pitchFamily="18" charset="0"/>
              </a:rPr>
              <a:t>Quiz</a:t>
            </a:r>
            <a:endParaRPr lang="en-US" altLang="zh-CN" sz="2800" dirty="0">
              <a:solidFill>
                <a:schemeClr val="bg1"/>
              </a:solidFill>
              <a:latin typeface="Arial" panose="020B0604020202020204"/>
              <a:ea typeface="微软雅黑" panose="020B0503020204020204" charset="-122"/>
              <a:cs typeface="宋体" panose="02010600030101010101" pitchFamily="2" charset="-122"/>
              <a:sym typeface="Arial" panose="020B0604020202020204"/>
            </a:endParaRPr>
          </a:p>
        </p:txBody>
      </p:sp>
      <p:sp>
        <p:nvSpPr>
          <p:cNvPr id="23" name="平行四边形 22"/>
          <p:cNvSpPr/>
          <p:nvPr/>
        </p:nvSpPr>
        <p:spPr>
          <a:xfrm>
            <a:off x="3306369" y="659191"/>
            <a:ext cx="3848668" cy="699576"/>
          </a:xfrm>
          <a:prstGeom prst="parallelogram">
            <a:avLst/>
          </a:prstGeom>
          <a:solidFill>
            <a:srgbClr val="7ED9F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zh-CN" altLang="en-US" sz="2800" dirty="0">
                <a:solidFill>
                  <a:schemeClr val="tx1"/>
                </a:solidFill>
                <a:latin typeface="宋体" pitchFamily="2" charset="-122"/>
                <a:ea typeface="宋体" pitchFamily="2" charset="-122"/>
                <a:sym typeface="Arial" panose="020B0604020202020204"/>
              </a:rPr>
              <a:t>单句语法填空 </a:t>
            </a:r>
          </a:p>
        </p:txBody>
      </p:sp>
      <p:sp>
        <p:nvSpPr>
          <p:cNvPr id="6" name="矩形 43"/>
          <p:cNvSpPr>
            <a:spLocks noChangeArrowheads="1"/>
          </p:cNvSpPr>
          <p:nvPr/>
        </p:nvSpPr>
        <p:spPr bwMode="auto">
          <a:xfrm>
            <a:off x="666433" y="1934170"/>
            <a:ext cx="11318543" cy="47012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8570" tIns="34286" rIns="68570" bIns="34286">
            <a:spAutoFit/>
          </a:bodyPr>
          <a:lstStyle/>
          <a:p>
            <a:pPr marL="514350" indent="-514350">
              <a:spcBef>
                <a:spcPct val="35000"/>
              </a:spcBef>
              <a:buAutoNum type="arabicPeriod"/>
            </a:pPr>
            <a:r>
              <a:rPr lang="en-US" altLang="zh-CN" sz="2800" dirty="0">
                <a:latin typeface="Calibri" panose="020F0502020204030204" pitchFamily="34" charset="0"/>
                <a:ea typeface="华文新魏" pitchFamily="2" charset="-122"/>
                <a:cs typeface="Times New Roman" pitchFamily="18" charset="0"/>
              </a:rPr>
              <a:t>_________(admit) to universities depends on examination results.</a:t>
            </a:r>
          </a:p>
          <a:p>
            <a:pPr marL="514350" indent="-514350">
              <a:spcBef>
                <a:spcPct val="35000"/>
              </a:spcBef>
              <a:buAutoNum type="arabicPeriod"/>
            </a:pPr>
            <a:r>
              <a:rPr lang="en-US" altLang="zh-CN" sz="2800" dirty="0">
                <a:latin typeface="Calibri" panose="020F0502020204030204" pitchFamily="34" charset="0"/>
                <a:ea typeface="华文新魏" pitchFamily="2" charset="-122"/>
                <a:cs typeface="Times New Roman" pitchFamily="18" charset="0"/>
              </a:rPr>
              <a:t>He works very hard in order to get himself __________ (admit) to a key university.</a:t>
            </a:r>
          </a:p>
          <a:p>
            <a:pPr marL="514350" indent="-514350">
              <a:spcBef>
                <a:spcPct val="35000"/>
              </a:spcBef>
              <a:buAutoNum type="arabicPeriod"/>
            </a:pPr>
            <a:r>
              <a:rPr lang="en-US" altLang="zh-CN" sz="2800" dirty="0">
                <a:latin typeface="Calibri" panose="020F0502020204030204" pitchFamily="34" charset="0"/>
                <a:ea typeface="华文新魏" pitchFamily="2" charset="-122"/>
                <a:cs typeface="Times New Roman" pitchFamily="18" charset="0"/>
              </a:rPr>
              <a:t>Little Tom admitted _____________ (cheat) in exams, promising not to do that in the future.  </a:t>
            </a:r>
          </a:p>
          <a:p>
            <a:pPr marL="514350" indent="-514350">
              <a:spcBef>
                <a:spcPct val="35000"/>
              </a:spcBef>
              <a:buAutoNum type="arabicPeriod"/>
            </a:pPr>
            <a:r>
              <a:rPr lang="en-US" altLang="zh-CN" sz="2800" dirty="0">
                <a:latin typeface="Calibri" panose="020F0502020204030204" pitchFamily="34" charset="0"/>
                <a:ea typeface="华文新魏" pitchFamily="2" charset="-122"/>
                <a:cs typeface="Times New Roman" pitchFamily="18" charset="0"/>
              </a:rPr>
              <a:t>The citizens with ID card can ________________ (admit) to </a:t>
            </a:r>
            <a:r>
              <a:rPr lang="en-US" altLang="zh-CN" sz="2800" i="1" dirty="0" err="1">
                <a:latin typeface="Calibri" panose="020F0502020204030204" pitchFamily="34" charset="0"/>
                <a:ea typeface="华文新魏" pitchFamily="2" charset="-122"/>
                <a:cs typeface="Times New Roman" pitchFamily="18" charset="0"/>
              </a:rPr>
              <a:t>Luxun’s</a:t>
            </a:r>
            <a:r>
              <a:rPr lang="en-US" altLang="zh-CN" sz="2800" i="1" dirty="0">
                <a:latin typeface="Calibri" panose="020F0502020204030204" pitchFamily="34" charset="0"/>
                <a:ea typeface="华文新魏" pitchFamily="2" charset="-122"/>
                <a:cs typeface="Times New Roman" pitchFamily="18" charset="0"/>
              </a:rPr>
              <a:t>  Former Residence</a:t>
            </a:r>
            <a:r>
              <a:rPr lang="en-US" altLang="zh-CN" sz="2800" dirty="0">
                <a:latin typeface="Calibri" panose="020F0502020204030204" pitchFamily="34" charset="0"/>
                <a:ea typeface="华文新魏" pitchFamily="2" charset="-122"/>
                <a:cs typeface="Times New Roman" pitchFamily="18" charset="0"/>
              </a:rPr>
              <a:t> without ____________ (admit) . </a:t>
            </a:r>
          </a:p>
          <a:p>
            <a:pPr marL="514350" indent="-514350">
              <a:spcBef>
                <a:spcPct val="35000"/>
              </a:spcBef>
              <a:buAutoNum type="arabicPeriod"/>
            </a:pPr>
            <a:r>
              <a:rPr lang="en-US" altLang="zh-CN" sz="2800" dirty="0">
                <a:latin typeface="Calibri" panose="020F0502020204030204" pitchFamily="34" charset="0"/>
                <a:ea typeface="华文新魏" pitchFamily="2" charset="-122"/>
                <a:cs typeface="Times New Roman" pitchFamily="18" charset="0"/>
              </a:rPr>
              <a:t>Our school dining hall can _________ (admit) 1000 students at a time. </a:t>
            </a:r>
          </a:p>
          <a:p>
            <a:pPr marL="514350" indent="-514350">
              <a:spcBef>
                <a:spcPct val="35000"/>
              </a:spcBef>
              <a:buAutoNum type="arabicPeriod"/>
            </a:pPr>
            <a:endParaRPr lang="en-US" altLang="zh-CN" sz="2800" dirty="0">
              <a:latin typeface="Calibri" panose="020F0502020204030204" pitchFamily="34" charset="0"/>
              <a:ea typeface="华文新魏" pitchFamily="2" charset="-122"/>
              <a:cs typeface="Times New Roman" pitchFamily="18" charset="0"/>
            </a:endParaRPr>
          </a:p>
        </p:txBody>
      </p:sp>
      <p:pic>
        <p:nvPicPr>
          <p:cNvPr id="2" name="图片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8291" y="635635"/>
            <a:ext cx="756285" cy="594360"/>
          </a:xfrm>
          <a:prstGeom prst="rect">
            <a:avLst/>
          </a:prstGeom>
        </p:spPr>
      </p:pic>
      <p:sp>
        <p:nvSpPr>
          <p:cNvPr id="30" name="Text Box 4"/>
          <p:cNvSpPr txBox="1">
            <a:spLocks noChangeArrowheads="1"/>
          </p:cNvSpPr>
          <p:nvPr/>
        </p:nvSpPr>
        <p:spPr bwMode="auto">
          <a:xfrm>
            <a:off x="1209501" y="1945351"/>
            <a:ext cx="184388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2800" dirty="0">
                <a:solidFill>
                  <a:srgbClr val="FF0000"/>
                </a:solidFill>
                <a:latin typeface="Calibri" panose="020F0502020204030204" pitchFamily="34" charset="0"/>
                <a:ea typeface="华文新魏" pitchFamily="2" charset="-122"/>
              </a:rPr>
              <a:t>Admission</a:t>
            </a:r>
          </a:p>
        </p:txBody>
      </p:sp>
      <p:sp>
        <p:nvSpPr>
          <p:cNvPr id="31" name="Text Box 5"/>
          <p:cNvSpPr txBox="1">
            <a:spLocks noChangeArrowheads="1"/>
          </p:cNvSpPr>
          <p:nvPr/>
        </p:nvSpPr>
        <p:spPr bwMode="auto">
          <a:xfrm>
            <a:off x="7458983" y="2453955"/>
            <a:ext cx="1635676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defPPr>
              <a:defRPr lang="zh-CN"/>
            </a:defPPr>
            <a:lvl1pPr>
              <a:spcBef>
                <a:spcPct val="50000"/>
              </a:spcBef>
              <a:defRPr sz="2800">
                <a:solidFill>
                  <a:srgbClr val="FF0000"/>
                </a:solidFill>
                <a:latin typeface="Calibri" panose="020F0502020204030204" pitchFamily="34" charset="0"/>
                <a:ea typeface="华文新魏" pitchFamily="2" charset="-122"/>
              </a:defRPr>
            </a:lvl1pPr>
          </a:lstStyle>
          <a:p>
            <a:r>
              <a:rPr lang="en-US" altLang="zh-CN" dirty="0"/>
              <a:t>admitted</a:t>
            </a:r>
          </a:p>
        </p:txBody>
      </p:sp>
      <p:sp>
        <p:nvSpPr>
          <p:cNvPr id="32" name="Text Box 6"/>
          <p:cNvSpPr txBox="1">
            <a:spLocks noChangeArrowheads="1"/>
          </p:cNvSpPr>
          <p:nvPr/>
        </p:nvSpPr>
        <p:spPr bwMode="auto">
          <a:xfrm>
            <a:off x="3951785" y="3500689"/>
            <a:ext cx="37592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defPPr>
              <a:defRPr lang="zh-CN"/>
            </a:defPPr>
            <a:lvl1pPr>
              <a:spcBef>
                <a:spcPct val="50000"/>
              </a:spcBef>
              <a:defRPr sz="2800">
                <a:solidFill>
                  <a:srgbClr val="FF0000"/>
                </a:solidFill>
                <a:latin typeface="Calibri" panose="020F0502020204030204" pitchFamily="34" charset="0"/>
                <a:ea typeface="华文新魏" pitchFamily="2" charset="-122"/>
              </a:defRPr>
            </a:lvl1pPr>
          </a:lstStyle>
          <a:p>
            <a:r>
              <a:rPr lang="en-US" altLang="zh-CN" dirty="0"/>
              <a:t> having cheated</a:t>
            </a:r>
          </a:p>
        </p:txBody>
      </p:sp>
      <p:sp>
        <p:nvSpPr>
          <p:cNvPr id="26" name="Text Box 8"/>
          <p:cNvSpPr txBox="1">
            <a:spLocks noChangeArrowheads="1"/>
          </p:cNvSpPr>
          <p:nvPr/>
        </p:nvSpPr>
        <p:spPr bwMode="auto">
          <a:xfrm>
            <a:off x="5478717" y="4512885"/>
            <a:ext cx="2355696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defPPr>
              <a:defRPr lang="zh-CN"/>
            </a:defPPr>
            <a:lvl1pPr>
              <a:spcBef>
                <a:spcPct val="50000"/>
              </a:spcBef>
              <a:defRPr sz="2800">
                <a:solidFill>
                  <a:srgbClr val="FF0000"/>
                </a:solidFill>
                <a:latin typeface="Calibri" panose="020F0502020204030204" pitchFamily="34" charset="0"/>
                <a:ea typeface="华文新魏" pitchFamily="2" charset="-122"/>
              </a:defRPr>
            </a:lvl1pPr>
          </a:lstStyle>
          <a:p>
            <a:r>
              <a:rPr lang="en-US" altLang="zh-CN" dirty="0"/>
              <a:t>be admitted </a:t>
            </a:r>
          </a:p>
        </p:txBody>
      </p:sp>
      <p:sp>
        <p:nvSpPr>
          <p:cNvPr id="28" name="Text Box 4"/>
          <p:cNvSpPr txBox="1">
            <a:spLocks noChangeArrowheads="1"/>
          </p:cNvSpPr>
          <p:nvPr/>
        </p:nvSpPr>
        <p:spPr bwMode="auto">
          <a:xfrm>
            <a:off x="5311149" y="4939454"/>
            <a:ext cx="184388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defPPr>
              <a:defRPr lang="zh-CN"/>
            </a:defPPr>
            <a:lvl1pPr>
              <a:spcBef>
                <a:spcPct val="50000"/>
              </a:spcBef>
              <a:defRPr sz="2800">
                <a:solidFill>
                  <a:srgbClr val="FF0000"/>
                </a:solidFill>
                <a:latin typeface="Calibri" panose="020F0502020204030204" pitchFamily="34" charset="0"/>
                <a:ea typeface="华文新魏" pitchFamily="2" charset="-122"/>
              </a:defRPr>
            </a:lvl1pPr>
          </a:lstStyle>
          <a:p>
            <a:r>
              <a:rPr lang="en-US" altLang="zh-CN" dirty="0"/>
              <a:t>admission</a:t>
            </a:r>
          </a:p>
        </p:txBody>
      </p:sp>
      <p:sp>
        <p:nvSpPr>
          <p:cNvPr id="34" name="Text Box 5"/>
          <p:cNvSpPr txBox="1">
            <a:spLocks noChangeArrowheads="1"/>
          </p:cNvSpPr>
          <p:nvPr/>
        </p:nvSpPr>
        <p:spPr bwMode="auto">
          <a:xfrm>
            <a:off x="5342312" y="5505980"/>
            <a:ext cx="1635676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defPPr>
              <a:defRPr lang="zh-CN"/>
            </a:defPPr>
            <a:lvl1pPr>
              <a:spcBef>
                <a:spcPct val="50000"/>
              </a:spcBef>
              <a:defRPr sz="2800">
                <a:solidFill>
                  <a:srgbClr val="FF0000"/>
                </a:solidFill>
                <a:latin typeface="Calibri" panose="020F0502020204030204" pitchFamily="34" charset="0"/>
                <a:ea typeface="华文新魏" pitchFamily="2" charset="-122"/>
              </a:defRPr>
            </a:lvl1pPr>
          </a:lstStyle>
          <a:p>
            <a:r>
              <a:rPr lang="en-US" altLang="zh-CN" dirty="0"/>
              <a:t>admit</a:t>
            </a:r>
          </a:p>
        </p:txBody>
      </p:sp>
      <p:sp>
        <p:nvSpPr>
          <p:cNvPr id="35" name="Text Box 5"/>
          <p:cNvSpPr txBox="1">
            <a:spLocks noChangeArrowheads="1"/>
          </p:cNvSpPr>
          <p:nvPr/>
        </p:nvSpPr>
        <p:spPr bwMode="auto">
          <a:xfrm>
            <a:off x="5350143" y="5951650"/>
            <a:ext cx="210884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defPPr>
              <a:defRPr lang="zh-CN"/>
            </a:defPPr>
            <a:lvl1pPr>
              <a:spcBef>
                <a:spcPct val="50000"/>
              </a:spcBef>
              <a:defRPr sz="2800">
                <a:solidFill>
                  <a:srgbClr val="FF0000"/>
                </a:solidFill>
                <a:latin typeface="Calibri" panose="020F0502020204030204" pitchFamily="34" charset="0"/>
                <a:ea typeface="华文新魏" pitchFamily="2" charset="-122"/>
              </a:defRPr>
            </a:lvl1pPr>
          </a:lstStyle>
          <a:p>
            <a:r>
              <a:rPr lang="en-US" altLang="zh-CN" dirty="0"/>
              <a:t>hold  </a:t>
            </a:r>
            <a:r>
              <a:rPr lang="zh-CN" altLang="en-US" dirty="0"/>
              <a:t>容纳</a:t>
            </a:r>
            <a:endParaRPr lang="en-US" altLang="zh-CN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3000">
        <p:fade/>
      </p:transition>
    </mc:Choice>
    <mc:Fallback xmlns="">
      <p:transition spd="med" advClick="0" advTm="3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/>
      <p:bldP spid="31" grpId="0"/>
      <p:bldP spid="32" grpId="0"/>
      <p:bldP spid="26" grpId="0"/>
      <p:bldP spid="28" grpId="0"/>
      <p:bldP spid="34" grpId="0"/>
      <p:bldP spid="3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18"/>
          <p:cNvSpPr>
            <a:spLocks noChangeArrowheads="1"/>
          </p:cNvSpPr>
          <p:nvPr/>
        </p:nvSpPr>
        <p:spPr bwMode="auto">
          <a:xfrm>
            <a:off x="204256" y="1449834"/>
            <a:ext cx="5129744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zh-CN" sz="2800" b="1" dirty="0">
                <a:latin typeface="Times New Roman" pitchFamily="18" charset="0"/>
                <a:cs typeface="Times New Roman" pitchFamily="18" charset="0"/>
              </a:rPr>
              <a:t>3. charge</a:t>
            </a:r>
            <a:r>
              <a:rPr lang="zh-CN" altLang="en-US" sz="2800" b="1" dirty="0">
                <a:latin typeface="Times New Roman" pitchFamily="18" charset="0"/>
                <a:cs typeface="Times New Roman" pitchFamily="18" charset="0"/>
              </a:rPr>
              <a:t>       一词多义</a:t>
            </a:r>
            <a:endParaRPr lang="en-US" altLang="zh-CN" sz="2800" dirty="0">
              <a:solidFill>
                <a:schemeClr val="bg1"/>
              </a:solidFill>
              <a:latin typeface="Arial" panose="020B0604020202020204"/>
              <a:ea typeface="微软雅黑" panose="020B0503020204020204" charset="-122"/>
              <a:cs typeface="宋体" panose="02010600030101010101" pitchFamily="2" charset="-122"/>
              <a:sym typeface="Arial" panose="020B0604020202020204"/>
            </a:endParaRPr>
          </a:p>
        </p:txBody>
      </p:sp>
      <p:sp>
        <p:nvSpPr>
          <p:cNvPr id="6" name="矩形 43"/>
          <p:cNvSpPr>
            <a:spLocks noChangeArrowheads="1"/>
          </p:cNvSpPr>
          <p:nvPr/>
        </p:nvSpPr>
        <p:spPr bwMode="auto">
          <a:xfrm>
            <a:off x="1684090" y="1752433"/>
            <a:ext cx="10007844" cy="9310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8570" tIns="34286" rIns="68570" bIns="34286">
            <a:spAutoFit/>
          </a:bodyPr>
          <a:lstStyle/>
          <a:p>
            <a:pPr>
              <a:lnSpc>
                <a:spcPct val="80000"/>
              </a:lnSpc>
              <a:spcBef>
                <a:spcPct val="40000"/>
              </a:spcBef>
            </a:pPr>
            <a:endParaRPr lang="en-US" altLang="zh-CN" sz="28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80000"/>
              </a:lnSpc>
              <a:spcBef>
                <a:spcPct val="40000"/>
              </a:spcBef>
            </a:pPr>
            <a:endParaRPr lang="en-US" altLang="zh-CN" sz="2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" name="图片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8291" y="635635"/>
            <a:ext cx="756285" cy="594360"/>
          </a:xfrm>
          <a:prstGeom prst="rect">
            <a:avLst/>
          </a:prstGeom>
        </p:spPr>
      </p:pic>
      <p:sp>
        <p:nvSpPr>
          <p:cNvPr id="30" name="矩形 29"/>
          <p:cNvSpPr/>
          <p:nvPr/>
        </p:nvSpPr>
        <p:spPr>
          <a:xfrm>
            <a:off x="1044576" y="4943366"/>
            <a:ext cx="10201302" cy="12511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8570" tIns="34286" rIns="68570" bIns="34286">
            <a:spAutoFit/>
          </a:bodyPr>
          <a:lstStyle/>
          <a:p>
            <a:pPr>
              <a:lnSpc>
                <a:spcPct val="80000"/>
              </a:lnSpc>
              <a:spcBef>
                <a:spcPct val="40000"/>
              </a:spcBef>
            </a:pPr>
            <a:r>
              <a:rPr lang="en-US" altLang="zh-CN" sz="2400" dirty="0">
                <a:solidFill>
                  <a:srgbClr val="FF0000"/>
                </a:solidFill>
                <a:latin typeface="Calibri" panose="020F0502020204030204" pitchFamily="34" charset="0"/>
                <a:cs typeface="Times New Roman" pitchFamily="18" charset="0"/>
              </a:rPr>
              <a:t>charge </a:t>
            </a:r>
            <a:r>
              <a:rPr lang="en-US" altLang="zh-CN" sz="2400" dirty="0" err="1">
                <a:solidFill>
                  <a:srgbClr val="FF0000"/>
                </a:solidFill>
                <a:latin typeface="Calibri" panose="020F0502020204030204" pitchFamily="34" charset="0"/>
                <a:cs typeface="Times New Roman" pitchFamily="18" charset="0"/>
              </a:rPr>
              <a:t>sth</a:t>
            </a:r>
            <a:r>
              <a:rPr lang="en-US" altLang="zh-CN" sz="2400" dirty="0">
                <a:solidFill>
                  <a:srgbClr val="FF0000"/>
                </a:solidFill>
                <a:latin typeface="Calibri" panose="020F0502020204030204" pitchFamily="34" charset="0"/>
                <a:cs typeface="Times New Roman" pitchFamily="18" charset="0"/>
              </a:rPr>
              <a:t>   		 </a:t>
            </a:r>
            <a:r>
              <a:rPr lang="en-US" altLang="zh-CN" sz="2400" dirty="0" err="1">
                <a:solidFill>
                  <a:srgbClr val="FF0000"/>
                </a:solidFill>
                <a:latin typeface="Calibri" panose="020F0502020204030204" pitchFamily="34" charset="0"/>
                <a:cs typeface="Times New Roman" pitchFamily="18" charset="0"/>
              </a:rPr>
              <a:t>sth</a:t>
            </a:r>
            <a:r>
              <a:rPr lang="en-US" altLang="zh-CN" sz="2400" dirty="0">
                <a:solidFill>
                  <a:srgbClr val="FF0000"/>
                </a:solidFill>
                <a:latin typeface="Calibri" panose="020F0502020204030204" pitchFamily="34" charset="0"/>
                <a:cs typeface="Times New Roman" pitchFamily="18" charset="0"/>
              </a:rPr>
              <a:t> get/be charged    		  get </a:t>
            </a:r>
            <a:r>
              <a:rPr lang="en-US" altLang="zh-CN" sz="2400" dirty="0" err="1">
                <a:solidFill>
                  <a:srgbClr val="FF0000"/>
                </a:solidFill>
                <a:latin typeface="Calibri" panose="020F0502020204030204" pitchFamily="34" charset="0"/>
                <a:cs typeface="Times New Roman" pitchFamily="18" charset="0"/>
              </a:rPr>
              <a:t>sth</a:t>
            </a:r>
            <a:r>
              <a:rPr lang="en-US" altLang="zh-CN" sz="2400" dirty="0">
                <a:solidFill>
                  <a:srgbClr val="FF0000"/>
                </a:solidFill>
                <a:latin typeface="Calibri" panose="020F0502020204030204" pitchFamily="34" charset="0"/>
                <a:cs typeface="Times New Roman" pitchFamily="18" charset="0"/>
              </a:rPr>
              <a:t> charged </a:t>
            </a:r>
            <a:r>
              <a:rPr lang="zh-CN" altLang="en-US" sz="2400" dirty="0">
                <a:solidFill>
                  <a:srgbClr val="FF0000"/>
                </a:solidFill>
                <a:latin typeface="Calibri" panose="020F0502020204030204" pitchFamily="34" charset="0"/>
                <a:ea typeface="宋体" pitchFamily="2" charset="-122"/>
                <a:cs typeface="Times New Roman" pitchFamily="18" charset="0"/>
              </a:rPr>
              <a:t>充电</a:t>
            </a:r>
            <a:endParaRPr lang="en-US" altLang="zh-CN" sz="2400" dirty="0">
              <a:solidFill>
                <a:srgbClr val="FF0000"/>
              </a:solidFill>
              <a:latin typeface="Calibri" panose="020F0502020204030204" pitchFamily="34" charset="0"/>
              <a:ea typeface="宋体" pitchFamily="2" charset="-122"/>
              <a:cs typeface="Times New Roman" pitchFamily="18" charset="0"/>
            </a:endParaRPr>
          </a:p>
          <a:p>
            <a:pPr>
              <a:lnSpc>
                <a:spcPct val="80000"/>
              </a:lnSpc>
              <a:spcBef>
                <a:spcPct val="40000"/>
              </a:spcBef>
            </a:pPr>
            <a:r>
              <a:rPr lang="en-US" altLang="zh-CN" sz="2400" dirty="0">
                <a:latin typeface="Calibri" panose="020F0502020204030204" pitchFamily="34" charset="0"/>
                <a:ea typeface="宋体" pitchFamily="2" charset="-122"/>
                <a:cs typeface="Times New Roman" pitchFamily="18" charset="0"/>
              </a:rPr>
              <a:t>Don’t use your mobile phone when it is charged.</a:t>
            </a:r>
          </a:p>
          <a:p>
            <a:pPr>
              <a:lnSpc>
                <a:spcPct val="80000"/>
              </a:lnSpc>
              <a:spcBef>
                <a:spcPct val="40000"/>
              </a:spcBef>
            </a:pPr>
            <a:endParaRPr lang="en-US" altLang="zh-CN" sz="2400" dirty="0">
              <a:latin typeface="Calibri" panose="020F0502020204030204" pitchFamily="34" charset="0"/>
              <a:ea typeface="宋体" pitchFamily="2" charset="-122"/>
              <a:cs typeface="Times New Roman" pitchFamily="18" charset="0"/>
            </a:endParaRPr>
          </a:p>
        </p:txBody>
      </p:sp>
      <p:sp>
        <p:nvSpPr>
          <p:cNvPr id="20" name="平行四边形 19"/>
          <p:cNvSpPr/>
          <p:nvPr/>
        </p:nvSpPr>
        <p:spPr>
          <a:xfrm>
            <a:off x="983033" y="499677"/>
            <a:ext cx="3085769" cy="700093"/>
          </a:xfrm>
          <a:prstGeom prst="parallelogram">
            <a:avLst/>
          </a:prstGeom>
          <a:solidFill>
            <a:srgbClr val="22ACE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2800" dirty="0">
                <a:latin typeface="Arial" panose="020B0604020202020204"/>
                <a:ea typeface="微软雅黑" panose="020B0503020204020204" charset="-122"/>
                <a:sym typeface="Arial" panose="020B0604020202020204"/>
              </a:rPr>
              <a:t>核心词汇 </a:t>
            </a:r>
          </a:p>
        </p:txBody>
      </p:sp>
      <p:sp>
        <p:nvSpPr>
          <p:cNvPr id="8" name="矩形 7"/>
          <p:cNvSpPr/>
          <p:nvPr/>
        </p:nvSpPr>
        <p:spPr>
          <a:xfrm>
            <a:off x="1006479" y="2100560"/>
            <a:ext cx="10024936" cy="12741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80000"/>
              </a:lnSpc>
              <a:spcBef>
                <a:spcPct val="40000"/>
              </a:spcBef>
            </a:pPr>
            <a:r>
              <a:rPr lang="en-US" altLang="zh-CN" sz="2400" dirty="0">
                <a:solidFill>
                  <a:srgbClr val="FF0000"/>
                </a:solidFill>
                <a:latin typeface="Calibri" panose="020F0502020204030204" pitchFamily="34" charset="0"/>
                <a:cs typeface="Times New Roman" pitchFamily="18" charset="0"/>
              </a:rPr>
              <a:t>charge (</a:t>
            </a:r>
            <a:r>
              <a:rPr lang="en-US" altLang="zh-CN" sz="2400" dirty="0" err="1">
                <a:solidFill>
                  <a:srgbClr val="FF0000"/>
                </a:solidFill>
                <a:latin typeface="Calibri" panose="020F0502020204030204" pitchFamily="34" charset="0"/>
                <a:cs typeface="Times New Roman" pitchFamily="18" charset="0"/>
              </a:rPr>
              <a:t>sb</a:t>
            </a:r>
            <a:r>
              <a:rPr lang="en-US" altLang="zh-CN" sz="2400" dirty="0">
                <a:solidFill>
                  <a:srgbClr val="FF0000"/>
                </a:solidFill>
                <a:latin typeface="Calibri" panose="020F0502020204030204" pitchFamily="34" charset="0"/>
                <a:cs typeface="Times New Roman" pitchFamily="18" charset="0"/>
              </a:rPr>
              <a:t>) … for </a:t>
            </a:r>
            <a:r>
              <a:rPr lang="en-US" altLang="zh-CN" sz="2400" dirty="0" err="1">
                <a:solidFill>
                  <a:srgbClr val="FF0000"/>
                </a:solidFill>
                <a:latin typeface="Calibri" panose="020F0502020204030204" pitchFamily="34" charset="0"/>
                <a:cs typeface="Times New Roman" pitchFamily="18" charset="0"/>
              </a:rPr>
              <a:t>sth</a:t>
            </a:r>
            <a:r>
              <a:rPr lang="en-US" altLang="zh-CN" sz="2400" dirty="0">
                <a:solidFill>
                  <a:srgbClr val="FF0000"/>
                </a:solidFill>
                <a:latin typeface="Calibri" panose="020F0502020204030204" pitchFamily="34" charset="0"/>
                <a:cs typeface="Times New Roman" pitchFamily="18" charset="0"/>
              </a:rPr>
              <a:t> </a:t>
            </a:r>
            <a:r>
              <a:rPr lang="zh-CN" altLang="en-US" sz="2400" dirty="0">
                <a:latin typeface="Calibri" panose="020F0502020204030204" pitchFamily="34" charset="0"/>
                <a:ea typeface="宋体" pitchFamily="2" charset="-122"/>
                <a:cs typeface="Times New Roman" pitchFamily="18" charset="0"/>
              </a:rPr>
              <a:t>因为</a:t>
            </a:r>
            <a:r>
              <a:rPr lang="en-US" altLang="zh-CN" sz="2400" dirty="0">
                <a:latin typeface="Calibri" panose="020F0502020204030204" pitchFamily="34" charset="0"/>
                <a:ea typeface="宋体" pitchFamily="2" charset="-122"/>
                <a:cs typeface="Times New Roman" pitchFamily="18" charset="0"/>
              </a:rPr>
              <a:t>……</a:t>
            </a:r>
            <a:r>
              <a:rPr lang="zh-CN" altLang="en-US" sz="2400" dirty="0">
                <a:latin typeface="Calibri" panose="020F0502020204030204" pitchFamily="34" charset="0"/>
                <a:ea typeface="宋体" pitchFamily="2" charset="-122"/>
                <a:cs typeface="Times New Roman" pitchFamily="18" charset="0"/>
              </a:rPr>
              <a:t>向某人要价多少</a:t>
            </a:r>
            <a:endParaRPr lang="en-US" altLang="zh-CN" sz="2400" dirty="0">
              <a:latin typeface="Calibri" panose="020F0502020204030204" pitchFamily="34" charset="0"/>
              <a:ea typeface="宋体" pitchFamily="2" charset="-122"/>
              <a:cs typeface="Times New Roman" pitchFamily="18" charset="0"/>
            </a:endParaRPr>
          </a:p>
          <a:p>
            <a:pPr>
              <a:lnSpc>
                <a:spcPct val="80000"/>
              </a:lnSpc>
              <a:spcBef>
                <a:spcPct val="40000"/>
              </a:spcBef>
            </a:pPr>
            <a:r>
              <a:rPr lang="en-US" altLang="zh-CN" sz="2400" dirty="0">
                <a:latin typeface="Calibri" panose="020F0502020204030204" pitchFamily="34" charset="0"/>
                <a:cs typeface="Times New Roman" pitchFamily="18" charset="0"/>
              </a:rPr>
              <a:t>How much did the hair stylist charge you for a hair cut?</a:t>
            </a:r>
          </a:p>
          <a:p>
            <a:pPr>
              <a:lnSpc>
                <a:spcPct val="80000"/>
              </a:lnSpc>
              <a:spcBef>
                <a:spcPct val="40000"/>
              </a:spcBef>
            </a:pPr>
            <a:r>
              <a:rPr lang="en-US" altLang="zh-CN" sz="2400" dirty="0">
                <a:latin typeface="Calibri" panose="020F0502020204030204" pitchFamily="34" charset="0"/>
                <a:cs typeface="Times New Roman" pitchFamily="18" charset="0"/>
              </a:rPr>
              <a:t>They charged me 20 yuan for the repair of my flat </a:t>
            </a:r>
            <a:r>
              <a:rPr lang="en-US" altLang="zh-CN" sz="2400" dirty="0" err="1">
                <a:latin typeface="Calibri" panose="020F0502020204030204" pitchFamily="34" charset="0"/>
                <a:cs typeface="Times New Roman" pitchFamily="18" charset="0"/>
              </a:rPr>
              <a:t>tyre</a:t>
            </a:r>
            <a:r>
              <a:rPr lang="en-US" altLang="zh-CN" sz="2400" dirty="0">
                <a:latin typeface="Calibri" panose="020F0502020204030204" pitchFamily="34" charset="0"/>
                <a:cs typeface="Times New Roman" pitchFamily="18" charset="0"/>
              </a:rPr>
              <a:t>.</a:t>
            </a:r>
          </a:p>
        </p:txBody>
      </p:sp>
      <p:sp>
        <p:nvSpPr>
          <p:cNvPr id="11" name="矩形 10"/>
          <p:cNvSpPr/>
          <p:nvPr/>
        </p:nvSpPr>
        <p:spPr>
          <a:xfrm>
            <a:off x="1006479" y="3489086"/>
            <a:ext cx="10685455" cy="12741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80000"/>
              </a:lnSpc>
              <a:spcBef>
                <a:spcPct val="40000"/>
              </a:spcBef>
            </a:pPr>
            <a:r>
              <a:rPr lang="en-US" altLang="zh-CN" sz="2400" dirty="0">
                <a:solidFill>
                  <a:srgbClr val="FF0000"/>
                </a:solidFill>
                <a:latin typeface="Calibri" panose="020F0502020204030204" pitchFamily="34" charset="0"/>
                <a:cs typeface="Times New Roman" pitchFamily="18" charset="0"/>
              </a:rPr>
              <a:t>charge </a:t>
            </a:r>
            <a:r>
              <a:rPr lang="en-US" altLang="zh-CN" sz="2400" dirty="0" err="1">
                <a:solidFill>
                  <a:srgbClr val="FF0000"/>
                </a:solidFill>
                <a:latin typeface="Calibri" panose="020F0502020204030204" pitchFamily="34" charset="0"/>
                <a:cs typeface="Times New Roman" pitchFamily="18" charset="0"/>
              </a:rPr>
              <a:t>sb</a:t>
            </a:r>
            <a:r>
              <a:rPr lang="en-US" altLang="zh-CN" sz="2400" dirty="0">
                <a:solidFill>
                  <a:srgbClr val="FF0000"/>
                </a:solidFill>
                <a:latin typeface="Calibri" panose="020F0502020204030204" pitchFamily="34" charset="0"/>
                <a:cs typeface="Times New Roman" pitchFamily="18" charset="0"/>
              </a:rPr>
              <a:t> with </a:t>
            </a:r>
            <a:r>
              <a:rPr lang="en-US" altLang="zh-CN" sz="2400" dirty="0" err="1">
                <a:solidFill>
                  <a:srgbClr val="FF0000"/>
                </a:solidFill>
                <a:latin typeface="Calibri" panose="020F0502020204030204" pitchFamily="34" charset="0"/>
                <a:cs typeface="Times New Roman" pitchFamily="18" charset="0"/>
              </a:rPr>
              <a:t>sth</a:t>
            </a:r>
            <a:r>
              <a:rPr lang="en-US" altLang="zh-CN" sz="2400" dirty="0">
                <a:solidFill>
                  <a:srgbClr val="FF0000"/>
                </a:solidFill>
                <a:latin typeface="Calibri" panose="020F0502020204030204" pitchFamily="34" charset="0"/>
                <a:cs typeface="Times New Roman" pitchFamily="18" charset="0"/>
              </a:rPr>
              <a:t>  = accuse </a:t>
            </a:r>
            <a:r>
              <a:rPr lang="en-US" altLang="zh-CN" sz="2400" dirty="0" err="1">
                <a:solidFill>
                  <a:srgbClr val="FF0000"/>
                </a:solidFill>
                <a:latin typeface="Calibri" panose="020F0502020204030204" pitchFamily="34" charset="0"/>
                <a:cs typeface="Times New Roman" pitchFamily="18" charset="0"/>
              </a:rPr>
              <a:t>sb</a:t>
            </a:r>
            <a:r>
              <a:rPr lang="en-US" altLang="zh-CN" sz="2400" dirty="0">
                <a:solidFill>
                  <a:srgbClr val="FF0000"/>
                </a:solidFill>
                <a:latin typeface="Calibri" panose="020F0502020204030204" pitchFamily="34" charset="0"/>
                <a:cs typeface="Times New Roman" pitchFamily="18" charset="0"/>
              </a:rPr>
              <a:t> of </a:t>
            </a:r>
            <a:r>
              <a:rPr lang="en-US" altLang="zh-CN" sz="2400" dirty="0" err="1">
                <a:solidFill>
                  <a:srgbClr val="FF0000"/>
                </a:solidFill>
                <a:latin typeface="Calibri" panose="020F0502020204030204" pitchFamily="34" charset="0"/>
                <a:cs typeface="Times New Roman" pitchFamily="18" charset="0"/>
              </a:rPr>
              <a:t>sth</a:t>
            </a:r>
            <a:r>
              <a:rPr lang="zh-CN" altLang="en-US" sz="2400" dirty="0">
                <a:latin typeface="Calibri" panose="020F0502020204030204" pitchFamily="34" charset="0"/>
                <a:ea typeface="宋体" pitchFamily="2" charset="-122"/>
                <a:cs typeface="Times New Roman" pitchFamily="18" charset="0"/>
              </a:rPr>
              <a:t>因为</a:t>
            </a:r>
            <a:r>
              <a:rPr lang="en-US" altLang="zh-CN" sz="2400" dirty="0">
                <a:latin typeface="Calibri" panose="020F0502020204030204" pitchFamily="34" charset="0"/>
                <a:ea typeface="宋体" pitchFamily="2" charset="-122"/>
                <a:cs typeface="Times New Roman" pitchFamily="18" charset="0"/>
              </a:rPr>
              <a:t>……</a:t>
            </a:r>
            <a:r>
              <a:rPr lang="zh-CN" altLang="en-US" sz="2400" dirty="0">
                <a:latin typeface="Calibri" panose="020F0502020204030204" pitchFamily="34" charset="0"/>
                <a:ea typeface="宋体" pitchFamily="2" charset="-122"/>
                <a:cs typeface="Times New Roman" pitchFamily="18" charset="0"/>
              </a:rPr>
              <a:t>指控某人</a:t>
            </a:r>
            <a:endParaRPr lang="en-US" altLang="zh-CN" sz="2400" dirty="0">
              <a:latin typeface="Calibri" panose="020F0502020204030204" pitchFamily="34" charset="0"/>
              <a:ea typeface="宋体" pitchFamily="2" charset="-122"/>
              <a:cs typeface="Times New Roman" pitchFamily="18" charset="0"/>
            </a:endParaRPr>
          </a:p>
          <a:p>
            <a:pPr>
              <a:lnSpc>
                <a:spcPct val="80000"/>
              </a:lnSpc>
              <a:spcBef>
                <a:spcPct val="40000"/>
              </a:spcBef>
            </a:pPr>
            <a:r>
              <a:rPr lang="en-US" altLang="zh-CN" sz="2400" dirty="0">
                <a:latin typeface="Calibri" panose="020F0502020204030204" pitchFamily="34" charset="0"/>
                <a:cs typeface="Times New Roman" pitchFamily="18" charset="0"/>
              </a:rPr>
              <a:t>They charged him with drunk driving. </a:t>
            </a:r>
          </a:p>
          <a:p>
            <a:pPr>
              <a:lnSpc>
                <a:spcPct val="80000"/>
              </a:lnSpc>
              <a:spcBef>
                <a:spcPct val="40000"/>
              </a:spcBef>
            </a:pPr>
            <a:r>
              <a:rPr lang="en-US" altLang="zh-CN" sz="2400" dirty="0">
                <a:latin typeface="Calibri" panose="020F0502020204030204" pitchFamily="34" charset="0"/>
                <a:cs typeface="Times New Roman" pitchFamily="18" charset="0"/>
              </a:rPr>
              <a:t>He was charged with murder. </a:t>
            </a:r>
          </a:p>
        </p:txBody>
      </p:sp>
      <p:sp>
        <p:nvSpPr>
          <p:cNvPr id="12" name="矩形 11"/>
          <p:cNvSpPr/>
          <p:nvPr/>
        </p:nvSpPr>
        <p:spPr>
          <a:xfrm>
            <a:off x="1006479" y="5806672"/>
            <a:ext cx="5514074" cy="3877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80000"/>
              </a:lnSpc>
              <a:spcBef>
                <a:spcPct val="40000"/>
              </a:spcBef>
            </a:pPr>
            <a:r>
              <a:rPr lang="en-US" altLang="zh-CN" sz="2400" dirty="0">
                <a:solidFill>
                  <a:srgbClr val="FF0000"/>
                </a:solidFill>
                <a:latin typeface="Calibri" panose="020F0502020204030204" pitchFamily="34" charset="0"/>
                <a:ea typeface="宋体" pitchFamily="2" charset="-122"/>
                <a:cs typeface="Times New Roman" pitchFamily="18" charset="0"/>
              </a:rPr>
              <a:t>free of charge </a:t>
            </a:r>
            <a:r>
              <a:rPr lang="en-US" altLang="zh-CN" sz="2400" dirty="0">
                <a:latin typeface="Calibri" panose="020F0502020204030204" pitchFamily="34" charset="0"/>
                <a:ea typeface="宋体" pitchFamily="2" charset="-122"/>
                <a:cs typeface="Times New Roman" pitchFamily="18" charset="0"/>
              </a:rPr>
              <a:t>= for free = for nothing </a:t>
            </a:r>
            <a:r>
              <a:rPr lang="zh-CN" altLang="en-US" sz="2400" dirty="0">
                <a:latin typeface="Calibri" panose="020F0502020204030204" pitchFamily="34" charset="0"/>
                <a:ea typeface="宋体" pitchFamily="2" charset="-122"/>
                <a:cs typeface="Times New Roman" pitchFamily="18" charset="0"/>
              </a:rPr>
              <a:t>免费</a:t>
            </a:r>
            <a:endParaRPr lang="en-US" altLang="zh-CN" sz="2400" dirty="0">
              <a:latin typeface="Calibri" panose="020F0502020204030204" pitchFamily="34" charset="0"/>
              <a:ea typeface="宋体" pitchFamily="2" charset="-122"/>
              <a:cs typeface="Times New Roman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3000">
        <p:fade/>
      </p:transition>
    </mc:Choice>
    <mc:Fallback xmlns="">
      <p:transition spd="med" advClick="0" advTm="3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1" grpId="0"/>
      <p:bldP spid="1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平行四边形 20"/>
          <p:cNvSpPr/>
          <p:nvPr/>
        </p:nvSpPr>
        <p:spPr>
          <a:xfrm>
            <a:off x="1273097" y="510696"/>
            <a:ext cx="2700671" cy="699576"/>
          </a:xfrm>
          <a:prstGeom prst="parallelogram">
            <a:avLst/>
          </a:prstGeom>
          <a:solidFill>
            <a:srgbClr val="22ACE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Arial" panose="020B0604020202020204"/>
              <a:ea typeface="微软雅黑" panose="020B0503020204020204" charset="-122"/>
              <a:sym typeface="Arial" panose="020B0604020202020204"/>
            </a:endParaRPr>
          </a:p>
        </p:txBody>
      </p:sp>
      <p:sp>
        <p:nvSpPr>
          <p:cNvPr id="22" name="Rectangle 18"/>
          <p:cNvSpPr>
            <a:spLocks noChangeArrowheads="1"/>
          </p:cNvSpPr>
          <p:nvPr/>
        </p:nvSpPr>
        <p:spPr bwMode="auto">
          <a:xfrm>
            <a:off x="1743804" y="670987"/>
            <a:ext cx="1425069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zh-CN" sz="2800" b="1" dirty="0">
                <a:latin typeface="Times New Roman" pitchFamily="18" charset="0"/>
                <a:cs typeface="Times New Roman" pitchFamily="18" charset="0"/>
              </a:rPr>
              <a:t>in charge</a:t>
            </a:r>
            <a:endParaRPr lang="en-US" altLang="zh-CN" sz="2800" dirty="0">
              <a:solidFill>
                <a:schemeClr val="bg1"/>
              </a:solidFill>
              <a:latin typeface="Arial" panose="020B0604020202020204"/>
              <a:ea typeface="微软雅黑" panose="020B0503020204020204" charset="-122"/>
              <a:cs typeface="宋体" panose="02010600030101010101" pitchFamily="2" charset="-122"/>
              <a:sym typeface="Arial" panose="020B0604020202020204"/>
            </a:endParaRPr>
          </a:p>
        </p:txBody>
      </p:sp>
      <p:sp>
        <p:nvSpPr>
          <p:cNvPr id="6" name="矩形 43"/>
          <p:cNvSpPr>
            <a:spLocks noChangeArrowheads="1"/>
          </p:cNvSpPr>
          <p:nvPr/>
        </p:nvSpPr>
        <p:spPr bwMode="auto">
          <a:xfrm>
            <a:off x="1684090" y="1752433"/>
            <a:ext cx="10007844" cy="9310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8570" tIns="34286" rIns="68570" bIns="34286">
            <a:spAutoFit/>
          </a:bodyPr>
          <a:lstStyle/>
          <a:p>
            <a:pPr>
              <a:lnSpc>
                <a:spcPct val="80000"/>
              </a:lnSpc>
              <a:spcBef>
                <a:spcPct val="40000"/>
              </a:spcBef>
            </a:pPr>
            <a:endParaRPr lang="en-US" altLang="zh-CN" sz="28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80000"/>
              </a:lnSpc>
              <a:spcBef>
                <a:spcPct val="40000"/>
              </a:spcBef>
            </a:pPr>
            <a:endParaRPr lang="en-US" altLang="zh-CN" sz="2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" name="图片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8291" y="635635"/>
            <a:ext cx="756285" cy="594360"/>
          </a:xfrm>
          <a:prstGeom prst="rect">
            <a:avLst/>
          </a:prstGeom>
        </p:spPr>
      </p:pic>
      <p:sp>
        <p:nvSpPr>
          <p:cNvPr id="30" name="矩形 29"/>
          <p:cNvSpPr/>
          <p:nvPr/>
        </p:nvSpPr>
        <p:spPr>
          <a:xfrm>
            <a:off x="1044576" y="3469826"/>
            <a:ext cx="11045588" cy="30238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8570" tIns="34286" rIns="68570" bIns="34286">
            <a:spAutoFit/>
          </a:bodyPr>
          <a:lstStyle/>
          <a:p>
            <a:pPr>
              <a:lnSpc>
                <a:spcPct val="80000"/>
              </a:lnSpc>
              <a:spcBef>
                <a:spcPct val="40000"/>
              </a:spcBef>
            </a:pPr>
            <a:r>
              <a:rPr lang="en-US" altLang="zh-CN" sz="2400" dirty="0">
                <a:latin typeface="Calibri" panose="020F0502020204030204" pitchFamily="34" charset="0"/>
                <a:cs typeface="Times New Roman" pitchFamily="18" charset="0"/>
              </a:rPr>
              <a:t>Customers can directly complain about the product to the manager________. </a:t>
            </a:r>
            <a:endParaRPr lang="en-US" altLang="zh-CN" sz="2400" dirty="0">
              <a:latin typeface="Calibri" panose="020F0502020204030204" pitchFamily="34" charset="0"/>
              <a:ea typeface="宋体" pitchFamily="2" charset="-122"/>
              <a:cs typeface="Times New Roman" pitchFamily="18" charset="0"/>
            </a:endParaRPr>
          </a:p>
          <a:p>
            <a:pPr>
              <a:lnSpc>
                <a:spcPct val="80000"/>
              </a:lnSpc>
              <a:spcBef>
                <a:spcPct val="40000"/>
              </a:spcBef>
            </a:pPr>
            <a:r>
              <a:rPr lang="en-US" altLang="zh-CN" sz="2400" dirty="0">
                <a:latin typeface="Calibri" panose="020F0502020204030204" pitchFamily="34" charset="0"/>
                <a:ea typeface="宋体" pitchFamily="2" charset="-122"/>
                <a:cs typeface="Times New Roman" pitchFamily="18" charset="0"/>
              </a:rPr>
              <a:t>The manager is __________ the company while the boss is away.</a:t>
            </a:r>
          </a:p>
          <a:p>
            <a:pPr>
              <a:lnSpc>
                <a:spcPct val="80000"/>
              </a:lnSpc>
              <a:spcBef>
                <a:spcPct val="40000"/>
              </a:spcBef>
            </a:pPr>
            <a:r>
              <a:rPr lang="en-US" altLang="zh-CN" sz="2400" dirty="0">
                <a:latin typeface="Calibri" panose="020F0502020204030204" pitchFamily="34" charset="0"/>
                <a:ea typeface="宋体" pitchFamily="2" charset="-122"/>
                <a:cs typeface="Times New Roman" pitchFamily="18" charset="0"/>
              </a:rPr>
              <a:t>The company is ______________ the manager while the boss is away. </a:t>
            </a:r>
          </a:p>
          <a:p>
            <a:pPr>
              <a:lnSpc>
                <a:spcPct val="80000"/>
              </a:lnSpc>
              <a:spcBef>
                <a:spcPct val="40000"/>
              </a:spcBef>
            </a:pPr>
            <a:r>
              <a:rPr lang="en-US" altLang="zh-CN" sz="2400" dirty="0">
                <a:latin typeface="Calibri" panose="020F0502020204030204" pitchFamily="34" charset="0"/>
                <a:cs typeface="Times New Roman" pitchFamily="18" charset="0"/>
              </a:rPr>
              <a:t>The manager ______________ the company while the boss is away.</a:t>
            </a:r>
          </a:p>
          <a:p>
            <a:pPr>
              <a:lnSpc>
                <a:spcPct val="80000"/>
              </a:lnSpc>
              <a:spcBef>
                <a:spcPct val="40000"/>
              </a:spcBef>
            </a:pPr>
            <a:endParaRPr lang="en-US" altLang="zh-CN" sz="2400" dirty="0">
              <a:latin typeface="Calibri" panose="020F0502020204030204" pitchFamily="34" charset="0"/>
              <a:cs typeface="Times New Roman" pitchFamily="18" charset="0"/>
            </a:endParaRPr>
          </a:p>
          <a:p>
            <a:pPr>
              <a:lnSpc>
                <a:spcPct val="80000"/>
              </a:lnSpc>
              <a:spcBef>
                <a:spcPct val="40000"/>
              </a:spcBef>
            </a:pPr>
            <a:endParaRPr lang="en-US" altLang="zh-CN" sz="2400" dirty="0">
              <a:latin typeface="Calibri" panose="020F0502020204030204" pitchFamily="34" charset="0"/>
              <a:ea typeface="宋体" pitchFamily="2" charset="-122"/>
              <a:cs typeface="Times New Roman" pitchFamily="18" charset="0"/>
            </a:endParaRPr>
          </a:p>
          <a:p>
            <a:pPr>
              <a:lnSpc>
                <a:spcPct val="80000"/>
              </a:lnSpc>
              <a:spcBef>
                <a:spcPct val="40000"/>
              </a:spcBef>
            </a:pPr>
            <a:endParaRPr lang="en-US" altLang="zh-CN" sz="2400" dirty="0">
              <a:latin typeface="Calibri" panose="020F0502020204030204" pitchFamily="34" charset="0"/>
              <a:ea typeface="宋体" pitchFamily="2" charset="-122"/>
              <a:cs typeface="Times New Roman" pitchFamily="18" charset="0"/>
            </a:endParaRPr>
          </a:p>
        </p:txBody>
      </p:sp>
      <p:sp>
        <p:nvSpPr>
          <p:cNvPr id="20" name="矩形 19"/>
          <p:cNvSpPr/>
          <p:nvPr/>
        </p:nvSpPr>
        <p:spPr>
          <a:xfrm flipH="1">
            <a:off x="9353760" y="3381844"/>
            <a:ext cx="154870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400" dirty="0">
                <a:solidFill>
                  <a:srgbClr val="FF0000"/>
                </a:solidFill>
                <a:latin typeface="Calibri" panose="020F0502020204030204" pitchFamily="34" charset="0"/>
                <a:cs typeface="Times New Roman" pitchFamily="18" charset="0"/>
              </a:rPr>
              <a:t>in charge</a:t>
            </a:r>
            <a:endParaRPr lang="zh-CN" altLang="en-US" sz="2400" dirty="0">
              <a:latin typeface="Calibri" panose="020F0502020204030204" pitchFamily="34" charset="0"/>
            </a:endParaRPr>
          </a:p>
        </p:txBody>
      </p:sp>
      <p:sp>
        <p:nvSpPr>
          <p:cNvPr id="24" name="矩形 23"/>
          <p:cNvSpPr/>
          <p:nvPr/>
        </p:nvSpPr>
        <p:spPr>
          <a:xfrm flipH="1">
            <a:off x="3032232" y="3822647"/>
            <a:ext cx="188307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400" dirty="0">
                <a:solidFill>
                  <a:srgbClr val="FF0000"/>
                </a:solidFill>
                <a:latin typeface="Calibri" panose="020F0502020204030204" pitchFamily="34" charset="0"/>
                <a:cs typeface="Times New Roman" pitchFamily="18" charset="0"/>
              </a:rPr>
              <a:t>in charge of</a:t>
            </a:r>
            <a:endParaRPr lang="zh-CN" altLang="en-US" sz="2400" dirty="0">
              <a:solidFill>
                <a:srgbClr val="FF0000"/>
              </a:solidFill>
              <a:latin typeface="Calibri" panose="020F0502020204030204" pitchFamily="34" charset="0"/>
              <a:cs typeface="Times New Roman" pitchFamily="18" charset="0"/>
            </a:endParaRPr>
          </a:p>
        </p:txBody>
      </p:sp>
      <p:sp>
        <p:nvSpPr>
          <p:cNvPr id="25" name="矩形 24"/>
          <p:cNvSpPr/>
          <p:nvPr/>
        </p:nvSpPr>
        <p:spPr>
          <a:xfrm flipH="1">
            <a:off x="3032232" y="4284312"/>
            <a:ext cx="2494947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400" dirty="0">
                <a:solidFill>
                  <a:srgbClr val="FF0000"/>
                </a:solidFill>
                <a:latin typeface="Calibri" panose="020F0502020204030204" pitchFamily="34" charset="0"/>
                <a:cs typeface="Times New Roman" pitchFamily="18" charset="0"/>
              </a:rPr>
              <a:t>in the charge of</a:t>
            </a:r>
            <a:endParaRPr lang="zh-CN" altLang="en-US" sz="2400" dirty="0">
              <a:solidFill>
                <a:srgbClr val="FF0000"/>
              </a:solidFill>
              <a:latin typeface="Calibri" panose="020F0502020204030204" pitchFamily="34" charset="0"/>
              <a:cs typeface="Times New Roman" pitchFamily="18" charset="0"/>
            </a:endParaRPr>
          </a:p>
        </p:txBody>
      </p:sp>
      <p:sp>
        <p:nvSpPr>
          <p:cNvPr id="26" name="矩形 25"/>
          <p:cNvSpPr/>
          <p:nvPr/>
        </p:nvSpPr>
        <p:spPr>
          <a:xfrm flipH="1">
            <a:off x="2799300" y="4692447"/>
            <a:ext cx="260412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400" dirty="0">
                <a:solidFill>
                  <a:srgbClr val="FF0000"/>
                </a:solidFill>
                <a:latin typeface="Calibri" panose="020F0502020204030204" pitchFamily="34" charset="0"/>
                <a:cs typeface="Times New Roman" pitchFamily="18" charset="0"/>
              </a:rPr>
              <a:t>takes charge of</a:t>
            </a:r>
            <a:endParaRPr lang="zh-CN" altLang="en-US" sz="2400" dirty="0">
              <a:solidFill>
                <a:srgbClr val="FF0000"/>
              </a:solidFill>
              <a:latin typeface="Calibri" panose="020F0502020204030204" pitchFamily="34" charset="0"/>
              <a:cs typeface="Times New Roman" pitchFamily="18" charset="0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1053365" y="1478127"/>
            <a:ext cx="6096000" cy="1717393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80000"/>
              </a:lnSpc>
              <a:spcBef>
                <a:spcPct val="40000"/>
              </a:spcBef>
            </a:pPr>
            <a:r>
              <a:rPr lang="en-US" altLang="zh-CN" sz="2400" dirty="0">
                <a:solidFill>
                  <a:srgbClr val="FF0000"/>
                </a:solidFill>
                <a:latin typeface="Calibri" panose="020F0502020204030204" pitchFamily="34" charset="0"/>
                <a:cs typeface="Times New Roman" pitchFamily="18" charset="0"/>
              </a:rPr>
              <a:t>in charge </a:t>
            </a:r>
            <a:r>
              <a:rPr lang="zh-CN" altLang="en-US" sz="2400" dirty="0">
                <a:latin typeface="Calibri" panose="020F0502020204030204" pitchFamily="34" charset="0"/>
                <a:ea typeface="宋体" pitchFamily="2" charset="-122"/>
                <a:cs typeface="Times New Roman" pitchFamily="18" charset="0"/>
              </a:rPr>
              <a:t>主管 </a:t>
            </a:r>
            <a:endParaRPr lang="en-US" altLang="zh-CN" sz="2400" dirty="0">
              <a:latin typeface="Calibri" panose="020F0502020204030204" pitchFamily="34" charset="0"/>
              <a:ea typeface="宋体" pitchFamily="2" charset="-122"/>
              <a:cs typeface="Times New Roman" pitchFamily="18" charset="0"/>
            </a:endParaRPr>
          </a:p>
          <a:p>
            <a:pPr>
              <a:lnSpc>
                <a:spcPct val="80000"/>
              </a:lnSpc>
              <a:spcBef>
                <a:spcPct val="40000"/>
              </a:spcBef>
            </a:pPr>
            <a:r>
              <a:rPr lang="en-US" altLang="zh-CN" sz="2400" dirty="0">
                <a:solidFill>
                  <a:srgbClr val="FF0000"/>
                </a:solidFill>
                <a:latin typeface="Calibri" panose="020F0502020204030204" pitchFamily="34" charset="0"/>
                <a:ea typeface="宋体" pitchFamily="2" charset="-122"/>
                <a:cs typeface="Times New Roman" pitchFamily="18" charset="0"/>
              </a:rPr>
              <a:t>be in charge of  </a:t>
            </a:r>
            <a:r>
              <a:rPr lang="zh-CN" altLang="en-US" sz="2400" dirty="0">
                <a:latin typeface="Calibri" panose="020F0502020204030204" pitchFamily="34" charset="0"/>
                <a:ea typeface="宋体" pitchFamily="2" charset="-122"/>
                <a:cs typeface="Times New Roman" pitchFamily="18" charset="0"/>
              </a:rPr>
              <a:t>主管</a:t>
            </a:r>
            <a:r>
              <a:rPr lang="en-US" altLang="zh-CN" sz="2400" dirty="0">
                <a:latin typeface="Calibri" panose="020F0502020204030204" pitchFamily="34" charset="0"/>
                <a:ea typeface="宋体" pitchFamily="2" charset="-122"/>
                <a:cs typeface="Times New Roman" pitchFamily="18" charset="0"/>
              </a:rPr>
              <a:t>……</a:t>
            </a:r>
            <a:r>
              <a:rPr lang="zh-CN" altLang="en-US" sz="2400" dirty="0">
                <a:latin typeface="Calibri" panose="020F0502020204030204" pitchFamily="34" charset="0"/>
                <a:ea typeface="宋体" pitchFamily="2" charset="-122"/>
                <a:cs typeface="Times New Roman" pitchFamily="18" charset="0"/>
              </a:rPr>
              <a:t>；掌管</a:t>
            </a:r>
            <a:r>
              <a:rPr lang="en-US" altLang="zh-CN" sz="2400" dirty="0">
                <a:latin typeface="Calibri" panose="020F0502020204030204" pitchFamily="34" charset="0"/>
                <a:ea typeface="宋体" pitchFamily="2" charset="-122"/>
                <a:cs typeface="Times New Roman" pitchFamily="18" charset="0"/>
              </a:rPr>
              <a:t>……</a:t>
            </a:r>
          </a:p>
          <a:p>
            <a:pPr>
              <a:lnSpc>
                <a:spcPct val="80000"/>
              </a:lnSpc>
              <a:spcBef>
                <a:spcPct val="40000"/>
              </a:spcBef>
            </a:pPr>
            <a:r>
              <a:rPr lang="en-US" altLang="zh-CN" sz="2400" dirty="0">
                <a:solidFill>
                  <a:srgbClr val="FF0000"/>
                </a:solidFill>
                <a:latin typeface="Calibri" panose="020F0502020204030204" pitchFamily="34" charset="0"/>
                <a:ea typeface="宋体" pitchFamily="2" charset="-122"/>
                <a:cs typeface="Times New Roman" pitchFamily="18" charset="0"/>
              </a:rPr>
              <a:t>be in the charge of  </a:t>
            </a:r>
            <a:r>
              <a:rPr lang="zh-CN" altLang="en-US" sz="2400" dirty="0">
                <a:latin typeface="Calibri" panose="020F0502020204030204" pitchFamily="34" charset="0"/>
                <a:ea typeface="宋体" pitchFamily="2" charset="-122"/>
                <a:cs typeface="Times New Roman" pitchFamily="18" charset="0"/>
              </a:rPr>
              <a:t>被控制</a:t>
            </a:r>
            <a:r>
              <a:rPr lang="en-US" altLang="zh-CN" sz="2400" dirty="0">
                <a:latin typeface="Calibri" panose="020F0502020204030204" pitchFamily="34" charset="0"/>
                <a:ea typeface="宋体" pitchFamily="2" charset="-122"/>
                <a:cs typeface="Times New Roman" pitchFamily="18" charset="0"/>
              </a:rPr>
              <a:t>……</a:t>
            </a:r>
            <a:r>
              <a:rPr lang="zh-CN" altLang="en-US" sz="2400" dirty="0">
                <a:latin typeface="Calibri" panose="020F0502020204030204" pitchFamily="34" charset="0"/>
                <a:ea typeface="宋体" pitchFamily="2" charset="-122"/>
                <a:cs typeface="Times New Roman" pitchFamily="18" charset="0"/>
              </a:rPr>
              <a:t>；被掌管</a:t>
            </a:r>
            <a:r>
              <a:rPr lang="en-US" altLang="zh-CN" sz="2400" dirty="0">
                <a:latin typeface="Calibri" panose="020F0502020204030204" pitchFamily="34" charset="0"/>
                <a:ea typeface="宋体" pitchFamily="2" charset="-122"/>
                <a:cs typeface="Times New Roman" pitchFamily="18" charset="0"/>
              </a:rPr>
              <a:t>……</a:t>
            </a:r>
          </a:p>
          <a:p>
            <a:pPr>
              <a:lnSpc>
                <a:spcPct val="80000"/>
              </a:lnSpc>
              <a:spcBef>
                <a:spcPct val="40000"/>
              </a:spcBef>
            </a:pPr>
            <a:r>
              <a:rPr lang="en-US" altLang="zh-CN" sz="2400" dirty="0">
                <a:solidFill>
                  <a:srgbClr val="FF0000"/>
                </a:solidFill>
                <a:latin typeface="Calibri" panose="020F0502020204030204" pitchFamily="34" charset="0"/>
                <a:cs typeface="Times New Roman" pitchFamily="18" charset="0"/>
              </a:rPr>
              <a:t>take charge of  </a:t>
            </a:r>
            <a:r>
              <a:rPr lang="zh-CN" altLang="en-US" sz="2400" dirty="0">
                <a:latin typeface="Calibri" panose="020F0502020204030204" pitchFamily="34" charset="0"/>
                <a:ea typeface="宋体" pitchFamily="2" charset="-122"/>
                <a:cs typeface="Times New Roman" pitchFamily="18" charset="0"/>
              </a:rPr>
              <a:t>主管</a:t>
            </a:r>
            <a:r>
              <a:rPr lang="en-US" altLang="zh-CN" sz="2400" dirty="0">
                <a:latin typeface="Calibri" panose="020F0502020204030204" pitchFamily="34" charset="0"/>
                <a:ea typeface="宋体" pitchFamily="2" charset="-122"/>
                <a:cs typeface="Times New Roman" pitchFamily="18" charset="0"/>
              </a:rPr>
              <a:t>……</a:t>
            </a:r>
            <a:r>
              <a:rPr lang="zh-CN" altLang="en-US" sz="2400" dirty="0">
                <a:latin typeface="Calibri" panose="020F0502020204030204" pitchFamily="34" charset="0"/>
                <a:ea typeface="宋体" pitchFamily="2" charset="-122"/>
                <a:cs typeface="Times New Roman" pitchFamily="18" charset="0"/>
              </a:rPr>
              <a:t>；掌管</a:t>
            </a:r>
            <a:r>
              <a:rPr lang="en-US" altLang="zh-CN" sz="2400" dirty="0">
                <a:latin typeface="Calibri" panose="020F0502020204030204" pitchFamily="34" charset="0"/>
                <a:ea typeface="宋体" pitchFamily="2" charset="-122"/>
                <a:cs typeface="Times New Roman" pitchFamily="18" charset="0"/>
              </a:rPr>
              <a:t>……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3000">
        <p:fade/>
      </p:transition>
    </mc:Choice>
    <mc:Fallback xmlns="">
      <p:transition spd="med" advClick="0" advTm="3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/>
      <p:bldP spid="20" grpId="0"/>
      <p:bldP spid="24" grpId="0"/>
      <p:bldP spid="25" grpId="0"/>
      <p:bldP spid="26" grpId="0"/>
      <p:bldP spid="5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18"/>
          <p:cNvSpPr>
            <a:spLocks noChangeArrowheads="1"/>
          </p:cNvSpPr>
          <p:nvPr/>
        </p:nvSpPr>
        <p:spPr bwMode="auto">
          <a:xfrm>
            <a:off x="1167006" y="1203246"/>
            <a:ext cx="4182378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zh-CN" sz="2800" b="1" dirty="0">
                <a:latin typeface="Calibri" panose="020F0502020204030204" pitchFamily="34" charset="0"/>
                <a:cs typeface="Times New Roman" pitchFamily="18" charset="0"/>
              </a:rPr>
              <a:t>4. deserve     </a:t>
            </a:r>
            <a:endParaRPr lang="en-US" altLang="zh-CN" sz="2800" dirty="0">
              <a:solidFill>
                <a:schemeClr val="bg1"/>
              </a:solidFill>
              <a:latin typeface="Calibri" panose="020F0502020204030204" pitchFamily="34" charset="0"/>
              <a:ea typeface="微软雅黑" panose="020B0503020204020204" charset="-122"/>
              <a:cs typeface="宋体" panose="02010600030101010101" pitchFamily="2" charset="-122"/>
              <a:sym typeface="Arial" panose="020B0604020202020204"/>
            </a:endParaRPr>
          </a:p>
        </p:txBody>
      </p:sp>
      <p:sp>
        <p:nvSpPr>
          <p:cNvPr id="6" name="矩形 43"/>
          <p:cNvSpPr>
            <a:spLocks noChangeArrowheads="1"/>
          </p:cNvSpPr>
          <p:nvPr/>
        </p:nvSpPr>
        <p:spPr bwMode="auto">
          <a:xfrm>
            <a:off x="1310684" y="3342574"/>
            <a:ext cx="9920024" cy="19048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8570" tIns="34286" rIns="68570" bIns="34286">
            <a:spAutoFit/>
          </a:bodyPr>
          <a:lstStyle/>
          <a:p>
            <a:pPr eaLnBrk="0" hangingPunct="0">
              <a:lnSpc>
                <a:spcPct val="125000"/>
              </a:lnSpc>
            </a:pPr>
            <a:r>
              <a:rPr lang="en-US" altLang="zh-CN" sz="2400" dirty="0">
                <a:solidFill>
                  <a:srgbClr val="FF0000"/>
                </a:solidFill>
                <a:latin typeface="Calibri" panose="020F0502020204030204" pitchFamily="34" charset="0"/>
                <a:ea typeface="宋体" pitchFamily="2" charset="-122"/>
                <a:cs typeface="Times New Roman" pitchFamily="18" charset="0"/>
              </a:rPr>
              <a:t>deserve to do </a:t>
            </a:r>
            <a:r>
              <a:rPr lang="en-US" altLang="zh-CN" sz="2400" dirty="0" err="1">
                <a:solidFill>
                  <a:srgbClr val="FF0000"/>
                </a:solidFill>
                <a:latin typeface="Calibri" panose="020F0502020204030204" pitchFamily="34" charset="0"/>
                <a:ea typeface="宋体" pitchFamily="2" charset="-122"/>
                <a:cs typeface="Times New Roman" pitchFamily="18" charset="0"/>
              </a:rPr>
              <a:t>sth</a:t>
            </a:r>
            <a:r>
              <a:rPr lang="en-US" altLang="zh-CN" sz="2400" dirty="0">
                <a:solidFill>
                  <a:srgbClr val="FF0000"/>
                </a:solidFill>
                <a:latin typeface="Calibri" panose="020F0502020204030204" pitchFamily="34" charset="0"/>
                <a:ea typeface="宋体" pitchFamily="2" charset="-122"/>
                <a:cs typeface="Times New Roman" pitchFamily="18" charset="0"/>
              </a:rPr>
              <a:t> </a:t>
            </a:r>
            <a:r>
              <a:rPr lang="zh-CN" altLang="zh-CN" sz="2400" dirty="0">
                <a:solidFill>
                  <a:srgbClr val="FF0000"/>
                </a:solidFill>
                <a:latin typeface="Calibri" panose="020F0502020204030204" pitchFamily="34" charset="0"/>
                <a:ea typeface="宋体" pitchFamily="2" charset="-122"/>
                <a:cs typeface="Times New Roman" pitchFamily="18" charset="0"/>
              </a:rPr>
              <a:t> </a:t>
            </a:r>
            <a:r>
              <a:rPr lang="zh-CN" altLang="zh-CN" sz="2400" dirty="0">
                <a:latin typeface="Calibri" panose="020F0502020204030204" pitchFamily="34" charset="0"/>
                <a:ea typeface="宋体" pitchFamily="2" charset="-122"/>
                <a:cs typeface="Times New Roman" pitchFamily="18" charset="0"/>
              </a:rPr>
              <a:t> </a:t>
            </a:r>
            <a:r>
              <a:rPr lang="zh-CN" altLang="en-US" sz="2400" dirty="0">
                <a:latin typeface="Calibri" panose="020F0502020204030204" pitchFamily="34" charset="0"/>
                <a:ea typeface="宋体" pitchFamily="2" charset="-122"/>
                <a:cs typeface="Times New Roman" pitchFamily="18" charset="0"/>
              </a:rPr>
              <a:t>理应</a:t>
            </a:r>
            <a:r>
              <a:rPr lang="en-US" altLang="zh-CN" sz="2400" dirty="0">
                <a:latin typeface="Calibri" panose="020F0502020204030204" pitchFamily="34" charset="0"/>
                <a:ea typeface="宋体" pitchFamily="2" charset="-122"/>
                <a:cs typeface="Times New Roman" pitchFamily="18" charset="0"/>
              </a:rPr>
              <a:t>……/</a:t>
            </a:r>
            <a:r>
              <a:rPr lang="zh-CN" altLang="en-US" sz="2400" dirty="0">
                <a:latin typeface="Calibri" panose="020F0502020204030204" pitchFamily="34" charset="0"/>
                <a:ea typeface="宋体" pitchFamily="2" charset="-122"/>
                <a:cs typeface="Times New Roman" pitchFamily="18" charset="0"/>
              </a:rPr>
              <a:t>活该</a:t>
            </a:r>
            <a:r>
              <a:rPr lang="en-US" altLang="zh-CN" sz="2400" dirty="0">
                <a:latin typeface="Calibri" panose="020F0502020204030204" pitchFamily="34" charset="0"/>
                <a:ea typeface="宋体" pitchFamily="2" charset="-122"/>
                <a:cs typeface="Times New Roman" pitchFamily="18" charset="0"/>
              </a:rPr>
              <a:t>……</a:t>
            </a:r>
            <a:r>
              <a:rPr lang="zh-CN" altLang="zh-CN" sz="2400" dirty="0">
                <a:latin typeface="Calibri" panose="020F0502020204030204" pitchFamily="34" charset="0"/>
                <a:ea typeface="宋体" pitchFamily="2" charset="-122"/>
                <a:cs typeface="Times New Roman" pitchFamily="18" charset="0"/>
              </a:rPr>
              <a:t>   </a:t>
            </a:r>
            <a:endParaRPr lang="en-US" altLang="zh-CN" sz="2400" dirty="0">
              <a:latin typeface="Calibri" panose="020F0502020204030204" pitchFamily="34" charset="0"/>
              <a:ea typeface="宋体" pitchFamily="2" charset="-122"/>
              <a:cs typeface="Times New Roman" pitchFamily="18" charset="0"/>
            </a:endParaRPr>
          </a:p>
          <a:p>
            <a:pPr eaLnBrk="0" hangingPunct="0">
              <a:lnSpc>
                <a:spcPct val="125000"/>
              </a:lnSpc>
            </a:pPr>
            <a:r>
              <a:rPr lang="en-US" altLang="zh-CN" sz="2400" dirty="0">
                <a:latin typeface="Calibri" panose="020F0502020204030204" pitchFamily="34" charset="0"/>
                <a:ea typeface="宋体" pitchFamily="2" charset="-122"/>
                <a:cs typeface="Times New Roman" pitchFamily="18" charset="0"/>
              </a:rPr>
              <a:t>You </a:t>
            </a:r>
            <a:r>
              <a:rPr lang="en-US" altLang="zh-CN" sz="2400" dirty="0">
                <a:latin typeface="Calibri" panose="020F0502020204030204" pitchFamily="34" charset="0"/>
                <a:cs typeface="Times New Roman" pitchFamily="18" charset="0"/>
              </a:rPr>
              <a:t>deserve to win </a:t>
            </a:r>
            <a:r>
              <a:rPr lang="en-US" altLang="zh-CN" sz="2400" dirty="0">
                <a:latin typeface="Calibri" panose="020F0502020204030204" pitchFamily="34" charset="0"/>
                <a:ea typeface="宋体" pitchFamily="2" charset="-122"/>
                <a:cs typeface="Times New Roman" pitchFamily="18" charset="0"/>
              </a:rPr>
              <a:t>the competition since you have made full preparations.</a:t>
            </a:r>
          </a:p>
          <a:p>
            <a:pPr eaLnBrk="0" hangingPunct="0">
              <a:lnSpc>
                <a:spcPct val="125000"/>
              </a:lnSpc>
            </a:pPr>
            <a:r>
              <a:rPr lang="en-US" altLang="zh-CN" sz="2400" dirty="0">
                <a:latin typeface="Calibri" panose="020F0502020204030204" pitchFamily="34" charset="0"/>
                <a:ea typeface="宋体" pitchFamily="2" charset="-122"/>
                <a:cs typeface="Times New Roman" pitchFamily="18" charset="0"/>
              </a:rPr>
              <a:t>You deserve it! = It serves you right! </a:t>
            </a:r>
            <a:r>
              <a:rPr lang="zh-CN" altLang="en-US" sz="2400" dirty="0">
                <a:latin typeface="Calibri" panose="020F0502020204030204" pitchFamily="34" charset="0"/>
                <a:ea typeface="宋体" pitchFamily="2" charset="-122"/>
                <a:cs typeface="Times New Roman" pitchFamily="18" charset="0"/>
              </a:rPr>
              <a:t>你活该！</a:t>
            </a:r>
            <a:endParaRPr lang="zh-CN" altLang="zh-CN" sz="2400" dirty="0">
              <a:latin typeface="Calibri" panose="020F0502020204030204" pitchFamily="34" charset="0"/>
              <a:ea typeface="宋体" pitchFamily="2" charset="-122"/>
              <a:cs typeface="Times New Roman" pitchFamily="18" charset="0"/>
            </a:endParaRPr>
          </a:p>
          <a:p>
            <a:pPr>
              <a:lnSpc>
                <a:spcPct val="80000"/>
              </a:lnSpc>
              <a:spcBef>
                <a:spcPct val="40000"/>
              </a:spcBef>
            </a:pPr>
            <a:endParaRPr lang="en-US" altLang="zh-CN" sz="2400" dirty="0">
              <a:latin typeface="Calibri" panose="020F0502020204030204" pitchFamily="34" charset="0"/>
              <a:cs typeface="Times New Roman" pitchFamily="18" charset="0"/>
            </a:endParaRPr>
          </a:p>
        </p:txBody>
      </p:sp>
      <p:pic>
        <p:nvPicPr>
          <p:cNvPr id="2" name="图片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8291" y="239843"/>
            <a:ext cx="756285" cy="594360"/>
          </a:xfrm>
          <a:prstGeom prst="rect">
            <a:avLst/>
          </a:prstGeom>
        </p:spPr>
      </p:pic>
      <p:sp>
        <p:nvSpPr>
          <p:cNvPr id="17" name="平行四边形 16"/>
          <p:cNvSpPr/>
          <p:nvPr/>
        </p:nvSpPr>
        <p:spPr>
          <a:xfrm>
            <a:off x="1167006" y="276217"/>
            <a:ext cx="3085769" cy="700093"/>
          </a:xfrm>
          <a:prstGeom prst="parallelogram">
            <a:avLst/>
          </a:prstGeom>
          <a:solidFill>
            <a:srgbClr val="22ACE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2800" dirty="0">
                <a:latin typeface="Arial" panose="020B0604020202020204"/>
                <a:ea typeface="微软雅黑" panose="020B0503020204020204" charset="-122"/>
                <a:sym typeface="Arial" panose="020B0604020202020204"/>
              </a:rPr>
              <a:t>核心词汇 </a:t>
            </a:r>
          </a:p>
        </p:txBody>
      </p:sp>
      <p:sp>
        <p:nvSpPr>
          <p:cNvPr id="8" name="矩形 7"/>
          <p:cNvSpPr/>
          <p:nvPr/>
        </p:nvSpPr>
        <p:spPr>
          <a:xfrm>
            <a:off x="1310684" y="1750496"/>
            <a:ext cx="9599763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0" hangingPunct="0">
              <a:lnSpc>
                <a:spcPct val="125000"/>
              </a:lnSpc>
            </a:pPr>
            <a:r>
              <a:rPr lang="zh-CN" altLang="zh-CN" sz="2400" dirty="0">
                <a:solidFill>
                  <a:srgbClr val="FF0000"/>
                </a:solidFill>
                <a:latin typeface="Calibri" panose="020F0502020204030204" pitchFamily="34" charset="0"/>
                <a:cs typeface="Times New Roman" pitchFamily="18" charset="0"/>
              </a:rPr>
              <a:t>deserve sth. =be worth</a:t>
            </a:r>
            <a:r>
              <a:rPr lang="en-US" altLang="zh-CN" sz="2400" dirty="0">
                <a:solidFill>
                  <a:srgbClr val="FF0000"/>
                </a:solidFill>
                <a:latin typeface="Calibri" panose="020F0502020204030204" pitchFamily="34" charset="0"/>
                <a:cs typeface="Times New Roman" pitchFamily="18" charset="0"/>
              </a:rPr>
              <a:t>y of</a:t>
            </a:r>
            <a:r>
              <a:rPr lang="zh-CN" altLang="zh-CN" sz="2400" dirty="0">
                <a:solidFill>
                  <a:srgbClr val="FF0000"/>
                </a:solidFill>
                <a:latin typeface="Calibri" panose="020F0502020204030204" pitchFamily="34" charset="0"/>
                <a:cs typeface="Times New Roman" pitchFamily="18" charset="0"/>
              </a:rPr>
              <a:t> sth</a:t>
            </a:r>
            <a:r>
              <a:rPr lang="en-US" altLang="zh-CN" sz="2400" dirty="0">
                <a:solidFill>
                  <a:srgbClr val="FF0000"/>
                </a:solidFill>
                <a:latin typeface="Calibri" panose="020F0502020204030204" pitchFamily="34" charset="0"/>
                <a:cs typeface="Times New Roman" pitchFamily="18" charset="0"/>
              </a:rPr>
              <a:t>.</a:t>
            </a:r>
            <a:r>
              <a:rPr lang="zh-CN" altLang="zh-CN" sz="2400" dirty="0">
                <a:solidFill>
                  <a:srgbClr val="FF0000"/>
                </a:solidFill>
                <a:latin typeface="Calibri" panose="020F0502020204030204" pitchFamily="34" charset="0"/>
                <a:cs typeface="Times New Roman" pitchFamily="18" charset="0"/>
              </a:rPr>
              <a:t> </a:t>
            </a:r>
            <a:r>
              <a:rPr lang="zh-CN" altLang="en-US" sz="2400" dirty="0">
                <a:solidFill>
                  <a:srgbClr val="FF0000"/>
                </a:solidFill>
                <a:latin typeface="Calibri" panose="020F0502020204030204" pitchFamily="34" charset="0"/>
                <a:ea typeface="宋体" pitchFamily="2" charset="-122"/>
                <a:cs typeface="Times New Roman" pitchFamily="18" charset="0"/>
              </a:rPr>
              <a:t>值得</a:t>
            </a:r>
            <a:r>
              <a:rPr lang="en-US" altLang="zh-CN" sz="2400" dirty="0">
                <a:solidFill>
                  <a:srgbClr val="FF0000"/>
                </a:solidFill>
                <a:latin typeface="Calibri" panose="020F0502020204030204" pitchFamily="34" charset="0"/>
                <a:ea typeface="宋体" pitchFamily="2" charset="-122"/>
                <a:cs typeface="Times New Roman" pitchFamily="18" charset="0"/>
              </a:rPr>
              <a:t>……</a:t>
            </a:r>
            <a:endParaRPr lang="zh-CN" altLang="zh-CN" sz="2400" dirty="0">
              <a:solidFill>
                <a:srgbClr val="FF0000"/>
              </a:solidFill>
              <a:latin typeface="Calibri" panose="020F0502020204030204" pitchFamily="34" charset="0"/>
              <a:ea typeface="宋体" pitchFamily="2" charset="-122"/>
              <a:cs typeface="Times New Roman" pitchFamily="18" charset="0"/>
            </a:endParaRPr>
          </a:p>
          <a:p>
            <a:pPr eaLnBrk="0" hangingPunct="0">
              <a:lnSpc>
                <a:spcPct val="125000"/>
              </a:lnSpc>
            </a:pPr>
            <a:r>
              <a:rPr lang="zh-CN" altLang="zh-CN" sz="2400" dirty="0">
                <a:latin typeface="Calibri" panose="020F0502020204030204" pitchFamily="34" charset="0"/>
                <a:cs typeface="Times New Roman" pitchFamily="18" charset="0"/>
              </a:rPr>
              <a:t>You deserve a rest after all that hard work.</a:t>
            </a:r>
            <a:endParaRPr lang="en-US" altLang="zh-CN" sz="2400" dirty="0">
              <a:latin typeface="Calibri" panose="020F0502020204030204" pitchFamily="34" charset="0"/>
              <a:cs typeface="Times New Roman" pitchFamily="18" charset="0"/>
            </a:endParaRPr>
          </a:p>
          <a:p>
            <a:pPr eaLnBrk="0" hangingPunct="0">
              <a:lnSpc>
                <a:spcPct val="125000"/>
              </a:lnSpc>
            </a:pPr>
            <a:r>
              <a:rPr lang="en-US" altLang="zh-CN" sz="2400" dirty="0">
                <a:latin typeface="Calibri" panose="020F0502020204030204" pitchFamily="34" charset="0"/>
                <a:cs typeface="Times New Roman" pitchFamily="18" charset="0"/>
              </a:rPr>
              <a:t>You deserve the glory./ The suggestion deserves consideration.</a:t>
            </a:r>
            <a:endParaRPr lang="zh-CN" altLang="zh-CN" sz="2400" dirty="0">
              <a:latin typeface="Calibri" panose="020F0502020204030204" pitchFamily="34" charset="0"/>
              <a:cs typeface="Times New Roman" pitchFamily="18" charset="0"/>
            </a:endParaRPr>
          </a:p>
        </p:txBody>
      </p:sp>
      <p:sp>
        <p:nvSpPr>
          <p:cNvPr id="11" name="矩形 10"/>
          <p:cNvSpPr/>
          <p:nvPr/>
        </p:nvSpPr>
        <p:spPr>
          <a:xfrm>
            <a:off x="3258195" y="1204859"/>
            <a:ext cx="659283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zh-CN" sz="2800" b="1" dirty="0" err="1">
                <a:solidFill>
                  <a:srgbClr val="22ACEC"/>
                </a:solidFill>
                <a:latin typeface="Calibri" panose="020F0502020204030204" pitchFamily="34" charset="0"/>
                <a:cs typeface="Times New Roman" pitchFamily="18" charset="0"/>
              </a:rPr>
              <a:t>vt.</a:t>
            </a:r>
            <a:r>
              <a:rPr lang="en-US" altLang="zh-CN" sz="2800" b="1" dirty="0">
                <a:solidFill>
                  <a:srgbClr val="22ACEC"/>
                </a:solidFill>
                <a:latin typeface="Calibri" panose="020F0502020204030204" pitchFamily="34" charset="0"/>
                <a:cs typeface="Times New Roman" pitchFamily="18" charset="0"/>
              </a:rPr>
              <a:t> </a:t>
            </a:r>
          </a:p>
        </p:txBody>
      </p:sp>
      <p:sp>
        <p:nvSpPr>
          <p:cNvPr id="14" name="矩形 13"/>
          <p:cNvSpPr/>
          <p:nvPr/>
        </p:nvSpPr>
        <p:spPr>
          <a:xfrm>
            <a:off x="1310684" y="4749237"/>
            <a:ext cx="9767624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0" hangingPunct="0">
              <a:lnSpc>
                <a:spcPct val="125000"/>
              </a:lnSpc>
            </a:pPr>
            <a:r>
              <a:rPr lang="en-US" altLang="zh-CN" sz="2400" dirty="0">
                <a:solidFill>
                  <a:srgbClr val="FF0000"/>
                </a:solidFill>
                <a:latin typeface="Calibri" panose="020F0502020204030204" pitchFamily="34" charset="0"/>
                <a:cs typeface="Times New Roman" pitchFamily="18" charset="0"/>
              </a:rPr>
              <a:t>d</a:t>
            </a:r>
            <a:r>
              <a:rPr lang="zh-CN" altLang="zh-CN" sz="2400" dirty="0">
                <a:solidFill>
                  <a:srgbClr val="FF0000"/>
                </a:solidFill>
                <a:latin typeface="Calibri" panose="020F0502020204030204" pitchFamily="34" charset="0"/>
                <a:cs typeface="Times New Roman" pitchFamily="18" charset="0"/>
              </a:rPr>
              <a:t>eserve</a:t>
            </a:r>
            <a:r>
              <a:rPr lang="en-US" altLang="zh-CN" sz="2400" dirty="0">
                <a:solidFill>
                  <a:srgbClr val="FF0000"/>
                </a:solidFill>
                <a:latin typeface="Calibri" panose="020F0502020204030204" pitchFamily="34" charset="0"/>
                <a:cs typeface="Times New Roman" pitchFamily="18" charset="0"/>
              </a:rPr>
              <a:t> doing = deserve to be done</a:t>
            </a:r>
            <a:r>
              <a:rPr lang="zh-CN" altLang="en-US" sz="2400" dirty="0">
                <a:solidFill>
                  <a:srgbClr val="FF0000"/>
                </a:solidFill>
                <a:latin typeface="Calibri" panose="020F0502020204030204" pitchFamily="34" charset="0"/>
                <a:cs typeface="Times New Roman" pitchFamily="18" charset="0"/>
              </a:rPr>
              <a:t>，同</a:t>
            </a:r>
            <a:r>
              <a:rPr lang="zh-CN" altLang="zh-CN" sz="2400" dirty="0">
                <a:solidFill>
                  <a:srgbClr val="FF0000"/>
                </a:solidFill>
                <a:latin typeface="Calibri" panose="020F0502020204030204" pitchFamily="34" charset="0"/>
                <a:cs typeface="Times New Roman" pitchFamily="18" charset="0"/>
              </a:rPr>
              <a:t>need, want, require等。</a:t>
            </a:r>
          </a:p>
          <a:p>
            <a:pPr eaLnBrk="0" hangingPunct="0">
              <a:lnSpc>
                <a:spcPct val="125000"/>
              </a:lnSpc>
            </a:pPr>
            <a:r>
              <a:rPr lang="zh-CN" altLang="zh-CN" sz="2400" dirty="0">
                <a:latin typeface="Calibri" panose="020F0502020204030204" pitchFamily="34" charset="0"/>
                <a:cs typeface="Times New Roman" pitchFamily="18" charset="0"/>
              </a:rPr>
              <a:t>They deserved rewarding. = They deserved to be rewarded.</a:t>
            </a:r>
          </a:p>
          <a:p>
            <a:pPr eaLnBrk="0" hangingPunct="0">
              <a:lnSpc>
                <a:spcPct val="125000"/>
              </a:lnSpc>
            </a:pPr>
            <a:r>
              <a:rPr lang="zh-CN" altLang="zh-CN" sz="2400" dirty="0">
                <a:latin typeface="Calibri" panose="020F0502020204030204" pitchFamily="34" charset="0"/>
                <a:cs typeface="Times New Roman" pitchFamily="18" charset="0"/>
              </a:rPr>
              <a:t>The TV needs mending. = The TV needs to be mended.</a:t>
            </a:r>
            <a:endParaRPr lang="en-US" altLang="zh-CN" sz="2400" dirty="0">
              <a:latin typeface="Calibri" panose="020F0502020204030204" pitchFamily="34" charset="0"/>
              <a:cs typeface="Times New Roman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3000">
        <p:fade/>
      </p:transition>
    </mc:Choice>
    <mc:Fallback xmlns="">
      <p:transition spd="med" advClick="0" advTm="3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  <p:bldP spid="1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平行四边形 20"/>
          <p:cNvSpPr/>
          <p:nvPr/>
        </p:nvSpPr>
        <p:spPr>
          <a:xfrm>
            <a:off x="928051" y="501187"/>
            <a:ext cx="2388358" cy="795350"/>
          </a:xfrm>
          <a:prstGeom prst="parallelogram">
            <a:avLst/>
          </a:prstGeom>
          <a:solidFill>
            <a:srgbClr val="22ACE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Arial" panose="020B0604020202020204"/>
              <a:ea typeface="微软雅黑" panose="020B0503020204020204" charset="-122"/>
              <a:sym typeface="Arial" panose="020B0604020202020204"/>
            </a:endParaRPr>
          </a:p>
        </p:txBody>
      </p:sp>
      <p:sp>
        <p:nvSpPr>
          <p:cNvPr id="22" name="Rectangle 18"/>
          <p:cNvSpPr>
            <a:spLocks noChangeArrowheads="1"/>
          </p:cNvSpPr>
          <p:nvPr/>
        </p:nvSpPr>
        <p:spPr bwMode="auto">
          <a:xfrm>
            <a:off x="1513806" y="648613"/>
            <a:ext cx="737381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zh-CN" sz="2800" b="1" dirty="0">
                <a:latin typeface="Times New Roman" pitchFamily="18" charset="0"/>
                <a:cs typeface="Times New Roman" pitchFamily="18" charset="0"/>
              </a:rPr>
              <a:t>Quiz</a:t>
            </a:r>
            <a:endParaRPr lang="en-US" altLang="zh-CN" sz="2800" dirty="0">
              <a:solidFill>
                <a:schemeClr val="bg1"/>
              </a:solidFill>
              <a:latin typeface="Arial" panose="020B0604020202020204"/>
              <a:ea typeface="微软雅黑" panose="020B0503020204020204" charset="-122"/>
              <a:cs typeface="宋体" panose="02010600030101010101" pitchFamily="2" charset="-122"/>
              <a:sym typeface="Arial" panose="020B0604020202020204"/>
            </a:endParaRPr>
          </a:p>
        </p:txBody>
      </p:sp>
      <p:sp>
        <p:nvSpPr>
          <p:cNvPr id="23" name="平行四边形 22"/>
          <p:cNvSpPr/>
          <p:nvPr/>
        </p:nvSpPr>
        <p:spPr>
          <a:xfrm>
            <a:off x="3195838" y="500032"/>
            <a:ext cx="2686350" cy="796505"/>
          </a:xfrm>
          <a:prstGeom prst="parallelogram">
            <a:avLst/>
          </a:prstGeom>
          <a:solidFill>
            <a:srgbClr val="7ED9F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zh-CN" altLang="en-US" sz="2400" b="1" dirty="0">
                <a:solidFill>
                  <a:schemeClr val="accent1"/>
                </a:solidFill>
                <a:latin typeface="Times New Roman" pitchFamily="18" charset="0"/>
                <a:ea typeface="宋体" pitchFamily="2" charset="-122"/>
                <a:cs typeface="Times New Roman" pitchFamily="18" charset="0"/>
                <a:sym typeface="Arial" panose="020B0604020202020204"/>
              </a:rPr>
              <a:t>即学即用</a:t>
            </a:r>
          </a:p>
        </p:txBody>
      </p:sp>
      <p:pic>
        <p:nvPicPr>
          <p:cNvPr id="2" name="图片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1811" y="635635"/>
            <a:ext cx="756285" cy="594360"/>
          </a:xfrm>
          <a:prstGeom prst="rect">
            <a:avLst/>
          </a:prstGeom>
        </p:spPr>
      </p:pic>
      <p:sp>
        <p:nvSpPr>
          <p:cNvPr id="18" name="文本框 20481"/>
          <p:cNvSpPr txBox="1">
            <a:spLocks noChangeArrowheads="1"/>
          </p:cNvSpPr>
          <p:nvPr/>
        </p:nvSpPr>
        <p:spPr bwMode="auto">
          <a:xfrm>
            <a:off x="802374" y="1453737"/>
            <a:ext cx="11140422" cy="51204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0" hangingPunct="0">
              <a:lnSpc>
                <a:spcPct val="140000"/>
              </a:lnSpc>
            </a:pPr>
            <a:r>
              <a:rPr lang="en-US" altLang="zh-CN" sz="2800" dirty="0">
                <a:solidFill>
                  <a:srgbClr val="202020"/>
                </a:solidFill>
                <a:latin typeface="Calibri" panose="020F0502020204030204" pitchFamily="34" charset="0"/>
                <a:ea typeface="宋体" pitchFamily="2" charset="-122"/>
              </a:rPr>
              <a:t>1. </a:t>
            </a:r>
            <a:r>
              <a:rPr lang="zh-CN" altLang="en-US" sz="2800" dirty="0">
                <a:solidFill>
                  <a:srgbClr val="202020"/>
                </a:solidFill>
                <a:latin typeface="Calibri" panose="020F0502020204030204" pitchFamily="34" charset="0"/>
                <a:ea typeface="宋体" pitchFamily="2" charset="-122"/>
              </a:rPr>
              <a:t>不劳者就该挨饿。</a:t>
            </a:r>
          </a:p>
          <a:p>
            <a:pPr eaLnBrk="0" hangingPunct="0">
              <a:lnSpc>
                <a:spcPct val="140000"/>
              </a:lnSpc>
            </a:pPr>
            <a:r>
              <a:rPr lang="zh-CN" altLang="en-US" sz="2800" dirty="0">
                <a:solidFill>
                  <a:srgbClr val="202020"/>
                </a:solidFill>
                <a:latin typeface="Calibri" panose="020F0502020204030204" pitchFamily="34" charset="0"/>
                <a:ea typeface="宋体" pitchFamily="2" charset="-122"/>
              </a:rPr>
              <a:t>     </a:t>
            </a:r>
            <a:r>
              <a:rPr lang="en-US" altLang="zh-CN" sz="2800" dirty="0">
                <a:solidFill>
                  <a:srgbClr val="202020"/>
                </a:solidFill>
                <a:latin typeface="Calibri" panose="020F0502020204030204" pitchFamily="34" charset="0"/>
                <a:ea typeface="宋体" pitchFamily="2" charset="-122"/>
              </a:rPr>
              <a:t>Those who do not work ___________ starve. </a:t>
            </a:r>
          </a:p>
          <a:p>
            <a:pPr eaLnBrk="0" hangingPunct="0">
              <a:lnSpc>
                <a:spcPct val="140000"/>
              </a:lnSpc>
            </a:pPr>
            <a:r>
              <a:rPr lang="en-US" altLang="zh-CN" sz="2800" dirty="0">
                <a:solidFill>
                  <a:srgbClr val="202020"/>
                </a:solidFill>
                <a:latin typeface="Calibri" panose="020F0502020204030204" pitchFamily="34" charset="0"/>
                <a:ea typeface="宋体" pitchFamily="2" charset="-122"/>
              </a:rPr>
              <a:t>2. </a:t>
            </a:r>
            <a:r>
              <a:rPr lang="zh-CN" altLang="en-US" sz="2800" dirty="0">
                <a:solidFill>
                  <a:srgbClr val="202020"/>
                </a:solidFill>
                <a:latin typeface="Calibri" panose="020F0502020204030204" pitchFamily="34" charset="0"/>
                <a:ea typeface="宋体" pitchFamily="2" charset="-122"/>
              </a:rPr>
              <a:t>他做了这样的事，应该受到惩罚。</a:t>
            </a:r>
          </a:p>
          <a:p>
            <a:pPr eaLnBrk="0" hangingPunct="0">
              <a:lnSpc>
                <a:spcPct val="140000"/>
              </a:lnSpc>
            </a:pPr>
            <a:r>
              <a:rPr lang="zh-CN" altLang="en-US" sz="2800" dirty="0">
                <a:solidFill>
                  <a:srgbClr val="202020"/>
                </a:solidFill>
                <a:latin typeface="Calibri" panose="020F0502020204030204" pitchFamily="34" charset="0"/>
                <a:ea typeface="宋体" pitchFamily="2" charset="-122"/>
              </a:rPr>
              <a:t>     </a:t>
            </a:r>
            <a:r>
              <a:rPr lang="en-US" altLang="zh-CN" sz="2800" dirty="0">
                <a:solidFill>
                  <a:srgbClr val="202020"/>
                </a:solidFill>
                <a:latin typeface="Calibri" panose="020F0502020204030204" pitchFamily="34" charset="0"/>
                <a:ea typeface="宋体" pitchFamily="2" charset="-122"/>
              </a:rPr>
              <a:t>He______________________ for what he did.</a:t>
            </a:r>
          </a:p>
          <a:p>
            <a:pPr eaLnBrk="0" hangingPunct="0">
              <a:lnSpc>
                <a:spcPct val="140000"/>
              </a:lnSpc>
            </a:pPr>
            <a:r>
              <a:rPr lang="en-US" altLang="zh-CN" sz="2800" dirty="0">
                <a:solidFill>
                  <a:srgbClr val="202020"/>
                </a:solidFill>
                <a:latin typeface="Calibri" panose="020F0502020204030204" pitchFamily="34" charset="0"/>
                <a:ea typeface="宋体" pitchFamily="2" charset="-122"/>
              </a:rPr>
              <a:t>     He ___________________________ for what he did.</a:t>
            </a:r>
            <a:endParaRPr lang="zh-CN" altLang="en-US" sz="2800" dirty="0">
              <a:solidFill>
                <a:srgbClr val="202020"/>
              </a:solidFill>
              <a:latin typeface="Calibri" panose="020F0502020204030204" pitchFamily="34" charset="0"/>
              <a:ea typeface="宋体" pitchFamily="2" charset="-122"/>
            </a:endParaRPr>
          </a:p>
          <a:p>
            <a:pPr eaLnBrk="0" hangingPunct="0">
              <a:lnSpc>
                <a:spcPct val="140000"/>
              </a:lnSpc>
            </a:pPr>
            <a:r>
              <a:rPr lang="en-US" altLang="zh-CN" sz="2800" dirty="0">
                <a:solidFill>
                  <a:srgbClr val="202020"/>
                </a:solidFill>
                <a:latin typeface="Calibri" panose="020F0502020204030204" pitchFamily="34" charset="0"/>
                <a:ea typeface="宋体" pitchFamily="2" charset="-122"/>
              </a:rPr>
              <a:t>3. </a:t>
            </a:r>
            <a:r>
              <a:rPr lang="zh-CN" altLang="en-US" sz="2800" dirty="0">
                <a:solidFill>
                  <a:srgbClr val="202020"/>
                </a:solidFill>
                <a:latin typeface="Calibri" panose="020F0502020204030204" pitchFamily="34" charset="0"/>
                <a:ea typeface="宋体" pitchFamily="2" charset="-122"/>
              </a:rPr>
              <a:t>这些看法值得认真考虑</a:t>
            </a:r>
            <a:r>
              <a:rPr lang="en-US" altLang="zh-CN" sz="2800" dirty="0">
                <a:solidFill>
                  <a:srgbClr val="202020"/>
                </a:solidFill>
                <a:latin typeface="Calibri" panose="020F0502020204030204" pitchFamily="34" charset="0"/>
                <a:ea typeface="宋体" pitchFamily="2" charset="-122"/>
              </a:rPr>
              <a:t>[</a:t>
            </a:r>
            <a:r>
              <a:rPr lang="zh-CN" altLang="en-US" sz="2800" dirty="0">
                <a:solidFill>
                  <a:srgbClr val="202020"/>
                </a:solidFill>
                <a:latin typeface="Calibri" panose="020F0502020204030204" pitchFamily="34" charset="0"/>
                <a:ea typeface="宋体" pitchFamily="2" charset="-122"/>
              </a:rPr>
              <a:t>我们注意</a:t>
            </a:r>
            <a:r>
              <a:rPr lang="en-US" altLang="zh-CN" sz="2800" dirty="0">
                <a:solidFill>
                  <a:srgbClr val="202020"/>
                </a:solidFill>
                <a:latin typeface="Calibri" panose="020F0502020204030204" pitchFamily="34" charset="0"/>
                <a:ea typeface="宋体" pitchFamily="2" charset="-122"/>
              </a:rPr>
              <a:t>]</a:t>
            </a:r>
            <a:r>
              <a:rPr lang="zh-CN" altLang="en-US" sz="2800" dirty="0">
                <a:solidFill>
                  <a:srgbClr val="202020"/>
                </a:solidFill>
                <a:latin typeface="Calibri" panose="020F0502020204030204" pitchFamily="34" charset="0"/>
                <a:ea typeface="宋体" pitchFamily="2" charset="-122"/>
              </a:rPr>
              <a:t>。</a:t>
            </a:r>
            <a:r>
              <a:rPr lang="zh-CN" altLang="en-US" dirty="0">
                <a:solidFill>
                  <a:srgbClr val="202020"/>
                </a:solidFill>
                <a:latin typeface="Calibri" panose="020F0502020204030204" pitchFamily="34" charset="0"/>
                <a:ea typeface="宋体" pitchFamily="2" charset="-122"/>
              </a:rPr>
              <a:t> </a:t>
            </a:r>
          </a:p>
          <a:p>
            <a:pPr eaLnBrk="0" hangingPunct="0">
              <a:lnSpc>
                <a:spcPct val="140000"/>
              </a:lnSpc>
            </a:pPr>
            <a:r>
              <a:rPr lang="en-US" altLang="zh-CN" sz="2800" dirty="0">
                <a:solidFill>
                  <a:srgbClr val="202020"/>
                </a:solidFill>
                <a:latin typeface="Calibri" panose="020F0502020204030204" pitchFamily="34" charset="0"/>
                <a:ea typeface="宋体" pitchFamily="2" charset="-122"/>
              </a:rPr>
              <a:t>    These views _________serious____________________________.</a:t>
            </a:r>
          </a:p>
        </p:txBody>
      </p:sp>
      <p:sp>
        <p:nvSpPr>
          <p:cNvPr id="19" name="矩形 20486"/>
          <p:cNvSpPr>
            <a:spLocks noChangeArrowheads="1"/>
          </p:cNvSpPr>
          <p:nvPr/>
        </p:nvSpPr>
        <p:spPr bwMode="auto">
          <a:xfrm>
            <a:off x="1698375" y="5133427"/>
            <a:ext cx="1000852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altLang="zh-CN" sz="2800" dirty="0">
                <a:solidFill>
                  <a:srgbClr val="FF0000"/>
                </a:solidFill>
                <a:latin typeface="Calibri" panose="020F0502020204030204" pitchFamily="34" charset="0"/>
                <a:ea typeface="宋体" pitchFamily="2" charset="-122"/>
              </a:rPr>
              <a:t>                                                     consideration /our attention</a:t>
            </a:r>
          </a:p>
        </p:txBody>
      </p:sp>
      <p:sp>
        <p:nvSpPr>
          <p:cNvPr id="20" name="文本框 20482"/>
          <p:cNvSpPr txBox="1">
            <a:spLocks noChangeArrowheads="1"/>
          </p:cNvSpPr>
          <p:nvPr/>
        </p:nvSpPr>
        <p:spPr bwMode="auto">
          <a:xfrm>
            <a:off x="4837613" y="2173048"/>
            <a:ext cx="2089150" cy="522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altLang="zh-CN" sz="2800" dirty="0">
                <a:solidFill>
                  <a:srgbClr val="FF0000"/>
                </a:solidFill>
                <a:latin typeface="Calibri" panose="020F0502020204030204" pitchFamily="34" charset="0"/>
                <a:ea typeface="宋体" pitchFamily="2" charset="-122"/>
              </a:rPr>
              <a:t>deserve to</a:t>
            </a:r>
          </a:p>
        </p:txBody>
      </p:sp>
      <p:sp>
        <p:nvSpPr>
          <p:cNvPr id="25" name="文本框 20483"/>
          <p:cNvSpPr txBox="1">
            <a:spLocks noChangeArrowheads="1"/>
          </p:cNvSpPr>
          <p:nvPr/>
        </p:nvSpPr>
        <p:spPr bwMode="auto">
          <a:xfrm>
            <a:off x="1857308" y="3341884"/>
            <a:ext cx="4392612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>
            <a:defPPr>
              <a:defRPr lang="zh-CN"/>
            </a:defPPr>
            <a:lvl1pPr eaLnBrk="0" hangingPunct="0">
              <a:spcBef>
                <a:spcPct val="50000"/>
              </a:spcBef>
              <a:defRPr sz="2800">
                <a:solidFill>
                  <a:srgbClr val="FF0000"/>
                </a:solidFill>
                <a:latin typeface="Calibri" panose="020F0502020204030204" pitchFamily="34" charset="0"/>
                <a:ea typeface="宋体" pitchFamily="2" charset="-122"/>
              </a:defRPr>
            </a:lvl1pPr>
          </a:lstStyle>
          <a:p>
            <a:r>
              <a:rPr lang="en-US" altLang="zh-CN" dirty="0"/>
              <a:t>deserves to be punished</a:t>
            </a:r>
          </a:p>
        </p:txBody>
      </p:sp>
      <p:sp>
        <p:nvSpPr>
          <p:cNvPr id="26" name="文本框 20484"/>
          <p:cNvSpPr txBox="1">
            <a:spLocks noChangeArrowheads="1"/>
          </p:cNvSpPr>
          <p:nvPr/>
        </p:nvSpPr>
        <p:spPr bwMode="auto">
          <a:xfrm>
            <a:off x="1698375" y="3913254"/>
            <a:ext cx="5113337" cy="522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>
            <a:defPPr>
              <a:defRPr lang="zh-CN"/>
            </a:defPPr>
            <a:lvl1pPr eaLnBrk="0" hangingPunct="0">
              <a:spcBef>
                <a:spcPct val="50000"/>
              </a:spcBef>
              <a:defRPr sz="2800">
                <a:solidFill>
                  <a:srgbClr val="FF0000"/>
                </a:solidFill>
                <a:latin typeface="Calibri" panose="020F0502020204030204" pitchFamily="34" charset="0"/>
                <a:ea typeface="宋体" pitchFamily="2" charset="-122"/>
              </a:defRPr>
            </a:lvl1pPr>
          </a:lstStyle>
          <a:p>
            <a:r>
              <a:rPr lang="en-US" altLang="zh-CN" dirty="0"/>
              <a:t>deserves punishing/punishment</a:t>
            </a:r>
          </a:p>
        </p:txBody>
      </p:sp>
      <p:sp>
        <p:nvSpPr>
          <p:cNvPr id="27" name="文本框 20482"/>
          <p:cNvSpPr txBox="1">
            <a:spLocks noChangeArrowheads="1"/>
          </p:cNvSpPr>
          <p:nvPr/>
        </p:nvSpPr>
        <p:spPr bwMode="auto">
          <a:xfrm>
            <a:off x="3009039" y="5134360"/>
            <a:ext cx="2089150" cy="522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>
            <a:defPPr>
              <a:defRPr lang="zh-CN"/>
            </a:defPPr>
            <a:lvl1pPr eaLnBrk="0" hangingPunct="0">
              <a:spcBef>
                <a:spcPct val="50000"/>
              </a:spcBef>
              <a:defRPr sz="2800">
                <a:solidFill>
                  <a:srgbClr val="FF0000"/>
                </a:solidFill>
                <a:latin typeface="Calibri" panose="020F0502020204030204" pitchFamily="34" charset="0"/>
                <a:ea typeface="宋体" pitchFamily="2" charset="-122"/>
              </a:defRPr>
            </a:lvl1pPr>
          </a:lstStyle>
          <a:p>
            <a:r>
              <a:rPr lang="en-US" altLang="zh-CN" dirty="0"/>
              <a:t>deserve 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3000">
        <p:fade/>
      </p:transition>
    </mc:Choice>
    <mc:Fallback xmlns="">
      <p:transition spd="med" advClick="0" advTm="3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20" grpId="0"/>
      <p:bldP spid="25" grpId="0"/>
      <p:bldP spid="26" grpId="0"/>
      <p:bldP spid="27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平行四边形 20"/>
          <p:cNvSpPr/>
          <p:nvPr/>
        </p:nvSpPr>
        <p:spPr>
          <a:xfrm>
            <a:off x="1179058" y="264801"/>
            <a:ext cx="2700670" cy="699576"/>
          </a:xfrm>
          <a:prstGeom prst="parallelogram">
            <a:avLst/>
          </a:prstGeom>
          <a:solidFill>
            <a:srgbClr val="22ACE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Arial" panose="020B0604020202020204"/>
              <a:ea typeface="微软雅黑" panose="020B0503020204020204" charset="-122"/>
              <a:sym typeface="Arial" panose="020B0604020202020204"/>
            </a:endParaRPr>
          </a:p>
        </p:txBody>
      </p:sp>
      <p:sp>
        <p:nvSpPr>
          <p:cNvPr id="22" name="Rectangle 18"/>
          <p:cNvSpPr>
            <a:spLocks noChangeArrowheads="1"/>
          </p:cNvSpPr>
          <p:nvPr/>
        </p:nvSpPr>
        <p:spPr bwMode="auto">
          <a:xfrm>
            <a:off x="1475892" y="439711"/>
            <a:ext cx="1535677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zh-CN" altLang="en-US" sz="2800" dirty="0">
                <a:solidFill>
                  <a:schemeClr val="bg1"/>
                </a:solidFill>
                <a:latin typeface="Arial" panose="020B0604020202020204"/>
                <a:ea typeface="微软雅黑" panose="020B0503020204020204" charset="-122"/>
                <a:cs typeface="宋体" panose="02010600030101010101" pitchFamily="2" charset="-122"/>
                <a:sym typeface="Arial" panose="020B0604020202020204"/>
              </a:rPr>
              <a:t>即学即用</a:t>
            </a:r>
            <a:r>
              <a:rPr lang="en-US" altLang="zh-CN" sz="2800" dirty="0">
                <a:solidFill>
                  <a:schemeClr val="bg1"/>
                </a:solidFill>
                <a:latin typeface="Arial" panose="020B0604020202020204"/>
                <a:ea typeface="微软雅黑" panose="020B0503020204020204" charset="-122"/>
                <a:cs typeface="宋体" panose="02010600030101010101" pitchFamily="2" charset="-122"/>
                <a:sym typeface="Arial" panose="020B0604020202020204"/>
              </a:rPr>
              <a:t> </a:t>
            </a:r>
          </a:p>
        </p:txBody>
      </p:sp>
      <p:sp>
        <p:nvSpPr>
          <p:cNvPr id="6" name="矩形 5"/>
          <p:cNvSpPr/>
          <p:nvPr/>
        </p:nvSpPr>
        <p:spPr>
          <a:xfrm>
            <a:off x="547198" y="1101472"/>
            <a:ext cx="11023479" cy="5576429"/>
          </a:xfrm>
          <a:prstGeom prst="rect">
            <a:avLst/>
          </a:prstGeom>
          <a:solidFill>
            <a:srgbClr val="E0EC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zh-CN" altLang="en-US" dirty="0">
              <a:latin typeface="Calibri" panose="020F0502020204030204" pitchFamily="34" charset="0"/>
              <a:ea typeface="微软雅黑" panose="020B0503020204020204" charset="-122"/>
              <a:sym typeface="Arial" panose="020B0604020202020204"/>
            </a:endParaRPr>
          </a:p>
        </p:txBody>
      </p:sp>
      <p:pic>
        <p:nvPicPr>
          <p:cNvPr id="2" name="图片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8795" y="309256"/>
            <a:ext cx="504825" cy="505460"/>
          </a:xfrm>
          <a:prstGeom prst="rect">
            <a:avLst/>
          </a:prstGeom>
        </p:spPr>
      </p:pic>
      <p:sp>
        <p:nvSpPr>
          <p:cNvPr id="13" name="矩形 12"/>
          <p:cNvSpPr/>
          <p:nvPr/>
        </p:nvSpPr>
        <p:spPr>
          <a:xfrm>
            <a:off x="726831" y="1045590"/>
            <a:ext cx="10668000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altLang="zh-CN" sz="2400" dirty="0">
                <a:latin typeface="Calibri" panose="020F0502020204030204" pitchFamily="34" charset="0"/>
                <a:cs typeface="Times New Roman" panose="02020603050405020304" pitchFamily="18" charset="0"/>
              </a:rPr>
              <a:t>        My son is crazy about sports and he __________________ their school sports meeting, which is held  ______________. When he ______________ a competitor this year, he was wild with joy. He knew he could  ___________100-metre running with other _________ for the _______ for his class. However, fearing that he would lose the game because of an old injury in his ankle, he practiced again and again to make full preparations . </a:t>
            </a:r>
          </a:p>
          <a:p>
            <a:pPr algn="just"/>
            <a:r>
              <a:rPr lang="en-US" altLang="zh-CN" sz="2400" dirty="0">
                <a:latin typeface="Calibri" panose="020F0502020204030204" pitchFamily="34" charset="0"/>
                <a:cs typeface="Times New Roman" panose="02020603050405020304" pitchFamily="18" charset="0"/>
              </a:rPr>
              <a:t>        This year the school sports meeting was held in the city’s ________, which can _______ 10000 people. Many parents ____________ cheer on _______. Finally, the most exciting moment came. My son didn’t run fast at first. But he _________ his speed soon and surpassed competitors ______________. To our great joy, he eventually took second place, winning a silver _____. The medal ____________ courage and strength. As the saying goes, “No _______, no gains.”  Those who ____________ achieve their goal ________ respect. </a:t>
            </a:r>
            <a:endParaRPr lang="zh-CN" altLang="en-US" sz="2400" dirty="0"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3" name="Text Box 5"/>
          <p:cNvSpPr txBox="1">
            <a:spLocks noChangeArrowheads="1"/>
          </p:cNvSpPr>
          <p:nvPr/>
        </p:nvSpPr>
        <p:spPr bwMode="auto">
          <a:xfrm>
            <a:off x="6058937" y="1051718"/>
            <a:ext cx="3207224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defPPr>
              <a:defRPr lang="zh-CN"/>
            </a:defPPr>
            <a:lvl1pPr>
              <a:spcBef>
                <a:spcPct val="50000"/>
              </a:spcBef>
              <a:defRPr sz="2400">
                <a:solidFill>
                  <a:srgbClr val="FF0000"/>
                </a:solidFill>
                <a:latin typeface="Calibri" panose="020F0502020204030204" pitchFamily="34" charset="0"/>
                <a:cs typeface="Times New Roman" panose="02020603050405020304" pitchFamily="18" charset="0"/>
              </a:defRPr>
            </a:lvl1pPr>
          </a:lstStyle>
          <a:p>
            <a:r>
              <a:rPr lang="en-US" altLang="zh-CN" dirty="0"/>
              <a:t>takes an active part in</a:t>
            </a:r>
          </a:p>
        </p:txBody>
      </p:sp>
      <p:sp>
        <p:nvSpPr>
          <p:cNvPr id="34" name="Text Box 5"/>
          <p:cNvSpPr txBox="1">
            <a:spLocks noChangeArrowheads="1"/>
          </p:cNvSpPr>
          <p:nvPr/>
        </p:nvSpPr>
        <p:spPr bwMode="auto">
          <a:xfrm>
            <a:off x="3767378" y="1420768"/>
            <a:ext cx="2462789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defPPr>
              <a:defRPr lang="zh-CN"/>
            </a:defPPr>
            <a:lvl1pPr>
              <a:spcBef>
                <a:spcPct val="50000"/>
              </a:spcBef>
              <a:defRPr sz="2400">
                <a:solidFill>
                  <a:srgbClr val="FF0000"/>
                </a:solidFill>
                <a:latin typeface="Calibri" panose="020F0502020204030204" pitchFamily="34" charset="0"/>
                <a:cs typeface="Times New Roman" panose="02020603050405020304" pitchFamily="18" charset="0"/>
              </a:defRPr>
            </a:lvl1pPr>
          </a:lstStyle>
          <a:p>
            <a:r>
              <a:rPr lang="en-US" altLang="zh-CN" dirty="0"/>
              <a:t>on a regular basis</a:t>
            </a:r>
          </a:p>
        </p:txBody>
      </p:sp>
      <p:sp>
        <p:nvSpPr>
          <p:cNvPr id="35" name="Text Box 5"/>
          <p:cNvSpPr txBox="1">
            <a:spLocks noChangeArrowheads="1"/>
          </p:cNvSpPr>
          <p:nvPr/>
        </p:nvSpPr>
        <p:spPr bwMode="auto">
          <a:xfrm>
            <a:off x="7396433" y="1402164"/>
            <a:ext cx="233996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defPPr>
              <a:defRPr lang="zh-CN"/>
            </a:defPPr>
            <a:lvl1pPr>
              <a:spcBef>
                <a:spcPct val="50000"/>
              </a:spcBef>
              <a:defRPr sz="2400">
                <a:solidFill>
                  <a:srgbClr val="FF0000"/>
                </a:solidFill>
                <a:latin typeface="Calibri" panose="020F0502020204030204" pitchFamily="34" charset="0"/>
                <a:cs typeface="Times New Roman" panose="02020603050405020304" pitchFamily="18" charset="0"/>
              </a:defRPr>
            </a:lvl1pPr>
          </a:lstStyle>
          <a:p>
            <a:r>
              <a:rPr lang="en-US" altLang="zh-CN" dirty="0"/>
              <a:t>was admitted as</a:t>
            </a:r>
          </a:p>
        </p:txBody>
      </p:sp>
      <p:sp>
        <p:nvSpPr>
          <p:cNvPr id="36" name="Text Box 5"/>
          <p:cNvSpPr txBox="1">
            <a:spLocks noChangeArrowheads="1"/>
          </p:cNvSpPr>
          <p:nvPr/>
        </p:nvSpPr>
        <p:spPr bwMode="auto">
          <a:xfrm>
            <a:off x="7220587" y="1773074"/>
            <a:ext cx="185738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defPPr>
              <a:defRPr lang="zh-CN"/>
            </a:defPPr>
            <a:lvl1pPr>
              <a:spcBef>
                <a:spcPct val="50000"/>
              </a:spcBef>
              <a:defRPr sz="2400">
                <a:solidFill>
                  <a:srgbClr val="FF0000"/>
                </a:solidFill>
                <a:latin typeface="Calibri" panose="020F0502020204030204" pitchFamily="34" charset="0"/>
                <a:cs typeface="Times New Roman" panose="02020603050405020304" pitchFamily="18" charset="0"/>
              </a:defRPr>
            </a:lvl1pPr>
          </a:lstStyle>
          <a:p>
            <a:r>
              <a:rPr lang="en-US" altLang="zh-CN" dirty="0"/>
              <a:t>compete in</a:t>
            </a:r>
          </a:p>
        </p:txBody>
      </p:sp>
      <p:sp>
        <p:nvSpPr>
          <p:cNvPr id="37" name="Text Box 5"/>
          <p:cNvSpPr txBox="1">
            <a:spLocks noChangeArrowheads="1"/>
          </p:cNvSpPr>
          <p:nvPr/>
        </p:nvSpPr>
        <p:spPr bwMode="auto">
          <a:xfrm>
            <a:off x="2082875" y="2140918"/>
            <a:ext cx="185738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defPPr>
              <a:defRPr lang="zh-CN"/>
            </a:defPPr>
            <a:lvl1pPr>
              <a:spcBef>
                <a:spcPct val="50000"/>
              </a:spcBef>
              <a:defRPr sz="2400">
                <a:solidFill>
                  <a:srgbClr val="FF0000"/>
                </a:solidFill>
                <a:latin typeface="Calibri" panose="020F0502020204030204" pitchFamily="34" charset="0"/>
                <a:cs typeface="Times New Roman" panose="02020603050405020304" pitchFamily="18" charset="0"/>
              </a:defRPr>
            </a:lvl1pPr>
          </a:lstStyle>
          <a:p>
            <a:r>
              <a:rPr lang="en-US" altLang="zh-CN" dirty="0"/>
              <a:t>competitors</a:t>
            </a:r>
          </a:p>
        </p:txBody>
      </p:sp>
      <p:sp>
        <p:nvSpPr>
          <p:cNvPr id="38" name="Text Box 5"/>
          <p:cNvSpPr txBox="1">
            <a:spLocks noChangeArrowheads="1"/>
          </p:cNvSpPr>
          <p:nvPr/>
        </p:nvSpPr>
        <p:spPr bwMode="auto">
          <a:xfrm>
            <a:off x="4804405" y="2113307"/>
            <a:ext cx="1013819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defPPr>
              <a:defRPr lang="zh-CN"/>
            </a:defPPr>
            <a:lvl1pPr>
              <a:spcBef>
                <a:spcPct val="50000"/>
              </a:spcBef>
              <a:defRPr sz="2400">
                <a:solidFill>
                  <a:srgbClr val="FF0000"/>
                </a:solidFill>
                <a:latin typeface="Calibri" panose="020F0502020204030204" pitchFamily="34" charset="0"/>
                <a:cs typeface="Times New Roman" panose="02020603050405020304" pitchFamily="18" charset="0"/>
              </a:defRPr>
            </a:lvl1pPr>
          </a:lstStyle>
          <a:p>
            <a:r>
              <a:rPr lang="en-US" altLang="zh-CN" dirty="0"/>
              <a:t>glory</a:t>
            </a:r>
          </a:p>
        </p:txBody>
      </p:sp>
      <p:sp>
        <p:nvSpPr>
          <p:cNvPr id="42" name="Text Box 5"/>
          <p:cNvSpPr txBox="1">
            <a:spLocks noChangeArrowheads="1"/>
          </p:cNvSpPr>
          <p:nvPr/>
        </p:nvSpPr>
        <p:spPr bwMode="auto">
          <a:xfrm>
            <a:off x="8617619" y="3239307"/>
            <a:ext cx="185738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defPPr>
              <a:defRPr lang="zh-CN"/>
            </a:defPPr>
            <a:lvl1pPr>
              <a:spcBef>
                <a:spcPct val="50000"/>
              </a:spcBef>
              <a:defRPr sz="2400">
                <a:solidFill>
                  <a:srgbClr val="FF0000"/>
                </a:solidFill>
                <a:latin typeface="Calibri" panose="020F0502020204030204" pitchFamily="34" charset="0"/>
                <a:cs typeface="Times New Roman" panose="02020603050405020304" pitchFamily="18" charset="0"/>
              </a:defRPr>
            </a:lvl1pPr>
          </a:lstStyle>
          <a:p>
            <a:r>
              <a:rPr lang="en-US" altLang="zh-CN" dirty="0"/>
              <a:t>stadium</a:t>
            </a:r>
          </a:p>
        </p:txBody>
      </p:sp>
      <p:sp>
        <p:nvSpPr>
          <p:cNvPr id="43" name="Text Box 5"/>
          <p:cNvSpPr txBox="1">
            <a:spLocks noChangeArrowheads="1"/>
          </p:cNvSpPr>
          <p:nvPr/>
        </p:nvSpPr>
        <p:spPr bwMode="auto">
          <a:xfrm>
            <a:off x="771207" y="3612113"/>
            <a:ext cx="1334365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defPPr>
              <a:defRPr lang="zh-CN"/>
            </a:defPPr>
            <a:lvl1pPr>
              <a:spcBef>
                <a:spcPct val="50000"/>
              </a:spcBef>
              <a:defRPr sz="2400">
                <a:solidFill>
                  <a:srgbClr val="FF0000"/>
                </a:solidFill>
                <a:latin typeface="Calibri" panose="020F0502020204030204" pitchFamily="34" charset="0"/>
                <a:cs typeface="Times New Roman" panose="02020603050405020304" pitchFamily="18" charset="0"/>
              </a:defRPr>
            </a:lvl1pPr>
          </a:lstStyle>
          <a:p>
            <a:r>
              <a:rPr lang="en-US" altLang="zh-CN" dirty="0"/>
              <a:t>admit</a:t>
            </a:r>
          </a:p>
        </p:txBody>
      </p:sp>
      <p:sp>
        <p:nvSpPr>
          <p:cNvPr id="44" name="Text Box 5"/>
          <p:cNvSpPr txBox="1">
            <a:spLocks noChangeArrowheads="1"/>
          </p:cNvSpPr>
          <p:nvPr/>
        </p:nvSpPr>
        <p:spPr bwMode="auto">
          <a:xfrm>
            <a:off x="5502638" y="3595008"/>
            <a:ext cx="2117045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defPPr>
              <a:defRPr lang="zh-CN"/>
            </a:defPPr>
            <a:lvl1pPr>
              <a:spcBef>
                <a:spcPct val="50000"/>
              </a:spcBef>
              <a:defRPr sz="2400">
                <a:solidFill>
                  <a:srgbClr val="FF0000"/>
                </a:solidFill>
                <a:latin typeface="Calibri" panose="020F0502020204030204" pitchFamily="34" charset="0"/>
                <a:cs typeface="Times New Roman" panose="02020603050405020304" pitchFamily="18" charset="0"/>
              </a:defRPr>
            </a:lvl1pPr>
          </a:lstStyle>
          <a:p>
            <a:r>
              <a:rPr lang="en-US" altLang="zh-CN" dirty="0"/>
              <a:t>volunteered to</a:t>
            </a:r>
          </a:p>
        </p:txBody>
      </p:sp>
      <p:sp>
        <p:nvSpPr>
          <p:cNvPr id="45" name="Text Box 5"/>
          <p:cNvSpPr txBox="1">
            <a:spLocks noChangeArrowheads="1"/>
          </p:cNvSpPr>
          <p:nvPr/>
        </p:nvSpPr>
        <p:spPr bwMode="auto">
          <a:xfrm>
            <a:off x="8656632" y="3631348"/>
            <a:ext cx="185738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defPPr>
              <a:defRPr lang="zh-CN"/>
            </a:defPPr>
            <a:lvl1pPr>
              <a:spcBef>
                <a:spcPct val="50000"/>
              </a:spcBef>
              <a:defRPr sz="2400">
                <a:solidFill>
                  <a:srgbClr val="FF0000"/>
                </a:solidFill>
                <a:latin typeface="Calibri" panose="020F0502020204030204" pitchFamily="34" charset="0"/>
                <a:cs typeface="Times New Roman" panose="02020603050405020304" pitchFamily="18" charset="0"/>
              </a:defRPr>
            </a:lvl1pPr>
          </a:lstStyle>
          <a:p>
            <a:r>
              <a:rPr lang="en-US" altLang="zh-CN" dirty="0"/>
              <a:t>athletes</a:t>
            </a:r>
          </a:p>
        </p:txBody>
      </p:sp>
      <p:sp>
        <p:nvSpPr>
          <p:cNvPr id="46" name="Text Box 5"/>
          <p:cNvSpPr txBox="1">
            <a:spLocks noChangeArrowheads="1"/>
          </p:cNvSpPr>
          <p:nvPr/>
        </p:nvSpPr>
        <p:spPr bwMode="auto">
          <a:xfrm>
            <a:off x="9369235" y="3943393"/>
            <a:ext cx="185738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defPPr>
              <a:defRPr lang="zh-CN"/>
            </a:defPPr>
            <a:lvl1pPr>
              <a:spcBef>
                <a:spcPct val="50000"/>
              </a:spcBef>
              <a:defRPr sz="2400">
                <a:solidFill>
                  <a:srgbClr val="FF0000"/>
                </a:solidFill>
                <a:latin typeface="Calibri" panose="020F0502020204030204" pitchFamily="34" charset="0"/>
                <a:cs typeface="Times New Roman" panose="02020603050405020304" pitchFamily="18" charset="0"/>
              </a:defRPr>
            </a:lvl1pPr>
          </a:lstStyle>
          <a:p>
            <a:r>
              <a:rPr lang="en-US" altLang="zh-CN" dirty="0"/>
              <a:t>picked up</a:t>
            </a:r>
          </a:p>
        </p:txBody>
      </p:sp>
      <p:sp>
        <p:nvSpPr>
          <p:cNvPr id="47" name="Text Box 5"/>
          <p:cNvSpPr txBox="1">
            <a:spLocks noChangeArrowheads="1"/>
          </p:cNvSpPr>
          <p:nvPr/>
        </p:nvSpPr>
        <p:spPr bwMode="auto">
          <a:xfrm>
            <a:off x="6085004" y="4328617"/>
            <a:ext cx="246278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defPPr>
              <a:defRPr lang="zh-CN"/>
            </a:defPPr>
            <a:lvl1pPr>
              <a:spcBef>
                <a:spcPct val="50000"/>
              </a:spcBef>
              <a:defRPr sz="2400">
                <a:solidFill>
                  <a:srgbClr val="FF0000"/>
                </a:solidFill>
                <a:latin typeface="Calibri" panose="020F0502020204030204" pitchFamily="34" charset="0"/>
                <a:cs typeface="Times New Roman" panose="02020603050405020304" pitchFamily="18" charset="0"/>
              </a:defRPr>
            </a:lvl1pPr>
          </a:lstStyle>
          <a:p>
            <a:r>
              <a:rPr lang="en-US" altLang="zh-CN" dirty="0"/>
              <a:t>one after another</a:t>
            </a:r>
          </a:p>
        </p:txBody>
      </p:sp>
      <p:sp>
        <p:nvSpPr>
          <p:cNvPr id="48" name="Text Box 5"/>
          <p:cNvSpPr txBox="1">
            <a:spLocks noChangeArrowheads="1"/>
          </p:cNvSpPr>
          <p:nvPr/>
        </p:nvSpPr>
        <p:spPr bwMode="auto">
          <a:xfrm>
            <a:off x="6870037" y="4705540"/>
            <a:ext cx="185738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defPPr>
              <a:defRPr lang="zh-CN"/>
            </a:defPPr>
            <a:lvl1pPr>
              <a:spcBef>
                <a:spcPct val="50000"/>
              </a:spcBef>
              <a:defRPr sz="2400">
                <a:solidFill>
                  <a:srgbClr val="FF0000"/>
                </a:solidFill>
                <a:latin typeface="Calibri" panose="020F0502020204030204" pitchFamily="34" charset="0"/>
                <a:cs typeface="Times New Roman" panose="02020603050405020304" pitchFamily="18" charset="0"/>
              </a:defRPr>
            </a:lvl1pPr>
          </a:lstStyle>
          <a:p>
            <a:r>
              <a:rPr lang="en-US" altLang="zh-CN" dirty="0"/>
              <a:t>medal</a:t>
            </a:r>
          </a:p>
        </p:txBody>
      </p:sp>
      <p:sp>
        <p:nvSpPr>
          <p:cNvPr id="49" name="Text Box 5"/>
          <p:cNvSpPr txBox="1">
            <a:spLocks noChangeArrowheads="1"/>
          </p:cNvSpPr>
          <p:nvPr/>
        </p:nvSpPr>
        <p:spPr bwMode="auto">
          <a:xfrm>
            <a:off x="9369235" y="4691814"/>
            <a:ext cx="185738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defPPr>
              <a:defRPr lang="zh-CN"/>
            </a:defPPr>
            <a:lvl1pPr>
              <a:spcBef>
                <a:spcPct val="50000"/>
              </a:spcBef>
              <a:defRPr sz="2400">
                <a:solidFill>
                  <a:srgbClr val="FF0000"/>
                </a:solidFill>
                <a:latin typeface="Calibri" panose="020F0502020204030204" pitchFamily="34" charset="0"/>
                <a:cs typeface="Times New Roman" panose="02020603050405020304" pitchFamily="18" charset="0"/>
              </a:defRPr>
            </a:lvl1pPr>
          </a:lstStyle>
          <a:p>
            <a:r>
              <a:rPr lang="en-US" altLang="zh-CN" dirty="0"/>
              <a:t>stands for</a:t>
            </a:r>
          </a:p>
        </p:txBody>
      </p:sp>
      <p:sp>
        <p:nvSpPr>
          <p:cNvPr id="50" name="Text Box 5"/>
          <p:cNvSpPr txBox="1">
            <a:spLocks noChangeArrowheads="1"/>
          </p:cNvSpPr>
          <p:nvPr/>
        </p:nvSpPr>
        <p:spPr bwMode="auto">
          <a:xfrm>
            <a:off x="7081698" y="5061241"/>
            <a:ext cx="116170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defPPr>
              <a:defRPr lang="zh-CN"/>
            </a:defPPr>
            <a:lvl1pPr>
              <a:spcBef>
                <a:spcPct val="50000"/>
              </a:spcBef>
              <a:defRPr sz="2400">
                <a:solidFill>
                  <a:srgbClr val="FF0000"/>
                </a:solidFill>
                <a:latin typeface="Calibri" panose="020F0502020204030204" pitchFamily="34" charset="0"/>
                <a:cs typeface="Times New Roman" panose="02020603050405020304" pitchFamily="18" charset="0"/>
              </a:defRPr>
            </a:lvl1pPr>
          </a:lstStyle>
          <a:p>
            <a:r>
              <a:rPr lang="en-US" altLang="zh-CN" dirty="0"/>
              <a:t>pains</a:t>
            </a:r>
          </a:p>
        </p:txBody>
      </p:sp>
      <p:sp>
        <p:nvSpPr>
          <p:cNvPr id="51" name="Text Box 5"/>
          <p:cNvSpPr txBox="1">
            <a:spLocks noChangeArrowheads="1"/>
          </p:cNvSpPr>
          <p:nvPr/>
        </p:nvSpPr>
        <p:spPr bwMode="auto">
          <a:xfrm>
            <a:off x="771207" y="5421962"/>
            <a:ext cx="185738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defPPr>
              <a:defRPr lang="zh-CN"/>
            </a:defPPr>
            <a:lvl1pPr>
              <a:spcBef>
                <a:spcPct val="50000"/>
              </a:spcBef>
              <a:defRPr sz="2400">
                <a:solidFill>
                  <a:srgbClr val="FF0000"/>
                </a:solidFill>
                <a:latin typeface="Calibri" panose="020F0502020204030204" pitchFamily="34" charset="0"/>
                <a:cs typeface="Times New Roman" panose="02020603050405020304" pitchFamily="18" charset="0"/>
              </a:defRPr>
            </a:lvl1pPr>
          </a:lstStyle>
          <a:p>
            <a:r>
              <a:rPr lang="en-US" altLang="zh-CN" dirty="0"/>
              <a:t>take pains to </a:t>
            </a:r>
          </a:p>
        </p:txBody>
      </p:sp>
      <p:sp>
        <p:nvSpPr>
          <p:cNvPr id="52" name="Text Box 5"/>
          <p:cNvSpPr txBox="1">
            <a:spLocks noChangeArrowheads="1"/>
          </p:cNvSpPr>
          <p:nvPr/>
        </p:nvSpPr>
        <p:spPr bwMode="auto">
          <a:xfrm>
            <a:off x="4937338" y="5421963"/>
            <a:ext cx="185738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defPPr>
              <a:defRPr lang="zh-CN"/>
            </a:defPPr>
            <a:lvl1pPr>
              <a:spcBef>
                <a:spcPct val="50000"/>
              </a:spcBef>
              <a:defRPr sz="2400">
                <a:solidFill>
                  <a:srgbClr val="FF0000"/>
                </a:solidFill>
                <a:latin typeface="Calibri" panose="020F0502020204030204" pitchFamily="34" charset="0"/>
                <a:cs typeface="Times New Roman" panose="02020603050405020304" pitchFamily="18" charset="0"/>
              </a:defRPr>
            </a:lvl1pPr>
          </a:lstStyle>
          <a:p>
            <a:r>
              <a:rPr lang="en-US" altLang="zh-CN" dirty="0"/>
              <a:t>deserve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3000">
        <p:fade/>
      </p:transition>
    </mc:Choice>
    <mc:Fallback xmlns="">
      <p:transition spd="med" advClick="0" advTm="3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/>
      <p:bldP spid="34" grpId="0"/>
      <p:bldP spid="35" grpId="0"/>
      <p:bldP spid="36" grpId="0"/>
      <p:bldP spid="37" grpId="0"/>
      <p:bldP spid="38" grpId="0"/>
      <p:bldP spid="42" grpId="0"/>
      <p:bldP spid="43" grpId="0"/>
      <p:bldP spid="44" grpId="0"/>
      <p:bldP spid="45" grpId="0"/>
      <p:bldP spid="46" grpId="0"/>
      <p:bldP spid="47" grpId="0"/>
      <p:bldP spid="48" grpId="0"/>
      <p:bldP spid="49" grpId="0"/>
      <p:bldP spid="50" grpId="0"/>
      <p:bldP spid="51" grpId="0"/>
      <p:bldP spid="52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/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平行四边形 8"/>
          <p:cNvSpPr/>
          <p:nvPr/>
        </p:nvSpPr>
        <p:spPr>
          <a:xfrm>
            <a:off x="3604895" y="2694940"/>
            <a:ext cx="5397500" cy="1511300"/>
          </a:xfrm>
          <a:prstGeom prst="parallelogram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Arial" panose="020B0604020202020204"/>
              <a:ea typeface="微软雅黑" panose="020B0503020204020204" charset="-122"/>
              <a:sym typeface="Arial" panose="020B0604020202020204"/>
            </a:endParaRPr>
          </a:p>
        </p:txBody>
      </p:sp>
      <p:sp>
        <p:nvSpPr>
          <p:cNvPr id="10" name="Rectangle 18"/>
          <p:cNvSpPr>
            <a:spLocks noChangeArrowheads="1"/>
          </p:cNvSpPr>
          <p:nvPr/>
        </p:nvSpPr>
        <p:spPr bwMode="auto">
          <a:xfrm>
            <a:off x="4008120" y="3173730"/>
            <a:ext cx="4631690" cy="5537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zh-CN" altLang="en-US" sz="3600" dirty="0">
                <a:solidFill>
                  <a:srgbClr val="22ACEC"/>
                </a:solidFill>
                <a:latin typeface="Arial" panose="020B0604020202020204"/>
                <a:ea typeface="微软雅黑" panose="020B0503020204020204" charset="-122"/>
                <a:cs typeface="宋体" panose="02010600030101010101" pitchFamily="2" charset="-122"/>
                <a:sym typeface="Arial" panose="020B0604020202020204"/>
              </a:rPr>
              <a:t>溯恩教育感谢一路有你</a:t>
            </a:r>
          </a:p>
        </p:txBody>
      </p:sp>
      <p:cxnSp>
        <p:nvCxnSpPr>
          <p:cNvPr id="16" name="直接连接符 15"/>
          <p:cNvCxnSpPr/>
          <p:nvPr/>
        </p:nvCxnSpPr>
        <p:spPr>
          <a:xfrm>
            <a:off x="4011930" y="3727450"/>
            <a:ext cx="4583430" cy="0"/>
          </a:xfrm>
          <a:prstGeom prst="line">
            <a:avLst/>
          </a:prstGeom>
          <a:ln>
            <a:solidFill>
              <a:srgbClr val="22ACE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3000">
        <p:fade/>
      </p:transition>
    </mc:Choice>
    <mc:Fallback xmlns="">
      <p:transition spd="med" advClick="0" advTm="3000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平行四边形 20"/>
          <p:cNvSpPr/>
          <p:nvPr/>
        </p:nvSpPr>
        <p:spPr>
          <a:xfrm>
            <a:off x="1142965" y="746723"/>
            <a:ext cx="3524275" cy="699576"/>
          </a:xfrm>
          <a:prstGeom prst="parallelogram">
            <a:avLst/>
          </a:prstGeom>
          <a:solidFill>
            <a:srgbClr val="22ACE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Arial" panose="020B0604020202020204"/>
              <a:ea typeface="微软雅黑" panose="020B0503020204020204" charset="-122"/>
              <a:sym typeface="Arial" panose="020B0604020202020204"/>
            </a:endParaRPr>
          </a:p>
        </p:txBody>
      </p:sp>
      <p:sp>
        <p:nvSpPr>
          <p:cNvPr id="22" name="Rectangle 18"/>
          <p:cNvSpPr>
            <a:spLocks noChangeArrowheads="1"/>
          </p:cNvSpPr>
          <p:nvPr/>
        </p:nvSpPr>
        <p:spPr bwMode="auto">
          <a:xfrm>
            <a:off x="1900681" y="806540"/>
            <a:ext cx="1436292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zh-CN" altLang="en-US" sz="2800" dirty="0">
                <a:solidFill>
                  <a:schemeClr val="bg1"/>
                </a:solidFill>
                <a:latin typeface="Arial" panose="020B0604020202020204"/>
                <a:ea typeface="微软雅黑" panose="020B0503020204020204" charset="-122"/>
                <a:cs typeface="宋体" panose="02010600030101010101" pitchFamily="2" charset="-122"/>
                <a:sym typeface="Arial" panose="020B0604020202020204"/>
              </a:rPr>
              <a:t>重点单词</a:t>
            </a:r>
            <a:endParaRPr lang="en-US" altLang="zh-CN" sz="2800" dirty="0">
              <a:solidFill>
                <a:schemeClr val="bg1"/>
              </a:solidFill>
              <a:latin typeface="Arial" panose="020B0604020202020204"/>
              <a:ea typeface="微软雅黑" panose="020B0503020204020204" charset="-122"/>
              <a:cs typeface="宋体" panose="02010600030101010101" pitchFamily="2" charset="-122"/>
              <a:sym typeface="Arial" panose="020B0604020202020204"/>
            </a:endParaRPr>
          </a:p>
        </p:txBody>
      </p:sp>
      <p:sp>
        <p:nvSpPr>
          <p:cNvPr id="23" name="平行四边形 22"/>
          <p:cNvSpPr/>
          <p:nvPr/>
        </p:nvSpPr>
        <p:spPr>
          <a:xfrm>
            <a:off x="4667241" y="746723"/>
            <a:ext cx="381004" cy="699576"/>
          </a:xfrm>
          <a:prstGeom prst="parallelogram">
            <a:avLst/>
          </a:prstGeom>
          <a:solidFill>
            <a:srgbClr val="7ED9F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latin typeface="Arial" panose="020B0604020202020204"/>
              <a:ea typeface="微软雅黑" panose="020B0503020204020204" charset="-122"/>
              <a:sym typeface="Arial" panose="020B0604020202020204"/>
            </a:endParaRPr>
          </a:p>
        </p:txBody>
      </p:sp>
      <p:cxnSp>
        <p:nvCxnSpPr>
          <p:cNvPr id="6" name="直接连接符 5"/>
          <p:cNvCxnSpPr/>
          <p:nvPr/>
        </p:nvCxnSpPr>
        <p:spPr>
          <a:xfrm>
            <a:off x="1944432" y="2602522"/>
            <a:ext cx="0" cy="1323382"/>
          </a:xfrm>
          <a:prstGeom prst="line">
            <a:avLst/>
          </a:prstGeom>
          <a:noFill/>
          <a:ln w="19050" cap="flat" cmpd="sng" algn="ctr">
            <a:solidFill>
              <a:srgbClr val="7D7D7D">
                <a:lumMod val="20000"/>
                <a:lumOff val="80000"/>
              </a:srgbClr>
            </a:solidFill>
            <a:prstDash val="solid"/>
            <a:miter lim="800000"/>
          </a:ln>
          <a:effectLst/>
        </p:spPr>
      </p:cxnSp>
      <p:sp>
        <p:nvSpPr>
          <p:cNvPr id="7" name="椭圆 6"/>
          <p:cNvSpPr/>
          <p:nvPr/>
        </p:nvSpPr>
        <p:spPr>
          <a:xfrm>
            <a:off x="1820609" y="2293912"/>
            <a:ext cx="257564" cy="247650"/>
          </a:xfrm>
          <a:prstGeom prst="ellipse">
            <a:avLst/>
          </a:prstGeom>
          <a:solidFill>
            <a:srgbClr val="22ACEC"/>
          </a:solidFill>
          <a:ln w="19050" cap="flat" cmpd="sng" algn="ctr">
            <a:solidFill>
              <a:srgbClr val="7D7D7D">
                <a:lumMod val="20000"/>
                <a:lumOff val="80000"/>
              </a:srgbClr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sym typeface="Arial" panose="020B0604020202020204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2327163" y="1492443"/>
            <a:ext cx="9525024" cy="532453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ts val="3400"/>
              </a:lnSpc>
            </a:pPr>
            <a:r>
              <a:rPr lang="en-US" altLang="zh-CN" sz="28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1. ________           n.     </a:t>
            </a:r>
            <a:r>
              <a:rPr lang="zh-CN" altLang="en-US" sz="28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运动员；运动选手</a:t>
            </a:r>
            <a:endParaRPr lang="en-US" altLang="zh-CN" sz="2800" dirty="0"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>
              <a:lnSpc>
                <a:spcPts val="3400"/>
              </a:lnSpc>
            </a:pPr>
            <a:r>
              <a:rPr lang="en-US" altLang="zh-CN" sz="28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2. ________     	</a:t>
            </a:r>
            <a:r>
              <a:rPr lang="en-US" altLang="zh-CN" sz="2800" dirty="0" err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vt.</a:t>
            </a:r>
            <a:r>
              <a:rPr lang="en-US" altLang="zh-CN" sz="28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   </a:t>
            </a:r>
            <a:r>
              <a:rPr lang="zh-CN" altLang="en-US" sz="28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做东</a:t>
            </a:r>
            <a:r>
              <a:rPr lang="en-US" altLang="zh-CN" sz="28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;</a:t>
            </a:r>
            <a:r>
              <a:rPr lang="zh-CN" altLang="en-US" sz="28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主办</a:t>
            </a:r>
            <a:r>
              <a:rPr lang="en-US" altLang="zh-CN" sz="28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;</a:t>
            </a:r>
            <a:r>
              <a:rPr lang="zh-CN" altLang="en-US" sz="28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招待 </a:t>
            </a:r>
            <a:r>
              <a:rPr lang="en-US" altLang="zh-CN" sz="28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n.  </a:t>
            </a:r>
            <a:r>
              <a:rPr lang="zh-CN" altLang="en-US" sz="28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主人</a:t>
            </a:r>
            <a:endParaRPr lang="en-US" altLang="zh-CN" sz="2800" dirty="0"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>
              <a:lnSpc>
                <a:spcPts val="3400"/>
              </a:lnSpc>
            </a:pPr>
            <a:r>
              <a:rPr lang="en-US" altLang="zh-CN" sz="28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3. ________   	adv.  </a:t>
            </a:r>
            <a:r>
              <a:rPr lang="zh-CN" altLang="en-US" sz="28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现在</a:t>
            </a:r>
            <a:r>
              <a:rPr lang="en-US" altLang="zh-CN" sz="28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;</a:t>
            </a:r>
            <a:r>
              <a:rPr lang="zh-CN" altLang="en-US" sz="28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现今</a:t>
            </a:r>
            <a:endParaRPr lang="en-US" altLang="zh-CN" sz="2800" dirty="0"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>
              <a:lnSpc>
                <a:spcPts val="3400"/>
              </a:lnSpc>
            </a:pPr>
            <a:r>
              <a:rPr lang="en-US" altLang="zh-CN" sz="28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4. ________   	adj.  </a:t>
            </a:r>
            <a:r>
              <a:rPr lang="zh-CN" altLang="en-US" sz="28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古代的</a:t>
            </a:r>
            <a:r>
              <a:rPr lang="en-US" altLang="zh-CN" sz="28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;</a:t>
            </a:r>
            <a:r>
              <a:rPr lang="zh-CN" altLang="en-US" sz="28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古老的</a:t>
            </a:r>
            <a:endParaRPr lang="en-US" altLang="zh-CN" sz="2800" dirty="0"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>
              <a:lnSpc>
                <a:spcPts val="3400"/>
              </a:lnSpc>
            </a:pPr>
            <a:r>
              <a:rPr lang="en-US" altLang="zh-CN" sz="28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5. ________   	n.     </a:t>
            </a:r>
            <a:r>
              <a:rPr lang="zh-CN" altLang="en-US" sz="28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奖章</a:t>
            </a:r>
            <a:r>
              <a:rPr lang="en-US" altLang="zh-CN" sz="28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;</a:t>
            </a:r>
            <a:r>
              <a:rPr lang="zh-CN" altLang="en-US" sz="28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勋章</a:t>
            </a:r>
            <a:r>
              <a:rPr lang="en-US" altLang="zh-CN" sz="28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;</a:t>
            </a:r>
            <a:r>
              <a:rPr lang="zh-CN" altLang="en-US" sz="28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纪念章</a:t>
            </a:r>
            <a:endParaRPr lang="en-US" altLang="zh-CN" sz="2800" dirty="0"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>
              <a:lnSpc>
                <a:spcPts val="3400"/>
              </a:lnSpc>
            </a:pPr>
            <a:r>
              <a:rPr lang="en-US" altLang="zh-CN" sz="28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6. ________   	adj.  </a:t>
            </a:r>
            <a:r>
              <a:rPr lang="zh-CN" altLang="en-US" sz="28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魔术的</a:t>
            </a:r>
            <a:r>
              <a:rPr lang="en-US" altLang="zh-CN" sz="28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;</a:t>
            </a:r>
            <a:r>
              <a:rPr lang="zh-CN" altLang="en-US" sz="28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有魔力的</a:t>
            </a:r>
            <a:endParaRPr lang="en-US" altLang="zh-CN" sz="2800" dirty="0"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>
              <a:lnSpc>
                <a:spcPts val="3400"/>
              </a:lnSpc>
            </a:pPr>
            <a:r>
              <a:rPr lang="en-US" altLang="zh-CN" sz="28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7. ________   	n.     </a:t>
            </a:r>
            <a:r>
              <a:rPr lang="zh-CN" altLang="en-US" sz="28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祖国</a:t>
            </a:r>
            <a:r>
              <a:rPr lang="en-US" altLang="zh-CN" sz="28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;</a:t>
            </a:r>
            <a:r>
              <a:rPr lang="zh-CN" altLang="en-US" sz="28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本国</a:t>
            </a:r>
            <a:endParaRPr lang="en-US" altLang="zh-CN" sz="2800" dirty="0"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>
              <a:lnSpc>
                <a:spcPts val="3400"/>
              </a:lnSpc>
            </a:pPr>
            <a:r>
              <a:rPr lang="en-US" altLang="zh-CN" sz="28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8. ________   	adj.  </a:t>
            </a:r>
            <a:r>
              <a:rPr lang="zh-CN" altLang="en-US" sz="28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快的</a:t>
            </a:r>
            <a:r>
              <a:rPr lang="en-US" altLang="zh-CN" sz="28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;</a:t>
            </a:r>
            <a:r>
              <a:rPr lang="zh-CN" altLang="en-US" sz="28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迅速的</a:t>
            </a:r>
            <a:endParaRPr lang="en-US" altLang="zh-CN" sz="2800" dirty="0"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>
              <a:lnSpc>
                <a:spcPts val="3400"/>
              </a:lnSpc>
            </a:pPr>
            <a:r>
              <a:rPr lang="en-US" altLang="zh-CN" sz="28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9. ________   	adj.  </a:t>
            </a:r>
            <a:r>
              <a:rPr lang="zh-CN" altLang="en-US" sz="28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物理的</a:t>
            </a:r>
            <a:r>
              <a:rPr lang="en-US" altLang="zh-CN" sz="28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;</a:t>
            </a:r>
            <a:r>
              <a:rPr lang="zh-CN" altLang="en-US" sz="28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身体的</a:t>
            </a:r>
            <a:endParaRPr lang="en-US" altLang="zh-CN" sz="2800" dirty="0"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>
              <a:lnSpc>
                <a:spcPts val="3400"/>
              </a:lnSpc>
            </a:pPr>
            <a:r>
              <a:rPr lang="en-US" altLang="zh-CN" sz="28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10.________   	adj.  </a:t>
            </a:r>
            <a:r>
              <a:rPr lang="zh-CN" altLang="en-US" sz="28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没有希望的</a:t>
            </a:r>
            <a:r>
              <a:rPr lang="en-US" altLang="zh-CN" sz="28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;</a:t>
            </a:r>
            <a:r>
              <a:rPr lang="zh-CN" altLang="en-US" sz="28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绝望的</a:t>
            </a:r>
            <a:endParaRPr lang="en-US" altLang="zh-CN" sz="2800" dirty="0"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>
              <a:lnSpc>
                <a:spcPts val="3400"/>
              </a:lnSpc>
            </a:pPr>
            <a:r>
              <a:rPr lang="en-US" altLang="zh-CN" sz="28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11. ________      	n./</a:t>
            </a:r>
            <a:r>
              <a:rPr lang="en-US" altLang="zh-CN" sz="2800" dirty="0" err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vt.</a:t>
            </a:r>
            <a:r>
              <a:rPr lang="zh-CN" altLang="en-US" sz="28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罚款</a:t>
            </a:r>
            <a:endParaRPr lang="en-US" altLang="zh-CN" sz="2800" dirty="0"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>
              <a:lnSpc>
                <a:spcPts val="3400"/>
              </a:lnSpc>
            </a:pPr>
            <a:r>
              <a:rPr lang="en-US" altLang="zh-CN" sz="28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12.________   	n.     </a:t>
            </a:r>
            <a:r>
              <a:rPr lang="zh-CN" altLang="en-US" sz="28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座右铭</a:t>
            </a:r>
            <a:r>
              <a:rPr lang="en-US" altLang="zh-CN" sz="28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;</a:t>
            </a:r>
            <a:r>
              <a:rPr lang="zh-CN" altLang="en-US" sz="28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格言</a:t>
            </a:r>
            <a:r>
              <a:rPr lang="en-US" altLang="zh-CN" sz="28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;</a:t>
            </a:r>
            <a:r>
              <a:rPr lang="zh-CN" altLang="en-US" sz="28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警句</a:t>
            </a:r>
            <a:r>
              <a:rPr lang="en-US" altLang="zh-CN" sz="28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 </a:t>
            </a:r>
          </a:p>
        </p:txBody>
      </p:sp>
      <p:sp>
        <p:nvSpPr>
          <p:cNvPr id="10" name="椭圆 9"/>
          <p:cNvSpPr/>
          <p:nvPr/>
        </p:nvSpPr>
        <p:spPr>
          <a:xfrm>
            <a:off x="1820609" y="3925904"/>
            <a:ext cx="257564" cy="247650"/>
          </a:xfrm>
          <a:prstGeom prst="ellipse">
            <a:avLst/>
          </a:prstGeom>
          <a:solidFill>
            <a:srgbClr val="22ACEC"/>
          </a:solidFill>
          <a:ln w="19050" cap="flat" cmpd="sng" algn="ctr">
            <a:solidFill>
              <a:srgbClr val="7D7D7D">
                <a:lumMod val="20000"/>
                <a:lumOff val="80000"/>
              </a:srgbClr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sym typeface="Arial" panose="020B0604020202020204"/>
            </a:endParaRPr>
          </a:p>
        </p:txBody>
      </p:sp>
      <p:cxnSp>
        <p:nvCxnSpPr>
          <p:cNvPr id="13" name="直接连接符 12"/>
          <p:cNvCxnSpPr/>
          <p:nvPr/>
        </p:nvCxnSpPr>
        <p:spPr>
          <a:xfrm>
            <a:off x="1933545" y="4175512"/>
            <a:ext cx="0" cy="1323382"/>
          </a:xfrm>
          <a:prstGeom prst="line">
            <a:avLst/>
          </a:prstGeom>
          <a:noFill/>
          <a:ln w="19050" cap="flat" cmpd="sng" algn="ctr">
            <a:solidFill>
              <a:srgbClr val="7D7D7D">
                <a:lumMod val="20000"/>
                <a:lumOff val="80000"/>
              </a:srgbClr>
            </a:solidFill>
            <a:prstDash val="solid"/>
            <a:miter lim="800000"/>
          </a:ln>
          <a:effectLst/>
        </p:spPr>
      </p:cxnSp>
      <p:sp>
        <p:nvSpPr>
          <p:cNvPr id="14" name="椭圆 13"/>
          <p:cNvSpPr/>
          <p:nvPr/>
        </p:nvSpPr>
        <p:spPr>
          <a:xfrm>
            <a:off x="1809721" y="5498894"/>
            <a:ext cx="257564" cy="247650"/>
          </a:xfrm>
          <a:prstGeom prst="ellipse">
            <a:avLst/>
          </a:prstGeom>
          <a:solidFill>
            <a:srgbClr val="22ACEC"/>
          </a:solidFill>
          <a:ln w="19050" cap="flat" cmpd="sng" algn="ctr">
            <a:solidFill>
              <a:srgbClr val="7D7D7D">
                <a:lumMod val="20000"/>
                <a:lumOff val="80000"/>
              </a:srgbClr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sym typeface="Arial" panose="020B0604020202020204"/>
            </a:endParaRPr>
          </a:p>
        </p:txBody>
      </p:sp>
      <p:pic>
        <p:nvPicPr>
          <p:cNvPr id="2" name="图片 1" descr="6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7660" y="642918"/>
            <a:ext cx="762000" cy="746760"/>
          </a:xfrm>
          <a:prstGeom prst="rect">
            <a:avLst/>
          </a:prstGeom>
        </p:spPr>
      </p:pic>
      <p:sp>
        <p:nvSpPr>
          <p:cNvPr id="17" name="TextBox 16"/>
          <p:cNvSpPr txBox="1"/>
          <p:nvPr/>
        </p:nvSpPr>
        <p:spPr>
          <a:xfrm>
            <a:off x="2709969" y="1498421"/>
            <a:ext cx="161926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rgbClr val="FF0000"/>
                </a:solidFill>
                <a:latin typeface="Calibri" panose="020F0502020204030204" pitchFamily="34" charset="0"/>
                <a:cs typeface="Times New Roman" pitchFamily="18" charset="0"/>
              </a:rPr>
              <a:t>athlete</a:t>
            </a:r>
            <a:endParaRPr lang="zh-CN" altLang="en-US" sz="2800" dirty="0">
              <a:solidFill>
                <a:srgbClr val="FF0000"/>
              </a:solidFill>
              <a:latin typeface="Calibri" panose="020F0502020204030204" pitchFamily="34" charset="0"/>
              <a:cs typeface="Times New Roman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2709970" y="1963608"/>
            <a:ext cx="111579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sz="2800">
                <a:solidFill>
                  <a:srgbClr val="FF0000"/>
                </a:solidFill>
                <a:latin typeface="Calibri" panose="020F0502020204030204" pitchFamily="34" charset="0"/>
                <a:cs typeface="Times New Roman" pitchFamily="18" charset="0"/>
              </a:defRPr>
            </a:lvl1pPr>
          </a:lstStyle>
          <a:p>
            <a:r>
              <a:rPr lang="en-US" altLang="zh-CN" dirty="0"/>
              <a:t>host</a:t>
            </a:r>
            <a:endParaRPr lang="zh-CN" alt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2709970" y="2817424"/>
            <a:ext cx="161926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sz="2800">
                <a:solidFill>
                  <a:srgbClr val="FF0000"/>
                </a:solidFill>
                <a:latin typeface="Calibri" panose="020F0502020204030204" pitchFamily="34" charset="0"/>
                <a:cs typeface="Times New Roman" pitchFamily="18" charset="0"/>
              </a:defRPr>
            </a:lvl1pPr>
          </a:lstStyle>
          <a:p>
            <a:r>
              <a:rPr lang="en-US" altLang="zh-CN" dirty="0"/>
              <a:t>ancient</a:t>
            </a:r>
            <a:endParaRPr lang="zh-CN" alt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2709970" y="3245926"/>
            <a:ext cx="161926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sz="2800">
                <a:solidFill>
                  <a:srgbClr val="FF0000"/>
                </a:solidFill>
                <a:latin typeface="Calibri" panose="020F0502020204030204" pitchFamily="34" charset="0"/>
                <a:cs typeface="Times New Roman" pitchFamily="18" charset="0"/>
              </a:defRPr>
            </a:lvl1pPr>
          </a:lstStyle>
          <a:p>
            <a:r>
              <a:rPr lang="en-US" altLang="zh-CN" dirty="0"/>
              <a:t>medal</a:t>
            </a:r>
            <a:endParaRPr lang="zh-CN" altLang="en-US" dirty="0"/>
          </a:p>
        </p:txBody>
      </p:sp>
      <p:sp>
        <p:nvSpPr>
          <p:cNvPr id="25" name="TextBox 24"/>
          <p:cNvSpPr txBox="1"/>
          <p:nvPr/>
        </p:nvSpPr>
        <p:spPr>
          <a:xfrm>
            <a:off x="2709971" y="3653080"/>
            <a:ext cx="161926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sz="2800">
                <a:solidFill>
                  <a:srgbClr val="FF0000"/>
                </a:solidFill>
                <a:latin typeface="Calibri" panose="020F0502020204030204" pitchFamily="34" charset="0"/>
                <a:cs typeface="Times New Roman" pitchFamily="18" charset="0"/>
              </a:defRPr>
            </a:lvl1pPr>
          </a:lstStyle>
          <a:p>
            <a:r>
              <a:rPr lang="en-US" altLang="zh-CN" dirty="0"/>
              <a:t>magical</a:t>
            </a:r>
            <a:endParaRPr lang="zh-CN" altLang="en-US" dirty="0"/>
          </a:p>
        </p:txBody>
      </p:sp>
      <p:sp>
        <p:nvSpPr>
          <p:cNvPr id="26" name="TextBox 25"/>
          <p:cNvSpPr txBox="1"/>
          <p:nvPr/>
        </p:nvSpPr>
        <p:spPr>
          <a:xfrm>
            <a:off x="2715556" y="4111028"/>
            <a:ext cx="190501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sz="2800">
                <a:solidFill>
                  <a:srgbClr val="FF0000"/>
                </a:solidFill>
                <a:latin typeface="Calibri" panose="020F0502020204030204" pitchFamily="34" charset="0"/>
                <a:cs typeface="Times New Roman" pitchFamily="18" charset="0"/>
              </a:defRPr>
            </a:lvl1pPr>
          </a:lstStyle>
          <a:p>
            <a:r>
              <a:rPr lang="en-US" altLang="zh-CN" dirty="0"/>
              <a:t>homeland</a:t>
            </a:r>
            <a:endParaRPr lang="zh-CN" altLang="en-US" dirty="0"/>
          </a:p>
        </p:txBody>
      </p:sp>
      <p:sp>
        <p:nvSpPr>
          <p:cNvPr id="27" name="TextBox 26"/>
          <p:cNvSpPr txBox="1"/>
          <p:nvPr/>
        </p:nvSpPr>
        <p:spPr>
          <a:xfrm>
            <a:off x="2736183" y="4519847"/>
            <a:ext cx="17145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sz="2800">
                <a:solidFill>
                  <a:srgbClr val="FF0000"/>
                </a:solidFill>
                <a:latin typeface="Calibri" panose="020F0502020204030204" pitchFamily="34" charset="0"/>
                <a:cs typeface="Times New Roman" pitchFamily="18" charset="0"/>
              </a:defRPr>
            </a:lvl1pPr>
          </a:lstStyle>
          <a:p>
            <a:r>
              <a:rPr lang="en-US" altLang="zh-CN" dirty="0"/>
              <a:t>swift</a:t>
            </a:r>
            <a:endParaRPr lang="zh-CN" altLang="en-US" dirty="0"/>
          </a:p>
        </p:txBody>
      </p:sp>
      <p:sp>
        <p:nvSpPr>
          <p:cNvPr id="28" name="TextBox 27"/>
          <p:cNvSpPr txBox="1"/>
          <p:nvPr/>
        </p:nvSpPr>
        <p:spPr>
          <a:xfrm>
            <a:off x="2760830" y="4910776"/>
            <a:ext cx="180976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sz="2800">
                <a:solidFill>
                  <a:srgbClr val="FF0000"/>
                </a:solidFill>
                <a:latin typeface="Calibri" panose="020F0502020204030204" pitchFamily="34" charset="0"/>
                <a:cs typeface="Times New Roman" pitchFamily="18" charset="0"/>
              </a:defRPr>
            </a:lvl1pPr>
          </a:lstStyle>
          <a:p>
            <a:r>
              <a:rPr lang="en-US" altLang="zh-CN" dirty="0"/>
              <a:t>physical</a:t>
            </a:r>
            <a:endParaRPr lang="zh-CN" altLang="en-US" dirty="0"/>
          </a:p>
        </p:txBody>
      </p:sp>
      <p:sp>
        <p:nvSpPr>
          <p:cNvPr id="29" name="TextBox 28"/>
          <p:cNvSpPr txBox="1"/>
          <p:nvPr/>
        </p:nvSpPr>
        <p:spPr>
          <a:xfrm>
            <a:off x="2783808" y="5402237"/>
            <a:ext cx="161926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sz="2800">
                <a:solidFill>
                  <a:srgbClr val="FF0000"/>
                </a:solidFill>
                <a:latin typeface="Calibri" panose="020F0502020204030204" pitchFamily="34" charset="0"/>
                <a:cs typeface="Times New Roman" pitchFamily="18" charset="0"/>
              </a:defRPr>
            </a:lvl1pPr>
          </a:lstStyle>
          <a:p>
            <a:r>
              <a:rPr lang="en-US" altLang="zh-CN" dirty="0"/>
              <a:t>hopeless</a:t>
            </a:r>
            <a:endParaRPr lang="zh-CN" altLang="en-US" dirty="0"/>
          </a:p>
        </p:txBody>
      </p:sp>
      <p:sp>
        <p:nvSpPr>
          <p:cNvPr id="30" name="TextBox 29"/>
          <p:cNvSpPr txBox="1"/>
          <p:nvPr/>
        </p:nvSpPr>
        <p:spPr>
          <a:xfrm>
            <a:off x="2831434" y="5852462"/>
            <a:ext cx="161926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sz="2800">
                <a:solidFill>
                  <a:srgbClr val="FF0000"/>
                </a:solidFill>
                <a:latin typeface="Calibri" panose="020F0502020204030204" pitchFamily="34" charset="0"/>
                <a:cs typeface="Times New Roman" pitchFamily="18" charset="0"/>
              </a:defRPr>
            </a:lvl1pPr>
          </a:lstStyle>
          <a:p>
            <a:r>
              <a:rPr lang="en-US" altLang="zh-CN" dirty="0"/>
              <a:t>fine</a:t>
            </a:r>
            <a:endParaRPr lang="zh-CN" altLang="en-US" dirty="0"/>
          </a:p>
        </p:txBody>
      </p:sp>
      <p:sp>
        <p:nvSpPr>
          <p:cNvPr id="34" name="TextBox 33"/>
          <p:cNvSpPr txBox="1"/>
          <p:nvPr/>
        </p:nvSpPr>
        <p:spPr>
          <a:xfrm>
            <a:off x="2831433" y="6227341"/>
            <a:ext cx="161926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sz="2800">
                <a:solidFill>
                  <a:srgbClr val="FF0000"/>
                </a:solidFill>
                <a:latin typeface="Calibri" panose="020F0502020204030204" pitchFamily="34" charset="0"/>
                <a:cs typeface="Times New Roman" pitchFamily="18" charset="0"/>
              </a:defRPr>
            </a:lvl1pPr>
          </a:lstStyle>
          <a:p>
            <a:r>
              <a:rPr lang="en-US" altLang="zh-CN" dirty="0"/>
              <a:t>motto</a:t>
            </a:r>
            <a:endParaRPr lang="zh-CN" altLang="en-US" dirty="0"/>
          </a:p>
        </p:txBody>
      </p:sp>
      <p:sp>
        <p:nvSpPr>
          <p:cNvPr id="31" name="TextBox 30"/>
          <p:cNvSpPr txBox="1"/>
          <p:nvPr/>
        </p:nvSpPr>
        <p:spPr>
          <a:xfrm>
            <a:off x="2709970" y="2394712"/>
            <a:ext cx="19552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sz="2800">
                <a:solidFill>
                  <a:srgbClr val="FF0000"/>
                </a:solidFill>
                <a:latin typeface="Calibri" panose="020F0502020204030204" pitchFamily="34" charset="0"/>
                <a:cs typeface="Times New Roman" pitchFamily="18" charset="0"/>
              </a:defRPr>
            </a:lvl1pPr>
          </a:lstStyle>
          <a:p>
            <a:r>
              <a:rPr lang="en-US" altLang="zh-CN" dirty="0"/>
              <a:t>nowadays</a:t>
            </a:r>
            <a:endParaRPr lang="zh-CN" alt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3000">
        <p:fade/>
      </p:transition>
    </mc:Choice>
    <mc:Fallback xmlns="">
      <p:transition spd="med" advClick="0" advTm="3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18" grpId="0"/>
      <p:bldP spid="20" grpId="0"/>
      <p:bldP spid="24" grpId="0"/>
      <p:bldP spid="25" grpId="0"/>
      <p:bldP spid="26" grpId="0"/>
      <p:bldP spid="27" grpId="0"/>
      <p:bldP spid="28" grpId="0"/>
      <p:bldP spid="29" grpId="0"/>
      <p:bldP spid="30" grpId="0"/>
      <p:bldP spid="34" grpId="0"/>
      <p:bldP spid="3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平行四边形 20"/>
          <p:cNvSpPr/>
          <p:nvPr/>
        </p:nvSpPr>
        <p:spPr>
          <a:xfrm>
            <a:off x="1142965" y="228099"/>
            <a:ext cx="3524275" cy="699576"/>
          </a:xfrm>
          <a:prstGeom prst="parallelogram">
            <a:avLst/>
          </a:prstGeom>
          <a:solidFill>
            <a:srgbClr val="22ACE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Arial" panose="020B0604020202020204"/>
              <a:ea typeface="微软雅黑" panose="020B0503020204020204" charset="-122"/>
              <a:sym typeface="Arial" panose="020B0604020202020204"/>
            </a:endParaRPr>
          </a:p>
        </p:txBody>
      </p:sp>
      <p:sp>
        <p:nvSpPr>
          <p:cNvPr id="22" name="Rectangle 18"/>
          <p:cNvSpPr>
            <a:spLocks noChangeArrowheads="1"/>
          </p:cNvSpPr>
          <p:nvPr/>
        </p:nvSpPr>
        <p:spPr bwMode="auto">
          <a:xfrm>
            <a:off x="1900680" y="397100"/>
            <a:ext cx="1436292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zh-CN" altLang="en-US" sz="2800" dirty="0">
                <a:solidFill>
                  <a:schemeClr val="bg1"/>
                </a:solidFill>
                <a:latin typeface="Arial" panose="020B0604020202020204"/>
                <a:ea typeface="微软雅黑" panose="020B0503020204020204" charset="-122"/>
                <a:cs typeface="宋体" panose="02010600030101010101" pitchFamily="2" charset="-122"/>
                <a:sym typeface="Arial" panose="020B0604020202020204"/>
              </a:rPr>
              <a:t>派生单词</a:t>
            </a:r>
            <a:endParaRPr lang="en-US" altLang="zh-CN" sz="2800" dirty="0">
              <a:solidFill>
                <a:schemeClr val="bg1"/>
              </a:solidFill>
              <a:latin typeface="Arial" panose="020B0604020202020204"/>
              <a:ea typeface="微软雅黑" panose="020B0503020204020204" charset="-122"/>
              <a:cs typeface="宋体" panose="02010600030101010101" pitchFamily="2" charset="-122"/>
              <a:sym typeface="Arial" panose="020B0604020202020204"/>
            </a:endParaRPr>
          </a:p>
        </p:txBody>
      </p:sp>
      <p:sp>
        <p:nvSpPr>
          <p:cNvPr id="23" name="平行四边形 22"/>
          <p:cNvSpPr/>
          <p:nvPr/>
        </p:nvSpPr>
        <p:spPr>
          <a:xfrm>
            <a:off x="4667241" y="228099"/>
            <a:ext cx="381004" cy="699576"/>
          </a:xfrm>
          <a:prstGeom prst="parallelogram">
            <a:avLst/>
          </a:prstGeom>
          <a:solidFill>
            <a:srgbClr val="7ED9F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latin typeface="Arial" panose="020B0604020202020204"/>
              <a:ea typeface="微软雅黑" panose="020B0503020204020204" charset="-122"/>
              <a:sym typeface="Arial" panose="020B0604020202020204"/>
            </a:endParaRPr>
          </a:p>
        </p:txBody>
      </p:sp>
      <p:cxnSp>
        <p:nvCxnSpPr>
          <p:cNvPr id="6" name="直接连接符 5"/>
          <p:cNvCxnSpPr/>
          <p:nvPr/>
        </p:nvCxnSpPr>
        <p:spPr>
          <a:xfrm>
            <a:off x="1944432" y="2602522"/>
            <a:ext cx="0" cy="1323382"/>
          </a:xfrm>
          <a:prstGeom prst="line">
            <a:avLst/>
          </a:prstGeom>
          <a:noFill/>
          <a:ln w="19050" cap="flat" cmpd="sng" algn="ctr">
            <a:solidFill>
              <a:srgbClr val="7D7D7D">
                <a:lumMod val="20000"/>
                <a:lumOff val="80000"/>
              </a:srgbClr>
            </a:solidFill>
            <a:prstDash val="solid"/>
            <a:miter lim="800000"/>
          </a:ln>
          <a:effectLst/>
        </p:spPr>
      </p:cxnSp>
      <p:sp>
        <p:nvSpPr>
          <p:cNvPr id="7" name="椭圆 6"/>
          <p:cNvSpPr/>
          <p:nvPr/>
        </p:nvSpPr>
        <p:spPr>
          <a:xfrm>
            <a:off x="391809" y="2293912"/>
            <a:ext cx="257564" cy="247650"/>
          </a:xfrm>
          <a:prstGeom prst="ellipse">
            <a:avLst/>
          </a:prstGeom>
          <a:solidFill>
            <a:srgbClr val="22ACEC"/>
          </a:solidFill>
          <a:ln w="19050" cap="flat" cmpd="sng" algn="ctr">
            <a:solidFill>
              <a:srgbClr val="7D7D7D">
                <a:lumMod val="20000"/>
                <a:lumOff val="80000"/>
              </a:srgbClr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sym typeface="Arial" panose="020B0604020202020204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754329" y="1096676"/>
            <a:ext cx="11231092" cy="54784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ts val="3500"/>
              </a:lnSpc>
            </a:pPr>
            <a:r>
              <a:rPr lang="en-US" altLang="zh-CN" sz="20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1</a:t>
            </a:r>
            <a:r>
              <a:rPr lang="en-US" altLang="zh-CN" sz="24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.________      vi. </a:t>
            </a:r>
            <a:r>
              <a:rPr lang="zh-CN" altLang="en-US" sz="24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竞争</a:t>
            </a:r>
            <a:r>
              <a:rPr lang="en-US" altLang="zh-CN" sz="24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                                     ________     n. </a:t>
            </a:r>
            <a:r>
              <a:rPr lang="zh-CN" altLang="en-US" sz="24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竞争</a:t>
            </a:r>
            <a:endParaRPr lang="en-US" altLang="zh-CN" sz="2400" dirty="0"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>
              <a:lnSpc>
                <a:spcPts val="3500"/>
              </a:lnSpc>
            </a:pPr>
            <a:r>
              <a:rPr lang="en-US" altLang="zh-CN" sz="24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 ________       adj. </a:t>
            </a:r>
            <a:r>
              <a:rPr lang="zh-CN" altLang="en-US" sz="24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具有竞争力的                   </a:t>
            </a:r>
            <a:r>
              <a:rPr lang="en-US" altLang="zh-CN" sz="24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________    n. </a:t>
            </a:r>
            <a:r>
              <a:rPr lang="zh-CN" altLang="en-US" sz="24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竞争者；参赛者</a:t>
            </a:r>
            <a:endParaRPr lang="en-US" altLang="zh-CN" sz="2400" dirty="0"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>
              <a:lnSpc>
                <a:spcPts val="3500"/>
              </a:lnSpc>
            </a:pPr>
            <a:r>
              <a:rPr lang="en-US" altLang="zh-CN" sz="24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2.________      v.</a:t>
            </a:r>
            <a:r>
              <a:rPr lang="zh-CN" altLang="en-US" sz="24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承认；接纳         </a:t>
            </a:r>
            <a:r>
              <a:rPr lang="en-US" altLang="zh-CN" sz="24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		   ________    n. </a:t>
            </a:r>
            <a:r>
              <a:rPr lang="zh-CN" altLang="en-US" sz="24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承认；入场费；准许进入</a:t>
            </a:r>
            <a:endParaRPr lang="en-US" altLang="zh-CN" sz="2400" dirty="0"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>
              <a:lnSpc>
                <a:spcPts val="3500"/>
              </a:lnSpc>
            </a:pPr>
            <a:r>
              <a:rPr lang="en-US" altLang="zh-CN" sz="24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3.________      n.  </a:t>
            </a:r>
            <a:r>
              <a:rPr lang="zh-CN" altLang="en-US" sz="24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责任； 职责       </a:t>
            </a:r>
            <a:r>
              <a:rPr lang="en-US" altLang="zh-CN" sz="24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	              ________    adj.</a:t>
            </a:r>
            <a:r>
              <a:rPr lang="zh-CN" altLang="en-US" sz="24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有责任心的；负责的</a:t>
            </a:r>
            <a:endParaRPr lang="en-US" altLang="zh-CN" sz="2400" dirty="0"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>
              <a:lnSpc>
                <a:spcPts val="3500"/>
              </a:lnSpc>
            </a:pPr>
            <a:r>
              <a:rPr lang="en-US" altLang="zh-CN" sz="24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4.________      n.  </a:t>
            </a:r>
            <a:r>
              <a:rPr lang="zh-CN" altLang="en-US" sz="24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志愿者</a:t>
            </a:r>
            <a:r>
              <a:rPr lang="en-US" altLang="zh-CN" sz="24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v.</a:t>
            </a:r>
            <a:r>
              <a:rPr lang="zh-CN" altLang="en-US" sz="24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自愿</a:t>
            </a:r>
            <a:r>
              <a:rPr lang="en-US" altLang="zh-CN" sz="24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    		  ________    adj.</a:t>
            </a:r>
            <a:r>
              <a:rPr lang="zh-CN" altLang="en-US" sz="24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自愿的； 志愿的</a:t>
            </a:r>
            <a:endParaRPr lang="en-US" altLang="zh-CN" sz="2400" dirty="0"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>
              <a:lnSpc>
                <a:spcPts val="3500"/>
              </a:lnSpc>
            </a:pPr>
            <a:r>
              <a:rPr lang="en-US" altLang="zh-CN" sz="24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5.________      n. </a:t>
            </a:r>
            <a:r>
              <a:rPr lang="zh-CN" altLang="en-US" sz="24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基础； 根据        </a:t>
            </a:r>
            <a:r>
              <a:rPr lang="en-US" altLang="zh-CN" sz="24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		  ________     adj.</a:t>
            </a:r>
            <a:r>
              <a:rPr lang="zh-CN" altLang="en-US" sz="24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基本的； 基础的</a:t>
            </a:r>
            <a:endParaRPr lang="en-US" altLang="zh-CN" sz="2400" dirty="0"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>
              <a:lnSpc>
                <a:spcPts val="3500"/>
              </a:lnSpc>
            </a:pPr>
            <a:r>
              <a:rPr lang="zh-CN" altLang="en-US" sz="24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 </a:t>
            </a:r>
            <a:r>
              <a:rPr lang="en-US" altLang="zh-CN" sz="24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________      </a:t>
            </a:r>
            <a:r>
              <a:rPr lang="en-US" altLang="zh-CN" sz="2400" dirty="0" err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vt.</a:t>
            </a:r>
            <a:r>
              <a:rPr lang="zh-CN" altLang="en-US" sz="24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以</a:t>
            </a:r>
            <a:r>
              <a:rPr lang="en-US" altLang="zh-CN" sz="24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……</a:t>
            </a:r>
            <a:r>
              <a:rPr lang="zh-CN" altLang="en-US" sz="24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为基础 </a:t>
            </a:r>
            <a:r>
              <a:rPr lang="en-US" altLang="zh-CN" sz="24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n. </a:t>
            </a:r>
            <a:r>
              <a:rPr lang="zh-CN" altLang="en-US" sz="24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基地</a:t>
            </a:r>
            <a:endParaRPr lang="en-US" altLang="zh-CN" sz="2400" dirty="0"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>
              <a:lnSpc>
                <a:spcPts val="3500"/>
              </a:lnSpc>
            </a:pPr>
            <a:r>
              <a:rPr lang="en-US" altLang="zh-CN" sz="24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6.________     v. </a:t>
            </a:r>
            <a:r>
              <a:rPr lang="zh-CN" altLang="en-US" sz="24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做广告；登广告    </a:t>
            </a:r>
            <a:r>
              <a:rPr lang="en-US" altLang="zh-CN" sz="24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		  ________           n.</a:t>
            </a:r>
            <a:r>
              <a:rPr lang="zh-CN" altLang="en-US" sz="24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广告</a:t>
            </a:r>
            <a:endParaRPr lang="en-US" altLang="zh-CN" sz="2400" dirty="0"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>
              <a:lnSpc>
                <a:spcPts val="3500"/>
              </a:lnSpc>
            </a:pPr>
            <a:r>
              <a:rPr lang="en-US" altLang="zh-CN" sz="24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7.________     adj.</a:t>
            </a:r>
            <a:r>
              <a:rPr lang="zh-CN" altLang="en-US" sz="24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规则的；定期的   </a:t>
            </a:r>
            <a:r>
              <a:rPr lang="en-US" altLang="zh-CN" sz="24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	  ________    adj.</a:t>
            </a:r>
            <a:r>
              <a:rPr lang="zh-CN" altLang="en-US" sz="24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不规则的；不定期的</a:t>
            </a:r>
            <a:endParaRPr lang="en-US" altLang="zh-CN" sz="2400" dirty="0"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>
              <a:lnSpc>
                <a:spcPts val="3500"/>
              </a:lnSpc>
            </a:pPr>
            <a:r>
              <a:rPr lang="en-US" altLang="zh-CN" sz="24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 ________      v.</a:t>
            </a:r>
            <a:r>
              <a:rPr lang="zh-CN" altLang="en-US" sz="24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规定               </a:t>
            </a:r>
            <a:r>
              <a:rPr lang="en-US" altLang="zh-CN" sz="24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		  ________    n.</a:t>
            </a:r>
            <a:r>
              <a:rPr lang="zh-CN" altLang="en-US" sz="24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规定</a:t>
            </a:r>
            <a:r>
              <a:rPr lang="en-US" altLang="zh-CN" sz="24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;</a:t>
            </a:r>
            <a:r>
              <a:rPr lang="zh-CN" altLang="en-US" sz="24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规则</a:t>
            </a:r>
            <a:endParaRPr lang="en-US" altLang="zh-CN" sz="2400" dirty="0"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>
              <a:lnSpc>
                <a:spcPts val="3500"/>
              </a:lnSpc>
            </a:pPr>
            <a:r>
              <a:rPr lang="en-US" altLang="zh-CN" sz="24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8.________     adj. </a:t>
            </a:r>
            <a:r>
              <a:rPr lang="zh-CN" altLang="en-US" sz="24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魔术的；有魔力的 </a:t>
            </a:r>
            <a:r>
              <a:rPr lang="en-US" altLang="zh-CN" sz="24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	  ________    n.</a:t>
            </a:r>
            <a:r>
              <a:rPr lang="zh-CN" altLang="en-US" sz="24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魔力；魔法</a:t>
            </a:r>
            <a:endParaRPr lang="en-US" altLang="zh-CN" sz="2400" dirty="0"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>
              <a:lnSpc>
                <a:spcPts val="3500"/>
              </a:lnSpc>
            </a:pPr>
            <a:r>
              <a:rPr lang="en-US" altLang="zh-CN" sz="24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 ________      n.</a:t>
            </a:r>
            <a:r>
              <a:rPr lang="zh-CN" altLang="en-US" sz="24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魔法师</a:t>
            </a:r>
            <a:endParaRPr lang="en-US" altLang="zh-CN" sz="2400" dirty="0"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10" name="椭圆 9"/>
          <p:cNvSpPr/>
          <p:nvPr/>
        </p:nvSpPr>
        <p:spPr>
          <a:xfrm>
            <a:off x="391809" y="3925904"/>
            <a:ext cx="257564" cy="247650"/>
          </a:xfrm>
          <a:prstGeom prst="ellipse">
            <a:avLst/>
          </a:prstGeom>
          <a:solidFill>
            <a:srgbClr val="22ACEC"/>
          </a:solidFill>
          <a:ln w="19050" cap="flat" cmpd="sng" algn="ctr">
            <a:solidFill>
              <a:srgbClr val="7D7D7D">
                <a:lumMod val="20000"/>
                <a:lumOff val="80000"/>
              </a:srgbClr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sym typeface="Arial" panose="020B0604020202020204"/>
            </a:endParaRPr>
          </a:p>
        </p:txBody>
      </p:sp>
      <p:sp>
        <p:nvSpPr>
          <p:cNvPr id="14" name="椭圆 13"/>
          <p:cNvSpPr/>
          <p:nvPr/>
        </p:nvSpPr>
        <p:spPr>
          <a:xfrm>
            <a:off x="380921" y="5498894"/>
            <a:ext cx="257564" cy="247650"/>
          </a:xfrm>
          <a:prstGeom prst="ellipse">
            <a:avLst/>
          </a:prstGeom>
          <a:solidFill>
            <a:srgbClr val="22ACEC"/>
          </a:solidFill>
          <a:ln w="19050" cap="flat" cmpd="sng" algn="ctr">
            <a:solidFill>
              <a:srgbClr val="7D7D7D">
                <a:lumMod val="20000"/>
                <a:lumOff val="80000"/>
              </a:srgbClr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sym typeface="Arial" panose="020B0604020202020204"/>
            </a:endParaRPr>
          </a:p>
        </p:txBody>
      </p:sp>
      <p:pic>
        <p:nvPicPr>
          <p:cNvPr id="2" name="图片 1" descr="6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7660" y="124294"/>
            <a:ext cx="762000" cy="746760"/>
          </a:xfrm>
          <a:prstGeom prst="rect">
            <a:avLst/>
          </a:prstGeom>
        </p:spPr>
      </p:pic>
      <p:cxnSp>
        <p:nvCxnSpPr>
          <p:cNvPr id="16" name="直接箭头连接符 15"/>
          <p:cNvCxnSpPr/>
          <p:nvPr/>
        </p:nvCxnSpPr>
        <p:spPr>
          <a:xfrm>
            <a:off x="5456310" y="1291686"/>
            <a:ext cx="381003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直接箭头连接符 23"/>
          <p:cNvCxnSpPr/>
          <p:nvPr/>
        </p:nvCxnSpPr>
        <p:spPr>
          <a:xfrm>
            <a:off x="5467035" y="2040781"/>
            <a:ext cx="381003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直接箭头连接符 24"/>
          <p:cNvCxnSpPr/>
          <p:nvPr/>
        </p:nvCxnSpPr>
        <p:spPr>
          <a:xfrm>
            <a:off x="5452747" y="2422216"/>
            <a:ext cx="381003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TextBox 38"/>
          <p:cNvSpPr txBox="1"/>
          <p:nvPr/>
        </p:nvSpPr>
        <p:spPr>
          <a:xfrm>
            <a:off x="951765" y="1154089"/>
            <a:ext cx="16192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sz="2000" b="1">
                <a:solidFill>
                  <a:srgbClr val="FF0000"/>
                </a:solidFill>
                <a:latin typeface="Calibri" panose="020F0502020204030204" pitchFamily="34" charset="0"/>
                <a:cs typeface="Times New Roman" pitchFamily="18" charset="0"/>
              </a:defRPr>
            </a:lvl1pPr>
          </a:lstStyle>
          <a:p>
            <a:r>
              <a:rPr lang="en-US" altLang="zh-CN" sz="2400" b="0" dirty="0"/>
              <a:t>compete</a:t>
            </a:r>
            <a:endParaRPr lang="zh-CN" altLang="en-US" sz="2400" b="0" dirty="0"/>
          </a:p>
        </p:txBody>
      </p:sp>
      <p:sp>
        <p:nvSpPr>
          <p:cNvPr id="41" name="TextBox 40"/>
          <p:cNvSpPr txBox="1"/>
          <p:nvPr/>
        </p:nvSpPr>
        <p:spPr>
          <a:xfrm>
            <a:off x="6431143" y="1169000"/>
            <a:ext cx="209551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sz="2400" b="0">
                <a:solidFill>
                  <a:srgbClr val="FF0000"/>
                </a:solidFill>
                <a:latin typeface="Calibri" panose="020F0502020204030204" pitchFamily="34" charset="0"/>
                <a:cs typeface="Times New Roman" pitchFamily="18" charset="0"/>
              </a:defRPr>
            </a:lvl1pPr>
          </a:lstStyle>
          <a:p>
            <a:r>
              <a:rPr lang="en-US" altLang="zh-CN" dirty="0"/>
              <a:t>competition</a:t>
            </a:r>
            <a:endParaRPr lang="zh-CN" altLang="en-US" dirty="0"/>
          </a:p>
        </p:txBody>
      </p:sp>
      <p:sp>
        <p:nvSpPr>
          <p:cNvPr id="42" name="TextBox 41"/>
          <p:cNvSpPr txBox="1"/>
          <p:nvPr/>
        </p:nvSpPr>
        <p:spPr>
          <a:xfrm>
            <a:off x="951765" y="1618119"/>
            <a:ext cx="278510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sz="2400" b="0">
                <a:solidFill>
                  <a:srgbClr val="FF0000"/>
                </a:solidFill>
                <a:latin typeface="Calibri" panose="020F0502020204030204" pitchFamily="34" charset="0"/>
                <a:cs typeface="Times New Roman" pitchFamily="18" charset="0"/>
              </a:defRPr>
            </a:lvl1pPr>
          </a:lstStyle>
          <a:p>
            <a:r>
              <a:rPr lang="en-US" altLang="zh-CN" dirty="0"/>
              <a:t>competitive</a:t>
            </a:r>
            <a:endParaRPr lang="zh-CN" altLang="en-US" dirty="0"/>
          </a:p>
        </p:txBody>
      </p:sp>
      <p:sp>
        <p:nvSpPr>
          <p:cNvPr id="43" name="TextBox 42"/>
          <p:cNvSpPr txBox="1"/>
          <p:nvPr/>
        </p:nvSpPr>
        <p:spPr>
          <a:xfrm>
            <a:off x="6405288" y="1599762"/>
            <a:ext cx="249157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sz="2400" b="0">
                <a:solidFill>
                  <a:srgbClr val="FF0000"/>
                </a:solidFill>
                <a:latin typeface="Calibri" panose="020F0502020204030204" pitchFamily="34" charset="0"/>
                <a:cs typeface="Times New Roman" pitchFamily="18" charset="0"/>
              </a:defRPr>
            </a:lvl1pPr>
          </a:lstStyle>
          <a:p>
            <a:r>
              <a:rPr lang="en-US" altLang="zh-CN" dirty="0"/>
              <a:t>competitor</a:t>
            </a:r>
            <a:endParaRPr lang="zh-CN" altLang="en-US" dirty="0"/>
          </a:p>
        </p:txBody>
      </p:sp>
      <p:sp>
        <p:nvSpPr>
          <p:cNvPr id="44" name="TextBox 43"/>
          <p:cNvSpPr txBox="1"/>
          <p:nvPr/>
        </p:nvSpPr>
        <p:spPr>
          <a:xfrm>
            <a:off x="991151" y="2054539"/>
            <a:ext cx="16192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sz="2400" b="0">
                <a:solidFill>
                  <a:srgbClr val="FF0000"/>
                </a:solidFill>
                <a:latin typeface="Calibri" panose="020F0502020204030204" pitchFamily="34" charset="0"/>
                <a:cs typeface="Times New Roman" pitchFamily="18" charset="0"/>
              </a:defRPr>
            </a:lvl1pPr>
          </a:lstStyle>
          <a:p>
            <a:r>
              <a:rPr lang="en-US" altLang="zh-CN" dirty="0"/>
              <a:t>admit</a:t>
            </a:r>
            <a:endParaRPr lang="zh-CN" altLang="en-US" dirty="0"/>
          </a:p>
        </p:txBody>
      </p:sp>
      <p:sp>
        <p:nvSpPr>
          <p:cNvPr id="45" name="TextBox 44"/>
          <p:cNvSpPr txBox="1"/>
          <p:nvPr/>
        </p:nvSpPr>
        <p:spPr>
          <a:xfrm>
            <a:off x="6405269" y="2043077"/>
            <a:ext cx="20002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sz="2400" b="0">
                <a:solidFill>
                  <a:srgbClr val="FF0000"/>
                </a:solidFill>
                <a:latin typeface="Calibri" panose="020F0502020204030204" pitchFamily="34" charset="0"/>
                <a:cs typeface="Times New Roman" pitchFamily="18" charset="0"/>
              </a:defRPr>
            </a:lvl1pPr>
          </a:lstStyle>
          <a:p>
            <a:r>
              <a:rPr lang="en-US" altLang="zh-CN" dirty="0"/>
              <a:t>admission</a:t>
            </a:r>
            <a:endParaRPr lang="zh-CN" altLang="en-US" dirty="0"/>
          </a:p>
        </p:txBody>
      </p:sp>
      <p:sp>
        <p:nvSpPr>
          <p:cNvPr id="46" name="TextBox 45"/>
          <p:cNvSpPr txBox="1"/>
          <p:nvPr/>
        </p:nvSpPr>
        <p:spPr>
          <a:xfrm>
            <a:off x="991151" y="2494989"/>
            <a:ext cx="268597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sz="2400" b="0">
                <a:solidFill>
                  <a:srgbClr val="FF0000"/>
                </a:solidFill>
                <a:latin typeface="Calibri" panose="020F0502020204030204" pitchFamily="34" charset="0"/>
                <a:cs typeface="Times New Roman" pitchFamily="18" charset="0"/>
              </a:defRPr>
            </a:lvl1pPr>
          </a:lstStyle>
          <a:p>
            <a:r>
              <a:rPr lang="en-US" altLang="zh-CN" dirty="0"/>
              <a:t>responsibility</a:t>
            </a:r>
            <a:endParaRPr lang="zh-CN" altLang="en-US" dirty="0"/>
          </a:p>
        </p:txBody>
      </p:sp>
      <p:sp>
        <p:nvSpPr>
          <p:cNvPr id="47" name="TextBox 46"/>
          <p:cNvSpPr txBox="1"/>
          <p:nvPr/>
        </p:nvSpPr>
        <p:spPr>
          <a:xfrm>
            <a:off x="6384989" y="2481318"/>
            <a:ext cx="239973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sz="2400" b="0">
                <a:solidFill>
                  <a:srgbClr val="FF0000"/>
                </a:solidFill>
                <a:latin typeface="Calibri" panose="020F0502020204030204" pitchFamily="34" charset="0"/>
                <a:cs typeface="Times New Roman" pitchFamily="18" charset="0"/>
              </a:defRPr>
            </a:lvl1pPr>
          </a:lstStyle>
          <a:p>
            <a:r>
              <a:rPr lang="en-US" altLang="zh-CN" dirty="0"/>
              <a:t>responsible</a:t>
            </a:r>
            <a:endParaRPr lang="zh-CN" altLang="en-US" dirty="0"/>
          </a:p>
        </p:txBody>
      </p:sp>
      <p:sp>
        <p:nvSpPr>
          <p:cNvPr id="48" name="TextBox 47"/>
          <p:cNvSpPr txBox="1"/>
          <p:nvPr/>
        </p:nvSpPr>
        <p:spPr>
          <a:xfrm>
            <a:off x="1005614" y="2974140"/>
            <a:ext cx="17145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sz="2400" b="0">
                <a:solidFill>
                  <a:srgbClr val="FF0000"/>
                </a:solidFill>
                <a:latin typeface="Calibri" panose="020F0502020204030204" pitchFamily="34" charset="0"/>
                <a:cs typeface="Times New Roman" pitchFamily="18" charset="0"/>
              </a:defRPr>
            </a:lvl1pPr>
          </a:lstStyle>
          <a:p>
            <a:r>
              <a:rPr lang="en-US" altLang="zh-CN" dirty="0"/>
              <a:t>volunteer</a:t>
            </a:r>
            <a:endParaRPr lang="zh-CN" altLang="en-US" dirty="0"/>
          </a:p>
        </p:txBody>
      </p:sp>
      <p:sp>
        <p:nvSpPr>
          <p:cNvPr id="49" name="TextBox 48"/>
          <p:cNvSpPr txBox="1"/>
          <p:nvPr/>
        </p:nvSpPr>
        <p:spPr>
          <a:xfrm>
            <a:off x="6431143" y="2904602"/>
            <a:ext cx="16192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sz="2400" b="0">
                <a:solidFill>
                  <a:srgbClr val="FF0000"/>
                </a:solidFill>
                <a:latin typeface="Calibri" panose="020F0502020204030204" pitchFamily="34" charset="0"/>
                <a:cs typeface="Times New Roman" pitchFamily="18" charset="0"/>
              </a:defRPr>
            </a:lvl1pPr>
          </a:lstStyle>
          <a:p>
            <a:r>
              <a:rPr lang="en-US" altLang="zh-CN" dirty="0"/>
              <a:t>voluntary</a:t>
            </a:r>
            <a:endParaRPr lang="zh-CN" altLang="en-US" dirty="0"/>
          </a:p>
        </p:txBody>
      </p:sp>
      <p:sp>
        <p:nvSpPr>
          <p:cNvPr id="52" name="TextBox 51"/>
          <p:cNvSpPr txBox="1"/>
          <p:nvPr/>
        </p:nvSpPr>
        <p:spPr>
          <a:xfrm>
            <a:off x="1005614" y="3400043"/>
            <a:ext cx="131496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sz="2400" b="0">
                <a:solidFill>
                  <a:srgbClr val="FF0000"/>
                </a:solidFill>
                <a:latin typeface="Calibri" panose="020F0502020204030204" pitchFamily="34" charset="0"/>
                <a:cs typeface="Times New Roman" pitchFamily="18" charset="0"/>
              </a:defRPr>
            </a:lvl1pPr>
          </a:lstStyle>
          <a:p>
            <a:r>
              <a:rPr lang="en-US" altLang="zh-CN" dirty="0"/>
              <a:t>basis</a:t>
            </a:r>
            <a:endParaRPr lang="zh-CN" altLang="en-US" dirty="0"/>
          </a:p>
        </p:txBody>
      </p:sp>
      <p:sp>
        <p:nvSpPr>
          <p:cNvPr id="53" name="TextBox 52"/>
          <p:cNvSpPr txBox="1"/>
          <p:nvPr/>
        </p:nvSpPr>
        <p:spPr>
          <a:xfrm>
            <a:off x="6444310" y="3393632"/>
            <a:ext cx="16192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sz="2400" b="0">
                <a:solidFill>
                  <a:srgbClr val="FF0000"/>
                </a:solidFill>
                <a:latin typeface="Calibri" panose="020F0502020204030204" pitchFamily="34" charset="0"/>
                <a:cs typeface="Times New Roman" pitchFamily="18" charset="0"/>
              </a:defRPr>
            </a:lvl1pPr>
          </a:lstStyle>
          <a:p>
            <a:r>
              <a:rPr lang="en-US" altLang="zh-CN" dirty="0"/>
              <a:t>basic</a:t>
            </a:r>
            <a:endParaRPr lang="zh-CN" altLang="en-US" dirty="0"/>
          </a:p>
        </p:txBody>
      </p:sp>
      <p:sp>
        <p:nvSpPr>
          <p:cNvPr id="54" name="TextBox 53"/>
          <p:cNvSpPr txBox="1"/>
          <p:nvPr/>
        </p:nvSpPr>
        <p:spPr>
          <a:xfrm>
            <a:off x="1008155" y="4285375"/>
            <a:ext cx="16192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sz="2400" b="0">
                <a:solidFill>
                  <a:srgbClr val="FF0000"/>
                </a:solidFill>
                <a:latin typeface="Calibri" panose="020F0502020204030204" pitchFamily="34" charset="0"/>
                <a:cs typeface="Times New Roman" pitchFamily="18" charset="0"/>
              </a:defRPr>
            </a:lvl1pPr>
          </a:lstStyle>
          <a:p>
            <a:r>
              <a:rPr lang="en-US" altLang="zh-CN" dirty="0"/>
              <a:t>advertise</a:t>
            </a:r>
            <a:endParaRPr lang="zh-CN" altLang="en-US" dirty="0"/>
          </a:p>
        </p:txBody>
      </p:sp>
      <p:sp>
        <p:nvSpPr>
          <p:cNvPr id="55" name="TextBox 54"/>
          <p:cNvSpPr txBox="1"/>
          <p:nvPr/>
        </p:nvSpPr>
        <p:spPr>
          <a:xfrm>
            <a:off x="1011258" y="3828921"/>
            <a:ext cx="151120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sz="2400" b="0">
                <a:solidFill>
                  <a:srgbClr val="FF0000"/>
                </a:solidFill>
                <a:latin typeface="Calibri" panose="020F0502020204030204" pitchFamily="34" charset="0"/>
                <a:cs typeface="Times New Roman" pitchFamily="18" charset="0"/>
              </a:defRPr>
            </a:lvl1pPr>
          </a:lstStyle>
          <a:p>
            <a:r>
              <a:rPr lang="en-US" altLang="zh-CN" dirty="0"/>
              <a:t>base</a:t>
            </a:r>
            <a:endParaRPr lang="zh-CN" altLang="en-US" dirty="0"/>
          </a:p>
        </p:txBody>
      </p:sp>
      <p:sp>
        <p:nvSpPr>
          <p:cNvPr id="56" name="TextBox 55"/>
          <p:cNvSpPr txBox="1"/>
          <p:nvPr/>
        </p:nvSpPr>
        <p:spPr>
          <a:xfrm>
            <a:off x="6369873" y="4274187"/>
            <a:ext cx="200863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sz="2400" b="0">
                <a:solidFill>
                  <a:srgbClr val="FF0000"/>
                </a:solidFill>
                <a:latin typeface="Calibri" panose="020F0502020204030204" pitchFamily="34" charset="0"/>
                <a:cs typeface="Times New Roman" pitchFamily="18" charset="0"/>
              </a:defRPr>
            </a:lvl1pPr>
          </a:lstStyle>
          <a:p>
            <a:r>
              <a:rPr lang="en-US" altLang="zh-CN" dirty="0"/>
              <a:t>advertisement</a:t>
            </a:r>
            <a:endParaRPr lang="zh-CN" altLang="en-US" dirty="0"/>
          </a:p>
        </p:txBody>
      </p:sp>
      <p:sp>
        <p:nvSpPr>
          <p:cNvPr id="60" name="TextBox 59"/>
          <p:cNvSpPr txBox="1"/>
          <p:nvPr/>
        </p:nvSpPr>
        <p:spPr>
          <a:xfrm>
            <a:off x="1000089" y="4723139"/>
            <a:ext cx="16192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sz="2400" b="0">
                <a:solidFill>
                  <a:srgbClr val="FF0000"/>
                </a:solidFill>
                <a:latin typeface="Calibri" panose="020F0502020204030204" pitchFamily="34" charset="0"/>
                <a:cs typeface="Times New Roman" pitchFamily="18" charset="0"/>
              </a:defRPr>
            </a:lvl1pPr>
          </a:lstStyle>
          <a:p>
            <a:r>
              <a:rPr lang="en-US" altLang="zh-CN" dirty="0"/>
              <a:t>regular</a:t>
            </a:r>
            <a:endParaRPr lang="zh-CN" altLang="en-US" dirty="0"/>
          </a:p>
        </p:txBody>
      </p:sp>
      <p:sp>
        <p:nvSpPr>
          <p:cNvPr id="61" name="TextBox 60"/>
          <p:cNvSpPr txBox="1"/>
          <p:nvPr/>
        </p:nvSpPr>
        <p:spPr>
          <a:xfrm>
            <a:off x="6369873" y="4742599"/>
            <a:ext cx="16192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sz="2400" b="0">
                <a:solidFill>
                  <a:srgbClr val="FF0000"/>
                </a:solidFill>
                <a:latin typeface="Calibri" panose="020F0502020204030204" pitchFamily="34" charset="0"/>
                <a:cs typeface="Times New Roman" pitchFamily="18" charset="0"/>
              </a:defRPr>
            </a:lvl1pPr>
          </a:lstStyle>
          <a:p>
            <a:r>
              <a:rPr lang="en-US" altLang="zh-CN" dirty="0"/>
              <a:t>irregular</a:t>
            </a:r>
            <a:endParaRPr lang="zh-CN" altLang="en-US" dirty="0"/>
          </a:p>
        </p:txBody>
      </p:sp>
      <p:sp>
        <p:nvSpPr>
          <p:cNvPr id="62" name="TextBox 61"/>
          <p:cNvSpPr txBox="1"/>
          <p:nvPr/>
        </p:nvSpPr>
        <p:spPr>
          <a:xfrm>
            <a:off x="1000089" y="5165259"/>
            <a:ext cx="190501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sz="2400" b="0">
                <a:solidFill>
                  <a:srgbClr val="FF0000"/>
                </a:solidFill>
                <a:latin typeface="Calibri" panose="020F0502020204030204" pitchFamily="34" charset="0"/>
                <a:cs typeface="Times New Roman" pitchFamily="18" charset="0"/>
              </a:defRPr>
            </a:lvl1pPr>
          </a:lstStyle>
          <a:p>
            <a:r>
              <a:rPr lang="en-US" altLang="zh-CN" dirty="0"/>
              <a:t>regulate</a:t>
            </a:r>
            <a:endParaRPr lang="zh-CN" altLang="en-US" dirty="0"/>
          </a:p>
        </p:txBody>
      </p:sp>
      <p:cxnSp>
        <p:nvCxnSpPr>
          <p:cNvPr id="63" name="直接箭头连接符 62"/>
          <p:cNvCxnSpPr/>
          <p:nvPr/>
        </p:nvCxnSpPr>
        <p:spPr>
          <a:xfrm>
            <a:off x="5467054" y="1626470"/>
            <a:ext cx="381003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9" name="TextBox 68"/>
          <p:cNvSpPr txBox="1"/>
          <p:nvPr/>
        </p:nvSpPr>
        <p:spPr>
          <a:xfrm>
            <a:off x="6385593" y="5161054"/>
            <a:ext cx="190501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sz="2400" b="0">
                <a:solidFill>
                  <a:srgbClr val="FF0000"/>
                </a:solidFill>
                <a:latin typeface="Calibri" panose="020F0502020204030204" pitchFamily="34" charset="0"/>
                <a:cs typeface="Times New Roman" pitchFamily="18" charset="0"/>
              </a:defRPr>
            </a:lvl1pPr>
          </a:lstStyle>
          <a:p>
            <a:r>
              <a:rPr lang="en-US" altLang="zh-CN" dirty="0"/>
              <a:t>regulation</a:t>
            </a:r>
            <a:endParaRPr lang="zh-CN" altLang="en-US" dirty="0"/>
          </a:p>
        </p:txBody>
      </p:sp>
      <p:cxnSp>
        <p:nvCxnSpPr>
          <p:cNvPr id="70" name="直接箭头连接符 69"/>
          <p:cNvCxnSpPr/>
          <p:nvPr/>
        </p:nvCxnSpPr>
        <p:spPr>
          <a:xfrm>
            <a:off x="5473521" y="2795389"/>
            <a:ext cx="381003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" name="TextBox 70"/>
          <p:cNvSpPr txBox="1"/>
          <p:nvPr/>
        </p:nvSpPr>
        <p:spPr>
          <a:xfrm>
            <a:off x="1010641" y="5615244"/>
            <a:ext cx="190501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sz="2400" b="0">
                <a:solidFill>
                  <a:srgbClr val="FF0000"/>
                </a:solidFill>
                <a:latin typeface="Calibri" panose="020F0502020204030204" pitchFamily="34" charset="0"/>
                <a:cs typeface="Times New Roman" pitchFamily="18" charset="0"/>
              </a:defRPr>
            </a:lvl1pPr>
          </a:lstStyle>
          <a:p>
            <a:r>
              <a:rPr lang="en-US" altLang="zh-CN" dirty="0"/>
              <a:t>magical</a:t>
            </a:r>
            <a:endParaRPr lang="zh-CN" altLang="en-US" dirty="0"/>
          </a:p>
        </p:txBody>
      </p:sp>
      <p:sp>
        <p:nvSpPr>
          <p:cNvPr id="72" name="TextBox 71"/>
          <p:cNvSpPr txBox="1"/>
          <p:nvPr/>
        </p:nvSpPr>
        <p:spPr>
          <a:xfrm>
            <a:off x="6369873" y="5611703"/>
            <a:ext cx="190501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sz="2400" b="0">
                <a:solidFill>
                  <a:srgbClr val="FF0000"/>
                </a:solidFill>
                <a:latin typeface="Calibri" panose="020F0502020204030204" pitchFamily="34" charset="0"/>
                <a:cs typeface="Times New Roman" pitchFamily="18" charset="0"/>
              </a:defRPr>
            </a:lvl1pPr>
          </a:lstStyle>
          <a:p>
            <a:r>
              <a:rPr lang="en-US" altLang="zh-CN" dirty="0"/>
              <a:t>magic</a:t>
            </a:r>
            <a:endParaRPr lang="zh-CN" altLang="en-US" dirty="0"/>
          </a:p>
        </p:txBody>
      </p:sp>
      <p:sp>
        <p:nvSpPr>
          <p:cNvPr id="73" name="TextBox 72"/>
          <p:cNvSpPr txBox="1"/>
          <p:nvPr/>
        </p:nvSpPr>
        <p:spPr>
          <a:xfrm>
            <a:off x="966244" y="6052656"/>
            <a:ext cx="190501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sz="2400" b="0">
                <a:solidFill>
                  <a:srgbClr val="FF0000"/>
                </a:solidFill>
                <a:latin typeface="Calibri" panose="020F0502020204030204" pitchFamily="34" charset="0"/>
                <a:cs typeface="Times New Roman" pitchFamily="18" charset="0"/>
              </a:defRPr>
            </a:lvl1pPr>
          </a:lstStyle>
          <a:p>
            <a:r>
              <a:rPr lang="en-US" altLang="zh-CN" dirty="0"/>
              <a:t>magician</a:t>
            </a:r>
            <a:endParaRPr lang="zh-CN" altLang="en-US" dirty="0"/>
          </a:p>
        </p:txBody>
      </p:sp>
      <p:cxnSp>
        <p:nvCxnSpPr>
          <p:cNvPr id="50" name="直接箭头连接符 49"/>
          <p:cNvCxnSpPr/>
          <p:nvPr/>
        </p:nvCxnSpPr>
        <p:spPr>
          <a:xfrm>
            <a:off x="5453641" y="3204973"/>
            <a:ext cx="381003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直接箭头连接符 50"/>
          <p:cNvCxnSpPr/>
          <p:nvPr/>
        </p:nvCxnSpPr>
        <p:spPr>
          <a:xfrm>
            <a:off x="5705796" y="4988347"/>
            <a:ext cx="381003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直接箭头连接符 56"/>
          <p:cNvCxnSpPr/>
          <p:nvPr/>
        </p:nvCxnSpPr>
        <p:spPr>
          <a:xfrm>
            <a:off x="5715316" y="4495659"/>
            <a:ext cx="381003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直接箭头连接符 75"/>
          <p:cNvCxnSpPr/>
          <p:nvPr/>
        </p:nvCxnSpPr>
        <p:spPr>
          <a:xfrm>
            <a:off x="5706308" y="5890402"/>
            <a:ext cx="381003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3000">
        <p:fade/>
      </p:transition>
    </mc:Choice>
    <mc:Fallback xmlns="">
      <p:transition spd="med" advClick="0" advTm="3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/>
      <p:bldP spid="41" grpId="0"/>
      <p:bldP spid="42" grpId="0"/>
      <p:bldP spid="43" grpId="0"/>
      <p:bldP spid="44" grpId="0"/>
      <p:bldP spid="45" grpId="0"/>
      <p:bldP spid="46" grpId="0"/>
      <p:bldP spid="47" grpId="0"/>
      <p:bldP spid="48" grpId="0"/>
      <p:bldP spid="49" grpId="0"/>
      <p:bldP spid="52" grpId="0"/>
      <p:bldP spid="53" grpId="0"/>
      <p:bldP spid="54" grpId="0"/>
      <p:bldP spid="55" grpId="0"/>
      <p:bldP spid="56" grpId="0"/>
      <p:bldP spid="60" grpId="0"/>
      <p:bldP spid="61" grpId="0"/>
      <p:bldP spid="62" grpId="0"/>
      <p:bldP spid="69" grpId="0"/>
      <p:bldP spid="71" grpId="0"/>
      <p:bldP spid="72" grpId="0"/>
      <p:bldP spid="7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平行四边形 20"/>
          <p:cNvSpPr/>
          <p:nvPr/>
        </p:nvSpPr>
        <p:spPr>
          <a:xfrm>
            <a:off x="1142965" y="746723"/>
            <a:ext cx="3524275" cy="699576"/>
          </a:xfrm>
          <a:prstGeom prst="parallelogram">
            <a:avLst/>
          </a:prstGeom>
          <a:solidFill>
            <a:srgbClr val="22ACE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Arial" panose="020B0604020202020204"/>
              <a:ea typeface="微软雅黑" panose="020B0503020204020204" charset="-122"/>
              <a:sym typeface="Arial" panose="020B0604020202020204"/>
            </a:endParaRPr>
          </a:p>
        </p:txBody>
      </p:sp>
      <p:sp>
        <p:nvSpPr>
          <p:cNvPr id="22" name="Rectangle 18"/>
          <p:cNvSpPr>
            <a:spLocks noChangeArrowheads="1"/>
          </p:cNvSpPr>
          <p:nvPr/>
        </p:nvSpPr>
        <p:spPr bwMode="auto">
          <a:xfrm>
            <a:off x="1933545" y="900430"/>
            <a:ext cx="1436291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zh-CN" altLang="en-US" sz="2800" dirty="0">
                <a:solidFill>
                  <a:schemeClr val="bg1"/>
                </a:solidFill>
                <a:latin typeface="Arial" panose="020B0604020202020204"/>
                <a:ea typeface="微软雅黑" panose="020B0503020204020204" charset="-122"/>
                <a:cs typeface="宋体" panose="02010600030101010101" pitchFamily="2" charset="-122"/>
                <a:sym typeface="Arial" panose="020B0604020202020204"/>
              </a:rPr>
              <a:t>重点短语</a:t>
            </a:r>
            <a:endParaRPr lang="en-US" altLang="zh-CN" sz="2800" dirty="0">
              <a:solidFill>
                <a:schemeClr val="bg1"/>
              </a:solidFill>
              <a:latin typeface="Arial" panose="020B0604020202020204"/>
              <a:ea typeface="微软雅黑" panose="020B0503020204020204" charset="-122"/>
              <a:cs typeface="宋体" panose="02010600030101010101" pitchFamily="2" charset="-122"/>
              <a:sym typeface="Arial" panose="020B0604020202020204"/>
            </a:endParaRPr>
          </a:p>
        </p:txBody>
      </p:sp>
      <p:sp>
        <p:nvSpPr>
          <p:cNvPr id="23" name="平行四边形 22"/>
          <p:cNvSpPr/>
          <p:nvPr/>
        </p:nvSpPr>
        <p:spPr>
          <a:xfrm>
            <a:off x="4667241" y="746723"/>
            <a:ext cx="381004" cy="699576"/>
          </a:xfrm>
          <a:prstGeom prst="parallelogram">
            <a:avLst/>
          </a:prstGeom>
          <a:solidFill>
            <a:srgbClr val="7ED9F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latin typeface="Arial" panose="020B0604020202020204"/>
              <a:ea typeface="微软雅黑" panose="020B0503020204020204" charset="-122"/>
              <a:sym typeface="Arial" panose="020B0604020202020204"/>
            </a:endParaRPr>
          </a:p>
        </p:txBody>
      </p:sp>
      <p:cxnSp>
        <p:nvCxnSpPr>
          <p:cNvPr id="6" name="直接连接符 5"/>
          <p:cNvCxnSpPr/>
          <p:nvPr/>
        </p:nvCxnSpPr>
        <p:spPr>
          <a:xfrm>
            <a:off x="1201456" y="2688247"/>
            <a:ext cx="0" cy="1323382"/>
          </a:xfrm>
          <a:prstGeom prst="line">
            <a:avLst/>
          </a:prstGeom>
          <a:noFill/>
          <a:ln w="19050" cap="flat" cmpd="sng" algn="ctr">
            <a:solidFill>
              <a:srgbClr val="7D7D7D">
                <a:lumMod val="20000"/>
                <a:lumOff val="80000"/>
              </a:srgbClr>
            </a:solidFill>
            <a:prstDash val="solid"/>
            <a:miter lim="800000"/>
          </a:ln>
          <a:effectLst/>
        </p:spPr>
      </p:cxnSp>
      <p:sp>
        <p:nvSpPr>
          <p:cNvPr id="7" name="椭圆 6"/>
          <p:cNvSpPr/>
          <p:nvPr/>
        </p:nvSpPr>
        <p:spPr>
          <a:xfrm>
            <a:off x="1077633" y="2379637"/>
            <a:ext cx="257564" cy="247650"/>
          </a:xfrm>
          <a:prstGeom prst="ellipse">
            <a:avLst/>
          </a:prstGeom>
          <a:solidFill>
            <a:srgbClr val="22ACEC"/>
          </a:solidFill>
          <a:ln w="19050" cap="flat" cmpd="sng" algn="ctr">
            <a:solidFill>
              <a:srgbClr val="7D7D7D">
                <a:lumMod val="20000"/>
                <a:lumOff val="80000"/>
              </a:srgbClr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sym typeface="Arial" panose="020B0604020202020204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1540422" y="1515118"/>
            <a:ext cx="10058400" cy="526041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ts val="3100"/>
              </a:lnSpc>
            </a:pP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  <a:cs typeface="Times New Roman" pitchFamily="18" charset="0"/>
              </a:rPr>
              <a:t>1.________________   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  <a:cs typeface="Times New Roman" pitchFamily="18" charset="0"/>
              </a:rPr>
              <a:t>    参加；参与 </a:t>
            </a:r>
            <a:endParaRPr lang="en-US" altLang="zh-CN" sz="2400" dirty="0">
              <a:latin typeface="宋体" panose="02010600030101010101" pitchFamily="2" charset="-122"/>
              <a:ea typeface="宋体" panose="02010600030101010101" pitchFamily="2" charset="-122"/>
              <a:cs typeface="Times New Roman" pitchFamily="18" charset="0"/>
            </a:endParaRPr>
          </a:p>
          <a:p>
            <a:pPr>
              <a:lnSpc>
                <a:spcPts val="3100"/>
              </a:lnSpc>
            </a:pP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  <a:cs typeface="Times New Roman" pitchFamily="18" charset="0"/>
              </a:rPr>
              <a:t>2.________________       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  <a:cs typeface="Times New Roman" pitchFamily="18" charset="0"/>
              </a:rPr>
              <a:t>代表；象征；表示</a:t>
            </a:r>
            <a:endParaRPr lang="en-US" altLang="zh-CN" sz="2400" dirty="0">
              <a:latin typeface="宋体" panose="02010600030101010101" pitchFamily="2" charset="-122"/>
              <a:ea typeface="宋体" panose="02010600030101010101" pitchFamily="2" charset="-122"/>
              <a:cs typeface="Times New Roman" pitchFamily="18" charset="0"/>
            </a:endParaRPr>
          </a:p>
          <a:p>
            <a:pPr>
              <a:lnSpc>
                <a:spcPts val="3100"/>
              </a:lnSpc>
            </a:pP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  <a:cs typeface="Times New Roman" pitchFamily="18" charset="0"/>
              </a:rPr>
              <a:t>3.________________       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  <a:cs typeface="Times New Roman" pitchFamily="18" charset="0"/>
              </a:rPr>
              <a:t>也；又；还</a:t>
            </a:r>
            <a:endParaRPr lang="en-US" altLang="zh-CN" sz="2400" dirty="0">
              <a:latin typeface="宋体" panose="02010600030101010101" pitchFamily="2" charset="-122"/>
              <a:ea typeface="宋体" panose="02010600030101010101" pitchFamily="2" charset="-122"/>
              <a:cs typeface="Times New Roman" pitchFamily="18" charset="0"/>
            </a:endParaRPr>
          </a:p>
          <a:p>
            <a:pPr>
              <a:lnSpc>
                <a:spcPts val="3100"/>
              </a:lnSpc>
            </a:pP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  <a:cs typeface="Times New Roman" pitchFamily="18" charset="0"/>
              </a:rPr>
              <a:t>4.________________       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  <a:cs typeface="Times New Roman" pitchFamily="18" charset="0"/>
              </a:rPr>
              <a:t>陆续地；一个接一个</a:t>
            </a:r>
            <a:endParaRPr lang="en-US" altLang="zh-CN" sz="2400" dirty="0">
              <a:latin typeface="宋体" panose="02010600030101010101" pitchFamily="2" charset="-122"/>
              <a:ea typeface="宋体" panose="02010600030101010101" pitchFamily="2" charset="-122"/>
              <a:cs typeface="Times New Roman" pitchFamily="18" charset="0"/>
            </a:endParaRPr>
          </a:p>
          <a:p>
            <a:pPr>
              <a:lnSpc>
                <a:spcPts val="3100"/>
              </a:lnSpc>
            </a:pP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  <a:cs typeface="Times New Roman" pitchFamily="18" charset="0"/>
              </a:rPr>
              <a:t>5.________________       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  <a:cs typeface="Times New Roman" pitchFamily="18" charset="0"/>
              </a:rPr>
              <a:t>主管；看管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  <a:cs typeface="Times New Roman" pitchFamily="18" charset="0"/>
              </a:rPr>
              <a:t>            </a:t>
            </a:r>
          </a:p>
          <a:p>
            <a:pPr>
              <a:lnSpc>
                <a:spcPts val="3100"/>
              </a:lnSpc>
            </a:pP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  <a:cs typeface="Times New Roman" pitchFamily="18" charset="0"/>
              </a:rPr>
              <a:t>6.________________       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  <a:cs typeface="Times New Roman" pitchFamily="18" charset="0"/>
              </a:rPr>
              <a:t>拾起；搭车；加速</a:t>
            </a:r>
            <a:endParaRPr lang="en-US" altLang="zh-CN" sz="2400" dirty="0">
              <a:latin typeface="宋体" panose="02010600030101010101" pitchFamily="2" charset="-122"/>
              <a:ea typeface="宋体" panose="02010600030101010101" pitchFamily="2" charset="-122"/>
              <a:cs typeface="Times New Roman" pitchFamily="18" charset="0"/>
            </a:endParaRPr>
          </a:p>
          <a:p>
            <a:pPr>
              <a:lnSpc>
                <a:spcPts val="3100"/>
              </a:lnSpc>
            </a:pP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  <a:cs typeface="Times New Roman" pitchFamily="18" charset="0"/>
              </a:rPr>
              <a:t>7.________________       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  <a:cs typeface="Times New Roman" pitchFamily="18" charset="0"/>
              </a:rPr>
              <a:t>与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  <a:cs typeface="Times New Roman" pitchFamily="18" charset="0"/>
              </a:rPr>
              <a:t>……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  <a:cs typeface="Times New Roman" pitchFamily="18" charset="0"/>
              </a:rPr>
              <a:t>达成协议</a:t>
            </a:r>
            <a:endParaRPr lang="en-US" altLang="zh-CN" sz="2400" dirty="0">
              <a:latin typeface="宋体" panose="02010600030101010101" pitchFamily="2" charset="-122"/>
              <a:ea typeface="宋体" panose="02010600030101010101" pitchFamily="2" charset="-122"/>
              <a:cs typeface="Times New Roman" pitchFamily="18" charset="0"/>
            </a:endParaRPr>
          </a:p>
          <a:p>
            <a:pPr>
              <a:lnSpc>
                <a:spcPts val="3100"/>
              </a:lnSpc>
            </a:pP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  <a:cs typeface="Times New Roman" pitchFamily="18" charset="0"/>
              </a:rPr>
              <a:t>8.________________       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  <a:cs typeface="Times New Roman" pitchFamily="18" charset="0"/>
              </a:rPr>
              <a:t>被接纳进入；被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  <a:cs typeface="Times New Roman" pitchFamily="18" charset="0"/>
              </a:rPr>
              <a:t>……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  <a:cs typeface="Times New Roman" pitchFamily="18" charset="0"/>
              </a:rPr>
              <a:t>录取</a:t>
            </a:r>
            <a:endParaRPr lang="en-US" altLang="zh-CN" sz="2400" dirty="0">
              <a:latin typeface="宋体" panose="02010600030101010101" pitchFamily="2" charset="-122"/>
              <a:ea typeface="宋体" panose="02010600030101010101" pitchFamily="2" charset="-122"/>
              <a:cs typeface="Times New Roman" pitchFamily="18" charset="0"/>
            </a:endParaRPr>
          </a:p>
          <a:p>
            <a:pPr>
              <a:lnSpc>
                <a:spcPts val="3100"/>
              </a:lnSpc>
            </a:pP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  <a:cs typeface="Times New Roman" pitchFamily="18" charset="0"/>
              </a:rPr>
              <a:t>9.________________       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  <a:cs typeface="Times New Roman" pitchFamily="18" charset="0"/>
              </a:rPr>
              <a:t>计算出； 设计出；解决；结果；锻炼</a:t>
            </a:r>
            <a:endParaRPr lang="en-US" altLang="zh-CN" sz="2400" dirty="0">
              <a:latin typeface="宋体" panose="02010600030101010101" pitchFamily="2" charset="-122"/>
              <a:ea typeface="宋体" panose="02010600030101010101" pitchFamily="2" charset="-122"/>
              <a:cs typeface="Times New Roman" pitchFamily="18" charset="0"/>
            </a:endParaRPr>
          </a:p>
          <a:p>
            <a:pPr>
              <a:lnSpc>
                <a:spcPts val="3100"/>
              </a:lnSpc>
            </a:pP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  <a:cs typeface="Times New Roman" pitchFamily="18" charset="0"/>
              </a:rPr>
              <a:t>10._______________       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  <a:cs typeface="Times New Roman" pitchFamily="18" charset="0"/>
              </a:rPr>
              <a:t>除了</a:t>
            </a:r>
            <a:endParaRPr lang="en-US" altLang="zh-CN" sz="2400" dirty="0">
              <a:latin typeface="宋体" panose="02010600030101010101" pitchFamily="2" charset="-122"/>
              <a:ea typeface="宋体" panose="02010600030101010101" pitchFamily="2" charset="-122"/>
              <a:cs typeface="Times New Roman" pitchFamily="18" charset="0"/>
            </a:endParaRPr>
          </a:p>
          <a:p>
            <a:pPr>
              <a:lnSpc>
                <a:spcPts val="3100"/>
              </a:lnSpc>
            </a:pP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  <a:cs typeface="Times New Roman" pitchFamily="18" charset="0"/>
              </a:rPr>
              <a:t>11._______________       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  <a:cs typeface="Times New Roman" pitchFamily="18" charset="0"/>
              </a:rPr>
              <a:t>代替</a:t>
            </a:r>
            <a:endParaRPr lang="en-US" altLang="zh-CN" sz="2400" dirty="0">
              <a:latin typeface="宋体" panose="02010600030101010101" pitchFamily="2" charset="-122"/>
              <a:ea typeface="宋体" panose="02010600030101010101" pitchFamily="2" charset="-122"/>
              <a:cs typeface="Times New Roman" pitchFamily="18" charset="0"/>
            </a:endParaRPr>
          </a:p>
          <a:p>
            <a:pPr>
              <a:lnSpc>
                <a:spcPts val="3100"/>
              </a:lnSpc>
            </a:pP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  <a:cs typeface="Times New Roman" pitchFamily="18" charset="0"/>
              </a:rPr>
              <a:t>12._______________ 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  <a:cs typeface="Times New Roman" pitchFamily="18" charset="0"/>
              </a:rPr>
              <a:t>      达到一致的标准</a:t>
            </a:r>
            <a:endParaRPr lang="en-US" altLang="zh-CN" sz="2400" dirty="0">
              <a:latin typeface="宋体" panose="02010600030101010101" pitchFamily="2" charset="-122"/>
              <a:ea typeface="宋体" panose="02010600030101010101" pitchFamily="2" charset="-122"/>
              <a:cs typeface="Times New Roman" pitchFamily="18" charset="0"/>
            </a:endParaRPr>
          </a:p>
          <a:p>
            <a:pPr>
              <a:lnSpc>
                <a:spcPts val="3100"/>
              </a:lnSpc>
            </a:pP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  <a:cs typeface="Times New Roman" pitchFamily="18" charset="0"/>
              </a:rPr>
              <a:t>           </a:t>
            </a:r>
          </a:p>
        </p:txBody>
      </p:sp>
      <p:sp>
        <p:nvSpPr>
          <p:cNvPr id="10" name="椭圆 9"/>
          <p:cNvSpPr/>
          <p:nvPr/>
        </p:nvSpPr>
        <p:spPr>
          <a:xfrm>
            <a:off x="1077633" y="3925904"/>
            <a:ext cx="257564" cy="247650"/>
          </a:xfrm>
          <a:prstGeom prst="ellipse">
            <a:avLst/>
          </a:prstGeom>
          <a:solidFill>
            <a:srgbClr val="22ACEC"/>
          </a:solidFill>
          <a:ln w="19050" cap="flat" cmpd="sng" algn="ctr">
            <a:solidFill>
              <a:srgbClr val="7D7D7D">
                <a:lumMod val="20000"/>
                <a:lumOff val="80000"/>
              </a:srgbClr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sym typeface="Arial" panose="020B0604020202020204"/>
            </a:endParaRPr>
          </a:p>
        </p:txBody>
      </p:sp>
      <p:cxnSp>
        <p:nvCxnSpPr>
          <p:cNvPr id="13" name="直接连接符 12"/>
          <p:cNvCxnSpPr/>
          <p:nvPr/>
        </p:nvCxnSpPr>
        <p:spPr>
          <a:xfrm>
            <a:off x="1190569" y="4175512"/>
            <a:ext cx="0" cy="1323382"/>
          </a:xfrm>
          <a:prstGeom prst="line">
            <a:avLst/>
          </a:prstGeom>
          <a:noFill/>
          <a:ln w="19050" cap="flat" cmpd="sng" algn="ctr">
            <a:solidFill>
              <a:srgbClr val="7D7D7D">
                <a:lumMod val="20000"/>
                <a:lumOff val="80000"/>
              </a:srgbClr>
            </a:solidFill>
            <a:prstDash val="solid"/>
            <a:miter lim="800000"/>
          </a:ln>
          <a:effectLst/>
        </p:spPr>
      </p:cxnSp>
      <p:sp>
        <p:nvSpPr>
          <p:cNvPr id="14" name="椭圆 13"/>
          <p:cNvSpPr/>
          <p:nvPr/>
        </p:nvSpPr>
        <p:spPr>
          <a:xfrm>
            <a:off x="1066745" y="5498894"/>
            <a:ext cx="257564" cy="247650"/>
          </a:xfrm>
          <a:prstGeom prst="ellipse">
            <a:avLst/>
          </a:prstGeom>
          <a:solidFill>
            <a:srgbClr val="22ACEC"/>
          </a:solidFill>
          <a:ln w="19050" cap="flat" cmpd="sng" algn="ctr">
            <a:solidFill>
              <a:srgbClr val="7D7D7D">
                <a:lumMod val="20000"/>
                <a:lumOff val="80000"/>
              </a:srgbClr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sym typeface="Arial" panose="020B0604020202020204"/>
            </a:endParaRPr>
          </a:p>
        </p:txBody>
      </p:sp>
      <p:pic>
        <p:nvPicPr>
          <p:cNvPr id="2" name="图片 1" descr="6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7660" y="642918"/>
            <a:ext cx="762000" cy="746760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1973318" y="1528048"/>
            <a:ext cx="19978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sz="2000" b="1">
                <a:solidFill>
                  <a:srgbClr val="FF0000"/>
                </a:solidFill>
                <a:latin typeface="Calibri" panose="020F0502020204030204" pitchFamily="34" charset="0"/>
                <a:cs typeface="Times New Roman" pitchFamily="18" charset="0"/>
              </a:defRPr>
            </a:lvl1pPr>
          </a:lstStyle>
          <a:p>
            <a:r>
              <a:rPr lang="en-US" altLang="zh-CN" sz="2400" b="0" dirty="0"/>
              <a:t>take part in</a:t>
            </a:r>
            <a:endParaRPr lang="zh-CN" altLang="en-US" sz="2400" b="0" dirty="0"/>
          </a:p>
        </p:txBody>
      </p:sp>
      <p:sp>
        <p:nvSpPr>
          <p:cNvPr id="16" name="TextBox 15"/>
          <p:cNvSpPr txBox="1"/>
          <p:nvPr/>
        </p:nvSpPr>
        <p:spPr>
          <a:xfrm>
            <a:off x="1973318" y="1941425"/>
            <a:ext cx="19978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sz="2400" b="0">
                <a:solidFill>
                  <a:srgbClr val="FF0000"/>
                </a:solidFill>
                <a:latin typeface="Calibri" panose="020F0502020204030204" pitchFamily="34" charset="0"/>
                <a:cs typeface="Times New Roman" pitchFamily="18" charset="0"/>
              </a:defRPr>
            </a:lvl1pPr>
          </a:lstStyle>
          <a:p>
            <a:r>
              <a:rPr lang="en-US" altLang="zh-CN" dirty="0"/>
              <a:t>stand for</a:t>
            </a:r>
            <a:endParaRPr lang="zh-CN" alt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1960974" y="2313984"/>
            <a:ext cx="34290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sz="2400" b="0">
                <a:solidFill>
                  <a:srgbClr val="FF0000"/>
                </a:solidFill>
                <a:latin typeface="Calibri" panose="020F0502020204030204" pitchFamily="34" charset="0"/>
                <a:cs typeface="Times New Roman" pitchFamily="18" charset="0"/>
              </a:defRPr>
            </a:lvl1pPr>
          </a:lstStyle>
          <a:p>
            <a:r>
              <a:rPr lang="en-US" altLang="zh-CN" dirty="0"/>
              <a:t>as well</a:t>
            </a:r>
            <a:endParaRPr lang="zh-CN" alt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1948630" y="2692652"/>
            <a:ext cx="295277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sz="2400" b="0">
                <a:solidFill>
                  <a:srgbClr val="FF0000"/>
                </a:solidFill>
                <a:latin typeface="Calibri" panose="020F0502020204030204" pitchFamily="34" charset="0"/>
                <a:cs typeface="Times New Roman" pitchFamily="18" charset="0"/>
              </a:defRPr>
            </a:lvl1pPr>
          </a:lstStyle>
          <a:p>
            <a:r>
              <a:rPr lang="en-US" altLang="zh-CN" dirty="0"/>
              <a:t>one after another</a:t>
            </a:r>
            <a:endParaRPr lang="zh-CN" altLang="en-US" dirty="0"/>
          </a:p>
        </p:txBody>
      </p:sp>
      <p:sp>
        <p:nvSpPr>
          <p:cNvPr id="19" name="TextBox 18"/>
          <p:cNvSpPr txBox="1"/>
          <p:nvPr/>
        </p:nvSpPr>
        <p:spPr>
          <a:xfrm>
            <a:off x="1960974" y="3113372"/>
            <a:ext cx="295277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sz="2400" b="0">
                <a:solidFill>
                  <a:srgbClr val="FF0000"/>
                </a:solidFill>
                <a:latin typeface="Calibri" panose="020F0502020204030204" pitchFamily="34" charset="0"/>
                <a:cs typeface="Times New Roman" pitchFamily="18" charset="0"/>
              </a:defRPr>
            </a:lvl1pPr>
          </a:lstStyle>
          <a:p>
            <a:r>
              <a:rPr lang="en-US" altLang="zh-CN" dirty="0"/>
              <a:t>in charge</a:t>
            </a:r>
            <a:endParaRPr lang="zh-CN" alt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1973318" y="3467644"/>
            <a:ext cx="295277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sz="2400" b="0">
                <a:solidFill>
                  <a:srgbClr val="FF0000"/>
                </a:solidFill>
                <a:latin typeface="Calibri" panose="020F0502020204030204" pitchFamily="34" charset="0"/>
                <a:cs typeface="Times New Roman" pitchFamily="18" charset="0"/>
              </a:defRPr>
            </a:lvl1pPr>
          </a:lstStyle>
          <a:p>
            <a:r>
              <a:rPr lang="en-US" altLang="zh-CN" dirty="0"/>
              <a:t>pick up</a:t>
            </a:r>
            <a:endParaRPr lang="zh-CN" alt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1979182" y="3907978"/>
            <a:ext cx="350523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sz="2400" b="0">
                <a:solidFill>
                  <a:srgbClr val="FF0000"/>
                </a:solidFill>
                <a:latin typeface="Calibri" panose="020F0502020204030204" pitchFamily="34" charset="0"/>
                <a:cs typeface="Times New Roman" pitchFamily="18" charset="0"/>
              </a:defRPr>
            </a:lvl1pPr>
          </a:lstStyle>
          <a:p>
            <a:r>
              <a:rPr lang="en-US" altLang="zh-CN" dirty="0"/>
              <a:t>make a bargain with</a:t>
            </a:r>
            <a:endParaRPr lang="zh-CN" altLang="en-US" dirty="0"/>
          </a:p>
        </p:txBody>
      </p:sp>
      <p:sp>
        <p:nvSpPr>
          <p:cNvPr id="25" name="TextBox 24"/>
          <p:cNvSpPr txBox="1"/>
          <p:nvPr/>
        </p:nvSpPr>
        <p:spPr>
          <a:xfrm>
            <a:off x="2000162" y="4288616"/>
            <a:ext cx="354810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sz="2400" b="0">
                <a:solidFill>
                  <a:srgbClr val="FF0000"/>
                </a:solidFill>
                <a:latin typeface="Calibri" panose="020F0502020204030204" pitchFamily="34" charset="0"/>
                <a:cs typeface="Times New Roman" pitchFamily="18" charset="0"/>
              </a:defRPr>
            </a:lvl1pPr>
          </a:lstStyle>
          <a:p>
            <a:r>
              <a:rPr lang="en-US" altLang="zh-CN" dirty="0"/>
              <a:t>be admitted into/to </a:t>
            </a:r>
            <a:endParaRPr lang="zh-CN" altLang="en-US" dirty="0"/>
          </a:p>
        </p:txBody>
      </p:sp>
      <p:sp>
        <p:nvSpPr>
          <p:cNvPr id="26" name="TextBox 25"/>
          <p:cNvSpPr txBox="1"/>
          <p:nvPr/>
        </p:nvSpPr>
        <p:spPr>
          <a:xfrm>
            <a:off x="2000162" y="4696606"/>
            <a:ext cx="295277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sz="2400" b="0">
                <a:solidFill>
                  <a:srgbClr val="FF0000"/>
                </a:solidFill>
                <a:latin typeface="Calibri" panose="020F0502020204030204" pitchFamily="34" charset="0"/>
                <a:cs typeface="Times New Roman" pitchFamily="18" charset="0"/>
              </a:defRPr>
            </a:lvl1pPr>
          </a:lstStyle>
          <a:p>
            <a:r>
              <a:rPr lang="en-US" altLang="zh-CN" dirty="0"/>
              <a:t>work out</a:t>
            </a:r>
            <a:endParaRPr lang="zh-CN" altLang="en-US" dirty="0"/>
          </a:p>
        </p:txBody>
      </p:sp>
      <p:sp>
        <p:nvSpPr>
          <p:cNvPr id="27" name="TextBox 26"/>
          <p:cNvSpPr txBox="1"/>
          <p:nvPr/>
        </p:nvSpPr>
        <p:spPr>
          <a:xfrm>
            <a:off x="2018442" y="5069858"/>
            <a:ext cx="1681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sz="2400" b="0">
                <a:solidFill>
                  <a:srgbClr val="FF0000"/>
                </a:solidFill>
                <a:latin typeface="Calibri" panose="020F0502020204030204" pitchFamily="34" charset="0"/>
                <a:cs typeface="Times New Roman" pitchFamily="18" charset="0"/>
              </a:defRPr>
            </a:lvl1pPr>
          </a:lstStyle>
          <a:p>
            <a:r>
              <a:rPr lang="en-US" altLang="zh-CN" dirty="0"/>
              <a:t>apart from</a:t>
            </a:r>
            <a:endParaRPr lang="zh-CN" altLang="en-US" dirty="0"/>
          </a:p>
        </p:txBody>
      </p:sp>
      <p:sp>
        <p:nvSpPr>
          <p:cNvPr id="28" name="TextBox 27"/>
          <p:cNvSpPr txBox="1"/>
          <p:nvPr/>
        </p:nvSpPr>
        <p:spPr>
          <a:xfrm>
            <a:off x="2039912" y="5472390"/>
            <a:ext cx="27948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sz="2400" b="0">
                <a:solidFill>
                  <a:srgbClr val="FF0000"/>
                </a:solidFill>
                <a:latin typeface="Calibri" panose="020F0502020204030204" pitchFamily="34" charset="0"/>
                <a:cs typeface="Times New Roman" pitchFamily="18" charset="0"/>
              </a:defRPr>
            </a:lvl1pPr>
          </a:lstStyle>
          <a:p>
            <a:r>
              <a:rPr lang="en-US" altLang="zh-CN" dirty="0"/>
              <a:t>take the place of</a:t>
            </a:r>
            <a:endParaRPr lang="zh-CN" altLang="en-US" dirty="0"/>
          </a:p>
        </p:txBody>
      </p:sp>
      <p:sp>
        <p:nvSpPr>
          <p:cNvPr id="29" name="TextBox 28"/>
          <p:cNvSpPr txBox="1"/>
          <p:nvPr/>
        </p:nvSpPr>
        <p:spPr>
          <a:xfrm>
            <a:off x="2038058" y="5853028"/>
            <a:ext cx="554833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sz="2400" b="0">
                <a:solidFill>
                  <a:srgbClr val="FF0000"/>
                </a:solidFill>
                <a:latin typeface="Calibri" panose="020F0502020204030204" pitchFamily="34" charset="0"/>
                <a:cs typeface="Times New Roman" pitchFamily="18" charset="0"/>
              </a:defRPr>
            </a:lvl1pPr>
          </a:lstStyle>
          <a:p>
            <a:r>
              <a:rPr lang="en-US" altLang="zh-CN" dirty="0"/>
              <a:t>reach the agreed standard</a:t>
            </a:r>
            <a:endParaRPr lang="zh-CN" alt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3000">
        <p:fade/>
      </p:transition>
    </mc:Choice>
    <mc:Fallback xmlns="">
      <p:transition spd="med" advClick="0" advTm="3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6" grpId="0"/>
      <p:bldP spid="17" grpId="0"/>
      <p:bldP spid="18" grpId="0"/>
      <p:bldP spid="19" grpId="0"/>
      <p:bldP spid="20" grpId="0"/>
      <p:bldP spid="24" grpId="0"/>
      <p:bldP spid="25" grpId="0"/>
      <p:bldP spid="26" grpId="0"/>
      <p:bldP spid="27" grpId="0"/>
      <p:bldP spid="28" grpId="0"/>
      <p:bldP spid="2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平行四边形 20"/>
          <p:cNvSpPr/>
          <p:nvPr/>
        </p:nvSpPr>
        <p:spPr>
          <a:xfrm>
            <a:off x="1142966" y="284229"/>
            <a:ext cx="3524275" cy="699576"/>
          </a:xfrm>
          <a:prstGeom prst="parallelogram">
            <a:avLst/>
          </a:prstGeom>
          <a:solidFill>
            <a:srgbClr val="22ACE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Arial" panose="020B0604020202020204"/>
              <a:ea typeface="微软雅黑" panose="020B0503020204020204" charset="-122"/>
              <a:sym typeface="Arial" panose="020B0604020202020204"/>
            </a:endParaRPr>
          </a:p>
        </p:txBody>
      </p:sp>
      <p:sp>
        <p:nvSpPr>
          <p:cNvPr id="22" name="Rectangle 18"/>
          <p:cNvSpPr>
            <a:spLocks noChangeArrowheads="1"/>
          </p:cNvSpPr>
          <p:nvPr/>
        </p:nvSpPr>
        <p:spPr bwMode="auto">
          <a:xfrm>
            <a:off x="1900679" y="465340"/>
            <a:ext cx="1436292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zh-CN" altLang="en-US" sz="2800" dirty="0">
                <a:solidFill>
                  <a:schemeClr val="bg1"/>
                </a:solidFill>
                <a:latin typeface="Arial" panose="020B0604020202020204"/>
                <a:ea typeface="微软雅黑" panose="020B0503020204020204" charset="-122"/>
                <a:cs typeface="宋体" panose="02010600030101010101" pitchFamily="2" charset="-122"/>
                <a:sym typeface="Arial" panose="020B0604020202020204"/>
              </a:rPr>
              <a:t>同反义词</a:t>
            </a:r>
            <a:endParaRPr lang="en-US" altLang="zh-CN" sz="2800" dirty="0">
              <a:solidFill>
                <a:schemeClr val="bg1"/>
              </a:solidFill>
              <a:latin typeface="Arial" panose="020B0604020202020204"/>
              <a:ea typeface="微软雅黑" panose="020B0503020204020204" charset="-122"/>
              <a:cs typeface="宋体" panose="02010600030101010101" pitchFamily="2" charset="-122"/>
              <a:sym typeface="Arial" panose="020B0604020202020204"/>
            </a:endParaRPr>
          </a:p>
        </p:txBody>
      </p:sp>
      <p:sp>
        <p:nvSpPr>
          <p:cNvPr id="23" name="平行四边形 22"/>
          <p:cNvSpPr/>
          <p:nvPr/>
        </p:nvSpPr>
        <p:spPr>
          <a:xfrm>
            <a:off x="4667241" y="337283"/>
            <a:ext cx="381004" cy="699576"/>
          </a:xfrm>
          <a:prstGeom prst="parallelogram">
            <a:avLst/>
          </a:prstGeom>
          <a:solidFill>
            <a:srgbClr val="7ED9F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latin typeface="Arial" panose="020B0604020202020204"/>
              <a:ea typeface="微软雅黑" panose="020B0503020204020204" charset="-122"/>
              <a:sym typeface="Arial" panose="020B0604020202020204"/>
            </a:endParaRPr>
          </a:p>
        </p:txBody>
      </p:sp>
      <p:cxnSp>
        <p:nvCxnSpPr>
          <p:cNvPr id="6" name="直接连接符 5"/>
          <p:cNvCxnSpPr/>
          <p:nvPr/>
        </p:nvCxnSpPr>
        <p:spPr>
          <a:xfrm>
            <a:off x="1944432" y="2602522"/>
            <a:ext cx="0" cy="1323382"/>
          </a:xfrm>
          <a:prstGeom prst="line">
            <a:avLst/>
          </a:prstGeom>
          <a:noFill/>
          <a:ln w="19050" cap="flat" cmpd="sng" algn="ctr">
            <a:solidFill>
              <a:srgbClr val="7D7D7D">
                <a:lumMod val="20000"/>
                <a:lumOff val="80000"/>
              </a:srgbClr>
            </a:solidFill>
            <a:prstDash val="solid"/>
            <a:miter lim="800000"/>
          </a:ln>
          <a:effectLst/>
        </p:spPr>
      </p:cxnSp>
      <p:cxnSp>
        <p:nvCxnSpPr>
          <p:cNvPr id="13" name="直接连接符 12"/>
          <p:cNvCxnSpPr/>
          <p:nvPr/>
        </p:nvCxnSpPr>
        <p:spPr>
          <a:xfrm>
            <a:off x="1933545" y="4175512"/>
            <a:ext cx="0" cy="1323382"/>
          </a:xfrm>
          <a:prstGeom prst="line">
            <a:avLst/>
          </a:prstGeom>
          <a:noFill/>
          <a:ln w="19050" cap="flat" cmpd="sng" algn="ctr">
            <a:solidFill>
              <a:srgbClr val="7D7D7D">
                <a:lumMod val="20000"/>
                <a:lumOff val="80000"/>
              </a:srgbClr>
            </a:solidFill>
            <a:prstDash val="solid"/>
            <a:miter lim="800000"/>
          </a:ln>
          <a:effectLst/>
        </p:spPr>
      </p:cxnSp>
      <p:pic>
        <p:nvPicPr>
          <p:cNvPr id="2" name="图片 1" descr="66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27660" y="233478"/>
            <a:ext cx="762000" cy="746760"/>
          </a:xfrm>
          <a:prstGeom prst="rect">
            <a:avLst/>
          </a:prstGeom>
        </p:spPr>
      </p:pic>
      <p:sp>
        <p:nvSpPr>
          <p:cNvPr id="64" name="TextBox 63"/>
          <p:cNvSpPr txBox="1"/>
          <p:nvPr/>
        </p:nvSpPr>
        <p:spPr>
          <a:xfrm>
            <a:off x="1402544" y="1164916"/>
            <a:ext cx="3152799" cy="54609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ts val="3500"/>
              </a:lnSpc>
              <a:buAutoNum type="arabicPeriod"/>
            </a:pPr>
            <a:r>
              <a:rPr lang="en-US" altLang="zh-CN" sz="2800" dirty="0">
                <a:latin typeface="Calibri" panose="020F0502020204030204" pitchFamily="34" charset="0"/>
                <a:cs typeface="Times New Roman" pitchFamily="18" charset="0"/>
              </a:rPr>
              <a:t>modern                    </a:t>
            </a:r>
          </a:p>
          <a:p>
            <a:pPr marL="342900" indent="-342900">
              <a:lnSpc>
                <a:spcPts val="3500"/>
              </a:lnSpc>
              <a:buAutoNum type="arabicPeriod"/>
            </a:pPr>
            <a:r>
              <a:rPr lang="en-US" altLang="zh-CN" sz="2800" dirty="0">
                <a:latin typeface="Calibri" panose="020F0502020204030204" pitchFamily="34" charset="0"/>
                <a:cs typeface="Times New Roman" pitchFamily="18" charset="0"/>
              </a:rPr>
              <a:t>go in for                   </a:t>
            </a:r>
          </a:p>
          <a:p>
            <a:pPr marL="342900" indent="-342900">
              <a:lnSpc>
                <a:spcPts val="3500"/>
              </a:lnSpc>
              <a:buAutoNum type="arabicPeriod"/>
            </a:pPr>
            <a:r>
              <a:rPr lang="en-US" altLang="zh-CN" sz="2800" dirty="0">
                <a:latin typeface="Calibri" panose="020F0502020204030204" pitchFamily="34" charset="0"/>
                <a:cs typeface="Times New Roman" pitchFamily="18" charset="0"/>
              </a:rPr>
              <a:t>motherland              </a:t>
            </a:r>
          </a:p>
          <a:p>
            <a:pPr marL="342900" indent="-342900">
              <a:lnSpc>
                <a:spcPts val="3500"/>
              </a:lnSpc>
              <a:buAutoNum type="arabicPeriod"/>
            </a:pPr>
            <a:r>
              <a:rPr lang="en-US" altLang="zh-CN" sz="2800" dirty="0">
                <a:latin typeface="Calibri" panose="020F0502020204030204" pitchFamily="34" charset="0"/>
                <a:cs typeface="Times New Roman" pitchFamily="18" charset="0"/>
              </a:rPr>
              <a:t>master                      </a:t>
            </a:r>
          </a:p>
          <a:p>
            <a:pPr marL="342900" indent="-342900">
              <a:lnSpc>
                <a:spcPts val="3500"/>
              </a:lnSpc>
              <a:buAutoNum type="arabicPeriod"/>
            </a:pPr>
            <a:r>
              <a:rPr lang="en-US" altLang="zh-CN" sz="2800" dirty="0">
                <a:latin typeface="Calibri" panose="020F0502020204030204" pitchFamily="34" charset="0"/>
                <a:cs typeface="Times New Roman" pitchFamily="18" charset="0"/>
              </a:rPr>
              <a:t>duty                          </a:t>
            </a:r>
          </a:p>
          <a:p>
            <a:pPr marL="342900" indent="-342900">
              <a:lnSpc>
                <a:spcPts val="3500"/>
              </a:lnSpc>
              <a:buAutoNum type="arabicPeriod"/>
            </a:pPr>
            <a:r>
              <a:rPr lang="en-US" altLang="zh-CN" sz="2800" dirty="0">
                <a:latin typeface="Calibri" panose="020F0502020204030204" pitchFamily="34" charset="0"/>
                <a:cs typeface="Times New Roman" pitchFamily="18" charset="0"/>
              </a:rPr>
              <a:t>honor                        </a:t>
            </a:r>
          </a:p>
          <a:p>
            <a:pPr marL="342900" indent="-342900">
              <a:lnSpc>
                <a:spcPts val="3500"/>
              </a:lnSpc>
              <a:buAutoNum type="arabicPeriod"/>
            </a:pPr>
            <a:r>
              <a:rPr lang="en-US" altLang="zh-CN" sz="2800" dirty="0">
                <a:latin typeface="Calibri" panose="020F0502020204030204" pitchFamily="34" charset="0"/>
                <a:cs typeface="Times New Roman" pitchFamily="18" charset="0"/>
              </a:rPr>
              <a:t>mental                       </a:t>
            </a:r>
          </a:p>
          <a:p>
            <a:pPr marL="342900" indent="-342900">
              <a:lnSpc>
                <a:spcPts val="3500"/>
              </a:lnSpc>
              <a:buAutoNum type="arabicPeriod"/>
            </a:pPr>
            <a:r>
              <a:rPr lang="en-US" altLang="zh-CN" sz="2800" dirty="0">
                <a:latin typeface="Calibri" panose="020F0502020204030204" pitchFamily="34" charset="0"/>
                <a:cs typeface="Times New Roman" pitchFamily="18" charset="0"/>
              </a:rPr>
              <a:t>hopeful                      </a:t>
            </a:r>
          </a:p>
          <a:p>
            <a:pPr marL="342900" indent="-342900">
              <a:lnSpc>
                <a:spcPts val="3500"/>
              </a:lnSpc>
              <a:buAutoNum type="arabicPeriod"/>
            </a:pPr>
            <a:r>
              <a:rPr lang="en-US" altLang="zh-CN" sz="2800" dirty="0">
                <a:latin typeface="Calibri" panose="020F0502020204030204" pitchFamily="34" charset="0"/>
                <a:cs typeface="Times New Roman" pitchFamily="18" charset="0"/>
              </a:rPr>
              <a:t> stupid                       </a:t>
            </a:r>
          </a:p>
          <a:p>
            <a:pPr marL="342900" indent="-342900">
              <a:lnSpc>
                <a:spcPts val="3500"/>
              </a:lnSpc>
              <a:buAutoNum type="arabicPeriod"/>
            </a:pPr>
            <a:r>
              <a:rPr lang="en-US" altLang="zh-CN" sz="2800" dirty="0">
                <a:latin typeface="Calibri" panose="020F0502020204030204" pitchFamily="34" charset="0"/>
                <a:cs typeface="Times New Roman" pitchFamily="18" charset="0"/>
              </a:rPr>
              <a:t> at present                         </a:t>
            </a:r>
          </a:p>
          <a:p>
            <a:pPr marL="342900" indent="-342900">
              <a:lnSpc>
                <a:spcPts val="3500"/>
              </a:lnSpc>
              <a:buAutoNum type="arabicPeriod"/>
            </a:pPr>
            <a:r>
              <a:rPr lang="en-US" altLang="zh-CN" sz="2800" dirty="0">
                <a:latin typeface="Calibri" panose="020F0502020204030204" pitchFamily="34" charset="0"/>
                <a:cs typeface="Times New Roman" pitchFamily="18" charset="0"/>
              </a:rPr>
              <a:t> quick                       </a:t>
            </a:r>
          </a:p>
          <a:p>
            <a:pPr marL="342900" indent="-342900">
              <a:lnSpc>
                <a:spcPts val="3500"/>
              </a:lnSpc>
              <a:buAutoNum type="arabicPeriod"/>
            </a:pPr>
            <a:r>
              <a:rPr lang="en-US" altLang="zh-CN" sz="2800" dirty="0">
                <a:latin typeface="Calibri" panose="020F0502020204030204" pitchFamily="34" charset="0"/>
                <a:cs typeface="Times New Roman" pitchFamily="18" charset="0"/>
              </a:rPr>
              <a:t>difference                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6827108" y="1196750"/>
            <a:ext cx="3152799" cy="54503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 marL="342900" indent="-342900">
              <a:lnSpc>
                <a:spcPts val="3500"/>
              </a:lnSpc>
              <a:buAutoNum type="arabicPeriod"/>
              <a:defRPr sz="2800">
                <a:latin typeface="Calibri" panose="020F0502020204030204" pitchFamily="34" charset="0"/>
                <a:cs typeface="Times New Roman" pitchFamily="18" charset="0"/>
              </a:defRPr>
            </a:lvl1pPr>
          </a:lstStyle>
          <a:p>
            <a:r>
              <a:rPr lang="en-US" altLang="zh-CN" dirty="0">
                <a:solidFill>
                  <a:srgbClr val="FF0000"/>
                </a:solidFill>
              </a:rPr>
              <a:t>homeland   </a:t>
            </a:r>
          </a:p>
          <a:p>
            <a:r>
              <a:rPr lang="en-US" altLang="zh-CN" dirty="0">
                <a:solidFill>
                  <a:srgbClr val="FF0000"/>
                </a:solidFill>
              </a:rPr>
              <a:t>take part in  </a:t>
            </a:r>
          </a:p>
          <a:p>
            <a:r>
              <a:rPr lang="en-US" altLang="zh-CN" dirty="0">
                <a:solidFill>
                  <a:srgbClr val="FF0000"/>
                </a:solidFill>
              </a:rPr>
              <a:t>glory                                                 </a:t>
            </a:r>
          </a:p>
          <a:p>
            <a:r>
              <a:rPr lang="en-US" altLang="zh-CN" dirty="0">
                <a:solidFill>
                  <a:srgbClr val="FF0000"/>
                </a:solidFill>
              </a:rPr>
              <a:t>nowadays                      </a:t>
            </a:r>
          </a:p>
          <a:p>
            <a:r>
              <a:rPr lang="en-US" altLang="zh-CN" dirty="0">
                <a:solidFill>
                  <a:srgbClr val="FF0000"/>
                </a:solidFill>
              </a:rPr>
              <a:t>swift                     </a:t>
            </a:r>
          </a:p>
          <a:p>
            <a:r>
              <a:rPr lang="en-US" altLang="zh-CN" dirty="0">
                <a:solidFill>
                  <a:srgbClr val="FF0000"/>
                </a:solidFill>
              </a:rPr>
              <a:t>responsibility                        </a:t>
            </a:r>
          </a:p>
          <a:p>
            <a:r>
              <a:rPr lang="en-US" altLang="zh-CN" dirty="0">
                <a:solidFill>
                  <a:srgbClr val="FF0000"/>
                </a:solidFill>
              </a:rPr>
              <a:t>similarity                </a:t>
            </a:r>
          </a:p>
          <a:p>
            <a:r>
              <a:rPr lang="en-US" altLang="zh-CN" dirty="0">
                <a:solidFill>
                  <a:srgbClr val="FF0000"/>
                </a:solidFill>
              </a:rPr>
              <a:t>ancient                      </a:t>
            </a:r>
          </a:p>
          <a:p>
            <a:r>
              <a:rPr lang="en-US" altLang="zh-CN" dirty="0">
                <a:solidFill>
                  <a:srgbClr val="FF0000"/>
                </a:solidFill>
              </a:rPr>
              <a:t>foolish                       </a:t>
            </a:r>
          </a:p>
          <a:p>
            <a:r>
              <a:rPr lang="en-US" altLang="zh-CN" dirty="0">
                <a:solidFill>
                  <a:srgbClr val="FF0000"/>
                </a:solidFill>
              </a:rPr>
              <a:t>host                                             </a:t>
            </a:r>
          </a:p>
          <a:p>
            <a:r>
              <a:rPr lang="en-US" altLang="zh-CN" dirty="0">
                <a:solidFill>
                  <a:srgbClr val="FF0000"/>
                </a:solidFill>
              </a:rPr>
              <a:t>hopeless  </a:t>
            </a:r>
          </a:p>
          <a:p>
            <a:r>
              <a:rPr lang="en-US" altLang="zh-CN" dirty="0">
                <a:solidFill>
                  <a:srgbClr val="FF0000"/>
                </a:solidFill>
              </a:rPr>
              <a:t>physical            </a:t>
            </a:r>
          </a:p>
        </p:txBody>
      </p:sp>
      <p:cxnSp>
        <p:nvCxnSpPr>
          <p:cNvPr id="29" name="直接箭头连接符 28"/>
          <p:cNvCxnSpPr/>
          <p:nvPr/>
        </p:nvCxnSpPr>
        <p:spPr>
          <a:xfrm>
            <a:off x="3196823" y="1434589"/>
            <a:ext cx="3583844" cy="316169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直接箭头连接符 30"/>
          <p:cNvCxnSpPr/>
          <p:nvPr/>
        </p:nvCxnSpPr>
        <p:spPr>
          <a:xfrm>
            <a:off x="3228976" y="1910749"/>
            <a:ext cx="3443287" cy="1428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直接箭头连接符 32"/>
          <p:cNvCxnSpPr/>
          <p:nvPr/>
        </p:nvCxnSpPr>
        <p:spPr>
          <a:xfrm flipV="1">
            <a:off x="3714750" y="1525072"/>
            <a:ext cx="2971800" cy="72866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直接箭头连接符 34"/>
          <p:cNvCxnSpPr/>
          <p:nvPr/>
        </p:nvCxnSpPr>
        <p:spPr>
          <a:xfrm>
            <a:off x="2978943" y="2765269"/>
            <a:ext cx="3829050" cy="261461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直接箭头连接符 36"/>
          <p:cNvCxnSpPr/>
          <p:nvPr/>
        </p:nvCxnSpPr>
        <p:spPr>
          <a:xfrm>
            <a:off x="2846948" y="3248072"/>
            <a:ext cx="3893804" cy="42332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直接箭头连接符 38"/>
          <p:cNvCxnSpPr/>
          <p:nvPr/>
        </p:nvCxnSpPr>
        <p:spPr>
          <a:xfrm flipV="1">
            <a:off x="2871788" y="2357438"/>
            <a:ext cx="3800475" cy="111442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直接箭头连接符 42"/>
          <p:cNvCxnSpPr/>
          <p:nvPr/>
        </p:nvCxnSpPr>
        <p:spPr>
          <a:xfrm>
            <a:off x="3086100" y="4507706"/>
            <a:ext cx="3700463" cy="138371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直接箭头连接符 44"/>
          <p:cNvCxnSpPr/>
          <p:nvPr/>
        </p:nvCxnSpPr>
        <p:spPr>
          <a:xfrm>
            <a:off x="3159945" y="4993481"/>
            <a:ext cx="3657600" cy="4286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直接箭头连接符 46"/>
          <p:cNvCxnSpPr>
            <a:cxnSpLocks/>
          </p:cNvCxnSpPr>
          <p:nvPr/>
        </p:nvCxnSpPr>
        <p:spPr>
          <a:xfrm flipV="1">
            <a:off x="3566012" y="3015436"/>
            <a:ext cx="3200998" cy="219587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直接箭头连接符 48"/>
          <p:cNvCxnSpPr/>
          <p:nvPr/>
        </p:nvCxnSpPr>
        <p:spPr>
          <a:xfrm flipV="1">
            <a:off x="3054577" y="3370099"/>
            <a:ext cx="3686175" cy="254317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直接箭头连接符 50"/>
          <p:cNvCxnSpPr/>
          <p:nvPr/>
        </p:nvCxnSpPr>
        <p:spPr>
          <a:xfrm flipV="1">
            <a:off x="3493477" y="3986213"/>
            <a:ext cx="3307373" cy="237536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直接箭头连接符 55"/>
          <p:cNvCxnSpPr/>
          <p:nvPr/>
        </p:nvCxnSpPr>
        <p:spPr>
          <a:xfrm>
            <a:off x="3024123" y="4061052"/>
            <a:ext cx="3776727" cy="230052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3000">
        <p:fade/>
      </p:transition>
    </mc:Choice>
    <mc:Fallback xmlns="">
      <p:transition spd="med" advClick="0" advTm="3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平行四边形 3"/>
          <p:cNvSpPr/>
          <p:nvPr/>
        </p:nvSpPr>
        <p:spPr>
          <a:xfrm>
            <a:off x="1177159" y="360960"/>
            <a:ext cx="2596055" cy="746760"/>
          </a:xfrm>
          <a:prstGeom prst="parallelogram">
            <a:avLst/>
          </a:prstGeom>
          <a:solidFill>
            <a:srgbClr val="22ACE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2800" dirty="0">
                <a:latin typeface="Arial" panose="020B0604020202020204"/>
                <a:ea typeface="微软雅黑" panose="020B0503020204020204" charset="-122"/>
                <a:sym typeface="Arial" panose="020B0604020202020204"/>
              </a:rPr>
              <a:t>词汇释义</a:t>
            </a:r>
          </a:p>
        </p:txBody>
      </p:sp>
      <p:pic>
        <p:nvPicPr>
          <p:cNvPr id="3" name="图片 2" descr="66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15159" y="360960"/>
            <a:ext cx="762000" cy="74676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683440" y="1238114"/>
            <a:ext cx="11813360" cy="590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 marL="342900" indent="-342900">
              <a:lnSpc>
                <a:spcPts val="3500"/>
              </a:lnSpc>
              <a:buAutoNum type="arabicPeriod"/>
              <a:defRPr sz="2800">
                <a:latin typeface="Calibri" panose="020F0502020204030204" pitchFamily="34" charset="0"/>
                <a:cs typeface="Times New Roman" pitchFamily="18" charset="0"/>
              </a:defRPr>
            </a:lvl1pPr>
          </a:lstStyle>
          <a:p>
            <a:pPr>
              <a:lnSpc>
                <a:spcPct val="150000"/>
              </a:lnSpc>
            </a:pPr>
            <a:r>
              <a:rPr lang="en-US" altLang="zh-CN" dirty="0"/>
              <a:t>  ____________ to take part in a sports event </a:t>
            </a:r>
          </a:p>
          <a:p>
            <a:pPr>
              <a:lnSpc>
                <a:spcPct val="150000"/>
              </a:lnSpc>
            </a:pPr>
            <a:r>
              <a:rPr lang="en-US" altLang="zh-CN" dirty="0"/>
              <a:t>  ____________ to be as symbol of; to advocate</a:t>
            </a:r>
          </a:p>
          <a:p>
            <a:pPr>
              <a:lnSpc>
                <a:spcPct val="150000"/>
              </a:lnSpc>
            </a:pPr>
            <a:r>
              <a:rPr lang="en-US" altLang="zh-CN" dirty="0"/>
              <a:t>  ____________ to be willing to do something without pay </a:t>
            </a:r>
          </a:p>
          <a:p>
            <a:pPr>
              <a:lnSpc>
                <a:spcPct val="150000"/>
              </a:lnSpc>
            </a:pPr>
            <a:r>
              <a:rPr lang="en-US" altLang="zh-CN" dirty="0"/>
              <a:t>  ____________ happening with the same amount of time in between</a:t>
            </a:r>
          </a:p>
          <a:p>
            <a:pPr>
              <a:lnSpc>
                <a:spcPct val="150000"/>
              </a:lnSpc>
            </a:pPr>
            <a:r>
              <a:rPr lang="en-US" altLang="zh-CN" dirty="0"/>
              <a:t>  ____________ to allow in; to allow to enter a course etc. </a:t>
            </a:r>
          </a:p>
          <a:p>
            <a:pPr>
              <a:lnSpc>
                <a:spcPct val="150000"/>
              </a:lnSpc>
            </a:pPr>
            <a:r>
              <a:rPr lang="en-US" altLang="zh-CN" dirty="0"/>
              <a:t>____________   to take the place of</a:t>
            </a:r>
          </a:p>
          <a:p>
            <a:pPr>
              <a:lnSpc>
                <a:spcPct val="150000"/>
              </a:lnSpc>
            </a:pPr>
            <a:r>
              <a:rPr lang="en-US" altLang="zh-CN" dirty="0"/>
              <a:t>____________   to arrive at an agreement</a:t>
            </a:r>
          </a:p>
          <a:p>
            <a:pPr>
              <a:lnSpc>
                <a:spcPct val="150000"/>
              </a:lnSpc>
            </a:pPr>
            <a:r>
              <a:rPr lang="en-US" altLang="zh-CN" dirty="0"/>
              <a:t>____________   to be worthy of</a:t>
            </a:r>
          </a:p>
          <a:p>
            <a:pPr>
              <a:lnSpc>
                <a:spcPct val="150000"/>
              </a:lnSpc>
            </a:pPr>
            <a:endParaRPr lang="en-US" altLang="zh-CN" dirty="0"/>
          </a:p>
        </p:txBody>
      </p:sp>
      <p:sp>
        <p:nvSpPr>
          <p:cNvPr id="6" name="矩形 5"/>
          <p:cNvSpPr/>
          <p:nvPr/>
        </p:nvSpPr>
        <p:spPr>
          <a:xfrm>
            <a:off x="1467528" y="1396302"/>
            <a:ext cx="146956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2800" dirty="0">
                <a:solidFill>
                  <a:srgbClr val="FF0000"/>
                </a:solidFill>
                <a:latin typeface="Calibri" panose="020F0502020204030204" pitchFamily="34" charset="0"/>
                <a:cs typeface="Times New Roman" pitchFamily="18" charset="0"/>
              </a:rPr>
              <a:t>compete</a:t>
            </a:r>
            <a:endParaRPr lang="zh-CN" altLang="en-US" sz="2800" dirty="0">
              <a:solidFill>
                <a:srgbClr val="FF0000"/>
              </a:solidFill>
              <a:latin typeface="Calibri" panose="020F0502020204030204" pitchFamily="34" charset="0"/>
              <a:cs typeface="Times New Roman" pitchFamily="18" charset="0"/>
            </a:endParaRPr>
          </a:p>
        </p:txBody>
      </p:sp>
      <p:sp>
        <p:nvSpPr>
          <p:cNvPr id="7" name="矩形 6"/>
          <p:cNvSpPr/>
          <p:nvPr/>
        </p:nvSpPr>
        <p:spPr>
          <a:xfrm>
            <a:off x="1440929" y="2004987"/>
            <a:ext cx="148476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2800" dirty="0">
                <a:solidFill>
                  <a:srgbClr val="FF0000"/>
                </a:solidFill>
                <a:latin typeface="Calibri" panose="020F0502020204030204" pitchFamily="34" charset="0"/>
                <a:cs typeface="Times New Roman" pitchFamily="18" charset="0"/>
              </a:rPr>
              <a:t>stand for</a:t>
            </a:r>
            <a:endParaRPr lang="zh-CN" altLang="en-US" sz="2800" dirty="0">
              <a:solidFill>
                <a:srgbClr val="FF0000"/>
              </a:solidFill>
              <a:latin typeface="Calibri" panose="020F0502020204030204" pitchFamily="34" charset="0"/>
              <a:cs typeface="Times New Roman" pitchFamily="18" charset="0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1462098" y="2683660"/>
            <a:ext cx="158639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2800" dirty="0">
                <a:solidFill>
                  <a:srgbClr val="FF0000"/>
                </a:solidFill>
                <a:latin typeface="Calibri" panose="020F0502020204030204" pitchFamily="34" charset="0"/>
                <a:cs typeface="Times New Roman" pitchFamily="18" charset="0"/>
              </a:rPr>
              <a:t>volunteer</a:t>
            </a:r>
            <a:endParaRPr lang="zh-CN" altLang="en-US" sz="2800" dirty="0">
              <a:solidFill>
                <a:srgbClr val="FF0000"/>
              </a:solidFill>
              <a:latin typeface="Calibri" panose="020F0502020204030204" pitchFamily="34" charset="0"/>
              <a:cs typeface="Times New Roman" pitchFamily="18" charset="0"/>
            </a:endParaRPr>
          </a:p>
        </p:txBody>
      </p:sp>
      <p:sp>
        <p:nvSpPr>
          <p:cNvPr id="9" name="矩形 8"/>
          <p:cNvSpPr/>
          <p:nvPr/>
        </p:nvSpPr>
        <p:spPr>
          <a:xfrm>
            <a:off x="1462098" y="3277584"/>
            <a:ext cx="121866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2800" dirty="0">
                <a:solidFill>
                  <a:srgbClr val="FF0000"/>
                </a:solidFill>
                <a:latin typeface="Calibri" panose="020F0502020204030204" pitchFamily="34" charset="0"/>
                <a:cs typeface="Times New Roman" pitchFamily="18" charset="0"/>
              </a:rPr>
              <a:t>regular</a:t>
            </a:r>
            <a:endParaRPr lang="zh-CN" altLang="en-US" sz="2800" dirty="0">
              <a:solidFill>
                <a:srgbClr val="FF0000"/>
              </a:solidFill>
              <a:latin typeface="Calibri" panose="020F0502020204030204" pitchFamily="34" charset="0"/>
              <a:cs typeface="Times New Roman" pitchFamily="18" charset="0"/>
            </a:endParaRPr>
          </a:p>
        </p:txBody>
      </p:sp>
      <p:sp>
        <p:nvSpPr>
          <p:cNvPr id="11" name="矩形 10"/>
          <p:cNvSpPr/>
          <p:nvPr/>
        </p:nvSpPr>
        <p:spPr>
          <a:xfrm>
            <a:off x="1440929" y="3918726"/>
            <a:ext cx="103425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2800" dirty="0">
                <a:solidFill>
                  <a:srgbClr val="FF0000"/>
                </a:solidFill>
                <a:latin typeface="Calibri" panose="020F0502020204030204" pitchFamily="34" charset="0"/>
                <a:cs typeface="Times New Roman" pitchFamily="18" charset="0"/>
              </a:rPr>
              <a:t>admit</a:t>
            </a:r>
            <a:endParaRPr lang="zh-CN" altLang="en-US" sz="2800" dirty="0">
              <a:solidFill>
                <a:srgbClr val="FF0000"/>
              </a:solidFill>
              <a:latin typeface="Calibri" panose="020F0502020204030204" pitchFamily="34" charset="0"/>
              <a:cs typeface="Times New Roman" pitchFamily="18" charset="0"/>
            </a:endParaRPr>
          </a:p>
        </p:txBody>
      </p:sp>
      <p:sp>
        <p:nvSpPr>
          <p:cNvPr id="12" name="矩形 11"/>
          <p:cNvSpPr/>
          <p:nvPr/>
        </p:nvSpPr>
        <p:spPr>
          <a:xfrm>
            <a:off x="1462098" y="4535342"/>
            <a:ext cx="125553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2800" dirty="0">
                <a:solidFill>
                  <a:srgbClr val="FF0000"/>
                </a:solidFill>
                <a:latin typeface="Calibri" panose="020F0502020204030204" pitchFamily="34" charset="0"/>
                <a:cs typeface="Times New Roman" pitchFamily="18" charset="0"/>
              </a:rPr>
              <a:t>replace</a:t>
            </a:r>
            <a:endParaRPr lang="zh-CN" altLang="en-US" sz="2800" dirty="0">
              <a:solidFill>
                <a:srgbClr val="FF0000"/>
              </a:solidFill>
              <a:latin typeface="Calibri" panose="020F0502020204030204" pitchFamily="34" charset="0"/>
              <a:cs typeface="Times New Roman" pitchFamily="18" charset="0"/>
            </a:endParaRPr>
          </a:p>
        </p:txBody>
      </p:sp>
      <p:sp>
        <p:nvSpPr>
          <p:cNvPr id="13" name="矩形 12"/>
          <p:cNvSpPr/>
          <p:nvPr/>
        </p:nvSpPr>
        <p:spPr>
          <a:xfrm>
            <a:off x="1462098" y="5181166"/>
            <a:ext cx="126951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2800" dirty="0">
                <a:solidFill>
                  <a:srgbClr val="FF0000"/>
                </a:solidFill>
                <a:latin typeface="Calibri" panose="020F0502020204030204" pitchFamily="34" charset="0"/>
                <a:cs typeface="Times New Roman" pitchFamily="18" charset="0"/>
              </a:rPr>
              <a:t>bargain</a:t>
            </a:r>
            <a:endParaRPr lang="zh-CN" altLang="en-US" sz="2800" dirty="0">
              <a:solidFill>
                <a:srgbClr val="FF0000"/>
              </a:solidFill>
              <a:latin typeface="Calibri" panose="020F0502020204030204" pitchFamily="34" charset="0"/>
              <a:cs typeface="Times New Roman" pitchFamily="18" charset="0"/>
            </a:endParaRPr>
          </a:p>
        </p:txBody>
      </p:sp>
      <p:sp>
        <p:nvSpPr>
          <p:cNvPr id="15" name="矩形 14"/>
          <p:cNvSpPr/>
          <p:nvPr/>
        </p:nvSpPr>
        <p:spPr>
          <a:xfrm>
            <a:off x="1462098" y="5862347"/>
            <a:ext cx="133543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2800" dirty="0">
                <a:solidFill>
                  <a:srgbClr val="FF0000"/>
                </a:solidFill>
                <a:latin typeface="Calibri" panose="020F0502020204030204" pitchFamily="34" charset="0"/>
                <a:cs typeface="Times New Roman" pitchFamily="18" charset="0"/>
              </a:rPr>
              <a:t>deserve</a:t>
            </a:r>
            <a:endParaRPr lang="zh-CN" altLang="en-US" sz="2800" dirty="0">
              <a:solidFill>
                <a:srgbClr val="FF0000"/>
              </a:solidFill>
              <a:latin typeface="Calibri" panose="020F0502020204030204" pitchFamily="34" charset="0"/>
              <a:cs typeface="Times New Roman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3000">
        <p:fade/>
      </p:transition>
    </mc:Choice>
    <mc:Fallback xmlns="">
      <p:transition spd="med" advClick="0" advTm="3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1" grpId="0"/>
      <p:bldP spid="12" grpId="0"/>
      <p:bldP spid="13" grpId="0"/>
      <p:bldP spid="1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平行四边形 3"/>
          <p:cNvSpPr/>
          <p:nvPr/>
        </p:nvSpPr>
        <p:spPr>
          <a:xfrm>
            <a:off x="818861" y="472966"/>
            <a:ext cx="2156347" cy="588087"/>
          </a:xfrm>
          <a:prstGeom prst="parallelogram">
            <a:avLst/>
          </a:prstGeom>
          <a:solidFill>
            <a:srgbClr val="22ACE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2800" dirty="0">
                <a:latin typeface="Arial" panose="020B0604020202020204"/>
                <a:ea typeface="微软雅黑" panose="020B0503020204020204" charset="-122"/>
                <a:sym typeface="Arial" panose="020B0604020202020204"/>
              </a:rPr>
              <a:t>话题词汇</a:t>
            </a:r>
          </a:p>
        </p:txBody>
      </p:sp>
      <p:sp>
        <p:nvSpPr>
          <p:cNvPr id="5" name="矩形 4"/>
          <p:cNvSpPr/>
          <p:nvPr/>
        </p:nvSpPr>
        <p:spPr>
          <a:xfrm>
            <a:off x="449348" y="1685351"/>
            <a:ext cx="4069897" cy="120032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3200" dirty="0">
                <a:latin typeface="Calibri" panose="020F0502020204030204" pitchFamily="34" charset="0"/>
                <a:cs typeface="Times New Roman" pitchFamily="18" charset="0"/>
              </a:rPr>
              <a:t>Prepared questions                    </a:t>
            </a:r>
            <a:endParaRPr lang="zh-CN" altLang="en-US" sz="3200" dirty="0">
              <a:latin typeface="Calibri" panose="020F0502020204030204" pitchFamily="34" charset="0"/>
              <a:cs typeface="Times New Roman" pitchFamily="18" charset="0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449347" y="3252323"/>
            <a:ext cx="4069898" cy="230832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3200" dirty="0">
                <a:latin typeface="Calibri" panose="020F0502020204030204" pitchFamily="34" charset="0"/>
                <a:cs typeface="Times New Roman" pitchFamily="18" charset="0"/>
              </a:rPr>
              <a:t>Unprepared questions</a:t>
            </a:r>
          </a:p>
        </p:txBody>
      </p:sp>
      <p:pic>
        <p:nvPicPr>
          <p:cNvPr id="10" name="图片 9" descr="66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8348" y="314294"/>
            <a:ext cx="762000" cy="746760"/>
          </a:xfrm>
          <a:prstGeom prst="rect">
            <a:avLst/>
          </a:prstGeom>
        </p:spPr>
      </p:pic>
      <p:sp>
        <p:nvSpPr>
          <p:cNvPr id="11" name="平行四边形 10"/>
          <p:cNvSpPr/>
          <p:nvPr/>
        </p:nvSpPr>
        <p:spPr>
          <a:xfrm>
            <a:off x="2857501" y="518615"/>
            <a:ext cx="7800974" cy="559558"/>
          </a:xfrm>
          <a:prstGeom prst="parallelogram">
            <a:avLst/>
          </a:prstGeom>
          <a:solidFill>
            <a:srgbClr val="7ED9F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600" dirty="0">
                <a:latin typeface="Times New Roman" pitchFamily="18" charset="0"/>
                <a:ea typeface="微软雅黑" panose="020B0503020204020204" charset="-122"/>
                <a:cs typeface="Times New Roman" pitchFamily="18" charset="0"/>
                <a:sym typeface="Arial" panose="020B0604020202020204"/>
              </a:rPr>
              <a:t>How to make an interview?  </a:t>
            </a:r>
            <a:endParaRPr lang="zh-CN" altLang="en-US" sz="2600" dirty="0">
              <a:latin typeface="Times New Roman" pitchFamily="18" charset="0"/>
              <a:ea typeface="微软雅黑" panose="020B0503020204020204" charset="-122"/>
              <a:cs typeface="Times New Roman" pitchFamily="18" charset="0"/>
              <a:sym typeface="Arial" panose="020B0604020202020204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4700955" y="1685351"/>
            <a:ext cx="6706821" cy="120032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1"/>
            </a:solidFill>
            <a:prstDash val="sysDash"/>
          </a:ln>
        </p:spPr>
        <p:txBody>
          <a:bodyPr wrap="square" rtlCol="0">
            <a:spAutoFit/>
          </a:bodyPr>
          <a:lstStyle/>
          <a:p>
            <a:pPr lvl="1"/>
            <a:r>
              <a:rPr lang="en-US" altLang="zh-CN" sz="2400" dirty="0">
                <a:solidFill>
                  <a:schemeClr val="tx1">
                    <a:lumMod val="50000"/>
                    <a:lumOff val="50000"/>
                  </a:schemeClr>
                </a:solidFill>
                <a:latin typeface="Cambria" panose="02040503050406030204" pitchFamily="18" charset="0"/>
              </a:rPr>
              <a:t>How often do you hold your Games?</a:t>
            </a:r>
          </a:p>
          <a:p>
            <a:pPr lvl="1"/>
            <a:r>
              <a:rPr lang="en-US" altLang="zh-CN" sz="2400" dirty="0">
                <a:solidFill>
                  <a:schemeClr val="tx1">
                    <a:lumMod val="50000"/>
                    <a:lumOff val="50000"/>
                  </a:schemeClr>
                </a:solidFill>
                <a:latin typeface="Cambria" panose="02040503050406030204" pitchFamily="18" charset="0"/>
              </a:rPr>
              <a:t>Where are all the athletes housed?</a:t>
            </a:r>
          </a:p>
          <a:p>
            <a:pPr lvl="1"/>
            <a:r>
              <a:rPr lang="en-US" altLang="zh-CN" sz="2400" dirty="0">
                <a:solidFill>
                  <a:schemeClr val="tx1">
                    <a:lumMod val="50000"/>
                    <a:lumOff val="50000"/>
                  </a:schemeClr>
                </a:solidFill>
                <a:latin typeface="Cambria" panose="02040503050406030204" pitchFamily="18" charset="0"/>
              </a:rPr>
              <a:t>Does anyone want to host the Olympic Games?</a:t>
            </a:r>
          </a:p>
        </p:txBody>
      </p:sp>
      <p:sp>
        <p:nvSpPr>
          <p:cNvPr id="7" name="矩形 6"/>
          <p:cNvSpPr/>
          <p:nvPr/>
        </p:nvSpPr>
        <p:spPr>
          <a:xfrm>
            <a:off x="4702176" y="3252323"/>
            <a:ext cx="6705600" cy="230832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1"/>
            </a:solidFill>
            <a:prstDash val="sysDash"/>
          </a:ln>
        </p:spPr>
        <p:txBody>
          <a:bodyPr wrap="square" rtlCol="0">
            <a:spAutoFit/>
          </a:bodyPr>
          <a:lstStyle/>
          <a:p>
            <a:pPr lvl="1"/>
            <a:r>
              <a:rPr lang="en-US" altLang="zh-CN" sz="2400" dirty="0">
                <a:solidFill>
                  <a:schemeClr val="tx1">
                    <a:lumMod val="50000"/>
                    <a:lumOff val="50000"/>
                  </a:schemeClr>
                </a:solidFill>
                <a:latin typeface="Cambria" panose="02040503050406030204" pitchFamily="18" charset="0"/>
              </a:rPr>
              <a:t>Winter Games? How can the runners enjoy competing in winter? </a:t>
            </a:r>
          </a:p>
          <a:p>
            <a:pPr lvl="1"/>
            <a:r>
              <a:rPr lang="en-US" altLang="zh-CN" sz="2400" dirty="0">
                <a:solidFill>
                  <a:schemeClr val="tx1">
                    <a:lumMod val="50000"/>
                    <a:lumOff val="50000"/>
                  </a:schemeClr>
                </a:solidFill>
                <a:latin typeface="Cambria" panose="02040503050406030204" pitchFamily="18" charset="0"/>
              </a:rPr>
              <a:t>And what about the horses?</a:t>
            </a:r>
          </a:p>
          <a:p>
            <a:pPr lvl="1"/>
            <a:r>
              <a:rPr lang="en-US" altLang="zh-CN" sz="2400" dirty="0">
                <a:solidFill>
                  <a:schemeClr val="tx1">
                    <a:lumMod val="50000"/>
                    <a:lumOff val="50000"/>
                  </a:schemeClr>
                </a:solidFill>
                <a:latin typeface="Cambria" panose="02040503050406030204" pitchFamily="18" charset="0"/>
              </a:rPr>
              <a:t>Do you mean the Greek world?</a:t>
            </a:r>
          </a:p>
          <a:p>
            <a:pPr lvl="1"/>
            <a:r>
              <a:rPr lang="en-US" altLang="zh-CN" sz="2400" dirty="0">
                <a:solidFill>
                  <a:schemeClr val="tx1">
                    <a:lumMod val="50000"/>
                    <a:lumOff val="50000"/>
                  </a:schemeClr>
                </a:solidFill>
                <a:latin typeface="Cambria" panose="02040503050406030204" pitchFamily="18" charset="0"/>
              </a:rPr>
              <a:t>Did you say medals? Do you compete for prize money too?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3000">
        <p:fade/>
      </p:transition>
    </mc:Choice>
    <mc:Fallback xmlns="">
      <p:transition spd="med" advClick="0" advTm="3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平行四边形 20"/>
          <p:cNvSpPr/>
          <p:nvPr/>
        </p:nvSpPr>
        <p:spPr>
          <a:xfrm>
            <a:off x="1142965" y="178195"/>
            <a:ext cx="2457486" cy="713994"/>
          </a:xfrm>
          <a:prstGeom prst="parallelogram">
            <a:avLst/>
          </a:prstGeom>
          <a:solidFill>
            <a:srgbClr val="22ACE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Arial" panose="020B0604020202020204"/>
              <a:ea typeface="微软雅黑" panose="020B0503020204020204" charset="-122"/>
              <a:sym typeface="Arial" panose="020B0604020202020204"/>
            </a:endParaRPr>
          </a:p>
        </p:txBody>
      </p:sp>
      <p:sp>
        <p:nvSpPr>
          <p:cNvPr id="22" name="Rectangle 18"/>
          <p:cNvSpPr>
            <a:spLocks noChangeArrowheads="1"/>
          </p:cNvSpPr>
          <p:nvPr/>
        </p:nvSpPr>
        <p:spPr bwMode="auto">
          <a:xfrm>
            <a:off x="1732193" y="285823"/>
            <a:ext cx="1436292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zh-CN" altLang="en-US" sz="2800" dirty="0">
                <a:solidFill>
                  <a:schemeClr val="bg1"/>
                </a:solidFill>
                <a:latin typeface="Arial" panose="020B0604020202020204"/>
                <a:ea typeface="微软雅黑" panose="020B0503020204020204" charset="-122"/>
                <a:cs typeface="宋体" panose="02010600030101010101" pitchFamily="2" charset="-122"/>
                <a:sym typeface="Arial" panose="020B0604020202020204"/>
              </a:rPr>
              <a:t>遣词造句</a:t>
            </a:r>
            <a:endParaRPr lang="en-US" altLang="zh-CN" sz="2800" dirty="0">
              <a:solidFill>
                <a:schemeClr val="bg1"/>
              </a:solidFill>
              <a:latin typeface="Arial" panose="020B0604020202020204"/>
              <a:ea typeface="微软雅黑" panose="020B0503020204020204" charset="-122"/>
              <a:cs typeface="宋体" panose="02010600030101010101" pitchFamily="2" charset="-122"/>
              <a:sym typeface="Arial" panose="020B0604020202020204"/>
            </a:endParaRPr>
          </a:p>
        </p:txBody>
      </p:sp>
      <p:cxnSp>
        <p:nvCxnSpPr>
          <p:cNvPr id="6" name="直接连接符 5"/>
          <p:cNvCxnSpPr/>
          <p:nvPr/>
        </p:nvCxnSpPr>
        <p:spPr>
          <a:xfrm>
            <a:off x="1944432" y="2602522"/>
            <a:ext cx="0" cy="1323382"/>
          </a:xfrm>
          <a:prstGeom prst="line">
            <a:avLst/>
          </a:prstGeom>
          <a:noFill/>
          <a:ln w="19050" cap="flat" cmpd="sng" algn="ctr">
            <a:solidFill>
              <a:srgbClr val="7D7D7D">
                <a:lumMod val="20000"/>
                <a:lumOff val="80000"/>
              </a:srgbClr>
            </a:solidFill>
            <a:prstDash val="solid"/>
            <a:miter lim="800000"/>
          </a:ln>
          <a:effectLst/>
        </p:spPr>
      </p:cxnSp>
      <p:cxnSp>
        <p:nvCxnSpPr>
          <p:cNvPr id="13" name="直接连接符 12"/>
          <p:cNvCxnSpPr/>
          <p:nvPr/>
        </p:nvCxnSpPr>
        <p:spPr>
          <a:xfrm>
            <a:off x="1933545" y="4175512"/>
            <a:ext cx="0" cy="1323382"/>
          </a:xfrm>
          <a:prstGeom prst="line">
            <a:avLst/>
          </a:prstGeom>
          <a:noFill/>
          <a:ln w="19050" cap="flat" cmpd="sng" algn="ctr">
            <a:solidFill>
              <a:srgbClr val="7D7D7D">
                <a:lumMod val="20000"/>
                <a:lumOff val="80000"/>
              </a:srgbClr>
            </a:solidFill>
            <a:prstDash val="solid"/>
            <a:miter lim="800000"/>
          </a:ln>
          <a:effectLst/>
        </p:spPr>
      </p:cxnSp>
      <p:pic>
        <p:nvPicPr>
          <p:cNvPr id="2" name="图片 1" descr="66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27660" y="74390"/>
            <a:ext cx="762000" cy="746760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781050" y="2952750"/>
            <a:ext cx="76295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/>
              <a:t>  </a:t>
            </a:r>
            <a:endParaRPr lang="zh-CN" alt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708660" y="1121479"/>
            <a:ext cx="11180781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/>
            <a:r>
              <a:rPr lang="en-US" altLang="zh-CN" sz="2800" dirty="0">
                <a:solidFill>
                  <a:srgbClr val="22ACEC"/>
                </a:solidFill>
                <a:latin typeface="Calibri" panose="020F0502020204030204" pitchFamily="34" charset="0"/>
                <a:cs typeface="Times New Roman" pitchFamily="18" charset="0"/>
              </a:rPr>
              <a:t>Group 1: deserve; volunteer ; responsibility; admit</a:t>
            </a:r>
            <a:endParaRPr lang="zh-CN" altLang="en-US" sz="2800" dirty="0">
              <a:solidFill>
                <a:srgbClr val="22ACEC"/>
              </a:solidFill>
              <a:latin typeface="Calibri" panose="020F0502020204030204" pitchFamily="34" charset="0"/>
              <a:cs typeface="Times New Roman" pitchFamily="18" charset="0"/>
            </a:endParaRPr>
          </a:p>
          <a:p>
            <a:pPr marL="514350" indent="-514350"/>
            <a:endParaRPr lang="en-US" altLang="zh-CN" sz="2800" dirty="0">
              <a:solidFill>
                <a:srgbClr val="22ACEC"/>
              </a:solidFill>
              <a:latin typeface="Calibri" panose="020F0502020204030204" pitchFamily="34" charset="0"/>
              <a:cs typeface="Times New Roman" pitchFamily="18" charset="0"/>
            </a:endParaRPr>
          </a:p>
          <a:p>
            <a:pPr marL="514350" indent="-514350"/>
            <a:endParaRPr lang="en-US" altLang="zh-CN" sz="2800" dirty="0">
              <a:solidFill>
                <a:srgbClr val="22ACEC"/>
              </a:solidFill>
              <a:latin typeface="Calibri" panose="020F0502020204030204" pitchFamily="34" charset="0"/>
              <a:cs typeface="Times New Roman" pitchFamily="18" charset="0"/>
            </a:endParaRPr>
          </a:p>
          <a:p>
            <a:pPr marL="514350" indent="-514350"/>
            <a:r>
              <a:rPr lang="en-US" altLang="zh-CN" sz="2800" dirty="0">
                <a:solidFill>
                  <a:srgbClr val="22ACEC"/>
                </a:solidFill>
                <a:latin typeface="Calibri" panose="020F0502020204030204" pitchFamily="34" charset="0"/>
                <a:cs typeface="Times New Roman" pitchFamily="18" charset="0"/>
              </a:rPr>
              <a:t>Group 2: take part in; stand for; on a regular basis; glory</a:t>
            </a:r>
          </a:p>
          <a:p>
            <a:pPr marL="514350" indent="-514350"/>
            <a:endParaRPr lang="en-US" altLang="zh-CN" sz="2800" dirty="0">
              <a:solidFill>
                <a:srgbClr val="22ACEC"/>
              </a:solidFill>
              <a:latin typeface="Calibri" panose="020F0502020204030204" pitchFamily="34" charset="0"/>
              <a:cs typeface="Times New Roman" pitchFamily="18" charset="0"/>
            </a:endParaRPr>
          </a:p>
          <a:p>
            <a:pPr marL="514350" indent="-514350"/>
            <a:endParaRPr lang="en-US" altLang="zh-CN" sz="2800" dirty="0">
              <a:solidFill>
                <a:srgbClr val="22ACEC"/>
              </a:solidFill>
              <a:latin typeface="Calibri" panose="020F0502020204030204" pitchFamily="34" charset="0"/>
              <a:cs typeface="Times New Roman" pitchFamily="18" charset="0"/>
            </a:endParaRPr>
          </a:p>
          <a:p>
            <a:pPr marL="514350" indent="-514350"/>
            <a:r>
              <a:rPr lang="en-US" altLang="zh-CN" sz="2800" dirty="0">
                <a:solidFill>
                  <a:srgbClr val="22ACEC"/>
                </a:solidFill>
                <a:latin typeface="Calibri" panose="020F0502020204030204" pitchFamily="34" charset="0"/>
                <a:cs typeface="Times New Roman" pitchFamily="18" charset="0"/>
              </a:rPr>
              <a:t>Group 3: in charge; advertise; bargain; compete</a:t>
            </a:r>
          </a:p>
          <a:p>
            <a:pPr marL="514350" indent="-514350"/>
            <a:endParaRPr lang="en-US" altLang="zh-CN" sz="2800" dirty="0">
              <a:solidFill>
                <a:srgbClr val="22ACEC"/>
              </a:solidFill>
              <a:latin typeface="Calibri" panose="020F0502020204030204" pitchFamily="34" charset="0"/>
              <a:cs typeface="Times New Roman" pitchFamily="18" charset="0"/>
            </a:endParaRPr>
          </a:p>
          <a:p>
            <a:pPr marL="514350" indent="-514350"/>
            <a:endParaRPr lang="en-US" altLang="zh-CN" sz="2800" dirty="0">
              <a:solidFill>
                <a:srgbClr val="22ACEC"/>
              </a:solidFill>
              <a:latin typeface="Calibri" panose="020F0502020204030204" pitchFamily="34" charset="0"/>
              <a:cs typeface="Times New Roman" pitchFamily="18" charset="0"/>
            </a:endParaRPr>
          </a:p>
          <a:p>
            <a:pPr marL="514350" indent="-514350"/>
            <a:r>
              <a:rPr lang="en-US" altLang="zh-CN" sz="2800" dirty="0">
                <a:solidFill>
                  <a:srgbClr val="22ACEC"/>
                </a:solidFill>
                <a:latin typeface="Calibri" panose="020F0502020204030204" pitchFamily="34" charset="0"/>
                <a:cs typeface="Times New Roman" pitchFamily="18" charset="0"/>
              </a:rPr>
              <a:t>Group 4: fine; as well as; replace; host</a:t>
            </a:r>
          </a:p>
        </p:txBody>
      </p:sp>
      <p:sp>
        <p:nvSpPr>
          <p:cNvPr id="3" name="矩形 2"/>
          <p:cNvSpPr/>
          <p:nvPr/>
        </p:nvSpPr>
        <p:spPr>
          <a:xfrm>
            <a:off x="708661" y="1591610"/>
            <a:ext cx="1072134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400" dirty="0">
                <a:latin typeface="Calibri" panose="020F0502020204030204" pitchFamily="34" charset="0"/>
                <a:cs typeface="Times New Roman" pitchFamily="18" charset="0"/>
              </a:rPr>
              <a:t>The volunteer deserved to be admitted as the group leader because he positively took the responsibility for group work.</a:t>
            </a:r>
            <a:endParaRPr lang="zh-CN" altLang="en-US" sz="2400" dirty="0">
              <a:latin typeface="Calibri" panose="020F0502020204030204" pitchFamily="34" charset="0"/>
            </a:endParaRPr>
          </a:p>
        </p:txBody>
      </p:sp>
      <p:sp>
        <p:nvSpPr>
          <p:cNvPr id="4" name="矩形 3"/>
          <p:cNvSpPr/>
          <p:nvPr/>
        </p:nvSpPr>
        <p:spPr>
          <a:xfrm>
            <a:off x="708660" y="4132832"/>
            <a:ext cx="1031714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400" dirty="0">
                <a:latin typeface="Calibri" panose="020F0502020204030204" pitchFamily="34" charset="0"/>
                <a:cs typeface="Times New Roman" pitchFamily="18" charset="0"/>
              </a:rPr>
              <a:t>Managers in charge of advertising of the two companies made a bargain that they would not compete in lowering the product price. </a:t>
            </a:r>
            <a:endParaRPr lang="zh-CN" altLang="en-US" sz="2400" dirty="0">
              <a:latin typeface="Calibri" panose="020F0502020204030204" pitchFamily="34" charset="0"/>
              <a:cs typeface="Times New Roman" pitchFamily="18" charset="0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708659" y="5422595"/>
            <a:ext cx="10769405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400" dirty="0">
                <a:latin typeface="Calibri" panose="020F0502020204030204" pitchFamily="34" charset="0"/>
                <a:cs typeface="Times New Roman" pitchFamily="18" charset="0"/>
              </a:rPr>
              <a:t>Due to dishonest behavior, the city to host the international conference will be fined as well as replaced. </a:t>
            </a:r>
            <a:endParaRPr lang="zh-CN" altLang="en-US" sz="2400" dirty="0">
              <a:latin typeface="Calibri" panose="020F0502020204030204" pitchFamily="34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708660" y="2860538"/>
            <a:ext cx="10721340" cy="1200329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zh-CN"/>
            </a:defPPr>
            <a:lvl1pPr>
              <a:defRPr sz="2400">
                <a:latin typeface="Calibri" panose="020F0502020204030204" pitchFamily="34" charset="0"/>
                <a:cs typeface="Times New Roman" pitchFamily="18" charset="0"/>
              </a:defRPr>
            </a:lvl1pPr>
          </a:lstStyle>
          <a:p>
            <a:r>
              <a:rPr lang="en-US" altLang="zh-CN" dirty="0"/>
              <a:t>Taking part in the Olympics held every four years on a regular basis stands for glory for every athlete. </a:t>
            </a:r>
          </a:p>
          <a:p>
            <a:endParaRPr lang="zh-CN" alt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3000">
        <p:fade/>
      </p:transition>
    </mc:Choice>
    <mc:Fallback xmlns="">
      <p:transition spd="med" advClick="0" advTm="3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1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18"/>
          <p:cNvSpPr>
            <a:spLocks noChangeArrowheads="1"/>
          </p:cNvSpPr>
          <p:nvPr/>
        </p:nvSpPr>
        <p:spPr bwMode="auto">
          <a:xfrm>
            <a:off x="325646" y="1100913"/>
            <a:ext cx="11688163" cy="8617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/>
          <a:p>
            <a:pPr marL="514350" indent="-514350" algn="ctr" fontAlgn="base">
              <a:spcBef>
                <a:spcPct val="0"/>
              </a:spcBef>
              <a:spcAft>
                <a:spcPct val="0"/>
              </a:spcAft>
              <a:buAutoNum type="arabicPeriod"/>
            </a:pPr>
            <a:r>
              <a:rPr lang="en-US" altLang="zh-CN" sz="2800" b="1" dirty="0">
                <a:latin typeface="Times New Roman" pitchFamily="18" charset="0"/>
                <a:cs typeface="Times New Roman" pitchFamily="18" charset="0"/>
              </a:rPr>
              <a:t>compete</a:t>
            </a:r>
            <a:r>
              <a:rPr lang="zh-CN" altLang="en-US" sz="2800" b="1" dirty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altLang="zh-CN" sz="2800" b="1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vi. </a:t>
            </a:r>
            <a:r>
              <a:rPr lang="en-US" altLang="zh-CN" sz="28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to try to be better than somebody else as you do</a:t>
            </a:r>
            <a:r>
              <a:rPr lang="zh-CN" altLang="en-US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竞争；对抗</a:t>
            </a:r>
            <a:endParaRPr lang="zh-CN" altLang="en-US" sz="2400" dirty="0">
              <a:latin typeface="Arial" panose="020B0604020202020204"/>
              <a:ea typeface="微软雅黑" panose="020B0503020204020204" charset="-122"/>
              <a:sym typeface="Arial" panose="020B0604020202020204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altLang="zh-CN" sz="2800" dirty="0">
              <a:solidFill>
                <a:schemeClr val="bg1"/>
              </a:solidFill>
              <a:latin typeface="Arial" panose="020B0604020202020204"/>
              <a:ea typeface="微软雅黑" panose="020B0503020204020204" charset="-122"/>
              <a:cs typeface="宋体" panose="02010600030101010101" pitchFamily="2" charset="-122"/>
              <a:sym typeface="Arial" panose="020B0604020202020204"/>
            </a:endParaRPr>
          </a:p>
        </p:txBody>
      </p:sp>
      <p:sp>
        <p:nvSpPr>
          <p:cNvPr id="6" name="矩形 43"/>
          <p:cNvSpPr>
            <a:spLocks noChangeArrowheads="1"/>
          </p:cNvSpPr>
          <p:nvPr/>
        </p:nvSpPr>
        <p:spPr bwMode="auto">
          <a:xfrm>
            <a:off x="1093910" y="1722837"/>
            <a:ext cx="9099266" cy="13619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68570" tIns="34286" rIns="68570" bIns="34286">
            <a:spAutoFit/>
          </a:bodyPr>
          <a:lstStyle/>
          <a:p>
            <a:r>
              <a:rPr lang="en-US" altLang="zh-CN" sz="2800" dirty="0">
                <a:solidFill>
                  <a:srgbClr val="FF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compete in </a:t>
            </a:r>
            <a:r>
              <a:rPr lang="en-US" altLang="zh-CN" sz="2800" dirty="0" err="1">
                <a:solidFill>
                  <a:srgbClr val="FF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sth</a:t>
            </a:r>
            <a:r>
              <a:rPr lang="en-US" altLang="zh-CN" sz="2400" dirty="0">
                <a:solidFill>
                  <a:srgbClr val="FF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zh-CN" altLang="en-US" sz="2800" dirty="0">
                <a:latin typeface="Calibri" panose="020F0502020204030204" pitchFamily="34" charset="0"/>
                <a:ea typeface="宋体" pitchFamily="2" charset="-122"/>
                <a:cs typeface="Times New Roman" panose="02020603050405020304" pitchFamily="18" charset="0"/>
              </a:rPr>
              <a:t>参与</a:t>
            </a:r>
            <a:r>
              <a:rPr lang="en-US" altLang="zh-CN" sz="2800" dirty="0">
                <a:latin typeface="Calibri" panose="020F0502020204030204" pitchFamily="34" charset="0"/>
                <a:ea typeface="宋体" pitchFamily="2" charset="-122"/>
                <a:cs typeface="Times New Roman" panose="02020603050405020304" pitchFamily="18" charset="0"/>
              </a:rPr>
              <a:t>……</a:t>
            </a:r>
            <a:r>
              <a:rPr lang="zh-CN" altLang="en-US" sz="2800" dirty="0">
                <a:latin typeface="Calibri" panose="020F0502020204030204" pitchFamily="34" charset="0"/>
                <a:ea typeface="宋体" pitchFamily="2" charset="-122"/>
                <a:cs typeface="Times New Roman" panose="02020603050405020304" pitchFamily="18" charset="0"/>
              </a:rPr>
              <a:t>的竞争</a:t>
            </a:r>
            <a:endParaRPr lang="en-US" altLang="zh-CN" sz="2800" dirty="0">
              <a:latin typeface="Calibri" panose="020F0502020204030204" pitchFamily="34" charset="0"/>
              <a:ea typeface="宋体" pitchFamily="2" charset="-122"/>
              <a:cs typeface="Times New Roman" panose="02020603050405020304" pitchFamily="18" charset="0"/>
            </a:endParaRPr>
          </a:p>
          <a:p>
            <a:r>
              <a:rPr lang="en-US" altLang="zh-CN" sz="2800" dirty="0">
                <a:latin typeface="Calibri" panose="020F0502020204030204" pitchFamily="34" charset="0"/>
                <a:cs typeface="Times New Roman" panose="02020603050405020304" pitchFamily="18" charset="0"/>
              </a:rPr>
              <a:t>All classes will </a:t>
            </a:r>
            <a:r>
              <a:rPr lang="en-US" altLang="zh-CN" sz="2800" dirty="0">
                <a:solidFill>
                  <a:srgbClr val="FF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compete in</a:t>
            </a:r>
            <a:r>
              <a:rPr lang="en-US" altLang="zh-CN" sz="2800" dirty="0">
                <a:latin typeface="Calibri" panose="020F0502020204030204" pitchFamily="34" charset="0"/>
                <a:cs typeface="Times New Roman" panose="02020603050405020304" pitchFamily="18" charset="0"/>
              </a:rPr>
              <a:t> the performances in celebration of </a:t>
            </a:r>
          </a:p>
          <a:p>
            <a:r>
              <a:rPr lang="en-US" altLang="zh-CN" sz="2800" dirty="0">
                <a:latin typeface="Calibri" panose="020F0502020204030204" pitchFamily="34" charset="0"/>
                <a:cs typeface="Times New Roman" panose="02020603050405020304" pitchFamily="18" charset="0"/>
              </a:rPr>
              <a:t>New Year’s Day.</a:t>
            </a:r>
          </a:p>
        </p:txBody>
      </p:sp>
      <p:pic>
        <p:nvPicPr>
          <p:cNvPr id="2" name="图片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3792" y="119823"/>
            <a:ext cx="756285" cy="594360"/>
          </a:xfrm>
          <a:prstGeom prst="rect">
            <a:avLst/>
          </a:prstGeom>
        </p:spPr>
      </p:pic>
      <p:sp>
        <p:nvSpPr>
          <p:cNvPr id="24" name="矩形 43"/>
          <p:cNvSpPr>
            <a:spLocks noChangeArrowheads="1"/>
          </p:cNvSpPr>
          <p:nvPr/>
        </p:nvSpPr>
        <p:spPr bwMode="auto">
          <a:xfrm>
            <a:off x="1093907" y="3223298"/>
            <a:ext cx="10781567" cy="13619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8570" tIns="34286" rIns="68570" bIns="34286">
            <a:spAutoFit/>
          </a:bodyPr>
          <a:lstStyle/>
          <a:p>
            <a:r>
              <a:rPr lang="en-US" altLang="zh-CN" sz="2800" dirty="0">
                <a:solidFill>
                  <a:srgbClr val="FF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compete for </a:t>
            </a:r>
            <a:r>
              <a:rPr lang="en-US" altLang="zh-CN" sz="2800" dirty="0" err="1">
                <a:solidFill>
                  <a:srgbClr val="FF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sth</a:t>
            </a:r>
            <a:r>
              <a:rPr lang="en-US" altLang="zh-CN" sz="2400" dirty="0">
                <a:solidFill>
                  <a:srgbClr val="FF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zh-CN" altLang="en-US" sz="2800" dirty="0">
                <a:latin typeface="Calibri" panose="020F0502020204030204" pitchFamily="34" charset="0"/>
                <a:ea typeface="宋体" pitchFamily="2" charset="-122"/>
                <a:cs typeface="Times New Roman" panose="02020603050405020304" pitchFamily="18" charset="0"/>
              </a:rPr>
              <a:t>为</a:t>
            </a:r>
            <a:r>
              <a:rPr lang="en-US" altLang="zh-CN" sz="2800" dirty="0">
                <a:latin typeface="Calibri" panose="020F0502020204030204" pitchFamily="34" charset="0"/>
                <a:ea typeface="宋体" pitchFamily="2" charset="-122"/>
                <a:cs typeface="Times New Roman" panose="02020603050405020304" pitchFamily="18" charset="0"/>
              </a:rPr>
              <a:t>……</a:t>
            </a:r>
            <a:r>
              <a:rPr lang="zh-CN" altLang="en-US" sz="2800" dirty="0">
                <a:latin typeface="Calibri" panose="020F0502020204030204" pitchFamily="34" charset="0"/>
                <a:ea typeface="宋体" pitchFamily="2" charset="-122"/>
                <a:cs typeface="Times New Roman" panose="02020603050405020304" pitchFamily="18" charset="0"/>
              </a:rPr>
              <a:t>而竞争</a:t>
            </a:r>
            <a:endParaRPr lang="en-US" altLang="zh-CN" sz="2800" dirty="0">
              <a:latin typeface="Calibri" panose="020F0502020204030204" pitchFamily="34" charset="0"/>
              <a:ea typeface="宋体" pitchFamily="2" charset="-122"/>
              <a:cs typeface="Times New Roman" panose="02020603050405020304" pitchFamily="18" charset="0"/>
            </a:endParaRPr>
          </a:p>
          <a:p>
            <a:r>
              <a:rPr lang="en-US" altLang="zh-CN" sz="2800" dirty="0">
                <a:latin typeface="Calibri" panose="020F0502020204030204" pitchFamily="34" charset="0"/>
                <a:cs typeface="Times New Roman" panose="02020603050405020304" pitchFamily="18" charset="0"/>
              </a:rPr>
              <a:t>All classes will </a:t>
            </a:r>
            <a:r>
              <a:rPr lang="en-US" altLang="zh-CN" sz="2800" dirty="0">
                <a:solidFill>
                  <a:srgbClr val="FF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compete</a:t>
            </a:r>
            <a:r>
              <a:rPr lang="en-US" altLang="zh-CN" sz="2800" dirty="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zh-CN" sz="2800" dirty="0">
                <a:solidFill>
                  <a:srgbClr val="FF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for</a:t>
            </a:r>
            <a:r>
              <a:rPr lang="en-US" altLang="zh-CN" sz="2800" dirty="0">
                <a:latin typeface="Calibri" panose="020F0502020204030204" pitchFamily="34" charset="0"/>
                <a:cs typeface="Times New Roman" panose="02020603050405020304" pitchFamily="18" charset="0"/>
              </a:rPr>
              <a:t> glory </a:t>
            </a:r>
            <a:r>
              <a:rPr lang="en-US" altLang="zh-CN" sz="2800" dirty="0">
                <a:solidFill>
                  <a:srgbClr val="FF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in</a:t>
            </a:r>
            <a:r>
              <a:rPr lang="en-US" altLang="zh-CN" sz="2800" dirty="0">
                <a:latin typeface="Calibri" panose="020F0502020204030204" pitchFamily="34" charset="0"/>
                <a:cs typeface="Times New Roman" panose="02020603050405020304" pitchFamily="18" charset="0"/>
              </a:rPr>
              <a:t> the performances in celebration of New Year’s Day.</a:t>
            </a:r>
          </a:p>
        </p:txBody>
      </p:sp>
      <p:sp>
        <p:nvSpPr>
          <p:cNvPr id="25" name="矩形 43"/>
          <p:cNvSpPr>
            <a:spLocks noChangeArrowheads="1"/>
          </p:cNvSpPr>
          <p:nvPr/>
        </p:nvSpPr>
        <p:spPr bwMode="auto">
          <a:xfrm>
            <a:off x="1093908" y="4790956"/>
            <a:ext cx="10781567" cy="13619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8570" tIns="34286" rIns="68570" bIns="34286">
            <a:spAutoFit/>
          </a:bodyPr>
          <a:lstStyle/>
          <a:p>
            <a:r>
              <a:rPr lang="en-US" altLang="zh-CN" sz="2800" dirty="0">
                <a:solidFill>
                  <a:srgbClr val="FF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compete against/with</a:t>
            </a:r>
            <a:r>
              <a:rPr lang="en-US" altLang="zh-CN" sz="2800" dirty="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zh-CN" sz="2800" dirty="0" err="1">
                <a:latin typeface="Calibri" panose="020F0502020204030204" pitchFamily="34" charset="0"/>
                <a:cs typeface="Times New Roman" panose="02020603050405020304" pitchFamily="18" charset="0"/>
              </a:rPr>
              <a:t>sb</a:t>
            </a:r>
            <a:r>
              <a:rPr lang="en-US" altLang="zh-CN" sz="2400" dirty="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zh-CN" altLang="en-US" sz="2800" dirty="0">
                <a:latin typeface="Calibri" panose="020F0502020204030204" pitchFamily="34" charset="0"/>
                <a:ea typeface="宋体" pitchFamily="2" charset="-122"/>
                <a:cs typeface="Times New Roman" panose="02020603050405020304" pitchFamily="18" charset="0"/>
              </a:rPr>
              <a:t>与</a:t>
            </a:r>
            <a:r>
              <a:rPr lang="en-US" altLang="zh-CN" sz="2800" dirty="0">
                <a:latin typeface="Calibri" panose="020F0502020204030204" pitchFamily="34" charset="0"/>
                <a:ea typeface="宋体" pitchFamily="2" charset="-122"/>
                <a:cs typeface="Times New Roman" panose="02020603050405020304" pitchFamily="18" charset="0"/>
              </a:rPr>
              <a:t>……</a:t>
            </a:r>
            <a:r>
              <a:rPr lang="zh-CN" altLang="en-US" sz="2800" dirty="0">
                <a:latin typeface="Calibri" panose="020F0502020204030204" pitchFamily="34" charset="0"/>
                <a:ea typeface="宋体" pitchFamily="2" charset="-122"/>
                <a:cs typeface="Times New Roman" panose="02020603050405020304" pitchFamily="18" charset="0"/>
              </a:rPr>
              <a:t>竞争</a:t>
            </a:r>
            <a:endParaRPr lang="en-US" altLang="zh-CN" sz="2800" dirty="0">
              <a:latin typeface="Calibri" panose="020F0502020204030204" pitchFamily="34" charset="0"/>
              <a:ea typeface="宋体" pitchFamily="2" charset="-122"/>
              <a:cs typeface="Times New Roman" panose="02020603050405020304" pitchFamily="18" charset="0"/>
            </a:endParaRPr>
          </a:p>
          <a:p>
            <a:r>
              <a:rPr lang="en-US" altLang="zh-CN" sz="2800" dirty="0">
                <a:latin typeface="Calibri" panose="020F0502020204030204" pitchFamily="34" charset="0"/>
                <a:cs typeface="Times New Roman" panose="02020603050405020304" pitchFamily="18" charset="0"/>
              </a:rPr>
              <a:t>All classes will </a:t>
            </a:r>
            <a:r>
              <a:rPr lang="en-US" altLang="zh-CN" sz="2800" dirty="0">
                <a:solidFill>
                  <a:srgbClr val="FF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compete against </a:t>
            </a:r>
            <a:r>
              <a:rPr lang="en-US" altLang="zh-CN" sz="2800" dirty="0">
                <a:latin typeface="Calibri" panose="020F0502020204030204" pitchFamily="34" charset="0"/>
                <a:cs typeface="Times New Roman" panose="02020603050405020304" pitchFamily="18" charset="0"/>
              </a:rPr>
              <a:t>each other </a:t>
            </a:r>
            <a:r>
              <a:rPr lang="en-US" altLang="zh-CN" sz="2800" dirty="0">
                <a:solidFill>
                  <a:srgbClr val="FF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for</a:t>
            </a:r>
            <a:r>
              <a:rPr lang="en-US" altLang="zh-CN" sz="2800" dirty="0">
                <a:latin typeface="Calibri" panose="020F0502020204030204" pitchFamily="34" charset="0"/>
                <a:cs typeface="Times New Roman" panose="02020603050405020304" pitchFamily="18" charset="0"/>
              </a:rPr>
              <a:t> glory </a:t>
            </a:r>
            <a:r>
              <a:rPr lang="en-US" altLang="zh-CN" sz="2800" dirty="0">
                <a:solidFill>
                  <a:srgbClr val="FF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in</a:t>
            </a:r>
            <a:r>
              <a:rPr lang="en-US" altLang="zh-CN" sz="2800" dirty="0">
                <a:latin typeface="Calibri" panose="020F0502020204030204" pitchFamily="34" charset="0"/>
                <a:cs typeface="Times New Roman" panose="02020603050405020304" pitchFamily="18" charset="0"/>
              </a:rPr>
              <a:t> the </a:t>
            </a:r>
          </a:p>
          <a:p>
            <a:r>
              <a:rPr lang="en-US" altLang="zh-CN" sz="2800" dirty="0">
                <a:latin typeface="Calibri" panose="020F0502020204030204" pitchFamily="34" charset="0"/>
                <a:cs typeface="Times New Roman" panose="02020603050405020304" pitchFamily="18" charset="0"/>
              </a:rPr>
              <a:t>performances in celebration of New Year’s Day.</a:t>
            </a:r>
          </a:p>
        </p:txBody>
      </p:sp>
      <p:sp>
        <p:nvSpPr>
          <p:cNvPr id="18" name="平行四边形 17"/>
          <p:cNvSpPr/>
          <p:nvPr/>
        </p:nvSpPr>
        <p:spPr>
          <a:xfrm>
            <a:off x="900077" y="115296"/>
            <a:ext cx="3085769" cy="700093"/>
          </a:xfrm>
          <a:prstGeom prst="parallelogram">
            <a:avLst/>
          </a:prstGeom>
          <a:solidFill>
            <a:srgbClr val="22ACE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2800" dirty="0">
                <a:latin typeface="Arial" panose="020B0604020202020204"/>
                <a:ea typeface="微软雅黑" panose="020B0503020204020204" charset="-122"/>
                <a:sym typeface="Arial" panose="020B0604020202020204"/>
              </a:rPr>
              <a:t>核心词汇 </a:t>
            </a:r>
          </a:p>
        </p:txBody>
      </p:sp>
    </p:spTree>
    <p:extLst>
      <p:ext uri="{BB962C8B-B14F-4D97-AF65-F5344CB8AC3E}">
        <p14:creationId xmlns:p14="http://schemas.microsoft.com/office/powerpoint/2010/main" val="20014421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3000">
        <p:fade/>
      </p:transition>
    </mc:Choice>
    <mc:Fallback xmlns="">
      <p:transition spd="med" advClick="0" advTm="3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24" grpId="0"/>
      <p:bldP spid="25" grpId="0"/>
    </p:bldLst>
  </p:timing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1825</TotalTime>
  <Words>1511</Words>
  <Application>Microsoft Macintosh PowerPoint</Application>
  <PresentationFormat>宽屏</PresentationFormat>
  <Paragraphs>281</Paragraphs>
  <Slides>17</Slides>
  <Notes>15</Notes>
  <HiddenSlides>0</HiddenSlides>
  <MMClips>0</MMClips>
  <ScaleCrop>false</ScaleCrop>
  <HeadingPairs>
    <vt:vector size="6" baseType="variant">
      <vt:variant>
        <vt:lpstr>已用的字体</vt:lpstr>
      </vt:variant>
      <vt:variant>
        <vt:i4>10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17</vt:i4>
      </vt:variant>
    </vt:vector>
  </HeadingPairs>
  <TitlesOfParts>
    <vt:vector size="28" baseType="lpstr">
      <vt:lpstr>Arial</vt:lpstr>
      <vt:lpstr>Calibri</vt:lpstr>
      <vt:lpstr>Cambria</vt:lpstr>
      <vt:lpstr>Times New Roman</vt:lpstr>
      <vt:lpstr>等线</vt:lpstr>
      <vt:lpstr>等线 Light</vt:lpstr>
      <vt:lpstr>黑体</vt:lpstr>
      <vt:lpstr>华文新魏</vt:lpstr>
      <vt:lpstr>宋体</vt:lpstr>
      <vt:lpstr>微软雅黑</vt:lpstr>
      <vt:lpstr>Office 主题​​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棕色阅读分享推荐学习通用PPT模板</dc:title>
  <dc:creator>Dell</dc:creator>
  <cp:lastModifiedBy>chenmy1</cp:lastModifiedBy>
  <cp:revision>177</cp:revision>
  <dcterms:created xsi:type="dcterms:W3CDTF">2017-08-09T01:43:00Z</dcterms:created>
  <dcterms:modified xsi:type="dcterms:W3CDTF">2019-01-19T14:17:26Z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2052-10.1.0.7468</vt:lpwstr>
  </property>
</Properties>
</file>