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82" r:id="rId2"/>
    <p:sldId id="283" r:id="rId3"/>
    <p:sldId id="350" r:id="rId4"/>
    <p:sldId id="311" r:id="rId5"/>
    <p:sldId id="284" r:id="rId6"/>
    <p:sldId id="353" r:id="rId7"/>
    <p:sldId id="319" r:id="rId8"/>
    <p:sldId id="313" r:id="rId9"/>
    <p:sldId id="316" r:id="rId10"/>
    <p:sldId id="317" r:id="rId11"/>
    <p:sldId id="354" r:id="rId12"/>
    <p:sldId id="359" r:id="rId13"/>
    <p:sldId id="355" r:id="rId14"/>
    <p:sldId id="360" r:id="rId15"/>
    <p:sldId id="357" r:id="rId16"/>
    <p:sldId id="362" r:id="rId17"/>
    <p:sldId id="358" r:id="rId18"/>
    <p:sldId id="363" r:id="rId19"/>
    <p:sldId id="365" r:id="rId20"/>
    <p:sldId id="318" r:id="rId21"/>
    <p:sldId id="280" r:id="rId2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22">
          <p15:clr>
            <a:srgbClr val="A4A3A4"/>
          </p15:clr>
        </p15:guide>
        <p15:guide id="2" pos="383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0000FF"/>
    <a:srgbClr val="E0ECF0"/>
    <a:srgbClr val="D1EBFF"/>
    <a:srgbClr val="D1F7FF"/>
    <a:srgbClr val="22ACEC"/>
    <a:srgbClr val="FCB302"/>
    <a:srgbClr val="FED100"/>
    <a:srgbClr val="FAB204"/>
    <a:srgbClr val="FAAC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1" autoAdjust="0"/>
    <p:restoredTop sz="94660"/>
  </p:normalViewPr>
  <p:slideViewPr>
    <p:cSldViewPr snapToGrid="0">
      <p:cViewPr varScale="1">
        <p:scale>
          <a:sx n="80" d="100"/>
          <a:sy n="80" d="100"/>
        </p:scale>
        <p:origin x="216" y="424"/>
      </p:cViewPr>
      <p:guideLst>
        <p:guide orient="horz" pos="2022"/>
        <p:guide pos="383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handoutMaster" Target="handoutMasters/handoutMaster1.xml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zh-CN" altLang="en-US"/>
              <a:t>杭州亿启教育科技有限公司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2019/1/19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4887229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zh-CN" altLang="en-US"/>
              <a:t>杭州亿启教育科技有限公司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D8DB6B-1F6A-45C1-B002-D22550F60E14}" type="datetimeFigureOut">
              <a:rPr lang="zh-CN" altLang="en-US" smtClean="0"/>
              <a:t>2019/1/19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B3C272-B367-41A5-8460-5A329737240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80314846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4654737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6058254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8891912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2989081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78568219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836219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97942195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68257620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20058474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8258830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20824117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5524467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460649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1192832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页眉占位符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9841338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2107059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48759822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265804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2019/1/19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2019/1/19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2019/1/19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2019/1/19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2019/1/19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2019/1/19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2019/1/19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2019/1/19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2019/1/19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2019/1/19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t>2019/1/19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6085A-AAE6-478F-8DE7-627C252BB344}" type="datetimeFigureOut">
              <a:rPr lang="zh-CN" altLang="en-US" smtClean="0"/>
              <a:t>2019/1/19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B4313A-850A-49C8-83FF-39DC4E497518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8" name="图片 7"/>
          <p:cNvPicPr>
            <a:picLocks/>
          </p:cNvPicPr>
          <p:nvPr userDrawn="1"/>
        </p:nvPicPr>
        <p:blipFill>
          <a:blip r:embed="rId13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2400" y="316800"/>
            <a:ext cx="3726000" cy="1206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椭圆 13"/>
          <p:cNvSpPr/>
          <p:nvPr/>
        </p:nvSpPr>
        <p:spPr>
          <a:xfrm>
            <a:off x="2068546" y="3225439"/>
            <a:ext cx="2199969" cy="2199969"/>
          </a:xfrm>
          <a:prstGeom prst="ellipse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6" name="平行四边形 5"/>
          <p:cNvSpPr/>
          <p:nvPr/>
        </p:nvSpPr>
        <p:spPr>
          <a:xfrm>
            <a:off x="3333731" y="1051391"/>
            <a:ext cx="5429287" cy="925033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4" name="椭圆 3"/>
          <p:cNvSpPr/>
          <p:nvPr/>
        </p:nvSpPr>
        <p:spPr bwMode="auto">
          <a:xfrm>
            <a:off x="2242021" y="3398913"/>
            <a:ext cx="1853017" cy="1853016"/>
          </a:xfrm>
          <a:prstGeom prst="ellipse">
            <a:avLst/>
          </a:prstGeom>
          <a:blipFill rotWithShape="1">
            <a:blip r:embed="rId3" cstate="print"/>
            <a:stretch>
              <a:fillRect/>
            </a:stretch>
          </a:blipFill>
          <a:ln>
            <a:noFill/>
            <a:headEnd type="none" w="med" len="med"/>
            <a:tailEnd type="non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121899" tIns="60949" rIns="121899" bIns="60949" numCol="1" rtlCol="0" anchor="t" anchorCtr="0" compatLnSpc="1"/>
          <a:lstStyle/>
          <a:p>
            <a:pPr defTabSz="913765"/>
            <a:endParaRPr lang="zh-CN" altLang="en-US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5" name="Rectangle 18"/>
          <p:cNvSpPr>
            <a:spLocks noChangeArrowheads="1"/>
          </p:cNvSpPr>
          <p:nvPr/>
        </p:nvSpPr>
        <p:spPr bwMode="auto">
          <a:xfrm>
            <a:off x="3428981" y="1045838"/>
            <a:ext cx="5143536" cy="8616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 smtClean="0">
                <a:solidFill>
                  <a:schemeClr val="bg1"/>
                </a:solidFill>
                <a:latin typeface="Calibri" panose="020F0502020204030204" pitchFamily="34" charset="0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B5U2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 smtClean="0">
                <a:solidFill>
                  <a:schemeClr val="bg1"/>
                </a:solidFill>
                <a:latin typeface="Calibri" panose="020F0502020204030204" pitchFamily="34" charset="0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The United Kingdom</a:t>
            </a:r>
            <a:endParaRPr lang="en-US" altLang="zh-CN" sz="2800" b="1" dirty="0">
              <a:solidFill>
                <a:schemeClr val="bg1"/>
              </a:solidFill>
              <a:latin typeface="Calibri" panose="020F0502020204030204" pitchFamily="34" charset="0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cxnSp>
        <p:nvCxnSpPr>
          <p:cNvPr id="8" name="直接连接符 7"/>
          <p:cNvCxnSpPr/>
          <p:nvPr/>
        </p:nvCxnSpPr>
        <p:spPr>
          <a:xfrm>
            <a:off x="4552435" y="2778768"/>
            <a:ext cx="0" cy="3094074"/>
          </a:xfrm>
          <a:prstGeom prst="line">
            <a:avLst/>
          </a:prstGeom>
          <a:ln w="28575">
            <a:solidFill>
              <a:srgbClr val="22AC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/>
        </p:nvSpPr>
        <p:spPr>
          <a:xfrm>
            <a:off x="4552435" y="3790880"/>
            <a:ext cx="7492123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4000" dirty="0" smtClean="0">
                <a:latin typeface="Calibri" panose="020F0502020204030204" pitchFamily="34" charset="0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New Words  and Expressions</a:t>
            </a:r>
            <a:endParaRPr lang="en-US" altLang="zh-CN" sz="4000" dirty="0">
              <a:latin typeface="Calibri" panose="020F0502020204030204" pitchFamily="34" charset="0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  <a:p>
            <a:pPr>
              <a:lnSpc>
                <a:spcPct val="150000"/>
              </a:lnSpc>
            </a:pPr>
            <a:endParaRPr lang="en-US" altLang="zh-CN" sz="1400" dirty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  <a:ea typeface="微软雅黑" panose="020B0503020204020204" charset="-122"/>
              <a:sym typeface="Arial" panose="020B0604020202020204"/>
            </a:endParaRPr>
          </a:p>
          <a:p>
            <a:pPr>
              <a:lnSpc>
                <a:spcPct val="150000"/>
              </a:lnSpc>
            </a:pPr>
            <a:endParaRPr lang="en-US" altLang="zh-CN" sz="1400" dirty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  <a:ea typeface="微软雅黑" panose="020B0503020204020204" charset="-122"/>
              <a:sym typeface="Arial" panose="020B0604020202020204"/>
            </a:endParaRPr>
          </a:p>
          <a:p>
            <a:pPr>
              <a:lnSpc>
                <a:spcPct val="150000"/>
              </a:lnSpc>
            </a:pPr>
            <a:endParaRPr lang="zh-CN" altLang="en-US" sz="1400" dirty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1" name="平行四边形 10"/>
          <p:cNvSpPr/>
          <p:nvPr/>
        </p:nvSpPr>
        <p:spPr>
          <a:xfrm>
            <a:off x="2285973" y="1214423"/>
            <a:ext cx="745739" cy="739515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2" name="平行四边形 11"/>
          <p:cNvSpPr/>
          <p:nvPr/>
        </p:nvSpPr>
        <p:spPr>
          <a:xfrm>
            <a:off x="8953520" y="1285861"/>
            <a:ext cx="745739" cy="739515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平行四边形 3"/>
          <p:cNvSpPr/>
          <p:nvPr/>
        </p:nvSpPr>
        <p:spPr>
          <a:xfrm>
            <a:off x="900077" y="360961"/>
            <a:ext cx="5486436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b="1" dirty="0" smtClean="0">
                <a:latin typeface="宋体" panose="02010600030101010101" pitchFamily="2" charset="-122"/>
                <a:ea typeface="宋体" panose="02010600030101010101" pitchFamily="2" charset="-122"/>
                <a:sym typeface="Arial" panose="020B0604020202020204"/>
              </a:rPr>
              <a:t>核心词汇</a:t>
            </a:r>
            <a:endParaRPr lang="zh-CN" altLang="en-US" sz="2800" b="1" dirty="0">
              <a:latin typeface="宋体" panose="02010600030101010101" pitchFamily="2" charset="-122"/>
              <a:ea typeface="宋体" panose="02010600030101010101" pitchFamily="2" charset="-122"/>
              <a:sym typeface="Arial" panose="020B0604020202020204"/>
            </a:endParaRPr>
          </a:p>
        </p:txBody>
      </p:sp>
      <p:pic>
        <p:nvPicPr>
          <p:cNvPr id="10" name="图片 9" descr="6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7660" y="314294"/>
            <a:ext cx="762000" cy="746760"/>
          </a:xfrm>
          <a:prstGeom prst="rect">
            <a:avLst/>
          </a:prstGeom>
        </p:spPr>
      </p:pic>
      <p:sp>
        <p:nvSpPr>
          <p:cNvPr id="21" name="平行四边形 20"/>
          <p:cNvSpPr/>
          <p:nvPr/>
        </p:nvSpPr>
        <p:spPr>
          <a:xfrm>
            <a:off x="6515100" y="2743200"/>
            <a:ext cx="3612515" cy="699770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4000" b="1">
                <a:latin typeface="Calibri" panose="020F0502020204030204" pitchFamily="34" charset="0"/>
                <a:ea typeface="微软雅黑" panose="020B0503020204020204" charset="-122"/>
                <a:cs typeface="Calibri" panose="020F0502020204030204" pitchFamily="34" charset="0"/>
                <a:sym typeface="Arial" panose="020B0604020202020204"/>
              </a:rPr>
              <a:t>arrange</a:t>
            </a:r>
          </a:p>
        </p:txBody>
      </p:sp>
      <p:sp>
        <p:nvSpPr>
          <p:cNvPr id="2" name="平行四边形 1"/>
          <p:cNvSpPr/>
          <p:nvPr/>
        </p:nvSpPr>
        <p:spPr>
          <a:xfrm>
            <a:off x="1261110" y="3647440"/>
            <a:ext cx="3612515" cy="699770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4000" b="1">
                <a:latin typeface="Calibri" panose="020F0502020204030204" pitchFamily="34" charset="0"/>
                <a:ea typeface="微软雅黑" panose="020B0503020204020204" charset="-122"/>
                <a:cs typeface="Calibri" panose="020F0502020204030204" pitchFamily="34" charset="0"/>
                <a:sym typeface="Arial" panose="020B0604020202020204"/>
              </a:rPr>
              <a:t>delight</a:t>
            </a:r>
          </a:p>
        </p:txBody>
      </p:sp>
      <p:sp>
        <p:nvSpPr>
          <p:cNvPr id="3" name="平行四边形 2"/>
          <p:cNvSpPr/>
          <p:nvPr/>
        </p:nvSpPr>
        <p:spPr>
          <a:xfrm>
            <a:off x="6638925" y="4460875"/>
            <a:ext cx="3612515" cy="699770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4000" b="1">
                <a:latin typeface="Calibri" panose="020F0502020204030204" pitchFamily="34" charset="0"/>
                <a:ea typeface="微软雅黑" panose="020B0503020204020204" charset="-122"/>
                <a:cs typeface="Calibri" panose="020F0502020204030204" pitchFamily="34" charset="0"/>
                <a:sym typeface="Arial" panose="020B0604020202020204"/>
              </a:rPr>
              <a:t>attract</a:t>
            </a:r>
          </a:p>
        </p:txBody>
      </p:sp>
      <p:sp>
        <p:nvSpPr>
          <p:cNvPr id="5" name="平行四边形 4"/>
          <p:cNvSpPr/>
          <p:nvPr/>
        </p:nvSpPr>
        <p:spPr>
          <a:xfrm>
            <a:off x="995680" y="5252085"/>
            <a:ext cx="3612515" cy="699770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4000" b="1">
                <a:latin typeface="Calibri" panose="020F0502020204030204" pitchFamily="34" charset="0"/>
                <a:ea typeface="微软雅黑" panose="020B0503020204020204" charset="-122"/>
                <a:cs typeface="Calibri" panose="020F0502020204030204" pitchFamily="34" charset="0"/>
                <a:sym typeface="Arial" panose="020B0604020202020204"/>
              </a:rPr>
              <a:t>credit</a:t>
            </a:r>
          </a:p>
        </p:txBody>
      </p:sp>
      <p:sp>
        <p:nvSpPr>
          <p:cNvPr id="6" name="平行四边形 5"/>
          <p:cNvSpPr/>
          <p:nvPr/>
        </p:nvSpPr>
        <p:spPr>
          <a:xfrm>
            <a:off x="1261110" y="2043430"/>
            <a:ext cx="3612515" cy="699770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4000" b="1">
                <a:latin typeface="Calibri" panose="020F0502020204030204" pitchFamily="34" charset="0"/>
                <a:ea typeface="微软雅黑" panose="020B0503020204020204" charset="-122"/>
                <a:cs typeface="Calibri" panose="020F0502020204030204" pitchFamily="34" charset="0"/>
                <a:sym typeface="Arial" panose="020B0604020202020204"/>
              </a:rPr>
              <a:t>consist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55866" y="872035"/>
            <a:ext cx="2700671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latin typeface="Calibri" panose="020F0502020204030204" pitchFamily="34" charset="0"/>
              <a:ea typeface="微软雅黑" panose="020B0503020204020204" charset="-122"/>
              <a:cs typeface="Calibri" panose="020F0502020204030204" pitchFamily="34" charset="0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626446" y="1003255"/>
            <a:ext cx="1374775" cy="430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1. consist</a:t>
            </a:r>
            <a:endParaRPr lang="en-US" altLang="zh-CN" sz="2800" b="1" dirty="0" smtClean="0">
              <a:solidFill>
                <a:schemeClr val="bg1"/>
              </a:solidFill>
              <a:latin typeface="Calibri" panose="020F0502020204030204" pitchFamily="34" charset="0"/>
              <a:ea typeface="微软雅黑" panose="020B0503020204020204" charset="-122"/>
              <a:cs typeface="Calibri" panose="020F0502020204030204" pitchFamily="34" charset="0"/>
              <a:sym typeface="Arial" panose="020B0604020202020204"/>
            </a:endParaRPr>
          </a:p>
        </p:txBody>
      </p:sp>
      <p:sp>
        <p:nvSpPr>
          <p:cNvPr id="23" name="平行四边形 22"/>
          <p:cNvSpPr/>
          <p:nvPr/>
        </p:nvSpPr>
        <p:spPr>
          <a:xfrm>
            <a:off x="3856355" y="871855"/>
            <a:ext cx="4885690" cy="699770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vt. </a:t>
            </a:r>
            <a:r>
              <a:rPr lang="zh-CN" alt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组成；在于；一致</a:t>
            </a:r>
            <a:endParaRPr lang="zh-CN" altLang="en-US" sz="2800" b="1" dirty="0" smtClean="0">
              <a:solidFill>
                <a:schemeClr val="tx1"/>
              </a:solidFill>
              <a:latin typeface="Times New Roman" panose="02020603050405020304" pitchFamily="18" charset="0"/>
              <a:ea typeface="微软雅黑" panose="020B0503020204020204" charset="-122"/>
              <a:cs typeface="Times New Roman" panose="02020603050405020304" pitchFamily="18" charset="0"/>
              <a:sym typeface="Arial" panose="020B0604020202020204"/>
            </a:endParaRPr>
          </a:p>
        </p:txBody>
      </p:sp>
      <p:sp>
        <p:nvSpPr>
          <p:cNvPr id="6" name="矩形 43"/>
          <p:cNvSpPr>
            <a:spLocks noChangeArrowheads="1"/>
          </p:cNvSpPr>
          <p:nvPr/>
        </p:nvSpPr>
        <p:spPr bwMode="auto">
          <a:xfrm>
            <a:off x="2184156" y="2032873"/>
            <a:ext cx="9032240" cy="1359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70" tIns="34286" rIns="68570" bIns="34286">
            <a:spAutoFit/>
          </a:bodyPr>
          <a:lstStyle/>
          <a:p>
            <a:pPr algn="l"/>
            <a:r>
              <a:rPr lang="en-US" sz="28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consist in </a:t>
            </a:r>
            <a:endParaRPr lang="en-US" sz="2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en-US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The beauty of the city </a:t>
            </a:r>
            <a:r>
              <a:rPr lang="en-US" sz="28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consists in</a:t>
            </a:r>
            <a:r>
              <a:rPr lang="en-US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its magnificent buildings.</a:t>
            </a:r>
          </a:p>
          <a:p>
            <a:pPr algn="l"/>
            <a:r>
              <a:rPr lang="en-US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True education does not </a:t>
            </a:r>
            <a:r>
              <a:rPr lang="en-US" sz="28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consist in</a:t>
            </a:r>
            <a:r>
              <a:rPr lang="en-US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simply being taught facts.</a:t>
            </a:r>
          </a:p>
        </p:txBody>
      </p:sp>
      <p:grpSp>
        <p:nvGrpSpPr>
          <p:cNvPr id="3" name="组合 54"/>
          <p:cNvGrpSpPr/>
          <p:nvPr/>
        </p:nvGrpSpPr>
        <p:grpSpPr bwMode="auto">
          <a:xfrm>
            <a:off x="1660584" y="2035251"/>
            <a:ext cx="400647" cy="400050"/>
            <a:chOff x="403" y="0"/>
            <a:chExt cx="533400" cy="533400"/>
          </a:xfrm>
          <a:solidFill>
            <a:srgbClr val="22ACEC"/>
          </a:solidFill>
        </p:grpSpPr>
        <p:sp>
          <p:nvSpPr>
            <p:cNvPr id="9" name="椭圆 55"/>
            <p:cNvSpPr>
              <a:spLocks noChangeArrowheads="1"/>
            </p:cNvSpPr>
            <p:nvPr/>
          </p:nvSpPr>
          <p:spPr bwMode="auto">
            <a:xfrm>
              <a:off x="403" y="0"/>
              <a:ext cx="533400" cy="5334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/>
            <a:p>
              <a:pPr algn="ctr"/>
              <a:endParaRPr lang="zh-CN" altLang="zh-CN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10" name="矩形 56"/>
            <p:cNvSpPr>
              <a:spLocks noChangeArrowheads="1"/>
            </p:cNvSpPr>
            <p:nvPr/>
          </p:nvSpPr>
          <p:spPr bwMode="auto">
            <a:xfrm>
              <a:off x="31065" y="82033"/>
              <a:ext cx="47207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grp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1200" dirty="0">
                  <a:solidFill>
                    <a:schemeClr val="bg1"/>
                  </a:solidFill>
                  <a:latin typeface="Arial" panose="020B0604020202020204"/>
                  <a:ea typeface="微软雅黑" panose="020B0503020204020204" charset="-122"/>
                  <a:cs typeface="Arial" panose="020B0604020202020204" pitchFamily="34" charset="0"/>
                  <a:sym typeface="Arial" panose="020B0604020202020204"/>
                </a:rPr>
                <a:t>01</a:t>
              </a:r>
            </a:p>
          </p:txBody>
        </p:sp>
      </p:grpSp>
      <p:sp>
        <p:nvSpPr>
          <p:cNvPr id="11" name="矩形 57"/>
          <p:cNvSpPr>
            <a:spLocks noChangeArrowheads="1"/>
          </p:cNvSpPr>
          <p:nvPr/>
        </p:nvSpPr>
        <p:spPr bwMode="auto">
          <a:xfrm>
            <a:off x="2184400" y="3579495"/>
            <a:ext cx="8735060" cy="179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0" tIns="34286" rIns="68570" bIns="34286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consist of</a:t>
            </a:r>
          </a:p>
          <a:p>
            <a:r>
              <a:rPr sz="2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Their conversation </a:t>
            </a:r>
            <a:r>
              <a:rPr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consisted</a:t>
            </a:r>
            <a:r>
              <a:rPr sz="2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almost entirely </a:t>
            </a:r>
            <a:r>
              <a:rPr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  <a:r>
              <a:rPr sz="2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gossip.</a:t>
            </a:r>
          </a:p>
          <a:p>
            <a:r>
              <a:rPr sz="2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Most of the fieldwork </a:t>
            </a:r>
            <a:r>
              <a:rPr lang="en-US" sz="2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CN" altLang="en-US" sz="2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现场工作</a:t>
            </a:r>
            <a:r>
              <a:rPr lang="en-US" altLang="zh-CN" sz="2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consisted of</a:t>
            </a:r>
            <a:r>
              <a:rPr sz="2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making tape recordings.</a:t>
            </a:r>
          </a:p>
        </p:txBody>
      </p:sp>
      <p:grpSp>
        <p:nvGrpSpPr>
          <p:cNvPr id="4" name="组合 59"/>
          <p:cNvGrpSpPr/>
          <p:nvPr/>
        </p:nvGrpSpPr>
        <p:grpSpPr bwMode="auto">
          <a:xfrm>
            <a:off x="1683445" y="3579539"/>
            <a:ext cx="400646" cy="400050"/>
            <a:chOff x="3566" y="0"/>
            <a:chExt cx="533400" cy="533400"/>
          </a:xfrm>
          <a:solidFill>
            <a:srgbClr val="19C9F5"/>
          </a:solidFill>
        </p:grpSpPr>
        <p:sp>
          <p:nvSpPr>
            <p:cNvPr id="14" name="椭圆 60"/>
            <p:cNvSpPr>
              <a:spLocks noChangeArrowheads="1"/>
            </p:cNvSpPr>
            <p:nvPr/>
          </p:nvSpPr>
          <p:spPr bwMode="auto">
            <a:xfrm>
              <a:off x="3566" y="0"/>
              <a:ext cx="533400" cy="5334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/>
            <a:p>
              <a:pPr algn="ctr"/>
              <a:endParaRPr lang="zh-CN" altLang="zh-CN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15" name="矩形 61"/>
            <p:cNvSpPr>
              <a:spLocks noChangeArrowheads="1"/>
            </p:cNvSpPr>
            <p:nvPr/>
          </p:nvSpPr>
          <p:spPr bwMode="auto">
            <a:xfrm>
              <a:off x="15218" y="82200"/>
              <a:ext cx="47207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grp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1200" dirty="0">
                  <a:solidFill>
                    <a:schemeClr val="bg1"/>
                  </a:solidFill>
                  <a:latin typeface="Arial" panose="020B0604020202020204"/>
                  <a:ea typeface="微软雅黑" panose="020B0503020204020204" charset="-122"/>
                  <a:cs typeface="Arial" panose="020B0604020202020204" pitchFamily="34" charset="0"/>
                  <a:sym typeface="Arial" panose="020B0604020202020204"/>
                </a:rPr>
                <a:t>02</a:t>
              </a:r>
              <a:endParaRPr lang="zh-CN" altLang="en-US" sz="12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Arial" panose="020B0604020202020204" pitchFamily="34" charset="0"/>
                <a:sym typeface="Arial" panose="020B0604020202020204"/>
              </a:endParaRPr>
            </a:p>
          </p:txBody>
        </p:sp>
      </p:grpSp>
      <p:pic>
        <p:nvPicPr>
          <p:cNvPr id="2" name="图片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8291" y="635635"/>
            <a:ext cx="756285" cy="59436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3749675" y="2035175"/>
            <a:ext cx="270764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存在于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3856355" y="3579495"/>
            <a:ext cx="270764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由</a:t>
            </a:r>
            <a:r>
              <a:rPr lang="en-US" altLang="zh-CN" sz="2800" b="1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...</a:t>
            </a:r>
            <a:r>
              <a:rPr lang="zh-CN" altLang="en-US" sz="2800" b="1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组成</a:t>
            </a:r>
          </a:p>
        </p:txBody>
      </p:sp>
      <p:grpSp>
        <p:nvGrpSpPr>
          <p:cNvPr id="12" name="组合 64"/>
          <p:cNvGrpSpPr/>
          <p:nvPr/>
        </p:nvGrpSpPr>
        <p:grpSpPr bwMode="auto">
          <a:xfrm>
            <a:off x="1669469" y="5566786"/>
            <a:ext cx="400646" cy="400050"/>
            <a:chOff x="3566" y="0"/>
            <a:chExt cx="533400" cy="533400"/>
          </a:xfrm>
          <a:solidFill>
            <a:srgbClr val="7ED9F9"/>
          </a:solidFill>
        </p:grpSpPr>
        <p:sp>
          <p:nvSpPr>
            <p:cNvPr id="13" name="椭圆 65"/>
            <p:cNvSpPr>
              <a:spLocks noChangeArrowheads="1"/>
            </p:cNvSpPr>
            <p:nvPr/>
          </p:nvSpPr>
          <p:spPr bwMode="auto">
            <a:xfrm>
              <a:off x="3566" y="0"/>
              <a:ext cx="533400" cy="5334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/>
            <a:p>
              <a:pPr algn="ctr"/>
              <a:endParaRPr lang="zh-CN" altLang="zh-CN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16" name="矩形 66"/>
            <p:cNvSpPr>
              <a:spLocks noChangeArrowheads="1"/>
            </p:cNvSpPr>
            <p:nvPr/>
          </p:nvSpPr>
          <p:spPr bwMode="auto">
            <a:xfrm>
              <a:off x="15218" y="82033"/>
              <a:ext cx="47207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grp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1200" dirty="0" smtClean="0">
                  <a:solidFill>
                    <a:schemeClr val="bg1"/>
                  </a:solidFill>
                  <a:latin typeface="Arial" panose="020B0604020202020204"/>
                  <a:ea typeface="微软雅黑" panose="020B0503020204020204" charset="-122"/>
                  <a:cs typeface="Arial" panose="020B0604020202020204" pitchFamily="34" charset="0"/>
                  <a:sym typeface="Arial" panose="020B0604020202020204"/>
                </a:rPr>
                <a:t>03</a:t>
              </a:r>
              <a:endParaRPr lang="zh-CN" altLang="en-US" sz="12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Arial" panose="020B0604020202020204" pitchFamily="34" charset="0"/>
                <a:sym typeface="Arial" panose="020B0604020202020204"/>
              </a:endParaRPr>
            </a:p>
          </p:txBody>
        </p:sp>
      </p:grpSp>
      <p:sp>
        <p:nvSpPr>
          <p:cNvPr id="18" name="矩形 43"/>
          <p:cNvSpPr>
            <a:spLocks noChangeArrowheads="1"/>
          </p:cNvSpPr>
          <p:nvPr/>
        </p:nvSpPr>
        <p:spPr bwMode="auto">
          <a:xfrm>
            <a:off x="2184156" y="5567283"/>
            <a:ext cx="4554220" cy="929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70" tIns="34286" rIns="68570" bIns="34286">
            <a:spAutoFit/>
          </a:bodyPr>
          <a:lstStyle/>
          <a:p>
            <a:pPr algn="l"/>
            <a:r>
              <a:rPr lang="en-US" sz="28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consist with </a:t>
            </a:r>
            <a:endParaRPr lang="en-US" sz="2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en-US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The report </a:t>
            </a:r>
            <a:r>
              <a:rPr lang="en-US" sz="28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consists with</a:t>
            </a:r>
            <a:r>
              <a:rPr lang="en-US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facts.</a:t>
            </a:r>
          </a:p>
        </p:txBody>
      </p:sp>
      <p:sp>
        <p:nvSpPr>
          <p:cNvPr id="24" name="文本框 23"/>
          <p:cNvSpPr txBox="1"/>
          <p:nvPr/>
        </p:nvSpPr>
        <p:spPr>
          <a:xfrm>
            <a:off x="4140835" y="5567045"/>
            <a:ext cx="270764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与</a:t>
            </a:r>
            <a:r>
              <a:rPr lang="en-US" altLang="zh-CN" sz="2800" b="1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...</a:t>
            </a:r>
            <a:r>
              <a:rPr lang="zh-CN" altLang="en-US" sz="2800" b="1">
                <a:solidFill>
                  <a:srgbClr val="0070C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一致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  <p:bldP spid="7" grpId="0"/>
      <p:bldP spid="8" grpId="0"/>
      <p:bldP spid="18" grpId="0"/>
      <p:bldP spid="2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46976" y="886005"/>
            <a:ext cx="2700671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846307" y="1003255"/>
            <a:ext cx="664210" cy="430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Quiz</a:t>
            </a:r>
            <a:endParaRPr lang="en-US" altLang="zh-CN" sz="2800" b="1" dirty="0" smtClean="0">
              <a:solidFill>
                <a:schemeClr val="bg1"/>
              </a:solidFill>
              <a:latin typeface="Calibri" panose="020F0502020204030204" pitchFamily="34" charset="0"/>
              <a:ea typeface="微软雅黑" panose="020B0503020204020204" charset="-122"/>
              <a:cs typeface="Calibri" panose="020F0502020204030204" pitchFamily="34" charset="0"/>
              <a:sym typeface="Arial" panose="020B0604020202020204"/>
            </a:endParaRPr>
          </a:p>
        </p:txBody>
      </p:sp>
      <p:sp>
        <p:nvSpPr>
          <p:cNvPr id="23" name="平行四边形 22"/>
          <p:cNvSpPr/>
          <p:nvPr/>
        </p:nvSpPr>
        <p:spPr>
          <a:xfrm>
            <a:off x="3950335" y="885825"/>
            <a:ext cx="3324225" cy="699770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Arial" panose="020B0604020202020204"/>
              </a:rPr>
              <a:t>填空</a:t>
            </a:r>
          </a:p>
        </p:txBody>
      </p:sp>
      <p:sp>
        <p:nvSpPr>
          <p:cNvPr id="6" name="矩形 43"/>
          <p:cNvSpPr>
            <a:spLocks noChangeArrowheads="1"/>
          </p:cNvSpPr>
          <p:nvPr/>
        </p:nvSpPr>
        <p:spPr bwMode="auto">
          <a:xfrm>
            <a:off x="2190507" y="2291318"/>
            <a:ext cx="9262110" cy="713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0" tIns="34286" rIns="68570" bIns="34286">
            <a:spAutoFit/>
          </a:bodyPr>
          <a:lstStyle/>
          <a:p>
            <a:pPr algn="l">
              <a:lnSpc>
                <a:spcPct val="75000"/>
              </a:lnSpc>
              <a:spcBef>
                <a:spcPct val="35000"/>
              </a:spcBef>
            </a:pPr>
            <a:r>
              <a:rPr lang="en-US" altLang="zh-CN" sz="2800" b="1" dirty="0" smtClean="0">
                <a:latin typeface="Calibri" panose="020F0502020204030204" pitchFamily="34" charset="0"/>
                <a:ea typeface="华文新魏" pitchFamily="2" charset="-122"/>
                <a:cs typeface="Calibri" panose="020F0502020204030204" pitchFamily="34" charset="0"/>
              </a:rPr>
              <a:t>Happiness does not __________ how much money you have.</a:t>
            </a:r>
          </a:p>
        </p:txBody>
      </p:sp>
      <p:grpSp>
        <p:nvGrpSpPr>
          <p:cNvPr id="3" name="组合 54"/>
          <p:cNvGrpSpPr/>
          <p:nvPr/>
        </p:nvGrpSpPr>
        <p:grpSpPr bwMode="auto">
          <a:xfrm>
            <a:off x="1677729" y="2291156"/>
            <a:ext cx="400647" cy="400050"/>
            <a:chOff x="403" y="0"/>
            <a:chExt cx="533400" cy="533400"/>
          </a:xfrm>
          <a:solidFill>
            <a:srgbClr val="22ACEC"/>
          </a:solidFill>
        </p:grpSpPr>
        <p:sp>
          <p:nvSpPr>
            <p:cNvPr id="9" name="椭圆 55"/>
            <p:cNvSpPr>
              <a:spLocks noChangeArrowheads="1"/>
            </p:cNvSpPr>
            <p:nvPr/>
          </p:nvSpPr>
          <p:spPr bwMode="auto">
            <a:xfrm>
              <a:off x="403" y="0"/>
              <a:ext cx="533400" cy="5334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/>
            <a:p>
              <a:pPr algn="ctr"/>
              <a:endParaRPr lang="zh-CN" altLang="zh-CN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10" name="矩形 56"/>
            <p:cNvSpPr>
              <a:spLocks noChangeArrowheads="1"/>
            </p:cNvSpPr>
            <p:nvPr/>
          </p:nvSpPr>
          <p:spPr bwMode="auto">
            <a:xfrm>
              <a:off x="31065" y="82033"/>
              <a:ext cx="47207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grp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1200" dirty="0">
                  <a:solidFill>
                    <a:schemeClr val="bg1"/>
                  </a:solidFill>
                  <a:latin typeface="Arial" panose="020B0604020202020204"/>
                  <a:ea typeface="微软雅黑" panose="020B0503020204020204" charset="-122"/>
                  <a:cs typeface="Arial" panose="020B0604020202020204" pitchFamily="34" charset="0"/>
                  <a:sym typeface="Arial" panose="020B0604020202020204"/>
                </a:rPr>
                <a:t>01</a:t>
              </a:r>
            </a:p>
          </p:txBody>
        </p:sp>
      </p:grpSp>
      <p:grpSp>
        <p:nvGrpSpPr>
          <p:cNvPr id="4" name="组合 59"/>
          <p:cNvGrpSpPr/>
          <p:nvPr/>
        </p:nvGrpSpPr>
        <p:grpSpPr bwMode="auto">
          <a:xfrm>
            <a:off x="1668840" y="3229019"/>
            <a:ext cx="400646" cy="400050"/>
            <a:chOff x="3566" y="0"/>
            <a:chExt cx="533400" cy="533400"/>
          </a:xfrm>
          <a:solidFill>
            <a:srgbClr val="19C9F5"/>
          </a:solidFill>
        </p:grpSpPr>
        <p:sp>
          <p:nvSpPr>
            <p:cNvPr id="14" name="椭圆 60"/>
            <p:cNvSpPr>
              <a:spLocks noChangeArrowheads="1"/>
            </p:cNvSpPr>
            <p:nvPr/>
          </p:nvSpPr>
          <p:spPr bwMode="auto">
            <a:xfrm>
              <a:off x="3566" y="0"/>
              <a:ext cx="533400" cy="5334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/>
            <a:p>
              <a:pPr algn="ctr"/>
              <a:endParaRPr lang="zh-CN" altLang="zh-CN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15" name="矩形 61"/>
            <p:cNvSpPr>
              <a:spLocks noChangeArrowheads="1"/>
            </p:cNvSpPr>
            <p:nvPr/>
          </p:nvSpPr>
          <p:spPr bwMode="auto">
            <a:xfrm>
              <a:off x="15218" y="82200"/>
              <a:ext cx="47207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grp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1200" dirty="0">
                  <a:solidFill>
                    <a:schemeClr val="bg1"/>
                  </a:solidFill>
                  <a:latin typeface="Arial" panose="020B0604020202020204"/>
                  <a:ea typeface="微软雅黑" panose="020B0503020204020204" charset="-122"/>
                  <a:cs typeface="Arial" panose="020B0604020202020204" pitchFamily="34" charset="0"/>
                  <a:sym typeface="Arial" panose="020B0604020202020204"/>
                </a:rPr>
                <a:t>02</a:t>
              </a:r>
              <a:endParaRPr lang="zh-CN" altLang="en-US" sz="12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Arial" panose="020B0604020202020204" pitchFamily="34" charset="0"/>
                <a:sym typeface="Arial" panose="020B0604020202020204"/>
              </a:endParaRPr>
            </a:p>
          </p:txBody>
        </p:sp>
      </p:grpSp>
      <p:pic>
        <p:nvPicPr>
          <p:cNvPr id="2" name="图片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8291" y="635635"/>
            <a:ext cx="756285" cy="594360"/>
          </a:xfrm>
          <a:prstGeom prst="rect">
            <a:avLst/>
          </a:prstGeom>
        </p:spPr>
      </p:pic>
      <p:sp>
        <p:nvSpPr>
          <p:cNvPr id="29" name="Text Box 6"/>
          <p:cNvSpPr txBox="1">
            <a:spLocks noChangeArrowheads="1"/>
          </p:cNvSpPr>
          <p:nvPr/>
        </p:nvSpPr>
        <p:spPr bwMode="auto">
          <a:xfrm>
            <a:off x="5595620" y="2107565"/>
            <a:ext cx="2278380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 dirty="0">
                <a:solidFill>
                  <a:srgbClr val="FF0000"/>
                </a:solidFill>
                <a:latin typeface="Calibri" panose="020F0502020204030204" pitchFamily="34" charset="0"/>
                <a:ea typeface="华文新魏" pitchFamily="2" charset="-122"/>
                <a:cs typeface="Calibri" panose="020F0502020204030204" pitchFamily="34" charset="0"/>
              </a:rPr>
              <a:t>consist in</a:t>
            </a:r>
          </a:p>
        </p:txBody>
      </p:sp>
      <p:sp>
        <p:nvSpPr>
          <p:cNvPr id="30" name="Text Box 7"/>
          <p:cNvSpPr txBox="1">
            <a:spLocks noChangeArrowheads="1"/>
          </p:cNvSpPr>
          <p:nvPr/>
        </p:nvSpPr>
        <p:spPr bwMode="auto">
          <a:xfrm>
            <a:off x="7274560" y="3967480"/>
            <a:ext cx="2105025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 dirty="0">
                <a:solidFill>
                  <a:srgbClr val="FF0000"/>
                </a:solidFill>
                <a:latin typeface="Calibri" panose="020F0502020204030204" pitchFamily="34" charset="0"/>
                <a:ea typeface="华文新魏" pitchFamily="2" charset="-122"/>
                <a:cs typeface="Calibri" panose="020F0502020204030204" pitchFamily="34" charset="0"/>
              </a:rPr>
              <a:t>consist with</a:t>
            </a:r>
          </a:p>
        </p:txBody>
      </p:sp>
      <p:sp>
        <p:nvSpPr>
          <p:cNvPr id="8" name="矩形 43"/>
          <p:cNvSpPr>
            <a:spLocks noChangeArrowheads="1"/>
          </p:cNvSpPr>
          <p:nvPr/>
        </p:nvSpPr>
        <p:spPr bwMode="auto">
          <a:xfrm>
            <a:off x="2190507" y="3229213"/>
            <a:ext cx="9493250" cy="3898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70" tIns="34286" rIns="68570" bIns="34286">
            <a:spAutoFit/>
          </a:bodyPr>
          <a:lstStyle/>
          <a:p>
            <a:pPr algn="l">
              <a:lnSpc>
                <a:spcPct val="75000"/>
              </a:lnSpc>
              <a:spcBef>
                <a:spcPct val="35000"/>
              </a:spcBef>
            </a:pPr>
            <a:r>
              <a:rPr lang="en-US" altLang="zh-CN" sz="2800" b="1" dirty="0" smtClean="0">
                <a:latin typeface="Calibri" panose="020F0502020204030204" pitchFamily="34" charset="0"/>
                <a:ea typeface="华文新魏" pitchFamily="2" charset="-122"/>
                <a:cs typeface="Calibri" panose="020F0502020204030204" pitchFamily="34" charset="0"/>
              </a:rPr>
              <a:t>The delicious soup ___________ tomatoes, peas and meat.</a:t>
            </a:r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5469255" y="3045460"/>
            <a:ext cx="1865630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 dirty="0">
                <a:solidFill>
                  <a:srgbClr val="FF0000"/>
                </a:solidFill>
                <a:latin typeface="Calibri" panose="020F0502020204030204" pitchFamily="34" charset="0"/>
                <a:ea typeface="华文新魏" pitchFamily="2" charset="-122"/>
                <a:cs typeface="Calibri" panose="020F0502020204030204" pitchFamily="34" charset="0"/>
              </a:rPr>
              <a:t>consists of</a:t>
            </a:r>
          </a:p>
        </p:txBody>
      </p:sp>
      <p:grpSp>
        <p:nvGrpSpPr>
          <p:cNvPr id="12" name="组合 64"/>
          <p:cNvGrpSpPr/>
          <p:nvPr/>
        </p:nvGrpSpPr>
        <p:grpSpPr bwMode="auto">
          <a:xfrm>
            <a:off x="1654864" y="4151371"/>
            <a:ext cx="400646" cy="400050"/>
            <a:chOff x="3566" y="0"/>
            <a:chExt cx="533400" cy="533400"/>
          </a:xfrm>
          <a:solidFill>
            <a:srgbClr val="7ED9F9"/>
          </a:solidFill>
        </p:grpSpPr>
        <p:sp>
          <p:nvSpPr>
            <p:cNvPr id="11" name="椭圆 65"/>
            <p:cNvSpPr>
              <a:spLocks noChangeArrowheads="1"/>
            </p:cNvSpPr>
            <p:nvPr/>
          </p:nvSpPr>
          <p:spPr bwMode="auto">
            <a:xfrm>
              <a:off x="3566" y="0"/>
              <a:ext cx="533400" cy="5334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/>
            <a:p>
              <a:pPr algn="ctr"/>
              <a:endParaRPr lang="zh-CN" altLang="zh-CN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16" name="矩形 66"/>
            <p:cNvSpPr>
              <a:spLocks noChangeArrowheads="1"/>
            </p:cNvSpPr>
            <p:nvPr/>
          </p:nvSpPr>
          <p:spPr bwMode="auto">
            <a:xfrm>
              <a:off x="15218" y="82033"/>
              <a:ext cx="47207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grp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1200" dirty="0" smtClean="0">
                  <a:solidFill>
                    <a:schemeClr val="bg1"/>
                  </a:solidFill>
                  <a:latin typeface="Arial" panose="020B0604020202020204"/>
                  <a:ea typeface="微软雅黑" panose="020B0503020204020204" charset="-122"/>
                  <a:cs typeface="Arial" panose="020B0604020202020204" pitchFamily="34" charset="0"/>
                  <a:sym typeface="Arial" panose="020B0604020202020204"/>
                </a:rPr>
                <a:t>03</a:t>
              </a:r>
              <a:endParaRPr lang="zh-CN" altLang="en-US" sz="12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Arial" panose="020B0604020202020204" pitchFamily="34" charset="0"/>
                <a:sym typeface="Arial" panose="020B0604020202020204"/>
              </a:endParaRPr>
            </a:p>
          </p:txBody>
        </p:sp>
      </p:grpSp>
      <p:sp>
        <p:nvSpPr>
          <p:cNvPr id="17" name="矩形 43"/>
          <p:cNvSpPr>
            <a:spLocks noChangeArrowheads="1"/>
          </p:cNvSpPr>
          <p:nvPr/>
        </p:nvSpPr>
        <p:spPr bwMode="auto">
          <a:xfrm>
            <a:off x="2190507" y="4151868"/>
            <a:ext cx="8422640" cy="3898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70" tIns="34286" rIns="68570" bIns="34286">
            <a:spAutoFit/>
          </a:bodyPr>
          <a:lstStyle/>
          <a:p>
            <a:pPr algn="l">
              <a:lnSpc>
                <a:spcPct val="75000"/>
              </a:lnSpc>
              <a:spcBef>
                <a:spcPct val="35000"/>
              </a:spcBef>
            </a:pPr>
            <a:r>
              <a:rPr lang="en-US" altLang="zh-CN" sz="2800" b="1" dirty="0" smtClean="0">
                <a:latin typeface="Calibri" panose="020F0502020204030204" pitchFamily="34" charset="0"/>
                <a:ea typeface="华文新魏" pitchFamily="2" charset="-122"/>
                <a:cs typeface="Calibri" panose="020F0502020204030204" pitchFamily="34" charset="0"/>
              </a:rPr>
              <a:t>As we all know, theory should __________ practice.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1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55866" y="872035"/>
            <a:ext cx="2700671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470856" y="1003255"/>
            <a:ext cx="1381125" cy="430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2. delight</a:t>
            </a:r>
            <a:endParaRPr lang="en-US" altLang="zh-CN" sz="2800" b="1" dirty="0" smtClean="0">
              <a:solidFill>
                <a:schemeClr val="bg1"/>
              </a:solidFill>
              <a:latin typeface="Calibri" panose="020F0502020204030204" pitchFamily="34" charset="0"/>
              <a:ea typeface="微软雅黑" panose="020B0503020204020204" charset="-122"/>
              <a:cs typeface="Calibri" panose="020F0502020204030204" pitchFamily="34" charset="0"/>
              <a:sym typeface="Arial" panose="020B0604020202020204"/>
            </a:endParaRPr>
          </a:p>
        </p:txBody>
      </p:sp>
      <p:sp>
        <p:nvSpPr>
          <p:cNvPr id="23" name="平行四边形 22"/>
          <p:cNvSpPr/>
          <p:nvPr/>
        </p:nvSpPr>
        <p:spPr>
          <a:xfrm>
            <a:off x="3745865" y="871855"/>
            <a:ext cx="5970270" cy="699770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找出</a:t>
            </a:r>
            <a:r>
              <a:rPr lang="en-US" altLang="zh-CN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delight</a:t>
            </a:r>
            <a:r>
              <a:rPr lang="zh-CN" alt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的相关意思和用法</a:t>
            </a:r>
          </a:p>
        </p:txBody>
      </p:sp>
      <p:sp>
        <p:nvSpPr>
          <p:cNvPr id="6" name="矩形 43"/>
          <p:cNvSpPr>
            <a:spLocks noChangeArrowheads="1"/>
          </p:cNvSpPr>
          <p:nvPr/>
        </p:nvSpPr>
        <p:spPr bwMode="auto">
          <a:xfrm>
            <a:off x="2184156" y="2021039"/>
            <a:ext cx="6966585" cy="117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70" tIns="34286" rIns="68570" bIns="34286">
            <a:spAutoFit/>
          </a:bodyPr>
          <a:lstStyle/>
          <a:p>
            <a:pPr algn="l"/>
            <a:r>
              <a:rPr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She won the game easily, to the delight of all her fans.</a:t>
            </a:r>
          </a:p>
          <a:p>
            <a:pPr algn="l"/>
            <a:r>
              <a:rPr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 takes (great) delight in proving others wrong.</a:t>
            </a:r>
          </a:p>
          <a:p>
            <a:pPr algn="l"/>
            <a:r>
              <a:rPr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 his delight, he has got to the top of the company.</a:t>
            </a:r>
          </a:p>
        </p:txBody>
      </p:sp>
      <p:grpSp>
        <p:nvGrpSpPr>
          <p:cNvPr id="3" name="组合 54"/>
          <p:cNvGrpSpPr/>
          <p:nvPr/>
        </p:nvGrpSpPr>
        <p:grpSpPr bwMode="auto">
          <a:xfrm>
            <a:off x="1660584" y="2035251"/>
            <a:ext cx="400647" cy="400050"/>
            <a:chOff x="403" y="0"/>
            <a:chExt cx="533400" cy="533400"/>
          </a:xfrm>
          <a:solidFill>
            <a:srgbClr val="22ACEC"/>
          </a:solidFill>
        </p:grpSpPr>
        <p:sp>
          <p:nvSpPr>
            <p:cNvPr id="9" name="椭圆 55"/>
            <p:cNvSpPr>
              <a:spLocks noChangeArrowheads="1"/>
            </p:cNvSpPr>
            <p:nvPr/>
          </p:nvSpPr>
          <p:spPr bwMode="auto">
            <a:xfrm>
              <a:off x="403" y="0"/>
              <a:ext cx="533400" cy="5334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/>
            <a:p>
              <a:pPr algn="ctr"/>
              <a:endParaRPr lang="zh-CN" altLang="zh-CN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10" name="矩形 56"/>
            <p:cNvSpPr>
              <a:spLocks noChangeArrowheads="1"/>
            </p:cNvSpPr>
            <p:nvPr/>
          </p:nvSpPr>
          <p:spPr bwMode="auto">
            <a:xfrm>
              <a:off x="31065" y="82033"/>
              <a:ext cx="47207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grp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1200" dirty="0">
                  <a:solidFill>
                    <a:schemeClr val="bg1"/>
                  </a:solidFill>
                  <a:latin typeface="Arial" panose="020B0604020202020204"/>
                  <a:ea typeface="微软雅黑" panose="020B0503020204020204" charset="-122"/>
                  <a:cs typeface="Arial" panose="020B0604020202020204" pitchFamily="34" charset="0"/>
                  <a:sym typeface="Arial" panose="020B0604020202020204"/>
                </a:rPr>
                <a:t>01</a:t>
              </a:r>
            </a:p>
          </p:txBody>
        </p:sp>
      </p:grpSp>
      <p:grpSp>
        <p:nvGrpSpPr>
          <p:cNvPr id="4" name="组合 59"/>
          <p:cNvGrpSpPr/>
          <p:nvPr/>
        </p:nvGrpSpPr>
        <p:grpSpPr bwMode="auto">
          <a:xfrm>
            <a:off x="1683445" y="3767126"/>
            <a:ext cx="400646" cy="400050"/>
            <a:chOff x="3566" y="0"/>
            <a:chExt cx="533400" cy="533400"/>
          </a:xfrm>
          <a:solidFill>
            <a:srgbClr val="19C9F5"/>
          </a:solidFill>
        </p:grpSpPr>
        <p:sp>
          <p:nvSpPr>
            <p:cNvPr id="14" name="椭圆 60"/>
            <p:cNvSpPr>
              <a:spLocks noChangeArrowheads="1"/>
            </p:cNvSpPr>
            <p:nvPr/>
          </p:nvSpPr>
          <p:spPr bwMode="auto">
            <a:xfrm>
              <a:off x="3566" y="0"/>
              <a:ext cx="533400" cy="5334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/>
            <a:p>
              <a:pPr algn="ctr"/>
              <a:endParaRPr lang="zh-CN" altLang="zh-CN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15" name="矩形 61"/>
            <p:cNvSpPr>
              <a:spLocks noChangeArrowheads="1"/>
            </p:cNvSpPr>
            <p:nvPr/>
          </p:nvSpPr>
          <p:spPr bwMode="auto">
            <a:xfrm>
              <a:off x="15218" y="82200"/>
              <a:ext cx="47207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grp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1200" dirty="0">
                  <a:solidFill>
                    <a:schemeClr val="bg1"/>
                  </a:solidFill>
                  <a:latin typeface="Arial" panose="020B0604020202020204"/>
                  <a:ea typeface="微软雅黑" panose="020B0503020204020204" charset="-122"/>
                  <a:cs typeface="Arial" panose="020B0604020202020204" pitchFamily="34" charset="0"/>
                  <a:sym typeface="Arial" panose="020B0604020202020204"/>
                </a:rPr>
                <a:t>02</a:t>
              </a:r>
              <a:endParaRPr lang="zh-CN" altLang="en-US" sz="12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Arial" panose="020B0604020202020204" pitchFamily="34" charset="0"/>
                <a:sym typeface="Arial" panose="020B0604020202020204"/>
              </a:endParaRPr>
            </a:p>
          </p:txBody>
        </p:sp>
      </p:grpSp>
      <p:grpSp>
        <p:nvGrpSpPr>
          <p:cNvPr id="5" name="组合 64"/>
          <p:cNvGrpSpPr/>
          <p:nvPr/>
        </p:nvGrpSpPr>
        <p:grpSpPr bwMode="auto">
          <a:xfrm>
            <a:off x="1669630" y="4742934"/>
            <a:ext cx="400646" cy="400050"/>
            <a:chOff x="3566" y="0"/>
            <a:chExt cx="533400" cy="533400"/>
          </a:xfrm>
          <a:solidFill>
            <a:srgbClr val="7ED9F9"/>
          </a:solidFill>
        </p:grpSpPr>
        <p:sp>
          <p:nvSpPr>
            <p:cNvPr id="19" name="椭圆 65"/>
            <p:cNvSpPr>
              <a:spLocks noChangeArrowheads="1"/>
            </p:cNvSpPr>
            <p:nvPr/>
          </p:nvSpPr>
          <p:spPr bwMode="auto">
            <a:xfrm>
              <a:off x="3566" y="0"/>
              <a:ext cx="533400" cy="5334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/>
            <a:p>
              <a:pPr algn="ctr"/>
              <a:endParaRPr lang="zh-CN" altLang="zh-CN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20" name="矩形 66"/>
            <p:cNvSpPr>
              <a:spLocks noChangeArrowheads="1"/>
            </p:cNvSpPr>
            <p:nvPr/>
          </p:nvSpPr>
          <p:spPr bwMode="auto">
            <a:xfrm>
              <a:off x="15218" y="82033"/>
              <a:ext cx="47207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grp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1200" dirty="0">
                  <a:solidFill>
                    <a:schemeClr val="bg1"/>
                  </a:solidFill>
                  <a:latin typeface="Arial" panose="020B0604020202020204"/>
                  <a:ea typeface="微软雅黑" panose="020B0503020204020204" charset="-122"/>
                  <a:cs typeface="Arial" panose="020B0604020202020204" pitchFamily="34" charset="0"/>
                  <a:sym typeface="Arial" panose="020B0604020202020204"/>
                </a:rPr>
                <a:t>03</a:t>
              </a:r>
              <a:endParaRPr lang="zh-CN" altLang="en-US" sz="12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Arial" panose="020B0604020202020204" pitchFamily="34" charset="0"/>
                <a:sym typeface="Arial" panose="020B0604020202020204"/>
              </a:endParaRPr>
            </a:p>
          </p:txBody>
        </p:sp>
      </p:grpSp>
      <p:pic>
        <p:nvPicPr>
          <p:cNvPr id="2" name="图片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8291" y="635635"/>
            <a:ext cx="756285" cy="594360"/>
          </a:xfrm>
          <a:prstGeom prst="rect">
            <a:avLst/>
          </a:prstGeom>
        </p:spPr>
      </p:pic>
      <p:sp>
        <p:nvSpPr>
          <p:cNvPr id="7" name="矩形 43"/>
          <p:cNvSpPr>
            <a:spLocks noChangeArrowheads="1"/>
          </p:cNvSpPr>
          <p:nvPr/>
        </p:nvSpPr>
        <p:spPr bwMode="auto">
          <a:xfrm>
            <a:off x="2184400" y="3766820"/>
            <a:ext cx="5990590" cy="805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0" tIns="34286" rIns="68570" bIns="34286">
            <a:spAutoFit/>
          </a:bodyPr>
          <a:lstStyle/>
          <a:p>
            <a:pPr algn="l"/>
            <a:r>
              <a:rPr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 guitar is a delight to play.</a:t>
            </a:r>
          </a:p>
          <a:p>
            <a:endParaRPr lang="en-US" altLang="zh-CN" sz="2400" b="1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矩形 43"/>
          <p:cNvSpPr>
            <a:spLocks noChangeArrowheads="1"/>
          </p:cNvSpPr>
          <p:nvPr/>
        </p:nvSpPr>
        <p:spPr bwMode="auto">
          <a:xfrm>
            <a:off x="2184156" y="4724869"/>
            <a:ext cx="6324600" cy="4362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70" tIns="34286" rIns="68570" bIns="34286">
            <a:spAutoFit/>
          </a:bodyPr>
          <a:lstStyle/>
          <a:p>
            <a:pPr algn="l"/>
            <a:r>
              <a:rPr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This news will delight his fans all over the world.</a:t>
            </a:r>
          </a:p>
        </p:txBody>
      </p:sp>
      <p:sp>
        <p:nvSpPr>
          <p:cNvPr id="29" name="Text Box 6"/>
          <p:cNvSpPr txBox="1">
            <a:spLocks noChangeArrowheads="1"/>
          </p:cNvSpPr>
          <p:nvPr/>
        </p:nvSpPr>
        <p:spPr bwMode="auto">
          <a:xfrm>
            <a:off x="3402965" y="3195955"/>
            <a:ext cx="7705725" cy="4603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dirty="0">
                <a:solidFill>
                  <a:srgbClr val="0070C0"/>
                </a:solidFill>
                <a:latin typeface="Calibri" panose="020F0502020204030204" pitchFamily="34" charset="0"/>
                <a:ea typeface="华文新魏" pitchFamily="2" charset="-122"/>
                <a:cs typeface="Calibri" panose="020F0502020204030204" pitchFamily="34" charset="0"/>
              </a:rPr>
              <a:t>n.  </a:t>
            </a:r>
            <a:r>
              <a:rPr lang="zh-CN" altLang="en-US" sz="2400" b="1" dirty="0">
                <a:solidFill>
                  <a:srgbClr val="0070C0"/>
                </a:solidFill>
                <a:latin typeface="Calibri" panose="020F0502020204030204" pitchFamily="34" charset="0"/>
                <a:ea typeface="华文新魏" pitchFamily="2" charset="-122"/>
                <a:cs typeface="Calibri" panose="020F0502020204030204" pitchFamily="34" charset="0"/>
              </a:rPr>
              <a:t>高兴 </a:t>
            </a:r>
            <a:r>
              <a:rPr lang="en-US" altLang="zh-CN" sz="2400" b="1" dirty="0">
                <a:solidFill>
                  <a:srgbClr val="0070C0"/>
                </a:solidFill>
                <a:latin typeface="Calibri" panose="020F0502020204030204" pitchFamily="34" charset="0"/>
                <a:ea typeface="华文新魏" pitchFamily="2" charset="-122"/>
                <a:cs typeface="Calibri" panose="020F0502020204030204" pitchFamily="34" charset="0"/>
              </a:rPr>
              <a:t>to one's delight; take delight in (doing) sth</a:t>
            </a: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5223510" y="4166870"/>
            <a:ext cx="4064635" cy="4603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dirty="0">
                <a:solidFill>
                  <a:srgbClr val="0070C0"/>
                </a:solidFill>
                <a:latin typeface="Calibri" panose="020F0502020204030204" pitchFamily="34" charset="0"/>
                <a:ea typeface="华文新魏" pitchFamily="2" charset="-122"/>
                <a:cs typeface="Calibri" panose="020F0502020204030204" pitchFamily="34" charset="0"/>
              </a:rPr>
              <a:t>n.  </a:t>
            </a:r>
            <a:r>
              <a:rPr lang="zh-CN" altLang="en-US" sz="2400" b="1" dirty="0">
                <a:solidFill>
                  <a:srgbClr val="0070C0"/>
                </a:solidFill>
                <a:latin typeface="Calibri" panose="020F0502020204030204" pitchFamily="34" charset="0"/>
                <a:ea typeface="华文新魏" pitchFamily="2" charset="-122"/>
                <a:cs typeface="Calibri" panose="020F0502020204030204" pitchFamily="34" charset="0"/>
              </a:rPr>
              <a:t>令人高兴的事</a:t>
            </a:r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5223510" y="5297170"/>
            <a:ext cx="4064635" cy="4603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rgbClr val="0070C0"/>
                </a:solidFill>
                <a:latin typeface="Calibri" panose="020F0502020204030204" pitchFamily="34" charset="0"/>
                <a:ea typeface="华文新魏" pitchFamily="2" charset="-122"/>
                <a:cs typeface="Calibri" panose="020F0502020204030204" pitchFamily="34" charset="0"/>
              </a:rPr>
              <a:t>vt. </a:t>
            </a:r>
            <a:r>
              <a:rPr lang="zh-CN" altLang="en-US" sz="2400" b="1" dirty="0">
                <a:solidFill>
                  <a:srgbClr val="0070C0"/>
                </a:solidFill>
                <a:latin typeface="Calibri" panose="020F0502020204030204" pitchFamily="34" charset="0"/>
                <a:ea typeface="华文新魏" pitchFamily="2" charset="-122"/>
                <a:cs typeface="Calibri" panose="020F0502020204030204" pitchFamily="34" charset="0"/>
              </a:rPr>
              <a:t>使高兴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29" grpId="0"/>
      <p:bldP spid="11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55866" y="886005"/>
            <a:ext cx="2700671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846307" y="1003255"/>
            <a:ext cx="664210" cy="430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Quiz</a:t>
            </a:r>
            <a:endParaRPr lang="en-US" altLang="zh-CN" sz="2800" b="1" dirty="0" smtClean="0">
              <a:solidFill>
                <a:schemeClr val="bg1"/>
              </a:solidFill>
              <a:latin typeface="Calibri" panose="020F0502020204030204" pitchFamily="34" charset="0"/>
              <a:ea typeface="微软雅黑" panose="020B0503020204020204" charset="-122"/>
              <a:cs typeface="Calibri" panose="020F0502020204030204" pitchFamily="34" charset="0"/>
              <a:sym typeface="Arial" panose="020B0604020202020204"/>
            </a:endParaRPr>
          </a:p>
        </p:txBody>
      </p:sp>
      <p:sp>
        <p:nvSpPr>
          <p:cNvPr id="23" name="平行四边形 22"/>
          <p:cNvSpPr/>
          <p:nvPr/>
        </p:nvSpPr>
        <p:spPr>
          <a:xfrm>
            <a:off x="3979545" y="885825"/>
            <a:ext cx="6017260" cy="699770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Arial" panose="020B0604020202020204"/>
              </a:rPr>
              <a:t>用</a:t>
            </a:r>
            <a:r>
              <a:rPr lang="en-US" altLang="zh-CN" sz="2800" b="1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Arial" panose="020B0604020202020204"/>
              </a:rPr>
              <a:t>delight</a:t>
            </a:r>
            <a:r>
              <a:rPr lang="zh-CN" altLang="en-US" sz="28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Arial" panose="020B0604020202020204"/>
              </a:rPr>
              <a:t>的不同用法造句</a:t>
            </a:r>
          </a:p>
        </p:txBody>
      </p:sp>
      <p:sp>
        <p:nvSpPr>
          <p:cNvPr id="6" name="矩形 43"/>
          <p:cNvSpPr>
            <a:spLocks noChangeArrowheads="1"/>
          </p:cNvSpPr>
          <p:nvPr/>
        </p:nvSpPr>
        <p:spPr bwMode="auto">
          <a:xfrm>
            <a:off x="2219960" y="3025775"/>
            <a:ext cx="9126855" cy="929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0" tIns="34286" rIns="68570" bIns="34286">
            <a:spAutoFit/>
          </a:bodyPr>
          <a:lstStyle/>
          <a:p>
            <a:pPr algn="l" fontAlgn="auto">
              <a:lnSpc>
                <a:spcPct val="100000"/>
              </a:lnSpc>
              <a:spcBef>
                <a:spcPts val="0"/>
              </a:spcBef>
            </a:pPr>
            <a:r>
              <a:rPr lang="en-US" altLang="zh-CN" sz="2800" b="1" dirty="0" smtClean="0">
                <a:solidFill>
                  <a:srgbClr val="FF0000"/>
                </a:solidFill>
                <a:latin typeface="Calibri" panose="020F0502020204030204" pitchFamily="34" charset="0"/>
                <a:ea typeface="华文新魏" pitchFamily="2" charset="-122"/>
                <a:cs typeface="Calibri" panose="020F0502020204030204" pitchFamily="34" charset="0"/>
              </a:rPr>
              <a:t>To his mother's delight</a:t>
            </a:r>
            <a:r>
              <a:rPr lang="en-US" altLang="zh-CN" sz="2800" b="1" dirty="0" smtClean="0">
                <a:latin typeface="Calibri" panose="020F0502020204030204" pitchFamily="34" charset="0"/>
                <a:ea typeface="华文新魏" pitchFamily="2" charset="-122"/>
                <a:cs typeface="Calibri" panose="020F0502020204030204" pitchFamily="34" charset="0"/>
              </a:rPr>
              <a:t>, he </a:t>
            </a:r>
            <a:r>
              <a:rPr lang="en-US" altLang="zh-CN" sz="2800" b="1" dirty="0" smtClean="0">
                <a:solidFill>
                  <a:srgbClr val="FF0000"/>
                </a:solidFill>
                <a:latin typeface="Calibri" panose="020F0502020204030204" pitchFamily="34" charset="0"/>
                <a:ea typeface="华文新魏" pitchFamily="2" charset="-122"/>
                <a:cs typeface="Calibri" panose="020F0502020204030204" pitchFamily="34" charset="0"/>
              </a:rPr>
              <a:t>takes great delight in</a:t>
            </a:r>
            <a:r>
              <a:rPr lang="en-US" altLang="zh-CN" sz="2800" b="1" dirty="0" smtClean="0">
                <a:latin typeface="Calibri" panose="020F0502020204030204" pitchFamily="34" charset="0"/>
                <a:ea typeface="华文新魏" pitchFamily="2" charset="-122"/>
                <a:cs typeface="Calibri" panose="020F0502020204030204" pitchFamily="34" charset="0"/>
              </a:rPr>
              <a:t> reading books and playing the piano is also </a:t>
            </a:r>
            <a:r>
              <a:rPr lang="en-US" altLang="zh-CN" sz="2800" b="1" dirty="0" smtClean="0">
                <a:solidFill>
                  <a:srgbClr val="FF0000"/>
                </a:solidFill>
                <a:latin typeface="Calibri" panose="020F0502020204030204" pitchFamily="34" charset="0"/>
                <a:ea typeface="华文新魏" pitchFamily="2" charset="-122"/>
                <a:cs typeface="Calibri" panose="020F0502020204030204" pitchFamily="34" charset="0"/>
              </a:rPr>
              <a:t>a delight</a:t>
            </a:r>
            <a:r>
              <a:rPr lang="en-US" altLang="zh-CN" sz="2800" b="1" dirty="0" smtClean="0">
                <a:latin typeface="Calibri" panose="020F0502020204030204" pitchFamily="34" charset="0"/>
                <a:ea typeface="华文新魏" pitchFamily="2" charset="-122"/>
                <a:cs typeface="Calibri" panose="020F0502020204030204" pitchFamily="34" charset="0"/>
              </a:rPr>
              <a:t> for him as well. </a:t>
            </a:r>
          </a:p>
        </p:txBody>
      </p:sp>
      <p:grpSp>
        <p:nvGrpSpPr>
          <p:cNvPr id="3" name="组合 54"/>
          <p:cNvGrpSpPr/>
          <p:nvPr/>
        </p:nvGrpSpPr>
        <p:grpSpPr bwMode="auto">
          <a:xfrm>
            <a:off x="1675189" y="3025851"/>
            <a:ext cx="400647" cy="400050"/>
            <a:chOff x="403" y="0"/>
            <a:chExt cx="533400" cy="533400"/>
          </a:xfrm>
          <a:solidFill>
            <a:srgbClr val="22ACEC"/>
          </a:solidFill>
        </p:grpSpPr>
        <p:sp>
          <p:nvSpPr>
            <p:cNvPr id="9" name="椭圆 55"/>
            <p:cNvSpPr>
              <a:spLocks noChangeArrowheads="1"/>
            </p:cNvSpPr>
            <p:nvPr/>
          </p:nvSpPr>
          <p:spPr bwMode="auto">
            <a:xfrm>
              <a:off x="403" y="0"/>
              <a:ext cx="533400" cy="5334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/>
            <a:p>
              <a:pPr algn="ctr"/>
              <a:endParaRPr lang="zh-CN" altLang="zh-CN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10" name="矩形 56"/>
            <p:cNvSpPr>
              <a:spLocks noChangeArrowheads="1"/>
            </p:cNvSpPr>
            <p:nvPr/>
          </p:nvSpPr>
          <p:spPr bwMode="auto">
            <a:xfrm>
              <a:off x="31065" y="82033"/>
              <a:ext cx="47207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grp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1200" dirty="0">
                  <a:solidFill>
                    <a:schemeClr val="bg1"/>
                  </a:solidFill>
                  <a:latin typeface="Arial" panose="020B0604020202020204"/>
                  <a:ea typeface="微软雅黑" panose="020B0503020204020204" charset="-122"/>
                  <a:cs typeface="Arial" panose="020B0604020202020204" pitchFamily="34" charset="0"/>
                  <a:sym typeface="Arial" panose="020B0604020202020204"/>
                </a:rPr>
                <a:t>01</a:t>
              </a:r>
            </a:p>
          </p:txBody>
        </p:sp>
      </p:grpSp>
      <p:pic>
        <p:nvPicPr>
          <p:cNvPr id="2" name="图片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8291" y="635635"/>
            <a:ext cx="756285" cy="59436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2075815" y="2011045"/>
            <a:ext cx="8359140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/>
              <a:t>让他妈妈高兴的是，他以读书为乐，弹钢琴对他来说也是一件乐事。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55866" y="872035"/>
            <a:ext cx="2700671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562214" y="1003255"/>
            <a:ext cx="1207770" cy="430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3. credit</a:t>
            </a:r>
            <a:endParaRPr lang="en-US" altLang="zh-CN" sz="2800" b="1" dirty="0" smtClean="0">
              <a:solidFill>
                <a:schemeClr val="bg1"/>
              </a:solidFill>
              <a:latin typeface="Calibri" panose="020F0502020204030204" pitchFamily="34" charset="0"/>
              <a:ea typeface="微软雅黑" panose="020B0503020204020204" charset="-122"/>
              <a:cs typeface="Calibri" panose="020F0502020204030204" pitchFamily="34" charset="0"/>
              <a:sym typeface="Arial" panose="020B0604020202020204"/>
            </a:endParaRPr>
          </a:p>
        </p:txBody>
      </p:sp>
      <p:sp>
        <p:nvSpPr>
          <p:cNvPr id="23" name="平行四边形 22"/>
          <p:cNvSpPr/>
          <p:nvPr/>
        </p:nvSpPr>
        <p:spPr>
          <a:xfrm>
            <a:off x="3765550" y="871855"/>
            <a:ext cx="7853045" cy="699770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将</a:t>
            </a:r>
            <a:r>
              <a:rPr lang="en-US" altLang="zh-CN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credit</a:t>
            </a:r>
            <a:r>
              <a:rPr lang="zh-CN" alt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的意思和例句匹配</a:t>
            </a:r>
          </a:p>
        </p:txBody>
      </p:sp>
      <p:sp>
        <p:nvSpPr>
          <p:cNvPr id="6" name="矩形 43"/>
          <p:cNvSpPr>
            <a:spLocks noChangeArrowheads="1"/>
          </p:cNvSpPr>
          <p:nvPr/>
        </p:nvSpPr>
        <p:spPr bwMode="auto">
          <a:xfrm>
            <a:off x="2184157" y="1785926"/>
            <a:ext cx="4023995" cy="3441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570" tIns="34286" rIns="68570" bIns="34286">
            <a:spAutoFit/>
          </a:bodyPr>
          <a:lstStyle/>
          <a:p>
            <a:pPr algn="l">
              <a:lnSpc>
                <a:spcPct val="75000"/>
              </a:lnSpc>
              <a:spcBef>
                <a:spcPct val="35000"/>
              </a:spcBef>
            </a:pPr>
            <a:r>
              <a:rPr lang="en-U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Your credit limit is now £2 000.</a:t>
            </a:r>
          </a:p>
        </p:txBody>
      </p:sp>
      <p:grpSp>
        <p:nvGrpSpPr>
          <p:cNvPr id="3" name="组合 54"/>
          <p:cNvGrpSpPr/>
          <p:nvPr/>
        </p:nvGrpSpPr>
        <p:grpSpPr bwMode="auto">
          <a:xfrm>
            <a:off x="1660584" y="1788305"/>
            <a:ext cx="400647" cy="400050"/>
            <a:chOff x="403" y="0"/>
            <a:chExt cx="533400" cy="533400"/>
          </a:xfrm>
          <a:solidFill>
            <a:srgbClr val="22ACEC"/>
          </a:solidFill>
        </p:grpSpPr>
        <p:sp>
          <p:nvSpPr>
            <p:cNvPr id="9" name="椭圆 55"/>
            <p:cNvSpPr>
              <a:spLocks noChangeArrowheads="1"/>
            </p:cNvSpPr>
            <p:nvPr/>
          </p:nvSpPr>
          <p:spPr bwMode="auto">
            <a:xfrm>
              <a:off x="403" y="0"/>
              <a:ext cx="533400" cy="5334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/>
            <a:p>
              <a:pPr algn="ctr"/>
              <a:endParaRPr lang="zh-CN" altLang="zh-CN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10" name="矩形 56"/>
            <p:cNvSpPr>
              <a:spLocks noChangeArrowheads="1"/>
            </p:cNvSpPr>
            <p:nvPr/>
          </p:nvSpPr>
          <p:spPr bwMode="auto">
            <a:xfrm>
              <a:off x="31065" y="82033"/>
              <a:ext cx="47207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grp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1200" dirty="0">
                  <a:solidFill>
                    <a:schemeClr val="bg1"/>
                  </a:solidFill>
                  <a:latin typeface="Arial" panose="020B0604020202020204"/>
                  <a:ea typeface="微软雅黑" panose="020B0503020204020204" charset="-122"/>
                  <a:cs typeface="Arial" panose="020B0604020202020204" pitchFamily="34" charset="0"/>
                  <a:sym typeface="Arial" panose="020B0604020202020204"/>
                </a:rPr>
                <a:t>01</a:t>
              </a:r>
            </a:p>
          </p:txBody>
        </p:sp>
      </p:grpSp>
      <p:sp>
        <p:nvSpPr>
          <p:cNvPr id="11" name="矩形 57"/>
          <p:cNvSpPr>
            <a:spLocks noChangeArrowheads="1"/>
          </p:cNvSpPr>
          <p:nvPr/>
        </p:nvSpPr>
        <p:spPr bwMode="auto">
          <a:xfrm>
            <a:off x="2184400" y="2551430"/>
            <a:ext cx="7858760" cy="1174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0" tIns="34286" rIns="68570" bIns="34286">
            <a:sp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He's a player who rarely seems to get the credit he deserves.</a:t>
            </a:r>
          </a:p>
          <a:p>
            <a:r>
              <a:rPr lang="en-U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 can't take all the credit for the show's success—it was a team effort.</a:t>
            </a:r>
          </a:p>
        </p:txBody>
      </p:sp>
      <p:grpSp>
        <p:nvGrpSpPr>
          <p:cNvPr id="4" name="组合 59"/>
          <p:cNvGrpSpPr/>
          <p:nvPr/>
        </p:nvGrpSpPr>
        <p:grpSpPr bwMode="auto">
          <a:xfrm>
            <a:off x="1659950" y="2559726"/>
            <a:ext cx="400646" cy="400050"/>
            <a:chOff x="3566" y="0"/>
            <a:chExt cx="533400" cy="533400"/>
          </a:xfrm>
          <a:solidFill>
            <a:srgbClr val="19C9F5"/>
          </a:solidFill>
        </p:grpSpPr>
        <p:sp>
          <p:nvSpPr>
            <p:cNvPr id="14" name="椭圆 60"/>
            <p:cNvSpPr>
              <a:spLocks noChangeArrowheads="1"/>
            </p:cNvSpPr>
            <p:nvPr/>
          </p:nvSpPr>
          <p:spPr bwMode="auto">
            <a:xfrm>
              <a:off x="3566" y="0"/>
              <a:ext cx="533400" cy="5334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/>
            <a:p>
              <a:pPr algn="ctr"/>
              <a:endParaRPr lang="zh-CN" altLang="zh-CN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15" name="矩形 61"/>
            <p:cNvSpPr>
              <a:spLocks noChangeArrowheads="1"/>
            </p:cNvSpPr>
            <p:nvPr/>
          </p:nvSpPr>
          <p:spPr bwMode="auto">
            <a:xfrm>
              <a:off x="15218" y="82200"/>
              <a:ext cx="47207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grp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1200" dirty="0">
                  <a:solidFill>
                    <a:schemeClr val="bg1"/>
                  </a:solidFill>
                  <a:latin typeface="Arial" panose="020B0604020202020204"/>
                  <a:ea typeface="微软雅黑" panose="020B0503020204020204" charset="-122"/>
                  <a:cs typeface="Arial" panose="020B0604020202020204" pitchFamily="34" charset="0"/>
                  <a:sym typeface="Arial" panose="020B0604020202020204"/>
                </a:rPr>
                <a:t>02</a:t>
              </a:r>
              <a:endParaRPr lang="zh-CN" altLang="en-US" sz="12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Arial" panose="020B0604020202020204" pitchFamily="34" charset="0"/>
                <a:sym typeface="Arial" panose="020B0604020202020204"/>
              </a:endParaRPr>
            </a:p>
          </p:txBody>
        </p:sp>
      </p:grpSp>
      <p:sp>
        <p:nvSpPr>
          <p:cNvPr id="16" name="矩形 62"/>
          <p:cNvSpPr>
            <a:spLocks noChangeArrowheads="1"/>
          </p:cNvSpPr>
          <p:nvPr/>
        </p:nvSpPr>
        <p:spPr bwMode="auto">
          <a:xfrm>
            <a:off x="2184513" y="3988717"/>
            <a:ext cx="9722135" cy="4362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0" tIns="34286" rIns="68570" bIns="34286">
            <a:spAutoFit/>
          </a:bodyPr>
          <a:lstStyle/>
          <a:p>
            <a:r>
              <a:rPr lang="en-US" altLang="zh-CN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My math class is worth three credits.</a:t>
            </a:r>
          </a:p>
        </p:txBody>
      </p:sp>
      <p:grpSp>
        <p:nvGrpSpPr>
          <p:cNvPr id="5" name="组合 64"/>
          <p:cNvGrpSpPr/>
          <p:nvPr/>
        </p:nvGrpSpPr>
        <p:grpSpPr bwMode="auto">
          <a:xfrm>
            <a:off x="1645974" y="4006591"/>
            <a:ext cx="400646" cy="400050"/>
            <a:chOff x="3566" y="0"/>
            <a:chExt cx="533400" cy="533400"/>
          </a:xfrm>
          <a:solidFill>
            <a:srgbClr val="7ED9F9"/>
          </a:solidFill>
        </p:grpSpPr>
        <p:sp>
          <p:nvSpPr>
            <p:cNvPr id="19" name="椭圆 65"/>
            <p:cNvSpPr>
              <a:spLocks noChangeArrowheads="1"/>
            </p:cNvSpPr>
            <p:nvPr/>
          </p:nvSpPr>
          <p:spPr bwMode="auto">
            <a:xfrm>
              <a:off x="3566" y="0"/>
              <a:ext cx="533400" cy="5334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/>
            <a:p>
              <a:pPr algn="ctr"/>
              <a:endParaRPr lang="zh-CN" altLang="zh-CN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20" name="矩形 66"/>
            <p:cNvSpPr>
              <a:spLocks noChangeArrowheads="1"/>
            </p:cNvSpPr>
            <p:nvPr/>
          </p:nvSpPr>
          <p:spPr bwMode="auto">
            <a:xfrm>
              <a:off x="15218" y="82033"/>
              <a:ext cx="47207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grp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1200" dirty="0" smtClean="0">
                  <a:solidFill>
                    <a:schemeClr val="bg1"/>
                  </a:solidFill>
                  <a:latin typeface="Arial" panose="020B0604020202020204"/>
                  <a:ea typeface="微软雅黑" panose="020B0503020204020204" charset="-122"/>
                  <a:cs typeface="Arial" panose="020B0604020202020204" pitchFamily="34" charset="0"/>
                  <a:sym typeface="Arial" panose="020B0604020202020204"/>
                </a:rPr>
                <a:t>03</a:t>
              </a:r>
              <a:endParaRPr lang="zh-CN" altLang="en-US" sz="12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Arial" panose="020B0604020202020204" pitchFamily="34" charset="0"/>
                <a:sym typeface="Arial" panose="020B0604020202020204"/>
              </a:endParaRPr>
            </a:p>
          </p:txBody>
        </p:sp>
      </p:grpSp>
      <p:pic>
        <p:nvPicPr>
          <p:cNvPr id="2" name="图片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8291" y="635635"/>
            <a:ext cx="756285" cy="594360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11157585" y="2877820"/>
            <a:ext cx="91313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>
                <a:solidFill>
                  <a:srgbClr val="0070C0"/>
                </a:solidFill>
              </a:rPr>
              <a:t>信贷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11157585" y="1988185"/>
            <a:ext cx="9499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sz="2800" b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赞扬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7791450" y="4067810"/>
            <a:ext cx="427926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为</a:t>
            </a:r>
            <a:r>
              <a:rPr lang="en-US" altLang="zh-CN" sz="2800" b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...</a:t>
            </a:r>
            <a:r>
              <a:rPr lang="zh-CN" altLang="en-US" sz="2800" b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赢得荣誉的人（或事）</a:t>
            </a:r>
          </a:p>
        </p:txBody>
      </p:sp>
      <p:grpSp>
        <p:nvGrpSpPr>
          <p:cNvPr id="7" name="组合 64"/>
          <p:cNvGrpSpPr/>
          <p:nvPr/>
        </p:nvGrpSpPr>
        <p:grpSpPr bwMode="auto">
          <a:xfrm>
            <a:off x="1701769" y="4831410"/>
            <a:ext cx="400647" cy="400050"/>
            <a:chOff x="3566" y="0"/>
            <a:chExt cx="533400" cy="533400"/>
          </a:xfrm>
          <a:solidFill>
            <a:srgbClr val="7ED9F9"/>
          </a:solidFill>
        </p:grpSpPr>
        <p:sp>
          <p:nvSpPr>
            <p:cNvPr id="17" name="椭圆 65"/>
            <p:cNvSpPr>
              <a:spLocks noChangeArrowheads="1"/>
            </p:cNvSpPr>
            <p:nvPr/>
          </p:nvSpPr>
          <p:spPr bwMode="auto">
            <a:xfrm>
              <a:off x="3566" y="0"/>
              <a:ext cx="533400" cy="5334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/>
            <a:p>
              <a:pPr algn="ctr"/>
              <a:endParaRPr lang="zh-CN" altLang="zh-CN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34" name="矩形 66"/>
            <p:cNvSpPr>
              <a:spLocks noChangeArrowheads="1"/>
            </p:cNvSpPr>
            <p:nvPr/>
          </p:nvSpPr>
          <p:spPr bwMode="auto">
            <a:xfrm>
              <a:off x="15218" y="82033"/>
              <a:ext cx="47207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grp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1200" dirty="0" smtClean="0">
                  <a:solidFill>
                    <a:schemeClr val="bg1"/>
                  </a:solidFill>
                  <a:latin typeface="Arial" panose="020B0604020202020204"/>
                  <a:ea typeface="微软雅黑" panose="020B0503020204020204" charset="-122"/>
                  <a:cs typeface="Arial" panose="020B0604020202020204" pitchFamily="34" charset="0"/>
                  <a:sym typeface="Arial" panose="020B0604020202020204"/>
                </a:rPr>
                <a:t>04</a:t>
              </a:r>
              <a:endParaRPr lang="zh-CN" altLang="en-US" sz="12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Arial" panose="020B0604020202020204" pitchFamily="34" charset="0"/>
                <a:sym typeface="Arial" panose="020B0604020202020204"/>
              </a:endParaRPr>
            </a:p>
          </p:txBody>
        </p:sp>
      </p:grpSp>
      <p:sp>
        <p:nvSpPr>
          <p:cNvPr id="18" name="矩形 62"/>
          <p:cNvSpPr>
            <a:spLocks noChangeArrowheads="1"/>
          </p:cNvSpPr>
          <p:nvPr/>
        </p:nvSpPr>
        <p:spPr bwMode="auto">
          <a:xfrm>
            <a:off x="2184513" y="4831997"/>
            <a:ext cx="9722135" cy="805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0" tIns="34286" rIns="68570" bIns="34286">
            <a:spAutoFit/>
          </a:bodyPr>
          <a:lstStyle/>
          <a:p>
            <a:r>
              <a:rPr lang="en-US" altLang="zh-CN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She is a credit to the school.</a:t>
            </a:r>
          </a:p>
          <a:p>
            <a:r>
              <a:rPr lang="en-US" altLang="zh-CN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Your children are a great credit to you.</a:t>
            </a:r>
          </a:p>
        </p:txBody>
      </p:sp>
      <p:sp>
        <p:nvSpPr>
          <p:cNvPr id="24" name="文本框 23"/>
          <p:cNvSpPr txBox="1"/>
          <p:nvPr/>
        </p:nvSpPr>
        <p:spPr>
          <a:xfrm>
            <a:off x="11120755" y="5231765"/>
            <a:ext cx="9499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sz="2800" b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学分</a:t>
            </a:r>
          </a:p>
        </p:txBody>
      </p:sp>
      <p:cxnSp>
        <p:nvCxnSpPr>
          <p:cNvPr id="25" name="直接连接符 24"/>
          <p:cNvCxnSpPr>
            <a:endCxn id="11" idx="3"/>
          </p:cNvCxnSpPr>
          <p:nvPr/>
        </p:nvCxnSpPr>
        <p:spPr>
          <a:xfrm flipH="1">
            <a:off x="10043160" y="2126615"/>
            <a:ext cx="769620" cy="101219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连接符 25"/>
          <p:cNvCxnSpPr/>
          <p:nvPr/>
        </p:nvCxnSpPr>
        <p:spPr>
          <a:xfrm flipH="1" flipV="1">
            <a:off x="6733540" y="1991995"/>
            <a:ext cx="4287520" cy="101727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连接符 26"/>
          <p:cNvCxnSpPr/>
          <p:nvPr/>
        </p:nvCxnSpPr>
        <p:spPr>
          <a:xfrm flipH="1">
            <a:off x="7021830" y="4344670"/>
            <a:ext cx="769620" cy="101219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连接符 27"/>
          <p:cNvCxnSpPr/>
          <p:nvPr/>
        </p:nvCxnSpPr>
        <p:spPr>
          <a:xfrm flipH="1" flipV="1">
            <a:off x="6612890" y="4523105"/>
            <a:ext cx="4287520" cy="101727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  <p:bldP spid="13" grpId="0"/>
      <p:bldP spid="2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55866" y="476243"/>
            <a:ext cx="2700671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315749" y="607463"/>
            <a:ext cx="1485900" cy="430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4. arrange</a:t>
            </a:r>
            <a:endParaRPr lang="en-US" altLang="zh-CN" sz="2800" b="1" dirty="0" smtClean="0">
              <a:solidFill>
                <a:schemeClr val="bg1"/>
              </a:solidFill>
              <a:latin typeface="Calibri" panose="020F0502020204030204" pitchFamily="34" charset="0"/>
              <a:ea typeface="微软雅黑" panose="020B0503020204020204" charset="-122"/>
              <a:cs typeface="Calibri" panose="020F0502020204030204" pitchFamily="34" charset="0"/>
              <a:sym typeface="Arial" panose="020B0604020202020204"/>
            </a:endParaRPr>
          </a:p>
        </p:txBody>
      </p:sp>
      <p:sp>
        <p:nvSpPr>
          <p:cNvPr id="23" name="平行四边形 22"/>
          <p:cNvSpPr/>
          <p:nvPr/>
        </p:nvSpPr>
        <p:spPr>
          <a:xfrm>
            <a:off x="3810000" y="461645"/>
            <a:ext cx="6728460" cy="699770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Arial" panose="020B0604020202020204"/>
              </a:rPr>
              <a:t>根据例句总结</a:t>
            </a:r>
            <a:r>
              <a:rPr lang="en-US" altLang="zh-CN" sz="28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Arial" panose="020B0604020202020204"/>
              </a:rPr>
              <a:t>arrange</a:t>
            </a:r>
            <a:r>
              <a:rPr lang="zh-CN" altLang="en-US" sz="28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Arial" panose="020B0604020202020204"/>
              </a:rPr>
              <a:t>的相关搭配</a:t>
            </a:r>
          </a:p>
        </p:txBody>
      </p:sp>
      <p:sp>
        <p:nvSpPr>
          <p:cNvPr id="6" name="矩形 43"/>
          <p:cNvSpPr>
            <a:spLocks noChangeArrowheads="1"/>
          </p:cNvSpPr>
          <p:nvPr/>
        </p:nvSpPr>
        <p:spPr bwMode="auto">
          <a:xfrm>
            <a:off x="2184157" y="1390134"/>
            <a:ext cx="10007844" cy="497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0" tIns="34286" rIns="68570" bIns="34286">
            <a:spAutoFit/>
          </a:bodyPr>
          <a:lstStyle/>
          <a:p>
            <a:pPr marL="457200" indent="-457200">
              <a:buNone/>
              <a:defRPr/>
            </a:pPr>
            <a:r>
              <a:rPr lang="en-US" sz="2800" b="1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Have you arranged to meet Mark this weekend?</a:t>
            </a:r>
          </a:p>
        </p:txBody>
      </p:sp>
      <p:grpSp>
        <p:nvGrpSpPr>
          <p:cNvPr id="3" name="组合 54"/>
          <p:cNvGrpSpPr/>
          <p:nvPr/>
        </p:nvGrpSpPr>
        <p:grpSpPr bwMode="auto">
          <a:xfrm>
            <a:off x="1660584" y="1392513"/>
            <a:ext cx="400647" cy="400050"/>
            <a:chOff x="403" y="0"/>
            <a:chExt cx="533400" cy="533400"/>
          </a:xfrm>
          <a:solidFill>
            <a:srgbClr val="22ACEC"/>
          </a:solidFill>
        </p:grpSpPr>
        <p:sp>
          <p:nvSpPr>
            <p:cNvPr id="9" name="椭圆 55"/>
            <p:cNvSpPr>
              <a:spLocks noChangeArrowheads="1"/>
            </p:cNvSpPr>
            <p:nvPr/>
          </p:nvSpPr>
          <p:spPr bwMode="auto">
            <a:xfrm>
              <a:off x="403" y="0"/>
              <a:ext cx="533400" cy="5334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/>
            <a:p>
              <a:pPr algn="ctr"/>
              <a:endParaRPr lang="zh-CN" altLang="zh-CN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10" name="矩形 56"/>
            <p:cNvSpPr>
              <a:spLocks noChangeArrowheads="1"/>
            </p:cNvSpPr>
            <p:nvPr/>
          </p:nvSpPr>
          <p:spPr bwMode="auto">
            <a:xfrm>
              <a:off x="31065" y="82033"/>
              <a:ext cx="47207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grp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1200" dirty="0">
                  <a:solidFill>
                    <a:schemeClr val="bg1"/>
                  </a:solidFill>
                  <a:latin typeface="Arial" panose="020B0604020202020204"/>
                  <a:ea typeface="微软雅黑" panose="020B0503020204020204" charset="-122"/>
                  <a:cs typeface="Arial" panose="020B0604020202020204" pitchFamily="34" charset="0"/>
                  <a:sym typeface="Arial" panose="020B0604020202020204"/>
                </a:rPr>
                <a:t>01</a:t>
              </a:r>
            </a:p>
          </p:txBody>
        </p:sp>
      </p:grpSp>
      <p:grpSp>
        <p:nvGrpSpPr>
          <p:cNvPr id="4" name="组合 59"/>
          <p:cNvGrpSpPr/>
          <p:nvPr/>
        </p:nvGrpSpPr>
        <p:grpSpPr bwMode="auto">
          <a:xfrm>
            <a:off x="1684080" y="2595276"/>
            <a:ext cx="400646" cy="400050"/>
            <a:chOff x="3566" y="0"/>
            <a:chExt cx="533400" cy="533400"/>
          </a:xfrm>
          <a:solidFill>
            <a:srgbClr val="19C9F5"/>
          </a:solidFill>
        </p:grpSpPr>
        <p:sp>
          <p:nvSpPr>
            <p:cNvPr id="14" name="椭圆 60"/>
            <p:cNvSpPr>
              <a:spLocks noChangeArrowheads="1"/>
            </p:cNvSpPr>
            <p:nvPr/>
          </p:nvSpPr>
          <p:spPr bwMode="auto">
            <a:xfrm>
              <a:off x="3566" y="0"/>
              <a:ext cx="533400" cy="5334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/>
            <a:p>
              <a:pPr algn="ctr"/>
              <a:endParaRPr lang="zh-CN" altLang="zh-CN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15" name="矩形 61"/>
            <p:cNvSpPr>
              <a:spLocks noChangeArrowheads="1"/>
            </p:cNvSpPr>
            <p:nvPr/>
          </p:nvSpPr>
          <p:spPr bwMode="auto">
            <a:xfrm>
              <a:off x="15218" y="82200"/>
              <a:ext cx="47207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grp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1200" dirty="0">
                  <a:solidFill>
                    <a:schemeClr val="bg1"/>
                  </a:solidFill>
                  <a:latin typeface="Arial" panose="020B0604020202020204"/>
                  <a:ea typeface="微软雅黑" panose="020B0503020204020204" charset="-122"/>
                  <a:cs typeface="Arial" panose="020B0604020202020204" pitchFamily="34" charset="0"/>
                  <a:sym typeface="Arial" panose="020B0604020202020204"/>
                </a:rPr>
                <a:t>02</a:t>
              </a:r>
              <a:endParaRPr lang="zh-CN" altLang="en-US" sz="12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Arial" panose="020B0604020202020204" pitchFamily="34" charset="0"/>
                <a:sym typeface="Arial" panose="020B0604020202020204"/>
              </a:endParaRPr>
            </a:p>
          </p:txBody>
        </p:sp>
      </p:grpSp>
      <p:grpSp>
        <p:nvGrpSpPr>
          <p:cNvPr id="5" name="组合 64"/>
          <p:cNvGrpSpPr/>
          <p:nvPr/>
        </p:nvGrpSpPr>
        <p:grpSpPr bwMode="auto">
          <a:xfrm>
            <a:off x="1684074" y="3794408"/>
            <a:ext cx="400646" cy="400050"/>
            <a:chOff x="3566" y="0"/>
            <a:chExt cx="533400" cy="533400"/>
          </a:xfrm>
          <a:solidFill>
            <a:srgbClr val="7ED9F9"/>
          </a:solidFill>
        </p:grpSpPr>
        <p:sp>
          <p:nvSpPr>
            <p:cNvPr id="19" name="椭圆 65"/>
            <p:cNvSpPr>
              <a:spLocks noChangeArrowheads="1"/>
            </p:cNvSpPr>
            <p:nvPr/>
          </p:nvSpPr>
          <p:spPr bwMode="auto">
            <a:xfrm>
              <a:off x="3566" y="0"/>
              <a:ext cx="533400" cy="5334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/>
            <a:p>
              <a:pPr algn="ctr"/>
              <a:endParaRPr lang="zh-CN" altLang="zh-CN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20" name="矩形 66"/>
            <p:cNvSpPr>
              <a:spLocks noChangeArrowheads="1"/>
            </p:cNvSpPr>
            <p:nvPr/>
          </p:nvSpPr>
          <p:spPr bwMode="auto">
            <a:xfrm>
              <a:off x="15218" y="82033"/>
              <a:ext cx="47207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grp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1200" dirty="0" smtClean="0">
                  <a:solidFill>
                    <a:schemeClr val="bg1"/>
                  </a:solidFill>
                  <a:latin typeface="Arial" panose="020B0604020202020204"/>
                  <a:ea typeface="微软雅黑" panose="020B0503020204020204" charset="-122"/>
                  <a:cs typeface="Arial" panose="020B0604020202020204" pitchFamily="34" charset="0"/>
                  <a:sym typeface="Arial" panose="020B0604020202020204"/>
                </a:rPr>
                <a:t>03</a:t>
              </a:r>
              <a:endParaRPr lang="zh-CN" altLang="en-US" sz="12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Arial" panose="020B0604020202020204" pitchFamily="34" charset="0"/>
                <a:sym typeface="Arial" panose="020B0604020202020204"/>
              </a:endParaRPr>
            </a:p>
          </p:txBody>
        </p:sp>
      </p:grpSp>
      <p:pic>
        <p:nvPicPr>
          <p:cNvPr id="2" name="图片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8291" y="526451"/>
            <a:ext cx="756285" cy="594360"/>
          </a:xfrm>
          <a:prstGeom prst="rect">
            <a:avLst/>
          </a:prstGeom>
        </p:spPr>
      </p:pic>
      <p:sp>
        <p:nvSpPr>
          <p:cNvPr id="30" name="矩形 29"/>
          <p:cNvSpPr/>
          <p:nvPr/>
        </p:nvSpPr>
        <p:spPr>
          <a:xfrm>
            <a:off x="2151380" y="2595245"/>
            <a:ext cx="8387080" cy="521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None/>
              <a:defRPr/>
            </a:pPr>
            <a:r>
              <a:rPr lang="en-US" sz="2800" b="1" dirty="0" smtClean="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</a:rPr>
              <a:t>Beth arranged a meeting with the marketing director</a:t>
            </a:r>
            <a:r>
              <a:rPr lang="en-US" altLang="zh-CN" sz="2800" b="1" dirty="0" smtClean="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31" name="矩形 30"/>
          <p:cNvSpPr/>
          <p:nvPr/>
        </p:nvSpPr>
        <p:spPr>
          <a:xfrm>
            <a:off x="2151380" y="3794125"/>
            <a:ext cx="8509000" cy="521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We have arranged that I would go for the weekend. </a:t>
            </a:r>
          </a:p>
        </p:txBody>
      </p:sp>
      <p:grpSp>
        <p:nvGrpSpPr>
          <p:cNvPr id="7" name="组合 64"/>
          <p:cNvGrpSpPr/>
          <p:nvPr/>
        </p:nvGrpSpPr>
        <p:grpSpPr bwMode="auto">
          <a:xfrm>
            <a:off x="1636999" y="5007940"/>
            <a:ext cx="400647" cy="400050"/>
            <a:chOff x="3566" y="0"/>
            <a:chExt cx="533400" cy="533400"/>
          </a:xfrm>
          <a:solidFill>
            <a:srgbClr val="7ED9F9"/>
          </a:solidFill>
        </p:grpSpPr>
        <p:sp>
          <p:nvSpPr>
            <p:cNvPr id="8" name="椭圆 65"/>
            <p:cNvSpPr>
              <a:spLocks noChangeArrowheads="1"/>
            </p:cNvSpPr>
            <p:nvPr/>
          </p:nvSpPr>
          <p:spPr bwMode="auto">
            <a:xfrm>
              <a:off x="3566" y="0"/>
              <a:ext cx="533400" cy="5334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/>
            <a:p>
              <a:pPr algn="ctr"/>
              <a:endParaRPr lang="zh-CN" altLang="zh-CN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34" name="矩形 66"/>
            <p:cNvSpPr>
              <a:spLocks noChangeArrowheads="1"/>
            </p:cNvSpPr>
            <p:nvPr/>
          </p:nvSpPr>
          <p:spPr bwMode="auto">
            <a:xfrm>
              <a:off x="15218" y="82033"/>
              <a:ext cx="47207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grp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1200" dirty="0" smtClean="0">
                  <a:solidFill>
                    <a:schemeClr val="bg1"/>
                  </a:solidFill>
                  <a:latin typeface="Arial" panose="020B0604020202020204"/>
                  <a:ea typeface="微软雅黑" panose="020B0503020204020204" charset="-122"/>
                  <a:cs typeface="Arial" panose="020B0604020202020204" pitchFamily="34" charset="0"/>
                  <a:sym typeface="Arial" panose="020B0604020202020204"/>
                </a:rPr>
                <a:t>04</a:t>
              </a:r>
              <a:endParaRPr lang="zh-CN" altLang="en-US" sz="12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Arial" panose="020B0604020202020204" pitchFamily="34" charset="0"/>
                <a:sym typeface="Arial" panose="020B0604020202020204"/>
              </a:endParaRPr>
            </a:p>
          </p:txBody>
        </p:sp>
      </p:grpSp>
      <p:sp>
        <p:nvSpPr>
          <p:cNvPr id="11" name="矩形 10"/>
          <p:cNvSpPr/>
          <p:nvPr/>
        </p:nvSpPr>
        <p:spPr>
          <a:xfrm>
            <a:off x="2184400" y="5008245"/>
            <a:ext cx="8807450" cy="521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8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Dave arranged for someone to drive him home. 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6346825" y="1887855"/>
            <a:ext cx="511429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arrange to do sth </a:t>
            </a:r>
            <a:r>
              <a:rPr lang="zh-CN" altLang="en-US" sz="2800" b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安排做某事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5789930" y="3117215"/>
            <a:ext cx="622808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arrange sth with sb 与某人安排某事 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6518275" y="4316095"/>
            <a:ext cx="313944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arrange that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4747895" y="5530215"/>
            <a:ext cx="715264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arrange for sb to do sth 安排某人做某事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6" grpId="0"/>
      <p:bldP spid="1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55866" y="872035"/>
            <a:ext cx="2700671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846307" y="1003255"/>
            <a:ext cx="664210" cy="430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Quiz</a:t>
            </a:r>
            <a:endParaRPr lang="en-US" altLang="zh-CN" sz="2800" b="1" dirty="0" smtClean="0">
              <a:solidFill>
                <a:schemeClr val="bg1"/>
              </a:solidFill>
              <a:latin typeface="Calibri" panose="020F0502020204030204" pitchFamily="34" charset="0"/>
              <a:ea typeface="微软雅黑" panose="020B0503020204020204" charset="-122"/>
              <a:cs typeface="Calibri" panose="020F0502020204030204" pitchFamily="34" charset="0"/>
              <a:sym typeface="Arial" panose="020B0604020202020204"/>
            </a:endParaRPr>
          </a:p>
        </p:txBody>
      </p:sp>
      <p:sp>
        <p:nvSpPr>
          <p:cNvPr id="23" name="平行四边形 22"/>
          <p:cNvSpPr/>
          <p:nvPr/>
        </p:nvSpPr>
        <p:spPr>
          <a:xfrm>
            <a:off x="3855085" y="885825"/>
            <a:ext cx="3945890" cy="699770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sz="28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Arial" panose="020B0604020202020204"/>
              </a:rPr>
              <a:t>改错</a:t>
            </a:r>
          </a:p>
        </p:txBody>
      </p:sp>
      <p:sp>
        <p:nvSpPr>
          <p:cNvPr id="6" name="矩形 43"/>
          <p:cNvSpPr>
            <a:spLocks noChangeArrowheads="1"/>
          </p:cNvSpPr>
          <p:nvPr/>
        </p:nvSpPr>
        <p:spPr bwMode="auto">
          <a:xfrm>
            <a:off x="2184400" y="2167255"/>
            <a:ext cx="6914515" cy="929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0" tIns="34286" rIns="68570" bIns="34286">
            <a:spAutoFit/>
          </a:bodyPr>
          <a:lstStyle/>
          <a:p>
            <a:pPr fontAlgn="auto">
              <a:lnSpc>
                <a:spcPct val="100000"/>
              </a:lnSpc>
            </a:pPr>
            <a:r>
              <a:rPr lang="en-US" altLang="zh-CN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Have you arranged meeting him?</a:t>
            </a:r>
          </a:p>
          <a:p>
            <a:pPr fontAlgn="auto">
              <a:lnSpc>
                <a:spcPct val="100000"/>
              </a:lnSpc>
            </a:pPr>
            <a:endParaRPr lang="en-US" altLang="zh-CN" sz="2800" b="1" dirty="0" smtClean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3" name="组合 54"/>
          <p:cNvGrpSpPr/>
          <p:nvPr/>
        </p:nvGrpSpPr>
        <p:grpSpPr bwMode="auto">
          <a:xfrm>
            <a:off x="1660584" y="2105589"/>
            <a:ext cx="400647" cy="400050"/>
            <a:chOff x="403" y="0"/>
            <a:chExt cx="533400" cy="533400"/>
          </a:xfrm>
          <a:solidFill>
            <a:srgbClr val="22ACEC"/>
          </a:solidFill>
        </p:grpSpPr>
        <p:sp>
          <p:nvSpPr>
            <p:cNvPr id="9" name="椭圆 55"/>
            <p:cNvSpPr>
              <a:spLocks noChangeArrowheads="1"/>
            </p:cNvSpPr>
            <p:nvPr/>
          </p:nvSpPr>
          <p:spPr bwMode="auto">
            <a:xfrm>
              <a:off x="403" y="0"/>
              <a:ext cx="533400" cy="5334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/>
            <a:p>
              <a:pPr algn="ctr"/>
              <a:endParaRPr lang="zh-CN" altLang="zh-CN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10" name="矩形 56"/>
            <p:cNvSpPr>
              <a:spLocks noChangeArrowheads="1"/>
            </p:cNvSpPr>
            <p:nvPr/>
          </p:nvSpPr>
          <p:spPr bwMode="auto">
            <a:xfrm>
              <a:off x="31065" y="82033"/>
              <a:ext cx="47207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grp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1200" dirty="0">
                  <a:solidFill>
                    <a:schemeClr val="bg1"/>
                  </a:solidFill>
                  <a:latin typeface="Arial" panose="020B0604020202020204"/>
                  <a:ea typeface="微软雅黑" panose="020B0503020204020204" charset="-122"/>
                  <a:cs typeface="Arial" panose="020B0604020202020204" pitchFamily="34" charset="0"/>
                  <a:sym typeface="Arial" panose="020B0604020202020204"/>
                </a:rPr>
                <a:t>01</a:t>
              </a:r>
            </a:p>
          </p:txBody>
        </p:sp>
      </p:grpSp>
      <p:grpSp>
        <p:nvGrpSpPr>
          <p:cNvPr id="4" name="组合 59"/>
          <p:cNvGrpSpPr/>
          <p:nvPr/>
        </p:nvGrpSpPr>
        <p:grpSpPr bwMode="auto">
          <a:xfrm>
            <a:off x="1651695" y="3229202"/>
            <a:ext cx="400646" cy="400050"/>
            <a:chOff x="3566" y="0"/>
            <a:chExt cx="533400" cy="533400"/>
          </a:xfrm>
          <a:solidFill>
            <a:srgbClr val="19C9F5"/>
          </a:solidFill>
        </p:grpSpPr>
        <p:sp>
          <p:nvSpPr>
            <p:cNvPr id="14" name="椭圆 60"/>
            <p:cNvSpPr>
              <a:spLocks noChangeArrowheads="1"/>
            </p:cNvSpPr>
            <p:nvPr/>
          </p:nvSpPr>
          <p:spPr bwMode="auto">
            <a:xfrm>
              <a:off x="3566" y="0"/>
              <a:ext cx="533400" cy="5334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/>
            <a:p>
              <a:pPr algn="ctr"/>
              <a:endParaRPr lang="zh-CN" altLang="zh-CN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15" name="矩形 61"/>
            <p:cNvSpPr>
              <a:spLocks noChangeArrowheads="1"/>
            </p:cNvSpPr>
            <p:nvPr/>
          </p:nvSpPr>
          <p:spPr bwMode="auto">
            <a:xfrm>
              <a:off x="15218" y="82200"/>
              <a:ext cx="47207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grp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1200" dirty="0">
                  <a:solidFill>
                    <a:schemeClr val="bg1"/>
                  </a:solidFill>
                  <a:latin typeface="Arial" panose="020B0604020202020204"/>
                  <a:ea typeface="微软雅黑" panose="020B0503020204020204" charset="-122"/>
                  <a:cs typeface="Arial" panose="020B0604020202020204" pitchFamily="34" charset="0"/>
                  <a:sym typeface="Arial" panose="020B0604020202020204"/>
                </a:rPr>
                <a:t>02</a:t>
              </a:r>
              <a:endParaRPr lang="zh-CN" altLang="en-US" sz="12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Arial" panose="020B0604020202020204" pitchFamily="34" charset="0"/>
                <a:sym typeface="Arial" panose="020B0604020202020204"/>
              </a:endParaRPr>
            </a:p>
          </p:txBody>
        </p:sp>
      </p:grpSp>
      <p:sp>
        <p:nvSpPr>
          <p:cNvPr id="16" name="矩形 62"/>
          <p:cNvSpPr>
            <a:spLocks noChangeArrowheads="1"/>
          </p:cNvSpPr>
          <p:nvPr/>
        </p:nvSpPr>
        <p:spPr bwMode="auto">
          <a:xfrm>
            <a:off x="2184112" y="3211076"/>
            <a:ext cx="9113846" cy="929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0" tIns="34286" rIns="68570" bIns="34286">
            <a:spAutoFit/>
          </a:bodyPr>
          <a:lstStyle/>
          <a:p>
            <a:r>
              <a:rPr lang="en-US" altLang="zh-CN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I will arrange someone to take you round.</a:t>
            </a:r>
          </a:p>
          <a:p>
            <a:endParaRPr lang="en-US" altLang="zh-CN" sz="2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8291" y="635635"/>
            <a:ext cx="756285" cy="59436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5055870" y="2167255"/>
            <a:ext cx="1353820" cy="52197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to meet</a:t>
            </a:r>
          </a:p>
        </p:txBody>
      </p:sp>
      <p:sp>
        <p:nvSpPr>
          <p:cNvPr id="8" name="上箭头标注 7"/>
          <p:cNvSpPr/>
          <p:nvPr/>
        </p:nvSpPr>
        <p:spPr>
          <a:xfrm>
            <a:off x="3655695" y="3567430"/>
            <a:ext cx="1154430" cy="810895"/>
          </a:xfrm>
          <a:prstGeom prst="up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>
                <a:latin typeface="Calibri" panose="020F0502020204030204" pitchFamily="34" charset="0"/>
                <a:cs typeface="Calibri" panose="020F0502020204030204" pitchFamily="34" charset="0"/>
              </a:rPr>
              <a:t>for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ldLvl="0" animBg="1"/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55866" y="476243"/>
            <a:ext cx="2700671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391314" y="607463"/>
            <a:ext cx="1334770" cy="430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5. attract</a:t>
            </a:r>
            <a:endParaRPr lang="en-US" altLang="zh-CN" sz="2800" b="1" dirty="0" smtClean="0">
              <a:solidFill>
                <a:schemeClr val="bg1"/>
              </a:solidFill>
              <a:latin typeface="Calibri" panose="020F0502020204030204" pitchFamily="34" charset="0"/>
              <a:ea typeface="微软雅黑" panose="020B0503020204020204" charset="-122"/>
              <a:cs typeface="Calibri" panose="020F0502020204030204" pitchFamily="34" charset="0"/>
              <a:sym typeface="Arial" panose="020B0604020202020204"/>
            </a:endParaRPr>
          </a:p>
        </p:txBody>
      </p:sp>
      <p:sp>
        <p:nvSpPr>
          <p:cNvPr id="23" name="平行四边形 22"/>
          <p:cNvSpPr/>
          <p:nvPr/>
        </p:nvSpPr>
        <p:spPr>
          <a:xfrm>
            <a:off x="3810000" y="461645"/>
            <a:ext cx="965200" cy="699770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vt</a:t>
            </a:r>
            <a:r>
              <a:rPr lang="en-US" altLang="zh-CN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zh-CN" altLang="en-US" sz="2400" b="1" dirty="0" smtClean="0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  <a:sym typeface="Arial" panose="020B0604020202020204"/>
            </a:endParaRPr>
          </a:p>
        </p:txBody>
      </p:sp>
      <p:sp>
        <p:nvSpPr>
          <p:cNvPr id="6" name="矩形 43"/>
          <p:cNvSpPr>
            <a:spLocks noChangeArrowheads="1"/>
          </p:cNvSpPr>
          <p:nvPr/>
        </p:nvSpPr>
        <p:spPr bwMode="auto">
          <a:xfrm>
            <a:off x="2184400" y="1390015"/>
            <a:ext cx="8488680" cy="805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0" tIns="34286" rIns="68570" bIns="34286">
            <a:spAutoFit/>
          </a:bodyPr>
          <a:lstStyle/>
          <a:p>
            <a:pPr indent="0" fontAlgn="auto">
              <a:buNone/>
              <a:defRPr/>
            </a:pPr>
            <a:r>
              <a:rPr lang="zh-CN" altLang="en-US" sz="24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吸引；使喜爱</a:t>
            </a:r>
            <a:endParaRPr lang="zh-CN" altLang="en-US" sz="2400" b="1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0" fontAlgn="auto">
              <a:buNone/>
              <a:defRPr/>
            </a:pPr>
            <a:r>
              <a:rPr lang="en-US" altLang="zh-CN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first </a:t>
            </a:r>
            <a:r>
              <a:rPr lang="en-US" altLang="zh-CN" sz="24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attracted me to her</a:t>
            </a:r>
            <a:r>
              <a:rPr lang="en-US" altLang="zh-CN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was her sense of humor. </a:t>
            </a:r>
          </a:p>
        </p:txBody>
      </p:sp>
      <p:grpSp>
        <p:nvGrpSpPr>
          <p:cNvPr id="3" name="组合 54"/>
          <p:cNvGrpSpPr/>
          <p:nvPr/>
        </p:nvGrpSpPr>
        <p:grpSpPr bwMode="auto">
          <a:xfrm>
            <a:off x="1660584" y="1392513"/>
            <a:ext cx="400647" cy="400050"/>
            <a:chOff x="403" y="0"/>
            <a:chExt cx="533400" cy="533400"/>
          </a:xfrm>
          <a:solidFill>
            <a:srgbClr val="22ACEC"/>
          </a:solidFill>
        </p:grpSpPr>
        <p:sp>
          <p:nvSpPr>
            <p:cNvPr id="9" name="椭圆 55"/>
            <p:cNvSpPr>
              <a:spLocks noChangeArrowheads="1"/>
            </p:cNvSpPr>
            <p:nvPr/>
          </p:nvSpPr>
          <p:spPr bwMode="auto">
            <a:xfrm>
              <a:off x="403" y="0"/>
              <a:ext cx="533400" cy="5334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/>
            <a:p>
              <a:pPr algn="ctr"/>
              <a:endParaRPr lang="zh-CN" altLang="zh-CN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10" name="矩形 56"/>
            <p:cNvSpPr>
              <a:spLocks noChangeArrowheads="1"/>
            </p:cNvSpPr>
            <p:nvPr/>
          </p:nvSpPr>
          <p:spPr bwMode="auto">
            <a:xfrm>
              <a:off x="31065" y="82033"/>
              <a:ext cx="47207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grp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1200" dirty="0">
                  <a:solidFill>
                    <a:schemeClr val="bg1"/>
                  </a:solidFill>
                  <a:latin typeface="Arial" panose="020B0604020202020204"/>
                  <a:ea typeface="微软雅黑" panose="020B0503020204020204" charset="-122"/>
                  <a:cs typeface="Arial" panose="020B0604020202020204" pitchFamily="34" charset="0"/>
                  <a:sym typeface="Arial" panose="020B0604020202020204"/>
                </a:rPr>
                <a:t>01</a:t>
              </a:r>
            </a:p>
          </p:txBody>
        </p:sp>
      </p:grpSp>
      <p:grpSp>
        <p:nvGrpSpPr>
          <p:cNvPr id="4" name="组合 59"/>
          <p:cNvGrpSpPr/>
          <p:nvPr/>
        </p:nvGrpSpPr>
        <p:grpSpPr bwMode="auto">
          <a:xfrm>
            <a:off x="1683445" y="2624486"/>
            <a:ext cx="400646" cy="400050"/>
            <a:chOff x="3566" y="0"/>
            <a:chExt cx="533400" cy="533400"/>
          </a:xfrm>
          <a:solidFill>
            <a:srgbClr val="19C9F5"/>
          </a:solidFill>
        </p:grpSpPr>
        <p:sp>
          <p:nvSpPr>
            <p:cNvPr id="14" name="椭圆 60"/>
            <p:cNvSpPr>
              <a:spLocks noChangeArrowheads="1"/>
            </p:cNvSpPr>
            <p:nvPr/>
          </p:nvSpPr>
          <p:spPr bwMode="auto">
            <a:xfrm>
              <a:off x="3566" y="0"/>
              <a:ext cx="533400" cy="5334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/>
            <a:p>
              <a:pPr algn="ctr"/>
              <a:endParaRPr lang="zh-CN" altLang="zh-CN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15" name="矩形 61"/>
            <p:cNvSpPr>
              <a:spLocks noChangeArrowheads="1"/>
            </p:cNvSpPr>
            <p:nvPr/>
          </p:nvSpPr>
          <p:spPr bwMode="auto">
            <a:xfrm>
              <a:off x="15218" y="82200"/>
              <a:ext cx="47207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grp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1200" dirty="0">
                  <a:solidFill>
                    <a:schemeClr val="bg1"/>
                  </a:solidFill>
                  <a:latin typeface="Arial" panose="020B0604020202020204"/>
                  <a:ea typeface="微软雅黑" panose="020B0503020204020204" charset="-122"/>
                  <a:cs typeface="Arial" panose="020B0604020202020204" pitchFamily="34" charset="0"/>
                  <a:sym typeface="Arial" panose="020B0604020202020204"/>
                </a:rPr>
                <a:t>02</a:t>
              </a:r>
              <a:endParaRPr lang="zh-CN" altLang="en-US" sz="12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Arial" panose="020B0604020202020204" pitchFamily="34" charset="0"/>
                <a:sym typeface="Arial" panose="020B0604020202020204"/>
              </a:endParaRPr>
            </a:p>
          </p:txBody>
        </p:sp>
      </p:grpSp>
      <p:grpSp>
        <p:nvGrpSpPr>
          <p:cNvPr id="5" name="组合 64"/>
          <p:cNvGrpSpPr/>
          <p:nvPr/>
        </p:nvGrpSpPr>
        <p:grpSpPr bwMode="auto">
          <a:xfrm>
            <a:off x="1684074" y="3794408"/>
            <a:ext cx="400646" cy="400050"/>
            <a:chOff x="3566" y="0"/>
            <a:chExt cx="533400" cy="533400"/>
          </a:xfrm>
          <a:solidFill>
            <a:srgbClr val="7ED9F9"/>
          </a:solidFill>
        </p:grpSpPr>
        <p:sp>
          <p:nvSpPr>
            <p:cNvPr id="19" name="椭圆 65"/>
            <p:cNvSpPr>
              <a:spLocks noChangeArrowheads="1"/>
            </p:cNvSpPr>
            <p:nvPr/>
          </p:nvSpPr>
          <p:spPr bwMode="auto">
            <a:xfrm>
              <a:off x="3566" y="0"/>
              <a:ext cx="533400" cy="5334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/>
            <a:p>
              <a:pPr algn="ctr"/>
              <a:endParaRPr lang="zh-CN" altLang="zh-CN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20" name="矩形 66"/>
            <p:cNvSpPr>
              <a:spLocks noChangeArrowheads="1"/>
            </p:cNvSpPr>
            <p:nvPr/>
          </p:nvSpPr>
          <p:spPr bwMode="auto">
            <a:xfrm>
              <a:off x="15218" y="82033"/>
              <a:ext cx="47207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grp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1200" dirty="0" smtClean="0">
                  <a:solidFill>
                    <a:schemeClr val="bg1"/>
                  </a:solidFill>
                  <a:latin typeface="Arial" panose="020B0604020202020204"/>
                  <a:ea typeface="微软雅黑" panose="020B0503020204020204" charset="-122"/>
                  <a:cs typeface="Arial" panose="020B0604020202020204" pitchFamily="34" charset="0"/>
                  <a:sym typeface="Arial" panose="020B0604020202020204"/>
                </a:rPr>
                <a:t>03</a:t>
              </a:r>
              <a:endParaRPr lang="zh-CN" altLang="en-US" sz="12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Arial" panose="020B0604020202020204" pitchFamily="34" charset="0"/>
                <a:sym typeface="Arial" panose="020B0604020202020204"/>
              </a:endParaRPr>
            </a:p>
          </p:txBody>
        </p:sp>
      </p:grpSp>
      <p:pic>
        <p:nvPicPr>
          <p:cNvPr id="2" name="图片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8291" y="526451"/>
            <a:ext cx="756285" cy="594360"/>
          </a:xfrm>
          <a:prstGeom prst="rect">
            <a:avLst/>
          </a:prstGeom>
        </p:spPr>
      </p:pic>
      <p:sp>
        <p:nvSpPr>
          <p:cNvPr id="30" name="矩形 29"/>
          <p:cNvSpPr/>
          <p:nvPr/>
        </p:nvSpPr>
        <p:spPr>
          <a:xfrm>
            <a:off x="2124075" y="2624455"/>
            <a:ext cx="8928735" cy="829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None/>
              <a:defRPr/>
            </a:pPr>
            <a:r>
              <a:rPr lang="zh-CN" altLang="en-US" sz="2400" b="1" dirty="0" smtClean="0">
                <a:solidFill>
                  <a:srgbClr val="0070C0"/>
                </a:solidFill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</a:rPr>
              <a:t>招引</a:t>
            </a:r>
            <a:endParaRPr lang="zh-CN" altLang="en-US" sz="2400" b="1" dirty="0" smtClean="0">
              <a:solidFill>
                <a:schemeClr val="tx1"/>
              </a:solidFill>
              <a:latin typeface="Calibri" panose="020F0502020204030204" pitchFamily="34" charset="0"/>
              <a:ea typeface="宋体" panose="02010600030101010101" pitchFamily="2" charset="-122"/>
              <a:cs typeface="Calibri" panose="020F0502020204030204" pitchFamily="34" charset="0"/>
            </a:endParaRPr>
          </a:p>
          <a:p>
            <a:pPr marL="457200" indent="-457200">
              <a:buNone/>
              <a:defRPr/>
            </a:pPr>
            <a:r>
              <a:rPr lang="en-US" altLang="zh-CN" sz="2400" b="1" dirty="0" smtClean="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</a:rPr>
              <a:t>The warm damp air </a:t>
            </a:r>
            <a:r>
              <a:rPr lang="en-US" altLang="zh-CN" sz="2400" b="1" dirty="0" smtClean="0">
                <a:solidFill>
                  <a:srgbClr val="FF0000"/>
                </a:solidFill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</a:rPr>
              <a:t>attracts a lot of mosquitoes</a:t>
            </a:r>
            <a:r>
              <a:rPr lang="en-US" altLang="zh-CN" sz="2400" b="1" dirty="0" smtClean="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Calibri" panose="020F0502020204030204" pitchFamily="34" charset="0"/>
              </a:rPr>
              <a:t>. </a:t>
            </a:r>
          </a:p>
        </p:txBody>
      </p:sp>
      <p:sp>
        <p:nvSpPr>
          <p:cNvPr id="31" name="矩形 30"/>
          <p:cNvSpPr/>
          <p:nvPr/>
        </p:nvSpPr>
        <p:spPr>
          <a:xfrm>
            <a:off x="2184400" y="3794125"/>
            <a:ext cx="6791960" cy="1198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zh-CN" altLang="en-US" sz="24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引起</a:t>
            </a:r>
            <a:r>
              <a:rPr lang="en-US" altLang="zh-CN" sz="24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CN" altLang="en-US" sz="24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反应</a:t>
            </a:r>
            <a:r>
              <a:rPr lang="en-US" altLang="zh-CN" sz="24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US" altLang="zh-CN" sz="24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r>
              <a:rPr lang="en-US" altLang="zh-CN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His comments were bound to </a:t>
            </a:r>
            <a:r>
              <a:rPr lang="en-US" altLang="zh-CN" sz="24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attract critism</a:t>
            </a:r>
            <a:r>
              <a:rPr lang="en-US" altLang="zh-CN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buNone/>
            </a:pPr>
            <a:r>
              <a:rPr lang="en-US" altLang="zh-CN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She tried to </a:t>
            </a:r>
            <a:r>
              <a:rPr lang="en-US" altLang="zh-CN" sz="24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attract the attention</a:t>
            </a:r>
            <a:r>
              <a:rPr lang="en-US" altLang="zh-CN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of the waiter. </a:t>
            </a:r>
          </a:p>
        </p:txBody>
      </p:sp>
      <p:grpSp>
        <p:nvGrpSpPr>
          <p:cNvPr id="7" name="组合 64"/>
          <p:cNvGrpSpPr/>
          <p:nvPr/>
        </p:nvGrpSpPr>
        <p:grpSpPr bwMode="auto">
          <a:xfrm>
            <a:off x="1723390" y="5175885"/>
            <a:ext cx="400685" cy="344805"/>
            <a:chOff x="3566" y="0"/>
            <a:chExt cx="533400" cy="533400"/>
          </a:xfrm>
          <a:solidFill>
            <a:srgbClr val="7ED9F9"/>
          </a:solidFill>
        </p:grpSpPr>
        <p:sp>
          <p:nvSpPr>
            <p:cNvPr id="8" name="椭圆 65"/>
            <p:cNvSpPr>
              <a:spLocks noChangeArrowheads="1"/>
            </p:cNvSpPr>
            <p:nvPr/>
          </p:nvSpPr>
          <p:spPr bwMode="auto">
            <a:xfrm>
              <a:off x="3566" y="0"/>
              <a:ext cx="533400" cy="5334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/>
            <a:p>
              <a:pPr algn="ctr"/>
              <a:endParaRPr lang="zh-CN" altLang="zh-CN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34" name="矩形 66"/>
            <p:cNvSpPr>
              <a:spLocks noChangeArrowheads="1"/>
            </p:cNvSpPr>
            <p:nvPr/>
          </p:nvSpPr>
          <p:spPr bwMode="auto">
            <a:xfrm>
              <a:off x="15218" y="82033"/>
              <a:ext cx="472074" cy="426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grp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1200" dirty="0" smtClean="0">
                  <a:solidFill>
                    <a:schemeClr val="bg1"/>
                  </a:solidFill>
                  <a:latin typeface="Arial" panose="020B0604020202020204"/>
                  <a:ea typeface="微软雅黑" panose="020B0503020204020204" charset="-122"/>
                  <a:cs typeface="Arial" panose="020B0604020202020204" pitchFamily="34" charset="0"/>
                  <a:sym typeface="Arial" panose="020B0604020202020204"/>
                </a:rPr>
                <a:t>04</a:t>
              </a:r>
              <a:endParaRPr lang="zh-CN" altLang="en-US" sz="12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Arial" panose="020B0604020202020204" pitchFamily="34" charset="0"/>
                <a:sym typeface="Arial" panose="020B0604020202020204"/>
              </a:endParaRPr>
            </a:p>
          </p:txBody>
        </p:sp>
      </p:grpSp>
      <p:sp>
        <p:nvSpPr>
          <p:cNvPr id="11" name="矩形 10"/>
          <p:cNvSpPr/>
          <p:nvPr/>
        </p:nvSpPr>
        <p:spPr>
          <a:xfrm>
            <a:off x="2184400" y="5229225"/>
            <a:ext cx="8807450" cy="1198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zh-CN" sz="2400" b="1" dirty="0" smtClean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派生词</a:t>
            </a:r>
            <a:endParaRPr lang="zh-CN" sz="2400" b="1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r>
              <a:rPr lang="en-US" altLang="zh-CN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attraction n. </a:t>
            </a:r>
            <a:r>
              <a:rPr lang="zh-CN" altLang="en-U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吸引力</a:t>
            </a:r>
          </a:p>
          <a:p>
            <a:pPr>
              <a:buNone/>
            </a:pPr>
            <a:r>
              <a:rPr lang="en-US" altLang="zh-CN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attractive adj. </a:t>
            </a:r>
            <a:r>
              <a:rPr lang="zh-CN" altLang="en-US" sz="24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有吸引力的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0" grpId="0"/>
      <p:bldP spid="31" grpId="0"/>
      <p:bldP spid="1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55866" y="872035"/>
            <a:ext cx="2700671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831702" y="1005795"/>
            <a:ext cx="664210" cy="430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Quiz</a:t>
            </a:r>
            <a:endParaRPr lang="en-US" altLang="zh-CN" sz="2800" b="1" dirty="0" smtClean="0">
              <a:solidFill>
                <a:schemeClr val="bg1"/>
              </a:solidFill>
              <a:latin typeface="Calibri" panose="020F0502020204030204" pitchFamily="34" charset="0"/>
              <a:ea typeface="微软雅黑" panose="020B0503020204020204" charset="-122"/>
              <a:cs typeface="Calibri" panose="020F0502020204030204" pitchFamily="34" charset="0"/>
              <a:sym typeface="Arial" panose="020B0604020202020204"/>
            </a:endParaRPr>
          </a:p>
        </p:txBody>
      </p:sp>
      <p:sp>
        <p:nvSpPr>
          <p:cNvPr id="23" name="平行四边形 22"/>
          <p:cNvSpPr/>
          <p:nvPr/>
        </p:nvSpPr>
        <p:spPr>
          <a:xfrm>
            <a:off x="3855085" y="885825"/>
            <a:ext cx="3945890" cy="699770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sz="2800" b="1" dirty="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sym typeface="Arial" panose="020B0604020202020204"/>
              </a:rPr>
              <a:t>歌词填空</a:t>
            </a:r>
          </a:p>
        </p:txBody>
      </p:sp>
      <p:sp>
        <p:nvSpPr>
          <p:cNvPr id="6" name="矩形 43"/>
          <p:cNvSpPr>
            <a:spLocks noChangeArrowheads="1"/>
          </p:cNvSpPr>
          <p:nvPr/>
        </p:nvSpPr>
        <p:spPr bwMode="auto">
          <a:xfrm>
            <a:off x="2250195" y="1927462"/>
            <a:ext cx="9388720" cy="27755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0" tIns="34286" rIns="68570" bIns="34286">
            <a:spAutoFit/>
          </a:bodyPr>
          <a:lstStyle/>
          <a:p>
            <a:pPr fontAlgn="auto">
              <a:lnSpc>
                <a:spcPct val="100000"/>
              </a:lnSpc>
            </a:pPr>
            <a:r>
              <a:rPr lang="en-US" altLang="zh-CN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那位极具魅力的女孩吸引了我。</a:t>
            </a:r>
          </a:p>
          <a:p>
            <a:pPr fontAlgn="auto">
              <a:lnSpc>
                <a:spcPct val="100000"/>
              </a:lnSpc>
            </a:pPr>
            <a:r>
              <a:rPr lang="en-US" altLang="zh-CN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That </a:t>
            </a:r>
            <a:r>
              <a:rPr lang="en-US" altLang="zh-CN" sz="2800" b="1" dirty="0" smtClean="0"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___________</a:t>
            </a:r>
            <a:r>
              <a:rPr lang="en-US" altLang="zh-CN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girl ________ me. </a:t>
            </a:r>
          </a:p>
          <a:p>
            <a:pPr fontAlgn="auto">
              <a:lnSpc>
                <a:spcPct val="100000"/>
              </a:lnSpc>
            </a:pPr>
            <a:endParaRPr lang="en-US" altLang="zh-CN" sz="2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fontAlgn="auto">
              <a:lnSpc>
                <a:spcPct val="100000"/>
              </a:lnSpc>
            </a:pPr>
            <a:r>
              <a:rPr lang="zh-CN" altLang="en-US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他吸引我的地方是他的勇气。</a:t>
            </a:r>
          </a:p>
          <a:p>
            <a:pPr fontAlgn="auto">
              <a:lnSpc>
                <a:spcPct val="100000"/>
              </a:lnSpc>
            </a:pPr>
            <a:r>
              <a:rPr lang="en-US" altLang="zh-CN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What __________________ is his courage. </a:t>
            </a:r>
            <a:endParaRPr lang="en-US" altLang="zh-CN" sz="24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>
              <a:lnSpc>
                <a:spcPct val="150000"/>
              </a:lnSpc>
            </a:pPr>
            <a:endParaRPr lang="en-US" altLang="zh-CN" sz="24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3" name="组合 54"/>
          <p:cNvGrpSpPr/>
          <p:nvPr/>
        </p:nvGrpSpPr>
        <p:grpSpPr bwMode="auto">
          <a:xfrm>
            <a:off x="1660584" y="2105589"/>
            <a:ext cx="400647" cy="400050"/>
            <a:chOff x="403" y="0"/>
            <a:chExt cx="533400" cy="533400"/>
          </a:xfrm>
          <a:solidFill>
            <a:srgbClr val="22ACEC"/>
          </a:solidFill>
        </p:grpSpPr>
        <p:sp>
          <p:nvSpPr>
            <p:cNvPr id="9" name="椭圆 55"/>
            <p:cNvSpPr>
              <a:spLocks noChangeArrowheads="1"/>
            </p:cNvSpPr>
            <p:nvPr/>
          </p:nvSpPr>
          <p:spPr bwMode="auto">
            <a:xfrm>
              <a:off x="403" y="0"/>
              <a:ext cx="533400" cy="533400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42719B"/>
                  </a:solidFill>
                  <a:bevel/>
                </a14:hiddenLine>
              </a:ext>
            </a:extLst>
          </p:spPr>
          <p:txBody>
            <a:bodyPr anchor="ctr"/>
            <a:lstStyle/>
            <a:p>
              <a:pPr algn="ctr"/>
              <a:endParaRPr lang="zh-CN" altLang="zh-CN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/>
                <a:ea typeface="微软雅黑" panose="020B0503020204020204" charset="-122"/>
                <a:sym typeface="Arial" panose="020B0604020202020204"/>
              </a:endParaRPr>
            </a:p>
          </p:txBody>
        </p:sp>
        <p:sp>
          <p:nvSpPr>
            <p:cNvPr id="10" name="矩形 56"/>
            <p:cNvSpPr>
              <a:spLocks noChangeArrowheads="1"/>
            </p:cNvSpPr>
            <p:nvPr/>
          </p:nvSpPr>
          <p:spPr bwMode="auto">
            <a:xfrm>
              <a:off x="31065" y="82033"/>
              <a:ext cx="47207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grpFill/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altLang="zh-CN" sz="1200" dirty="0">
                  <a:solidFill>
                    <a:schemeClr val="bg1"/>
                  </a:solidFill>
                  <a:latin typeface="Arial" panose="020B0604020202020204"/>
                  <a:ea typeface="微软雅黑" panose="020B0503020204020204" charset="-122"/>
                  <a:cs typeface="Arial" panose="020B0604020202020204" pitchFamily="34" charset="0"/>
                  <a:sym typeface="Arial" panose="020B0604020202020204"/>
                </a:rPr>
                <a:t>01</a:t>
              </a:r>
            </a:p>
          </p:txBody>
        </p:sp>
      </p:grpSp>
      <p:pic>
        <p:nvPicPr>
          <p:cNvPr id="2" name="图片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8291" y="635635"/>
            <a:ext cx="756285" cy="59436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3306445" y="2319655"/>
            <a:ext cx="159258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attractive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5812155" y="2319655"/>
            <a:ext cx="130302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attracts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3306445" y="3611245"/>
            <a:ext cx="311658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attracted me to him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42965" y="746723"/>
            <a:ext cx="3524275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宋体" panose="02010600030101010101" pitchFamily="2" charset="-122"/>
              <a:ea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944457" y="881470"/>
            <a:ext cx="1430020" cy="430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b="1" dirty="0" smtClean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重点单词</a:t>
            </a:r>
          </a:p>
        </p:txBody>
      </p:sp>
      <p:sp>
        <p:nvSpPr>
          <p:cNvPr id="23" name="平行四边形 22"/>
          <p:cNvSpPr/>
          <p:nvPr/>
        </p:nvSpPr>
        <p:spPr>
          <a:xfrm>
            <a:off x="4667241" y="746723"/>
            <a:ext cx="381004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1944432" y="2602522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sp>
        <p:nvSpPr>
          <p:cNvPr id="7" name="椭圆 6"/>
          <p:cNvSpPr/>
          <p:nvPr/>
        </p:nvSpPr>
        <p:spPr>
          <a:xfrm>
            <a:off x="1820609" y="2293912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046482" y="1446299"/>
            <a:ext cx="9525024" cy="52590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3100"/>
              </a:lnSpc>
            </a:pPr>
            <a:r>
              <a:rPr lang="en-US" altLang="zh-CN" sz="2000" b="1" dirty="0" smtClean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1.__________   </a:t>
            </a:r>
            <a:r>
              <a:rPr sz="2000" b="1" dirty="0" err="1" smtClean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vi. 组成；在于；一致</a:t>
            </a:r>
          </a:p>
          <a:p>
            <a:pPr>
              <a:lnSpc>
                <a:spcPts val="3100"/>
              </a:lnSpc>
            </a:pPr>
            <a:r>
              <a:rPr lang="en-US" altLang="zh-CN" sz="2000" b="1" dirty="0" smtClean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2.__________   </a:t>
            </a:r>
            <a:r>
              <a:rPr sz="2000" b="1" dirty="0" smtClean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vt. 澄清；阐明</a:t>
            </a:r>
          </a:p>
          <a:p>
            <a:pPr>
              <a:lnSpc>
                <a:spcPts val="3100"/>
              </a:lnSpc>
            </a:pPr>
            <a:r>
              <a:rPr lang="en-US" altLang="zh-CN" sz="2000" b="1" dirty="0" smtClean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3.__________   </a:t>
            </a:r>
            <a:r>
              <a:rPr sz="2000" b="1" dirty="0" smtClean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vt. 完成；达到；实现</a:t>
            </a:r>
          </a:p>
          <a:p>
            <a:pPr>
              <a:lnSpc>
                <a:spcPts val="3100"/>
              </a:lnSpc>
            </a:pPr>
            <a:r>
              <a:rPr lang="en-US" altLang="zh-CN" sz="2000" b="1" dirty="0" smtClean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4.__________   </a:t>
            </a:r>
            <a:r>
              <a:rPr sz="2000" b="1" dirty="0" smtClean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n. 矛盾；冲突</a:t>
            </a:r>
          </a:p>
          <a:p>
            <a:pPr>
              <a:lnSpc>
                <a:spcPts val="3100"/>
              </a:lnSpc>
            </a:pPr>
            <a:r>
              <a:rPr lang="en-US" altLang="zh-CN" sz="2000" b="1" dirty="0" smtClean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5.__________   </a:t>
            </a:r>
            <a:r>
              <a:rPr sz="2000" b="1" dirty="0" smtClean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adj. 不愿意（的）；不乐意（的）</a:t>
            </a:r>
          </a:p>
          <a:p>
            <a:pPr>
              <a:lnSpc>
                <a:spcPts val="3100"/>
              </a:lnSpc>
            </a:pPr>
            <a:r>
              <a:rPr lang="en-US" altLang="zh-CN" sz="2000" b="1" dirty="0" smtClean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6.__________   </a:t>
            </a:r>
            <a:r>
              <a:rPr sz="2000" b="1" dirty="0" smtClean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n. 信任；学分；赞扬；信贷</a:t>
            </a:r>
          </a:p>
          <a:p>
            <a:pPr>
              <a:lnSpc>
                <a:spcPts val="3100"/>
              </a:lnSpc>
            </a:pPr>
            <a:r>
              <a:rPr lang="en-US" altLang="zh-CN" sz="2000" b="1" dirty="0" smtClean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7.__________   </a:t>
            </a:r>
            <a:r>
              <a:rPr sz="2000" b="1" dirty="0" smtClean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n. 便利；方便</a:t>
            </a:r>
          </a:p>
          <a:p>
            <a:pPr>
              <a:lnSpc>
                <a:spcPts val="3100"/>
              </a:lnSpc>
            </a:pPr>
            <a:r>
              <a:rPr lang="en-US" altLang="zh-CN" sz="2000" b="1" dirty="0" smtClean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8.__________   </a:t>
            </a:r>
            <a:r>
              <a:rPr sz="2000" b="1" dirty="0" smtClean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adj. 粗糙的；粗暴的</a:t>
            </a:r>
            <a:r>
              <a:rPr lang="en-US" altLang="zh-CN" sz="2000" b="1" dirty="0" smtClean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ts val="3100"/>
              </a:lnSpc>
            </a:pPr>
            <a:r>
              <a:rPr lang="en-US" altLang="zh-CN" sz="2000" b="1" dirty="0" smtClean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9.__________   </a:t>
            </a:r>
            <a:r>
              <a:rPr sz="2000" b="1" dirty="0" smtClean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vt. 吸引；引起注意</a:t>
            </a:r>
          </a:p>
          <a:p>
            <a:pPr>
              <a:lnSpc>
                <a:spcPts val="3100"/>
              </a:lnSpc>
            </a:pPr>
            <a:r>
              <a:rPr lang="en-US" altLang="zh-CN" sz="2000" b="1" dirty="0" smtClean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10._________  </a:t>
            </a:r>
            <a:r>
              <a:rPr sz="2000" b="1" dirty="0" smtClean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n. 收藏品；珍藏；收集</a:t>
            </a:r>
          </a:p>
          <a:p>
            <a:pPr>
              <a:lnSpc>
                <a:spcPts val="3100"/>
              </a:lnSpc>
            </a:pPr>
            <a:r>
              <a:rPr lang="en-US" altLang="zh-CN" sz="2000" b="1" dirty="0" smtClean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11. _________- </a:t>
            </a:r>
            <a:r>
              <a:rPr sz="2000" b="1" dirty="0" smtClean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n. 乡下；农村</a:t>
            </a:r>
          </a:p>
          <a:p>
            <a:pPr>
              <a:lnSpc>
                <a:spcPts val="3100"/>
              </a:lnSpc>
            </a:pPr>
            <a:r>
              <a:rPr lang="en-US" altLang="zh-CN" sz="2000" b="1" dirty="0" smtClean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12. _________ </a:t>
            </a:r>
            <a:r>
              <a:rPr sz="2000" b="1" dirty="0" smtClean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adj. 令人愉快的；使人高兴的</a:t>
            </a:r>
          </a:p>
          <a:p>
            <a:pPr>
              <a:lnSpc>
                <a:spcPts val="3100"/>
              </a:lnSpc>
            </a:pPr>
            <a:r>
              <a:rPr lang="en-US" altLang="zh-CN" sz="28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          </a:t>
            </a:r>
          </a:p>
        </p:txBody>
      </p:sp>
      <p:sp>
        <p:nvSpPr>
          <p:cNvPr id="10" name="椭圆 9"/>
          <p:cNvSpPr/>
          <p:nvPr/>
        </p:nvSpPr>
        <p:spPr>
          <a:xfrm>
            <a:off x="1820609" y="3925904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1933545" y="4175512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sp>
        <p:nvSpPr>
          <p:cNvPr id="14" name="椭圆 13"/>
          <p:cNvSpPr/>
          <p:nvPr/>
        </p:nvSpPr>
        <p:spPr>
          <a:xfrm>
            <a:off x="1809721" y="5498894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" name="图片 1" descr="6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7660" y="642918"/>
            <a:ext cx="762000" cy="746760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2407225" y="1506116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consist</a:t>
            </a:r>
            <a:endParaRPr lang="zh-CN" altLang="en-US" sz="2000" b="1" dirty="0" smtClean="0">
              <a:solidFill>
                <a:srgbClr val="FF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407224" y="1884766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clarify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275778" y="2312375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accomplish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407222" y="2650793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conflict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384362" y="3064623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unwilling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447862" y="3463529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credit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264451" y="3871469"/>
            <a:ext cx="1905013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convenience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400228" y="4265905"/>
            <a:ext cx="1714512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rough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384466" y="4645485"/>
            <a:ext cx="1809763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attract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407222" y="5023205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collection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384468" y="5423457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countryside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407328" y="5799999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enjoyable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79058" y="277501"/>
            <a:ext cx="2700670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901419" y="439711"/>
            <a:ext cx="1430020" cy="430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b="1" dirty="0" smtClean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Calibri" panose="020F0502020204030204" pitchFamily="34" charset="0"/>
                <a:sym typeface="Arial" panose="020B0604020202020204"/>
              </a:rPr>
              <a:t>即学即用</a:t>
            </a:r>
          </a:p>
        </p:txBody>
      </p:sp>
      <p:sp>
        <p:nvSpPr>
          <p:cNvPr id="23" name="平行四边形 22"/>
          <p:cNvSpPr/>
          <p:nvPr/>
        </p:nvSpPr>
        <p:spPr>
          <a:xfrm>
            <a:off x="3879728" y="277277"/>
            <a:ext cx="6746481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2400" b="1" dirty="0" smtClean="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charset="-122"/>
                <a:cs typeface="Calibri" panose="020F0502020204030204" pitchFamily="34" charset="0"/>
                <a:sym typeface="Arial" panose="020B0604020202020204"/>
              </a:rPr>
              <a:t>Complete the passage</a:t>
            </a:r>
            <a:r>
              <a:rPr lang="zh-CN" altLang="en-US" sz="2400" b="1" dirty="0" smtClean="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charset="-122"/>
                <a:cs typeface="Calibri" panose="020F0502020204030204" pitchFamily="34" charset="0"/>
                <a:sym typeface="Arial" panose="020B0604020202020204"/>
              </a:rPr>
              <a:t> </a:t>
            </a:r>
            <a:r>
              <a:rPr lang="en-US" altLang="zh-CN" sz="2400" b="1" dirty="0" smtClean="0">
                <a:solidFill>
                  <a:schemeClr val="tx1"/>
                </a:solidFill>
                <a:latin typeface="Calibri" panose="020F0502020204030204" pitchFamily="34" charset="0"/>
                <a:ea typeface="微软雅黑" panose="020B0503020204020204" charset="-122"/>
                <a:cs typeface="Calibri" panose="020F0502020204030204" pitchFamily="34" charset="0"/>
                <a:sym typeface="Arial" panose="020B0604020202020204"/>
              </a:rPr>
              <a:t>with proper words or expressions.</a:t>
            </a:r>
          </a:p>
        </p:txBody>
      </p:sp>
      <p:sp>
        <p:nvSpPr>
          <p:cNvPr id="6" name="矩形 5"/>
          <p:cNvSpPr/>
          <p:nvPr/>
        </p:nvSpPr>
        <p:spPr>
          <a:xfrm>
            <a:off x="1448435" y="1517015"/>
            <a:ext cx="9596755" cy="4616450"/>
          </a:xfrm>
          <a:prstGeom prst="rect">
            <a:avLst/>
          </a:prstGeom>
          <a:solidFill>
            <a:srgbClr val="E0EC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/>
              </a:rPr>
              <a:t>The United States of America (USA), commonly known as the United States (U.S. or US) or America, is a country </a:t>
            </a: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/>
              </a:rPr>
              <a:t>____________ </a:t>
            </a:r>
            <a:r>
              <a:rPr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/>
              </a:rPr>
              <a:t>50 states. Its capital is Washington, D.C., and the largest city by population is New York, which is famous for the </a:t>
            </a: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/>
              </a:rPr>
              <a:t>_______</a:t>
            </a:r>
            <a:r>
              <a:rPr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/>
              </a:rPr>
              <a:t> of Liberty. Since the 19th century, the U.S. has </a:t>
            </a: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/>
              </a:rPr>
              <a:t>_________________</a:t>
            </a:r>
            <a:r>
              <a:rPr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/>
              </a:rPr>
              <a:t> the United Kingdom to become a global superpower. </a:t>
            </a: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/>
              </a:rPr>
              <a:t>__________</a:t>
            </a:r>
            <a:r>
              <a:rPr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/>
              </a:rPr>
              <a:t>, the highly developed country has the world's largest economy. A leading political, cultural, scientific and </a:t>
            </a: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/>
              </a:rPr>
              <a:t>__________</a:t>
            </a:r>
            <a:r>
              <a:rPr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/>
              </a:rPr>
              <a:t> force internationally, it </a:t>
            </a:r>
            <a:r>
              <a:rPr lang="en-US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/>
              </a:rPr>
              <a:t>________</a:t>
            </a:r>
            <a:r>
              <a:rPr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/>
              </a:rPr>
              <a:t> businessmen, scientists, and students all over the world. 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18795" y="309256"/>
            <a:ext cx="504825" cy="50546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8761095" y="2025650"/>
            <a:ext cx="263652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consisting of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201150" y="2908935"/>
            <a:ext cx="203200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Statue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7801610" y="3343275"/>
            <a:ext cx="304673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taken the place of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1689735" y="4165600"/>
            <a:ext cx="184785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sz="28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/>
              </a:rPr>
              <a:t>To its credit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  <a:sym typeface="Arial" panose="020B0604020202020204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663065" y="5031740"/>
            <a:ext cx="187452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sz="28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/>
              </a:rPr>
              <a:t>educational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  <a:sym typeface="Arial" panose="020B0604020202020204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7343140" y="5031740"/>
            <a:ext cx="1278255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sz="28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/>
              </a:rPr>
              <a:t>attracts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  <a:sym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7" grpId="0"/>
      <p:bldP spid="13" grpId="0"/>
      <p:bldP spid="14" grpId="0"/>
      <p:bldP spid="1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/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平行四边形 8"/>
          <p:cNvSpPr/>
          <p:nvPr/>
        </p:nvSpPr>
        <p:spPr>
          <a:xfrm>
            <a:off x="3604895" y="2694940"/>
            <a:ext cx="5397500" cy="1511300"/>
          </a:xfrm>
          <a:prstGeom prst="parallelogram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" name="Rectangle 18"/>
          <p:cNvSpPr>
            <a:spLocks noChangeArrowheads="1"/>
          </p:cNvSpPr>
          <p:nvPr/>
        </p:nvSpPr>
        <p:spPr bwMode="auto">
          <a:xfrm>
            <a:off x="4008120" y="3173730"/>
            <a:ext cx="4631690" cy="553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3600" dirty="0">
                <a:solidFill>
                  <a:srgbClr val="22ACEC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溯恩教育感谢一路有你</a:t>
            </a:r>
          </a:p>
        </p:txBody>
      </p:sp>
      <p:cxnSp>
        <p:nvCxnSpPr>
          <p:cNvPr id="16" name="直接连接符 15"/>
          <p:cNvCxnSpPr/>
          <p:nvPr/>
        </p:nvCxnSpPr>
        <p:spPr>
          <a:xfrm>
            <a:off x="4011930" y="3727450"/>
            <a:ext cx="4583430" cy="0"/>
          </a:xfrm>
          <a:prstGeom prst="line">
            <a:avLst/>
          </a:prstGeom>
          <a:ln>
            <a:solidFill>
              <a:srgbClr val="22AC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ldLvl="0" animBg="1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42965" y="746723"/>
            <a:ext cx="3524275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903817" y="806540"/>
            <a:ext cx="1430020" cy="430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b="1" dirty="0" smtClean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重点单词</a:t>
            </a:r>
          </a:p>
        </p:txBody>
      </p:sp>
      <p:sp>
        <p:nvSpPr>
          <p:cNvPr id="23" name="平行四边形 22"/>
          <p:cNvSpPr/>
          <p:nvPr/>
        </p:nvSpPr>
        <p:spPr>
          <a:xfrm>
            <a:off x="4667241" y="746723"/>
            <a:ext cx="381004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1944432" y="2602522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sp>
        <p:nvSpPr>
          <p:cNvPr id="7" name="椭圆 6"/>
          <p:cNvSpPr/>
          <p:nvPr/>
        </p:nvSpPr>
        <p:spPr>
          <a:xfrm>
            <a:off x="1820609" y="2293912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046482" y="1446299"/>
            <a:ext cx="9525024" cy="56572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3100"/>
              </a:lnSpc>
            </a:pPr>
            <a:r>
              <a:rPr lang="en-US" altLang="zh-CN" sz="2000" b="1" dirty="0" smtClean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13.______________   </a:t>
            </a:r>
            <a:r>
              <a:rPr sz="2000" b="1" dirty="0" err="1" smtClean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n. 描写；描述</a:t>
            </a:r>
          </a:p>
          <a:p>
            <a:pPr>
              <a:lnSpc>
                <a:spcPts val="3100"/>
              </a:lnSpc>
            </a:pPr>
            <a:r>
              <a:rPr lang="en-US" altLang="zh-CN" sz="2000" b="1" dirty="0" smtClean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14.______________   </a:t>
            </a:r>
            <a:r>
              <a:rPr sz="2000" b="1" dirty="0" smtClean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n. 争吵；争论；吵架</a:t>
            </a:r>
            <a:r>
              <a:rPr lang="zh-CN" altLang="en-US" sz="2000" b="1" dirty="0" smtClean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endParaRPr lang="en-US" altLang="zh-CN" sz="2000" b="1" dirty="0" smtClean="0">
              <a:solidFill>
                <a:schemeClr val="tx1"/>
              </a:solidFill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 smtClean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15.______________   </a:t>
            </a:r>
            <a:r>
              <a:rPr sz="2000" b="1" dirty="0" smtClean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vt. 筹备；安排；整理</a:t>
            </a:r>
          </a:p>
          <a:p>
            <a:pPr>
              <a:lnSpc>
                <a:spcPts val="3100"/>
              </a:lnSpc>
            </a:pPr>
            <a:r>
              <a:rPr lang="en-US" altLang="zh-CN" sz="2000" b="1" dirty="0" smtClean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16.______________   </a:t>
            </a:r>
            <a:r>
              <a:rPr sz="2000" b="1" dirty="0" smtClean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vt. 折叠；对折</a:t>
            </a:r>
          </a:p>
          <a:p>
            <a:pPr>
              <a:lnSpc>
                <a:spcPts val="3100"/>
              </a:lnSpc>
            </a:pPr>
            <a:r>
              <a:rPr lang="en-US" altLang="zh-CN" sz="2000" b="1" dirty="0" smtClean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17.______________   </a:t>
            </a:r>
            <a:r>
              <a:rPr sz="2000" b="1" dirty="0" smtClean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n. 快乐；高兴；喜悦</a:t>
            </a:r>
          </a:p>
          <a:p>
            <a:pPr>
              <a:lnSpc>
                <a:spcPts val="3100"/>
              </a:lnSpc>
            </a:pPr>
            <a:r>
              <a:rPr lang="en-US" altLang="zh-CN" sz="2000" b="1" dirty="0" smtClean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18.______________   </a:t>
            </a:r>
            <a:r>
              <a:rPr sz="2000" b="1" dirty="0" smtClean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adj. 壮丽的；辉煌的；极好的</a:t>
            </a:r>
          </a:p>
          <a:p>
            <a:pPr>
              <a:lnSpc>
                <a:spcPts val="3100"/>
              </a:lnSpc>
            </a:pPr>
            <a:r>
              <a:rPr lang="en-US" altLang="zh-CN" sz="2000" b="1" dirty="0" smtClean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19.______________   </a:t>
            </a:r>
            <a:r>
              <a:rPr sz="2000" b="1" dirty="0" smtClean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n. 塑像；雕像</a:t>
            </a:r>
          </a:p>
          <a:p>
            <a:pPr>
              <a:lnSpc>
                <a:spcPts val="3100"/>
              </a:lnSpc>
            </a:pPr>
            <a:r>
              <a:rPr lang="en-US" altLang="zh-CN" sz="2000" b="1" dirty="0" smtClean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20.______________   </a:t>
            </a:r>
            <a:r>
              <a:rPr sz="2000" b="1" dirty="0" smtClean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vt. 使激动；使胆战心惊</a:t>
            </a:r>
          </a:p>
          <a:p>
            <a:pPr>
              <a:lnSpc>
                <a:spcPts val="3100"/>
              </a:lnSpc>
            </a:pPr>
            <a:r>
              <a:rPr lang="en-US" altLang="zh-CN" sz="2000" b="1" dirty="0" smtClean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21.______________   </a:t>
            </a:r>
            <a:r>
              <a:rPr sz="2000" b="1" dirty="0" smtClean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n. 错误；过失；谬误</a:t>
            </a:r>
          </a:p>
          <a:p>
            <a:pPr>
              <a:lnSpc>
                <a:spcPts val="3100"/>
              </a:lnSpc>
            </a:pPr>
            <a:r>
              <a:rPr lang="en-US" altLang="zh-CN" sz="2000" b="1" dirty="0" smtClean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22.______________  </a:t>
            </a:r>
            <a:r>
              <a:rPr sz="2000" b="1" dirty="0" smtClean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adj. 一致的</a:t>
            </a:r>
          </a:p>
          <a:p>
            <a:pPr>
              <a:lnSpc>
                <a:spcPts val="3100"/>
              </a:lnSpc>
            </a:pPr>
            <a:r>
              <a:rPr lang="en-US" altLang="zh-CN" sz="2000" b="1" dirty="0" smtClean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23. ______________ </a:t>
            </a:r>
            <a:r>
              <a:rPr sz="2000" b="1" dirty="0" smtClean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n. 货币；通货</a:t>
            </a:r>
          </a:p>
          <a:p>
            <a:pPr>
              <a:lnSpc>
                <a:spcPts val="3100"/>
              </a:lnSpc>
            </a:pPr>
            <a:r>
              <a:rPr lang="en-US" altLang="zh-CN" sz="2000" b="1" dirty="0" smtClean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24. ______________ </a:t>
            </a:r>
            <a:r>
              <a:rPr sz="2000" b="1" dirty="0" smtClean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n. 管理；行政部门</a:t>
            </a:r>
          </a:p>
          <a:p>
            <a:pPr>
              <a:lnSpc>
                <a:spcPts val="3100"/>
              </a:lnSpc>
            </a:pPr>
            <a:endParaRPr lang="en-US" altLang="zh-CN" sz="2000" b="1" dirty="0" smtClean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800" b="1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          </a:t>
            </a:r>
          </a:p>
        </p:txBody>
      </p:sp>
      <p:sp>
        <p:nvSpPr>
          <p:cNvPr id="10" name="椭圆 9"/>
          <p:cNvSpPr/>
          <p:nvPr/>
        </p:nvSpPr>
        <p:spPr>
          <a:xfrm>
            <a:off x="1820609" y="3925904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1933545" y="4175512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sp>
        <p:nvSpPr>
          <p:cNvPr id="14" name="椭圆 13"/>
          <p:cNvSpPr/>
          <p:nvPr/>
        </p:nvSpPr>
        <p:spPr>
          <a:xfrm>
            <a:off x="1809721" y="5498894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" name="图片 1" descr="6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7660" y="642918"/>
            <a:ext cx="762000" cy="746760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2603440" y="1495956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description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603439" y="1894926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quarrel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666938" y="2293325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arrange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667000" y="2692400"/>
            <a:ext cx="85344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fold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603437" y="3064623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delight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667572" y="3468609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splendid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667676" y="3850514"/>
            <a:ext cx="1905013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statue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651053" y="4249395"/>
            <a:ext cx="1714512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thrill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667676" y="4637865"/>
            <a:ext cx="1809763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error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698687" y="5036540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consistent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603543" y="5423457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currency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527300" y="5800090"/>
            <a:ext cx="189928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administration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42965" y="746723"/>
            <a:ext cx="3524275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936681" y="900430"/>
            <a:ext cx="1430020" cy="430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b="1" dirty="0" smtClean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重点短语</a:t>
            </a:r>
          </a:p>
        </p:txBody>
      </p:sp>
      <p:sp>
        <p:nvSpPr>
          <p:cNvPr id="23" name="平行四边形 22"/>
          <p:cNvSpPr/>
          <p:nvPr/>
        </p:nvSpPr>
        <p:spPr>
          <a:xfrm>
            <a:off x="4667241" y="746723"/>
            <a:ext cx="381004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1944432" y="2602522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sp>
        <p:nvSpPr>
          <p:cNvPr id="7" name="椭圆 6"/>
          <p:cNvSpPr/>
          <p:nvPr/>
        </p:nvSpPr>
        <p:spPr>
          <a:xfrm>
            <a:off x="1820609" y="2293912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180221" y="1584976"/>
            <a:ext cx="9525024" cy="486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3100"/>
              </a:lnSpc>
            </a:pP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1.________________   </a:t>
            </a:r>
            <a:r>
              <a:rPr lang="zh-CN" altLang="en-US" sz="2000" b="1" dirty="0" smtClean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由……组成</a:t>
            </a:r>
          </a:p>
          <a:p>
            <a:pPr>
              <a:lnSpc>
                <a:spcPts val="3100"/>
              </a:lnSpc>
            </a:pP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2. ________________   </a:t>
            </a:r>
            <a:r>
              <a:rPr lang="zh-CN" alt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把……分成</a:t>
            </a:r>
          </a:p>
          <a:p>
            <a:pPr>
              <a:lnSpc>
                <a:spcPts val="3100"/>
              </a:lnSpc>
            </a:pP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3. ________________   </a:t>
            </a:r>
            <a:r>
              <a:rPr lang="zh-CN" alt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挣脱（束缚）；脱离</a:t>
            </a:r>
          </a:p>
          <a:p>
            <a:pPr>
              <a:lnSpc>
                <a:spcPts val="3100"/>
              </a:lnSpc>
            </a:pP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4. ________________   </a:t>
            </a:r>
            <a:r>
              <a:rPr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为……带来荣誉；值得赞扬；在……名下</a:t>
            </a:r>
          </a:p>
          <a:p>
            <a:pPr>
              <a:lnSpc>
                <a:spcPts val="3100"/>
              </a:lnSpc>
            </a:pP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5. ________________   </a:t>
            </a:r>
            <a:r>
              <a:rPr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省去；遗漏；不考虑</a:t>
            </a: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</a:t>
            </a:r>
          </a:p>
          <a:p>
            <a:pPr>
              <a:lnSpc>
                <a:spcPts val="3100"/>
              </a:lnSpc>
            </a:pP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6. ________________   </a:t>
            </a:r>
            <a:r>
              <a:rPr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代替</a:t>
            </a:r>
          </a:p>
          <a:p>
            <a:pPr>
              <a:lnSpc>
                <a:spcPts val="3100"/>
              </a:lnSpc>
            </a:pP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7. ________________   </a:t>
            </a:r>
            <a:r>
              <a:rPr lang="zh-CN" alt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(机器)损坏；破坏</a:t>
            </a:r>
          </a:p>
          <a:p>
            <a:pPr>
              <a:lnSpc>
                <a:spcPts val="3100"/>
              </a:lnSpc>
            </a:pP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8. ________________   </a:t>
            </a:r>
            <a:r>
              <a:rPr lang="zh-CN" alt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提及，查阅</a:t>
            </a:r>
            <a:endParaRPr lang="en-US" altLang="zh-CN" sz="2000" b="1" dirty="0">
              <a:solidFill>
                <a:schemeClr val="tx1"/>
              </a:solidFill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9. ________________   </a:t>
            </a:r>
            <a:r>
              <a:rPr lang="zh-CN" alt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被称作</a:t>
            </a:r>
            <a:endParaRPr lang="en-US" altLang="zh-CN" sz="2000" b="1" dirty="0">
              <a:solidFill>
                <a:schemeClr val="tx1"/>
              </a:solidFill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10. ________________  </a:t>
            </a:r>
            <a:r>
              <a:rPr lang="zh-CN" altLang="en-US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列出清单</a:t>
            </a:r>
            <a:endParaRPr lang="en-US" altLang="zh-CN" sz="2000" b="1" dirty="0">
              <a:solidFill>
                <a:schemeClr val="tx1"/>
              </a:solidFill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11. ________________ </a:t>
            </a:r>
            <a:r>
              <a:rPr lang="zh-CN" altLang="en-US" sz="2000" b="1" dirty="0" smtClean="0">
                <a:solidFill>
                  <a:schemeClr val="tx1"/>
                </a:solidFill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让某人吃惊的是</a:t>
            </a:r>
            <a:endParaRPr lang="en-US" altLang="zh-CN" sz="2000" b="1" dirty="0">
              <a:solidFill>
                <a:schemeClr val="tx1"/>
              </a:solidFill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     </a:t>
            </a:r>
          </a:p>
        </p:txBody>
      </p:sp>
      <p:sp>
        <p:nvSpPr>
          <p:cNvPr id="10" name="椭圆 9"/>
          <p:cNvSpPr/>
          <p:nvPr/>
        </p:nvSpPr>
        <p:spPr>
          <a:xfrm>
            <a:off x="1820609" y="3925904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1933545" y="4175512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sp>
        <p:nvSpPr>
          <p:cNvPr id="14" name="椭圆 13"/>
          <p:cNvSpPr/>
          <p:nvPr/>
        </p:nvSpPr>
        <p:spPr>
          <a:xfrm>
            <a:off x="1809721" y="5498894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" name="图片 1" descr="6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7660" y="642918"/>
            <a:ext cx="762000" cy="74676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2666976" y="1614013"/>
            <a:ext cx="295277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consist of </a:t>
            </a:r>
            <a:endParaRPr lang="zh-CN" alt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2666976" y="2042180"/>
            <a:ext cx="295277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divide into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636450" y="2391221"/>
            <a:ext cx="3429024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break away (from)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651690" y="2827998"/>
            <a:ext cx="295277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to one’s credit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651689" y="3230309"/>
            <a:ext cx="295277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leave out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666976" y="3597576"/>
            <a:ext cx="295277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take the place of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666976" y="3995282"/>
            <a:ext cx="295277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break down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666976" y="4386962"/>
            <a:ext cx="295277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refer to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666976" y="4776238"/>
            <a:ext cx="295277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be known as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666976" y="5188693"/>
            <a:ext cx="447678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make a list of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666976" y="5539566"/>
            <a:ext cx="361952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to one's surprise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  <p:bldP spid="19" grpId="0"/>
      <p:bldP spid="20" grpId="0"/>
      <p:bldP spid="24" grpId="0"/>
      <p:bldP spid="25" grpId="0"/>
      <p:bldP spid="26" grpId="0"/>
      <p:bldP spid="27" grpId="0"/>
      <p:bldP spid="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42965" y="746723"/>
            <a:ext cx="3524275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933661" y="881470"/>
            <a:ext cx="1430020" cy="430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b="1" dirty="0" smtClean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派生单词</a:t>
            </a:r>
          </a:p>
        </p:txBody>
      </p:sp>
      <p:sp>
        <p:nvSpPr>
          <p:cNvPr id="23" name="平行四边形 22"/>
          <p:cNvSpPr/>
          <p:nvPr/>
        </p:nvSpPr>
        <p:spPr>
          <a:xfrm>
            <a:off x="4667241" y="746723"/>
            <a:ext cx="381004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1944432" y="2602522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sp>
        <p:nvSpPr>
          <p:cNvPr id="7" name="椭圆 6"/>
          <p:cNvSpPr/>
          <p:nvPr/>
        </p:nvSpPr>
        <p:spPr>
          <a:xfrm>
            <a:off x="1820609" y="2293912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009775" y="1495425"/>
            <a:ext cx="10024110" cy="52590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3100"/>
              </a:lnSpc>
            </a:pPr>
            <a:r>
              <a:rPr lang="en-US" altLang="zh-CN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1.________   </a:t>
            </a:r>
            <a:r>
              <a:rPr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vi. &amp; vt. 联合；团结</a:t>
            </a:r>
            <a:r>
              <a:rPr lang="en-US" altLang="zh-CN" sz="20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          ________  adj. </a:t>
            </a:r>
            <a:r>
              <a:rPr lang="zh-CN" altLang="en-US" sz="20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团结的</a:t>
            </a:r>
            <a:endParaRPr lang="en-US" altLang="zh-CN" sz="2000" b="1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2.________   </a:t>
            </a:r>
            <a:r>
              <a:rPr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vt. 澄清；阐明</a:t>
            </a:r>
            <a:r>
              <a:rPr lang="zh-CN" altLang="en-US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                    </a:t>
            </a:r>
            <a:r>
              <a:rPr lang="en-US" altLang="zh-CN" sz="20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___________     n.</a:t>
            </a:r>
            <a:r>
              <a:rPr lang="zh-CN" altLang="en-US" sz="20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澄清；阐明</a:t>
            </a:r>
          </a:p>
          <a:p>
            <a:pPr>
              <a:lnSpc>
                <a:spcPts val="3100"/>
              </a:lnSpc>
            </a:pPr>
            <a:r>
              <a:rPr lang="en-US" altLang="zh-CN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3.___________   </a:t>
            </a:r>
            <a:r>
              <a:rPr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vt. 完成；达到；实现</a:t>
            </a:r>
            <a:r>
              <a:rPr lang="zh-CN" altLang="en-US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  </a:t>
            </a:r>
            <a:r>
              <a:rPr lang="en-US" altLang="zh-CN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___________   </a:t>
            </a:r>
            <a:r>
              <a:rPr lang="en-US" altLang="zh-CN" sz="20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adj</a:t>
            </a:r>
            <a:r>
              <a:rPr lang="en-US" altLang="zh-CN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r>
              <a:rPr lang="zh-CN" altLang="en-US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技艺高超的；熟练的</a:t>
            </a:r>
          </a:p>
          <a:p>
            <a:pPr>
              <a:lnSpc>
                <a:spcPts val="3100"/>
              </a:lnSpc>
            </a:pPr>
            <a:r>
              <a:rPr lang="en-US" altLang="zh-CN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4.________   </a:t>
            </a:r>
            <a:r>
              <a:rPr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n. 矛盾；冲突</a:t>
            </a:r>
            <a:r>
              <a:rPr lang="zh-CN" altLang="en-US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                     </a:t>
            </a:r>
            <a:r>
              <a:rPr lang="en-US" altLang="zh-CN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   </a:t>
            </a:r>
            <a:r>
              <a:rPr lang="en-US" altLang="zh-CN" sz="20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adj.</a:t>
            </a:r>
            <a:r>
              <a:rPr lang="zh-CN" altLang="en-US" sz="20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因心理冲突而不知所措的</a:t>
            </a:r>
            <a:r>
              <a:rPr lang="zh-CN" altLang="en-US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endParaRPr lang="en-US" altLang="zh-CN" sz="2000" b="1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5.____________   </a:t>
            </a:r>
            <a:r>
              <a:rPr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n. 便利；方便</a:t>
            </a:r>
            <a:r>
              <a:rPr lang="zh-CN" altLang="en-US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             </a:t>
            </a:r>
            <a:r>
              <a:rPr lang="en-US" altLang="zh-CN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__________   </a:t>
            </a:r>
            <a:r>
              <a:rPr lang="en-US" sz="20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adj. </a:t>
            </a:r>
            <a:r>
              <a:rPr lang="zh-CN" altLang="en-US" sz="20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方便的</a:t>
            </a:r>
            <a:r>
              <a:rPr lang="en-US" altLang="zh-CN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</a:t>
            </a:r>
          </a:p>
          <a:p>
            <a:pPr>
              <a:lnSpc>
                <a:spcPts val="3100"/>
              </a:lnSpc>
            </a:pPr>
            <a:r>
              <a:rPr lang="en-US" altLang="zh-CN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6.________   </a:t>
            </a:r>
            <a:r>
              <a:rPr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vt. 吸引；引起注意</a:t>
            </a:r>
            <a:r>
              <a:rPr lang="zh-CN" altLang="en-US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           </a:t>
            </a:r>
            <a:r>
              <a:rPr lang="en-US" altLang="zh-CN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___________ </a:t>
            </a:r>
            <a:r>
              <a:rPr lang="en-US" sz="20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adj. </a:t>
            </a:r>
            <a:r>
              <a:rPr lang="zh-CN" altLang="en-US" sz="20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吸引人的</a:t>
            </a:r>
            <a:r>
              <a:rPr lang="en-US" altLang="zh-CN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</a:p>
          <a:p>
            <a:pPr>
              <a:lnSpc>
                <a:spcPts val="3100"/>
              </a:lnSpc>
            </a:pPr>
            <a:r>
              <a:rPr lang="en-US" altLang="zh-CN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7.__________   </a:t>
            </a:r>
            <a:r>
              <a:rPr sz="20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n. 描写；描述</a:t>
            </a:r>
            <a:r>
              <a:rPr lang="zh-CN" altLang="en-US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                  </a:t>
            </a:r>
            <a:r>
              <a:rPr lang="en-US" altLang="zh-CN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_________   </a:t>
            </a:r>
            <a:r>
              <a:rPr lang="en-US" altLang="zh-CN" sz="20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 </a:t>
            </a:r>
            <a:r>
              <a:rPr lang="en-US" sz="20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v. </a:t>
            </a:r>
            <a:r>
              <a:rPr lang="zh-CN" altLang="en-US" sz="20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描写</a:t>
            </a:r>
            <a:endParaRPr lang="en-US" altLang="zh-CN" sz="2000" b="1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8.________  </a:t>
            </a:r>
            <a:r>
              <a:rPr sz="20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vt. 筹备；安排；整理</a:t>
            </a:r>
            <a:r>
              <a:rPr lang="zh-CN" altLang="en-US" sz="20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         </a:t>
            </a:r>
            <a:r>
              <a:rPr lang="en-US" altLang="zh-CN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___________  </a:t>
            </a:r>
            <a:r>
              <a:rPr lang="en-US" altLang="zh-CN" sz="20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 n. </a:t>
            </a:r>
            <a:r>
              <a:rPr lang="zh-CN" altLang="en-US" sz="20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筹备</a:t>
            </a:r>
            <a:endParaRPr lang="en-US" altLang="zh-CN" sz="2000" b="1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9.________   </a:t>
            </a:r>
            <a:r>
              <a:rPr sz="2000" b="1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n. 快乐；高兴；喜悦</a:t>
            </a:r>
            <a:r>
              <a:rPr lang="zh-CN" altLang="en-US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         </a:t>
            </a:r>
            <a:r>
              <a:rPr lang="en-US" altLang="zh-CN" sz="20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___________    </a:t>
            </a:r>
            <a:r>
              <a:rPr lang="en-US" sz="20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adj. </a:t>
            </a:r>
            <a:r>
              <a:rPr lang="zh-CN" altLang="en-US" sz="20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高兴的</a:t>
            </a:r>
            <a:endParaRPr lang="en-US" altLang="zh-CN" sz="2000" b="1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10.________  </a:t>
            </a:r>
            <a:r>
              <a:rPr sz="20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vt. 使激动；使胆战心惊</a:t>
            </a:r>
            <a:r>
              <a:rPr lang="zh-CN" altLang="en-US" sz="20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   </a:t>
            </a:r>
            <a:r>
              <a:rPr lang="en-US" altLang="zh-CN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__________    </a:t>
            </a:r>
            <a:r>
              <a:rPr lang="en-US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adj. </a:t>
            </a:r>
            <a:r>
              <a:rPr lang="zh-CN" altLang="en-US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激动的</a:t>
            </a:r>
            <a:endParaRPr lang="en-US" altLang="zh-CN" sz="2000" b="1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11.__________   </a:t>
            </a:r>
            <a:r>
              <a:rPr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adj. 一致的</a:t>
            </a:r>
            <a:r>
              <a:rPr lang="zh-CN" altLang="en-US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</a:t>
            </a:r>
            <a:r>
              <a:rPr lang="zh-CN" altLang="en-US" sz="20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                </a:t>
            </a:r>
            <a:r>
              <a:rPr lang="en-US" altLang="zh-CN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___________ </a:t>
            </a:r>
            <a:r>
              <a:rPr lang="en-US" altLang="zh-CN" sz="20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n.</a:t>
            </a:r>
            <a:r>
              <a:rPr lang="zh-CN" altLang="en-US" sz="20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一致性</a:t>
            </a:r>
            <a:r>
              <a:rPr lang="zh-CN" altLang="en-US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</a:p>
          <a:p>
            <a:pPr>
              <a:lnSpc>
                <a:spcPts val="3100"/>
              </a:lnSpc>
            </a:pPr>
            <a:r>
              <a:rPr lang="en-US" altLang="zh-CN" sz="20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12.__________  </a:t>
            </a:r>
            <a:r>
              <a:rPr sz="20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adj. 教育的</a:t>
            </a:r>
            <a:r>
              <a:rPr lang="en-US" altLang="zh-CN" sz="20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                     </a:t>
            </a:r>
            <a:r>
              <a:rPr lang="en-US" altLang="zh-CN" sz="20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___________ </a:t>
            </a:r>
            <a:r>
              <a:rPr lang="en-US" altLang="zh-CN" sz="20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  n.</a:t>
            </a:r>
            <a:r>
              <a:rPr lang="zh-CN" altLang="en-US" sz="2000" b="1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教育</a:t>
            </a:r>
          </a:p>
          <a:p>
            <a:pPr>
              <a:lnSpc>
                <a:spcPts val="3100"/>
              </a:lnSpc>
            </a:pPr>
            <a:r>
              <a:rPr lang="en-US" altLang="zh-CN" sz="2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13.________  </a:t>
            </a:r>
            <a:r>
              <a:rPr sz="2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adj. 粗糙的；粗暴的</a:t>
            </a:r>
            <a:r>
              <a:rPr lang="zh-CN" altLang="en-US" sz="2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                      </a:t>
            </a:r>
            <a:r>
              <a:rPr lang="en-US" altLang="zh-CN" sz="2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____________    </a:t>
            </a:r>
            <a:r>
              <a:rPr sz="20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adv. 粗略地；粗糙地</a:t>
            </a:r>
          </a:p>
        </p:txBody>
      </p:sp>
      <p:sp>
        <p:nvSpPr>
          <p:cNvPr id="10" name="椭圆 9"/>
          <p:cNvSpPr/>
          <p:nvPr/>
        </p:nvSpPr>
        <p:spPr>
          <a:xfrm>
            <a:off x="1820609" y="3925904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1933545" y="4175512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sp>
        <p:nvSpPr>
          <p:cNvPr id="14" name="椭圆 13"/>
          <p:cNvSpPr/>
          <p:nvPr/>
        </p:nvSpPr>
        <p:spPr>
          <a:xfrm>
            <a:off x="1809721" y="5498894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" name="图片 1" descr="6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7660" y="642918"/>
            <a:ext cx="762000" cy="746760"/>
          </a:xfrm>
          <a:prstGeom prst="rect">
            <a:avLst/>
          </a:prstGeom>
        </p:spPr>
      </p:pic>
      <p:cxnSp>
        <p:nvCxnSpPr>
          <p:cNvPr id="16" name="直接箭头连接符 15"/>
          <p:cNvCxnSpPr/>
          <p:nvPr/>
        </p:nvCxnSpPr>
        <p:spPr>
          <a:xfrm>
            <a:off x="6444707" y="1768069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箭头连接符 23"/>
          <p:cNvCxnSpPr/>
          <p:nvPr/>
        </p:nvCxnSpPr>
        <p:spPr>
          <a:xfrm>
            <a:off x="6427175" y="2565743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箭头连接符 24"/>
          <p:cNvCxnSpPr/>
          <p:nvPr/>
        </p:nvCxnSpPr>
        <p:spPr>
          <a:xfrm>
            <a:off x="6444320" y="2954799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箭头连接符 25"/>
          <p:cNvCxnSpPr/>
          <p:nvPr/>
        </p:nvCxnSpPr>
        <p:spPr>
          <a:xfrm>
            <a:off x="6427563" y="3427895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箭头连接符 26"/>
          <p:cNvCxnSpPr/>
          <p:nvPr/>
        </p:nvCxnSpPr>
        <p:spPr>
          <a:xfrm>
            <a:off x="6444708" y="3753284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箭头连接符 27"/>
          <p:cNvCxnSpPr/>
          <p:nvPr/>
        </p:nvCxnSpPr>
        <p:spPr>
          <a:xfrm>
            <a:off x="6444463" y="4516351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箭头连接符 28"/>
          <p:cNvCxnSpPr/>
          <p:nvPr/>
        </p:nvCxnSpPr>
        <p:spPr>
          <a:xfrm>
            <a:off x="6444466" y="5314345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接箭头连接符 32"/>
          <p:cNvCxnSpPr/>
          <p:nvPr/>
        </p:nvCxnSpPr>
        <p:spPr>
          <a:xfrm>
            <a:off x="6427661" y="6110413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接箭头连接符 35"/>
          <p:cNvCxnSpPr/>
          <p:nvPr/>
        </p:nvCxnSpPr>
        <p:spPr>
          <a:xfrm>
            <a:off x="6427240" y="5686034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2425024" y="1545116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unite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7278007" y="1545176"/>
            <a:ext cx="209551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united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425046" y="1972888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clarify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7219119" y="1943575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clarification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328486" y="2342599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accomplish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145102" y="2342476"/>
            <a:ext cx="2000264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accomplished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2328303" y="2741357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conflict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7248266" y="2738920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conflicted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2233275" y="3137663"/>
            <a:ext cx="1714512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convenience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7219058" y="3140297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convenient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328726" y="3526511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attract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248329" y="3526551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attractive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2294255" y="3935095"/>
            <a:ext cx="159258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description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328504" y="4317444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arrange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2294236" y="4701657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delight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2425024" y="5100457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thrill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7335370" y="5087989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thrilled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424885" y="5498901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consistent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7335374" y="5486973"/>
            <a:ext cx="1502946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consistency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2424849" y="5885915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educational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7277842" y="5897980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education</a:t>
            </a:r>
          </a:p>
        </p:txBody>
      </p:sp>
      <p:cxnSp>
        <p:nvCxnSpPr>
          <p:cNvPr id="63" name="直接箭头连接符 62"/>
          <p:cNvCxnSpPr/>
          <p:nvPr/>
        </p:nvCxnSpPr>
        <p:spPr>
          <a:xfrm>
            <a:off x="6444319" y="2171116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接箭头连接符 2"/>
          <p:cNvCxnSpPr/>
          <p:nvPr/>
        </p:nvCxnSpPr>
        <p:spPr>
          <a:xfrm>
            <a:off x="6427563" y="4133014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53"/>
          <p:cNvSpPr txBox="1"/>
          <p:nvPr/>
        </p:nvSpPr>
        <p:spPr>
          <a:xfrm>
            <a:off x="7248267" y="3918658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describe</a:t>
            </a:r>
          </a:p>
        </p:txBody>
      </p:sp>
      <p:sp>
        <p:nvSpPr>
          <p:cNvPr id="5" name="TextBox 53"/>
          <p:cNvSpPr txBox="1"/>
          <p:nvPr/>
        </p:nvSpPr>
        <p:spPr>
          <a:xfrm>
            <a:off x="7335262" y="4302833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arrangement</a:t>
            </a:r>
          </a:p>
        </p:txBody>
      </p:sp>
      <p:cxnSp>
        <p:nvCxnSpPr>
          <p:cNvPr id="9" name="直接箭头连接符 8"/>
          <p:cNvCxnSpPr/>
          <p:nvPr/>
        </p:nvCxnSpPr>
        <p:spPr>
          <a:xfrm>
            <a:off x="6427318" y="4922116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53"/>
          <p:cNvSpPr txBox="1"/>
          <p:nvPr/>
        </p:nvSpPr>
        <p:spPr>
          <a:xfrm>
            <a:off x="7335262" y="4701613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altLang="zh-CN" dirty="0"/>
              <a:t>delighted</a:t>
            </a:r>
          </a:p>
        </p:txBody>
      </p:sp>
      <p:sp>
        <p:nvSpPr>
          <p:cNvPr id="12" name="TextBox 59"/>
          <p:cNvSpPr txBox="1"/>
          <p:nvPr/>
        </p:nvSpPr>
        <p:spPr>
          <a:xfrm>
            <a:off x="2424849" y="6284695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rough</a:t>
            </a:r>
          </a:p>
        </p:txBody>
      </p:sp>
      <p:sp>
        <p:nvSpPr>
          <p:cNvPr id="15" name="TextBox 59"/>
          <p:cNvSpPr txBox="1"/>
          <p:nvPr/>
        </p:nvSpPr>
        <p:spPr>
          <a:xfrm>
            <a:off x="7335304" y="6284695"/>
            <a:ext cx="1619261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roughly</a:t>
            </a:r>
          </a:p>
        </p:txBody>
      </p:sp>
      <p:cxnSp>
        <p:nvCxnSpPr>
          <p:cNvPr id="17" name="直接箭头连接符 16"/>
          <p:cNvCxnSpPr/>
          <p:nvPr/>
        </p:nvCxnSpPr>
        <p:spPr>
          <a:xfrm>
            <a:off x="6427661" y="6507288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4" grpId="0"/>
      <p:bldP spid="5" grpId="0"/>
      <p:bldP spid="11" grpId="0"/>
      <p:bldP spid="12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平行四边形 3"/>
          <p:cNvSpPr/>
          <p:nvPr/>
        </p:nvSpPr>
        <p:spPr>
          <a:xfrm>
            <a:off x="900077" y="360961"/>
            <a:ext cx="5486436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  <a:sym typeface="Arial" panose="020B0604020202020204"/>
              </a:rPr>
              <a:t>美句品赏</a:t>
            </a:r>
          </a:p>
        </p:txBody>
      </p:sp>
      <p:pic>
        <p:nvPicPr>
          <p:cNvPr id="10" name="图片 9" descr="6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7660" y="314294"/>
            <a:ext cx="762000" cy="746760"/>
          </a:xfrm>
          <a:prstGeom prst="rect">
            <a:avLst/>
          </a:prstGeom>
        </p:spPr>
      </p:pic>
      <p:sp>
        <p:nvSpPr>
          <p:cNvPr id="11" name="文本框 10"/>
          <p:cNvSpPr txBox="1"/>
          <p:nvPr/>
        </p:nvSpPr>
        <p:spPr>
          <a:xfrm>
            <a:off x="912495" y="1734185"/>
            <a:ext cx="10052685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 fontAlgn="auto">
              <a:lnSpc>
                <a:spcPct val="150000"/>
              </a:lnSpc>
              <a:buNone/>
            </a:pPr>
            <a:r>
              <a:rPr lang="en-US" altLang="zh-CN" sz="2400" b="1"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Success does not _______ in never making mistakes but in never making the same one a second time. </a:t>
            </a:r>
          </a:p>
          <a:p>
            <a:pPr indent="0" algn="r" fontAlgn="auto">
              <a:lnSpc>
                <a:spcPct val="150000"/>
              </a:lnSpc>
              <a:buNone/>
            </a:pPr>
            <a:r>
              <a:rPr lang="en-US" altLang="zh-CN" sz="2400" b="1"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---George Bernard Shaw</a:t>
            </a:r>
          </a:p>
          <a:p>
            <a:pPr indent="0" algn="just" fontAlgn="auto">
              <a:lnSpc>
                <a:spcPct val="150000"/>
              </a:lnSpc>
              <a:buNone/>
            </a:pPr>
            <a:r>
              <a:rPr lang="en-US" altLang="zh-CN" sz="2400" b="1"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It is amazing what you can</a:t>
            </a:r>
            <a:r>
              <a:rPr lang="en-US" altLang="zh-CN" sz="24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 __________ </a:t>
            </a:r>
            <a:r>
              <a:rPr lang="en-US" altLang="zh-CN" sz="2400" b="1"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if you do not care who gets the </a:t>
            </a:r>
            <a:r>
              <a:rPr lang="en-US" altLang="zh-CN" sz="24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_____</a:t>
            </a:r>
            <a:r>
              <a:rPr lang="en-US" altLang="zh-CN" sz="2400" b="1"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. </a:t>
            </a:r>
          </a:p>
          <a:p>
            <a:pPr indent="0" algn="r" fontAlgn="auto">
              <a:lnSpc>
                <a:spcPct val="150000"/>
              </a:lnSpc>
              <a:buNone/>
            </a:pPr>
            <a:r>
              <a:rPr lang="en-US" altLang="zh-CN" sz="2400" b="1"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---Harry S Truman</a:t>
            </a:r>
          </a:p>
          <a:p>
            <a:pPr indent="0" fontAlgn="auto">
              <a:lnSpc>
                <a:spcPct val="150000"/>
              </a:lnSpc>
              <a:buNone/>
            </a:pPr>
            <a:r>
              <a:rPr lang="en-US" altLang="zh-CN" sz="2400" b="1"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It is a ______ road that leads to the heights of greatness. </a:t>
            </a:r>
          </a:p>
          <a:p>
            <a:pPr indent="0" algn="r" fontAlgn="auto">
              <a:lnSpc>
                <a:spcPct val="150000"/>
              </a:lnSpc>
              <a:buNone/>
            </a:pPr>
            <a:r>
              <a:rPr lang="en-US" altLang="zh-CN" sz="2400" b="1"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---Lucius Annaeus Seneca</a:t>
            </a:r>
          </a:p>
          <a:p>
            <a:pPr indent="0" fontAlgn="auto">
              <a:lnSpc>
                <a:spcPct val="150000"/>
              </a:lnSpc>
              <a:buNone/>
            </a:pPr>
            <a:endParaRPr lang="en-US" altLang="zh-CN" sz="2400" b="1">
              <a:latin typeface="Calibri" panose="020F0502020204030204" pitchFamily="34" charset="0"/>
              <a:cs typeface="Calibri" panose="020F0502020204030204" pitchFamily="34" charset="0"/>
              <a:sym typeface="+mn-ea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3230245" y="1856740"/>
            <a:ext cx="105537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sz="2400" b="1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consist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4381500" y="3505200"/>
            <a:ext cx="1597025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sz="2400" b="1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accomplish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9908540" y="3505200"/>
            <a:ext cx="91313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sz="2400" b="1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credit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1739900" y="4577715"/>
            <a:ext cx="923925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sz="2400" b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rough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12495" y="1169670"/>
            <a:ext cx="10052685" cy="56311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fontAlgn="auto">
              <a:lnSpc>
                <a:spcPct val="150000"/>
              </a:lnSpc>
              <a:buAutoNum type="arabicPeriod"/>
            </a:pPr>
            <a:r>
              <a:rPr lang="en-US" altLang="zh-CN" sz="2400" b="1"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_____________  the system of money that a country uses  </a:t>
            </a:r>
          </a:p>
          <a:p>
            <a:pPr marL="457200" indent="-457200" fontAlgn="auto">
              <a:lnSpc>
                <a:spcPct val="150000"/>
              </a:lnSpc>
              <a:buAutoNum type="arabicPeriod"/>
            </a:pPr>
            <a:r>
              <a:rPr lang="en-US" altLang="zh-CN" sz="2400" b="1">
                <a:latin typeface="Calibri" panose="020F0502020204030204" pitchFamily="34" charset="0"/>
                <a:cs typeface="Calibri" panose="020F0502020204030204" pitchFamily="34" charset="0"/>
              </a:rPr>
              <a:t>_____________  a situation in which people, groups or countries are involved in a serious disagreement or argument  </a:t>
            </a:r>
          </a:p>
          <a:p>
            <a:pPr marL="457200" indent="-457200" fontAlgn="auto">
              <a:lnSpc>
                <a:spcPct val="150000"/>
              </a:lnSpc>
              <a:buAutoNum type="arabicPeriod"/>
            </a:pPr>
            <a:r>
              <a:rPr lang="en-US" altLang="zh-CN" sz="2400" b="1">
                <a:latin typeface="Calibri" panose="020F0502020204030204" pitchFamily="34" charset="0"/>
                <a:cs typeface="Calibri" panose="020F0502020204030204" pitchFamily="34" charset="0"/>
              </a:rPr>
              <a:t>_____________ the activities that are done in order to plan, organize and run a business, school or other institution</a:t>
            </a:r>
          </a:p>
          <a:p>
            <a:pPr marL="457200" indent="-457200" fontAlgn="auto">
              <a:lnSpc>
                <a:spcPct val="150000"/>
              </a:lnSpc>
              <a:buAutoNum type="arabicPeriod"/>
            </a:pPr>
            <a:r>
              <a:rPr lang="en-US" altLang="zh-CN" sz="2400" b="1">
                <a:latin typeface="Calibri" panose="020F0502020204030204" pitchFamily="34" charset="0"/>
                <a:cs typeface="Calibri" panose="020F0502020204030204" pitchFamily="34" charset="0"/>
              </a:rPr>
              <a:t>_____________ the quality of being useful, easy or suitable for somebody</a:t>
            </a:r>
          </a:p>
          <a:p>
            <a:pPr marL="457200" indent="-457200" fontAlgn="auto">
              <a:lnSpc>
                <a:spcPct val="150000"/>
              </a:lnSpc>
              <a:buAutoNum type="arabicPeriod"/>
            </a:pPr>
            <a:r>
              <a:rPr lang="en-US" altLang="zh-CN" sz="2400" b="1">
                <a:latin typeface="Calibri" panose="020F0502020204030204" pitchFamily="34" charset="0"/>
                <a:cs typeface="Calibri" panose="020F0502020204030204" pitchFamily="34" charset="0"/>
              </a:rPr>
              <a:t>_____________ land outside towns and cities, with fields, woods, etc.</a:t>
            </a:r>
          </a:p>
          <a:p>
            <a:pPr marL="457200" indent="-457200" fontAlgn="auto">
              <a:lnSpc>
                <a:spcPct val="150000"/>
              </a:lnSpc>
              <a:buAutoNum type="arabicPeriod"/>
            </a:pPr>
            <a:r>
              <a:rPr lang="en-US" altLang="zh-CN" sz="2400" b="1">
                <a:latin typeface="Calibri" panose="020F0502020204030204" pitchFamily="34" charset="0"/>
                <a:cs typeface="Calibri" panose="020F0502020204030204" pitchFamily="34" charset="0"/>
              </a:rPr>
              <a:t>_____________ an angry argument or disagreement between people, often about a personal matter  </a:t>
            </a:r>
          </a:p>
          <a:p>
            <a:pPr marL="457200" indent="-457200" fontAlgn="auto">
              <a:lnSpc>
                <a:spcPct val="150000"/>
              </a:lnSpc>
              <a:buAutoNum type="arabicPeriod"/>
            </a:pPr>
            <a:r>
              <a:rPr lang="en-US" altLang="zh-CN" sz="2400" b="1"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_____________ a feeling of great pleasure</a:t>
            </a:r>
          </a:p>
        </p:txBody>
      </p:sp>
      <p:sp>
        <p:nvSpPr>
          <p:cNvPr id="5" name="平行四边形 4"/>
          <p:cNvSpPr/>
          <p:nvPr/>
        </p:nvSpPr>
        <p:spPr>
          <a:xfrm>
            <a:off x="899795" y="360680"/>
            <a:ext cx="4954905" cy="699770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  <a:sym typeface="Arial" panose="020B0604020202020204"/>
              </a:rPr>
              <a:t>词汇释义</a:t>
            </a:r>
          </a:p>
        </p:txBody>
      </p:sp>
      <p:pic>
        <p:nvPicPr>
          <p:cNvPr id="10" name="图片 9" descr="6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7660" y="314294"/>
            <a:ext cx="762000" cy="74676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1602105" y="1297940"/>
            <a:ext cx="138620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>
                <a:solidFill>
                  <a:srgbClr val="FF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currency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676400" y="1856105"/>
            <a:ext cx="111379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sz="2400" b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conflict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408430" y="2908935"/>
            <a:ext cx="203835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sz="2400" b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administration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1545590" y="4023360"/>
            <a:ext cx="176403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sz="2400" b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convenience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1545590" y="4394835"/>
            <a:ext cx="1667510" cy="64516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indent="0" fontAlgn="auto">
              <a:lnSpc>
                <a:spcPct val="150000"/>
              </a:lnSpc>
              <a:buNone/>
            </a:pPr>
            <a:r>
              <a:rPr lang="en-US" altLang="zh-CN" sz="2400" b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countryside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1676400" y="4945380"/>
            <a:ext cx="123825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0" fontAlgn="auto">
              <a:lnSpc>
                <a:spcPct val="150000"/>
              </a:lnSpc>
              <a:buNone/>
            </a:pPr>
            <a:r>
              <a:rPr lang="en-US" altLang="zh-CN" sz="2400" b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quarrel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1737995" y="6052185"/>
            <a:ext cx="106108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indent="0" fontAlgn="auto">
              <a:lnSpc>
                <a:spcPct val="150000"/>
              </a:lnSpc>
              <a:buNone/>
            </a:pPr>
            <a:r>
              <a:rPr lang="en-US" altLang="zh-CN" sz="2400" b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delight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1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3147060" y="4439285"/>
            <a:ext cx="7607300" cy="736600"/>
          </a:xfrm>
          <a:prstGeom prst="rect">
            <a:avLst/>
          </a:prstGeom>
          <a:solidFill>
            <a:schemeClr val="accent4">
              <a:lumMod val="40000"/>
              <a:lumOff val="60000"/>
              <a:alpha val="3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矩形 13"/>
          <p:cNvSpPr/>
          <p:nvPr/>
        </p:nvSpPr>
        <p:spPr>
          <a:xfrm>
            <a:off x="3088005" y="2829560"/>
            <a:ext cx="7725410" cy="1198245"/>
          </a:xfrm>
          <a:prstGeom prst="rect">
            <a:avLst/>
          </a:prstGeom>
          <a:solidFill>
            <a:schemeClr val="accent5">
              <a:lumMod val="75000"/>
              <a:alpha val="3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矩形 12"/>
          <p:cNvSpPr/>
          <p:nvPr/>
        </p:nvSpPr>
        <p:spPr>
          <a:xfrm>
            <a:off x="3168650" y="1734185"/>
            <a:ext cx="7607300" cy="687705"/>
          </a:xfrm>
          <a:prstGeom prst="rect">
            <a:avLst/>
          </a:prstGeom>
          <a:solidFill>
            <a:schemeClr val="accent4">
              <a:lumMod val="40000"/>
              <a:lumOff val="60000"/>
              <a:alpha val="3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平行四边形 3"/>
          <p:cNvSpPr/>
          <p:nvPr/>
        </p:nvSpPr>
        <p:spPr>
          <a:xfrm>
            <a:off x="899795" y="360680"/>
            <a:ext cx="2773045" cy="699770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b="1" dirty="0" smtClean="0">
                <a:latin typeface="宋体" panose="02010600030101010101" pitchFamily="2" charset="-122"/>
                <a:ea typeface="宋体" panose="02010600030101010101" pitchFamily="2" charset="-122"/>
                <a:sym typeface="Arial" panose="020B0604020202020204"/>
              </a:rPr>
              <a:t>话题词汇</a:t>
            </a:r>
            <a:endParaRPr lang="zh-CN" altLang="en-US" sz="2800" b="1" dirty="0">
              <a:latin typeface="宋体" panose="02010600030101010101" pitchFamily="2" charset="-122"/>
              <a:ea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583565" y="1853565"/>
            <a:ext cx="2409190" cy="656590"/>
          </a:xfrm>
          <a:prstGeom prst="rect">
            <a:avLst/>
          </a:prstGeom>
          <a:solidFill>
            <a:schemeClr val="accent1">
              <a:alpha val="8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Countries of the UK              </a:t>
            </a:r>
          </a:p>
        </p:txBody>
      </p:sp>
      <p:pic>
        <p:nvPicPr>
          <p:cNvPr id="10" name="图片 9" descr="6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7660" y="314294"/>
            <a:ext cx="762000" cy="74676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3242945" y="1853565"/>
            <a:ext cx="753364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>
                <a:latin typeface="Calibri" panose="020F0502020204030204" pitchFamily="34" charset="0"/>
                <a:cs typeface="Calibri" panose="020F0502020204030204" pitchFamily="34" charset="0"/>
              </a:rPr>
              <a:t>Wales, Scotland, Northern Ireland </a:t>
            </a:r>
          </a:p>
        </p:txBody>
      </p:sp>
      <p:sp>
        <p:nvSpPr>
          <p:cNvPr id="7" name="矩形 6"/>
          <p:cNvSpPr/>
          <p:nvPr/>
        </p:nvSpPr>
        <p:spPr>
          <a:xfrm>
            <a:off x="583565" y="3054985"/>
            <a:ext cx="2409190" cy="747395"/>
          </a:xfrm>
          <a:prstGeom prst="rect">
            <a:avLst/>
          </a:prstGeom>
          <a:solidFill>
            <a:schemeClr val="accent1">
              <a:alpha val="8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Famous sites in UK         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3177540" y="4577715"/>
            <a:ext cx="74155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>
                <a:latin typeface="Calibri" panose="020F0502020204030204" pitchFamily="34" charset="0"/>
                <a:cs typeface="Calibri" panose="020F0502020204030204" pitchFamily="34" charset="0"/>
              </a:rPr>
              <a:t>enjoyable, splendid, original, delighted, thrilled, royal</a:t>
            </a:r>
          </a:p>
        </p:txBody>
      </p:sp>
      <p:sp>
        <p:nvSpPr>
          <p:cNvPr id="23" name="平行四边形 22"/>
          <p:cNvSpPr/>
          <p:nvPr/>
        </p:nvSpPr>
        <p:spPr>
          <a:xfrm>
            <a:off x="3672840" y="361315"/>
            <a:ext cx="6920230" cy="699770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Arial" panose="020B0604020202020204"/>
              </a:rPr>
              <a:t>Expressions concerning the UK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3147060" y="2829560"/>
            <a:ext cx="741553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River Avon, River Thames, River Severn, St Paul's Cathedral, Buckingham, Greenwich, Highgate Cemetery, London Heathrow Airport </a:t>
            </a:r>
            <a:endParaRPr lang="en-US" altLang="zh-CN" sz="2400" b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583565" y="4428490"/>
            <a:ext cx="2409190" cy="747395"/>
          </a:xfrm>
          <a:prstGeom prst="rect">
            <a:avLst/>
          </a:prstGeom>
          <a:solidFill>
            <a:schemeClr val="accent1">
              <a:alpha val="8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b="1" dirty="0" smtClean="0"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Adjectives to describe the trip</a:t>
            </a:r>
            <a:endParaRPr lang="en-US" altLang="zh-CN" sz="24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2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089660" y="746760"/>
            <a:ext cx="3612515" cy="699770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2180681" y="881153"/>
            <a:ext cx="1430020" cy="430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b="1" dirty="0" smtClean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Arial" panose="020B0604020202020204"/>
              </a:rPr>
              <a:t>遣词造句</a:t>
            </a:r>
          </a:p>
        </p:txBody>
      </p:sp>
      <p:cxnSp>
        <p:nvCxnSpPr>
          <p:cNvPr id="6" name="直接连接符 5"/>
          <p:cNvCxnSpPr/>
          <p:nvPr/>
        </p:nvCxnSpPr>
        <p:spPr>
          <a:xfrm>
            <a:off x="1944432" y="2602522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cxnSp>
        <p:nvCxnSpPr>
          <p:cNvPr id="13" name="直接连接符 12"/>
          <p:cNvCxnSpPr/>
          <p:nvPr/>
        </p:nvCxnSpPr>
        <p:spPr>
          <a:xfrm>
            <a:off x="1933545" y="4175512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pic>
        <p:nvPicPr>
          <p:cNvPr id="2" name="图片 1" descr="6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7660" y="642918"/>
            <a:ext cx="762000" cy="74676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00075" y="2057400"/>
            <a:ext cx="762952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1. accomplish  unite  unwilling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81050" y="2952750"/>
            <a:ext cx="7629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  </a:t>
            </a:r>
            <a:endParaRPr lang="zh-CN" alt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95630" y="2566670"/>
            <a:ext cx="10015220" cy="82994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en-US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If you want to accomplish the plan, you need to unite your enemies no matter how unwilling you are.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09600" y="3649345"/>
            <a:ext cx="762952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2. convenience  roughly  attract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09283" y="5241608"/>
            <a:ext cx="762952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3. delight  description  splendid</a:t>
            </a:r>
          </a:p>
        </p:txBody>
      </p:sp>
      <p:sp>
        <p:nvSpPr>
          <p:cNvPr id="4" name="TextBox 13"/>
          <p:cNvSpPr txBox="1"/>
          <p:nvPr/>
        </p:nvSpPr>
        <p:spPr>
          <a:xfrm>
            <a:off x="609600" y="4175760"/>
            <a:ext cx="10015220" cy="82994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en-US" altLang="zh-CN" sz="2400" b="1" i="1" dirty="0" smtClean="0"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Roughly desiged for convenience, </a:t>
            </a:r>
            <a:r>
              <a:rPr lang="en-US" altLang="zh-CN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the park was abandoned and failed to attract people.</a:t>
            </a:r>
            <a:endParaRPr lang="en-US" sz="2400" b="1" i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13"/>
          <p:cNvSpPr txBox="1"/>
          <p:nvPr/>
        </p:nvSpPr>
        <p:spPr>
          <a:xfrm>
            <a:off x="609600" y="5702300"/>
            <a:ext cx="10015220" cy="82994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2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3. It is such a delight to visit the splendid church, the beauty of which is beyond description. 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ldLvl="0" animBg="1"/>
      <p:bldP spid="4" grpId="0" bldLvl="0" animBg="1"/>
      <p:bldP spid="5" grpId="0" bldLvl="0" animBg="1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1645</Words>
  <Application>Microsoft Macintosh PowerPoint</Application>
  <PresentationFormat>宽屏</PresentationFormat>
  <Paragraphs>307</Paragraphs>
  <Slides>21</Slides>
  <Notes>18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30" baseType="lpstr">
      <vt:lpstr>Arial</vt:lpstr>
      <vt:lpstr>Calibri</vt:lpstr>
      <vt:lpstr>Times New Roman</vt:lpstr>
      <vt:lpstr>等线</vt:lpstr>
      <vt:lpstr>等线 Light</vt:lpstr>
      <vt:lpstr>华文新魏</vt:lpstr>
      <vt:lpstr>宋体</vt:lpstr>
      <vt:lpstr>微软雅黑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棕色阅读分享推荐学习通用PPT模板</dc:title>
  <dc:creator>Dell</dc:creator>
  <cp:lastModifiedBy>chenmy1</cp:lastModifiedBy>
  <cp:revision>148</cp:revision>
  <dcterms:created xsi:type="dcterms:W3CDTF">2017-08-09T01:43:00Z</dcterms:created>
  <dcterms:modified xsi:type="dcterms:W3CDTF">2019-01-19T14:18:48Z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2052-11.1.0.8214</vt:lpwstr>
  </property>
</Properties>
</file>