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1"/>
  </p:notesMasterIdLst>
  <p:handoutMasterIdLst>
    <p:handoutMasterId r:id="rId22"/>
  </p:handoutMasterIdLst>
  <p:sldIdLst>
    <p:sldId id="282" r:id="rId2"/>
    <p:sldId id="327" r:id="rId3"/>
    <p:sldId id="328" r:id="rId4"/>
    <p:sldId id="329" r:id="rId5"/>
    <p:sldId id="315" r:id="rId6"/>
    <p:sldId id="319" r:id="rId7"/>
    <p:sldId id="313" r:id="rId8"/>
    <p:sldId id="316" r:id="rId9"/>
    <p:sldId id="342" r:id="rId10"/>
    <p:sldId id="345" r:id="rId11"/>
    <p:sldId id="332" r:id="rId12"/>
    <p:sldId id="333" r:id="rId13"/>
    <p:sldId id="341" r:id="rId14"/>
    <p:sldId id="336" r:id="rId15"/>
    <p:sldId id="337" r:id="rId16"/>
    <p:sldId id="338" r:id="rId17"/>
    <p:sldId id="346" r:id="rId18"/>
    <p:sldId id="347" r:id="rId19"/>
    <p:sldId id="280" r:id="rId20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046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22ACEC"/>
    <a:srgbClr val="E0ECF0"/>
    <a:srgbClr val="D1EBFF"/>
    <a:srgbClr val="D1F7FF"/>
    <a:srgbClr val="FCB302"/>
    <a:srgbClr val="FED100"/>
    <a:srgbClr val="FAB204"/>
    <a:srgbClr val="FAAC04"/>
    <a:srgbClr val="7ED9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1" autoAdjust="0"/>
    <p:restoredTop sz="94660"/>
  </p:normalViewPr>
  <p:slideViewPr>
    <p:cSldViewPr snapToGrid="0">
      <p:cViewPr varScale="1">
        <p:scale>
          <a:sx n="80" d="100"/>
          <a:sy n="80" d="100"/>
        </p:scale>
        <p:origin x="216" y="424"/>
      </p:cViewPr>
      <p:guideLst>
        <p:guide orient="horz" pos="2046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notesMaster" Target="notesMasters/notesMaster1.xml"/><Relationship Id="rId22" Type="http://schemas.openxmlformats.org/officeDocument/2006/relationships/handoutMaster" Target="handoutMasters/handout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F9B84EA-7D68-4D60-9CB1-D50884785D1C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4E0FC9-F1F8-4FAE-9988-3BA365CFD46F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658751366"/>
      </p:ext>
    </p:extLst>
  </p:cSld>
  <p:clrMap bg1="lt1" tx1="dk1" bg2="lt2" tx2="dk2" accent1="accent1" accent2="accent2" accent3="accent3" accent4="accent4" accent5="accent5" accent6="accent6" hlink="hlink" folHlink="folHlink"/>
  <p:hf sldNum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zh-CN" altLang="en-US"/>
              <a:t>杭州亿启教育科技有限公司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BD8DB6B-1F6A-45C1-B002-D22550F60E1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9B3C272-B367-41A5-8460-5A329737240C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823163013"/>
      </p:ext>
    </p:extLst>
  </p:cSld>
  <p:clrMap bg1="lt1" tx1="dk1" bg2="lt2" tx2="dk2" accent1="accent1" accent2="accent2" accent3="accent3" accent4="accent4" accent5="accent5" accent6="accent6" hlink="hlink" folHlink="folHlink"/>
  <p:hf sldNum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1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3.xml"/></Relationships>
</file>

<file path=ppt/notesSlides/_rels/notesSlide1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_rels/notesSlide1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5.xml"/></Relationships>
</file>

<file path=ppt/notesSlides/_rels/notesSlide1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_rels/notesSlide1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7.xml"/></Relationships>
</file>

<file path=ppt/notesSlides/_rels/notesSlide1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8.xml"/></Relationships>
</file>

<file path=ppt/notesSlides/_rels/notesSlide1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9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9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11105517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84865645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7888249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54051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33561692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25232175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84444810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1449486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3544376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2423306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41068055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08867542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80721234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116363389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11408947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311408947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5" name="页眉占位符 4"/>
          <p:cNvSpPr>
            <a:spLocks noGrp="1"/>
          </p:cNvSpPr>
          <p:nvPr>
            <p:ph type="hdr" sz="quarter"/>
          </p:nvPr>
        </p:nvSpPr>
        <p:spPr/>
        <p:txBody>
          <a:bodyPr/>
          <a:lstStyle/>
          <a:p>
            <a:r>
              <a:rPr lang="zh-CN" altLang="en-US"/>
              <a:t>杭州亿启教育科技有限公司</a:t>
            </a:r>
          </a:p>
        </p:txBody>
      </p:sp>
    </p:spTree>
    <p:extLst>
      <p:ext uri="{BB962C8B-B14F-4D97-AF65-F5344CB8AC3E}">
        <p14:creationId xmlns:p14="http://schemas.microsoft.com/office/powerpoint/2010/main" val="9714080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 hasCustomPrompt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单击以编辑母版副标题样式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66085A-AAE6-478F-8DE7-627C252BB344}" type="datetimeFigureOut">
              <a:rPr lang="zh-CN" altLang="en-US" smtClean="0"/>
              <a:pPr/>
              <a:t>2019/1/19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B4313A-850A-49C8-83FF-39DC4E497518}" type="slidenum">
              <a:rPr lang="zh-CN" altLang="en-US" smtClean="0"/>
              <a:pPr/>
              <a:t>‹#›</a:t>
            </a:fld>
            <a:endParaRPr lang="zh-CN" altLang="en-US"/>
          </a:p>
        </p:txBody>
      </p:sp>
      <p:pic>
        <p:nvPicPr>
          <p:cNvPr id="8" name="图片 7"/>
          <p:cNvPicPr>
            <a:picLocks/>
          </p:cNvPicPr>
          <p:nvPr userDrawn="1"/>
        </p:nvPicPr>
        <p:blipFill>
          <a:blip r:embed="rId13" cstate="print">
            <a:alphaModFix amt="55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12400" y="316800"/>
            <a:ext cx="3726000" cy="1206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4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4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4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4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4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3.xml"/><Relationship Id="rId3" Type="http://schemas.openxmlformats.org/officeDocument/2006/relationships/image" Target="../media/image4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4.xml"/><Relationship Id="rId3" Type="http://schemas.openxmlformats.org/officeDocument/2006/relationships/image" Target="../media/image4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5.xml"/><Relationship Id="rId3" Type="http://schemas.openxmlformats.org/officeDocument/2006/relationships/image" Target="../media/image4.pn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6.xml"/><Relationship Id="rId3" Type="http://schemas.openxmlformats.org/officeDocument/2006/relationships/image" Target="../media/image5.png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Relationship Id="rId3" Type="http://schemas.openxmlformats.org/officeDocument/2006/relationships/image" Target="../media/image6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3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3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3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椭圆 13"/>
          <p:cNvSpPr/>
          <p:nvPr/>
        </p:nvSpPr>
        <p:spPr>
          <a:xfrm>
            <a:off x="2068546" y="3225439"/>
            <a:ext cx="2199969" cy="2199969"/>
          </a:xfrm>
          <a:prstGeom prst="ellipse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平行四边形 5"/>
          <p:cNvSpPr/>
          <p:nvPr/>
        </p:nvSpPr>
        <p:spPr>
          <a:xfrm>
            <a:off x="3277972" y="1100343"/>
            <a:ext cx="5429287" cy="92503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4" name="椭圆 3"/>
          <p:cNvSpPr/>
          <p:nvPr/>
        </p:nvSpPr>
        <p:spPr bwMode="auto">
          <a:xfrm>
            <a:off x="2242021" y="3398913"/>
            <a:ext cx="1853017" cy="1853016"/>
          </a:xfrm>
          <a:prstGeom prst="ellipse">
            <a:avLst/>
          </a:prstGeom>
          <a:blipFill rotWithShape="1">
            <a:blip r:embed="rId3" cstate="print"/>
            <a:stretch>
              <a:fillRect/>
            </a:stretch>
          </a:blipFill>
          <a:ln>
            <a:noFill/>
            <a:headEnd type="none" w="med" len="med"/>
            <a:tailEnd type="none" w="med" len="med"/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vert="horz" wrap="square" lIns="121899" tIns="60949" rIns="121899" bIns="60949" numCol="1" rtlCol="0" anchor="t" anchorCtr="0" compatLnSpc="1"/>
          <a:lstStyle/>
          <a:p>
            <a:pPr defTabSz="913765"/>
            <a:endParaRPr lang="zh-CN" altLang="en-US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Rectangle 18"/>
          <p:cNvSpPr>
            <a:spLocks noChangeArrowheads="1"/>
          </p:cNvSpPr>
          <p:nvPr/>
        </p:nvSpPr>
        <p:spPr bwMode="auto">
          <a:xfrm>
            <a:off x="3563723" y="1347415"/>
            <a:ext cx="5143536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bg1"/>
                </a:solidFill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B2U3 Computers</a:t>
            </a:r>
          </a:p>
        </p:txBody>
      </p:sp>
      <p:cxnSp>
        <p:nvCxnSpPr>
          <p:cNvPr id="8" name="直接连接符 7"/>
          <p:cNvCxnSpPr/>
          <p:nvPr/>
        </p:nvCxnSpPr>
        <p:spPr>
          <a:xfrm>
            <a:off x="4552435" y="2778768"/>
            <a:ext cx="0" cy="3094074"/>
          </a:xfrm>
          <a:prstGeom prst="line">
            <a:avLst/>
          </a:prstGeom>
          <a:ln w="28575"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文本框 9"/>
          <p:cNvSpPr txBox="1"/>
          <p:nvPr/>
        </p:nvSpPr>
        <p:spPr>
          <a:xfrm>
            <a:off x="4552435" y="3790880"/>
            <a:ext cx="7492123" cy="19851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4000" dirty="0">
                <a:latin typeface="Calibri" panose="020F0502020204030204" pitchFamily="34" charset="0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New Words  and Expressions</a:t>
            </a: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en-US" altLang="zh-CN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  <a:p>
            <a:pPr>
              <a:lnSpc>
                <a:spcPct val="150000"/>
              </a:lnSpc>
            </a:pPr>
            <a:endParaRPr lang="zh-CN" altLang="en-US" sz="1400" dirty="0">
              <a:solidFill>
                <a:schemeClr val="bg2">
                  <a:lumMod val="50000"/>
                </a:schemeClr>
              </a:solidFill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1" name="平行四边形 10"/>
          <p:cNvSpPr/>
          <p:nvPr/>
        </p:nvSpPr>
        <p:spPr>
          <a:xfrm>
            <a:off x="2285973" y="1214423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2" name="平行四边形 11"/>
          <p:cNvSpPr/>
          <p:nvPr/>
        </p:nvSpPr>
        <p:spPr>
          <a:xfrm>
            <a:off x="8953520" y="1285861"/>
            <a:ext cx="745739" cy="73951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2" y="119823"/>
            <a:ext cx="756285" cy="594360"/>
          </a:xfrm>
          <a:prstGeom prst="rect">
            <a:avLst/>
          </a:prstGeom>
        </p:spPr>
      </p:pic>
      <p:sp>
        <p:nvSpPr>
          <p:cNvPr id="18" name="平行四边形 17"/>
          <p:cNvSpPr/>
          <p:nvPr/>
        </p:nvSpPr>
        <p:spPr>
          <a:xfrm>
            <a:off x="900078" y="115296"/>
            <a:ext cx="2265154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Quiz</a:t>
            </a:r>
            <a:endParaRPr lang="zh-CN" altLang="en-US" sz="2800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900077" y="1538379"/>
            <a:ext cx="9638970" cy="480131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CN" sz="2800" dirty="0">
                <a:latin typeface="Times New Roman" pitchFamily="18" charset="0"/>
              </a:rPr>
              <a:t>She ____________me to follow her.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CN" sz="2800" dirty="0">
                <a:latin typeface="Times New Roman" pitchFamily="18" charset="0"/>
              </a:rPr>
              <a:t>The rise in the housing prices is a clear ___________that the government should take some measures to control it.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CN" sz="2800" dirty="0">
                <a:latin typeface="Times New Roman" pitchFamily="18" charset="0"/>
              </a:rPr>
              <a:t>The dove is a _____________of peace.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CN" sz="2800" dirty="0">
                <a:latin typeface="Times New Roman" pitchFamily="18" charset="0"/>
              </a:rPr>
              <a:t>Can you tell me what the meaning of the traffic __________is?</a:t>
            </a:r>
          </a:p>
          <a:p>
            <a:pPr marL="342900" indent="-342900">
              <a:spcBef>
                <a:spcPct val="50000"/>
              </a:spcBef>
              <a:buFontTx/>
              <a:buAutoNum type="arabicPeriod"/>
            </a:pPr>
            <a:r>
              <a:rPr lang="en-US" altLang="zh-CN" sz="2800" dirty="0">
                <a:latin typeface="Times New Roman" pitchFamily="18" charset="0"/>
              </a:rPr>
              <a:t>Her latest novel ___________a turning point in her career as a writer.</a:t>
            </a:r>
          </a:p>
          <a:p>
            <a:pPr marL="342900" indent="-342900">
              <a:spcBef>
                <a:spcPct val="50000"/>
              </a:spcBef>
            </a:pPr>
            <a:endParaRPr lang="en-US" altLang="zh-CN" sz="3600" dirty="0">
              <a:latin typeface="Times New Roman" pitchFamily="18" charset="0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2085833" y="1515849"/>
            <a:ext cx="1530824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signaled</a:t>
            </a:r>
          </a:p>
        </p:txBody>
      </p:sp>
      <p:sp>
        <p:nvSpPr>
          <p:cNvPr id="7" name="Rectangle 6"/>
          <p:cNvSpPr>
            <a:spLocks noChangeArrowheads="1"/>
          </p:cNvSpPr>
          <p:nvPr/>
        </p:nvSpPr>
        <p:spPr bwMode="auto">
          <a:xfrm>
            <a:off x="7063417" y="2130956"/>
            <a:ext cx="2006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signal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3340429" y="3199318"/>
            <a:ext cx="237913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symbol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8320717" y="3838407"/>
            <a:ext cx="1498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sign</a:t>
            </a:r>
          </a:p>
        </p:txBody>
      </p:sp>
      <p:sp>
        <p:nvSpPr>
          <p:cNvPr id="11" name="Rectangle 9"/>
          <p:cNvSpPr>
            <a:spLocks noChangeArrowheads="1"/>
          </p:cNvSpPr>
          <p:nvPr/>
        </p:nvSpPr>
        <p:spPr bwMode="auto">
          <a:xfrm>
            <a:off x="3835984" y="4507895"/>
            <a:ext cx="204046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marks</a:t>
            </a:r>
          </a:p>
        </p:txBody>
      </p:sp>
      <p:sp>
        <p:nvSpPr>
          <p:cNvPr id="12" name="平行四边形 11"/>
          <p:cNvSpPr/>
          <p:nvPr/>
        </p:nvSpPr>
        <p:spPr>
          <a:xfrm>
            <a:off x="3165232" y="121370"/>
            <a:ext cx="655320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chemeClr val="tx1"/>
                </a:solidFill>
                <a:latin typeface="宋体" pitchFamily="2" charset="-122"/>
                <a:ea typeface="宋体" pitchFamily="2" charset="-122"/>
                <a:sym typeface="Arial" panose="020B0604020202020204"/>
              </a:rPr>
              <a:t>用</a:t>
            </a:r>
            <a:r>
              <a:rPr lang="en-US" altLang="zh-CN" sz="2800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signal, sign, symbol </a:t>
            </a:r>
            <a:r>
              <a:rPr lang="zh-CN" altLang="en-US" sz="2800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和</a:t>
            </a:r>
            <a:r>
              <a:rPr lang="en-US" altLang="zh-CN" sz="2800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mark</a:t>
            </a:r>
            <a:r>
              <a:rPr lang="zh-CN" altLang="en-US" sz="2800" dirty="0">
                <a:solidFill>
                  <a:schemeClr val="tx1"/>
                </a:solidFill>
                <a:latin typeface="宋体" pitchFamily="2" charset="-122"/>
                <a:ea typeface="宋体" pitchFamily="2" charset="-122"/>
                <a:sym typeface="Arial" panose="020B0604020202020204"/>
              </a:rPr>
              <a:t>填空 </a:t>
            </a:r>
          </a:p>
        </p:txBody>
      </p:sp>
    </p:spTree>
    <p:extLst>
      <p:ext uri="{BB962C8B-B14F-4D97-AF65-F5344CB8AC3E}">
        <p14:creationId xmlns:p14="http://schemas.microsoft.com/office/powerpoint/2010/main" val="200144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9" grpId="0"/>
      <p:bldP spid="10" grpId="0"/>
      <p:bldP spid="1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215049" y="1517759"/>
            <a:ext cx="136575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2. arise </a:t>
            </a:r>
            <a:r>
              <a:rPr lang="en-US" altLang="zh-CN" sz="28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 </a:t>
            </a:r>
            <a:endParaRPr lang="en-US" altLang="zh-CN" sz="2800" dirty="0">
              <a:solidFill>
                <a:schemeClr val="bg1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152070" y="1911701"/>
            <a:ext cx="9177862" cy="106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to appear or happen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出现；发生</a:t>
            </a:r>
            <a:endParaRPr lang="zh-CN" altLang="en-US" sz="2800" dirty="0">
              <a:solidFill>
                <a:srgbClr val="252526"/>
              </a:solidFill>
              <a:latin typeface="Calibri" panose="020F0502020204030204" pitchFamily="34" charset="0"/>
              <a:ea typeface="宋体" pitchFamily="2" charset="-122"/>
            </a:endParaRPr>
          </a:p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New problems will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arise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one after another in the future. </a:t>
            </a:r>
            <a:endParaRPr lang="en-US" altLang="zh-CN" sz="2800" dirty="0">
              <a:latin typeface="Calibri" panose="020F0502020204030204" pitchFamily="34" charset="0"/>
              <a:ea typeface="华文新魏" pitchFamily="2" charset="-122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24" name="矩形 43"/>
          <p:cNvSpPr>
            <a:spLocks noChangeArrowheads="1"/>
          </p:cNvSpPr>
          <p:nvPr/>
        </p:nvSpPr>
        <p:spPr bwMode="auto">
          <a:xfrm>
            <a:off x="1152070" y="2878582"/>
            <a:ext cx="10727140" cy="155580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to stand up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起身</a:t>
            </a:r>
          </a:p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When I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arose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from the chair, my father and John’s father were in deep conversation.</a:t>
            </a:r>
          </a:p>
        </p:txBody>
      </p:sp>
      <p:sp>
        <p:nvSpPr>
          <p:cNvPr id="25" name="矩形 43"/>
          <p:cNvSpPr>
            <a:spLocks noChangeArrowheads="1"/>
          </p:cNvSpPr>
          <p:nvPr/>
        </p:nvSpPr>
        <p:spPr bwMode="auto">
          <a:xfrm>
            <a:off x="1152070" y="4275489"/>
            <a:ext cx="10608611" cy="106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to get up 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起床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They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arose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at sunrise to get an early start to work. </a:t>
            </a:r>
          </a:p>
        </p:txBody>
      </p:sp>
      <p:sp>
        <p:nvSpPr>
          <p:cNvPr id="18" name="平行四边形 17"/>
          <p:cNvSpPr/>
          <p:nvPr/>
        </p:nvSpPr>
        <p:spPr>
          <a:xfrm>
            <a:off x="983033" y="499677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7" name="矩形 6"/>
          <p:cNvSpPr/>
          <p:nvPr/>
        </p:nvSpPr>
        <p:spPr>
          <a:xfrm>
            <a:off x="2714417" y="1490463"/>
            <a:ext cx="326878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vi.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arose, arisen   </a:t>
            </a:r>
            <a:r>
              <a:rPr lang="en-US" altLang="zh-CN" sz="2800" b="1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  </a:t>
            </a:r>
            <a:endParaRPr lang="zh-CN" altLang="en-US" sz="2800" b="1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  <a:sym typeface="Arial" panose="020B0604020202020204"/>
            </a:endParaRPr>
          </a:p>
        </p:txBody>
      </p:sp>
      <p:sp>
        <p:nvSpPr>
          <p:cNvPr id="9" name="矩形 43"/>
          <p:cNvSpPr>
            <a:spLocks noChangeArrowheads="1"/>
          </p:cNvSpPr>
          <p:nvPr/>
        </p:nvSpPr>
        <p:spPr bwMode="auto">
          <a:xfrm>
            <a:off x="1195287" y="5219459"/>
            <a:ext cx="10608611" cy="106028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cs typeface="Times New Roman" pitchFamily="18" charset="0"/>
              </a:rPr>
              <a:t>arise from…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由</a:t>
            </a:r>
            <a:r>
              <a:rPr lang="en-US" altLang="zh-CN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800" dirty="0">
                <a:solidFill>
                  <a:srgbClr val="0070C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引起</a:t>
            </a:r>
            <a:endParaRPr lang="en-US" altLang="zh-CN" sz="2800" dirty="0">
              <a:solidFill>
                <a:srgbClr val="0070C0"/>
              </a:solidFill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 eaLnBrk="0" hangingPunct="0">
              <a:lnSpc>
                <a:spcPct val="115000"/>
              </a:lnSpc>
            </a:pP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 problem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arose from 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lack of communication. 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  <p:bldP spid="9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28571" y="675945"/>
            <a:ext cx="216054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862838" y="810289"/>
            <a:ext cx="7373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Quiz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306369" y="659191"/>
            <a:ext cx="437732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800" dirty="0">
                <a:solidFill>
                  <a:schemeClr val="tx1"/>
                </a:solidFill>
                <a:latin typeface="宋体" pitchFamily="2" charset="-122"/>
                <a:ea typeface="宋体" pitchFamily="2" charset="-122"/>
                <a:sym typeface="Arial" panose="020B0604020202020204"/>
              </a:rPr>
              <a:t>用</a:t>
            </a:r>
            <a:r>
              <a:rPr lang="en-US" altLang="zh-CN" sz="2800" dirty="0">
                <a:solidFill>
                  <a:schemeClr val="tx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arise, rise, raise</a:t>
            </a:r>
            <a:r>
              <a:rPr lang="zh-CN" altLang="en-US" sz="2800" dirty="0">
                <a:solidFill>
                  <a:schemeClr val="tx1"/>
                </a:solidFill>
                <a:latin typeface="宋体" pitchFamily="2" charset="-122"/>
                <a:ea typeface="宋体" pitchFamily="2" charset="-122"/>
                <a:sym typeface="Arial" panose="020B0604020202020204"/>
              </a:rPr>
              <a:t>填空 </a:t>
            </a: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128571" y="2227670"/>
            <a:ext cx="9678958" cy="35378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As is known to all, the sun ________ in the east and sets in the west. 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Years of experience in driving made Mr. White convinced that he could deal with any emergencies ________ at any time. 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ea typeface="华文新魏" pitchFamily="2" charset="-122"/>
                <a:cs typeface="Times New Roman" pitchFamily="18" charset="0"/>
              </a:rPr>
              <a:t>To _________ people’s awareness of environmental protection, the Students’ Union launched a campaign. </a:t>
            </a:r>
          </a:p>
          <a:p>
            <a:pPr marL="514350" indent="-514350">
              <a:spcBef>
                <a:spcPct val="35000"/>
              </a:spcBef>
              <a:buAutoNum type="arabicPeriod"/>
            </a:pPr>
            <a:endParaRPr lang="en-US" altLang="zh-CN" sz="2800" dirty="0">
              <a:latin typeface="Calibri" panose="020F0502020204030204" pitchFamily="34" charset="0"/>
              <a:ea typeface="华文新魏" pitchFamily="2" charset="-122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Text Box 4"/>
          <p:cNvSpPr txBox="1">
            <a:spLocks noChangeArrowheads="1"/>
          </p:cNvSpPr>
          <p:nvPr/>
        </p:nvSpPr>
        <p:spPr bwMode="auto">
          <a:xfrm>
            <a:off x="5495029" y="2210916"/>
            <a:ext cx="121980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rPr>
              <a:t>rises</a:t>
            </a:r>
          </a:p>
        </p:txBody>
      </p:sp>
      <p:sp>
        <p:nvSpPr>
          <p:cNvPr id="31" name="Text Box 5"/>
          <p:cNvSpPr txBox="1">
            <a:spLocks noChangeArrowheads="1"/>
          </p:cNvSpPr>
          <p:nvPr/>
        </p:nvSpPr>
        <p:spPr bwMode="auto">
          <a:xfrm>
            <a:off x="7012632" y="3621364"/>
            <a:ext cx="163567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arising</a:t>
            </a:r>
          </a:p>
        </p:txBody>
      </p:sp>
      <p:sp>
        <p:nvSpPr>
          <p:cNvPr id="32" name="Text Box 6"/>
          <p:cNvSpPr txBox="1">
            <a:spLocks noChangeArrowheads="1"/>
          </p:cNvSpPr>
          <p:nvPr/>
        </p:nvSpPr>
        <p:spPr bwMode="auto">
          <a:xfrm>
            <a:off x="2231528" y="4235392"/>
            <a:ext cx="134354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defRPr sz="2800">
                <a:solidFill>
                  <a:srgbClr val="FF0000"/>
                </a:solidFill>
                <a:latin typeface="Calibri" panose="020F0502020204030204" pitchFamily="34" charset="0"/>
                <a:ea typeface="华文新魏" pitchFamily="2" charset="-122"/>
              </a:defRPr>
            </a:lvl1pPr>
          </a:lstStyle>
          <a:p>
            <a:r>
              <a:rPr lang="en-US" altLang="zh-CN" dirty="0"/>
              <a:t> raise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3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764274" y="972154"/>
            <a:ext cx="249754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3. as a result</a:t>
            </a:r>
            <a:endParaRPr lang="en-US" altLang="zh-CN" sz="2800" dirty="0">
              <a:solidFill>
                <a:schemeClr val="bg1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684090" y="1261105"/>
            <a:ext cx="10007844" cy="9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144307"/>
            <a:ext cx="756285" cy="594360"/>
          </a:xfrm>
          <a:prstGeom prst="rect">
            <a:avLst/>
          </a:prstGeom>
        </p:spPr>
      </p:pic>
      <p:sp>
        <p:nvSpPr>
          <p:cNvPr id="20" name="平行四边形 19"/>
          <p:cNvSpPr/>
          <p:nvPr/>
        </p:nvSpPr>
        <p:spPr>
          <a:xfrm>
            <a:off x="983033" y="8349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/>
          <p:cNvSpPr/>
          <p:nvPr/>
        </p:nvSpPr>
        <p:spPr>
          <a:xfrm>
            <a:off x="1044576" y="1955704"/>
            <a:ext cx="9614631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40000"/>
              </a:spcBef>
            </a:pP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As a result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, they agreed to my advice, and everything went well as planned.</a:t>
            </a:r>
          </a:p>
          <a:p>
            <a:pPr>
              <a:spcBef>
                <a:spcPct val="40000"/>
              </a:spcBef>
            </a:pPr>
            <a:r>
              <a:rPr lang="zh-CN" altLang="en-US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拓展：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spcBef>
                <a:spcPct val="40000"/>
              </a:spcBef>
            </a:pPr>
            <a:r>
              <a:rPr lang="en-US" altLang="zh-CN" sz="2400" dirty="0">
                <a:solidFill>
                  <a:schemeClr val="accent1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as a result of = in consequence of = because of= due to </a:t>
            </a:r>
            <a:r>
              <a:rPr lang="zh-CN" altLang="en-US" sz="2400" dirty="0">
                <a:solidFill>
                  <a:schemeClr val="accent1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因为；由于</a:t>
            </a:r>
            <a:endParaRPr lang="en-US" altLang="zh-CN" sz="2400" dirty="0">
              <a:solidFill>
                <a:schemeClr val="accent1"/>
              </a:solidFill>
              <a:latin typeface="Calibri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Jenny nearly missed the flight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as a result of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doing too much shopping.</a:t>
            </a:r>
          </a:p>
          <a:p>
            <a:pPr>
              <a:spcBef>
                <a:spcPct val="40000"/>
              </a:spcBef>
            </a:pPr>
            <a:r>
              <a:rPr lang="en-US" altLang="zh-CN" sz="2400" dirty="0">
                <a:solidFill>
                  <a:schemeClr val="accent1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result in  =  lead to = contribute to = cause = give rise to </a:t>
            </a:r>
            <a:r>
              <a:rPr lang="zh-CN" altLang="en-US" sz="2400" dirty="0">
                <a:solidFill>
                  <a:schemeClr val="accent1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导致；造成</a:t>
            </a:r>
            <a:endParaRPr lang="en-US" altLang="zh-CN" sz="2400" dirty="0">
              <a:solidFill>
                <a:schemeClr val="accent1"/>
              </a:solidFill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His careless driving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resulted in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 a serious accident. </a:t>
            </a:r>
          </a:p>
          <a:p>
            <a:pPr>
              <a:spcBef>
                <a:spcPct val="40000"/>
              </a:spcBef>
            </a:pPr>
            <a:r>
              <a:rPr lang="en-US" altLang="zh-CN" sz="2400" dirty="0">
                <a:solidFill>
                  <a:schemeClr val="accent1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result from = arise from </a:t>
            </a:r>
            <a:r>
              <a:rPr lang="zh-CN" altLang="en-US" sz="2400" dirty="0">
                <a:solidFill>
                  <a:schemeClr val="accent1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由</a:t>
            </a:r>
            <a:r>
              <a:rPr lang="en-US" altLang="zh-CN" sz="2400" dirty="0">
                <a:solidFill>
                  <a:schemeClr val="accent1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solidFill>
                  <a:schemeClr val="accent1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引起</a:t>
            </a:r>
            <a:endParaRPr lang="en-US" altLang="zh-CN" sz="2400" dirty="0">
              <a:solidFill>
                <a:schemeClr val="accent1"/>
              </a:solidFill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The serious accident </a:t>
            </a:r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resulted from 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his careless driving. </a:t>
            </a:r>
          </a:p>
        </p:txBody>
      </p:sp>
      <p:sp>
        <p:nvSpPr>
          <p:cNvPr id="10" name="矩形 9"/>
          <p:cNvSpPr/>
          <p:nvPr/>
        </p:nvSpPr>
        <p:spPr>
          <a:xfrm>
            <a:off x="3415455" y="890683"/>
            <a:ext cx="4586512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chemeClr val="accent1"/>
                </a:solidFill>
                <a:latin typeface="Times New Roman" pitchFamily="18" charset="0"/>
                <a:cs typeface="Times New Roman" pitchFamily="18" charset="0"/>
              </a:rPr>
              <a:t>= in consequence</a:t>
            </a:r>
            <a:r>
              <a:rPr lang="zh-CN" altLang="en-US" sz="2800" b="1" dirty="0">
                <a:solidFill>
                  <a:schemeClr val="accent1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因此；结果</a:t>
            </a:r>
            <a:endParaRPr lang="en-US" altLang="zh-CN" sz="2800" dirty="0">
              <a:solidFill>
                <a:schemeClr val="accent1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273097" y="510696"/>
            <a:ext cx="2700671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684090" y="1752433"/>
            <a:ext cx="10007844" cy="9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80000"/>
              </a:lnSpc>
              <a:spcBef>
                <a:spcPct val="40000"/>
              </a:spcBef>
            </a:pPr>
            <a:endParaRPr lang="en-US" altLang="zh-CN" sz="2800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635635"/>
            <a:ext cx="756285" cy="594360"/>
          </a:xfrm>
          <a:prstGeom prst="rect">
            <a:avLst/>
          </a:prstGeom>
        </p:spPr>
      </p:pic>
      <p:sp>
        <p:nvSpPr>
          <p:cNvPr id="30" name="矩形 29"/>
          <p:cNvSpPr/>
          <p:nvPr/>
        </p:nvSpPr>
        <p:spPr>
          <a:xfrm>
            <a:off x="1086673" y="2374244"/>
            <a:ext cx="9498142" cy="38364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15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1. There is more and more pollution. ______________, many species have died out. 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2. ______________</a:t>
            </a:r>
            <a:r>
              <a:rPr lang="en-US" altLang="zh-CN" sz="24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more and more pollution, many species have died out. </a:t>
            </a:r>
          </a:p>
          <a:p>
            <a:pPr>
              <a:lnSpc>
                <a:spcPct val="15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3. More and more pollution has ______________ many species dying out. </a:t>
            </a:r>
          </a:p>
          <a:p>
            <a:pPr>
              <a:lnSpc>
                <a:spcPct val="150000"/>
              </a:lnSpc>
              <a:spcBef>
                <a:spcPct val="40000"/>
              </a:spcBef>
            </a:pPr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4. The fact that many species have died out ______________ more and more pollution.</a:t>
            </a:r>
            <a:endParaRPr lang="en-US" altLang="zh-CN" sz="24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20" name="矩形 19"/>
          <p:cNvSpPr/>
          <p:nvPr/>
        </p:nvSpPr>
        <p:spPr>
          <a:xfrm flipH="1">
            <a:off x="6017975" y="2443195"/>
            <a:ext cx="154870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As a result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24" name="矩形 23"/>
          <p:cNvSpPr/>
          <p:nvPr/>
        </p:nvSpPr>
        <p:spPr>
          <a:xfrm flipH="1">
            <a:off x="1442092" y="3754562"/>
            <a:ext cx="188307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As a result of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5" name="矩形 24"/>
          <p:cNvSpPr/>
          <p:nvPr/>
        </p:nvSpPr>
        <p:spPr>
          <a:xfrm flipH="1">
            <a:off x="5321396" y="4351032"/>
            <a:ext cx="1987373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resulted in 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26" name="矩形 25"/>
          <p:cNvSpPr/>
          <p:nvPr/>
        </p:nvSpPr>
        <p:spPr>
          <a:xfrm flipH="1">
            <a:off x="6646139" y="5114128"/>
            <a:ext cx="260412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results from</a:t>
            </a:r>
            <a:endParaRPr lang="zh-CN" altLang="en-US" sz="24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 flipH="1">
            <a:off x="1086673" y="1800010"/>
            <a:ext cx="850888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zh-CN" altLang="en-US" sz="2800" dirty="0">
                <a:latin typeface="宋体" pitchFamily="2" charset="-122"/>
                <a:ea typeface="宋体" pitchFamily="2" charset="-122"/>
              </a:rPr>
              <a:t>因为越来越多的污染，许多物种已经灭绝。</a:t>
            </a:r>
          </a:p>
        </p:txBody>
      </p:sp>
      <p:sp>
        <p:nvSpPr>
          <p:cNvPr id="13" name="Rectangle 18"/>
          <p:cNvSpPr>
            <a:spLocks noChangeArrowheads="1"/>
          </p:cNvSpPr>
          <p:nvPr/>
        </p:nvSpPr>
        <p:spPr bwMode="auto">
          <a:xfrm>
            <a:off x="2212645" y="658371"/>
            <a:ext cx="7373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Quiz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14" name="平行四边形 13"/>
          <p:cNvSpPr/>
          <p:nvPr/>
        </p:nvSpPr>
        <p:spPr>
          <a:xfrm>
            <a:off x="4022543" y="548681"/>
            <a:ext cx="4377321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zh-CN" altLang="en-US" sz="2800" dirty="0">
              <a:solidFill>
                <a:schemeClr val="tx1"/>
              </a:solidFill>
              <a:latin typeface="宋体" pitchFamily="2" charset="-122"/>
              <a:ea typeface="宋体" pitchFamily="2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5209847" y="726155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一句多译</a:t>
            </a:r>
            <a:endParaRPr lang="en-US" altLang="zh-CN" sz="2800" dirty="0"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20" grpId="0"/>
      <p:bldP spid="24" grpId="0"/>
      <p:bldP spid="25" grpId="0"/>
      <p:bldP spid="26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167006" y="1203246"/>
            <a:ext cx="41823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Times New Roman" pitchFamily="18" charset="0"/>
              </a:rPr>
              <a:t>4. in a way     </a:t>
            </a:r>
            <a:endParaRPr lang="en-US" altLang="zh-CN" sz="2800" dirty="0">
              <a:solidFill>
                <a:schemeClr val="bg1"/>
              </a:solidFill>
              <a:latin typeface="Calibri" panose="020F0502020204030204" pitchFamily="34" charset="0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239843"/>
            <a:ext cx="756285" cy="594360"/>
          </a:xfrm>
          <a:prstGeom prst="rect">
            <a:avLst/>
          </a:prstGeom>
        </p:spPr>
      </p:pic>
      <p:sp>
        <p:nvSpPr>
          <p:cNvPr id="17" name="平行四边形 16"/>
          <p:cNvSpPr/>
          <p:nvPr/>
        </p:nvSpPr>
        <p:spPr>
          <a:xfrm>
            <a:off x="1167006" y="276217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/>
          <p:cNvSpPr/>
          <p:nvPr/>
        </p:nvSpPr>
        <p:spPr>
          <a:xfrm>
            <a:off x="1167006" y="2423612"/>
            <a:ext cx="9599763" cy="39567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eaLnBrk="0" hangingPunct="0">
              <a:lnSpc>
                <a:spcPts val="3800"/>
              </a:lnSpc>
            </a:pP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拓展：</a:t>
            </a:r>
            <a:endParaRPr lang="en-US" altLang="zh-CN" sz="28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ts val="3800"/>
              </a:lnSpc>
              <a:buFontTx/>
              <a:buNone/>
            </a:pPr>
            <a:r>
              <a:rPr lang="en-US" altLang="zh-CN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some ways     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在某些方面</a:t>
            </a:r>
          </a:p>
          <a:p>
            <a:pPr>
              <a:lnSpc>
                <a:spcPts val="3800"/>
              </a:lnSpc>
              <a:buFontTx/>
              <a:buNone/>
            </a:pP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no way           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决不（放句首要倒装</a:t>
            </a:r>
            <a:r>
              <a:rPr lang="zh-CN" altLang="en-US" sz="2800" dirty="0">
                <a:latin typeface="Calibri" panose="020F0502020204030204" pitchFamily="34" charset="0"/>
                <a:cs typeface="Times New Roman" pitchFamily="18" charset="0"/>
              </a:rPr>
              <a:t>）</a:t>
            </a:r>
          </a:p>
          <a:p>
            <a:pPr>
              <a:lnSpc>
                <a:spcPts val="3800"/>
              </a:lnSpc>
              <a:buFontTx/>
              <a:buNone/>
            </a:pPr>
            <a:r>
              <a:rPr lang="zh-CN" altLang="en-US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by the way         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顺便说，附带说一下</a:t>
            </a:r>
          </a:p>
          <a:p>
            <a:pPr>
              <a:lnSpc>
                <a:spcPts val="3800"/>
              </a:lnSpc>
              <a:buFontTx/>
              <a:buNone/>
            </a:pPr>
            <a:r>
              <a:rPr lang="zh-CN" altLang="en-US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on the way to     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在去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...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的途中；即将</a:t>
            </a:r>
          </a:p>
          <a:p>
            <a:pPr>
              <a:lnSpc>
                <a:spcPts val="3800"/>
              </a:lnSpc>
              <a:buFontTx/>
              <a:buNone/>
            </a:pPr>
            <a:r>
              <a:rPr lang="zh-CN" altLang="en-US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the/one’s way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挡道，妨碍别人</a:t>
            </a:r>
          </a:p>
          <a:p>
            <a:pPr>
              <a:lnSpc>
                <a:spcPts val="3800"/>
              </a:lnSpc>
              <a:buFontTx/>
              <a:buNone/>
            </a:pPr>
            <a:r>
              <a:rPr lang="zh-CN" altLang="en-US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 this way        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这样，用这种方式</a:t>
            </a:r>
          </a:p>
          <a:p>
            <a:pPr>
              <a:lnSpc>
                <a:spcPts val="3800"/>
              </a:lnSpc>
              <a:buFontTx/>
              <a:buNone/>
            </a:pPr>
            <a:r>
              <a:rPr lang="zh-CN" altLang="en-US" sz="2800" dirty="0">
                <a:latin typeface="Calibri" panose="020F0502020204030204" pitchFamily="34" charset="0"/>
              </a:rPr>
              <a:t> </a:t>
            </a: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by way of           	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经由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...</a:t>
            </a:r>
            <a:r>
              <a:rPr lang="zh-CN" altLang="en-US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；途径</a:t>
            </a:r>
            <a:r>
              <a:rPr lang="en-US" altLang="zh-CN" sz="2800" dirty="0">
                <a:latin typeface="Calibri" panose="020F0502020204030204" pitchFamily="34" charset="0"/>
                <a:ea typeface="宋体" pitchFamily="2" charset="-122"/>
                <a:cs typeface="Times New Roman" pitchFamily="18" charset="0"/>
              </a:rPr>
              <a:t>...</a:t>
            </a:r>
            <a:endParaRPr lang="zh-CN" altLang="zh-CN" sz="2800" dirty="0">
              <a:latin typeface="Calibri" panose="020F0502020204030204" pitchFamily="34" charset="0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3258195" y="1204859"/>
            <a:ext cx="6349829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= in a sense = in one way = to some degree</a:t>
            </a:r>
            <a:r>
              <a:rPr lang="zh-CN" altLang="en-US" sz="2800" b="1" dirty="0">
                <a:solidFill>
                  <a:srgbClr val="22ACEC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在某种程度上</a:t>
            </a:r>
            <a:endParaRPr lang="en-US" altLang="zh-CN" sz="2800" b="1" dirty="0">
              <a:solidFill>
                <a:srgbClr val="22ACEC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1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928051" y="501187"/>
            <a:ext cx="2388358" cy="795350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513806" y="648613"/>
            <a:ext cx="73738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Quiz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3195838" y="500032"/>
            <a:ext cx="2686350" cy="796505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zh-CN" altLang="en-US" sz="2400" b="1" dirty="0">
                <a:solidFill>
                  <a:schemeClr val="accent1"/>
                </a:solidFill>
                <a:latin typeface="Times New Roman" pitchFamily="18" charset="0"/>
                <a:ea typeface="宋体" pitchFamily="2" charset="-122"/>
                <a:cs typeface="Times New Roman" pitchFamily="18" charset="0"/>
                <a:sym typeface="Arial" panose="020B0604020202020204"/>
              </a:rPr>
              <a:t>即学即用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51811" y="635635"/>
            <a:ext cx="756285" cy="594360"/>
          </a:xfrm>
          <a:prstGeom prst="rect">
            <a:avLst/>
          </a:prstGeom>
        </p:spPr>
      </p:pic>
      <p:sp>
        <p:nvSpPr>
          <p:cNvPr id="12" name="Rectangle 2"/>
          <p:cNvSpPr txBox="1">
            <a:spLocks noChangeArrowheads="1"/>
          </p:cNvSpPr>
          <p:nvPr/>
        </p:nvSpPr>
        <p:spPr>
          <a:xfrm>
            <a:off x="928051" y="1661663"/>
            <a:ext cx="10824607" cy="452596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/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1.</a:t>
            </a:r>
            <a:r>
              <a:rPr lang="zh-CN" altLang="en-US" sz="2800" dirty="0">
                <a:latin typeface="Calibri" pitchFamily="34" charset="0"/>
              </a:rPr>
              <a:t> I will go to Australia ________</a:t>
            </a:r>
            <a:r>
              <a:rPr lang="en-US" altLang="en-US" sz="2800" dirty="0">
                <a:latin typeface="Calibri" pitchFamily="34" charset="0"/>
              </a:rPr>
              <a:t>_____</a:t>
            </a:r>
            <a:r>
              <a:rPr lang="zh-CN" altLang="en-US" sz="2800" dirty="0">
                <a:latin typeface="Calibri" pitchFamily="34" charset="0"/>
              </a:rPr>
              <a:t> Singapore.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2.</a:t>
            </a:r>
            <a:r>
              <a:rPr lang="zh-CN" altLang="en-US" sz="2800" dirty="0">
                <a:latin typeface="Calibri" pitchFamily="34" charset="0"/>
              </a:rPr>
              <a:t>The car is ________</a:t>
            </a:r>
            <a:r>
              <a:rPr lang="en-US" altLang="en-US" sz="2800" dirty="0">
                <a:latin typeface="Calibri" pitchFamily="34" charset="0"/>
              </a:rPr>
              <a:t>____</a:t>
            </a:r>
            <a:r>
              <a:rPr lang="zh-CN" altLang="en-US" sz="2800" dirty="0">
                <a:latin typeface="Calibri" pitchFamily="34" charset="0"/>
              </a:rPr>
              <a:t>, causing the traffic jam.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3. </a:t>
            </a:r>
            <a:r>
              <a:rPr lang="zh-CN" altLang="en-US" sz="2800" dirty="0">
                <a:latin typeface="Calibri" pitchFamily="34" charset="0"/>
              </a:rPr>
              <a:t>__________</a:t>
            </a:r>
            <a:r>
              <a:rPr lang="en-US" altLang="en-US" sz="2800" dirty="0">
                <a:latin typeface="Calibri" pitchFamily="34" charset="0"/>
              </a:rPr>
              <a:t>__</a:t>
            </a:r>
            <a:r>
              <a:rPr lang="zh-CN" altLang="en-US" sz="2800" dirty="0">
                <a:latin typeface="Calibri" pitchFamily="34" charset="0"/>
              </a:rPr>
              <a:t> will I give in to him </a:t>
            </a:r>
            <a:r>
              <a:rPr lang="en-US" altLang="zh-CN" sz="2800" dirty="0">
                <a:latin typeface="Calibri" pitchFamily="34" charset="0"/>
              </a:rPr>
              <a:t>and his stupid decision</a:t>
            </a:r>
            <a:r>
              <a:rPr lang="zh-CN" altLang="en-US" sz="2800" dirty="0">
                <a:latin typeface="Calibri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4.</a:t>
            </a:r>
            <a:r>
              <a:rPr lang="zh-CN" altLang="en-US" sz="2800" dirty="0">
                <a:latin typeface="Calibri" pitchFamily="34" charset="0"/>
              </a:rPr>
              <a:t>  ___________</a:t>
            </a:r>
            <a:r>
              <a:rPr lang="en-US" altLang="en-US" sz="2800" dirty="0">
                <a:latin typeface="Calibri" pitchFamily="34" charset="0"/>
              </a:rPr>
              <a:t>___</a:t>
            </a:r>
            <a:r>
              <a:rPr lang="zh-CN" altLang="en-US" sz="2800" dirty="0">
                <a:latin typeface="Calibri" pitchFamily="34" charset="0"/>
              </a:rPr>
              <a:t>, </a:t>
            </a:r>
            <a:r>
              <a:rPr lang="en-US" altLang="zh-CN" sz="2800" dirty="0">
                <a:latin typeface="Calibri" pitchFamily="34" charset="0"/>
              </a:rPr>
              <a:t>I admit that </a:t>
            </a:r>
            <a:r>
              <a:rPr lang="zh-CN" altLang="en-US" sz="2800" dirty="0">
                <a:latin typeface="Calibri" pitchFamily="34" charset="0"/>
              </a:rPr>
              <a:t>he is better than me.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5.</a:t>
            </a:r>
            <a:r>
              <a:rPr lang="zh-CN" altLang="en-US" sz="2800" dirty="0">
                <a:latin typeface="Calibri" pitchFamily="34" charset="0"/>
              </a:rPr>
              <a:t>  ___________, what do you think about this Team? 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6.</a:t>
            </a:r>
            <a:r>
              <a:rPr lang="zh-CN" altLang="en-US" sz="2800" dirty="0">
                <a:latin typeface="Calibri" pitchFamily="34" charset="0"/>
              </a:rPr>
              <a:t> I never miss breakfast</a:t>
            </a:r>
            <a:r>
              <a:rPr lang="en-US" altLang="zh-CN" sz="2800" dirty="0">
                <a:latin typeface="Calibri" pitchFamily="34" charset="0"/>
              </a:rPr>
              <a:t>; </a:t>
            </a:r>
            <a:r>
              <a:rPr lang="zh-CN" altLang="en-US" sz="2800" dirty="0">
                <a:latin typeface="Calibri" pitchFamily="34" charset="0"/>
              </a:rPr>
              <a:t>I either eat at home or eat __________</a:t>
            </a:r>
            <a:r>
              <a:rPr lang="en-US" altLang="en-US" sz="2800" dirty="0">
                <a:latin typeface="Calibri" pitchFamily="34" charset="0"/>
              </a:rPr>
              <a:t>__</a:t>
            </a:r>
            <a:r>
              <a:rPr lang="zh-CN" altLang="en-US" sz="2800" dirty="0">
                <a:latin typeface="Calibri" pitchFamily="34" charset="0"/>
              </a:rPr>
              <a:t>school.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zh-CN" sz="2800" dirty="0">
                <a:latin typeface="Calibri" pitchFamily="34" charset="0"/>
              </a:rPr>
              <a:t>7.</a:t>
            </a:r>
            <a:r>
              <a:rPr lang="zh-CN" altLang="en-US" sz="2800" dirty="0">
                <a:latin typeface="Calibri" pitchFamily="34" charset="0"/>
              </a:rPr>
              <a:t> Only __________ can we </a:t>
            </a:r>
            <a:r>
              <a:rPr lang="en-US" altLang="zh-CN" sz="2800" dirty="0">
                <a:latin typeface="Calibri" pitchFamily="34" charset="0"/>
              </a:rPr>
              <a:t>better the tough situation</a:t>
            </a:r>
            <a:r>
              <a:rPr lang="zh-CN" altLang="en-US" sz="2800" dirty="0">
                <a:latin typeface="Calibri" pitchFamily="34" charset="0"/>
              </a:rPr>
              <a:t>.</a:t>
            </a:r>
          </a:p>
          <a:p>
            <a:pPr marL="228600" marR="0" lvl="0" indent="-228600" algn="l" defTabSz="914400" rtl="0" eaLnBrk="1" fontAlgn="auto" latinLnBrk="0" hangingPunct="1">
              <a:lnSpc>
                <a:spcPts val="38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endParaRPr kumimoji="0" lang="zh-CN" altLang="en-US" sz="2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Text Box 3"/>
          <p:cNvSpPr txBox="1">
            <a:spLocks noChangeArrowheads="1"/>
          </p:cNvSpPr>
          <p:nvPr/>
        </p:nvSpPr>
        <p:spPr bwMode="auto">
          <a:xfrm>
            <a:off x="4511569" y="1661663"/>
            <a:ext cx="18287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by way of</a:t>
            </a:r>
          </a:p>
        </p:txBody>
      </p:sp>
      <p:sp>
        <p:nvSpPr>
          <p:cNvPr id="14" name="Text Box 4"/>
          <p:cNvSpPr txBox="1">
            <a:spLocks noChangeArrowheads="1"/>
          </p:cNvSpPr>
          <p:nvPr/>
        </p:nvSpPr>
        <p:spPr bwMode="auto">
          <a:xfrm>
            <a:off x="2998815" y="2320166"/>
            <a:ext cx="199201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in the way</a:t>
            </a: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1488895" y="2906286"/>
            <a:ext cx="21176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In no way</a:t>
            </a:r>
          </a:p>
        </p:txBody>
      </p:sp>
      <p:sp>
        <p:nvSpPr>
          <p:cNvPr id="16" name="Text Box 6"/>
          <p:cNvSpPr txBox="1">
            <a:spLocks noChangeArrowheads="1"/>
          </p:cNvSpPr>
          <p:nvPr/>
        </p:nvSpPr>
        <p:spPr bwMode="auto">
          <a:xfrm>
            <a:off x="1474523" y="3533022"/>
            <a:ext cx="245658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In some ways</a:t>
            </a:r>
          </a:p>
        </p:txBody>
      </p:sp>
      <p:sp>
        <p:nvSpPr>
          <p:cNvPr id="17" name="Text Box 7"/>
          <p:cNvSpPr txBox="1">
            <a:spLocks noChangeArrowheads="1"/>
          </p:cNvSpPr>
          <p:nvPr/>
        </p:nvSpPr>
        <p:spPr bwMode="auto">
          <a:xfrm>
            <a:off x="1476816" y="4104208"/>
            <a:ext cx="232579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By the way</a:t>
            </a:r>
          </a:p>
        </p:txBody>
      </p:sp>
      <p:sp>
        <p:nvSpPr>
          <p:cNvPr id="24" name="Text Box 8"/>
          <p:cNvSpPr txBox="1">
            <a:spLocks noChangeArrowheads="1"/>
          </p:cNvSpPr>
          <p:nvPr/>
        </p:nvSpPr>
        <p:spPr bwMode="auto">
          <a:xfrm>
            <a:off x="8581857" y="4756473"/>
            <a:ext cx="295275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on the way to</a:t>
            </a:r>
          </a:p>
        </p:txBody>
      </p:sp>
      <p:sp>
        <p:nvSpPr>
          <p:cNvPr id="28" name="Text Box 9"/>
          <p:cNvSpPr txBox="1">
            <a:spLocks noChangeArrowheads="1"/>
          </p:cNvSpPr>
          <p:nvPr/>
        </p:nvSpPr>
        <p:spPr bwMode="auto">
          <a:xfrm>
            <a:off x="2035018" y="5322981"/>
            <a:ext cx="20300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in this way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utoUpdateAnimBg="0"/>
      <p:bldP spid="14" grpId="0" autoUpdateAnimBg="0"/>
      <p:bldP spid="15" grpId="0" autoUpdateAnimBg="0"/>
      <p:bldP spid="16" grpId="0" autoUpdateAnimBg="0"/>
      <p:bldP spid="17" grpId="0" autoUpdateAnimBg="0"/>
      <p:bldP spid="24" grpId="0" autoUpdateAnimBg="0"/>
      <p:bldP spid="28" grpId="0" autoUpdateAnimBg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167006" y="1203246"/>
            <a:ext cx="4182378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latin typeface="Calibri" panose="020F0502020204030204" pitchFamily="34" charset="0"/>
                <a:cs typeface="Times New Roman" pitchFamily="18" charset="0"/>
              </a:rPr>
              <a:t>5. deal with    </a:t>
            </a:r>
            <a:r>
              <a:rPr lang="zh-CN" altLang="en-US" sz="2800" b="1" dirty="0">
                <a:latin typeface="宋体" pitchFamily="2" charset="-122"/>
                <a:ea typeface="宋体" pitchFamily="2" charset="-122"/>
                <a:cs typeface="Times New Roman" pitchFamily="18" charset="0"/>
              </a:rPr>
              <a:t>一词多义</a:t>
            </a:r>
            <a:endParaRPr lang="en-US" altLang="zh-CN" sz="2800" dirty="0">
              <a:solidFill>
                <a:schemeClr val="bg1"/>
              </a:solidFill>
              <a:latin typeface="宋体" pitchFamily="2" charset="-122"/>
              <a:ea typeface="宋体" pitchFamily="2" charset="-122"/>
              <a:cs typeface="宋体" panose="02010600030101010101" pitchFamily="2" charset="-122"/>
              <a:sym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8291" y="239843"/>
            <a:ext cx="756285" cy="594360"/>
          </a:xfrm>
          <a:prstGeom prst="rect">
            <a:avLst/>
          </a:prstGeom>
        </p:spPr>
      </p:pic>
      <p:sp>
        <p:nvSpPr>
          <p:cNvPr id="17" name="平行四边形 16"/>
          <p:cNvSpPr/>
          <p:nvPr/>
        </p:nvSpPr>
        <p:spPr>
          <a:xfrm>
            <a:off x="1167006" y="276217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  <p:sp>
        <p:nvSpPr>
          <p:cNvPr id="8" name="矩形 7"/>
          <p:cNvSpPr/>
          <p:nvPr/>
        </p:nvSpPr>
        <p:spPr>
          <a:xfrm>
            <a:off x="857250" y="1893338"/>
            <a:ext cx="8638442" cy="461664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 eaLnBrk="0" hangingPunct="0">
              <a:lnSpc>
                <a:spcPct val="150000"/>
              </a:lnSpc>
            </a:pP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1. As a child, he never left his parents, so he didn’t get used to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dealing with</a:t>
            </a: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 everything in school independently. 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2. It’s a book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dealing with </a:t>
            </a: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life in American universities.    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3. His work experience enabled him to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deal with </a:t>
            </a: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all kinds of people. </a:t>
            </a:r>
          </a:p>
          <a:p>
            <a:pPr algn="just" eaLnBrk="0" hangingPunct="0">
              <a:lnSpc>
                <a:spcPct val="150000"/>
              </a:lnSpc>
            </a:pP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4. You said that he was easy to get along with. Personally, he was  hard to </a:t>
            </a:r>
            <a:r>
              <a:rPr lang="en-US" altLang="zh-CN" sz="2800" dirty="0">
                <a:solidFill>
                  <a:srgbClr val="FF0000"/>
                </a:solidFill>
                <a:latin typeface="Calibri" pitchFamily="34" charset="0"/>
                <a:ea typeface="宋体" pitchFamily="2" charset="-122"/>
                <a:cs typeface="Times New Roman" pitchFamily="18" charset="0"/>
              </a:rPr>
              <a:t>deal with</a:t>
            </a:r>
            <a:r>
              <a:rPr lang="en-US" altLang="zh-CN" sz="2800" dirty="0">
                <a:latin typeface="Calibri" pitchFamily="34" charset="0"/>
                <a:ea typeface="宋体" pitchFamily="2" charset="-122"/>
                <a:cs typeface="Times New Roman" pitchFamily="18" charset="0"/>
              </a:rPr>
              <a:t>. </a:t>
            </a:r>
            <a:endParaRPr lang="zh-CN" altLang="zh-CN" sz="2800" dirty="0">
              <a:latin typeface="宋体" pitchFamily="2" charset="-122"/>
              <a:ea typeface="宋体" pitchFamily="2" charset="-122"/>
              <a:cs typeface="Times New Roman" pitchFamily="18" charset="0"/>
            </a:endParaRPr>
          </a:p>
        </p:txBody>
      </p:sp>
      <p:sp>
        <p:nvSpPr>
          <p:cNvPr id="7" name="Text Box 9"/>
          <p:cNvSpPr txBox="1">
            <a:spLocks noChangeArrowheads="1"/>
          </p:cNvSpPr>
          <p:nvPr/>
        </p:nvSpPr>
        <p:spPr bwMode="auto">
          <a:xfrm>
            <a:off x="9490258" y="2691371"/>
            <a:ext cx="20300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zh-CN" altLang="en-US" sz="2800" dirty="0">
                <a:solidFill>
                  <a:srgbClr val="0000FF"/>
                </a:solidFill>
                <a:latin typeface="宋体" pitchFamily="2" charset="-122"/>
                <a:ea typeface="宋体" pitchFamily="2" charset="-122"/>
              </a:rPr>
              <a:t>处理；应付</a:t>
            </a:r>
            <a:endParaRPr lang="en-US" sz="2800" dirty="0">
              <a:solidFill>
                <a:srgbClr val="0000FF"/>
              </a:solidFill>
              <a:latin typeface="宋体" pitchFamily="2" charset="-122"/>
              <a:ea typeface="宋体" pitchFamily="2" charset="-122"/>
            </a:endParaRPr>
          </a:p>
        </p:txBody>
      </p:sp>
      <p:sp>
        <p:nvSpPr>
          <p:cNvPr id="9" name="Text Box 9"/>
          <p:cNvSpPr txBox="1">
            <a:spLocks noChangeArrowheads="1"/>
          </p:cNvSpPr>
          <p:nvPr/>
        </p:nvSpPr>
        <p:spPr bwMode="auto">
          <a:xfrm>
            <a:off x="9490258" y="3344193"/>
            <a:ext cx="1511063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buFont typeface="Arial" charset="0"/>
              <a:buNone/>
              <a:defRPr sz="2800">
                <a:solidFill>
                  <a:srgbClr val="0000FF"/>
                </a:solidFill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涉及</a:t>
            </a:r>
            <a:endParaRPr lang="en-US" altLang="en-US" dirty="0"/>
          </a:p>
        </p:txBody>
      </p:sp>
      <p:sp>
        <p:nvSpPr>
          <p:cNvPr id="10" name="Text Box 9"/>
          <p:cNvSpPr txBox="1">
            <a:spLocks noChangeArrowheads="1"/>
          </p:cNvSpPr>
          <p:nvPr/>
        </p:nvSpPr>
        <p:spPr bwMode="auto">
          <a:xfrm>
            <a:off x="9490258" y="4396980"/>
            <a:ext cx="246212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buFont typeface="Arial" charset="0"/>
              <a:buNone/>
              <a:defRPr sz="2800">
                <a:solidFill>
                  <a:srgbClr val="0000FF"/>
                </a:solidFill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与</a:t>
            </a:r>
            <a:r>
              <a:rPr lang="en-US" altLang="zh-CN" dirty="0"/>
              <a:t>……</a:t>
            </a:r>
            <a:r>
              <a:rPr lang="zh-CN" altLang="en-US" dirty="0"/>
              <a:t>打交道</a:t>
            </a:r>
            <a:endParaRPr lang="en-US" altLang="en-US" dirty="0"/>
          </a:p>
        </p:txBody>
      </p:sp>
      <p:sp>
        <p:nvSpPr>
          <p:cNvPr id="12" name="Text Box 9"/>
          <p:cNvSpPr txBox="1">
            <a:spLocks noChangeArrowheads="1"/>
          </p:cNvSpPr>
          <p:nvPr/>
        </p:nvSpPr>
        <p:spPr bwMode="auto">
          <a:xfrm>
            <a:off x="9490258" y="5717725"/>
            <a:ext cx="203009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>
            <a:defPPr>
              <a:defRPr lang="zh-CN"/>
            </a:defPPr>
            <a:lvl1pPr>
              <a:spcBef>
                <a:spcPct val="50000"/>
              </a:spcBef>
              <a:buFont typeface="Arial" charset="0"/>
              <a:buNone/>
              <a:defRPr sz="2800">
                <a:solidFill>
                  <a:srgbClr val="0000FF"/>
                </a:solidFill>
                <a:latin typeface="宋体" pitchFamily="2" charset="-122"/>
                <a:ea typeface="宋体" pitchFamily="2" charset="-122"/>
              </a:defRPr>
            </a:lvl1pPr>
          </a:lstStyle>
          <a:p>
            <a:r>
              <a:rPr lang="zh-CN" altLang="en-US" dirty="0"/>
              <a:t>相处</a:t>
            </a:r>
            <a:endParaRPr lang="en-US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7" grpId="0" autoUpdateAnimBg="0"/>
      <p:bldP spid="9" grpId="0" autoUpdateAnimBg="0"/>
      <p:bldP spid="10" grpId="0" autoUpdateAnimBg="0"/>
      <p:bldP spid="12" grpId="0" autoUpdateAnimBg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79058" y="264801"/>
            <a:ext cx="2700670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475892" y="439711"/>
            <a:ext cx="1535677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即学即用</a:t>
            </a:r>
            <a:r>
              <a:rPr lang="en-US" altLang="zh-CN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 </a:t>
            </a:r>
          </a:p>
        </p:txBody>
      </p:sp>
      <p:sp>
        <p:nvSpPr>
          <p:cNvPr id="6" name="矩形 5"/>
          <p:cNvSpPr/>
          <p:nvPr/>
        </p:nvSpPr>
        <p:spPr>
          <a:xfrm>
            <a:off x="518795" y="1012186"/>
            <a:ext cx="11234899" cy="5576429"/>
          </a:xfrm>
          <a:prstGeom prst="rect">
            <a:avLst/>
          </a:prstGeom>
          <a:solidFill>
            <a:srgbClr val="E0ECF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zh-CN" altLang="en-US" dirty="0">
              <a:latin typeface="Calibri" panose="020F0502020204030204" pitchFamily="34" charset="0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8795" y="309256"/>
            <a:ext cx="504825" cy="505460"/>
          </a:xfrm>
          <a:prstGeom prst="rect">
            <a:avLst/>
          </a:prstGeom>
        </p:spPr>
      </p:pic>
      <p:sp>
        <p:nvSpPr>
          <p:cNvPr id="13" name="矩形 12"/>
          <p:cNvSpPr/>
          <p:nvPr/>
        </p:nvSpPr>
        <p:spPr>
          <a:xfrm>
            <a:off x="724937" y="1101795"/>
            <a:ext cx="10668000" cy="569386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n-US" altLang="zh-CN" sz="2800" dirty="0">
                <a:latin typeface="Calibri" pitchFamily="34" charset="0"/>
              </a:rPr>
              <a:t>    As science and _________ develops quickly, computers have changed our life ________. We can not only ________a job through the Internet but also _____ the difficult problems _____________the Internet. However, problems _________ the application of computers can not be ignored. For one thing, fewer face-to-face talks ___________ advanced communication tools like </a:t>
            </a:r>
            <a:r>
              <a:rPr lang="en-US" altLang="zh-CN" sz="2800" i="1" dirty="0">
                <a:latin typeface="Calibri" pitchFamily="34" charset="0"/>
              </a:rPr>
              <a:t>QQ</a:t>
            </a:r>
            <a:r>
              <a:rPr lang="en-US" altLang="zh-CN" sz="2800" dirty="0">
                <a:latin typeface="Calibri" pitchFamily="34" charset="0"/>
              </a:rPr>
              <a:t> or </a:t>
            </a:r>
            <a:r>
              <a:rPr lang="en-US" altLang="zh-CN" sz="2800" i="1" dirty="0" err="1">
                <a:latin typeface="Calibri" pitchFamily="34" charset="0"/>
              </a:rPr>
              <a:t>Wechat</a:t>
            </a:r>
            <a:r>
              <a:rPr lang="en-US" altLang="zh-CN" sz="2800" dirty="0">
                <a:latin typeface="Calibri" pitchFamily="34" charset="0"/>
              </a:rPr>
              <a:t> have _________ a more giant communication gap between family and friends. For another, many students become _____ crazy about computers _______ they spend too much time on them, which has a bad effect on both their health and academic work. Anyway, we must keep in mind that how to ________ the problems depends on our attitudes: make good use of computers for the benefits, and avoid the improper __________. </a:t>
            </a:r>
          </a:p>
          <a:p>
            <a:pPr algn="just"/>
            <a:endParaRPr lang="zh-CN" altLang="en-US" sz="2800" dirty="0">
              <a:latin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9" name="Text Box 3"/>
          <p:cNvSpPr txBox="1">
            <a:spLocks noChangeArrowheads="1"/>
          </p:cNvSpPr>
          <p:nvPr/>
        </p:nvSpPr>
        <p:spPr bwMode="auto">
          <a:xfrm>
            <a:off x="3323592" y="1090167"/>
            <a:ext cx="18287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technology</a:t>
            </a:r>
          </a:p>
        </p:txBody>
      </p:sp>
      <p:sp>
        <p:nvSpPr>
          <p:cNvPr id="30" name="Text Box 3"/>
          <p:cNvSpPr txBox="1">
            <a:spLocks noChangeArrowheads="1"/>
          </p:cNvSpPr>
          <p:nvPr/>
        </p:nvSpPr>
        <p:spPr bwMode="auto">
          <a:xfrm>
            <a:off x="1930043" y="1490351"/>
            <a:ext cx="1539837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in a way</a:t>
            </a:r>
          </a:p>
        </p:txBody>
      </p:sp>
      <p:sp>
        <p:nvSpPr>
          <p:cNvPr id="31" name="Text Box 3"/>
          <p:cNvSpPr txBox="1">
            <a:spLocks noChangeArrowheads="1"/>
          </p:cNvSpPr>
          <p:nvPr/>
        </p:nvSpPr>
        <p:spPr bwMode="auto">
          <a:xfrm>
            <a:off x="5973390" y="1490351"/>
            <a:ext cx="1828785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apply for</a:t>
            </a:r>
          </a:p>
        </p:txBody>
      </p:sp>
      <p:sp>
        <p:nvSpPr>
          <p:cNvPr id="32" name="Text Box 3"/>
          <p:cNvSpPr txBox="1">
            <a:spLocks noChangeArrowheads="1"/>
          </p:cNvSpPr>
          <p:nvPr/>
        </p:nvSpPr>
        <p:spPr bwMode="auto">
          <a:xfrm>
            <a:off x="2267293" y="1977036"/>
            <a:ext cx="1182649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solve</a:t>
            </a:r>
          </a:p>
        </p:txBody>
      </p:sp>
      <p:sp>
        <p:nvSpPr>
          <p:cNvPr id="39" name="Text Box 3"/>
          <p:cNvSpPr txBox="1">
            <a:spLocks noChangeArrowheads="1"/>
          </p:cNvSpPr>
          <p:nvPr/>
        </p:nvSpPr>
        <p:spPr bwMode="auto">
          <a:xfrm>
            <a:off x="6858822" y="1949431"/>
            <a:ext cx="2814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with the help of</a:t>
            </a:r>
          </a:p>
        </p:txBody>
      </p:sp>
      <p:sp>
        <p:nvSpPr>
          <p:cNvPr id="40" name="Text Box 3"/>
          <p:cNvSpPr txBox="1">
            <a:spLocks noChangeArrowheads="1"/>
          </p:cNvSpPr>
          <p:nvPr/>
        </p:nvSpPr>
        <p:spPr bwMode="auto">
          <a:xfrm>
            <a:off x="3601468" y="4120624"/>
            <a:ext cx="78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so</a:t>
            </a:r>
          </a:p>
        </p:txBody>
      </p:sp>
      <p:sp>
        <p:nvSpPr>
          <p:cNvPr id="41" name="Text Box 3"/>
          <p:cNvSpPr txBox="1">
            <a:spLocks noChangeArrowheads="1"/>
          </p:cNvSpPr>
          <p:nvPr/>
        </p:nvSpPr>
        <p:spPr bwMode="auto">
          <a:xfrm>
            <a:off x="7970502" y="4112214"/>
            <a:ext cx="782600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that</a:t>
            </a:r>
          </a:p>
        </p:txBody>
      </p:sp>
      <p:sp>
        <p:nvSpPr>
          <p:cNvPr id="53" name="Text Box 3"/>
          <p:cNvSpPr txBox="1">
            <a:spLocks noChangeArrowheads="1"/>
          </p:cNvSpPr>
          <p:nvPr/>
        </p:nvSpPr>
        <p:spPr bwMode="auto">
          <a:xfrm>
            <a:off x="6619720" y="5774314"/>
            <a:ext cx="1949986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applications</a:t>
            </a:r>
          </a:p>
        </p:txBody>
      </p:sp>
      <p:sp>
        <p:nvSpPr>
          <p:cNvPr id="20" name="Text Box 3"/>
          <p:cNvSpPr txBox="1">
            <a:spLocks noChangeArrowheads="1"/>
          </p:cNvSpPr>
          <p:nvPr/>
        </p:nvSpPr>
        <p:spPr bwMode="auto">
          <a:xfrm>
            <a:off x="3601468" y="2370539"/>
            <a:ext cx="2814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arising from</a:t>
            </a:r>
          </a:p>
        </p:txBody>
      </p:sp>
      <p:sp>
        <p:nvSpPr>
          <p:cNvPr id="23" name="Text Box 3"/>
          <p:cNvSpPr txBox="1">
            <a:spLocks noChangeArrowheads="1"/>
          </p:cNvSpPr>
          <p:nvPr/>
        </p:nvSpPr>
        <p:spPr bwMode="auto">
          <a:xfrm>
            <a:off x="7802175" y="2793341"/>
            <a:ext cx="281463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as a result of</a:t>
            </a:r>
          </a:p>
        </p:txBody>
      </p:sp>
      <p:sp>
        <p:nvSpPr>
          <p:cNvPr id="33" name="Text Box 3"/>
          <p:cNvSpPr txBox="1">
            <a:spLocks noChangeArrowheads="1"/>
          </p:cNvSpPr>
          <p:nvPr/>
        </p:nvSpPr>
        <p:spPr bwMode="auto">
          <a:xfrm>
            <a:off x="7594713" y="3252421"/>
            <a:ext cx="1722071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resulted in </a:t>
            </a:r>
          </a:p>
        </p:txBody>
      </p:sp>
      <p:sp>
        <p:nvSpPr>
          <p:cNvPr id="34" name="Text Box 3"/>
          <p:cNvSpPr txBox="1">
            <a:spLocks noChangeArrowheads="1"/>
          </p:cNvSpPr>
          <p:nvPr/>
        </p:nvSpPr>
        <p:spPr bwMode="auto">
          <a:xfrm>
            <a:off x="9744807" y="4937836"/>
            <a:ext cx="1854272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  <a:buFont typeface="Arial" charset="0"/>
              <a:buNone/>
            </a:pPr>
            <a:r>
              <a:rPr lang="en-US" sz="2800" dirty="0">
                <a:solidFill>
                  <a:srgbClr val="FF0000"/>
                </a:solidFill>
                <a:latin typeface="Calibri" pitchFamily="34" charset="0"/>
              </a:rPr>
              <a:t>deal with</a:t>
            </a:r>
          </a:p>
        </p:txBody>
      </p:sp>
    </p:spTree>
    <p:extLst>
      <p:ext uri="{BB962C8B-B14F-4D97-AF65-F5344CB8AC3E}">
        <p14:creationId xmlns:p14="http://schemas.microsoft.com/office/powerpoint/2010/main" val="16193593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" grpId="0" autoUpdateAnimBg="0"/>
      <p:bldP spid="30" grpId="0" autoUpdateAnimBg="0"/>
      <p:bldP spid="31" grpId="0" autoUpdateAnimBg="0"/>
      <p:bldP spid="32" grpId="0" autoUpdateAnimBg="0"/>
      <p:bldP spid="39" grpId="0" autoUpdateAnimBg="0"/>
      <p:bldP spid="40" grpId="0" autoUpdateAnimBg="0"/>
      <p:bldP spid="41" grpId="0" autoUpdateAnimBg="0"/>
      <p:bldP spid="53" grpId="0" autoUpdateAnimBg="0"/>
      <p:bldP spid="20" grpId="0" autoUpdateAnimBg="0"/>
      <p:bldP spid="23" grpId="0" autoUpdateAnimBg="0"/>
      <p:bldP spid="33" grpId="0" autoUpdateAnimBg="0"/>
      <p:bldP spid="34" grpId="0" autoUpdateAnimBg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 cstate="print"/>
          <a:srcRect/>
          <a:stretch>
            <a:fillRect t="-9000" b="-9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平行四边形 8"/>
          <p:cNvSpPr/>
          <p:nvPr/>
        </p:nvSpPr>
        <p:spPr>
          <a:xfrm>
            <a:off x="3604895" y="2694940"/>
            <a:ext cx="5397500" cy="1511300"/>
          </a:xfrm>
          <a:prstGeom prst="parallelogram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0" name="Rectangle 18"/>
          <p:cNvSpPr>
            <a:spLocks noChangeArrowheads="1"/>
          </p:cNvSpPr>
          <p:nvPr/>
        </p:nvSpPr>
        <p:spPr bwMode="auto">
          <a:xfrm>
            <a:off x="4008120" y="3173730"/>
            <a:ext cx="4631690" cy="5537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3600" dirty="0">
                <a:solidFill>
                  <a:srgbClr val="22ACEC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溯恩教育感谢一路有你</a:t>
            </a:r>
          </a:p>
        </p:txBody>
      </p:sp>
      <p:cxnSp>
        <p:nvCxnSpPr>
          <p:cNvPr id="16" name="直接连接符 15"/>
          <p:cNvCxnSpPr/>
          <p:nvPr/>
        </p:nvCxnSpPr>
        <p:spPr>
          <a:xfrm>
            <a:off x="4011930" y="3727450"/>
            <a:ext cx="4583430" cy="0"/>
          </a:xfrm>
          <a:prstGeom prst="line">
            <a:avLst/>
          </a:prstGeom>
          <a:ln>
            <a:solidFill>
              <a:srgbClr val="22ACEC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746723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81" y="8065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74672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8206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2327163" y="1492443"/>
            <a:ext cx="9525024" cy="532453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1. ________           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目标；球门；（进球）得分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 ________     	vi.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出现；发生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(______, ______)</a:t>
            </a: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________   	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探索；探测；探究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电子的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信号   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发信号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 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人造的；假的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智力；聪明；智能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真实；事实；现实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 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性格；特点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10.________   	adj.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普遍的；通用的；宇宙的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11. ________   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类型   </a:t>
            </a:r>
            <a:r>
              <a:rPr lang="en-US" altLang="zh-CN" sz="28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打字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400"/>
              </a:lnSpc>
            </a:pPr>
            <a:r>
              <a:rPr lang="en-US" altLang="zh-CN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12.________   	n.       </a:t>
            </a:r>
            <a:r>
              <a:rPr lang="zh-CN" altLang="en-US" sz="28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工艺；技术；科技</a:t>
            </a:r>
            <a:endParaRPr lang="en-US" altLang="zh-CN" sz="28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</p:txBody>
      </p:sp>
      <p:sp>
        <p:nvSpPr>
          <p:cNvPr id="10" name="椭圆 9"/>
          <p:cNvSpPr/>
          <p:nvPr/>
        </p:nvSpPr>
        <p:spPr>
          <a:xfrm>
            <a:off x="18206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8097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642918"/>
            <a:ext cx="762000" cy="746760"/>
          </a:xfrm>
          <a:prstGeom prst="rect">
            <a:avLst/>
          </a:prstGeom>
        </p:spPr>
      </p:pic>
      <p:sp>
        <p:nvSpPr>
          <p:cNvPr id="17" name="TextBox 16"/>
          <p:cNvSpPr txBox="1"/>
          <p:nvPr/>
        </p:nvSpPr>
        <p:spPr>
          <a:xfrm>
            <a:off x="2709969" y="1498421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goal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2709970" y="1963608"/>
            <a:ext cx="1115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arise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2709970" y="281742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electronic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2709970" y="3245926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signal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2709971" y="3653080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artificial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2715556" y="4111028"/>
            <a:ext cx="190501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intelligence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36183" y="4519847"/>
            <a:ext cx="171451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reality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760830" y="4951720"/>
            <a:ext cx="180976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character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783808" y="5402237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universal</a:t>
            </a:r>
            <a:endParaRPr lang="zh-CN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2806786" y="5776824"/>
            <a:ext cx="161926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type</a:t>
            </a:r>
            <a:endParaRPr lang="zh-CN" altLang="en-US" dirty="0"/>
          </a:p>
        </p:txBody>
      </p:sp>
      <p:sp>
        <p:nvSpPr>
          <p:cNvPr id="34" name="TextBox 33"/>
          <p:cNvSpPr txBox="1"/>
          <p:nvPr/>
        </p:nvSpPr>
        <p:spPr>
          <a:xfrm>
            <a:off x="2831433" y="6227341"/>
            <a:ext cx="186339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technology</a:t>
            </a:r>
            <a:endParaRPr lang="zh-CN" altLang="en-US" dirty="0"/>
          </a:p>
        </p:txBody>
      </p:sp>
      <p:sp>
        <p:nvSpPr>
          <p:cNvPr id="31" name="TextBox 30"/>
          <p:cNvSpPr txBox="1"/>
          <p:nvPr/>
        </p:nvSpPr>
        <p:spPr>
          <a:xfrm>
            <a:off x="2709970" y="2394712"/>
            <a:ext cx="195522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explore</a:t>
            </a:r>
            <a:endParaRPr lang="zh-CN" alt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7912044" y="1952236"/>
            <a:ext cx="1115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arose</a:t>
            </a:r>
            <a:endParaRPr lang="zh-CN" altLang="en-US" dirty="0"/>
          </a:p>
        </p:txBody>
      </p:sp>
      <p:sp>
        <p:nvSpPr>
          <p:cNvPr id="33" name="TextBox 32"/>
          <p:cNvSpPr txBox="1"/>
          <p:nvPr/>
        </p:nvSpPr>
        <p:spPr>
          <a:xfrm>
            <a:off x="9140342" y="1938587"/>
            <a:ext cx="11157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80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arisen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  <p:bldP spid="18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4" grpId="0"/>
      <p:bldP spid="31" grpId="0"/>
      <p:bldP spid="32" grpId="0"/>
      <p:bldP spid="33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228099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80" y="39710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派生单词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228099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391809" y="2293912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734260" y="985502"/>
            <a:ext cx="11231092" cy="63761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500"/>
              </a:lnSpc>
            </a:pPr>
            <a:r>
              <a:rPr lang="en-US" altLang="zh-CN" sz="20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1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智力；智能；聪明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     ________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聪明的；智能的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2.________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普遍的；宇宙的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  ________      adv.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普遍地；通用地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普遍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;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通用；宇宙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</a:t>
            </a: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3. __________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技术；科技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            ________ 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技术的；科技的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4.________     adj.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私人的；亲自的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 ________       adv.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亲自；就个人而言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5.________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总数；合计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adj.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总的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________       adv.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完全地；整个地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6.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探索；探究             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探测；探险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________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探测者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7.________  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解决；解答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  ________ 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解决；解决方法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8.________ 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操作员；接线员      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  ________    </a:t>
            </a:r>
            <a:r>
              <a:rPr lang="en-US" altLang="zh-CN" sz="2400" dirty="0" err="1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vt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./vi.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操作；动手术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________      n.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操作；手术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		</a:t>
            </a: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9.________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应用；申请 </a:t>
            </a: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	              ________    v.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应用；申请；涂抹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________     n. </a:t>
            </a:r>
            <a:r>
              <a:rPr lang="zh-CN" altLang="en-US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申请者</a:t>
            </a:r>
            <a:endParaRPr lang="en-US" altLang="zh-CN" sz="2400" dirty="0">
              <a:latin typeface="Times New Roman" panose="02020603050405020304" pitchFamily="18" charset="0"/>
              <a:ea typeface="宋体" panose="02010600030101010101" pitchFamily="2" charset="-122"/>
              <a:cs typeface="Times New Roman" panose="02020603050405020304" pitchFamily="18" charset="0"/>
            </a:endParaRPr>
          </a:p>
          <a:p>
            <a:pPr>
              <a:lnSpc>
                <a:spcPts val="3500"/>
              </a:lnSpc>
            </a:pPr>
            <a:r>
              <a:rPr lang="en-US" altLang="zh-CN" sz="2400" dirty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</a:t>
            </a:r>
          </a:p>
        </p:txBody>
      </p:sp>
      <p:sp>
        <p:nvSpPr>
          <p:cNvPr id="10" name="椭圆 9"/>
          <p:cNvSpPr/>
          <p:nvPr/>
        </p:nvSpPr>
        <p:spPr>
          <a:xfrm>
            <a:off x="391809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14" name="椭圆 13"/>
          <p:cNvSpPr/>
          <p:nvPr/>
        </p:nvSpPr>
        <p:spPr>
          <a:xfrm>
            <a:off x="380921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124294"/>
            <a:ext cx="762000" cy="746760"/>
          </a:xfrm>
          <a:prstGeom prst="rect">
            <a:avLst/>
          </a:prstGeom>
        </p:spPr>
      </p:pic>
      <p:cxnSp>
        <p:nvCxnSpPr>
          <p:cNvPr id="16" name="直接箭头连接符 15"/>
          <p:cNvCxnSpPr/>
          <p:nvPr/>
        </p:nvCxnSpPr>
        <p:spPr>
          <a:xfrm>
            <a:off x="5620086" y="142816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9" name="TextBox 38"/>
          <p:cNvSpPr txBox="1"/>
          <p:nvPr/>
        </p:nvSpPr>
        <p:spPr>
          <a:xfrm>
            <a:off x="951765" y="1061799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sz="2400" b="0" dirty="0"/>
              <a:t>intelligence</a:t>
            </a:r>
            <a:endParaRPr lang="zh-CN" altLang="en-US" sz="2400" b="0" dirty="0"/>
          </a:p>
        </p:txBody>
      </p:sp>
      <p:sp>
        <p:nvSpPr>
          <p:cNvPr id="41" name="TextBox 40"/>
          <p:cNvSpPr txBox="1"/>
          <p:nvPr/>
        </p:nvSpPr>
        <p:spPr>
          <a:xfrm>
            <a:off x="6369873" y="1051446"/>
            <a:ext cx="209551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intelligent</a:t>
            </a:r>
            <a:endParaRPr lang="zh-CN" altLang="en-US" dirty="0"/>
          </a:p>
        </p:txBody>
      </p:sp>
      <p:sp>
        <p:nvSpPr>
          <p:cNvPr id="42" name="TextBox 41"/>
          <p:cNvSpPr txBox="1"/>
          <p:nvPr/>
        </p:nvSpPr>
        <p:spPr>
          <a:xfrm>
            <a:off x="966244" y="1511784"/>
            <a:ext cx="27851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universal</a:t>
            </a:r>
            <a:endParaRPr lang="zh-CN" altLang="en-US" dirty="0"/>
          </a:p>
        </p:txBody>
      </p:sp>
      <p:sp>
        <p:nvSpPr>
          <p:cNvPr id="43" name="TextBox 42"/>
          <p:cNvSpPr txBox="1"/>
          <p:nvPr/>
        </p:nvSpPr>
        <p:spPr>
          <a:xfrm>
            <a:off x="6369873" y="1496284"/>
            <a:ext cx="249157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universally</a:t>
            </a:r>
            <a:endParaRPr lang="zh-CN" altLang="en-US" dirty="0"/>
          </a:p>
        </p:txBody>
      </p:sp>
      <p:sp>
        <p:nvSpPr>
          <p:cNvPr id="44" name="TextBox 43"/>
          <p:cNvSpPr txBox="1"/>
          <p:nvPr/>
        </p:nvSpPr>
        <p:spPr>
          <a:xfrm>
            <a:off x="936150" y="1916580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universe</a:t>
            </a:r>
            <a:endParaRPr lang="zh-CN" altLang="en-US" dirty="0"/>
          </a:p>
        </p:txBody>
      </p:sp>
      <p:sp>
        <p:nvSpPr>
          <p:cNvPr id="46" name="TextBox 45"/>
          <p:cNvSpPr txBox="1"/>
          <p:nvPr/>
        </p:nvSpPr>
        <p:spPr>
          <a:xfrm>
            <a:off x="1016062" y="2347640"/>
            <a:ext cx="268597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technology</a:t>
            </a:r>
            <a:endParaRPr lang="zh-CN" altLang="en-US" dirty="0"/>
          </a:p>
        </p:txBody>
      </p:sp>
      <p:sp>
        <p:nvSpPr>
          <p:cNvPr id="47" name="TextBox 46"/>
          <p:cNvSpPr txBox="1"/>
          <p:nvPr/>
        </p:nvSpPr>
        <p:spPr>
          <a:xfrm>
            <a:off x="6349806" y="2385961"/>
            <a:ext cx="239973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technological</a:t>
            </a:r>
            <a:endParaRPr lang="zh-CN" altLang="en-US" dirty="0"/>
          </a:p>
        </p:txBody>
      </p:sp>
      <p:sp>
        <p:nvSpPr>
          <p:cNvPr id="48" name="TextBox 47"/>
          <p:cNvSpPr txBox="1"/>
          <p:nvPr/>
        </p:nvSpPr>
        <p:spPr>
          <a:xfrm>
            <a:off x="1008155" y="2805422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personal</a:t>
            </a:r>
            <a:endParaRPr lang="zh-CN" altLang="en-US" dirty="0"/>
          </a:p>
        </p:txBody>
      </p:sp>
      <p:sp>
        <p:nvSpPr>
          <p:cNvPr id="49" name="TextBox 48"/>
          <p:cNvSpPr txBox="1"/>
          <p:nvPr/>
        </p:nvSpPr>
        <p:spPr>
          <a:xfrm>
            <a:off x="6367052" y="2810020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personally</a:t>
            </a:r>
            <a:endParaRPr lang="zh-CN" altLang="en-US" dirty="0"/>
          </a:p>
        </p:txBody>
      </p:sp>
      <p:sp>
        <p:nvSpPr>
          <p:cNvPr id="52" name="TextBox 51"/>
          <p:cNvSpPr txBox="1"/>
          <p:nvPr/>
        </p:nvSpPr>
        <p:spPr>
          <a:xfrm>
            <a:off x="1008155" y="3272569"/>
            <a:ext cx="13149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total</a:t>
            </a:r>
            <a:endParaRPr lang="zh-CN" altLang="en-US" dirty="0"/>
          </a:p>
        </p:txBody>
      </p:sp>
      <p:sp>
        <p:nvSpPr>
          <p:cNvPr id="53" name="TextBox 52"/>
          <p:cNvSpPr txBox="1"/>
          <p:nvPr/>
        </p:nvSpPr>
        <p:spPr>
          <a:xfrm>
            <a:off x="6384298" y="3258811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totally</a:t>
            </a:r>
            <a:endParaRPr lang="zh-CN" altLang="en-US" dirty="0"/>
          </a:p>
        </p:txBody>
      </p:sp>
      <p:sp>
        <p:nvSpPr>
          <p:cNvPr id="54" name="TextBox 53"/>
          <p:cNvSpPr txBox="1"/>
          <p:nvPr/>
        </p:nvSpPr>
        <p:spPr>
          <a:xfrm>
            <a:off x="1008155" y="4161448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explorer</a:t>
            </a:r>
            <a:endParaRPr lang="zh-CN" altLang="en-US" dirty="0"/>
          </a:p>
        </p:txBody>
      </p:sp>
      <p:sp>
        <p:nvSpPr>
          <p:cNvPr id="55" name="TextBox 54"/>
          <p:cNvSpPr txBox="1"/>
          <p:nvPr/>
        </p:nvSpPr>
        <p:spPr>
          <a:xfrm>
            <a:off x="1031327" y="3713306"/>
            <a:ext cx="151120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explore</a:t>
            </a:r>
            <a:endParaRPr lang="zh-CN" alt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1000089" y="4617273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solve</a:t>
            </a:r>
            <a:endParaRPr lang="zh-CN" altLang="en-US" dirty="0"/>
          </a:p>
        </p:txBody>
      </p:sp>
      <p:sp>
        <p:nvSpPr>
          <p:cNvPr id="61" name="TextBox 60"/>
          <p:cNvSpPr txBox="1"/>
          <p:nvPr/>
        </p:nvSpPr>
        <p:spPr>
          <a:xfrm>
            <a:off x="6413369" y="4576731"/>
            <a:ext cx="161926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solution</a:t>
            </a:r>
            <a:endParaRPr lang="zh-CN" altLang="en-US" dirty="0"/>
          </a:p>
        </p:txBody>
      </p:sp>
      <p:sp>
        <p:nvSpPr>
          <p:cNvPr id="62" name="TextBox 61"/>
          <p:cNvSpPr txBox="1"/>
          <p:nvPr/>
        </p:nvSpPr>
        <p:spPr>
          <a:xfrm>
            <a:off x="1000089" y="5024997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operator</a:t>
            </a:r>
            <a:endParaRPr lang="zh-CN" altLang="en-US" dirty="0"/>
          </a:p>
        </p:txBody>
      </p:sp>
      <p:cxnSp>
        <p:nvCxnSpPr>
          <p:cNvPr id="63" name="直接箭头连接符 62"/>
          <p:cNvCxnSpPr/>
          <p:nvPr/>
        </p:nvCxnSpPr>
        <p:spPr>
          <a:xfrm>
            <a:off x="5630830" y="185848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9" name="TextBox 68"/>
          <p:cNvSpPr txBox="1"/>
          <p:nvPr/>
        </p:nvSpPr>
        <p:spPr>
          <a:xfrm>
            <a:off x="6413369" y="4988347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operate</a:t>
            </a:r>
            <a:endParaRPr lang="zh-CN" altLang="en-US" dirty="0"/>
          </a:p>
        </p:txBody>
      </p:sp>
      <p:cxnSp>
        <p:nvCxnSpPr>
          <p:cNvPr id="70" name="直接箭头连接符 69"/>
          <p:cNvCxnSpPr/>
          <p:nvPr/>
        </p:nvCxnSpPr>
        <p:spPr>
          <a:xfrm>
            <a:off x="5637297" y="2795389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1" name="TextBox 70"/>
          <p:cNvSpPr txBox="1"/>
          <p:nvPr/>
        </p:nvSpPr>
        <p:spPr>
          <a:xfrm>
            <a:off x="966244" y="5447950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operation</a:t>
            </a:r>
            <a:endParaRPr lang="zh-CN" altLang="en-US" dirty="0"/>
          </a:p>
        </p:txBody>
      </p:sp>
      <p:sp>
        <p:nvSpPr>
          <p:cNvPr id="73" name="TextBox 72"/>
          <p:cNvSpPr txBox="1"/>
          <p:nvPr/>
        </p:nvSpPr>
        <p:spPr>
          <a:xfrm>
            <a:off x="966244" y="5917391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application</a:t>
            </a:r>
            <a:endParaRPr lang="zh-CN" altLang="en-US" dirty="0"/>
          </a:p>
        </p:txBody>
      </p:sp>
      <p:cxnSp>
        <p:nvCxnSpPr>
          <p:cNvPr id="50" name="直接箭头连接符 49"/>
          <p:cNvCxnSpPr/>
          <p:nvPr/>
        </p:nvCxnSpPr>
        <p:spPr>
          <a:xfrm>
            <a:off x="5617417" y="3204973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>
            <a:off x="5596612" y="4988347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7" name="直接箭头连接符 56"/>
          <p:cNvCxnSpPr/>
          <p:nvPr/>
        </p:nvCxnSpPr>
        <p:spPr>
          <a:xfrm>
            <a:off x="5578836" y="543735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直接箭头连接符 57"/>
          <p:cNvCxnSpPr/>
          <p:nvPr/>
        </p:nvCxnSpPr>
        <p:spPr>
          <a:xfrm>
            <a:off x="5606041" y="3643976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9" name="TextBox 58"/>
          <p:cNvSpPr txBox="1"/>
          <p:nvPr/>
        </p:nvSpPr>
        <p:spPr>
          <a:xfrm>
            <a:off x="6392904" y="3713306"/>
            <a:ext cx="167507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exploration</a:t>
            </a:r>
            <a:endParaRPr lang="zh-CN" altLang="en-US" dirty="0"/>
          </a:p>
        </p:txBody>
      </p:sp>
      <p:cxnSp>
        <p:nvCxnSpPr>
          <p:cNvPr id="64" name="直接箭头连接符 63"/>
          <p:cNvCxnSpPr/>
          <p:nvPr/>
        </p:nvCxnSpPr>
        <p:spPr>
          <a:xfrm>
            <a:off x="5581020" y="4137570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5" name="TextBox 64"/>
          <p:cNvSpPr txBox="1"/>
          <p:nvPr/>
        </p:nvSpPr>
        <p:spPr>
          <a:xfrm>
            <a:off x="6413369" y="5944143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apply</a:t>
            </a:r>
            <a:endParaRPr lang="zh-CN" altLang="en-US" dirty="0"/>
          </a:p>
        </p:txBody>
      </p:sp>
      <p:cxnSp>
        <p:nvCxnSpPr>
          <p:cNvPr id="66" name="直接箭头连接符 65"/>
          <p:cNvCxnSpPr/>
          <p:nvPr/>
        </p:nvCxnSpPr>
        <p:spPr>
          <a:xfrm>
            <a:off x="5585752" y="6315755"/>
            <a:ext cx="381003" cy="1588"/>
          </a:xfrm>
          <a:prstGeom prst="straightConnector1">
            <a:avLst/>
          </a:prstGeom>
          <a:ln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TextBox 66"/>
          <p:cNvSpPr txBox="1"/>
          <p:nvPr/>
        </p:nvSpPr>
        <p:spPr>
          <a:xfrm>
            <a:off x="951765" y="6315755"/>
            <a:ext cx="190501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applicant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" grpId="0"/>
      <p:bldP spid="41" grpId="0"/>
      <p:bldP spid="42" grpId="0"/>
      <p:bldP spid="43" grpId="0"/>
      <p:bldP spid="44" grpId="0"/>
      <p:bldP spid="46" grpId="0"/>
      <p:bldP spid="47" grpId="0"/>
      <p:bldP spid="48" grpId="0"/>
      <p:bldP spid="49" grpId="0"/>
      <p:bldP spid="52" grpId="0"/>
      <p:bldP spid="53" grpId="0"/>
      <p:bldP spid="54" grpId="0"/>
      <p:bldP spid="55" grpId="0"/>
      <p:bldP spid="60" grpId="0"/>
      <p:bldP spid="61" grpId="0"/>
      <p:bldP spid="62" grpId="0"/>
      <p:bldP spid="69" grpId="0"/>
      <p:bldP spid="71" grpId="0"/>
      <p:bldP spid="73" grpId="0"/>
      <p:bldP spid="59" grpId="0"/>
      <p:bldP spid="65" grpId="0"/>
      <p:bldP spid="6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296339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33545" y="450046"/>
            <a:ext cx="1436291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重点短语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296339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201456" y="2688247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7" name="椭圆 6"/>
          <p:cNvSpPr/>
          <p:nvPr/>
        </p:nvSpPr>
        <p:spPr>
          <a:xfrm>
            <a:off x="1077633" y="2379637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540422" y="1064734"/>
            <a:ext cx="10058400" cy="605550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1.________________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从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时起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2.________________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结果；因此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3.________________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如此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以致于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4.________________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在某种程度上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5.________________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在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……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的帮助下</a:t>
            </a: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 </a:t>
            </a: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6.________________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获第一名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7.________________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射门得分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8.________________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编造；和解；组成；弥补 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8.________________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处理；安排；对付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9.________________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看守；监视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10._______________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人工智能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11._______________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技术革命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12._______________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向某人传递信号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13._______________       </a:t>
            </a:r>
            <a:r>
              <a:rPr lang="zh-CN" altLang="en-US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毕竟</a:t>
            </a:r>
            <a:endParaRPr lang="en-US" altLang="zh-CN" sz="2400" dirty="0">
              <a:latin typeface="宋体" panose="02010600030101010101" pitchFamily="2" charset="-122"/>
              <a:ea typeface="宋体" panose="02010600030101010101" pitchFamily="2" charset="-122"/>
              <a:cs typeface="Times New Roman" pitchFamily="18" charset="0"/>
            </a:endParaRPr>
          </a:p>
          <a:p>
            <a:pPr>
              <a:lnSpc>
                <a:spcPts val="3100"/>
              </a:lnSpc>
            </a:pPr>
            <a:r>
              <a:rPr lang="en-US" altLang="zh-CN" sz="2400" dirty="0">
                <a:latin typeface="宋体" panose="02010600030101010101" pitchFamily="2" charset="-122"/>
                <a:ea typeface="宋体" panose="02010600030101010101" pitchFamily="2" charset="-122"/>
                <a:cs typeface="Times New Roman" pitchFamily="18" charset="0"/>
              </a:rPr>
              <a:t>           </a:t>
            </a:r>
          </a:p>
        </p:txBody>
      </p:sp>
      <p:sp>
        <p:nvSpPr>
          <p:cNvPr id="10" name="椭圆 9"/>
          <p:cNvSpPr/>
          <p:nvPr/>
        </p:nvSpPr>
        <p:spPr>
          <a:xfrm>
            <a:off x="1077633" y="392590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13" name="直接连接符 12"/>
          <p:cNvCxnSpPr/>
          <p:nvPr/>
        </p:nvCxnSpPr>
        <p:spPr>
          <a:xfrm>
            <a:off x="1190569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sp>
        <p:nvSpPr>
          <p:cNvPr id="14" name="椭圆 13"/>
          <p:cNvSpPr/>
          <p:nvPr/>
        </p:nvSpPr>
        <p:spPr>
          <a:xfrm>
            <a:off x="1066745" y="5498894"/>
            <a:ext cx="257564" cy="247650"/>
          </a:xfrm>
          <a:prstGeom prst="ellipse">
            <a:avLst/>
          </a:prstGeom>
          <a:solidFill>
            <a:srgbClr val="22ACEC"/>
          </a:solidFill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  <p:txBody>
          <a:bodyPr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defRPr/>
            </a:pPr>
            <a:endParaRPr kumimoji="0" lang="zh-CN" altLang="en-US" sz="1800" b="0" i="0" u="none" strike="noStrike" kern="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pic>
        <p:nvPicPr>
          <p:cNvPr id="2" name="图片 1" descr="6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7660" y="192534"/>
            <a:ext cx="762000" cy="746760"/>
          </a:xfrm>
          <a:prstGeom prst="rect">
            <a:avLst/>
          </a:prstGeom>
        </p:spPr>
      </p:pic>
      <p:sp>
        <p:nvSpPr>
          <p:cNvPr id="15" name="TextBox 14"/>
          <p:cNvSpPr txBox="1"/>
          <p:nvPr/>
        </p:nvSpPr>
        <p:spPr>
          <a:xfrm>
            <a:off x="1973318" y="1077664"/>
            <a:ext cx="199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000" b="1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sz="2400" b="0" dirty="0"/>
              <a:t>from…on</a:t>
            </a:r>
            <a:endParaRPr lang="zh-CN" altLang="en-US" sz="2400" b="0" dirty="0"/>
          </a:p>
        </p:txBody>
      </p:sp>
      <p:sp>
        <p:nvSpPr>
          <p:cNvPr id="16" name="TextBox 15"/>
          <p:cNvSpPr txBox="1"/>
          <p:nvPr/>
        </p:nvSpPr>
        <p:spPr>
          <a:xfrm>
            <a:off x="1973318" y="1491041"/>
            <a:ext cx="199784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as a result</a:t>
            </a:r>
            <a:endParaRPr lang="zh-CN" alt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1960974" y="1863600"/>
            <a:ext cx="342902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so…that…</a:t>
            </a:r>
            <a:endParaRPr lang="zh-CN" alt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1948630" y="2242268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 a way</a:t>
            </a:r>
            <a:endParaRPr lang="zh-CN" alt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1932398" y="2647664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with the help of </a:t>
            </a:r>
            <a:endParaRPr lang="zh-CN" alt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1893450" y="3036012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win first place</a:t>
            </a:r>
            <a:endParaRPr lang="zh-CN" alt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1950352" y="3430298"/>
            <a:ext cx="3671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have a good shot for a goal</a:t>
            </a:r>
            <a:endParaRPr lang="zh-CN" alt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1944930" y="4179432"/>
            <a:ext cx="354810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deal with </a:t>
            </a:r>
            <a:endParaRPr lang="zh-CN" altLang="en-US" dirty="0"/>
          </a:p>
        </p:txBody>
      </p:sp>
      <p:sp>
        <p:nvSpPr>
          <p:cNvPr id="26" name="TextBox 25"/>
          <p:cNvSpPr txBox="1"/>
          <p:nvPr/>
        </p:nvSpPr>
        <p:spPr>
          <a:xfrm>
            <a:off x="1972226" y="4560126"/>
            <a:ext cx="295277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watch over</a:t>
            </a:r>
            <a:endParaRPr lang="zh-CN" alt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001234" y="4994762"/>
            <a:ext cx="289475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artificial intelligence</a:t>
            </a:r>
            <a:endParaRPr lang="zh-CN" altLang="en-US" dirty="0"/>
          </a:p>
        </p:txBody>
      </p:sp>
      <p:sp>
        <p:nvSpPr>
          <p:cNvPr id="28" name="TextBox 27"/>
          <p:cNvSpPr txBox="1"/>
          <p:nvPr/>
        </p:nvSpPr>
        <p:spPr>
          <a:xfrm>
            <a:off x="2000008" y="5391012"/>
            <a:ext cx="3350955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technological revolution</a:t>
            </a:r>
            <a:endParaRPr lang="zh-CN" altLang="en-US" dirty="0"/>
          </a:p>
        </p:txBody>
      </p:sp>
      <p:sp>
        <p:nvSpPr>
          <p:cNvPr id="29" name="TextBox 28"/>
          <p:cNvSpPr txBox="1"/>
          <p:nvPr/>
        </p:nvSpPr>
        <p:spPr>
          <a:xfrm>
            <a:off x="2000008" y="5793960"/>
            <a:ext cx="5548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signal to </a:t>
            </a:r>
            <a:r>
              <a:rPr lang="en-US" altLang="zh-CN" dirty="0" err="1"/>
              <a:t>sb</a:t>
            </a:r>
            <a:endParaRPr lang="zh-CN" altLang="en-US" dirty="0"/>
          </a:p>
        </p:txBody>
      </p:sp>
      <p:sp>
        <p:nvSpPr>
          <p:cNvPr id="30" name="TextBox 29"/>
          <p:cNvSpPr txBox="1"/>
          <p:nvPr/>
        </p:nvSpPr>
        <p:spPr>
          <a:xfrm>
            <a:off x="1953264" y="3828362"/>
            <a:ext cx="367124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make up</a:t>
            </a:r>
            <a:endParaRPr lang="zh-CN" altLang="en-US" dirty="0"/>
          </a:p>
        </p:txBody>
      </p:sp>
      <p:sp>
        <p:nvSpPr>
          <p:cNvPr id="32" name="TextBox 31"/>
          <p:cNvSpPr txBox="1"/>
          <p:nvPr/>
        </p:nvSpPr>
        <p:spPr>
          <a:xfrm>
            <a:off x="2000008" y="6176749"/>
            <a:ext cx="554833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>
              <a:defRPr sz="2400" b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after all</a:t>
            </a:r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17" grpId="0"/>
      <p:bldP spid="18" grpId="0"/>
      <p:bldP spid="19" grpId="0"/>
      <p:bldP spid="20" grpId="0"/>
      <p:bldP spid="24" grpId="0"/>
      <p:bldP spid="25" grpId="0"/>
      <p:bldP spid="26" grpId="0"/>
      <p:bldP spid="27" grpId="0"/>
      <p:bldP spid="28" grpId="0"/>
      <p:bldP spid="29" grpId="0"/>
      <p:bldP spid="30" grpId="0"/>
      <p:bldP spid="3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6" y="284229"/>
            <a:ext cx="3524275" cy="69957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900679" y="465340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同反义词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sp>
        <p:nvSpPr>
          <p:cNvPr id="23" name="平行四边形 22"/>
          <p:cNvSpPr/>
          <p:nvPr/>
        </p:nvSpPr>
        <p:spPr>
          <a:xfrm>
            <a:off x="4667241" y="337283"/>
            <a:ext cx="381004" cy="699576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 dirty="0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233478"/>
            <a:ext cx="762000" cy="746760"/>
          </a:xfrm>
          <a:prstGeom prst="rect">
            <a:avLst/>
          </a:prstGeom>
        </p:spPr>
      </p:pic>
      <p:sp>
        <p:nvSpPr>
          <p:cNvPr id="64" name="TextBox 63"/>
          <p:cNvSpPr txBox="1"/>
          <p:nvPr/>
        </p:nvSpPr>
        <p:spPr>
          <a:xfrm>
            <a:off x="1402544" y="1164916"/>
            <a:ext cx="3152799" cy="54609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commonly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natural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individual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completely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portable  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aim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human being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upload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to some degree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appear  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 personality                       </a:t>
            </a:r>
          </a:p>
          <a:p>
            <a:pPr marL="342900" indent="-342900">
              <a:lnSpc>
                <a:spcPts val="3500"/>
              </a:lnSpc>
              <a:buAutoNum type="arabicPeriod"/>
            </a:pPr>
            <a:r>
              <a:rPr lang="en-US" altLang="zh-CN" sz="2800" dirty="0">
                <a:latin typeface="Calibri" panose="020F0502020204030204" pitchFamily="34" charset="0"/>
                <a:cs typeface="Times New Roman" pitchFamily="18" charset="0"/>
              </a:rPr>
              <a:t>cope with               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6827108" y="1196750"/>
            <a:ext cx="3152799" cy="54503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>
                <a:solidFill>
                  <a:srgbClr val="FF0000"/>
                </a:solidFill>
              </a:rPr>
              <a:t>personal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artificial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goal                         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arise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character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mobile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deal with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universally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in a way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totally                                           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download  </a:t>
            </a:r>
          </a:p>
          <a:p>
            <a:r>
              <a:rPr lang="en-US" altLang="zh-CN" dirty="0">
                <a:solidFill>
                  <a:srgbClr val="FF0000"/>
                </a:solidFill>
              </a:rPr>
              <a:t>human race           </a:t>
            </a:r>
          </a:p>
        </p:txBody>
      </p:sp>
      <p:cxnSp>
        <p:nvCxnSpPr>
          <p:cNvPr id="29" name="直接箭头连接符 28"/>
          <p:cNvCxnSpPr/>
          <p:nvPr/>
        </p:nvCxnSpPr>
        <p:spPr>
          <a:xfrm>
            <a:off x="3196823" y="1434589"/>
            <a:ext cx="3583844" cy="316169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接箭头连接符 30"/>
          <p:cNvCxnSpPr/>
          <p:nvPr/>
        </p:nvCxnSpPr>
        <p:spPr>
          <a:xfrm>
            <a:off x="3228976" y="1910749"/>
            <a:ext cx="3443287" cy="1428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直接箭头连接符 32"/>
          <p:cNvCxnSpPr/>
          <p:nvPr/>
        </p:nvCxnSpPr>
        <p:spPr>
          <a:xfrm flipV="1">
            <a:off x="3286125" y="1525072"/>
            <a:ext cx="3400425" cy="84665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接箭头连接符 34"/>
          <p:cNvCxnSpPr/>
          <p:nvPr/>
        </p:nvCxnSpPr>
        <p:spPr>
          <a:xfrm>
            <a:off x="2978943" y="2765269"/>
            <a:ext cx="3829050" cy="261461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7" name="直接箭头连接符 36"/>
          <p:cNvCxnSpPr/>
          <p:nvPr/>
        </p:nvCxnSpPr>
        <p:spPr>
          <a:xfrm>
            <a:off x="3024369" y="3234425"/>
            <a:ext cx="3893804" cy="4233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接箭头连接符 38"/>
          <p:cNvCxnSpPr/>
          <p:nvPr/>
        </p:nvCxnSpPr>
        <p:spPr>
          <a:xfrm flipV="1">
            <a:off x="2407764" y="2402006"/>
            <a:ext cx="4402469" cy="127457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3" name="直接箭头连接符 42"/>
          <p:cNvCxnSpPr/>
          <p:nvPr/>
        </p:nvCxnSpPr>
        <p:spPr>
          <a:xfrm>
            <a:off x="3086100" y="4507706"/>
            <a:ext cx="3700463" cy="13837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5" name="直接箭头连接符 44"/>
          <p:cNvCxnSpPr/>
          <p:nvPr/>
        </p:nvCxnSpPr>
        <p:spPr>
          <a:xfrm>
            <a:off x="4246179" y="5013434"/>
            <a:ext cx="2571366" cy="2291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直接箭头连接符 46"/>
          <p:cNvCxnSpPr/>
          <p:nvPr/>
        </p:nvCxnSpPr>
        <p:spPr>
          <a:xfrm flipV="1">
            <a:off x="3084139" y="2943509"/>
            <a:ext cx="3818814" cy="248474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直接箭头连接符 48"/>
          <p:cNvCxnSpPr/>
          <p:nvPr/>
        </p:nvCxnSpPr>
        <p:spPr>
          <a:xfrm flipV="1">
            <a:off x="3727825" y="3409672"/>
            <a:ext cx="3184691" cy="2354681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1" name="直接箭头连接符 50"/>
          <p:cNvCxnSpPr/>
          <p:nvPr/>
        </p:nvCxnSpPr>
        <p:spPr>
          <a:xfrm flipV="1">
            <a:off x="3509945" y="4110199"/>
            <a:ext cx="3350921" cy="2232845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直接箭头连接符 55"/>
          <p:cNvCxnSpPr/>
          <p:nvPr/>
        </p:nvCxnSpPr>
        <p:spPr>
          <a:xfrm>
            <a:off x="3024123" y="4061052"/>
            <a:ext cx="3776727" cy="2300527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2" dur="500"/>
                                        <p:tgtEl>
                                          <p:spTgt spid="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1177159" y="169889"/>
            <a:ext cx="2596055" cy="580736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词汇释义</a:t>
            </a:r>
          </a:p>
        </p:txBody>
      </p:sp>
      <p:pic>
        <p:nvPicPr>
          <p:cNvPr id="3" name="图片 2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15159" y="60704"/>
            <a:ext cx="762000" cy="74676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3440" y="514770"/>
            <a:ext cx="1181336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zh-CN"/>
            </a:defPPr>
            <a:lvl1pPr marL="342900" indent="-342900">
              <a:lnSpc>
                <a:spcPts val="3500"/>
              </a:lnSpc>
              <a:buAutoNum type="arabicPeriod"/>
              <a:defRPr sz="28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pPr>
              <a:lnSpc>
                <a:spcPct val="150000"/>
              </a:lnSpc>
            </a:pPr>
            <a:r>
              <a:rPr lang="en-US" altLang="zh-CN" dirty="0"/>
              <a:t>  ____________ connected computer system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to work out the answer to a problem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to travel around an area to find out about it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anyway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  ____________ to make a movement or sound to give </a:t>
            </a:r>
            <a:r>
              <a:rPr lang="en-US" altLang="zh-CN" dirty="0" err="1"/>
              <a:t>sb</a:t>
            </a:r>
            <a:r>
              <a:rPr lang="en-US" altLang="zh-CN" dirty="0"/>
              <a:t> information, etc. 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to happen; to start to exist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man-made; not real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involving all the people in the world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 therefore; thus</a:t>
            </a:r>
          </a:p>
          <a:p>
            <a:pPr>
              <a:lnSpc>
                <a:spcPct val="150000"/>
              </a:lnSpc>
            </a:pPr>
            <a:r>
              <a:rPr lang="en-US" altLang="zh-CN" dirty="0"/>
              <a:t>____________  a formal request for </a:t>
            </a:r>
            <a:r>
              <a:rPr lang="en-US" altLang="zh-CN" dirty="0" err="1"/>
              <a:t>sth</a:t>
            </a:r>
            <a:endParaRPr lang="en-US" altLang="zh-CN" dirty="0"/>
          </a:p>
        </p:txBody>
      </p:sp>
      <p:sp>
        <p:nvSpPr>
          <p:cNvPr id="6" name="矩形 5"/>
          <p:cNvSpPr/>
          <p:nvPr/>
        </p:nvSpPr>
        <p:spPr>
          <a:xfrm>
            <a:off x="1467528" y="632014"/>
            <a:ext cx="140089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network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440929" y="1240699"/>
            <a:ext cx="932948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solve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1462098" y="1919372"/>
            <a:ext cx="127092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explore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1462098" y="2533858"/>
            <a:ext cx="13339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anyhow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矩形 10"/>
          <p:cNvSpPr/>
          <p:nvPr/>
        </p:nvSpPr>
        <p:spPr>
          <a:xfrm>
            <a:off x="1440929" y="3154438"/>
            <a:ext cx="10182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signal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1462098" y="3771054"/>
            <a:ext cx="88197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arise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3" name="矩形 12"/>
          <p:cNvSpPr/>
          <p:nvPr/>
        </p:nvSpPr>
        <p:spPr>
          <a:xfrm>
            <a:off x="1462098" y="4416878"/>
            <a:ext cx="136127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artificial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1462098" y="5073535"/>
            <a:ext cx="1494255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universal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1396130" y="5758207"/>
            <a:ext cx="1662699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as a result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6" name="矩形 15"/>
          <p:cNvSpPr/>
          <p:nvPr/>
        </p:nvSpPr>
        <p:spPr>
          <a:xfrm>
            <a:off x="1384754" y="6333695"/>
            <a:ext cx="1795813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itchFamily="18" charset="0"/>
              </a:rPr>
              <a:t>application</a:t>
            </a:r>
            <a:endParaRPr lang="zh-CN" altLang="en-US" sz="2800" dirty="0">
              <a:solidFill>
                <a:srgbClr val="FF0000"/>
              </a:solidFill>
              <a:latin typeface="Calibri" panose="020F0502020204030204" pitchFamily="34" charset="0"/>
              <a:cs typeface="Times New Roman" pitchFamily="18" charset="0"/>
            </a:endParaRP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9" grpId="0"/>
      <p:bldP spid="11" grpId="0"/>
      <p:bldP spid="12" grpId="0"/>
      <p:bldP spid="13" grpId="0"/>
      <p:bldP spid="15" grpId="0"/>
      <p:bldP spid="14" grpId="0"/>
      <p:bldP spid="1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平行四边形 3"/>
          <p:cNvSpPr/>
          <p:nvPr/>
        </p:nvSpPr>
        <p:spPr>
          <a:xfrm>
            <a:off x="709678" y="472966"/>
            <a:ext cx="2006226" cy="588087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6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话题词汇</a:t>
            </a:r>
          </a:p>
        </p:txBody>
      </p:sp>
      <p:sp>
        <p:nvSpPr>
          <p:cNvPr id="5" name="矩形 4"/>
          <p:cNvSpPr/>
          <p:nvPr/>
        </p:nvSpPr>
        <p:spPr>
          <a:xfrm>
            <a:off x="0" y="1459817"/>
            <a:ext cx="3741683" cy="5392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Development of computers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pic>
        <p:nvPicPr>
          <p:cNvPr id="10" name="图片 9" descr="66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8348" y="314294"/>
            <a:ext cx="762000" cy="746760"/>
          </a:xfrm>
          <a:prstGeom prst="rect">
            <a:avLst/>
          </a:prstGeom>
        </p:spPr>
      </p:pic>
      <p:sp>
        <p:nvSpPr>
          <p:cNvPr id="11" name="平行四边形 10"/>
          <p:cNvSpPr/>
          <p:nvPr/>
        </p:nvSpPr>
        <p:spPr>
          <a:xfrm>
            <a:off x="2579428" y="472965"/>
            <a:ext cx="7232788" cy="605208"/>
          </a:xfrm>
          <a:prstGeom prst="parallelogram">
            <a:avLst/>
          </a:prstGeom>
          <a:solidFill>
            <a:srgbClr val="7ED9F9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3200" dirty="0">
                <a:latin typeface="Times New Roman" pitchFamily="18" charset="0"/>
                <a:ea typeface="微软雅黑" panose="020B0503020204020204" charset="-122"/>
                <a:cs typeface="Times New Roman" pitchFamily="18" charset="0"/>
                <a:sym typeface="Arial" panose="020B0604020202020204"/>
              </a:rPr>
              <a:t>Expressions concerning computers</a:t>
            </a:r>
            <a:endParaRPr lang="zh-CN" altLang="en-US" sz="3200" dirty="0">
              <a:latin typeface="Times New Roman" pitchFamily="18" charset="0"/>
              <a:ea typeface="微软雅黑" panose="020B0503020204020204" charset="-122"/>
              <a:cs typeface="Times New Roman" pitchFamily="18" charset="0"/>
              <a:sym typeface="Arial" panose="020B0604020202020204"/>
            </a:endParaRPr>
          </a:p>
        </p:txBody>
      </p:sp>
      <p:sp>
        <p:nvSpPr>
          <p:cNvPr id="3" name="矩形 2"/>
          <p:cNvSpPr/>
          <p:nvPr/>
        </p:nvSpPr>
        <p:spPr>
          <a:xfrm>
            <a:off x="4272750" y="1150280"/>
            <a:ext cx="7611685" cy="120032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calculating machine; universal machine; analytical machine; personal computer; laptop; personal digital assistant</a:t>
            </a:r>
          </a:p>
        </p:txBody>
      </p:sp>
      <p:sp>
        <p:nvSpPr>
          <p:cNvPr id="7" name="矩形 6"/>
          <p:cNvSpPr/>
          <p:nvPr/>
        </p:nvSpPr>
        <p:spPr>
          <a:xfrm>
            <a:off x="4272751" y="3309254"/>
            <a:ext cx="761168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finance; mobile phones; rockets; androids</a:t>
            </a:r>
          </a:p>
        </p:txBody>
      </p:sp>
      <p:sp>
        <p:nvSpPr>
          <p:cNvPr id="9" name="矩形 8"/>
          <p:cNvSpPr/>
          <p:nvPr/>
        </p:nvSpPr>
        <p:spPr>
          <a:xfrm>
            <a:off x="-25024" y="2301459"/>
            <a:ext cx="3741683" cy="5392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Memory storage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4272751" y="2598766"/>
            <a:ext cx="7611685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tube; transistor; chip; network; the World Wide Web</a:t>
            </a:r>
          </a:p>
        </p:txBody>
      </p:sp>
      <p:sp>
        <p:nvSpPr>
          <p:cNvPr id="13" name="矩形 12"/>
          <p:cNvSpPr/>
          <p:nvPr/>
        </p:nvSpPr>
        <p:spPr>
          <a:xfrm>
            <a:off x="-25024" y="3162555"/>
            <a:ext cx="3766707" cy="5392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Applications of computers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4" name="矩形 13"/>
          <p:cNvSpPr/>
          <p:nvPr/>
        </p:nvSpPr>
        <p:spPr>
          <a:xfrm>
            <a:off x="0" y="5803355"/>
            <a:ext cx="3741683" cy="5392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Other words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5" name="矩形 14"/>
          <p:cNvSpPr/>
          <p:nvPr/>
        </p:nvSpPr>
        <p:spPr>
          <a:xfrm>
            <a:off x="4272751" y="5873693"/>
            <a:ext cx="761168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programmer; designer; virus; electronic</a:t>
            </a:r>
          </a:p>
        </p:txBody>
      </p:sp>
      <p:sp>
        <p:nvSpPr>
          <p:cNvPr id="16" name="矩形 15"/>
          <p:cNvSpPr/>
          <p:nvPr/>
        </p:nvSpPr>
        <p:spPr>
          <a:xfrm>
            <a:off x="0" y="4039848"/>
            <a:ext cx="3741684" cy="5392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Functions of computers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7" name="矩形 16"/>
          <p:cNvSpPr/>
          <p:nvPr/>
        </p:nvSpPr>
        <p:spPr>
          <a:xfrm>
            <a:off x="4272750" y="4034809"/>
            <a:ext cx="7611684" cy="83099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simplify sums; think logically; solve mathematical problems; explore; download</a:t>
            </a:r>
          </a:p>
        </p:txBody>
      </p:sp>
      <p:sp>
        <p:nvSpPr>
          <p:cNvPr id="18" name="矩形 17"/>
          <p:cNvSpPr/>
          <p:nvPr/>
        </p:nvSpPr>
        <p:spPr>
          <a:xfrm>
            <a:off x="-25024" y="4913550"/>
            <a:ext cx="3766707" cy="539239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Functions of androids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9" name="矩形 18"/>
          <p:cNvSpPr/>
          <p:nvPr/>
        </p:nvSpPr>
        <p:spPr>
          <a:xfrm>
            <a:off x="4272750" y="5123574"/>
            <a:ext cx="7611684" cy="461665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lvl="1"/>
            <a:r>
              <a:rPr lang="en-US" altLang="zh-CN" sz="2400" dirty="0">
                <a:solidFill>
                  <a:schemeClr val="tx1">
                    <a:lumMod val="50000"/>
                    <a:lumOff val="50000"/>
                  </a:schemeClr>
                </a:solidFill>
                <a:latin typeface="Cambria" panose="02040503050406030204" pitchFamily="18" charset="0"/>
              </a:rPr>
              <a:t>signal; mop; deal with; watcher over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7" grpId="0" animBg="1"/>
      <p:bldP spid="12" grpId="0" animBg="1"/>
      <p:bldP spid="15" grpId="0" animBg="1"/>
      <p:bldP spid="17" grpId="0" animBg="1"/>
      <p:bldP spid="1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平行四边形 20"/>
          <p:cNvSpPr/>
          <p:nvPr/>
        </p:nvSpPr>
        <p:spPr>
          <a:xfrm>
            <a:off x="1142965" y="178195"/>
            <a:ext cx="2457486" cy="713994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atin typeface="Arial" panose="020B0604020202020204"/>
              <a:ea typeface="微软雅黑" panose="020B0503020204020204" charset="-122"/>
              <a:sym typeface="Arial" panose="020B0604020202020204"/>
            </a:endParaRPr>
          </a:p>
        </p:txBody>
      </p:sp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1732193" y="285823"/>
            <a:ext cx="1436292" cy="4308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0" tIns="0" rIns="0" bIns="0">
            <a:sp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zh-CN" altLang="en-US" sz="2800" dirty="0">
                <a:solidFill>
                  <a:schemeClr val="bg1"/>
                </a:solidFill>
                <a:latin typeface="Arial" panose="020B0604020202020204"/>
                <a:ea typeface="微软雅黑" panose="020B0503020204020204" charset="-122"/>
                <a:cs typeface="宋体" panose="02010600030101010101" pitchFamily="2" charset="-122"/>
                <a:sym typeface="Arial" panose="020B0604020202020204"/>
              </a:rPr>
              <a:t>遣词造句</a:t>
            </a:r>
            <a:endParaRPr lang="en-US" altLang="zh-CN" sz="2800" dirty="0">
              <a:solidFill>
                <a:schemeClr val="bg1"/>
              </a:solidFill>
              <a:latin typeface="Arial" panose="020B0604020202020204"/>
              <a:ea typeface="微软雅黑" panose="020B0503020204020204" charset="-122"/>
              <a:cs typeface="宋体" panose="02010600030101010101" pitchFamily="2" charset="-122"/>
              <a:sym typeface="Arial" panose="020B0604020202020204"/>
            </a:endParaRPr>
          </a:p>
        </p:txBody>
      </p:sp>
      <p:cxnSp>
        <p:nvCxnSpPr>
          <p:cNvPr id="6" name="直接连接符 5"/>
          <p:cNvCxnSpPr/>
          <p:nvPr/>
        </p:nvCxnSpPr>
        <p:spPr>
          <a:xfrm>
            <a:off x="1944432" y="260252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cxnSp>
        <p:nvCxnSpPr>
          <p:cNvPr id="13" name="直接连接符 12"/>
          <p:cNvCxnSpPr/>
          <p:nvPr/>
        </p:nvCxnSpPr>
        <p:spPr>
          <a:xfrm>
            <a:off x="1933545" y="4175512"/>
            <a:ext cx="0" cy="1323382"/>
          </a:xfrm>
          <a:prstGeom prst="line">
            <a:avLst/>
          </a:prstGeom>
          <a:noFill/>
          <a:ln w="19050" cap="flat" cmpd="sng" algn="ctr">
            <a:solidFill>
              <a:srgbClr val="7D7D7D">
                <a:lumMod val="20000"/>
                <a:lumOff val="80000"/>
              </a:srgbClr>
            </a:solidFill>
            <a:prstDash val="solid"/>
            <a:miter lim="800000"/>
          </a:ln>
          <a:effectLst/>
        </p:spPr>
      </p:cxnSp>
      <p:pic>
        <p:nvPicPr>
          <p:cNvPr id="2" name="图片 1" descr="66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7660" y="74390"/>
            <a:ext cx="762000" cy="74676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781050" y="2952750"/>
            <a:ext cx="762952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/>
              <a:t>  </a:t>
            </a:r>
            <a:endParaRPr lang="zh-CN" altLang="en-US" dirty="0"/>
          </a:p>
        </p:txBody>
      </p:sp>
      <p:sp>
        <p:nvSpPr>
          <p:cNvPr id="15" name="TextBox 14"/>
          <p:cNvSpPr txBox="1"/>
          <p:nvPr/>
        </p:nvSpPr>
        <p:spPr>
          <a:xfrm>
            <a:off x="708660" y="1121479"/>
            <a:ext cx="11180781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1: as a result; explore; deal with; arise</a:t>
            </a:r>
            <a:endParaRPr lang="zh-CN" altLang="en-US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2: application; in a way; appearance; artificial intelligence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3: with the help of; solve; anyhow; after all</a:t>
            </a: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endParaRPr lang="en-US" altLang="zh-CN" sz="2800" dirty="0">
              <a:solidFill>
                <a:srgbClr val="22ACEC"/>
              </a:solidFill>
              <a:latin typeface="Calibri" panose="020F0502020204030204" pitchFamily="34" charset="0"/>
              <a:cs typeface="Times New Roman" pitchFamily="18" charset="0"/>
            </a:endParaRPr>
          </a:p>
          <a:p>
            <a:pPr marL="514350" indent="-514350"/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Group 4: have a good shot for a goal; so…that…; signal to </a:t>
            </a:r>
            <a:r>
              <a:rPr lang="en-US" altLang="zh-CN" sz="2800" dirty="0" err="1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sb</a:t>
            </a:r>
            <a:r>
              <a:rPr lang="en-US" altLang="zh-CN" sz="2800" dirty="0">
                <a:solidFill>
                  <a:srgbClr val="22ACEC"/>
                </a:solidFill>
                <a:latin typeface="Calibri" panose="020F0502020204030204" pitchFamily="34" charset="0"/>
                <a:cs typeface="Times New Roman" pitchFamily="18" charset="0"/>
              </a:rPr>
              <a:t>; win first place</a:t>
            </a:r>
          </a:p>
        </p:txBody>
      </p:sp>
      <p:sp>
        <p:nvSpPr>
          <p:cNvPr id="3" name="矩形 2"/>
          <p:cNvSpPr/>
          <p:nvPr/>
        </p:nvSpPr>
        <p:spPr>
          <a:xfrm>
            <a:off x="708661" y="1591610"/>
            <a:ext cx="1072134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</a:rPr>
              <a:t>Scientists have been exploring the technology from then on. As a result, human race can deal with various problems arising from ignorance. </a:t>
            </a:r>
            <a:endParaRPr lang="zh-CN" altLang="en-US" sz="2400" dirty="0">
              <a:latin typeface="Calibri" panose="020F0502020204030204" pitchFamily="34" charset="0"/>
            </a:endParaRPr>
          </a:p>
        </p:txBody>
      </p:sp>
      <p:sp>
        <p:nvSpPr>
          <p:cNvPr id="4" name="矩形 3"/>
          <p:cNvSpPr/>
          <p:nvPr/>
        </p:nvSpPr>
        <p:spPr>
          <a:xfrm>
            <a:off x="708660" y="4132832"/>
            <a:ext cx="1031714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Anyhow, I solved the challenging problem with the help of a devoted friend. After all, a friend in need is a friend indeed. 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708659" y="5422595"/>
            <a:ext cx="11037864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>
                <a:latin typeface="Calibri" panose="020F0502020204030204" pitchFamily="34" charset="0"/>
                <a:cs typeface="Times New Roman" pitchFamily="18" charset="0"/>
              </a:rPr>
              <a:t>Our coach was so eager to win first place in this football match that he crazily signaled to our teammates to have a  good shot for a goal whenever we were open. </a:t>
            </a:r>
            <a:endParaRPr lang="zh-CN" altLang="en-US" sz="2400" dirty="0">
              <a:latin typeface="Calibri" panose="020F0502020204030204" pitchFamily="34" charset="0"/>
              <a:cs typeface="Times New Roman" pitchFamily="18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708660" y="2860538"/>
            <a:ext cx="10721340" cy="1200329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zh-CN"/>
            </a:defPPr>
            <a:lvl1pPr>
              <a:defRPr sz="2400">
                <a:latin typeface="Calibri" panose="020F0502020204030204" pitchFamily="34" charset="0"/>
                <a:cs typeface="Times New Roman" pitchFamily="18" charset="0"/>
              </a:defRPr>
            </a:lvl1pPr>
          </a:lstStyle>
          <a:p>
            <a:r>
              <a:rPr lang="en-US" altLang="zh-CN" dirty="0"/>
              <a:t>In a way, the wider applications of computers are attributed to the appearance of artificial intelligence. </a:t>
            </a:r>
          </a:p>
          <a:p>
            <a:endParaRPr lang="zh-CN" altLang="en-US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11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18"/>
          <p:cNvSpPr>
            <a:spLocks noChangeArrowheads="1"/>
          </p:cNvSpPr>
          <p:nvPr/>
        </p:nvSpPr>
        <p:spPr bwMode="auto">
          <a:xfrm>
            <a:off x="325646" y="964433"/>
            <a:ext cx="11866354" cy="8617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/>
          <a:p>
            <a:pPr marL="514350" indent="-514350" fontAlgn="base">
              <a:spcBef>
                <a:spcPct val="0"/>
              </a:spcBef>
              <a:spcAft>
                <a:spcPct val="0"/>
              </a:spcAft>
              <a:buAutoNum type="arabicPeriod"/>
            </a:pPr>
            <a:r>
              <a:rPr lang="en-US" altLang="zh-CN" sz="2800" b="1" dirty="0">
                <a:latin typeface="Times New Roman" pitchFamily="18" charset="0"/>
                <a:cs typeface="Times New Roman" pitchFamily="18" charset="0"/>
              </a:rPr>
              <a:t>signal</a:t>
            </a:r>
            <a:r>
              <a:rPr lang="zh-CN" altLang="en-US" sz="28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altLang="zh-C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vi./</a:t>
            </a:r>
            <a:r>
              <a:rPr lang="en-US" altLang="zh-CN" sz="2800" b="1" i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vt</a:t>
            </a:r>
            <a:r>
              <a:rPr lang="en-US" altLang="zh-C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to make a movement or sound to give </a:t>
            </a:r>
            <a:r>
              <a:rPr lang="en-US" altLang="zh-CN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sb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information</a:t>
            </a:r>
            <a:r>
              <a:rPr lang="zh-CN" altLang="en-US" sz="2800" b="1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发信号</a:t>
            </a:r>
            <a:endParaRPr lang="en-US" altLang="zh-CN" sz="2800" b="1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 marL="514350" indent="-514350" fontAlgn="base">
              <a:spcBef>
                <a:spcPct val="0"/>
              </a:spcBef>
              <a:spcAft>
                <a:spcPct val="0"/>
              </a:spcAft>
            </a:pPr>
            <a:r>
              <a:rPr lang="en-US" altLang="zh-CN" sz="2800" b="1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             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  <a:sym typeface="Arial" panose="020B0604020202020204"/>
              </a:rPr>
              <a:t>to indicate </a:t>
            </a:r>
            <a:r>
              <a:rPr lang="zh-CN" altLang="en-US" sz="2800" b="1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  <a:sym typeface="Arial" panose="020B0604020202020204"/>
              </a:rPr>
              <a:t>表明；预示 </a:t>
            </a:r>
            <a:endParaRPr lang="en-US" altLang="zh-CN" sz="2800" b="1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  <a:sym typeface="Arial" panose="020B0604020202020204"/>
            </a:endParaRPr>
          </a:p>
        </p:txBody>
      </p:sp>
      <p:sp>
        <p:nvSpPr>
          <p:cNvPr id="6" name="矩形 43"/>
          <p:cNvSpPr>
            <a:spLocks noChangeArrowheads="1"/>
          </p:cNvSpPr>
          <p:nvPr/>
        </p:nvSpPr>
        <p:spPr bwMode="auto">
          <a:xfrm>
            <a:off x="1093910" y="1722837"/>
            <a:ext cx="10192789" cy="1361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signal (to) </a:t>
            </a:r>
            <a:r>
              <a:rPr lang="en-US" altLang="zh-CN" sz="28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sb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 to do </a:t>
            </a:r>
            <a:r>
              <a:rPr lang="en-US" altLang="zh-CN" sz="2800" dirty="0" err="1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sth</a:t>
            </a:r>
            <a:r>
              <a:rPr lang="en-US" altLang="zh-CN" sz="240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 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给某人发信号做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……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The teacher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signaled to him to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raise his questions when he had something hard to understand.</a:t>
            </a:r>
          </a:p>
        </p:txBody>
      </p:sp>
      <p:pic>
        <p:nvPicPr>
          <p:cNvPr id="2" name="图片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43792" y="119823"/>
            <a:ext cx="756285" cy="594360"/>
          </a:xfrm>
          <a:prstGeom prst="rect">
            <a:avLst/>
          </a:prstGeom>
        </p:spPr>
      </p:pic>
      <p:sp>
        <p:nvSpPr>
          <p:cNvPr id="24" name="矩形 43"/>
          <p:cNvSpPr>
            <a:spLocks noChangeArrowheads="1"/>
          </p:cNvSpPr>
          <p:nvPr/>
        </p:nvSpPr>
        <p:spPr bwMode="auto">
          <a:xfrm>
            <a:off x="1093907" y="3223298"/>
            <a:ext cx="10781567" cy="9310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signal that...</a:t>
            </a:r>
            <a:r>
              <a:rPr lang="zh-CN" altLang="en-US" sz="280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示意</a:t>
            </a:r>
            <a:r>
              <a:rPr lang="en-US" altLang="zh-CN" sz="2800" dirty="0">
                <a:latin typeface="宋体" pitchFamily="2" charset="-122"/>
                <a:ea typeface="宋体" pitchFamily="2" charset="-122"/>
                <a:cs typeface="Times New Roman" panose="02020603050405020304" pitchFamily="18" charset="0"/>
              </a:rPr>
              <a:t>……</a:t>
            </a:r>
          </a:p>
          <a:p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The teacher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signaled that 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it was time to leave.</a:t>
            </a:r>
          </a:p>
        </p:txBody>
      </p:sp>
      <p:sp>
        <p:nvSpPr>
          <p:cNvPr id="25" name="矩形 43"/>
          <p:cNvSpPr>
            <a:spLocks noChangeArrowheads="1"/>
          </p:cNvSpPr>
          <p:nvPr/>
        </p:nvSpPr>
        <p:spPr bwMode="auto">
          <a:xfrm>
            <a:off x="1093906" y="4481831"/>
            <a:ext cx="10781567" cy="136190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68570" tIns="34286" rIns="68570" bIns="34286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800" b="1" i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          n.  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 movement or sound giving </a:t>
            </a:r>
            <a:r>
              <a:rPr lang="en-US" altLang="zh-CN" sz="2800" b="1" dirty="0" err="1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sb</a:t>
            </a:r>
            <a:r>
              <a:rPr lang="en-US" altLang="zh-CN" sz="2800" b="1" dirty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information, etc. </a:t>
            </a:r>
            <a:r>
              <a:rPr lang="zh-CN" altLang="en-US" sz="2800" b="1" dirty="0">
                <a:solidFill>
                  <a:srgbClr val="0070C0"/>
                </a:solidFill>
                <a:latin typeface="宋体" pitchFamily="2" charset="-122"/>
                <a:ea typeface="宋体" pitchFamily="2" charset="-122"/>
                <a:cs typeface="Times New Roman" pitchFamily="18" charset="0"/>
              </a:rPr>
              <a:t>信号</a:t>
            </a:r>
            <a:endParaRPr lang="en-US" altLang="zh-CN" sz="2800" b="1" dirty="0">
              <a:solidFill>
                <a:srgbClr val="0070C0"/>
              </a:solidFill>
              <a:latin typeface="宋体" pitchFamily="2" charset="-122"/>
              <a:ea typeface="宋体" pitchFamily="2" charset="-122"/>
              <a:cs typeface="Times New Roman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The siren was a </a:t>
            </a:r>
            <a:r>
              <a:rPr lang="en-US" altLang="zh-CN" sz="2800" dirty="0">
                <a:solidFill>
                  <a:srgbClr val="FF0000"/>
                </a:solidFill>
                <a:latin typeface="Calibri" panose="020F0502020204030204" pitchFamily="34" charset="0"/>
                <a:cs typeface="Times New Roman" panose="02020603050405020304" pitchFamily="18" charset="0"/>
              </a:rPr>
              <a:t>signal</a:t>
            </a:r>
            <a:r>
              <a:rPr lang="en-US" altLang="zh-CN" sz="2800" dirty="0">
                <a:latin typeface="Calibri" panose="020F0502020204030204" pitchFamily="34" charset="0"/>
                <a:cs typeface="Times New Roman" panose="02020603050405020304" pitchFamily="18" charset="0"/>
              </a:rPr>
              <a:t> for everyone to leave the building.</a:t>
            </a:r>
          </a:p>
        </p:txBody>
      </p:sp>
      <p:sp>
        <p:nvSpPr>
          <p:cNvPr id="18" name="平行四边形 17"/>
          <p:cNvSpPr/>
          <p:nvPr/>
        </p:nvSpPr>
        <p:spPr>
          <a:xfrm>
            <a:off x="900077" y="115296"/>
            <a:ext cx="3085769" cy="700093"/>
          </a:xfrm>
          <a:prstGeom prst="parallelogram">
            <a:avLst/>
          </a:prstGeom>
          <a:solidFill>
            <a:srgbClr val="22ACE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sz="2800" dirty="0">
                <a:latin typeface="Arial" panose="020B0604020202020204"/>
                <a:ea typeface="微软雅黑" panose="020B0503020204020204" charset="-122"/>
                <a:sym typeface="Arial" panose="020B0604020202020204"/>
              </a:rPr>
              <a:t>核心词汇 </a:t>
            </a:r>
          </a:p>
        </p:txBody>
      </p:sp>
    </p:spTree>
    <p:extLst>
      <p:ext uri="{BB962C8B-B14F-4D97-AF65-F5344CB8AC3E}">
        <p14:creationId xmlns:p14="http://schemas.microsoft.com/office/powerpoint/2010/main" val="20014421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 advClick="0" advTm="3000">
        <p:fade/>
      </p:transition>
    </mc:Choice>
    <mc:Fallback xmlns="">
      <p:transition spd="med" advClick="0" advTm="3000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24" grpId="0"/>
      <p:bldP spid="25" grpId="0"/>
    </p:bld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2483</TotalTime>
  <Words>1629</Words>
  <Application>Microsoft Macintosh PowerPoint</Application>
  <PresentationFormat>宽屏</PresentationFormat>
  <Paragraphs>304</Paragraphs>
  <Slides>19</Slides>
  <Notes>17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19</vt:i4>
      </vt:variant>
    </vt:vector>
  </HeadingPairs>
  <TitlesOfParts>
    <vt:vector size="29" baseType="lpstr">
      <vt:lpstr>Arial</vt:lpstr>
      <vt:lpstr>Calibri</vt:lpstr>
      <vt:lpstr>Cambria</vt:lpstr>
      <vt:lpstr>Times New Roman</vt:lpstr>
      <vt:lpstr>等线</vt:lpstr>
      <vt:lpstr>等线 Light</vt:lpstr>
      <vt:lpstr>华文新魏</vt:lpstr>
      <vt:lpstr>宋体</vt:lpstr>
      <vt:lpstr>微软雅黑</vt:lpstr>
      <vt:lpstr>Office 主题​​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棕色阅读分享推荐学习通用PPT模板</dc:title>
  <dc:creator>Dell</dc:creator>
  <cp:lastModifiedBy>chenmy1</cp:lastModifiedBy>
  <cp:revision>214</cp:revision>
  <dcterms:created xsi:type="dcterms:W3CDTF">2017-08-09T01:43:00Z</dcterms:created>
  <dcterms:modified xsi:type="dcterms:W3CDTF">2019-01-19T14:18:06Z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2052-10.1.0.7468</vt:lpwstr>
  </property>
</Properties>
</file>