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30" r:id="rId2"/>
    <p:sldMasterId id="2147483742" r:id="rId3"/>
    <p:sldMasterId id="2147483766" r:id="rId4"/>
  </p:sldMasterIdLst>
  <p:notesMasterIdLst>
    <p:notesMasterId r:id="rId43"/>
  </p:notesMasterIdLst>
  <p:sldIdLst>
    <p:sldId id="409" r:id="rId5"/>
    <p:sldId id="335" r:id="rId6"/>
    <p:sldId id="408" r:id="rId7"/>
    <p:sldId id="379" r:id="rId8"/>
    <p:sldId id="381" r:id="rId9"/>
    <p:sldId id="382" r:id="rId10"/>
    <p:sldId id="383" r:id="rId11"/>
    <p:sldId id="384" r:id="rId12"/>
    <p:sldId id="404" r:id="rId13"/>
    <p:sldId id="410" r:id="rId14"/>
    <p:sldId id="385" r:id="rId15"/>
    <p:sldId id="391" r:id="rId16"/>
    <p:sldId id="393" r:id="rId17"/>
    <p:sldId id="390" r:id="rId18"/>
    <p:sldId id="389" r:id="rId19"/>
    <p:sldId id="388" r:id="rId20"/>
    <p:sldId id="395" r:id="rId21"/>
    <p:sldId id="396" r:id="rId22"/>
    <p:sldId id="399" r:id="rId23"/>
    <p:sldId id="398" r:id="rId24"/>
    <p:sldId id="400" r:id="rId25"/>
    <p:sldId id="401" r:id="rId26"/>
    <p:sldId id="402" r:id="rId27"/>
    <p:sldId id="403" r:id="rId28"/>
    <p:sldId id="377" r:id="rId29"/>
    <p:sldId id="352" r:id="rId30"/>
    <p:sldId id="372" r:id="rId31"/>
    <p:sldId id="405" r:id="rId32"/>
    <p:sldId id="358" r:id="rId33"/>
    <p:sldId id="361" r:id="rId34"/>
    <p:sldId id="360" r:id="rId35"/>
    <p:sldId id="362" r:id="rId36"/>
    <p:sldId id="363" r:id="rId37"/>
    <p:sldId id="364" r:id="rId38"/>
    <p:sldId id="370" r:id="rId39"/>
    <p:sldId id="351" r:id="rId40"/>
    <p:sldId id="369" r:id="rId41"/>
    <p:sldId id="411" r:id="rId42"/>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Arial" pitchFamily="34"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CCCCFF"/>
    <a:srgbClr val="CDF2FF"/>
    <a:srgbClr val="FF3300"/>
    <a:srgbClr val="009900"/>
    <a:srgbClr val="FFFF66"/>
    <a:srgbClr val="DE42C8"/>
    <a:srgbClr val="EF5E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3" autoAdjust="0"/>
    <p:restoredTop sz="50000" autoAdjust="0"/>
  </p:normalViewPr>
  <p:slideViewPr>
    <p:cSldViewPr snapToGrid="0">
      <p:cViewPr>
        <p:scale>
          <a:sx n="90" d="100"/>
          <a:sy n="90" d="100"/>
        </p:scale>
        <p:origin x="1136" y="-72"/>
      </p:cViewPr>
      <p:guideLst>
        <p:guide orient="horz" pos="2160"/>
        <p:guide pos="282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页眉占位符 51201"/>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a:defRPr/>
            </a:pPr>
            <a:endParaRPr lang="zh-CN" altLang="en-US"/>
          </a:p>
        </p:txBody>
      </p:sp>
      <p:sp>
        <p:nvSpPr>
          <p:cNvPr id="51203" name="日期占位符 51202"/>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a:defRPr/>
            </a:pPr>
            <a:endParaRPr lang="zh-CN" altLang="en-US"/>
          </a:p>
        </p:txBody>
      </p:sp>
      <p:sp>
        <p:nvSpPr>
          <p:cNvPr id="21508" name="幻灯片图像占位符 51203"/>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文本占位符 5120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06" name="页脚占位符 51205"/>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a:defRPr/>
            </a:pPr>
            <a:endParaRPr lang="zh-CN" altLang="en-US"/>
          </a:p>
        </p:txBody>
      </p:sp>
      <p:sp>
        <p:nvSpPr>
          <p:cNvPr id="51207" name="灯片编号占位符 51206"/>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a:lvl1pPr>
          </a:lstStyle>
          <a:p>
            <a:pPr>
              <a:defRPr/>
            </a:pPr>
            <a:fld id="{F2CC7748-EB6F-4684-B98E-7E986D590447}" type="slidenum">
              <a:rPr lang="zh-CN" altLang="en-US"/>
              <a:pPr>
                <a:defRPr/>
              </a:pPr>
              <a:t>‹#›</a:t>
            </a:fld>
            <a:endParaRPr lang="zh-CN" altLang="en-US"/>
          </a:p>
        </p:txBody>
      </p:sp>
    </p:spTree>
    <p:extLst>
      <p:ext uri="{BB962C8B-B14F-4D97-AF65-F5344CB8AC3E}">
        <p14:creationId xmlns:p14="http://schemas.microsoft.com/office/powerpoint/2010/main" val="221117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sp>
        <p:nvSpPr>
          <p:cNvPr id="2" name="矩形 13343"/>
          <p:cNvSpPr>
            <a:spLocks noChangeArrowheads="1"/>
          </p:cNvSpPr>
          <p:nvPr/>
        </p:nvSpPr>
        <p:spPr bwMode="auto">
          <a:xfrm>
            <a:off x="0" y="2017713"/>
            <a:ext cx="9144000" cy="3316287"/>
          </a:xfrm>
          <a:prstGeom prst="rect">
            <a:avLst/>
          </a:prstGeom>
          <a:gradFill rotWithShape="1">
            <a:gsLst>
              <a:gs pos="0">
                <a:schemeClr val="folHlink">
                  <a:alpha val="80000"/>
                </a:schemeClr>
              </a:gs>
              <a:gs pos="100000">
                <a:schemeClr val="tx2"/>
              </a:gs>
            </a:gsLst>
            <a:lin ang="0" scaled="1"/>
          </a:gradFill>
          <a:ln w="9525">
            <a:noFill/>
            <a:miter lim="800000"/>
          </a:ln>
        </p:spPr>
        <p:txBody>
          <a:bodyPr/>
          <a:lstStyle/>
          <a:p>
            <a:pPr>
              <a:defRPr/>
            </a:pPr>
            <a:endParaRPr lang="zh-CN" altLang="en-US">
              <a:solidFill>
                <a:srgbClr val="4D4D4D"/>
              </a:solidFill>
              <a:ea typeface="宋体" panose="02010600030101010101" pitchFamily="2" charset="-122"/>
            </a:endParaRPr>
          </a:p>
        </p:txBody>
      </p:sp>
      <p:grpSp>
        <p:nvGrpSpPr>
          <p:cNvPr id="3" name="组合 13344"/>
          <p:cNvGrpSpPr>
            <a:grpSpLocks/>
          </p:cNvGrpSpPr>
          <p:nvPr/>
        </p:nvGrpSpPr>
        <p:grpSpPr bwMode="auto">
          <a:xfrm>
            <a:off x="-1588" y="1939925"/>
            <a:ext cx="2481263" cy="2359025"/>
            <a:chOff x="-1" y="374"/>
            <a:chExt cx="1383" cy="1315"/>
          </a:xfrm>
        </p:grpSpPr>
        <p:sp>
          <p:nvSpPr>
            <p:cNvPr id="4" name="任意多边形 13345"/>
            <p:cNvSpPr>
              <a:spLocks noChangeArrowheads="1"/>
            </p:cNvSpPr>
            <p:nvPr/>
          </p:nvSpPr>
          <p:spPr bwMode="auto">
            <a:xfrm rot="5407746" flipH="1">
              <a:off x="214" y="886"/>
              <a:ext cx="577" cy="1008"/>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sp>
          <p:nvSpPr>
            <p:cNvPr id="5" name="任意多边形 13346"/>
            <p:cNvSpPr>
              <a:spLocks noChangeArrowheads="1"/>
            </p:cNvSpPr>
            <p:nvPr/>
          </p:nvSpPr>
          <p:spPr bwMode="auto">
            <a:xfrm rot="1756685" flipH="1">
              <a:off x="182" y="374"/>
              <a:ext cx="1200" cy="1104"/>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grpSp>
      <p:sp>
        <p:nvSpPr>
          <p:cNvPr id="6" name="椭圆 13347"/>
          <p:cNvSpPr>
            <a:spLocks noChangeArrowheads="1"/>
          </p:cNvSpPr>
          <p:nvPr/>
        </p:nvSpPr>
        <p:spPr bwMode="auto">
          <a:xfrm>
            <a:off x="0" y="2033588"/>
            <a:ext cx="4800600" cy="4800600"/>
          </a:xfrm>
          <a:prstGeom prst="ellipse">
            <a:avLst/>
          </a:prstGeom>
          <a:gradFill rotWithShape="1">
            <a:gsLst>
              <a:gs pos="0">
                <a:schemeClr val="accent1"/>
              </a:gs>
              <a:gs pos="100000">
                <a:schemeClr val="hlink"/>
              </a:gs>
            </a:gsLst>
            <a:lin ang="2700000" scaled="1"/>
          </a:gradFill>
          <a:ln w="9525">
            <a:noFill/>
            <a:round/>
          </a:ln>
          <a:effectLst>
            <a:outerShdw dist="92457" dir="20643276" algn="ctr" rotWithShape="0">
              <a:schemeClr val="accent1">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7" name="矩形 13348"/>
          <p:cNvSpPr>
            <a:spLocks noChangeArrowheads="1"/>
          </p:cNvSpPr>
          <p:nvPr/>
        </p:nvSpPr>
        <p:spPr bwMode="auto">
          <a:xfrm>
            <a:off x="0" y="4602163"/>
            <a:ext cx="9144000" cy="2255837"/>
          </a:xfrm>
          <a:prstGeom prst="rect">
            <a:avLst/>
          </a:prstGeom>
          <a:gradFill rotWithShape="1">
            <a:gsLst>
              <a:gs pos="0">
                <a:schemeClr val="bg2"/>
              </a:gs>
              <a:gs pos="100000">
                <a:srgbClr val="FFFFFF"/>
              </a:gs>
            </a:gsLst>
            <a:lin ang="5400000" scaled="1"/>
          </a:gradFill>
          <a:ln w="9525">
            <a:noFill/>
            <a:miter lim="800000"/>
          </a:ln>
          <a:effectLst>
            <a:outerShdw dist="35921" dir="189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8" name="文本框 13340"/>
          <p:cNvSpPr txBox="1">
            <a:spLocks noChangeArrowheads="1"/>
          </p:cNvSpPr>
          <p:nvPr/>
        </p:nvSpPr>
        <p:spPr bwMode="auto">
          <a:xfrm>
            <a:off x="7915275" y="6186488"/>
            <a:ext cx="1143000" cy="457200"/>
          </a:xfrm>
          <a:prstGeom prst="rect">
            <a:avLst/>
          </a:prstGeom>
          <a:noFill/>
          <a:ln w="9525">
            <a:noFill/>
            <a:miter lim="800000"/>
          </a:ln>
        </p:spPr>
        <p:txBody>
          <a:bodyPr wrap="none">
            <a:spAutoFit/>
          </a:bodyPr>
          <a:lstStyle/>
          <a:p>
            <a:pPr algn="ctr">
              <a:defRPr/>
            </a:pPr>
            <a:r>
              <a:rPr lang="en-US" altLang="ko-KR" sz="2400" b="1">
                <a:solidFill>
                  <a:srgbClr val="4D4D4D"/>
                </a:solidFill>
                <a:latin typeface="Verdana" panose="020B0604030504040204" pitchFamily="34" charset="0"/>
                <a:ea typeface="Gulim" panose="020B0600000101010101" pitchFamily="34" charset="-127"/>
              </a:rPr>
              <a:t>LOGO</a:t>
            </a:r>
          </a:p>
        </p:txBody>
      </p:sp>
      <p:sp>
        <p:nvSpPr>
          <p:cNvPr id="9" name="椭圆 13350"/>
          <p:cNvSpPr>
            <a:spLocks noChangeArrowheads="1"/>
          </p:cNvSpPr>
          <p:nvPr/>
        </p:nvSpPr>
        <p:spPr bwMode="auto">
          <a:xfrm>
            <a:off x="179388" y="2451100"/>
            <a:ext cx="3744912" cy="3636963"/>
          </a:xfrm>
          <a:prstGeom prst="ellipse">
            <a:avLst/>
          </a:prstGeom>
          <a:solidFill>
            <a:srgbClr val="F4F8E8"/>
          </a:solidFill>
          <a:ln w="9525">
            <a:noFill/>
            <a:round/>
          </a:ln>
          <a:effectLst>
            <a:outerShdw dist="71842"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10" name="椭圆 9"/>
          <p:cNvSpPr/>
          <p:nvPr/>
        </p:nvSpPr>
        <p:spPr>
          <a:xfrm>
            <a:off x="225425" y="2500303"/>
            <a:ext cx="3570287" cy="3465519"/>
          </a:xfrm>
          <a:prstGeom prst="ellipse">
            <a:avLst/>
          </a:prstGeom>
          <a:blipFill rotWithShape="1">
            <a:blip r:embed="rId2"/>
            <a:stretch>
              <a:fillRect r="-29397"/>
            </a:stretch>
          </a:blipFill>
          <a:ln w="9525">
            <a:noFill/>
          </a:ln>
        </p:spPr>
        <p:txBody>
          <a:bodyPr wrap="none" anchor="ctr"/>
          <a:lstStyle/>
          <a:p>
            <a:pPr algn="ctr" eaLnBrk="0" hangingPunct="0">
              <a:defRPr/>
            </a:pPr>
            <a:endParaRPr lang="zh-CN" altLang="en-US" noProof="1">
              <a:solidFill>
                <a:srgbClr val="4D4D4D"/>
              </a:solidFill>
              <a:latin typeface="Times New Roman" panose="02020603050405020304" pitchFamily="18" charset="0"/>
              <a:ea typeface="宋体" panose="02010600030101010101" pitchFamily="2" charset="-122"/>
            </a:endParaRPr>
          </a:p>
        </p:txBody>
      </p:sp>
      <p:sp>
        <p:nvSpPr>
          <p:cNvPr id="11" name="矩形 13352"/>
          <p:cNvSpPr>
            <a:spLocks noChangeArrowheads="1"/>
          </p:cNvSpPr>
          <p:nvPr/>
        </p:nvSpPr>
        <p:spPr bwMode="auto">
          <a:xfrm>
            <a:off x="0" y="1989138"/>
            <a:ext cx="9144000" cy="395287"/>
          </a:xfrm>
          <a:prstGeom prst="rect">
            <a:avLst/>
          </a:prstGeom>
          <a:gradFill rotWithShape="1">
            <a:gsLst>
              <a:gs pos="0">
                <a:schemeClr val="folHlink">
                  <a:alpha val="80000"/>
                </a:schemeClr>
              </a:gs>
              <a:gs pos="100000">
                <a:schemeClr val="accent2"/>
              </a:gs>
            </a:gsLst>
            <a:lin ang="0" scaled="1"/>
          </a:gradFill>
          <a:ln w="9525">
            <a:noFill/>
            <a:miter lim="800000"/>
          </a:ln>
          <a:effectLst>
            <a:outerShdw dist="17961"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pic>
        <p:nvPicPr>
          <p:cNvPr id="12" name="图片 13491" descr="02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021138"/>
            <a:ext cx="21415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日期占位符 13334"/>
          <p:cNvSpPr>
            <a:spLocks noGrp="1"/>
          </p:cNvSpPr>
          <p:nvPr>
            <p:ph type="dt" sz="quarter" idx="10"/>
          </p:nvPr>
        </p:nvSpPr>
        <p:spPr>
          <a:xfrm>
            <a:off x="457200" y="6553200"/>
            <a:ext cx="2133600" cy="152400"/>
          </a:xfrm>
          <a:prstGeom prst="rect">
            <a:avLst/>
          </a:prstGeom>
        </p:spPr>
        <p:txBody>
          <a:bodyPr anchor="t"/>
          <a:lstStyle>
            <a:lvl1pPr>
              <a:defRPr sz="1400" noProof="1">
                <a:latin typeface="Times New Roman" panose="02020603050405020304" pitchFamily="18" charset="0"/>
                <a:ea typeface="Gulim" panose="020B0600000101010101" pitchFamily="34" charset="-127"/>
              </a:defRPr>
            </a:lvl1pPr>
          </a:lstStyle>
          <a:p>
            <a:pPr>
              <a:defRPr/>
            </a:pPr>
            <a:endParaRPr lang="ko-KR" altLang="en-US">
              <a:solidFill>
                <a:srgbClr val="4D4D4D"/>
              </a:solidFill>
            </a:endParaRPr>
          </a:p>
        </p:txBody>
      </p:sp>
      <p:sp>
        <p:nvSpPr>
          <p:cNvPr id="14" name="灯片编号占位符 13336"/>
          <p:cNvSpPr>
            <a:spLocks noGrp="1"/>
          </p:cNvSpPr>
          <p:nvPr>
            <p:ph type="sldNum" sz="quarter" idx="11"/>
          </p:nvPr>
        </p:nvSpPr>
        <p:spPr>
          <a:xfrm>
            <a:off x="6553200" y="6553200"/>
            <a:ext cx="2133600" cy="152400"/>
          </a:xfrm>
        </p:spPr>
        <p:txBody>
          <a:bodyPr/>
          <a:lstStyle>
            <a:lvl1pPr algn="r">
              <a:defRPr sz="1400">
                <a:latin typeface="Times New Roman" pitchFamily="18" charset="0"/>
              </a:defRPr>
            </a:lvl1pPr>
          </a:lstStyle>
          <a:p>
            <a:pPr>
              <a:defRPr/>
            </a:pPr>
            <a:fld id="{9C025AFA-D152-4812-9422-5A70DC87D259}"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74815903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A7F2D302-E547-4217-8DC8-4195584DED94}"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12600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885" y="22225"/>
            <a:ext cx="2118916" cy="61595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11138" y="22225"/>
            <a:ext cx="6233911" cy="61595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D09388ED-20B5-4E7C-B410-D3FBCA77A10D}"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1608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789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1650" y="614363"/>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96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0654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327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7621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2379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505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84EAA9F5-8FA7-4ABA-8248-60C9E025BAB8}"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125514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305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1282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0142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3672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0250" y="614363"/>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86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6084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53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222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8604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20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0E8C2F39-3DCF-4271-897B-CDD47256871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0407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651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1100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21609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03557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02697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7063" y="5222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07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3840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36656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08086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679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28725"/>
            <a:ext cx="4032504" cy="4953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228725"/>
            <a:ext cx="4032504" cy="4953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26882C05-7450-46A1-8194-D5CF3AEB7722}"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949799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61723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97208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6511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86523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7814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8" name="灯片编号占位符 12312"/>
          <p:cNvSpPr>
            <a:spLocks noGrp="1"/>
          </p:cNvSpPr>
          <p:nvPr>
            <p:ph type="sldNum" sz="quarter" idx="11"/>
          </p:nvPr>
        </p:nvSpPr>
        <p:spPr>
          <a:ln/>
        </p:spPr>
        <p:txBody>
          <a:bodyPr/>
          <a:lstStyle>
            <a:lvl1pPr>
              <a:defRPr/>
            </a:lvl1pPr>
          </a:lstStyle>
          <a:p>
            <a:pPr>
              <a:defRPr/>
            </a:pPr>
            <a:fld id="{82534E77-E079-4780-BA60-E7024C7F95F5}"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14325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4" name="灯片编号占位符 12312"/>
          <p:cNvSpPr>
            <a:spLocks noGrp="1"/>
          </p:cNvSpPr>
          <p:nvPr>
            <p:ph type="sldNum" sz="quarter" idx="11"/>
          </p:nvPr>
        </p:nvSpPr>
        <p:spPr>
          <a:ln/>
        </p:spPr>
        <p:txBody>
          <a:bodyPr/>
          <a:lstStyle>
            <a:lvl1pPr>
              <a:defRPr/>
            </a:lvl1pPr>
          </a:lstStyle>
          <a:p>
            <a:pPr>
              <a:defRPr/>
            </a:pPr>
            <a:fld id="{E832D963-10E1-480E-A61F-6A4B1530E7F0}"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0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3" name="灯片编号占位符 12312"/>
          <p:cNvSpPr>
            <a:spLocks noGrp="1"/>
          </p:cNvSpPr>
          <p:nvPr>
            <p:ph type="sldNum" sz="quarter" idx="11"/>
          </p:nvPr>
        </p:nvSpPr>
        <p:spPr>
          <a:ln/>
        </p:spPr>
        <p:txBody>
          <a:bodyPr/>
          <a:lstStyle>
            <a:lvl1pPr>
              <a:defRPr/>
            </a:lvl1pPr>
          </a:lstStyle>
          <a:p>
            <a:pPr>
              <a:defRPr/>
            </a:pPr>
            <a:fld id="{FA5E9151-7ED4-445C-A478-EB45A53C57CE}"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49660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0002697A-EDD7-4AA1-9BE5-1C3771C1F89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241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13170ED3-D84D-48B3-9327-5EE249A8E23B}"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830148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2320"/>
          <p:cNvSpPr>
            <a:spLocks noChangeArrowheads="1"/>
          </p:cNvSpPr>
          <p:nvPr/>
        </p:nvSpPr>
        <p:spPr bwMode="auto">
          <a:xfrm>
            <a:off x="0" y="0"/>
            <a:ext cx="9144000" cy="747713"/>
          </a:xfrm>
          <a:prstGeom prst="rect">
            <a:avLst/>
          </a:prstGeom>
          <a:gradFill rotWithShape="1">
            <a:gsLst>
              <a:gs pos="0">
                <a:schemeClr val="hlink"/>
              </a:gs>
              <a:gs pos="50000">
                <a:schemeClr val="tx2"/>
              </a:gs>
              <a:gs pos="100000">
                <a:schemeClr val="hlink"/>
              </a:gs>
            </a:gsLst>
            <a:lin ang="0" scaled="1"/>
          </a:gradFill>
          <a:ln w="9525">
            <a:noFill/>
            <a:miter lim="800000"/>
          </a:ln>
        </p:spPr>
        <p:txBody>
          <a:bodyPr/>
          <a:lstStyle/>
          <a:p>
            <a:pPr eaLnBrk="0" hangingPunct="0">
              <a:defRPr/>
            </a:pPr>
            <a:endParaRPr lang="zh-CN" altLang="en-US">
              <a:solidFill>
                <a:srgbClr val="4D4D4D"/>
              </a:solidFill>
              <a:ea typeface="宋体" panose="02010600030101010101" pitchFamily="2" charset="-122"/>
            </a:endParaRPr>
          </a:p>
        </p:txBody>
      </p:sp>
      <p:sp>
        <p:nvSpPr>
          <p:cNvPr id="1027" name="圆角矩形 12441"/>
          <p:cNvSpPr>
            <a:spLocks noChangeArrowheads="1"/>
          </p:cNvSpPr>
          <p:nvPr/>
        </p:nvSpPr>
        <p:spPr bwMode="auto">
          <a:xfrm>
            <a:off x="123825" y="809625"/>
            <a:ext cx="8928100" cy="6019800"/>
          </a:xfrm>
          <a:prstGeom prst="roundRect">
            <a:avLst>
              <a:gd name="adj" fmla="val 3352"/>
            </a:avLst>
          </a:prstGeom>
          <a:solidFill>
            <a:schemeClr val="bg1"/>
          </a:solidFill>
          <a:ln w="9525">
            <a:noFill/>
            <a:round/>
          </a:ln>
          <a:effectLst>
            <a:outerShdw dist="25400" dir="16200000" algn="ctr" rotWithShape="0">
              <a:schemeClr val="accent1">
                <a:alpha val="50000"/>
              </a:schemeClr>
            </a:outerShdw>
          </a:effectLst>
        </p:spPr>
        <p:txBody>
          <a:bodyPr/>
          <a:lstStyle/>
          <a:p>
            <a:pPr eaLnBrk="0" hangingPunct="0">
              <a:defRPr/>
            </a:pPr>
            <a:endParaRPr lang="zh-CN" altLang="en-US">
              <a:solidFill>
                <a:srgbClr val="4D4D4D"/>
              </a:solidFill>
              <a:ea typeface="宋体" panose="02010600030101010101" pitchFamily="2" charset="-122"/>
            </a:endParaRPr>
          </a:p>
        </p:txBody>
      </p:sp>
      <p:sp>
        <p:nvSpPr>
          <p:cNvPr id="1028" name="标题 12308"/>
          <p:cNvSpPr>
            <a:spLocks noGrp="1" noChangeArrowheads="1"/>
          </p:cNvSpPr>
          <p:nvPr>
            <p:ph type="title" idx="4294967295"/>
          </p:nvPr>
        </p:nvSpPr>
        <p:spPr bwMode="auto">
          <a:xfrm>
            <a:off x="211138" y="2222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9" name="文本占位符 12309"/>
          <p:cNvSpPr>
            <a:spLocks noGrp="1" noChangeArrowheads="1"/>
          </p:cNvSpPr>
          <p:nvPr>
            <p:ph type="body" idx="4294967295"/>
          </p:nvPr>
        </p:nvSpPr>
        <p:spPr bwMode="auto">
          <a:xfrm>
            <a:off x="457200" y="1228725"/>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2312" name="页脚占位符 12311"/>
          <p:cNvSpPr>
            <a:spLocks noGrp="1"/>
          </p:cNvSpPr>
          <p:nvPr>
            <p:ph type="ftr" sz="quarter" idx="3"/>
          </p:nvPr>
        </p:nvSpPr>
        <p:spPr>
          <a:xfrm>
            <a:off x="242888" y="6477000"/>
            <a:ext cx="2895600" cy="304800"/>
          </a:xfrm>
          <a:prstGeom prst="rect">
            <a:avLst/>
          </a:prstGeom>
          <a:noFill/>
          <a:ln w="9525">
            <a:noFill/>
          </a:ln>
        </p:spPr>
        <p:txBody>
          <a:bodyPr/>
          <a:lstStyle>
            <a:lvl1pPr>
              <a:defRPr sz="1400" b="1" noProof="1">
                <a:solidFill>
                  <a:schemeClr val="folHlink"/>
                </a:solidFill>
                <a:latin typeface="Verdana" panose="020B0604030504040204" pitchFamily="34" charset="0"/>
                <a:ea typeface="Gulim" panose="020B0600000101010101" pitchFamily="34" charset="-127"/>
                <a:cs typeface="+mn-ea"/>
              </a:defRPr>
            </a:lvl1pPr>
          </a:lstStyle>
          <a:p>
            <a:pPr>
              <a:defRPr/>
            </a:pPr>
            <a:r>
              <a:rPr lang="en-US" altLang="ko-KR">
                <a:solidFill>
                  <a:srgbClr val="507800"/>
                </a:solidFill>
              </a:rPr>
              <a:t>Company Logo</a:t>
            </a:r>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vert="horz" wrap="square" lIns="91440" tIns="45720" rIns="91440" bIns="45720" numCol="1" anchor="t" anchorCtr="0" compatLnSpc="1">
            <a:prstTxWarp prst="textNoShape">
              <a:avLst/>
            </a:prstTxWarp>
          </a:bodyPr>
          <a:lstStyle>
            <a:lvl1pPr algn="ctr">
              <a:defRPr sz="1200">
                <a:latin typeface="Verdana" pitchFamily="34" charset="0"/>
                <a:ea typeface="Gulim" pitchFamily="34" charset="-127"/>
              </a:defRPr>
            </a:lvl1pPr>
          </a:lstStyle>
          <a:p>
            <a:pPr>
              <a:defRPr/>
            </a:pPr>
            <a:fld id="{E9F05D98-D97A-4531-837B-8D15F2364706}" type="slidenum">
              <a:rPr lang="ko-KR" altLang="en-US">
                <a:solidFill>
                  <a:srgbClr val="4D4D4D"/>
                </a:solidFill>
              </a:rPr>
              <a:pPr>
                <a:defRPr/>
              </a:pPr>
              <a:t>‹#›</a:t>
            </a:fld>
            <a:endParaRPr lang="ko-KR" altLang="en-US">
              <a:solidFill>
                <a:srgbClr val="4D4D4D"/>
              </a:solidFill>
            </a:endParaRPr>
          </a:p>
        </p:txBody>
      </p:sp>
      <p:sp>
        <p:nvSpPr>
          <p:cNvPr id="1032" name="圆角矩形 12442"/>
          <p:cNvSpPr>
            <a:spLocks noChangeArrowheads="1"/>
          </p:cNvSpPr>
          <p:nvPr/>
        </p:nvSpPr>
        <p:spPr bwMode="auto">
          <a:xfrm>
            <a:off x="127000" y="796925"/>
            <a:ext cx="8928100" cy="6027738"/>
          </a:xfrm>
          <a:prstGeom prst="roundRect">
            <a:avLst>
              <a:gd name="adj" fmla="val 2940"/>
            </a:avLst>
          </a:prstGeom>
          <a:noFill/>
          <a:ln w="9525">
            <a:solidFill>
              <a:schemeClr val="folHlink"/>
            </a:solidFill>
            <a:prstDash val="sysDot"/>
            <a:round/>
          </a:ln>
        </p:spPr>
        <p:txBody>
          <a:bodyPr/>
          <a:lstStyle/>
          <a:p>
            <a:pPr eaLnBrk="0" hangingPunct="0">
              <a:defRPr/>
            </a:pPr>
            <a:endParaRPr lang="zh-CN" altLang="en-US">
              <a:solidFill>
                <a:srgbClr val="4D4D4D"/>
              </a:solidFill>
              <a:ea typeface="宋体" panose="02010600030101010101" pitchFamily="2" charset="-122"/>
            </a:endParaRPr>
          </a:p>
        </p:txBody>
      </p:sp>
      <p:pic>
        <p:nvPicPr>
          <p:cNvPr id="1033" name="图片 12443" descr="laon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0963" y="0"/>
            <a:ext cx="14430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83250" y="1350168"/>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717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3200" b="1" kern="1200">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Verdana" panose="020B0604030504040204" pitchFamily="34" charset="0"/>
        </a:defRPr>
      </a:lvl2pPr>
      <a:lvl3pPr algn="l" rtl="0" eaLnBrk="0" fontAlgn="base" hangingPunct="0">
        <a:spcBef>
          <a:spcPct val="0"/>
        </a:spcBef>
        <a:spcAft>
          <a:spcPct val="0"/>
        </a:spcAft>
        <a:defRPr sz="3200" b="1">
          <a:solidFill>
            <a:schemeClr val="folHlink"/>
          </a:solidFill>
          <a:latin typeface="Verdana" panose="020B0604030504040204" pitchFamily="34" charset="0"/>
        </a:defRPr>
      </a:lvl3pPr>
      <a:lvl4pPr algn="l" rtl="0" eaLnBrk="0" fontAlgn="base" hangingPunct="0">
        <a:spcBef>
          <a:spcPct val="0"/>
        </a:spcBef>
        <a:spcAft>
          <a:spcPct val="0"/>
        </a:spcAft>
        <a:defRPr sz="3200" b="1">
          <a:solidFill>
            <a:schemeClr val="folHlink"/>
          </a:solidFill>
          <a:latin typeface="Verdana" panose="020B0604030504040204" pitchFamily="34" charset="0"/>
        </a:defRPr>
      </a:lvl4pPr>
      <a:lvl5pPr algn="l" rtl="0" eaLnBrk="0" fontAlgn="base" hangingPunct="0">
        <a:spcBef>
          <a:spcPct val="0"/>
        </a:spcBef>
        <a:spcAft>
          <a:spcPct val="0"/>
        </a:spcAft>
        <a:defRPr sz="3200" b="1">
          <a:solidFill>
            <a:schemeClr val="folHlink"/>
          </a:solidFill>
          <a:latin typeface="Verdana" panose="020B0604030504040204" pitchFamily="34" charset="0"/>
        </a:defRPr>
      </a:lvl5pPr>
      <a:lvl6pPr marL="457200" algn="l" rtl="0" fontAlgn="base">
        <a:spcBef>
          <a:spcPct val="0"/>
        </a:spcBef>
        <a:spcAft>
          <a:spcPct val="0"/>
        </a:spcAft>
        <a:defRPr sz="3200" b="1">
          <a:solidFill>
            <a:schemeClr val="folHlink"/>
          </a:solidFill>
          <a:latin typeface="Verdana" panose="020B0604030504040204" pitchFamily="34" charset="0"/>
        </a:defRPr>
      </a:lvl6pPr>
      <a:lvl7pPr marL="914400" algn="l" rtl="0" fontAlgn="base">
        <a:spcBef>
          <a:spcPct val="0"/>
        </a:spcBef>
        <a:spcAft>
          <a:spcPct val="0"/>
        </a:spcAft>
        <a:defRPr sz="3200" b="1">
          <a:solidFill>
            <a:schemeClr val="folHlink"/>
          </a:solidFill>
          <a:latin typeface="Verdana" panose="020B0604030504040204" pitchFamily="34" charset="0"/>
        </a:defRPr>
      </a:lvl7pPr>
      <a:lvl8pPr marL="1371600" algn="l" rtl="0" fontAlgn="base">
        <a:spcBef>
          <a:spcPct val="0"/>
        </a:spcBef>
        <a:spcAft>
          <a:spcPct val="0"/>
        </a:spcAft>
        <a:defRPr sz="3200" b="1">
          <a:solidFill>
            <a:schemeClr val="folHlink"/>
          </a:solidFill>
          <a:latin typeface="Verdana" panose="020B0604030504040204" pitchFamily="34" charset="0"/>
        </a:defRPr>
      </a:lvl8pPr>
      <a:lvl9pPr marL="1828800" algn="l" rtl="0" fontAlgn="base">
        <a:spcBef>
          <a:spcPct val="0"/>
        </a:spcBef>
        <a:spcAft>
          <a:spcPct val="0"/>
        </a:spcAft>
        <a:defRPr sz="3200" b="1">
          <a:solidFill>
            <a:schemeClr val="folHlink"/>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kern="1200">
          <a:solidFill>
            <a:schemeClr val="accent1"/>
          </a:solidFill>
          <a:latin typeface="+mn-lt"/>
          <a:ea typeface="+mn-ea"/>
          <a:cs typeface="+mn-cs"/>
        </a:defRPr>
      </a:lvl1pPr>
      <a:lvl2pPr marL="742950" lvl="1" indent="-285750" algn="l" rtl="0" eaLnBrk="0" fontAlgn="base" hangingPunct="0">
        <a:spcBef>
          <a:spcPct val="20000"/>
        </a:spcBef>
        <a:spcAft>
          <a:spcPct val="0"/>
        </a:spcAft>
        <a:buClr>
          <a:schemeClr val="tx2"/>
        </a:buClr>
        <a:buSzPct val="60000"/>
        <a:buFont typeface="Wingdings" pitchFamily="2" charset="2"/>
        <a:buChar char="n"/>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417638"/>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008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550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 xmlns:a16="http://schemas.microsoft.com/office/drawing/2014/main" id="{C1FEDB73-85DB-EE4B-ABED-59D0A01D5E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936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beach%20holiday.mp4" TargetMode="Externa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g"/><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13.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13.xml"/><Relationship Id="rId2"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13.xml"/><Relationship Id="rId2"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spTree>
    <p:extLst>
      <p:ext uri="{BB962C8B-B14F-4D97-AF65-F5344CB8AC3E}">
        <p14:creationId xmlns:p14="http://schemas.microsoft.com/office/powerpoint/2010/main" val="141923693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060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	二、 续写</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情节构建的策略</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
        <p:nvSpPr>
          <p:cNvPr id="11" name="矩形 10">
            <a:extLst>
              <a:ext uri="{FF2B5EF4-FFF2-40B4-BE49-F238E27FC236}">
                <a16:creationId xmlns:a16="http://schemas.microsoft.com/office/drawing/2014/main" xmlns="" id="{50F13F8B-1B3D-D840-9ED0-CD6EAE5D2203}"/>
              </a:ext>
            </a:extLst>
          </p:cNvPr>
          <p:cNvSpPr>
            <a:spLocks noChangeArrowheads="1"/>
          </p:cNvSpPr>
          <p:nvPr/>
        </p:nvSpPr>
        <p:spPr bwMode="auto">
          <a:xfrm>
            <a:off x="4068210" y="3453412"/>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12"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0" y="2645919"/>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dirty="0">
                <a:latin typeface="华文新魏" panose="02010800040101010101" pitchFamily="2" charset="-122"/>
                <a:ea typeface="华文新魏" panose="02010800040101010101" pitchFamily="2" charset="-122"/>
              </a:rPr>
              <a:t>知识产权声明</a:t>
            </a:r>
          </a:p>
        </p:txBody>
      </p:sp>
      <p:sp>
        <p:nvSpPr>
          <p:cNvPr id="13" name="矩形 12">
            <a:extLst>
              <a:ext uri="{FF2B5EF4-FFF2-40B4-BE49-F238E27FC236}">
                <a16:creationId xmlns:a16="http://schemas.microsoft.com/office/drawing/2014/main" xmlns="" id="{83239BA4-B577-5340-B8CD-73E2350BA4AF}"/>
              </a:ext>
            </a:extLst>
          </p:cNvPr>
          <p:cNvSpPr>
            <a:spLocks noChangeArrowheads="1"/>
          </p:cNvSpPr>
          <p:nvPr/>
        </p:nvSpPr>
        <p:spPr bwMode="auto">
          <a:xfrm>
            <a:off x="395536" y="1895391"/>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14" name="图片 1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3741271"/>
            <a:ext cx="2192051" cy="2192051"/>
          </a:xfrm>
          <a:prstGeom prst="rect">
            <a:avLst/>
          </a:prstGeom>
        </p:spPr>
      </p:pic>
    </p:spTree>
    <p:extLst>
      <p:ext uri="{BB962C8B-B14F-4D97-AF65-F5344CB8AC3E}">
        <p14:creationId xmlns:p14="http://schemas.microsoft.com/office/powerpoint/2010/main" val="37609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二、 续写</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情节构建的案例分析</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8" y="1173672"/>
            <a:ext cx="9058032" cy="5409886"/>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27500" y="1356742"/>
            <a:ext cx="8795627" cy="5226815"/>
          </a:xfrm>
          <a:prstGeom prst="rect">
            <a:avLst/>
          </a:prstGeom>
          <a:noFill/>
        </p:spPr>
        <p:txBody>
          <a:bodyPr wrap="square" rtlCol="0">
            <a:spAutoFit/>
          </a:bodyPr>
          <a:lstStyle/>
          <a:p>
            <a:pPr indent="266700" algn="just">
              <a:lnSpc>
                <a:spcPts val="1600"/>
              </a:lnSpc>
              <a:spcAft>
                <a:spcPts val="0"/>
              </a:spcAft>
            </a:pPr>
            <a:r>
              <a:rPr lang="en-US" altLang="zh-CN" sz="1700" kern="100" dirty="0">
                <a:latin typeface="Times New Roman"/>
                <a:cs typeface="Times New Roman"/>
              </a:rPr>
              <a:t>He met her at a party. She was </a:t>
            </a:r>
            <a:r>
              <a:rPr lang="en-US" altLang="zh-CN" sz="1700" u="sng" kern="100" dirty="0">
                <a:latin typeface="Times New Roman"/>
                <a:cs typeface="Times New Roman"/>
              </a:rPr>
              <a:t>outstanding</a:t>
            </a:r>
            <a:r>
              <a:rPr lang="en-US" altLang="zh-CN" sz="1700" kern="100" dirty="0">
                <a:latin typeface="Times New Roman"/>
                <a:cs typeface="Times New Roman"/>
              </a:rPr>
              <a:t>. Many guys were after her, while he was average looking, shy and awkward. After the party, he invited her for coffee. She was surprised, but out of politeness, she accepted his invitation to go on a date. </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As they sat in a nice </a:t>
            </a:r>
            <a:r>
              <a:rPr lang="en-US" altLang="zh-CN" sz="1700" u="sng" kern="100" dirty="0">
                <a:latin typeface="Times New Roman"/>
                <a:cs typeface="Times New Roman"/>
              </a:rPr>
              <a:t>coffee shop</a:t>
            </a:r>
            <a:r>
              <a:rPr lang="en-US" altLang="zh-CN" sz="1700" kern="100" dirty="0">
                <a:latin typeface="Times New Roman"/>
                <a:cs typeface="Times New Roman"/>
              </a:rPr>
              <a:t>, he was too </a:t>
            </a:r>
            <a:r>
              <a:rPr lang="en-US" altLang="zh-CN" sz="1700" u="sng" kern="100" dirty="0">
                <a:latin typeface="Times New Roman"/>
                <a:cs typeface="Times New Roman"/>
              </a:rPr>
              <a:t>nervous</a:t>
            </a:r>
            <a:r>
              <a:rPr lang="en-US" altLang="zh-CN" sz="1700" kern="100" dirty="0">
                <a:latin typeface="Times New Roman"/>
                <a:cs typeface="Times New Roman"/>
              </a:rPr>
              <a:t> to say anything and she felt uncomfortable. Suddenly, he asked the waiter, “Could you please give me some </a:t>
            </a:r>
            <a:r>
              <a:rPr lang="en-US" altLang="zh-CN" sz="1700" u="sng" kern="100" dirty="0">
                <a:latin typeface="Times New Roman"/>
                <a:cs typeface="Times New Roman"/>
              </a:rPr>
              <a:t>salt</a:t>
            </a:r>
            <a:r>
              <a:rPr lang="en-US" altLang="zh-CN" sz="1700" kern="100" dirty="0">
                <a:latin typeface="Times New Roman"/>
                <a:cs typeface="Times New Roman"/>
              </a:rPr>
              <a:t>? I'd like to put it in my coffee.”</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They stared at him with a strange look! His face turned red, but when the salt came, he put it in his coffee and drank it. Curious, she asked, “Why this unusual habit?” He took a couple of sips and replied, “When I was a little boy, I lived near the sea. I liked playing in the sea. I could feel the taste of the sea, just like the taste of the salty coffee. Now every time I have the salty coffee, I always think of my childhood and my</a:t>
            </a:r>
            <a:r>
              <a:rPr lang="en-US" altLang="zh-CN" sz="1700" u="sng" kern="100" dirty="0">
                <a:latin typeface="Times New Roman"/>
                <a:cs typeface="Times New Roman"/>
              </a:rPr>
              <a:t> hometown</a:t>
            </a:r>
            <a:r>
              <a:rPr lang="en-US" altLang="zh-CN" sz="1700" kern="100" dirty="0">
                <a:latin typeface="Times New Roman"/>
                <a:cs typeface="Times New Roman"/>
              </a:rPr>
              <a:t>. I miss it and my parents, who are still there.”</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She was deeply touched. A man who can admit his homesickness must love his home and care about his family. He must be</a:t>
            </a:r>
            <a:r>
              <a:rPr lang="en-US" altLang="zh-CN" sz="1700" u="sng" kern="100" dirty="0">
                <a:latin typeface="Times New Roman"/>
                <a:cs typeface="Times New Roman"/>
              </a:rPr>
              <a:t> responsible</a:t>
            </a:r>
            <a:r>
              <a:rPr lang="en-US" altLang="zh-CN" sz="1700" kern="100" dirty="0">
                <a:latin typeface="Times New Roman"/>
                <a:cs typeface="Times New Roman"/>
              </a:rPr>
              <a:t>. She talked too, about her faraway hometown, her childhood and her family. That was a really nice talk, also a beautiful beginning of their love story. </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They continued to </a:t>
            </a:r>
            <a:r>
              <a:rPr lang="en-US" altLang="zh-CN" sz="1700" u="sng" kern="100" dirty="0">
                <a:latin typeface="Times New Roman"/>
                <a:cs typeface="Times New Roman"/>
              </a:rPr>
              <a:t>date</a:t>
            </a:r>
            <a:r>
              <a:rPr lang="en-US" altLang="zh-CN" sz="1700" kern="100" dirty="0">
                <a:latin typeface="Times New Roman"/>
                <a:cs typeface="Times New Roman"/>
              </a:rPr>
              <a:t>. She found that he met all her </a:t>
            </a:r>
            <a:r>
              <a:rPr lang="en-US" altLang="zh-CN" sz="1700" u="sng" kern="100" dirty="0">
                <a:latin typeface="Times New Roman"/>
                <a:cs typeface="Times New Roman"/>
              </a:rPr>
              <a:t>requirements</a:t>
            </a:r>
            <a:r>
              <a:rPr lang="en-US" altLang="zh-CN" sz="1700" kern="100" dirty="0">
                <a:latin typeface="Times New Roman"/>
                <a:cs typeface="Times New Roman"/>
              </a:rPr>
              <a:t>. He was tolerant, kind, warm and careful. He was such a good man and had it not been for the salt in the coffee, she’d never have really known him!</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 rest of the story was just like any other beautiful love story. They finally got </a:t>
            </a:r>
            <a:r>
              <a:rPr lang="en-US" altLang="zh-CN" sz="1700" u="sng" kern="100" dirty="0">
                <a:latin typeface="Times New Roman"/>
                <a:cs typeface="Times New Roman"/>
              </a:rPr>
              <a:t>married</a:t>
            </a:r>
            <a:r>
              <a:rPr lang="en-US" altLang="zh-CN" sz="1700" kern="100" dirty="0">
                <a:latin typeface="Times New Roman"/>
                <a:cs typeface="Times New Roman"/>
              </a:rPr>
              <a:t> and lived happily together. And every time she made coffee for him, she put in some salt, the way he liked it.</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After 40 years, he passed away and left her a </a:t>
            </a:r>
            <a:r>
              <a:rPr lang="en-US" altLang="zh-CN" sz="1700" u="sng" kern="100" dirty="0">
                <a:latin typeface="Times New Roman"/>
                <a:cs typeface="Times New Roman"/>
              </a:rPr>
              <a:t>letter</a:t>
            </a:r>
            <a:r>
              <a:rPr lang="en-US" altLang="zh-CN" sz="1700" kern="100" dirty="0">
                <a:latin typeface="Times New Roman"/>
                <a:cs typeface="Times New Roman"/>
              </a:rPr>
              <a:t> which said:</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 </a:t>
            </a:r>
            <a:endParaRPr lang="zh-CN" altLang="zh-CN" sz="1700" kern="100" dirty="0">
              <a:latin typeface="Calibri"/>
              <a:cs typeface="Times New Roman"/>
            </a:endParaRPr>
          </a:p>
          <a:p>
            <a:pPr indent="266700" algn="just">
              <a:lnSpc>
                <a:spcPts val="1600"/>
              </a:lnSpc>
              <a:spcAft>
                <a:spcPts val="0"/>
              </a:spcAft>
            </a:pPr>
            <a:r>
              <a:rPr lang="zh-CN" altLang="zh-CN" sz="1700" kern="100" dirty="0">
                <a:latin typeface="Times New Roman"/>
                <a:cs typeface="Times New Roman"/>
              </a:rPr>
              <a:t>续写两段的段首语：</a:t>
            </a:r>
            <a:endParaRPr lang="zh-CN" altLang="zh-CN" sz="1700" kern="100" dirty="0">
              <a:latin typeface="Calibri"/>
              <a:cs typeface="Times New Roman"/>
            </a:endParaRPr>
          </a:p>
          <a:p>
            <a:pPr indent="266700" algn="just">
              <a:lnSpc>
                <a:spcPts val="1600"/>
              </a:lnSpc>
              <a:spcAft>
                <a:spcPts val="0"/>
              </a:spcAft>
            </a:pPr>
            <a:r>
              <a:rPr lang="en-US" altLang="zh-CN" sz="1700" kern="100" dirty="0">
                <a:solidFill>
                  <a:srgbClr val="FF0000"/>
                </a:solidFill>
                <a:latin typeface="Times New Roman"/>
                <a:cs typeface="Times New Roman"/>
              </a:rPr>
              <a:t>Para.1: </a:t>
            </a:r>
            <a:r>
              <a:rPr lang="en-US" altLang="zh-CN" sz="1700" kern="100" dirty="0">
                <a:latin typeface="Times New Roman"/>
                <a:cs typeface="Times New Roman"/>
              </a:rPr>
              <a:t>My dearest, please forgive me for my cheating you all the time. Do you still remember our first date in the café?</a:t>
            </a:r>
            <a:endParaRPr lang="zh-CN" altLang="zh-CN" sz="1700" kern="100" dirty="0">
              <a:latin typeface="Calibri"/>
              <a:cs typeface="Times New Roman"/>
            </a:endParaRPr>
          </a:p>
          <a:p>
            <a:pPr indent="266700" algn="just">
              <a:lnSpc>
                <a:spcPts val="1600"/>
              </a:lnSpc>
              <a:spcAft>
                <a:spcPts val="0"/>
              </a:spcAft>
            </a:pPr>
            <a:r>
              <a:rPr lang="en-US" altLang="zh-CN" sz="1700" kern="100" dirty="0">
                <a:solidFill>
                  <a:srgbClr val="FF0000"/>
                </a:solidFill>
                <a:latin typeface="Times New Roman"/>
                <a:cs typeface="Times New Roman"/>
              </a:rPr>
              <a:t>Para2:</a:t>
            </a:r>
            <a:r>
              <a:rPr lang="en-US" altLang="zh-CN" sz="1700" kern="100" dirty="0">
                <a:latin typeface="Times New Roman"/>
                <a:cs typeface="Times New Roman"/>
              </a:rPr>
              <a:t> She was shocked by the letter, with the feeling of being cheated.</a:t>
            </a:r>
            <a:endParaRPr lang="zh-CN" altLang="zh-CN" sz="1700" kern="100" dirty="0">
              <a:latin typeface="Calibri"/>
              <a:cs typeface="Times New Roman"/>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133" y="4498540"/>
            <a:ext cx="2742478" cy="1831975"/>
          </a:xfrm>
          <a:prstGeom prst="rect">
            <a:avLst/>
          </a:prstGeom>
        </p:spPr>
      </p:pic>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1.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深入</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解读文本，为合理续写奠定基础</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2120900"/>
            <a:ext cx="8842132" cy="41402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647445" y="1638300"/>
            <a:ext cx="7975855" cy="297517"/>
          </a:xfrm>
          <a:prstGeom prst="rect">
            <a:avLst/>
          </a:prstGeom>
          <a:noFill/>
        </p:spPr>
        <p:txBody>
          <a:bodyPr wrap="square" rtlCol="0">
            <a:spAutoFit/>
          </a:bodyPr>
          <a:lstStyle/>
          <a:p>
            <a:pPr marL="342900" lvl="0" indent="-342900">
              <a:lnSpc>
                <a:spcPts val="1600"/>
              </a:lnSpc>
              <a:spcAft>
                <a:spcPts val="0"/>
              </a:spcAft>
              <a:buFont typeface="Wingdings" pitchFamily="2" charset="2"/>
              <a:buChar char="u"/>
            </a:pPr>
            <a:r>
              <a:rPr lang="zh-CN" altLang="zh-CN" sz="2400" b="1" kern="100" dirty="0">
                <a:latin typeface="微软雅黑" pitchFamily="34" charset="-122"/>
                <a:ea typeface="微软雅黑" pitchFamily="34" charset="-122"/>
                <a:cs typeface="Times New Roman"/>
              </a:rPr>
              <a:t>内容</a:t>
            </a:r>
            <a:r>
              <a:rPr lang="en-US" altLang="zh-CN" kern="100" dirty="0">
                <a:latin typeface="Times New Roman"/>
                <a:cs typeface="Times New Roman"/>
              </a:rPr>
              <a:t> </a:t>
            </a:r>
            <a:endParaRPr lang="zh-CN" altLang="zh-CN" kern="100" dirty="0">
              <a:latin typeface="Calibri"/>
              <a:cs typeface="Times New Roman"/>
            </a:endParaRPr>
          </a:p>
        </p:txBody>
      </p:sp>
      <p:graphicFrame>
        <p:nvGraphicFramePr>
          <p:cNvPr id="3" name="表格 2"/>
          <p:cNvGraphicFramePr>
            <a:graphicFrameLocks noGrp="1"/>
          </p:cNvGraphicFramePr>
          <p:nvPr>
            <p:extLst>
              <p:ext uri="{D42A27DB-BD31-4B8C-83A1-F6EECF244321}">
                <p14:modId xmlns:p14="http://schemas.microsoft.com/office/powerpoint/2010/main" val="1956226712"/>
              </p:ext>
            </p:extLst>
          </p:nvPr>
        </p:nvGraphicFramePr>
        <p:xfrm>
          <a:off x="339811" y="2284422"/>
          <a:ext cx="8164830" cy="3619500"/>
        </p:xfrm>
        <a:graphic>
          <a:graphicData uri="http://schemas.openxmlformats.org/drawingml/2006/table">
            <a:tbl>
              <a:tblPr firstRow="1" firstCol="1" bandRow="1"/>
              <a:tblGrid>
                <a:gridCol w="1021715"/>
                <a:gridCol w="7143115"/>
              </a:tblGrid>
              <a:tr h="458810">
                <a:tc rowSpan="2">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who</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smtClean="0">
                        <a:effectLst/>
                        <a:latin typeface="Aharoni" pitchFamily="2" charset="-79"/>
                        <a:ea typeface="宋体"/>
                        <a:cs typeface="Aharoni" pitchFamily="2" charset="-79"/>
                      </a:endParaRPr>
                    </a:p>
                    <a:p>
                      <a:pPr algn="l">
                        <a:lnSpc>
                          <a:spcPts val="1600"/>
                        </a:lnSpc>
                        <a:spcAft>
                          <a:spcPts val="0"/>
                        </a:spcAft>
                      </a:pPr>
                      <a:r>
                        <a:rPr lang="en-US" sz="2000" b="0" kern="100" dirty="0" smtClean="0">
                          <a:effectLst/>
                          <a:latin typeface="Aharoni" pitchFamily="2" charset="-79"/>
                          <a:ea typeface="宋体"/>
                          <a:cs typeface="Aharoni" pitchFamily="2" charset="-79"/>
                        </a:rPr>
                        <a:t>He </a:t>
                      </a:r>
                      <a:r>
                        <a:rPr lang="en-US" sz="2000" b="0" kern="100" dirty="0">
                          <a:effectLst/>
                          <a:latin typeface="Aharoni" pitchFamily="2" charset="-79"/>
                          <a:ea typeface="宋体"/>
                          <a:cs typeface="Aharoni" pitchFamily="2" charset="-79"/>
                        </a:rPr>
                        <a:t>(the hero)</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10">
                <a:tc vMerge="1">
                  <a:txBody>
                    <a:bodyPr/>
                    <a:lstStyle/>
                    <a:p>
                      <a:endParaRPr lang="zh-CN" altLang="en-US"/>
                    </a:p>
                  </a:txBody>
                  <a:tcPr/>
                </a:tc>
                <a:tc>
                  <a:txBody>
                    <a:bodyPr/>
                    <a:lstStyle/>
                    <a:p>
                      <a:pPr algn="l">
                        <a:lnSpc>
                          <a:spcPts val="1600"/>
                        </a:lnSpc>
                        <a:spcAft>
                          <a:spcPts val="0"/>
                        </a:spcAft>
                      </a:pPr>
                      <a:endParaRPr lang="en-US" sz="2000" b="0" kern="100" dirty="0" smtClean="0">
                        <a:effectLst/>
                        <a:latin typeface="Aharoni" pitchFamily="2" charset="-79"/>
                        <a:ea typeface="宋体"/>
                        <a:cs typeface="Aharoni" pitchFamily="2" charset="-79"/>
                      </a:endParaRPr>
                    </a:p>
                    <a:p>
                      <a:pPr algn="l">
                        <a:lnSpc>
                          <a:spcPts val="1600"/>
                        </a:lnSpc>
                        <a:spcAft>
                          <a:spcPts val="0"/>
                        </a:spcAft>
                      </a:pPr>
                      <a:r>
                        <a:rPr lang="en-US" sz="2000" b="0" kern="100" dirty="0" smtClean="0">
                          <a:effectLst/>
                          <a:latin typeface="Aharoni" pitchFamily="2" charset="-79"/>
                          <a:ea typeface="宋体"/>
                          <a:cs typeface="Aharoni" pitchFamily="2" charset="-79"/>
                        </a:rPr>
                        <a:t>She(the </a:t>
                      </a:r>
                      <a:r>
                        <a:rPr lang="en-US" sz="2000" b="0" kern="100" dirty="0">
                          <a:effectLst/>
                          <a:latin typeface="Aharoni" pitchFamily="2" charset="-79"/>
                          <a:ea typeface="宋体"/>
                          <a:cs typeface="Aharoni" pitchFamily="2" charset="-79"/>
                        </a:rPr>
                        <a:t>heroine)</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10">
                <a:tc>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when</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smtClean="0">
                        <a:effectLst/>
                        <a:latin typeface="Aharoni" pitchFamily="2" charset="-79"/>
                        <a:ea typeface="宋体"/>
                        <a:cs typeface="Aharoni" pitchFamily="2" charset="-79"/>
                      </a:endParaRPr>
                    </a:p>
                    <a:p>
                      <a:pPr algn="l">
                        <a:lnSpc>
                          <a:spcPts val="1600"/>
                        </a:lnSpc>
                        <a:spcAft>
                          <a:spcPts val="0"/>
                        </a:spcAft>
                      </a:pPr>
                      <a:r>
                        <a:rPr lang="en-US" sz="2000" b="0" kern="100" dirty="0" smtClean="0">
                          <a:effectLst/>
                          <a:latin typeface="Aharoni" pitchFamily="2" charset="-79"/>
                          <a:ea typeface="宋体"/>
                          <a:cs typeface="Aharoni" pitchFamily="2" charset="-79"/>
                        </a:rPr>
                        <a:t>From </a:t>
                      </a:r>
                      <a:r>
                        <a:rPr lang="en-US" sz="2000" b="0" kern="100" dirty="0">
                          <a:effectLst/>
                          <a:latin typeface="Aharoni" pitchFamily="2" charset="-79"/>
                          <a:ea typeface="宋体"/>
                          <a:cs typeface="Aharoni" pitchFamily="2" charset="-79"/>
                        </a:rPr>
                        <a:t>their first date until 40 years after their marriage</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10">
                <a:tc>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where</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smtClean="0">
                        <a:effectLst/>
                        <a:latin typeface="Aharoni" pitchFamily="2" charset="-79"/>
                        <a:ea typeface="宋体"/>
                        <a:cs typeface="Aharoni" pitchFamily="2" charset="-79"/>
                      </a:endParaRPr>
                    </a:p>
                    <a:p>
                      <a:pPr algn="l">
                        <a:lnSpc>
                          <a:spcPts val="1600"/>
                        </a:lnSpc>
                        <a:spcAft>
                          <a:spcPts val="0"/>
                        </a:spcAft>
                      </a:pPr>
                      <a:r>
                        <a:rPr lang="en-US" sz="2000" b="0" kern="100" dirty="0" smtClean="0">
                          <a:effectLst/>
                          <a:latin typeface="Aharoni" pitchFamily="2" charset="-79"/>
                          <a:ea typeface="宋体"/>
                          <a:cs typeface="Aharoni" pitchFamily="2" charset="-79"/>
                        </a:rPr>
                        <a:t>At </a:t>
                      </a:r>
                      <a:r>
                        <a:rPr lang="en-US" sz="2000" b="0" kern="100" dirty="0">
                          <a:effectLst/>
                          <a:latin typeface="Aharoni" pitchFamily="2" charset="-79"/>
                          <a:ea typeface="宋体"/>
                          <a:cs typeface="Aharoni" pitchFamily="2" charset="-79"/>
                        </a:rPr>
                        <a:t>a party and a coffee shop</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640">
                <a:tc>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what</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smtClean="0">
                        <a:effectLst/>
                        <a:latin typeface="Aharoni" pitchFamily="2" charset="-79"/>
                        <a:ea typeface="宋体"/>
                        <a:cs typeface="Aharoni" pitchFamily="2" charset="-79"/>
                      </a:endParaRPr>
                    </a:p>
                    <a:p>
                      <a:pPr algn="l">
                        <a:lnSpc>
                          <a:spcPts val="1600"/>
                        </a:lnSpc>
                        <a:spcAft>
                          <a:spcPts val="0"/>
                        </a:spcAft>
                      </a:pPr>
                      <a:r>
                        <a:rPr lang="en-US" sz="2000" b="0" kern="100" dirty="0" smtClean="0">
                          <a:effectLst/>
                          <a:latin typeface="Aharoni" pitchFamily="2" charset="-79"/>
                          <a:ea typeface="宋体"/>
                          <a:cs typeface="Aharoni" pitchFamily="2" charset="-79"/>
                        </a:rPr>
                        <a:t>He </a:t>
                      </a:r>
                      <a:r>
                        <a:rPr lang="en-US" sz="2000" b="0" kern="100" dirty="0">
                          <a:effectLst/>
                          <a:latin typeface="Aharoni" pitchFamily="2" charset="-79"/>
                          <a:ea typeface="宋体"/>
                          <a:cs typeface="Aharoni" pitchFamily="2" charset="-79"/>
                        </a:rPr>
                        <a:t>met her at a party and finally got married. Before death, he left her a letter asking for forgiving.</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10">
                <a:tc>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why</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endParaRPr lang="en-US" altLang="zh-CN" sz="2000" b="0" kern="100" dirty="0" smtClean="0">
                        <a:effectLst/>
                        <a:latin typeface="Aharoni" pitchFamily="2" charset="-79"/>
                        <a:ea typeface="宋体"/>
                        <a:cs typeface="Aharoni" pitchFamily="2" charset="-79"/>
                      </a:endParaRPr>
                    </a:p>
                    <a:p>
                      <a:pPr algn="l">
                        <a:lnSpc>
                          <a:spcPts val="1600"/>
                        </a:lnSpc>
                        <a:spcAft>
                          <a:spcPts val="0"/>
                        </a:spcAft>
                      </a:pPr>
                      <a:r>
                        <a:rPr lang="zh-CN" sz="2000" b="0" kern="100" dirty="0" smtClean="0">
                          <a:effectLst/>
                          <a:latin typeface="Aharoni" pitchFamily="2" charset="-79"/>
                          <a:ea typeface="宋体"/>
                          <a:cs typeface="Aharoni" pitchFamily="2" charset="-79"/>
                        </a:rPr>
                        <a:t>学生</a:t>
                      </a:r>
                      <a:r>
                        <a:rPr lang="zh-CN" sz="2000" b="0" kern="100" dirty="0">
                          <a:effectLst/>
                          <a:latin typeface="Aharoni" pitchFamily="2" charset="-79"/>
                          <a:ea typeface="宋体"/>
                          <a:cs typeface="Aharoni" pitchFamily="2" charset="-79"/>
                        </a:rPr>
                        <a:t>续写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10">
                <a:tc>
                  <a:txBody>
                    <a:bodyPr/>
                    <a:lstStyle/>
                    <a:p>
                      <a:pPr algn="l">
                        <a:lnSpc>
                          <a:spcPts val="1600"/>
                        </a:lnSpc>
                        <a:spcAft>
                          <a:spcPts val="0"/>
                        </a:spcAft>
                      </a:pPr>
                      <a:endParaRPr lang="en-US" sz="2000" b="0" kern="100" dirty="0" smtClean="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smtClean="0">
                          <a:solidFill>
                            <a:srgbClr val="FF0000"/>
                          </a:solidFill>
                          <a:effectLst/>
                          <a:latin typeface="Aharoni" pitchFamily="2" charset="-79"/>
                          <a:ea typeface="宋体"/>
                          <a:cs typeface="Aharoni" pitchFamily="2" charset="-79"/>
                        </a:rPr>
                        <a:t>how</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934" y="4739279"/>
            <a:ext cx="2000250" cy="1328166"/>
          </a:xfrm>
          <a:prstGeom prst="rect">
            <a:avLst/>
          </a:prstGeom>
        </p:spPr>
      </p:pic>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8" y="2069892"/>
            <a:ext cx="8791332" cy="4267408"/>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914400" y="1750446"/>
            <a:ext cx="7975855" cy="319446"/>
          </a:xfrm>
          <a:prstGeom prst="rect">
            <a:avLst/>
          </a:prstGeom>
          <a:noFill/>
        </p:spPr>
        <p:txBody>
          <a:bodyPr wrap="square" rtlCol="0">
            <a:spAutoFit/>
          </a:bodyPr>
          <a:lstStyle/>
          <a:p>
            <a:pPr marL="342900" indent="-342900">
              <a:lnSpc>
                <a:spcPts val="1600"/>
              </a:lnSpc>
              <a:spcAft>
                <a:spcPts val="0"/>
              </a:spcAft>
              <a:buFont typeface="Wingdings" pitchFamily="2" charset="2"/>
              <a:buChar char="u"/>
            </a:pPr>
            <a:r>
              <a:rPr lang="en-US" altLang="zh-CN" sz="2400" b="1" kern="100" dirty="0" smtClean="0">
                <a:latin typeface="微软雅黑" pitchFamily="34" charset="-122"/>
                <a:ea typeface="微软雅黑" pitchFamily="34" charset="-122"/>
                <a:cs typeface="Times New Roman"/>
              </a:rPr>
              <a:t> </a:t>
            </a:r>
            <a:r>
              <a:rPr lang="zh-CN" altLang="zh-CN" sz="2400" b="1" kern="100" dirty="0">
                <a:latin typeface="微软雅黑" pitchFamily="34" charset="-122"/>
                <a:ea typeface="微软雅黑" pitchFamily="34" charset="-122"/>
                <a:cs typeface="Times New Roman"/>
              </a:rPr>
              <a:t>意图</a:t>
            </a:r>
            <a:r>
              <a:rPr lang="en-US" altLang="zh-CN" sz="2400" b="1" kern="100" dirty="0">
                <a:latin typeface="微软雅黑" pitchFamily="34" charset="-122"/>
                <a:ea typeface="微软雅黑" pitchFamily="34" charset="-122"/>
                <a:cs typeface="Times New Roman"/>
              </a:rPr>
              <a:t> </a:t>
            </a:r>
            <a:endParaRPr lang="zh-CN" altLang="zh-CN" sz="2400" b="1" kern="100" dirty="0">
              <a:latin typeface="微软雅黑" pitchFamily="34" charset="-122"/>
              <a:ea typeface="微软雅黑" pitchFamily="34" charset="-122"/>
              <a:cs typeface="Times New Roman"/>
            </a:endParaRPr>
          </a:p>
        </p:txBody>
      </p:sp>
      <p:sp>
        <p:nvSpPr>
          <p:cNvPr id="2" name="矩形 1"/>
          <p:cNvSpPr/>
          <p:nvPr/>
        </p:nvSpPr>
        <p:spPr>
          <a:xfrm>
            <a:off x="474315" y="2491651"/>
            <a:ext cx="8280400" cy="2092881"/>
          </a:xfrm>
          <a:prstGeom prst="rect">
            <a:avLst/>
          </a:prstGeom>
        </p:spPr>
        <p:txBody>
          <a:bodyPr wrap="square">
            <a:spAutoFit/>
          </a:bodyPr>
          <a:lstStyle/>
          <a:p>
            <a:pPr indent="266700">
              <a:lnSpc>
                <a:spcPts val="2600"/>
              </a:lnSpc>
              <a:spcAft>
                <a:spcPts val="0"/>
              </a:spcAft>
            </a:pPr>
            <a:r>
              <a:rPr lang="zh-CN" altLang="zh-CN" sz="2400" b="1" kern="100" dirty="0">
                <a:latin typeface="Aharoni" pitchFamily="2" charset="-79"/>
                <a:cs typeface="Aharoni" pitchFamily="2" charset="-79"/>
              </a:rPr>
              <a:t>“</a:t>
            </a:r>
            <a:r>
              <a:rPr lang="en-US" altLang="zh-CN" sz="2400" b="1" kern="100" dirty="0">
                <a:latin typeface="Aharoni" pitchFamily="2" charset="-79"/>
                <a:cs typeface="Aharoni" pitchFamily="2" charset="-79"/>
              </a:rPr>
              <a:t>They continued to date. She found that he met </a:t>
            </a:r>
            <a:r>
              <a:rPr lang="en-US" altLang="zh-CN" sz="2400" b="1" kern="100" dirty="0">
                <a:solidFill>
                  <a:srgbClr val="FF0000"/>
                </a:solidFill>
                <a:latin typeface="Aharoni" pitchFamily="2" charset="-79"/>
                <a:cs typeface="Aharoni" pitchFamily="2" charset="-79"/>
              </a:rPr>
              <a:t>all </a:t>
            </a:r>
            <a:r>
              <a:rPr lang="en-US" altLang="zh-CN" sz="2400" b="1" kern="100" dirty="0">
                <a:latin typeface="Aharoni" pitchFamily="2" charset="-79"/>
                <a:cs typeface="Aharoni" pitchFamily="2" charset="-79"/>
              </a:rPr>
              <a:t>her requirements. He was </a:t>
            </a:r>
            <a:r>
              <a:rPr lang="en-US" altLang="zh-CN" sz="2400" b="1" kern="100" dirty="0">
                <a:solidFill>
                  <a:srgbClr val="FF0000"/>
                </a:solidFill>
                <a:latin typeface="Aharoni" pitchFamily="2" charset="-79"/>
                <a:cs typeface="Aharoni" pitchFamily="2" charset="-79"/>
              </a:rPr>
              <a:t>tolerant, kind, warm and careful. </a:t>
            </a:r>
            <a:r>
              <a:rPr lang="en-US" altLang="zh-CN" sz="2400" b="1" kern="100" dirty="0">
                <a:latin typeface="Aharoni" pitchFamily="2" charset="-79"/>
                <a:cs typeface="Aharoni" pitchFamily="2" charset="-79"/>
              </a:rPr>
              <a:t>Every time she made coffee for him, she put in some salt, the way he liked it.</a:t>
            </a:r>
            <a:r>
              <a:rPr lang="zh-CN" altLang="zh-CN" sz="2400" b="1" kern="100" dirty="0" smtClean="0">
                <a:latin typeface="Aharoni" pitchFamily="2" charset="-79"/>
                <a:cs typeface="Aharoni" pitchFamily="2" charset="-79"/>
              </a:rPr>
              <a:t>”</a:t>
            </a:r>
            <a:endParaRPr lang="en-US" altLang="zh-CN" sz="2400" b="1" kern="100" dirty="0" smtClean="0">
              <a:latin typeface="Aharoni" pitchFamily="2" charset="-79"/>
              <a:cs typeface="Aharoni" pitchFamily="2" charset="-79"/>
            </a:endParaRPr>
          </a:p>
          <a:p>
            <a:pPr indent="266700">
              <a:lnSpc>
                <a:spcPts val="2600"/>
              </a:lnSpc>
              <a:spcAft>
                <a:spcPts val="0"/>
              </a:spcAft>
            </a:pPr>
            <a:endParaRPr lang="en-US" altLang="zh-CN" sz="2400" b="1" kern="100" dirty="0">
              <a:latin typeface="Aharoni" pitchFamily="2" charset="-79"/>
              <a:cs typeface="Aharoni" pitchFamily="2" charset="-79"/>
            </a:endParaRPr>
          </a:p>
          <a:p>
            <a:pPr indent="266700">
              <a:lnSpc>
                <a:spcPts val="2600"/>
              </a:lnSpc>
              <a:spcAft>
                <a:spcPts val="0"/>
              </a:spcAft>
            </a:pPr>
            <a:endParaRPr lang="en-US" altLang="zh-CN" sz="2400" b="1" kern="100" dirty="0" smtClean="0">
              <a:latin typeface="Aharoni" pitchFamily="2" charset="-79"/>
              <a:cs typeface="Aharoni" pitchFamily="2" charset="-79"/>
            </a:endParaRPr>
          </a:p>
        </p:txBody>
      </p:sp>
      <p:sp>
        <p:nvSpPr>
          <p:cNvPr id="3" name="矩形 2"/>
          <p:cNvSpPr/>
          <p:nvPr/>
        </p:nvSpPr>
        <p:spPr>
          <a:xfrm>
            <a:off x="602252" y="4174172"/>
            <a:ext cx="7882285" cy="1759456"/>
          </a:xfrm>
          <a:prstGeom prst="rect">
            <a:avLst/>
          </a:prstGeom>
        </p:spPr>
        <p:txBody>
          <a:bodyPr wrap="square">
            <a:spAutoFit/>
          </a:bodyPr>
          <a:lstStyle/>
          <a:p>
            <a:pPr lvl="0" indent="266700">
              <a:lnSpc>
                <a:spcPts val="2600"/>
              </a:lnSpc>
              <a:spcAft>
                <a:spcPts val="0"/>
              </a:spcAft>
            </a:pPr>
            <a:r>
              <a:rPr lang="zh-CN" altLang="zh-CN" sz="2400" b="1" kern="100" dirty="0">
                <a:solidFill>
                  <a:prstClr val="black"/>
                </a:solidFill>
                <a:latin typeface="Aharoni" pitchFamily="2" charset="-79"/>
                <a:cs typeface="Aharoni" pitchFamily="2" charset="-79"/>
              </a:rPr>
              <a:t> “</a:t>
            </a:r>
            <a:r>
              <a:rPr lang="en-US" altLang="zh-CN" sz="2400" b="1" kern="100" dirty="0">
                <a:solidFill>
                  <a:prstClr val="black"/>
                </a:solidFill>
                <a:latin typeface="Aharoni" pitchFamily="2" charset="-79"/>
                <a:cs typeface="Aharoni" pitchFamily="2" charset="-79"/>
              </a:rPr>
              <a:t>Sweetheart, I don't exactly like salty coffee. But as it mattered so much to you, </a:t>
            </a:r>
            <a:r>
              <a:rPr lang="en-US" altLang="zh-CN" sz="2400" b="1" kern="100" dirty="0">
                <a:solidFill>
                  <a:srgbClr val="FF0000"/>
                </a:solidFill>
                <a:latin typeface="Aharoni" pitchFamily="2" charset="-79"/>
                <a:cs typeface="Aharoni" pitchFamily="2" charset="-79"/>
              </a:rPr>
              <a:t>I've learnt to enjoy it. </a:t>
            </a:r>
            <a:r>
              <a:rPr lang="en-US" altLang="zh-CN" sz="2400" b="1" kern="100" dirty="0">
                <a:solidFill>
                  <a:prstClr val="black"/>
                </a:solidFill>
                <a:latin typeface="Aharoni" pitchFamily="2" charset="-79"/>
                <a:cs typeface="Aharoni" pitchFamily="2" charset="-79"/>
              </a:rPr>
              <a:t>If I could live a second time, I hope we can be together again, </a:t>
            </a:r>
            <a:r>
              <a:rPr lang="en-US" altLang="zh-CN" sz="2400" b="1" kern="100" dirty="0">
                <a:solidFill>
                  <a:srgbClr val="FF0000"/>
                </a:solidFill>
                <a:latin typeface="Aharoni" pitchFamily="2" charset="-79"/>
                <a:cs typeface="Aharoni" pitchFamily="2" charset="-79"/>
              </a:rPr>
              <a:t>even if it means that I have to drink salty coffee for the rest of my life.</a:t>
            </a:r>
            <a:r>
              <a:rPr lang="zh-CN" altLang="zh-CN" sz="2400" b="1" kern="100" dirty="0">
                <a:solidFill>
                  <a:prstClr val="black"/>
                </a:solidFill>
                <a:latin typeface="Aharoni" pitchFamily="2" charset="-79"/>
                <a:cs typeface="Aharoni" pitchFamily="2" charset="-79"/>
              </a:rPr>
              <a:t>”</a:t>
            </a:r>
          </a:p>
        </p:txBody>
      </p:sp>
      <p:sp>
        <p:nvSpPr>
          <p:cNvPr id="8"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1.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深入</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解读文本，为合理续写奠定基础</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3586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52272" y="284756"/>
            <a:ext cx="89662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2.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整理要点，推理续写主要</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152272" y="1356113"/>
            <a:ext cx="8991728" cy="4790687"/>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98321" y="1669779"/>
            <a:ext cx="8191863" cy="712183"/>
          </a:xfrm>
          <a:prstGeom prst="rect">
            <a:avLst/>
          </a:prstGeom>
          <a:noFill/>
        </p:spPr>
        <p:txBody>
          <a:bodyPr wrap="square" rtlCol="0">
            <a:spAutoFit/>
          </a:bodyPr>
          <a:lstStyle/>
          <a:p>
            <a:pPr>
              <a:lnSpc>
                <a:spcPts val="2400"/>
              </a:lnSpc>
              <a:spcAft>
                <a:spcPts val="0"/>
              </a:spcAft>
            </a:pPr>
            <a:r>
              <a:rPr lang="zh-CN" altLang="en-US" sz="2400" b="1" kern="100" dirty="0">
                <a:solidFill>
                  <a:prstClr val="black"/>
                </a:solidFill>
                <a:latin typeface="+mn-lt"/>
                <a:cs typeface="Times New Roman"/>
              </a:rPr>
              <a:t>（</a:t>
            </a:r>
            <a:r>
              <a:rPr lang="en-US" altLang="zh-CN" sz="2400" b="1" kern="100" dirty="0">
                <a:solidFill>
                  <a:prstClr val="black"/>
                </a:solidFill>
                <a:latin typeface="+mn-lt"/>
                <a:cs typeface="Times New Roman"/>
              </a:rPr>
              <a:t>1</a:t>
            </a:r>
            <a:r>
              <a:rPr lang="zh-CN" altLang="en-US" sz="2400" b="1" kern="100" dirty="0" smtClean="0">
                <a:solidFill>
                  <a:prstClr val="black"/>
                </a:solidFill>
                <a:latin typeface="+mn-lt"/>
                <a:cs typeface="Times New Roman"/>
              </a:rPr>
              <a:t>）</a:t>
            </a:r>
            <a:r>
              <a:rPr lang="en-US" altLang="zh-CN" sz="2400" b="1" kern="100" dirty="0" smtClean="0">
                <a:solidFill>
                  <a:prstClr val="black"/>
                </a:solidFill>
                <a:latin typeface="+mn-lt"/>
                <a:cs typeface="Times New Roman"/>
              </a:rPr>
              <a:t>At </a:t>
            </a:r>
            <a:r>
              <a:rPr lang="en-US" altLang="zh-CN" sz="2400" b="1" kern="100" dirty="0">
                <a:solidFill>
                  <a:prstClr val="black"/>
                </a:solidFill>
                <a:latin typeface="+mn-lt"/>
                <a:cs typeface="Times New Roman"/>
              </a:rPr>
              <a:t>a party, an </a:t>
            </a:r>
            <a:r>
              <a:rPr lang="en-US" altLang="zh-CN" sz="2400" b="1" kern="100" dirty="0">
                <a:solidFill>
                  <a:srgbClr val="FF0000"/>
                </a:solidFill>
                <a:latin typeface="+mn-lt"/>
                <a:cs typeface="Times New Roman"/>
              </a:rPr>
              <a:t>outstanding</a:t>
            </a:r>
            <a:r>
              <a:rPr lang="en-US" altLang="zh-CN" sz="2400" b="1" kern="100" dirty="0">
                <a:solidFill>
                  <a:prstClr val="black"/>
                </a:solidFill>
                <a:latin typeface="+mn-lt"/>
                <a:cs typeface="Times New Roman"/>
              </a:rPr>
              <a:t> girl accepted an </a:t>
            </a:r>
            <a:r>
              <a:rPr lang="en-US" altLang="zh-CN" sz="2400" b="1" kern="100" dirty="0">
                <a:solidFill>
                  <a:srgbClr val="FF0000"/>
                </a:solidFill>
                <a:latin typeface="+mn-lt"/>
                <a:cs typeface="Times New Roman"/>
              </a:rPr>
              <a:t>ordinary</a:t>
            </a:r>
            <a:r>
              <a:rPr lang="en-US" altLang="zh-CN" sz="2400" b="1" kern="100" dirty="0">
                <a:solidFill>
                  <a:prstClr val="black"/>
                </a:solidFill>
                <a:latin typeface="+mn-lt"/>
                <a:cs typeface="Times New Roman"/>
              </a:rPr>
              <a:t> boy’s invitation </a:t>
            </a:r>
            <a:r>
              <a:rPr lang="en-US" altLang="zh-CN" sz="2400" b="1" kern="100" dirty="0">
                <a:solidFill>
                  <a:srgbClr val="FF0000"/>
                </a:solidFill>
                <a:latin typeface="+mn-lt"/>
                <a:cs typeface="Times New Roman"/>
              </a:rPr>
              <a:t>out of politeness</a:t>
            </a:r>
            <a:r>
              <a:rPr lang="en-US" altLang="zh-CN" sz="2400" b="1" kern="100" dirty="0" smtClean="0">
                <a:solidFill>
                  <a:srgbClr val="FF0000"/>
                </a:solidFill>
                <a:latin typeface="+mn-lt"/>
                <a:cs typeface="Times New Roman"/>
              </a:rPr>
              <a:t>.</a:t>
            </a:r>
            <a:endParaRPr lang="en-US" altLang="zh-CN" sz="2400" b="1" kern="100" dirty="0">
              <a:solidFill>
                <a:srgbClr val="FF0000"/>
              </a:solidFill>
              <a:latin typeface="+mn-lt"/>
              <a:cs typeface="Times New Roman"/>
            </a:endParaRPr>
          </a:p>
        </p:txBody>
      </p:sp>
      <p:sp>
        <p:nvSpPr>
          <p:cNvPr id="8" name="矩形 7"/>
          <p:cNvSpPr/>
          <p:nvPr/>
        </p:nvSpPr>
        <p:spPr>
          <a:xfrm>
            <a:off x="257673" y="2566741"/>
            <a:ext cx="7683755" cy="400110"/>
          </a:xfrm>
          <a:prstGeom prst="rect">
            <a:avLst/>
          </a:prstGeom>
        </p:spPr>
        <p:txBody>
          <a:bodyPr wrap="square">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2</a:t>
            </a:r>
            <a:r>
              <a:rPr lang="zh-CN" altLang="en-US" sz="2200" b="1" kern="100" dirty="0" smtClean="0">
                <a:solidFill>
                  <a:prstClr val="black"/>
                </a:solidFill>
                <a:latin typeface="+mn-lt"/>
                <a:cs typeface="Times New Roman"/>
              </a:rPr>
              <a:t>）</a:t>
            </a:r>
            <a:r>
              <a:rPr lang="en-US" altLang="zh-CN" sz="2400" b="1" kern="100" dirty="0">
                <a:solidFill>
                  <a:srgbClr val="FF0000"/>
                </a:solidFill>
                <a:latin typeface="+mn-lt"/>
                <a:cs typeface="Times New Roman"/>
              </a:rPr>
              <a:t>Nervous</a:t>
            </a:r>
            <a:r>
              <a:rPr lang="en-US" altLang="zh-CN" sz="2400" b="1" kern="100" dirty="0">
                <a:solidFill>
                  <a:prstClr val="black"/>
                </a:solidFill>
                <a:latin typeface="+mn-lt"/>
                <a:cs typeface="Times New Roman"/>
              </a:rPr>
              <a:t>, he asked for some salt and explained why.</a:t>
            </a:r>
          </a:p>
        </p:txBody>
      </p:sp>
      <p:sp>
        <p:nvSpPr>
          <p:cNvPr id="23" name="矩形 22"/>
          <p:cNvSpPr/>
          <p:nvPr/>
        </p:nvSpPr>
        <p:spPr>
          <a:xfrm>
            <a:off x="298321" y="3507286"/>
            <a:ext cx="7863166" cy="1015663"/>
          </a:xfrm>
          <a:prstGeom prst="rect">
            <a:avLst/>
          </a:prstGeom>
        </p:spPr>
        <p:txBody>
          <a:bodyPr wrap="square">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3</a:t>
            </a:r>
            <a:r>
              <a:rPr lang="zh-CN" altLang="en-US" sz="2200" b="1" kern="100" dirty="0" smtClean="0">
                <a:solidFill>
                  <a:prstClr val="black"/>
                </a:solidFill>
                <a:latin typeface="+mn-lt"/>
                <a:cs typeface="Times New Roman"/>
              </a:rPr>
              <a:t>）</a:t>
            </a:r>
            <a:r>
              <a:rPr lang="en-US" altLang="zh-CN" sz="2400" b="1" kern="100" dirty="0">
                <a:solidFill>
                  <a:srgbClr val="FF0000"/>
                </a:solidFill>
                <a:latin typeface="+mn-lt"/>
                <a:cs typeface="Times New Roman"/>
              </a:rPr>
              <a:t>Touched</a:t>
            </a:r>
            <a:r>
              <a:rPr lang="en-US" altLang="zh-CN" sz="2400" b="1" kern="100" dirty="0">
                <a:solidFill>
                  <a:prstClr val="black"/>
                </a:solidFill>
                <a:latin typeface="+mn-lt"/>
                <a:cs typeface="Times New Roman"/>
              </a:rPr>
              <a:t> by his story and thinking him </a:t>
            </a:r>
            <a:r>
              <a:rPr lang="en-US" altLang="zh-CN" sz="2400" b="1" kern="100" dirty="0">
                <a:solidFill>
                  <a:srgbClr val="FF0000"/>
                </a:solidFill>
                <a:latin typeface="+mn-lt"/>
                <a:cs typeface="Times New Roman"/>
              </a:rPr>
              <a:t>responsible,</a:t>
            </a:r>
            <a:r>
              <a:rPr lang="en-US" altLang="zh-CN" sz="2400" b="1" kern="100" dirty="0">
                <a:solidFill>
                  <a:prstClr val="black"/>
                </a:solidFill>
                <a:latin typeface="+mn-lt"/>
                <a:cs typeface="Times New Roman"/>
              </a:rPr>
              <a:t> she fell in love and married and lived happily with him. She </a:t>
            </a:r>
            <a:r>
              <a:rPr lang="en-US" altLang="zh-CN" sz="2400" b="1" kern="100" dirty="0">
                <a:solidFill>
                  <a:srgbClr val="FF0000"/>
                </a:solidFill>
                <a:latin typeface="+mn-lt"/>
                <a:cs typeface="Times New Roman"/>
              </a:rPr>
              <a:t>always</a:t>
            </a:r>
            <a:r>
              <a:rPr lang="en-US" altLang="zh-CN" sz="2400" b="1" kern="100" dirty="0">
                <a:solidFill>
                  <a:prstClr val="black"/>
                </a:solidFill>
                <a:latin typeface="+mn-lt"/>
                <a:cs typeface="Times New Roman"/>
              </a:rPr>
              <a:t> put in the coffee some salt for him </a:t>
            </a:r>
            <a:r>
              <a:rPr lang="en-US" altLang="zh-CN" sz="2400" b="1" kern="100" dirty="0">
                <a:solidFill>
                  <a:srgbClr val="FF0000"/>
                </a:solidFill>
                <a:latin typeface="+mn-lt"/>
                <a:cs typeface="Times New Roman"/>
              </a:rPr>
              <a:t>out of love.</a:t>
            </a:r>
          </a:p>
        </p:txBody>
      </p:sp>
      <p:sp>
        <p:nvSpPr>
          <p:cNvPr id="9" name="TextBox 8"/>
          <p:cNvSpPr txBox="1"/>
          <p:nvPr/>
        </p:nvSpPr>
        <p:spPr>
          <a:xfrm>
            <a:off x="298321" y="5003798"/>
            <a:ext cx="8318576" cy="712183"/>
          </a:xfrm>
          <a:prstGeom prst="rect">
            <a:avLst/>
          </a:prstGeom>
          <a:noFill/>
        </p:spPr>
        <p:txBody>
          <a:bodyPr wrap="square" rtlCol="0">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4</a:t>
            </a:r>
            <a:r>
              <a:rPr lang="zh-CN" altLang="en-US" sz="2200" b="1" kern="100" dirty="0">
                <a:solidFill>
                  <a:prstClr val="black"/>
                </a:solidFill>
                <a:latin typeface="+mn-lt"/>
                <a:cs typeface="Times New Roman"/>
              </a:rPr>
              <a:t>） </a:t>
            </a:r>
            <a:r>
              <a:rPr lang="en-US" altLang="zh-CN" sz="2400" b="1" kern="100" dirty="0">
                <a:solidFill>
                  <a:prstClr val="black"/>
                </a:solidFill>
                <a:latin typeface="+mn-lt"/>
                <a:cs typeface="Times New Roman"/>
              </a:rPr>
              <a:t>After 40 years, he died and left her a </a:t>
            </a:r>
            <a:r>
              <a:rPr lang="en-US" altLang="zh-CN" sz="2400" b="1" kern="100" dirty="0">
                <a:solidFill>
                  <a:srgbClr val="FF0000"/>
                </a:solidFill>
                <a:latin typeface="+mn-lt"/>
                <a:cs typeface="Times New Roman"/>
              </a:rPr>
              <a:t>letter asking for forgiving.</a:t>
            </a:r>
          </a:p>
        </p:txBody>
      </p:sp>
      <p:sp>
        <p:nvSpPr>
          <p:cNvPr id="10" name="矩形 9"/>
          <p:cNvSpPr/>
          <p:nvPr/>
        </p:nvSpPr>
        <p:spPr>
          <a:xfrm>
            <a:off x="781454" y="2507012"/>
            <a:ext cx="7575146" cy="2015936"/>
          </a:xfrm>
          <a:prstGeom prst="rect">
            <a:avLst/>
          </a:prstGeom>
          <a:solidFill>
            <a:srgbClr val="CDF2FF"/>
          </a:solidFill>
          <a:ln w="38100">
            <a:solidFill>
              <a:srgbClr val="0000FF"/>
            </a:solidFill>
          </a:ln>
        </p:spPr>
        <p:txBody>
          <a:bodyPr wrap="square">
            <a:spAutoFit/>
          </a:bodyPr>
          <a:lstStyle/>
          <a:p>
            <a:r>
              <a:rPr lang="zh-CN" altLang="en-US" sz="2500" b="1" kern="100" dirty="0">
                <a:solidFill>
                  <a:prstClr val="black"/>
                </a:solidFill>
                <a:latin typeface="楷体" pitchFamily="49" charset="-122"/>
                <a:ea typeface="楷体" pitchFamily="49" charset="-122"/>
                <a:cs typeface="Aharoni" pitchFamily="2" charset="-79"/>
              </a:rPr>
              <a:t>通过上述</a:t>
            </a:r>
            <a:r>
              <a:rPr lang="en-US" altLang="zh-CN" sz="2500" b="1" kern="100" dirty="0">
                <a:solidFill>
                  <a:prstClr val="black"/>
                </a:solidFill>
                <a:latin typeface="楷体" pitchFamily="49" charset="-122"/>
                <a:ea typeface="楷体" pitchFamily="49" charset="-122"/>
                <a:cs typeface="Aharoni" pitchFamily="2" charset="-79"/>
              </a:rPr>
              <a:t>4</a:t>
            </a:r>
            <a:r>
              <a:rPr lang="zh-CN" altLang="en-US" sz="2500" b="1" kern="100" dirty="0">
                <a:solidFill>
                  <a:prstClr val="black"/>
                </a:solidFill>
                <a:latin typeface="楷体" pitchFamily="49" charset="-122"/>
                <a:ea typeface="楷体" pitchFamily="49" charset="-122"/>
                <a:cs typeface="Aharoni" pitchFamily="2" charset="-79"/>
              </a:rPr>
              <a:t>个重要的要点可以合理地推理出续写的主要情节</a:t>
            </a:r>
            <a:r>
              <a:rPr lang="zh-CN" altLang="en-US" sz="2500" b="1" kern="100" dirty="0" smtClean="0">
                <a:solidFill>
                  <a:prstClr val="black"/>
                </a:solidFill>
                <a:latin typeface="楷体" pitchFamily="49" charset="-122"/>
                <a:ea typeface="楷体" pitchFamily="49" charset="-122"/>
                <a:cs typeface="Aharoni" pitchFamily="2" charset="-79"/>
              </a:rPr>
              <a:t>。</a:t>
            </a:r>
            <a:endParaRPr lang="en-US" altLang="zh-CN" sz="2500" b="1" kern="100" dirty="0" smtClean="0">
              <a:solidFill>
                <a:prstClr val="black"/>
              </a:solidFill>
              <a:latin typeface="楷体" pitchFamily="49" charset="-122"/>
              <a:ea typeface="楷体" pitchFamily="49" charset="-122"/>
              <a:cs typeface="Aharoni" pitchFamily="2" charset="-79"/>
            </a:endParaRPr>
          </a:p>
          <a:p>
            <a:r>
              <a:rPr lang="zh-CN" altLang="en-US" sz="2500" b="1" kern="100" dirty="0" smtClean="0">
                <a:solidFill>
                  <a:srgbClr val="FF0000"/>
                </a:solidFill>
                <a:latin typeface="楷体" pitchFamily="49" charset="-122"/>
                <a:ea typeface="楷体" pitchFamily="49" charset="-122"/>
                <a:cs typeface="Aharoni" pitchFamily="2" charset="-79"/>
              </a:rPr>
              <a:t>第</a:t>
            </a:r>
            <a:r>
              <a:rPr lang="zh-CN" altLang="en-US" sz="2500" b="1" kern="100" dirty="0">
                <a:solidFill>
                  <a:srgbClr val="FF0000"/>
                </a:solidFill>
                <a:latin typeface="楷体" pitchFamily="49" charset="-122"/>
                <a:ea typeface="楷体" pitchFamily="49" charset="-122"/>
                <a:cs typeface="Aharoni" pitchFamily="2" charset="-79"/>
              </a:rPr>
              <a:t>一段</a:t>
            </a:r>
            <a:r>
              <a:rPr lang="zh-CN" altLang="en-US" sz="2500" b="1" kern="100" dirty="0">
                <a:solidFill>
                  <a:prstClr val="black"/>
                </a:solidFill>
                <a:latin typeface="楷体" pitchFamily="49" charset="-122"/>
                <a:ea typeface="楷体" pitchFamily="49" charset="-122"/>
                <a:cs typeface="Aharoni" pitchFamily="2" charset="-79"/>
              </a:rPr>
              <a:t>：丈夫在信中解释自己编造谎言的原因并乞求妻子的原谅</a:t>
            </a:r>
            <a:r>
              <a:rPr lang="zh-CN" altLang="en-US" sz="2500" b="1" kern="100" dirty="0" smtClean="0">
                <a:solidFill>
                  <a:prstClr val="black"/>
                </a:solidFill>
                <a:latin typeface="楷体" pitchFamily="49" charset="-122"/>
                <a:ea typeface="楷体" pitchFamily="49" charset="-122"/>
                <a:cs typeface="Aharoni" pitchFamily="2" charset="-79"/>
              </a:rPr>
              <a:t>；</a:t>
            </a:r>
            <a:endParaRPr lang="en-US" altLang="zh-CN" sz="2500" b="1" kern="100" dirty="0" smtClean="0">
              <a:solidFill>
                <a:prstClr val="black"/>
              </a:solidFill>
              <a:latin typeface="楷体" pitchFamily="49" charset="-122"/>
              <a:ea typeface="楷体" pitchFamily="49" charset="-122"/>
              <a:cs typeface="Aharoni" pitchFamily="2" charset="-79"/>
            </a:endParaRPr>
          </a:p>
          <a:p>
            <a:r>
              <a:rPr lang="zh-CN" altLang="en-US" sz="2500" b="1" kern="100" dirty="0" smtClean="0">
                <a:solidFill>
                  <a:srgbClr val="FF0000"/>
                </a:solidFill>
                <a:latin typeface="楷体" pitchFamily="49" charset="-122"/>
                <a:ea typeface="楷体" pitchFamily="49" charset="-122"/>
                <a:cs typeface="Aharoni" pitchFamily="2" charset="-79"/>
              </a:rPr>
              <a:t>第二</a:t>
            </a:r>
            <a:r>
              <a:rPr lang="zh-CN" altLang="en-US" sz="2500" b="1" kern="100" dirty="0">
                <a:solidFill>
                  <a:srgbClr val="FF0000"/>
                </a:solidFill>
                <a:latin typeface="楷体" pitchFamily="49" charset="-122"/>
                <a:ea typeface="楷体" pitchFamily="49" charset="-122"/>
                <a:cs typeface="Aharoni" pitchFamily="2" charset="-79"/>
              </a:rPr>
              <a:t>段</a:t>
            </a:r>
            <a:r>
              <a:rPr lang="zh-CN" altLang="en-US" sz="2500" b="1" kern="100" dirty="0">
                <a:solidFill>
                  <a:prstClr val="black"/>
                </a:solidFill>
                <a:latin typeface="楷体" pitchFamily="49" charset="-122"/>
                <a:ea typeface="楷体" pitchFamily="49" charset="-122"/>
                <a:cs typeface="Aharoni" pitchFamily="2" charset="-79"/>
              </a:rPr>
              <a:t>：妻子看到书信后的心理反应和行为变化。</a:t>
            </a: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根据段首</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1490345"/>
            <a:ext cx="8600832" cy="4478655"/>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501522" y="1565954"/>
            <a:ext cx="7975855" cy="1631216"/>
          </a:xfrm>
          <a:prstGeom prst="rect">
            <a:avLst/>
          </a:prstGeom>
          <a:noFill/>
        </p:spPr>
        <p:txBody>
          <a:bodyPr wrap="square" rtlCol="0">
            <a:spAutoFit/>
          </a:bodyPr>
          <a:lstStyle/>
          <a:p>
            <a:pPr>
              <a:lnSpc>
                <a:spcPts val="3000"/>
              </a:lnSpc>
              <a:spcAft>
                <a:spcPts val="0"/>
              </a:spcAft>
            </a:pPr>
            <a:r>
              <a:rPr lang="zh-CN" altLang="zh-CN" sz="2300" b="1" kern="100" dirty="0">
                <a:latin typeface="黑体" pitchFamily="49" charset="-122"/>
                <a:ea typeface="黑体" pitchFamily="49" charset="-122"/>
                <a:cs typeface="Times New Roman"/>
              </a:rPr>
              <a:t>两个段首语是很重要的续写提示，在很大程度上控制着情节的</a:t>
            </a:r>
            <a:r>
              <a:rPr lang="zh-CN" altLang="zh-CN" sz="2300" b="1" kern="100" dirty="0">
                <a:solidFill>
                  <a:srgbClr val="FF0000"/>
                </a:solidFill>
                <a:latin typeface="黑体" pitchFamily="49" charset="-122"/>
                <a:ea typeface="黑体" pitchFamily="49" charset="-122"/>
                <a:cs typeface="Times New Roman"/>
              </a:rPr>
              <a:t>发展方向</a:t>
            </a:r>
            <a:r>
              <a:rPr lang="zh-CN" altLang="zh-CN" sz="2300" b="1" kern="100" dirty="0" smtClean="0">
                <a:latin typeface="黑体" pitchFamily="49" charset="-122"/>
                <a:ea typeface="黑体" pitchFamily="49" charset="-122"/>
                <a:cs typeface="Times New Roman"/>
              </a:rPr>
              <a:t>。对</a:t>
            </a:r>
            <a:r>
              <a:rPr lang="zh-CN" altLang="zh-CN" sz="2300" b="1" kern="100" dirty="0">
                <a:latin typeface="黑体" pitchFamily="49" charset="-122"/>
                <a:ea typeface="黑体" pitchFamily="49" charset="-122"/>
                <a:cs typeface="Times New Roman"/>
              </a:rPr>
              <a:t>段首语进行分析、设问，结合上文整理出的要点直接或间接推理出续写的主要情节</a:t>
            </a:r>
            <a:r>
              <a:rPr lang="zh-CN" altLang="zh-CN" sz="2300" b="1" kern="100" dirty="0" smtClean="0">
                <a:latin typeface="黑体" pitchFamily="49" charset="-122"/>
                <a:ea typeface="黑体" pitchFamily="49" charset="-122"/>
                <a:cs typeface="Times New Roman"/>
              </a:rPr>
              <a:t>。</a:t>
            </a:r>
            <a:endParaRPr lang="en-US" altLang="zh-CN" sz="2300" b="1" kern="100" dirty="0" smtClean="0">
              <a:latin typeface="黑体" pitchFamily="49" charset="-122"/>
              <a:ea typeface="黑体" pitchFamily="49" charset="-122"/>
              <a:cs typeface="Times New Roman"/>
            </a:endParaRPr>
          </a:p>
          <a:p>
            <a:pPr>
              <a:lnSpc>
                <a:spcPts val="3000"/>
              </a:lnSpc>
              <a:spcAft>
                <a:spcPts val="0"/>
              </a:spcAft>
            </a:pPr>
            <a:endParaRPr lang="en-US" altLang="zh-CN" sz="2300" b="1" kern="100" dirty="0" smtClean="0">
              <a:latin typeface="黑体" pitchFamily="49" charset="-122"/>
              <a:ea typeface="黑体" pitchFamily="49" charset="-122"/>
              <a:cs typeface="Times New Roman"/>
            </a:endParaRPr>
          </a:p>
        </p:txBody>
      </p:sp>
      <p:sp>
        <p:nvSpPr>
          <p:cNvPr id="2" name="矩形 1"/>
          <p:cNvSpPr/>
          <p:nvPr/>
        </p:nvSpPr>
        <p:spPr>
          <a:xfrm>
            <a:off x="501522" y="2974137"/>
            <a:ext cx="7779004" cy="1631216"/>
          </a:xfrm>
          <a:prstGeom prst="rect">
            <a:avLst/>
          </a:prstGeom>
        </p:spPr>
        <p:txBody>
          <a:bodyPr wrap="square">
            <a:spAutoFit/>
          </a:bodyPr>
          <a:lstStyle/>
          <a:p>
            <a:pPr lvl="0">
              <a:lnSpc>
                <a:spcPts val="3000"/>
              </a:lnSpc>
              <a:spcAft>
                <a:spcPts val="0"/>
              </a:spcAft>
            </a:pPr>
            <a:r>
              <a:rPr lang="zh-CN" altLang="zh-CN" sz="2300" b="1" kern="100" dirty="0">
                <a:solidFill>
                  <a:prstClr val="black"/>
                </a:solidFill>
                <a:latin typeface="楷体" pitchFamily="49" charset="-122"/>
                <a:ea typeface="楷体" pitchFamily="49" charset="-122"/>
                <a:cs typeface="Times New Roman"/>
              </a:rPr>
              <a:t>第一段情节的构建要成功搭建本段与前文、后文的</a:t>
            </a:r>
            <a:r>
              <a:rPr lang="zh-CN" altLang="zh-CN" sz="2300" b="1" kern="100" dirty="0">
                <a:solidFill>
                  <a:srgbClr val="FF0000"/>
                </a:solidFill>
                <a:latin typeface="楷体" pitchFamily="49" charset="-122"/>
                <a:ea typeface="楷体" pitchFamily="49" charset="-122"/>
                <a:cs typeface="Times New Roman"/>
              </a:rPr>
              <a:t>桥梁</a:t>
            </a:r>
            <a:r>
              <a:rPr lang="zh-CN" altLang="zh-CN" sz="2300" b="1" kern="100" dirty="0">
                <a:solidFill>
                  <a:prstClr val="black"/>
                </a:solidFill>
                <a:latin typeface="楷体" pitchFamily="49" charset="-122"/>
                <a:ea typeface="楷体" pitchFamily="49" charset="-122"/>
                <a:cs typeface="Times New Roman"/>
              </a:rPr>
              <a:t>。表现在</a:t>
            </a:r>
            <a:r>
              <a:rPr lang="zh-CN" altLang="zh-CN" sz="2300" b="1" kern="100" dirty="0">
                <a:solidFill>
                  <a:srgbClr val="FF0000"/>
                </a:solidFill>
                <a:latin typeface="楷体" pitchFamily="49" charset="-122"/>
                <a:ea typeface="楷体" pitchFamily="49" charset="-122"/>
                <a:cs typeface="Times New Roman"/>
              </a:rPr>
              <a:t>三个</a:t>
            </a:r>
            <a:r>
              <a:rPr lang="zh-CN" altLang="zh-CN" sz="2300" b="1" kern="100" dirty="0">
                <a:solidFill>
                  <a:prstClr val="black"/>
                </a:solidFill>
                <a:latin typeface="楷体" pitchFamily="49" charset="-122"/>
                <a:ea typeface="楷体" pitchFamily="49" charset="-122"/>
                <a:cs typeface="Times New Roman"/>
              </a:rPr>
              <a:t>逻辑上的衔接：与原文情节的衔接；与段首语的衔接；段尾与第二段段首语的衔接。</a:t>
            </a:r>
            <a:endParaRPr lang="en-US" altLang="zh-CN" sz="2300" b="1" kern="100" dirty="0">
              <a:solidFill>
                <a:prstClr val="black"/>
              </a:solidFill>
              <a:latin typeface="楷体" pitchFamily="49" charset="-122"/>
              <a:ea typeface="楷体" pitchFamily="49" charset="-122"/>
              <a:cs typeface="Times New Roman"/>
            </a:endParaRPr>
          </a:p>
          <a:p>
            <a:pPr lvl="0">
              <a:lnSpc>
                <a:spcPts val="3000"/>
              </a:lnSpc>
              <a:spcAft>
                <a:spcPts val="0"/>
              </a:spcAft>
            </a:pPr>
            <a:endParaRPr lang="en-US" altLang="zh-CN" sz="2300" b="1" kern="100" dirty="0">
              <a:solidFill>
                <a:prstClr val="black"/>
              </a:solidFill>
              <a:latin typeface="黑体" pitchFamily="49" charset="-122"/>
              <a:ea typeface="黑体" pitchFamily="49" charset="-122"/>
              <a:cs typeface="Times New Roman"/>
            </a:endParaRPr>
          </a:p>
        </p:txBody>
      </p:sp>
      <p:sp>
        <p:nvSpPr>
          <p:cNvPr id="3" name="矩形 2"/>
          <p:cNvSpPr/>
          <p:nvPr/>
        </p:nvSpPr>
        <p:spPr>
          <a:xfrm>
            <a:off x="501522" y="4513020"/>
            <a:ext cx="7758616" cy="1246495"/>
          </a:xfrm>
          <a:prstGeom prst="rect">
            <a:avLst/>
          </a:prstGeom>
        </p:spPr>
        <p:txBody>
          <a:bodyPr wrap="square">
            <a:spAutoFit/>
          </a:bodyPr>
          <a:lstStyle/>
          <a:p>
            <a:pPr>
              <a:lnSpc>
                <a:spcPts val="3000"/>
              </a:lnSpc>
              <a:spcAft>
                <a:spcPts val="0"/>
              </a:spcAft>
            </a:pPr>
            <a:r>
              <a:rPr lang="zh-CN" altLang="zh-CN" sz="2300" b="1" kern="100" dirty="0">
                <a:solidFill>
                  <a:prstClr val="black"/>
                </a:solidFill>
                <a:latin typeface="楷体" pitchFamily="49" charset="-122"/>
                <a:ea typeface="楷体" pitchFamily="49" charset="-122"/>
                <a:cs typeface="Times New Roman"/>
              </a:rPr>
              <a:t>第二段是文章的</a:t>
            </a:r>
            <a:r>
              <a:rPr lang="zh-CN" altLang="zh-CN" sz="2300" b="1" kern="100" dirty="0">
                <a:solidFill>
                  <a:srgbClr val="FF0000"/>
                </a:solidFill>
                <a:latin typeface="楷体" pitchFamily="49" charset="-122"/>
                <a:ea typeface="楷体" pitchFamily="49" charset="-122"/>
                <a:cs typeface="Times New Roman"/>
              </a:rPr>
              <a:t>结尾</a:t>
            </a:r>
            <a:r>
              <a:rPr lang="zh-CN" altLang="zh-CN" sz="2300" b="1" kern="100" dirty="0">
                <a:solidFill>
                  <a:prstClr val="black"/>
                </a:solidFill>
                <a:latin typeface="楷体" pitchFamily="49" charset="-122"/>
                <a:ea typeface="楷体" pitchFamily="49" charset="-122"/>
                <a:cs typeface="Times New Roman"/>
              </a:rPr>
              <a:t>，情节的构建要与给定的段首语衔接，要关注与文章开头的遥相呼应，根据具体语境弘扬感情的真、人性的善或拼搏的美，从而</a:t>
            </a:r>
            <a:r>
              <a:rPr lang="zh-CN" altLang="zh-CN" sz="2300" b="1" kern="100" dirty="0">
                <a:solidFill>
                  <a:srgbClr val="FF0000"/>
                </a:solidFill>
                <a:latin typeface="楷体" pitchFamily="49" charset="-122"/>
                <a:ea typeface="楷体" pitchFamily="49" charset="-122"/>
                <a:cs typeface="Times New Roman"/>
              </a:rPr>
              <a:t>凸显主题，升华精神</a:t>
            </a:r>
            <a:r>
              <a:rPr lang="zh-CN" altLang="zh-CN" sz="2300" b="1" kern="100" dirty="0">
                <a:solidFill>
                  <a:prstClr val="black"/>
                </a:solidFill>
                <a:latin typeface="楷体" pitchFamily="49" charset="-122"/>
                <a:ea typeface="楷体" pitchFamily="49" charset="-122"/>
                <a:cs typeface="Times New Roman"/>
              </a:rPr>
              <a:t>。</a:t>
            </a:r>
            <a:endParaRPr lang="zh-CN" altLang="en-US" sz="2300" b="1" kern="100" dirty="0">
              <a:solidFill>
                <a:prstClr val="black"/>
              </a:solidFill>
              <a:latin typeface="楷体" pitchFamily="49" charset="-122"/>
              <a:ea typeface="楷体" pitchFamily="49" charset="-122"/>
              <a:cs typeface="Times New Roman"/>
            </a:endParaRP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8" y="1789623"/>
            <a:ext cx="9058032" cy="5068377"/>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044700" y="1372606"/>
            <a:ext cx="5130800" cy="306815"/>
          </a:xfrm>
          <a:prstGeom prst="rect">
            <a:avLst/>
          </a:prstGeom>
          <a:noFill/>
        </p:spPr>
        <p:txBody>
          <a:bodyPr wrap="square" rtlCol="0">
            <a:spAutoFit/>
          </a:bodyPr>
          <a:lstStyle/>
          <a:p>
            <a:pPr lvl="0" algn="just">
              <a:lnSpc>
                <a:spcPts val="1600"/>
              </a:lnSpc>
              <a:spcAft>
                <a:spcPts val="0"/>
              </a:spcAft>
            </a:pPr>
            <a:r>
              <a:rPr lang="zh-CN" altLang="zh-CN" sz="2800" b="1" kern="100" dirty="0">
                <a:latin typeface="黑体" pitchFamily="49" charset="-122"/>
                <a:ea typeface="黑体" pitchFamily="49" charset="-122"/>
                <a:cs typeface="Times New Roman"/>
              </a:rPr>
              <a:t>第一段可能的情节发展推理</a:t>
            </a:r>
          </a:p>
        </p:txBody>
      </p:sp>
      <p:sp>
        <p:nvSpPr>
          <p:cNvPr id="8" name="矩形 7"/>
          <p:cNvSpPr/>
          <p:nvPr/>
        </p:nvSpPr>
        <p:spPr>
          <a:xfrm>
            <a:off x="482600" y="1984849"/>
            <a:ext cx="8255000" cy="1169551"/>
          </a:xfrm>
          <a:prstGeom prst="rect">
            <a:avLst/>
          </a:prstGeom>
        </p:spPr>
        <p:txBody>
          <a:bodyPr wrap="square">
            <a:spAutoFit/>
          </a:bodyPr>
          <a:lstStyle/>
          <a:p>
            <a:pPr indent="266700" algn="just">
              <a:lnSpc>
                <a:spcPts val="2800"/>
              </a:lnSpc>
              <a:spcAft>
                <a:spcPts val="0"/>
              </a:spcAft>
            </a:pPr>
            <a:r>
              <a:rPr lang="zh-CN" altLang="zh-CN" sz="2200" b="1" kern="100" dirty="0">
                <a:latin typeface="Aharoni" pitchFamily="2" charset="-79"/>
                <a:cs typeface="Aharoni" pitchFamily="2" charset="-79"/>
              </a:rPr>
              <a:t>对段首句“</a:t>
            </a:r>
            <a:r>
              <a:rPr lang="en-US" altLang="zh-CN" sz="2200" b="1" kern="100" dirty="0">
                <a:latin typeface="Aharoni" pitchFamily="2" charset="-79"/>
                <a:cs typeface="Aharoni" pitchFamily="2" charset="-79"/>
              </a:rPr>
              <a:t>My dearest, please forgive me for my cheating you all the time. Do you still remember our first date in the café?</a:t>
            </a:r>
            <a:r>
              <a:rPr lang="zh-CN" altLang="zh-CN" sz="2200" b="1" kern="100" dirty="0">
                <a:latin typeface="Aharoni" pitchFamily="2" charset="-79"/>
                <a:cs typeface="Aharoni" pitchFamily="2" charset="-79"/>
              </a:rPr>
              <a:t>”进行设问：</a:t>
            </a:r>
          </a:p>
        </p:txBody>
      </p:sp>
      <p:sp>
        <p:nvSpPr>
          <p:cNvPr id="23" name="矩形 22"/>
          <p:cNvSpPr/>
          <p:nvPr/>
        </p:nvSpPr>
        <p:spPr>
          <a:xfrm>
            <a:off x="825245" y="3035841"/>
            <a:ext cx="7328410" cy="1161536"/>
          </a:xfrm>
          <a:prstGeom prst="rect">
            <a:avLst/>
          </a:prstGeom>
        </p:spPr>
        <p:txBody>
          <a:bodyPr wrap="square">
            <a:spAutoFit/>
          </a:bodyPr>
          <a:lstStyle/>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What did he do to cheat her?</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Why did he cheat her all the time? </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What happened at their first date in the café?</a:t>
            </a:r>
            <a:endParaRPr lang="zh-CN" altLang="zh-CN" sz="2200" b="1" kern="100" dirty="0">
              <a:solidFill>
                <a:srgbClr val="FF0000"/>
              </a:solidFill>
              <a:latin typeface="Aharoni" pitchFamily="2" charset="-79"/>
              <a:cs typeface="Aharoni" pitchFamily="2" charset="-79"/>
            </a:endParaRPr>
          </a:p>
        </p:txBody>
      </p:sp>
      <p:sp>
        <p:nvSpPr>
          <p:cNvPr id="3" name="矩形 2"/>
          <p:cNvSpPr/>
          <p:nvPr/>
        </p:nvSpPr>
        <p:spPr>
          <a:xfrm>
            <a:off x="462123" y="4205277"/>
            <a:ext cx="8255000" cy="2336537"/>
          </a:xfrm>
          <a:prstGeom prst="rect">
            <a:avLst/>
          </a:prstGeom>
          <a:ln w="28575">
            <a:solidFill>
              <a:srgbClr val="0000FF"/>
            </a:solidFill>
          </a:ln>
        </p:spPr>
        <p:txBody>
          <a:bodyPr wrap="square">
            <a:spAutoFit/>
          </a:bodyPr>
          <a:lstStyle/>
          <a:p>
            <a:pPr indent="266700" algn="just">
              <a:lnSpc>
                <a:spcPts val="2500"/>
              </a:lnSpc>
              <a:spcAft>
                <a:spcPts val="0"/>
              </a:spcAft>
            </a:pPr>
            <a:r>
              <a:rPr lang="en-US" altLang="zh-CN" sz="2200" b="1" kern="100" dirty="0" smtClean="0">
                <a:latin typeface="Aharoni" pitchFamily="2" charset="-79"/>
                <a:cs typeface="Aharoni" pitchFamily="2" charset="-79"/>
              </a:rPr>
              <a:t>He explained why he made up such a story and asked her to forgive him for his life-long lie.</a:t>
            </a:r>
          </a:p>
          <a:p>
            <a:pPr indent="266700" algn="just">
              <a:lnSpc>
                <a:spcPts val="2500"/>
              </a:lnSpc>
              <a:spcAft>
                <a:spcPts val="0"/>
              </a:spcAft>
            </a:pPr>
            <a:r>
              <a:rPr lang="zh-CN" altLang="en-US" sz="2200" b="1" kern="100" dirty="0" smtClean="0">
                <a:latin typeface="Aharoni" pitchFamily="2" charset="-79"/>
                <a:cs typeface="Aharoni" pitchFamily="2" charset="-79"/>
              </a:rPr>
              <a:t>从</a:t>
            </a:r>
            <a:r>
              <a:rPr lang="zh-CN" altLang="zh-CN" sz="2200" b="1" kern="100" dirty="0" smtClean="0">
                <a:latin typeface="Aharoni" pitchFamily="2" charset="-79"/>
                <a:cs typeface="Aharoni" pitchFamily="2" charset="-79"/>
              </a:rPr>
              <a:t>第二</a:t>
            </a:r>
            <a:r>
              <a:rPr lang="zh-CN" altLang="zh-CN" sz="2200" b="1" kern="100" dirty="0">
                <a:latin typeface="Aharoni" pitchFamily="2" charset="-79"/>
                <a:cs typeface="Aharoni" pitchFamily="2" charset="-79"/>
              </a:rPr>
              <a:t>段首句的关键词</a:t>
            </a:r>
            <a:r>
              <a:rPr lang="en-US" altLang="zh-CN" sz="2200" b="1" kern="100" dirty="0">
                <a:latin typeface="Aharoni" pitchFamily="2" charset="-79"/>
                <a:cs typeface="Aharoni" pitchFamily="2" charset="-79"/>
              </a:rPr>
              <a:t>shocked</a:t>
            </a:r>
            <a:r>
              <a:rPr lang="zh-CN" altLang="zh-CN" sz="2200" b="1" kern="100" dirty="0">
                <a:latin typeface="Aharoni" pitchFamily="2" charset="-79"/>
                <a:cs typeface="Aharoni" pitchFamily="2" charset="-79"/>
              </a:rPr>
              <a:t>和</a:t>
            </a:r>
            <a:r>
              <a:rPr lang="en-US" altLang="zh-CN" sz="2200" b="1" kern="100" dirty="0">
                <a:latin typeface="Aharoni" pitchFamily="2" charset="-79"/>
                <a:cs typeface="Aharoni" pitchFamily="2" charset="-79"/>
              </a:rPr>
              <a:t>the feeling of being cheated</a:t>
            </a:r>
            <a:r>
              <a:rPr lang="zh-CN" altLang="zh-CN" sz="2200" b="1" kern="100" dirty="0">
                <a:latin typeface="Aharoni" pitchFamily="2" charset="-79"/>
                <a:cs typeface="Aharoni" pitchFamily="2" charset="-79"/>
              </a:rPr>
              <a:t>结合上文整理出的要点</a:t>
            </a:r>
            <a:r>
              <a:rPr lang="en-US" altLang="zh-CN" sz="2200" b="1" kern="100" dirty="0">
                <a:latin typeface="Aharoni" pitchFamily="2" charset="-79"/>
                <a:cs typeface="Aharoni" pitchFamily="2" charset="-79"/>
              </a:rPr>
              <a:t>3</a:t>
            </a:r>
            <a:r>
              <a:rPr lang="zh-CN" altLang="zh-CN" sz="2200" b="1" kern="100" dirty="0">
                <a:latin typeface="Aharoni" pitchFamily="2" charset="-79"/>
                <a:cs typeface="Aharoni" pitchFamily="2" charset="-79"/>
              </a:rPr>
              <a:t>可进一步推知：</a:t>
            </a:r>
          </a:p>
          <a:p>
            <a:pPr indent="266700" algn="just">
              <a:lnSpc>
                <a:spcPts val="2500"/>
              </a:lnSpc>
              <a:spcAft>
                <a:spcPts val="0"/>
              </a:spcAft>
            </a:pPr>
            <a:r>
              <a:rPr lang="en-US" altLang="zh-CN" sz="2200" b="1" kern="100" dirty="0">
                <a:latin typeface="Aharoni" pitchFamily="2" charset="-79"/>
                <a:cs typeface="Aharoni" pitchFamily="2" charset="-79"/>
              </a:rPr>
              <a:t>She never doubted it that he liked salty coffee.</a:t>
            </a:r>
            <a:endParaRPr lang="zh-CN" altLang="zh-CN" sz="2200" b="1" kern="100" dirty="0">
              <a:latin typeface="Aharoni" pitchFamily="2" charset="-79"/>
              <a:cs typeface="Aharoni" pitchFamily="2" charset="-79"/>
            </a:endParaRPr>
          </a:p>
          <a:p>
            <a:pPr indent="266700" algn="just">
              <a:lnSpc>
                <a:spcPts val="2500"/>
              </a:lnSpc>
              <a:spcAft>
                <a:spcPts val="0"/>
              </a:spcAft>
            </a:pPr>
            <a:r>
              <a:rPr lang="en-US" altLang="zh-CN" sz="2200" b="1" kern="100" dirty="0">
                <a:latin typeface="Aharoni" pitchFamily="2" charset="-79"/>
                <a:cs typeface="Aharoni" pitchFamily="2" charset="-79"/>
              </a:rPr>
              <a:t>She even tried to meet this special need, which showed what a devoted and considerate wife she was.</a:t>
            </a:r>
            <a:endParaRPr lang="zh-CN" altLang="zh-CN" sz="2200" b="1" kern="100" dirty="0">
              <a:latin typeface="Aharoni" pitchFamily="2" charset="-79"/>
              <a:cs typeface="Aharoni" pitchFamily="2" charset="-79"/>
            </a:endParaRPr>
          </a:p>
        </p:txBody>
      </p:sp>
      <p:sp>
        <p:nvSpPr>
          <p:cNvPr id="9"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根据段首</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9029" y="1638300"/>
            <a:ext cx="8957877" cy="5090733"/>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279453" y="1248151"/>
            <a:ext cx="5319012" cy="297517"/>
          </a:xfrm>
          <a:prstGeom prst="rect">
            <a:avLst/>
          </a:prstGeom>
          <a:noFill/>
        </p:spPr>
        <p:txBody>
          <a:bodyPr wrap="square" rtlCol="0">
            <a:spAutoFit/>
          </a:bodyPr>
          <a:lstStyle/>
          <a:p>
            <a:pPr lvl="0" algn="just">
              <a:lnSpc>
                <a:spcPts val="1600"/>
              </a:lnSpc>
              <a:spcAft>
                <a:spcPts val="0"/>
              </a:spcAft>
            </a:pPr>
            <a:r>
              <a:rPr lang="zh-CN" altLang="zh-CN" sz="2800" b="1" kern="100" dirty="0">
                <a:latin typeface="黑体" pitchFamily="49" charset="-122"/>
                <a:ea typeface="黑体" pitchFamily="49" charset="-122"/>
                <a:cs typeface="Times New Roman"/>
              </a:rPr>
              <a:t>第二段可能的情节发展推理</a:t>
            </a:r>
          </a:p>
        </p:txBody>
      </p:sp>
      <p:sp>
        <p:nvSpPr>
          <p:cNvPr id="8" name="矩形 7"/>
          <p:cNvSpPr/>
          <p:nvPr/>
        </p:nvSpPr>
        <p:spPr>
          <a:xfrm>
            <a:off x="457941" y="1887857"/>
            <a:ext cx="8165359" cy="810478"/>
          </a:xfrm>
          <a:prstGeom prst="rect">
            <a:avLst/>
          </a:prstGeom>
        </p:spPr>
        <p:txBody>
          <a:bodyPr wrap="square">
            <a:spAutoFit/>
          </a:bodyPr>
          <a:lstStyle/>
          <a:p>
            <a:pPr indent="266700" algn="just">
              <a:lnSpc>
                <a:spcPts val="2800"/>
              </a:lnSpc>
              <a:spcAft>
                <a:spcPts val="0"/>
              </a:spcAft>
            </a:pPr>
            <a:r>
              <a:rPr lang="zh-CN" altLang="en-US" sz="2200" b="1" kern="100" dirty="0">
                <a:latin typeface="Aharoni" pitchFamily="2" charset="-79"/>
                <a:cs typeface="Aharoni" pitchFamily="2" charset="-79"/>
              </a:rPr>
              <a:t> </a:t>
            </a:r>
            <a:r>
              <a:rPr lang="zh-CN" altLang="zh-CN" sz="2200" b="1" kern="100" dirty="0" smtClean="0">
                <a:latin typeface="Aharoni" pitchFamily="2" charset="-79"/>
                <a:cs typeface="Aharoni" pitchFamily="2" charset="-79"/>
              </a:rPr>
              <a:t>对</a:t>
            </a:r>
            <a:r>
              <a:rPr lang="zh-CN" altLang="zh-CN" sz="2200" b="1" kern="100" dirty="0">
                <a:latin typeface="Aharoni" pitchFamily="2" charset="-79"/>
                <a:cs typeface="Aharoni" pitchFamily="2" charset="-79"/>
              </a:rPr>
              <a:t>段首句“</a:t>
            </a:r>
            <a:r>
              <a:rPr lang="en-US" altLang="zh-CN" sz="2200" b="1" kern="100" dirty="0">
                <a:latin typeface="Aharoni" pitchFamily="2" charset="-79"/>
                <a:cs typeface="Aharoni" pitchFamily="2" charset="-79"/>
              </a:rPr>
              <a:t>She was shocked by the letter, with the feeling of being cheated.</a:t>
            </a:r>
            <a:r>
              <a:rPr lang="zh-CN" altLang="zh-CN" sz="2200" b="1" kern="100" dirty="0">
                <a:latin typeface="Aharoni" pitchFamily="2" charset="-79"/>
                <a:cs typeface="Aharoni" pitchFamily="2" charset="-79"/>
              </a:rPr>
              <a:t>”</a:t>
            </a:r>
            <a:r>
              <a:rPr lang="zh-CN" altLang="zh-CN" sz="2200" b="1" kern="100" dirty="0" smtClean="0">
                <a:latin typeface="Aharoni" pitchFamily="2" charset="-79"/>
                <a:cs typeface="Aharoni" pitchFamily="2" charset="-79"/>
              </a:rPr>
              <a:t>进行</a:t>
            </a:r>
            <a:r>
              <a:rPr lang="zh-CN" altLang="en-US" sz="2200" b="1" kern="100" dirty="0" smtClean="0">
                <a:latin typeface="Aharoni" pitchFamily="2" charset="-79"/>
                <a:cs typeface="Aharoni" pitchFamily="2" charset="-79"/>
              </a:rPr>
              <a:t>如下</a:t>
            </a:r>
            <a:r>
              <a:rPr lang="zh-CN" altLang="zh-CN" sz="2200" b="1" kern="100" dirty="0" smtClean="0">
                <a:latin typeface="Aharoni" pitchFamily="2" charset="-79"/>
                <a:cs typeface="Aharoni" pitchFamily="2" charset="-79"/>
              </a:rPr>
              <a:t>设</a:t>
            </a:r>
            <a:r>
              <a:rPr lang="zh-CN" altLang="zh-CN" sz="2200" b="1" kern="100" dirty="0">
                <a:latin typeface="Aharoni" pitchFamily="2" charset="-79"/>
                <a:cs typeface="Aharoni" pitchFamily="2" charset="-79"/>
              </a:rPr>
              <a:t>问：</a:t>
            </a:r>
          </a:p>
        </p:txBody>
      </p:sp>
      <p:sp>
        <p:nvSpPr>
          <p:cNvPr id="23" name="矩形 22"/>
          <p:cNvSpPr/>
          <p:nvPr/>
        </p:nvSpPr>
        <p:spPr>
          <a:xfrm>
            <a:off x="771767" y="2698334"/>
            <a:ext cx="7328410" cy="1164421"/>
          </a:xfrm>
          <a:prstGeom prst="rect">
            <a:avLst/>
          </a:prstGeom>
        </p:spPr>
        <p:txBody>
          <a:bodyPr wrap="square">
            <a:spAutoFit/>
          </a:bodyPr>
          <a:lstStyle/>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Hadn’t she felt anything unusual and suspected her husband in the past 40 years?</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Would she forgive him for his life-long lie?</a:t>
            </a:r>
            <a:endParaRPr lang="zh-CN" altLang="zh-CN" sz="2200" b="1" kern="100" dirty="0">
              <a:solidFill>
                <a:srgbClr val="FF0000"/>
              </a:solidFill>
              <a:latin typeface="Aharoni" pitchFamily="2" charset="-79"/>
              <a:cs typeface="Aharoni" pitchFamily="2" charset="-79"/>
            </a:endParaRPr>
          </a:p>
        </p:txBody>
      </p:sp>
      <p:sp>
        <p:nvSpPr>
          <p:cNvPr id="2" name="矩形 1"/>
          <p:cNvSpPr/>
          <p:nvPr/>
        </p:nvSpPr>
        <p:spPr>
          <a:xfrm>
            <a:off x="387720" y="3876063"/>
            <a:ext cx="8305800" cy="1058623"/>
          </a:xfrm>
          <a:prstGeom prst="rect">
            <a:avLst/>
          </a:prstGeom>
          <a:ln w="28575">
            <a:solidFill>
              <a:srgbClr val="0000FF"/>
            </a:solidFill>
          </a:ln>
        </p:spPr>
        <p:txBody>
          <a:bodyPr wrap="square">
            <a:spAutoFit/>
          </a:bodyPr>
          <a:lstStyle/>
          <a:p>
            <a:pPr algn="just">
              <a:lnSpc>
                <a:spcPts val="2500"/>
              </a:lnSpc>
              <a:spcAft>
                <a:spcPts val="0"/>
              </a:spcAft>
            </a:pPr>
            <a:r>
              <a:rPr lang="en-US" altLang="zh-CN" sz="2200" b="1" kern="100" dirty="0" smtClean="0">
                <a:latin typeface="Aharoni" pitchFamily="2" charset="-79"/>
                <a:cs typeface="Aharoni" pitchFamily="2" charset="-79"/>
              </a:rPr>
              <a:t>   She </a:t>
            </a:r>
            <a:r>
              <a:rPr lang="en-US" altLang="zh-CN" sz="2200" b="1" kern="100" dirty="0">
                <a:latin typeface="Aharoni" pitchFamily="2" charset="-79"/>
                <a:cs typeface="Aharoni" pitchFamily="2" charset="-79"/>
              </a:rPr>
              <a:t>broke down, regretting her naïve decision years </a:t>
            </a:r>
            <a:r>
              <a:rPr lang="en-US" altLang="zh-CN" sz="2200" b="1" kern="100" dirty="0" smtClean="0">
                <a:latin typeface="Aharoni" pitchFamily="2" charset="-79"/>
                <a:cs typeface="Aharoni" pitchFamily="2" charset="-79"/>
              </a:rPr>
              <a:t>before.</a:t>
            </a:r>
            <a:r>
              <a:rPr lang="en-US" altLang="zh-CN" sz="2200" b="1" kern="100" dirty="0">
                <a:latin typeface="Aharoni" pitchFamily="2" charset="-79"/>
                <a:cs typeface="Aharoni" pitchFamily="2" charset="-79"/>
              </a:rPr>
              <a:t> </a:t>
            </a:r>
            <a:r>
              <a:rPr lang="en-US" altLang="zh-CN" sz="2200" b="1" kern="100" dirty="0" smtClean="0">
                <a:latin typeface="Aharoni" pitchFamily="2" charset="-79"/>
                <a:cs typeface="Aharoni" pitchFamily="2" charset="-79"/>
              </a:rPr>
              <a:t>She </a:t>
            </a:r>
            <a:r>
              <a:rPr lang="en-US" altLang="zh-CN" sz="2200" b="1" kern="100" dirty="0">
                <a:latin typeface="Aharoni" pitchFamily="2" charset="-79"/>
                <a:cs typeface="Aharoni" pitchFamily="2" charset="-79"/>
              </a:rPr>
              <a:t>would never forgive him and never marry him again if given a second chance.</a:t>
            </a:r>
            <a:endParaRPr lang="zh-CN" altLang="zh-CN" sz="2200" b="1" kern="100" dirty="0">
              <a:latin typeface="Aharoni" pitchFamily="2" charset="-79"/>
              <a:cs typeface="Aharoni" pitchFamily="2" charset="-79"/>
            </a:endParaRPr>
          </a:p>
        </p:txBody>
      </p:sp>
      <p:sp>
        <p:nvSpPr>
          <p:cNvPr id="3" name="矩形 2"/>
          <p:cNvSpPr/>
          <p:nvPr/>
        </p:nvSpPr>
        <p:spPr>
          <a:xfrm>
            <a:off x="387719" y="5123232"/>
            <a:ext cx="8305801" cy="1054135"/>
          </a:xfrm>
          <a:prstGeom prst="rect">
            <a:avLst/>
          </a:prstGeom>
          <a:ln w="28575">
            <a:solidFill>
              <a:srgbClr val="0000FF"/>
            </a:solidFill>
          </a:ln>
        </p:spPr>
        <p:txBody>
          <a:bodyPr wrap="square">
            <a:spAutoFit/>
          </a:bodyPr>
          <a:lstStyle/>
          <a:p>
            <a:pPr indent="266700" algn="just">
              <a:lnSpc>
                <a:spcPts val="2500"/>
              </a:lnSpc>
              <a:spcAft>
                <a:spcPts val="0"/>
              </a:spcAft>
            </a:pPr>
            <a:r>
              <a:rPr lang="en-US" altLang="zh-CN" sz="2200" b="1" kern="100" dirty="0" smtClean="0">
                <a:latin typeface="Aharoni" pitchFamily="2" charset="-79"/>
                <a:cs typeface="Aharoni" pitchFamily="2" charset="-79"/>
              </a:rPr>
              <a:t>Reflecting </a:t>
            </a:r>
            <a:r>
              <a:rPr lang="en-US" altLang="zh-CN" sz="2200" b="1" kern="100" dirty="0">
                <a:latin typeface="Aharoni" pitchFamily="2" charset="-79"/>
                <a:cs typeface="Aharoni" pitchFamily="2" charset="-79"/>
              </a:rPr>
              <a:t>on what he had done for her in the past decades, she came to understand his white lie and chose to forgive </a:t>
            </a:r>
            <a:r>
              <a:rPr lang="en-US" altLang="zh-CN" sz="2200" b="1" kern="100" dirty="0" smtClean="0">
                <a:latin typeface="Aharoni" pitchFamily="2" charset="-79"/>
                <a:cs typeface="Aharoni" pitchFamily="2" charset="-79"/>
              </a:rPr>
              <a:t>him.</a:t>
            </a:r>
            <a:r>
              <a:rPr lang="en-US" altLang="zh-CN" sz="2200" b="1" kern="100" dirty="0">
                <a:latin typeface="Aharoni" pitchFamily="2" charset="-79"/>
                <a:cs typeface="Aharoni" pitchFamily="2" charset="-79"/>
              </a:rPr>
              <a:t> </a:t>
            </a:r>
            <a:r>
              <a:rPr lang="en-US" altLang="zh-CN" sz="2200" b="1" kern="100" dirty="0" smtClean="0">
                <a:latin typeface="Aharoni" pitchFamily="2" charset="-79"/>
                <a:cs typeface="Aharoni" pitchFamily="2" charset="-79"/>
              </a:rPr>
              <a:t>She </a:t>
            </a:r>
            <a:r>
              <a:rPr lang="en-US" altLang="zh-CN" sz="2200" b="1" kern="100" dirty="0">
                <a:latin typeface="Aharoni" pitchFamily="2" charset="-79"/>
                <a:cs typeface="Aharoni" pitchFamily="2" charset="-79"/>
              </a:rPr>
              <a:t>would marry him again if given a second chance.</a:t>
            </a:r>
            <a:endParaRPr lang="zh-CN" altLang="zh-CN" sz="2200" b="1" kern="100" dirty="0">
              <a:latin typeface="Aharoni" pitchFamily="2" charset="-79"/>
              <a:cs typeface="Aharoni" pitchFamily="2" charset="-79"/>
            </a:endParaRPr>
          </a:p>
        </p:txBody>
      </p:sp>
      <p:sp>
        <p:nvSpPr>
          <p:cNvPr id="10"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根据段首</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8212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4.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关键词获取短文信息，预设续写情节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2" name="组合 1"/>
          <p:cNvGrpSpPr/>
          <p:nvPr/>
        </p:nvGrpSpPr>
        <p:grpSpPr>
          <a:xfrm>
            <a:off x="388558" y="1893041"/>
            <a:ext cx="8554447" cy="3263900"/>
            <a:chOff x="388558" y="1893041"/>
            <a:chExt cx="8554447" cy="3263900"/>
          </a:xfrm>
        </p:grpSpPr>
        <p:grpSp>
          <p:nvGrpSpPr>
            <p:cNvPr id="36" name="组合 35"/>
            <p:cNvGrpSpPr/>
            <p:nvPr/>
          </p:nvGrpSpPr>
          <p:grpSpPr>
            <a:xfrm>
              <a:off x="388558" y="1893041"/>
              <a:ext cx="8554447" cy="32639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581889" y="2197704"/>
              <a:ext cx="7975855" cy="2323713"/>
            </a:xfrm>
            <a:prstGeom prst="rect">
              <a:avLst/>
            </a:prstGeom>
            <a:noFill/>
          </p:spPr>
          <p:txBody>
            <a:bodyPr wrap="square" rtlCol="0">
              <a:spAutoFit/>
            </a:bodyPr>
            <a:lstStyle/>
            <a:p>
              <a:pPr>
                <a:lnSpc>
                  <a:spcPts val="2900"/>
                </a:lnSpc>
                <a:spcAft>
                  <a:spcPts val="0"/>
                </a:spcAft>
              </a:pPr>
              <a:r>
                <a:rPr lang="zh-CN" altLang="zh-CN" sz="2400" b="1" kern="100" dirty="0">
                  <a:latin typeface="黑体" pitchFamily="49" charset="-122"/>
                  <a:ea typeface="黑体" pitchFamily="49" charset="-122"/>
                  <a:cs typeface="Times New Roman"/>
                </a:rPr>
                <a:t>读后续写</a:t>
              </a:r>
              <a:r>
                <a:rPr lang="zh-CN" altLang="zh-CN" sz="2400" b="1" kern="100" dirty="0" smtClean="0">
                  <a:latin typeface="黑体" pitchFamily="49" charset="-122"/>
                  <a:ea typeface="黑体" pitchFamily="49" charset="-122"/>
                  <a:cs typeface="Times New Roman"/>
                </a:rPr>
                <a:t>要求将</a:t>
              </a:r>
              <a:r>
                <a:rPr lang="zh-CN" altLang="zh-CN" sz="2400" b="1" kern="100" dirty="0">
                  <a:latin typeface="黑体" pitchFamily="49" charset="-122"/>
                  <a:ea typeface="黑体" pitchFamily="49" charset="-122"/>
                  <a:cs typeface="Times New Roman"/>
                </a:rPr>
                <a:t>所读短文扩展成一篇与给定材料有逻辑衔接、情节和结构完整的短文，且需运用</a:t>
              </a:r>
              <a:r>
                <a:rPr lang="en-US" altLang="zh-CN" sz="2400" b="1" kern="100" dirty="0">
                  <a:latin typeface="黑体" pitchFamily="49" charset="-122"/>
                  <a:ea typeface="黑体" pitchFamily="49" charset="-122"/>
                </a:rPr>
                <a:t>5</a:t>
              </a:r>
              <a:r>
                <a:rPr lang="zh-CN" altLang="zh-CN" sz="2400" b="1" kern="100" dirty="0">
                  <a:latin typeface="黑体" pitchFamily="49" charset="-122"/>
                  <a:ea typeface="黑体" pitchFamily="49" charset="-122"/>
                  <a:cs typeface="Times New Roman"/>
                </a:rPr>
                <a:t>个以上所给关键词，因此关键词必然能够</a:t>
              </a:r>
              <a:r>
                <a:rPr lang="zh-CN" altLang="zh-CN" sz="2400" b="1" kern="100" dirty="0">
                  <a:solidFill>
                    <a:srgbClr val="FF0000"/>
                  </a:solidFill>
                  <a:latin typeface="黑体" pitchFamily="49" charset="-122"/>
                  <a:ea typeface="黑体" pitchFamily="49" charset="-122"/>
                  <a:cs typeface="Times New Roman"/>
                </a:rPr>
                <a:t>反映故事主要内容，传递短文</a:t>
              </a:r>
              <a:r>
                <a:rPr lang="zh-CN" altLang="zh-CN" sz="2400" b="1" kern="100" dirty="0" smtClean="0">
                  <a:solidFill>
                    <a:srgbClr val="FF0000"/>
                  </a:solidFill>
                  <a:latin typeface="黑体" pitchFamily="49" charset="-122"/>
                  <a:ea typeface="黑体" pitchFamily="49" charset="-122"/>
                  <a:cs typeface="Times New Roman"/>
                </a:rPr>
                <a:t>信息。</a:t>
              </a:r>
              <a:r>
                <a:rPr lang="zh-CN" altLang="zh-CN" sz="2400" b="1" kern="100" dirty="0">
                  <a:latin typeface="黑体" pitchFamily="49" charset="-122"/>
                  <a:ea typeface="黑体" pitchFamily="49" charset="-122"/>
                  <a:cs typeface="Times New Roman"/>
                </a:rPr>
                <a:t>在通读文章的基础上按照人物、动作、时间、地点</a:t>
              </a:r>
              <a:r>
                <a:rPr lang="zh-CN" altLang="zh-CN" sz="2400" b="1" kern="100" dirty="0" smtClean="0">
                  <a:latin typeface="黑体" pitchFamily="49" charset="-122"/>
                  <a:ea typeface="黑体" pitchFamily="49" charset="-122"/>
                  <a:cs typeface="Times New Roman"/>
                </a:rPr>
                <a:t>、等</a:t>
              </a:r>
              <a:r>
                <a:rPr lang="zh-CN" altLang="zh-CN" sz="2400" b="1" kern="100" dirty="0">
                  <a:latin typeface="黑体" pitchFamily="49" charset="-122"/>
                  <a:ea typeface="黑体" pitchFamily="49" charset="-122"/>
                  <a:cs typeface="Times New Roman"/>
                </a:rPr>
                <a:t>分类标准对原文给出的</a:t>
              </a:r>
              <a:r>
                <a:rPr lang="en-US" altLang="zh-CN" sz="2400" b="1" kern="100" dirty="0">
                  <a:latin typeface="黑体" pitchFamily="49" charset="-122"/>
                  <a:ea typeface="黑体" pitchFamily="49" charset="-122"/>
                </a:rPr>
                <a:t>10</a:t>
              </a:r>
              <a:r>
                <a:rPr lang="zh-CN" altLang="zh-CN" sz="2400" b="1" kern="100" dirty="0">
                  <a:latin typeface="黑体" pitchFamily="49" charset="-122"/>
                  <a:ea typeface="黑体" pitchFamily="49" charset="-122"/>
                  <a:cs typeface="Times New Roman"/>
                </a:rPr>
                <a:t>个下划线</a:t>
              </a:r>
              <a:r>
                <a:rPr lang="zh-CN" altLang="zh-CN" sz="2400" b="1" kern="100" dirty="0" smtClean="0">
                  <a:latin typeface="黑体" pitchFamily="49" charset="-122"/>
                  <a:ea typeface="黑体" pitchFamily="49" charset="-122"/>
                  <a:cs typeface="Times New Roman"/>
                </a:rPr>
                <a:t>关键词进行</a:t>
              </a:r>
              <a:r>
                <a:rPr lang="zh-CN" altLang="zh-CN" sz="2400" b="1" kern="100" dirty="0">
                  <a:solidFill>
                    <a:srgbClr val="FF0000"/>
                  </a:solidFill>
                  <a:latin typeface="黑体" pitchFamily="49" charset="-122"/>
                  <a:ea typeface="黑体" pitchFamily="49" charset="-122"/>
                  <a:cs typeface="Times New Roman"/>
                </a:rPr>
                <a:t>分类</a:t>
              </a:r>
              <a:r>
                <a:rPr lang="zh-CN" altLang="zh-CN" sz="2400" b="1" kern="100" dirty="0">
                  <a:latin typeface="黑体" pitchFamily="49" charset="-122"/>
                  <a:ea typeface="黑体" pitchFamily="49" charset="-122"/>
                  <a:cs typeface="Times New Roman"/>
                </a:rPr>
                <a:t>，并将其合理串接，就能比较准确地获取短文主要信息。</a:t>
              </a:r>
              <a:endParaRPr lang="zh-CN" altLang="en-US" sz="2400" b="1" dirty="0">
                <a:solidFill>
                  <a:prstClr val="black"/>
                </a:solidFill>
                <a:latin typeface="黑体" pitchFamily="49" charset="-122"/>
                <a:ea typeface="黑体" pitchFamily="49" charset="-122"/>
              </a:endParaRPr>
            </a:p>
          </p:txBody>
        </p:sp>
      </p:grpSp>
      <p:sp>
        <p:nvSpPr>
          <p:cNvPr id="8" name="TextBox 7"/>
          <p:cNvSpPr txBox="1"/>
          <p:nvPr/>
        </p:nvSpPr>
        <p:spPr>
          <a:xfrm>
            <a:off x="501522" y="1966201"/>
            <a:ext cx="7975855" cy="2964914"/>
          </a:xfrm>
          <a:prstGeom prst="rect">
            <a:avLst/>
          </a:prstGeom>
          <a:solidFill>
            <a:schemeClr val="bg1">
              <a:lumMod val="85000"/>
            </a:schemeClr>
          </a:solidFill>
        </p:spPr>
        <p:txBody>
          <a:bodyPr wrap="square" rtlCol="0">
            <a:spAutoFit/>
          </a:bodyPr>
          <a:lstStyle/>
          <a:p>
            <a:pPr indent="266700" algn="just">
              <a:lnSpc>
                <a:spcPts val="2800"/>
              </a:lnSpc>
              <a:spcAft>
                <a:spcPts val="0"/>
              </a:spcAft>
            </a:pPr>
            <a:r>
              <a:rPr lang="en-US" altLang="zh-CN" sz="2500" b="1" i="1" kern="100" dirty="0">
                <a:latin typeface="Times New Roman"/>
                <a:cs typeface="Times New Roman"/>
              </a:rPr>
              <a:t>An ordinary boy met an </a:t>
            </a:r>
            <a:r>
              <a:rPr lang="en-US" altLang="zh-CN" sz="2500" b="1" i="1" u="sng" kern="100" dirty="0">
                <a:latin typeface="Times New Roman"/>
                <a:cs typeface="Times New Roman"/>
              </a:rPr>
              <a:t>outstanding</a:t>
            </a:r>
            <a:r>
              <a:rPr lang="en-US" altLang="zh-CN" sz="2500" b="1" i="1" kern="100" dirty="0">
                <a:latin typeface="Times New Roman"/>
                <a:cs typeface="Times New Roman"/>
              </a:rPr>
              <a:t> girl and invited her to coffee. Out of politeness, she agreed. At the</a:t>
            </a:r>
            <a:r>
              <a:rPr lang="en-US" altLang="zh-CN" sz="2500" b="1" i="1" u="sng" kern="100" dirty="0">
                <a:latin typeface="Times New Roman"/>
                <a:cs typeface="Times New Roman"/>
              </a:rPr>
              <a:t> coffee shop</a:t>
            </a:r>
            <a:r>
              <a:rPr lang="en-US" altLang="zh-CN" sz="2500" b="1" i="1" kern="100" dirty="0">
                <a:latin typeface="Times New Roman"/>
                <a:cs typeface="Times New Roman"/>
              </a:rPr>
              <a:t>, he asked for </a:t>
            </a:r>
            <a:r>
              <a:rPr lang="en-US" altLang="zh-CN" sz="2500" b="1" i="1" u="sng" kern="100" dirty="0">
                <a:latin typeface="Times New Roman"/>
                <a:cs typeface="Times New Roman"/>
              </a:rPr>
              <a:t>salt </a:t>
            </a:r>
            <a:r>
              <a:rPr lang="en-US" altLang="zh-CN" sz="2500" b="1" i="1" kern="100" dirty="0">
                <a:latin typeface="Times New Roman"/>
                <a:cs typeface="Times New Roman"/>
              </a:rPr>
              <a:t>in his coffee because of </a:t>
            </a:r>
            <a:r>
              <a:rPr lang="en-US" altLang="zh-CN" sz="2500" b="1" i="1" u="sng" kern="100" dirty="0">
                <a:latin typeface="Times New Roman"/>
                <a:cs typeface="Times New Roman"/>
              </a:rPr>
              <a:t>nervousness</a:t>
            </a:r>
            <a:r>
              <a:rPr lang="en-US" altLang="zh-CN" sz="2500" b="1" i="1" kern="100" dirty="0">
                <a:latin typeface="Times New Roman"/>
                <a:cs typeface="Times New Roman"/>
              </a:rPr>
              <a:t> and made up a story about his </a:t>
            </a:r>
            <a:r>
              <a:rPr lang="en-US" altLang="zh-CN" sz="2500" b="1" i="1" u="sng" kern="100" dirty="0">
                <a:latin typeface="Times New Roman"/>
                <a:cs typeface="Times New Roman"/>
              </a:rPr>
              <a:t>hometown,</a:t>
            </a:r>
            <a:r>
              <a:rPr lang="en-US" altLang="zh-CN" sz="2500" b="1" i="1" kern="100" dirty="0">
                <a:latin typeface="Times New Roman"/>
                <a:cs typeface="Times New Roman"/>
              </a:rPr>
              <a:t> which convinced her he was</a:t>
            </a:r>
            <a:r>
              <a:rPr lang="en-US" altLang="zh-CN" sz="2500" b="1" i="1" u="sng" kern="100" dirty="0">
                <a:latin typeface="Times New Roman"/>
                <a:cs typeface="Times New Roman"/>
              </a:rPr>
              <a:t> responsible. </a:t>
            </a:r>
            <a:r>
              <a:rPr lang="en-US" altLang="zh-CN" sz="2500" b="1" i="1" kern="100" dirty="0">
                <a:latin typeface="Times New Roman"/>
                <a:cs typeface="Times New Roman"/>
              </a:rPr>
              <a:t>During the following </a:t>
            </a:r>
            <a:r>
              <a:rPr lang="en-US" altLang="zh-CN" sz="2500" b="1" i="1" u="sng" kern="100" dirty="0">
                <a:latin typeface="Times New Roman"/>
                <a:cs typeface="Times New Roman"/>
              </a:rPr>
              <a:t>dates</a:t>
            </a:r>
            <a:r>
              <a:rPr lang="en-US" altLang="zh-CN" sz="2500" b="1" i="1" kern="100" dirty="0">
                <a:latin typeface="Times New Roman"/>
                <a:cs typeface="Times New Roman"/>
              </a:rPr>
              <a:t>, she found he met all her </a:t>
            </a:r>
            <a:r>
              <a:rPr lang="en-US" altLang="zh-CN" sz="2500" b="1" i="1" u="sng" kern="100" dirty="0">
                <a:latin typeface="Times New Roman"/>
                <a:cs typeface="Times New Roman"/>
              </a:rPr>
              <a:t>requirements </a:t>
            </a:r>
            <a:r>
              <a:rPr lang="en-US" altLang="zh-CN" sz="2500" b="1" i="1" kern="100" dirty="0">
                <a:latin typeface="Times New Roman"/>
                <a:cs typeface="Times New Roman"/>
              </a:rPr>
              <a:t>and </a:t>
            </a:r>
            <a:r>
              <a:rPr lang="en-US" altLang="zh-CN" sz="2500" b="1" i="1" u="sng" kern="100" dirty="0">
                <a:latin typeface="Times New Roman"/>
                <a:cs typeface="Times New Roman"/>
              </a:rPr>
              <a:t>married</a:t>
            </a:r>
            <a:r>
              <a:rPr lang="en-US" altLang="zh-CN" sz="2500" b="1" i="1" kern="100" dirty="0">
                <a:latin typeface="Times New Roman"/>
                <a:cs typeface="Times New Roman"/>
              </a:rPr>
              <a:t> him. Decades later, before his death, he left her a </a:t>
            </a:r>
            <a:r>
              <a:rPr lang="en-US" altLang="zh-CN" sz="2500" b="1" i="1" u="sng" kern="100" dirty="0">
                <a:latin typeface="Times New Roman"/>
                <a:cs typeface="Times New Roman"/>
              </a:rPr>
              <a:t>letter </a:t>
            </a:r>
            <a:r>
              <a:rPr lang="en-US" altLang="zh-CN" sz="2500" b="1" i="1" kern="100" dirty="0">
                <a:latin typeface="Times New Roman"/>
                <a:cs typeface="Times New Roman"/>
              </a:rPr>
              <a:t>asking for forgiving.</a:t>
            </a:r>
            <a:endParaRPr lang="zh-CN" altLang="zh-CN" sz="2500" b="1" i="1" kern="100" dirty="0">
              <a:latin typeface="Calibri"/>
              <a:cs typeface="Times New Roman"/>
            </a:endParaRPr>
          </a:p>
        </p:txBody>
      </p:sp>
      <p:graphicFrame>
        <p:nvGraphicFramePr>
          <p:cNvPr id="9" name="表格 8"/>
          <p:cNvGraphicFramePr>
            <a:graphicFrameLocks noGrp="1"/>
          </p:cNvGraphicFramePr>
          <p:nvPr>
            <p:extLst>
              <p:ext uri="{D42A27DB-BD31-4B8C-83A1-F6EECF244321}">
                <p14:modId xmlns:p14="http://schemas.microsoft.com/office/powerpoint/2010/main" val="1584022912"/>
              </p:ext>
            </p:extLst>
          </p:nvPr>
        </p:nvGraphicFramePr>
        <p:xfrm>
          <a:off x="418291" y="1808226"/>
          <a:ext cx="8303049" cy="3957722"/>
        </p:xfrm>
        <a:graphic>
          <a:graphicData uri="http://schemas.openxmlformats.org/drawingml/2006/table">
            <a:tbl>
              <a:tblPr firstRow="1" firstCol="1" bandRow="1"/>
              <a:tblGrid>
                <a:gridCol w="1149223"/>
                <a:gridCol w="2035726"/>
                <a:gridCol w="5118100"/>
              </a:tblGrid>
              <a:tr h="0">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段落</a:t>
                      </a:r>
                      <a:endParaRPr lang="zh-CN" sz="2200" b="1" kern="100" dirty="0">
                        <a:solidFill>
                          <a:schemeClr val="tx1"/>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情节</a:t>
                      </a:r>
                      <a:r>
                        <a:rPr lang="zh-CN" sz="2200" b="1" kern="100" dirty="0">
                          <a:solidFill>
                            <a:schemeClr val="tx1"/>
                          </a:solidFill>
                          <a:effectLst/>
                          <a:latin typeface="+mn-lt"/>
                          <a:ea typeface="宋体"/>
                          <a:cs typeface="Times New Roman"/>
                        </a:rPr>
                        <a:t>发展方向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运用</a:t>
                      </a:r>
                      <a:r>
                        <a:rPr lang="zh-CN" sz="2200" b="1" kern="100" dirty="0">
                          <a:solidFill>
                            <a:schemeClr val="tx1"/>
                          </a:solidFill>
                          <a:effectLst/>
                          <a:latin typeface="+mn-lt"/>
                          <a:ea typeface="宋体"/>
                          <a:cs typeface="Times New Roman"/>
                        </a:rPr>
                        <a:t>关键词预设的续写情节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0">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第</a:t>
                      </a:r>
                      <a:r>
                        <a:rPr lang="zh-CN" sz="2200" b="1" kern="100" dirty="0">
                          <a:solidFill>
                            <a:schemeClr val="tx1"/>
                          </a:solidFill>
                          <a:effectLst/>
                          <a:latin typeface="+mn-lt"/>
                          <a:ea typeface="宋体"/>
                          <a:cs typeface="Times New Roman"/>
                        </a:rPr>
                        <a:t>一段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男</a:t>
                      </a:r>
                      <a:r>
                        <a:rPr lang="zh-CN" sz="2200" b="1" kern="100" dirty="0">
                          <a:solidFill>
                            <a:schemeClr val="tx1"/>
                          </a:solidFill>
                          <a:effectLst/>
                          <a:latin typeface="+mn-lt"/>
                          <a:ea typeface="宋体"/>
                          <a:cs typeface="Times New Roman"/>
                        </a:rPr>
                        <a:t>主人公为</a:t>
                      </a:r>
                      <a:r>
                        <a:rPr lang="zh-CN" sz="2200" b="1" kern="100" dirty="0" smtClean="0">
                          <a:solidFill>
                            <a:schemeClr val="tx1"/>
                          </a:solidFill>
                          <a:effectLst/>
                          <a:latin typeface="+mn-lt"/>
                          <a:ea typeface="宋体"/>
                          <a:cs typeface="Times New Roman"/>
                        </a:rPr>
                        <a:t>自</a:t>
                      </a: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己的</a:t>
                      </a:r>
                      <a:r>
                        <a:rPr lang="zh-CN" sz="2200" b="1" kern="100" dirty="0">
                          <a:solidFill>
                            <a:schemeClr val="tx1"/>
                          </a:solidFill>
                          <a:effectLst/>
                          <a:latin typeface="+mn-lt"/>
                          <a:ea typeface="宋体"/>
                          <a:cs typeface="Times New Roman"/>
                        </a:rPr>
                        <a:t>谎言</a:t>
                      </a:r>
                      <a:r>
                        <a:rPr lang="zh-CN" sz="2200" b="1" kern="100" dirty="0">
                          <a:solidFill>
                            <a:srgbClr val="FF0000"/>
                          </a:solidFill>
                          <a:effectLst/>
                          <a:latin typeface="+mn-lt"/>
                          <a:ea typeface="宋体"/>
                          <a:cs typeface="Times New Roman"/>
                        </a:rPr>
                        <a:t>道歉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smtClean="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smtClean="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smtClean="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smtClean="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smtClean="0">
                        <a:ln>
                          <a:noFill/>
                        </a:ln>
                        <a:solidFill>
                          <a:prstClr val="black"/>
                        </a:solidFill>
                        <a:effectLst/>
                        <a:uLnTx/>
                        <a:uFillTx/>
                        <a:latin typeface="+mn-lt"/>
                        <a:ea typeface="+mn-ea"/>
                        <a:cs typeface="Times New Roman"/>
                      </a:endParaRPr>
                    </a:p>
                    <a:p>
                      <a:pPr algn="just">
                        <a:lnSpc>
                          <a:spcPts val="2200"/>
                        </a:lnSpc>
                        <a:spcAft>
                          <a:spcPts val="0"/>
                        </a:spcAft>
                      </a:pPr>
                      <a:endParaRPr lang="zh-CN" sz="2200" b="1" kern="100" dirty="0">
                        <a:solidFill>
                          <a:schemeClr val="tx1"/>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1874922">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第二</a:t>
                      </a:r>
                      <a:r>
                        <a:rPr lang="zh-CN" sz="2200" b="1" kern="100" dirty="0">
                          <a:solidFill>
                            <a:schemeClr val="tx1"/>
                          </a:solidFill>
                          <a:effectLst/>
                          <a:latin typeface="+mn-lt"/>
                          <a:ea typeface="宋体"/>
                          <a:cs typeface="Times New Roman"/>
                        </a:rPr>
                        <a:t>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读</a:t>
                      </a:r>
                      <a:r>
                        <a:rPr lang="zh-CN" sz="2200" b="1" kern="100" dirty="0">
                          <a:solidFill>
                            <a:schemeClr val="tx1"/>
                          </a:solidFill>
                          <a:effectLst/>
                          <a:latin typeface="+mn-lt"/>
                          <a:ea typeface="宋体"/>
                          <a:cs typeface="Times New Roman"/>
                        </a:rPr>
                        <a:t>完信后</a:t>
                      </a:r>
                      <a:r>
                        <a:rPr lang="zh-CN" sz="2200" b="1" kern="100" dirty="0" smtClean="0">
                          <a:solidFill>
                            <a:schemeClr val="tx1"/>
                          </a:solidFill>
                          <a:effectLst/>
                          <a:latin typeface="+mn-lt"/>
                          <a:ea typeface="宋体"/>
                          <a:cs typeface="Times New Roman"/>
                        </a:rPr>
                        <a:t>女主</a:t>
                      </a: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endParaRPr lang="en-US" altLang="zh-CN" sz="2200" b="1" kern="100" dirty="0" smtClean="0">
                        <a:solidFill>
                          <a:schemeClr val="tx1"/>
                        </a:solidFill>
                        <a:effectLst/>
                        <a:latin typeface="+mn-lt"/>
                        <a:ea typeface="宋体"/>
                        <a:cs typeface="Times New Roman"/>
                      </a:endParaRPr>
                    </a:p>
                    <a:p>
                      <a:pPr algn="just">
                        <a:lnSpc>
                          <a:spcPts val="1600"/>
                        </a:lnSpc>
                        <a:spcAft>
                          <a:spcPts val="0"/>
                        </a:spcAft>
                      </a:pPr>
                      <a:r>
                        <a:rPr lang="zh-CN" sz="2200" b="1" kern="100" dirty="0" smtClean="0">
                          <a:solidFill>
                            <a:schemeClr val="tx1"/>
                          </a:solidFill>
                          <a:effectLst/>
                          <a:latin typeface="+mn-lt"/>
                          <a:ea typeface="宋体"/>
                          <a:cs typeface="Times New Roman"/>
                        </a:rPr>
                        <a:t>人公的</a:t>
                      </a:r>
                      <a:r>
                        <a:rPr lang="zh-CN" altLang="en-US" sz="2200" b="1" kern="100" dirty="0" smtClean="0">
                          <a:solidFill>
                            <a:srgbClr val="FF0000"/>
                          </a:solidFill>
                          <a:effectLst/>
                          <a:latin typeface="+mn-lt"/>
                          <a:ea typeface="宋体"/>
                          <a:cs typeface="Times New Roman"/>
                        </a:rPr>
                        <a:t>心理</a:t>
                      </a:r>
                      <a:r>
                        <a:rPr lang="zh-CN" sz="2200" b="1" kern="100" dirty="0" smtClean="0">
                          <a:solidFill>
                            <a:srgbClr val="FF0000"/>
                          </a:solidFill>
                          <a:effectLst/>
                          <a:latin typeface="+mn-lt"/>
                          <a:ea typeface="宋体"/>
                          <a:cs typeface="Times New Roman"/>
                        </a:rPr>
                        <a:t>反</a:t>
                      </a:r>
                      <a:endParaRPr lang="en-US" altLang="zh-CN" sz="2200" b="1" kern="100" dirty="0" smtClean="0">
                        <a:solidFill>
                          <a:srgbClr val="FF0000"/>
                        </a:solidFill>
                        <a:effectLst/>
                        <a:latin typeface="+mn-lt"/>
                        <a:ea typeface="宋体"/>
                        <a:cs typeface="Times New Roman"/>
                      </a:endParaRPr>
                    </a:p>
                    <a:p>
                      <a:pPr algn="just">
                        <a:lnSpc>
                          <a:spcPts val="1600"/>
                        </a:lnSpc>
                        <a:spcAft>
                          <a:spcPts val="0"/>
                        </a:spcAft>
                      </a:pPr>
                      <a:endParaRPr lang="en-US" altLang="zh-CN" sz="2200" b="1" kern="100" dirty="0" smtClean="0">
                        <a:solidFill>
                          <a:srgbClr val="FF0000"/>
                        </a:solidFill>
                        <a:effectLst/>
                        <a:latin typeface="+mn-lt"/>
                        <a:ea typeface="宋体"/>
                        <a:cs typeface="Times New Roman"/>
                      </a:endParaRPr>
                    </a:p>
                    <a:p>
                      <a:pPr algn="just">
                        <a:lnSpc>
                          <a:spcPts val="1600"/>
                        </a:lnSpc>
                        <a:spcAft>
                          <a:spcPts val="0"/>
                        </a:spcAft>
                      </a:pPr>
                      <a:r>
                        <a:rPr lang="zh-CN" sz="2200" b="1" kern="100" dirty="0" smtClean="0">
                          <a:solidFill>
                            <a:srgbClr val="FF0000"/>
                          </a:solidFill>
                          <a:effectLst/>
                          <a:latin typeface="+mn-lt"/>
                          <a:ea typeface="宋体"/>
                          <a:cs typeface="Times New Roman"/>
                        </a:rPr>
                        <a:t>应与行为变化</a:t>
                      </a:r>
                      <a:endParaRPr lang="zh-CN" sz="2200" b="1" kern="100" dirty="0">
                        <a:solidFill>
                          <a:srgbClr val="FF0000"/>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2200"/>
                        </a:lnSpc>
                        <a:spcAft>
                          <a:spcPts val="0"/>
                        </a:spcAft>
                      </a:pPr>
                      <a:endParaRPr lang="en-US" sz="2200" b="1" kern="100" dirty="0" smtClean="0">
                        <a:solidFill>
                          <a:schemeClr val="tx1"/>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bl>
          </a:graphicData>
        </a:graphic>
      </p:graphicFrame>
      <p:sp>
        <p:nvSpPr>
          <p:cNvPr id="3" name="TextBox 2"/>
          <p:cNvSpPr txBox="1"/>
          <p:nvPr/>
        </p:nvSpPr>
        <p:spPr>
          <a:xfrm>
            <a:off x="3592044" y="2349500"/>
            <a:ext cx="4965700" cy="1506951"/>
          </a:xfrm>
          <a:prstGeom prst="rect">
            <a:avLst/>
          </a:prstGeom>
          <a:noFill/>
        </p:spPr>
        <p:txBody>
          <a:bodyPr wrap="square" rtlCol="0">
            <a:spAutoFit/>
          </a:bodyPr>
          <a:lstStyle/>
          <a:p>
            <a:pPr lvl="0" algn="just" fontAlgn="auto">
              <a:lnSpc>
                <a:spcPts val="2200"/>
              </a:lnSpc>
              <a:spcBef>
                <a:spcPts val="0"/>
              </a:spcBef>
              <a:spcAft>
                <a:spcPts val="0"/>
              </a:spcAft>
              <a:defRPr/>
            </a:pPr>
            <a:r>
              <a:rPr lang="en-US" altLang="zh-CN" sz="2200" b="1" i="1" kern="100" dirty="0">
                <a:solidFill>
                  <a:prstClr val="black"/>
                </a:solidFill>
                <a:latin typeface="Calibri"/>
                <a:cs typeface="Times New Roman"/>
              </a:rPr>
              <a:t>Their first </a:t>
            </a:r>
            <a:r>
              <a:rPr lang="en-US" altLang="zh-CN" sz="2200" b="1" i="1" u="sng" kern="100" dirty="0">
                <a:solidFill>
                  <a:prstClr val="black"/>
                </a:solidFill>
                <a:latin typeface="Calibri"/>
                <a:cs typeface="Times New Roman"/>
              </a:rPr>
              <a:t>date</a:t>
            </a:r>
            <a:r>
              <a:rPr lang="en-US" altLang="zh-CN" sz="2200" b="1" i="1" kern="100" dirty="0">
                <a:solidFill>
                  <a:prstClr val="black"/>
                </a:solidFill>
                <a:latin typeface="Calibri"/>
                <a:cs typeface="Times New Roman"/>
              </a:rPr>
              <a:t> in the </a:t>
            </a:r>
            <a:r>
              <a:rPr lang="en-US" altLang="zh-CN" sz="2200" b="1" i="1" u="sng" kern="100" dirty="0">
                <a:solidFill>
                  <a:prstClr val="black"/>
                </a:solidFill>
                <a:latin typeface="Calibri"/>
                <a:cs typeface="Times New Roman"/>
              </a:rPr>
              <a:t>coffee shop</a:t>
            </a:r>
            <a:r>
              <a:rPr lang="en-US" altLang="zh-CN" sz="2200" b="1" i="1" kern="100" dirty="0">
                <a:solidFill>
                  <a:prstClr val="black"/>
                </a:solidFill>
                <a:latin typeface="Calibri"/>
                <a:cs typeface="Times New Roman"/>
              </a:rPr>
              <a:t>; asked for </a:t>
            </a:r>
            <a:r>
              <a:rPr lang="en-US" altLang="zh-CN" sz="2200" b="1" i="1" u="sng" kern="100" dirty="0">
                <a:solidFill>
                  <a:prstClr val="black"/>
                </a:solidFill>
                <a:latin typeface="Calibri"/>
                <a:cs typeface="Times New Roman"/>
              </a:rPr>
              <a:t>salt </a:t>
            </a:r>
            <a:r>
              <a:rPr lang="en-US" altLang="zh-CN" sz="2200" b="1" i="1" kern="100" dirty="0">
                <a:solidFill>
                  <a:prstClr val="black"/>
                </a:solidFill>
                <a:latin typeface="Calibri"/>
                <a:cs typeface="Times New Roman"/>
              </a:rPr>
              <a:t>instead of sugar due to </a:t>
            </a:r>
            <a:r>
              <a:rPr lang="en-US" altLang="zh-CN" sz="2200" b="1" i="1" u="sng" kern="100" dirty="0">
                <a:solidFill>
                  <a:prstClr val="black"/>
                </a:solidFill>
                <a:latin typeface="Calibri"/>
                <a:cs typeface="Times New Roman"/>
              </a:rPr>
              <a:t>nervousness</a:t>
            </a:r>
            <a:r>
              <a:rPr lang="en-US" altLang="zh-CN" sz="2200" b="1" i="1" kern="100" dirty="0">
                <a:solidFill>
                  <a:prstClr val="black"/>
                </a:solidFill>
                <a:latin typeface="Calibri"/>
                <a:cs typeface="Times New Roman"/>
              </a:rPr>
              <a:t>; made up a story to keep the love with the </a:t>
            </a:r>
            <a:r>
              <a:rPr lang="en-US" altLang="zh-CN" sz="2200" b="1" i="1" u="sng" kern="100" dirty="0">
                <a:solidFill>
                  <a:prstClr val="black"/>
                </a:solidFill>
                <a:latin typeface="Calibri"/>
                <a:cs typeface="Times New Roman"/>
              </a:rPr>
              <a:t>outstanding</a:t>
            </a:r>
            <a:r>
              <a:rPr lang="en-US" altLang="zh-CN" sz="2200" b="1" i="1" kern="100" dirty="0">
                <a:solidFill>
                  <a:prstClr val="black"/>
                </a:solidFill>
                <a:latin typeface="Calibri"/>
                <a:cs typeface="Times New Roman"/>
              </a:rPr>
              <a:t> girl; regretful for his life-long lie.</a:t>
            </a:r>
            <a:endParaRPr lang="zh-CN" altLang="en-US" sz="2200" b="1" i="1" kern="100" dirty="0">
              <a:solidFill>
                <a:prstClr val="black"/>
              </a:solidFill>
              <a:latin typeface="Calibri"/>
              <a:cs typeface="Times New Roman"/>
            </a:endParaRPr>
          </a:p>
        </p:txBody>
      </p:sp>
      <p:sp>
        <p:nvSpPr>
          <p:cNvPr id="5" name="TextBox 4"/>
          <p:cNvSpPr txBox="1"/>
          <p:nvPr/>
        </p:nvSpPr>
        <p:spPr>
          <a:xfrm>
            <a:off x="3630144" y="4036575"/>
            <a:ext cx="4927600" cy="1789080"/>
          </a:xfrm>
          <a:prstGeom prst="rect">
            <a:avLst/>
          </a:prstGeom>
          <a:noFill/>
        </p:spPr>
        <p:txBody>
          <a:bodyPr wrap="square" rtlCol="0">
            <a:spAutoFit/>
          </a:bodyPr>
          <a:lstStyle/>
          <a:p>
            <a:pPr lvl="0" algn="just" fontAlgn="auto">
              <a:lnSpc>
                <a:spcPts val="2200"/>
              </a:lnSpc>
              <a:spcBef>
                <a:spcPts val="0"/>
              </a:spcBef>
              <a:spcAft>
                <a:spcPts val="0"/>
              </a:spcAft>
            </a:pPr>
            <a:r>
              <a:rPr lang="en-US" altLang="zh-CN" sz="2200" b="1" i="1" kern="100" dirty="0">
                <a:solidFill>
                  <a:prstClr val="black"/>
                </a:solidFill>
                <a:latin typeface="Calibri"/>
                <a:cs typeface="Times New Roman"/>
              </a:rPr>
              <a:t>Heartbroken; couldn’t believe a </a:t>
            </a:r>
            <a:r>
              <a:rPr lang="en-US" altLang="zh-CN" sz="2200" b="1" i="1" u="sng" kern="100" dirty="0">
                <a:solidFill>
                  <a:prstClr val="black"/>
                </a:solidFill>
                <a:latin typeface="Calibri"/>
                <a:cs typeface="Times New Roman"/>
              </a:rPr>
              <a:t>responsible</a:t>
            </a:r>
            <a:r>
              <a:rPr lang="en-US" altLang="zh-CN" sz="2200" b="1" i="1" kern="100" dirty="0">
                <a:solidFill>
                  <a:prstClr val="black"/>
                </a:solidFill>
                <a:latin typeface="Calibri"/>
                <a:cs typeface="Times New Roman"/>
              </a:rPr>
              <a:t> husband should be a liar; aware what he had done met all her </a:t>
            </a:r>
            <a:r>
              <a:rPr lang="en-US" altLang="zh-CN" sz="2200" b="1" i="1" u="sng" kern="100" dirty="0">
                <a:solidFill>
                  <a:prstClr val="black"/>
                </a:solidFill>
                <a:latin typeface="Calibri"/>
                <a:cs typeface="Times New Roman"/>
              </a:rPr>
              <a:t>requirements</a:t>
            </a:r>
            <a:r>
              <a:rPr lang="en-US" altLang="zh-CN" sz="2200" b="1" i="1" kern="100" dirty="0">
                <a:solidFill>
                  <a:prstClr val="black"/>
                </a:solidFill>
                <a:latin typeface="Calibri"/>
                <a:cs typeface="Times New Roman"/>
              </a:rPr>
              <a:t>; understood his white lie and decided to forgive and </a:t>
            </a:r>
            <a:r>
              <a:rPr lang="en-US" altLang="zh-CN" sz="2200" b="1" i="1" u="sng" kern="100" dirty="0">
                <a:solidFill>
                  <a:prstClr val="black"/>
                </a:solidFill>
                <a:latin typeface="Calibri"/>
                <a:cs typeface="Times New Roman"/>
              </a:rPr>
              <a:t>marry</a:t>
            </a:r>
            <a:r>
              <a:rPr lang="en-US" altLang="zh-CN" sz="2200" b="1" i="1" kern="100" dirty="0">
                <a:solidFill>
                  <a:prstClr val="black"/>
                </a:solidFill>
                <a:latin typeface="Calibri"/>
                <a:cs typeface="Times New Roman"/>
              </a:rPr>
              <a:t> him again if given another chance.</a:t>
            </a:r>
            <a:endParaRPr lang="zh-CN" altLang="en-US" sz="2200" b="1" i="1" kern="100" dirty="0">
              <a:solidFill>
                <a:prstClr val="black"/>
              </a:solidFill>
              <a:latin typeface="Calibri"/>
              <a:cs typeface="Times New Roman"/>
            </a:endParaRPr>
          </a:p>
        </p:txBody>
      </p:sp>
    </p:spTree>
    <p:extLst>
      <p:ext uri="{BB962C8B-B14F-4D97-AF65-F5344CB8AC3E}">
        <p14:creationId xmlns:p14="http://schemas.microsoft.com/office/powerpoint/2010/main" val="38671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81666"/>
            <a:ext cx="9166678" cy="3076334"/>
          </a:xfrm>
          <a:prstGeom prst="rect">
            <a:avLst/>
          </a:prstGeom>
        </p:spPr>
      </p:pic>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2" name="组合 1"/>
          <p:cNvGrpSpPr/>
          <p:nvPr/>
        </p:nvGrpSpPr>
        <p:grpSpPr>
          <a:xfrm>
            <a:off x="557326" y="1660738"/>
            <a:ext cx="8142166" cy="2120928"/>
            <a:chOff x="277934" y="1841500"/>
            <a:chExt cx="8187484" cy="2735949"/>
          </a:xfrm>
        </p:grpSpPr>
        <p:sp>
          <p:nvSpPr>
            <p:cNvPr id="37" name="AutoShape 59"/>
            <p:cNvSpPr>
              <a:spLocks noChangeArrowheads="1"/>
            </p:cNvSpPr>
            <p:nvPr/>
          </p:nvSpPr>
          <p:spPr bwMode="gray">
            <a:xfrm>
              <a:off x="277934" y="1841500"/>
              <a:ext cx="8043690" cy="273594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4" name="TextBox 3"/>
            <p:cNvSpPr txBox="1"/>
            <p:nvPr/>
          </p:nvSpPr>
          <p:spPr>
            <a:xfrm>
              <a:off x="489563" y="2222500"/>
              <a:ext cx="7975855" cy="1905720"/>
            </a:xfrm>
            <a:prstGeom prst="rect">
              <a:avLst/>
            </a:prstGeom>
            <a:noFill/>
          </p:spPr>
          <p:txBody>
            <a:bodyPr wrap="square" rtlCol="0">
              <a:spAutoFit/>
            </a:bodyPr>
            <a:lstStyle/>
            <a:p>
              <a:pPr>
                <a:lnSpc>
                  <a:spcPts val="2700"/>
                </a:lnSpc>
                <a:spcAft>
                  <a:spcPts val="0"/>
                </a:spcAft>
              </a:pPr>
              <a:r>
                <a:rPr lang="zh-CN" altLang="zh-CN" sz="2300" b="1" kern="100" dirty="0" smtClean="0">
                  <a:latin typeface="黑体" pitchFamily="49" charset="-122"/>
                  <a:ea typeface="黑体" pitchFamily="49" charset="-122"/>
                  <a:cs typeface="Times New Roman"/>
                </a:rPr>
                <a:t>在</a:t>
              </a:r>
              <a:r>
                <a:rPr lang="zh-CN" altLang="zh-CN" sz="2300" b="1" kern="100" dirty="0">
                  <a:latin typeface="黑体" pitchFamily="49" charset="-122"/>
                  <a:ea typeface="黑体" pitchFamily="49" charset="-122"/>
                  <a:cs typeface="Times New Roman"/>
                </a:rPr>
                <a:t>不影响主要情节的前提下，可以</a:t>
              </a:r>
              <a:r>
                <a:rPr lang="zh-CN" altLang="zh-CN" sz="2300" b="1" kern="100" dirty="0" smtClean="0">
                  <a:latin typeface="黑体" pitchFamily="49" charset="-122"/>
                  <a:ea typeface="黑体" pitchFamily="49" charset="-122"/>
                  <a:cs typeface="Times New Roman"/>
                </a:rPr>
                <a:t>合理增加</a:t>
              </a:r>
              <a:r>
                <a:rPr lang="zh-CN" altLang="zh-CN" sz="2300" b="1" kern="100" dirty="0">
                  <a:latin typeface="黑体" pitchFamily="49" charset="-122"/>
                  <a:ea typeface="黑体" pitchFamily="49" charset="-122"/>
                  <a:cs typeface="Times New Roman"/>
                </a:rPr>
                <a:t>一些内容，作为续写的次要情节</a:t>
              </a:r>
              <a:r>
                <a:rPr lang="zh-CN" altLang="zh-CN" sz="2300" b="1" kern="100" dirty="0" smtClean="0">
                  <a:latin typeface="黑体" pitchFamily="49" charset="-122"/>
                  <a:ea typeface="黑体" pitchFamily="49" charset="-122"/>
                  <a:cs typeface="Times New Roman"/>
                </a:rPr>
                <a:t>。可以</a:t>
              </a:r>
              <a:r>
                <a:rPr lang="zh-CN" altLang="zh-CN" sz="2300" b="1" kern="100" dirty="0">
                  <a:latin typeface="黑体" pitchFamily="49" charset="-122"/>
                  <a:ea typeface="黑体" pitchFamily="49" charset="-122"/>
                  <a:cs typeface="Times New Roman"/>
                </a:rPr>
                <a:t>根据情节的需要增加</a:t>
              </a:r>
              <a:r>
                <a:rPr lang="zh-CN" altLang="zh-CN" sz="2300" b="1" kern="100" dirty="0">
                  <a:solidFill>
                    <a:srgbClr val="FF0000"/>
                  </a:solidFill>
                  <a:latin typeface="黑体" pitchFamily="49" charset="-122"/>
                  <a:ea typeface="黑体" pitchFamily="49" charset="-122"/>
                  <a:cs typeface="Times New Roman"/>
                </a:rPr>
                <a:t>细节描写</a:t>
              </a:r>
              <a:r>
                <a:rPr lang="zh-CN" altLang="zh-CN" sz="2300" b="1" kern="100" dirty="0">
                  <a:latin typeface="黑体" pitchFamily="49" charset="-122"/>
                  <a:ea typeface="黑体" pitchFamily="49" charset="-122"/>
                  <a:cs typeface="Times New Roman"/>
                </a:rPr>
                <a:t>（环境描写、心理描写、外貌描写等），起到烘托环境气氛、刻画人物性格和揭示主题思想的作用。</a:t>
              </a:r>
              <a:endParaRPr lang="zh-CN" altLang="en-US" sz="2300" b="1" kern="100" dirty="0">
                <a:latin typeface="黑体" pitchFamily="49" charset="-122"/>
                <a:ea typeface="黑体" pitchFamily="49" charset="-122"/>
                <a:cs typeface="Times New Roman"/>
              </a:endParaRPr>
            </a:p>
          </p:txBody>
        </p:sp>
      </p:grpSp>
    </p:spTree>
    <p:extLst>
      <p:ext uri="{BB962C8B-B14F-4D97-AF65-F5344CB8AC3E}">
        <p14:creationId xmlns:p14="http://schemas.microsoft.com/office/powerpoint/2010/main" val="36618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074" name="文本框 1"/>
          <p:cNvSpPr txBox="1">
            <a:spLocks noChangeArrowheads="1"/>
          </p:cNvSpPr>
          <p:nvPr/>
        </p:nvSpPr>
        <p:spPr bwMode="auto">
          <a:xfrm>
            <a:off x="-1231900" y="2158444"/>
            <a:ext cx="11912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r>
              <a:rPr lang="zh-CN" altLang="en-US" sz="4000" b="1" dirty="0" smtClean="0">
                <a:solidFill>
                  <a:srgbClr val="FF0000"/>
                </a:solidFill>
                <a:latin typeface="微软雅黑" pitchFamily="34" charset="-122"/>
                <a:ea typeface="微软雅黑" pitchFamily="34" charset="-122"/>
                <a:cs typeface="Verdana" pitchFamily="34" charset="0"/>
              </a:rPr>
              <a:t>高考英语读后续写的问题与策略</a:t>
            </a:r>
            <a:endParaRPr lang="en-US" altLang="zh-CN" sz="4000" b="1" dirty="0" smtClean="0">
              <a:solidFill>
                <a:srgbClr val="FF0000"/>
              </a:solidFill>
              <a:latin typeface="微软雅黑" pitchFamily="34" charset="-122"/>
              <a:ea typeface="微软雅黑" pitchFamily="34" charset="-122"/>
              <a:cs typeface="Verdana" pitchFamily="34" charset="0"/>
            </a:endParaRPr>
          </a:p>
          <a:p>
            <a:pPr algn="ctr" eaLnBrk="1" hangingPunct="1"/>
            <a:r>
              <a:rPr lang="en-US" altLang="zh-CN" sz="3000" b="1" dirty="0" smtClean="0">
                <a:solidFill>
                  <a:srgbClr val="FF0000"/>
                </a:solidFill>
                <a:latin typeface="微软雅黑" pitchFamily="34" charset="-122"/>
                <a:ea typeface="微软雅黑" pitchFamily="34" charset="-122"/>
                <a:cs typeface="Verdana" pitchFamily="34" charset="0"/>
              </a:rPr>
              <a:t>——</a:t>
            </a:r>
            <a:r>
              <a:rPr lang="zh-CN" altLang="en-US" sz="3000" b="1" dirty="0" smtClean="0">
                <a:solidFill>
                  <a:srgbClr val="FF0000"/>
                </a:solidFill>
                <a:latin typeface="微软雅黑" pitchFamily="34" charset="-122"/>
                <a:ea typeface="微软雅黑" pitchFamily="34" charset="-122"/>
                <a:cs typeface="Verdana" pitchFamily="34" charset="0"/>
              </a:rPr>
              <a:t>情节与语言</a:t>
            </a:r>
            <a:endParaRPr lang="en-US" altLang="zh-CN" sz="3000" b="1" dirty="0">
              <a:solidFill>
                <a:srgbClr val="FF0000"/>
              </a:solidFill>
              <a:latin typeface="微软雅黑" pitchFamily="34" charset="-122"/>
              <a:ea typeface="微软雅黑" pitchFamily="34" charset="-122"/>
              <a:cs typeface="Verdana" pitchFamily="34" charset="0"/>
            </a:endParaRPr>
          </a:p>
        </p:txBody>
      </p:sp>
      <p:sp>
        <p:nvSpPr>
          <p:cNvPr id="3" name="TextBox 2"/>
          <p:cNvSpPr txBox="1"/>
          <p:nvPr/>
        </p:nvSpPr>
        <p:spPr>
          <a:xfrm>
            <a:off x="2628900" y="4079193"/>
            <a:ext cx="379730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cs typeface="Aharoni" pitchFamily="2" charset="-79"/>
              </a:rPr>
              <a:t>台州市第一中学    仝亚军</a:t>
            </a:r>
            <a:endParaRPr lang="zh-CN" altLang="en-US" sz="2400" b="1" dirty="0">
              <a:latin typeface="微软雅黑" pitchFamily="34" charset="-122"/>
              <a:ea typeface="微软雅黑" pitchFamily="34" charset="-122"/>
              <a:cs typeface="Aharoni" pitchFamily="2" charset="-79"/>
            </a:endParaRPr>
          </a:p>
        </p:txBody>
      </p:sp>
    </p:spTree>
    <p:extLst>
      <p:ext uri="{BB962C8B-B14F-4D97-AF65-F5344CB8AC3E}">
        <p14:creationId xmlns:p14="http://schemas.microsoft.com/office/powerpoint/2010/main" val="421392078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445" y="1727200"/>
            <a:ext cx="7975855" cy="1323439"/>
          </a:xfrm>
          <a:prstGeom prst="rect">
            <a:avLst/>
          </a:prstGeom>
          <a:noFill/>
        </p:spPr>
        <p:txBody>
          <a:bodyPr wrap="square" rtlCol="0">
            <a:spAutoFit/>
          </a:bodyPr>
          <a:lstStyle/>
          <a:p>
            <a:pPr indent="266700" algn="just">
              <a:lnSpc>
                <a:spcPts val="2400"/>
              </a:lnSpc>
              <a:spcAft>
                <a:spcPts val="0"/>
              </a:spcAft>
            </a:pPr>
            <a:r>
              <a:rPr lang="zh-CN" altLang="zh-CN" sz="2300" b="1" kern="100" dirty="0">
                <a:latin typeface="楷体" pitchFamily="49" charset="-122"/>
                <a:ea typeface="楷体" pitchFamily="49" charset="-122"/>
                <a:cs typeface="Aharoni" pitchFamily="2" charset="-79"/>
              </a:rPr>
              <a:t>第一段可以增加的次要情节有：女孩接受邀请让男孩很意外；男孩其实很讨厌咸咖啡，但为了爱，他忍受了一辈子；男孩曾无数次想告诉女孩真相，但怕失去女孩最终没有告诉她，等等</a:t>
            </a:r>
            <a:r>
              <a:rPr lang="zh-CN" altLang="zh-CN" sz="2300" b="1" kern="100" dirty="0" smtClean="0">
                <a:latin typeface="楷体" pitchFamily="49" charset="-122"/>
                <a:ea typeface="楷体" pitchFamily="49" charset="-122"/>
                <a:cs typeface="Aharoni" pitchFamily="2" charset="-79"/>
              </a:rPr>
              <a:t>。</a:t>
            </a:r>
            <a:endParaRPr lang="zh-CN" altLang="zh-CN" sz="2300" b="1" kern="100" dirty="0">
              <a:latin typeface="楷体" pitchFamily="49" charset="-122"/>
              <a:ea typeface="楷体" pitchFamily="49" charset="-122"/>
              <a:cs typeface="Aharoni" pitchFamily="2" charset="-79"/>
            </a:endParaRPr>
          </a:p>
        </p:txBody>
      </p:sp>
      <p:sp>
        <p:nvSpPr>
          <p:cNvPr id="2" name="矩形 1"/>
          <p:cNvSpPr/>
          <p:nvPr/>
        </p:nvSpPr>
        <p:spPr>
          <a:xfrm>
            <a:off x="647445" y="3192061"/>
            <a:ext cx="7975855" cy="3041858"/>
          </a:xfrm>
          <a:prstGeom prst="rect">
            <a:avLst/>
          </a:prstGeom>
          <a:solidFill>
            <a:srgbClr val="CCCCFF"/>
          </a:solidFill>
        </p:spPr>
        <p:txBody>
          <a:bodyPr wrap="square">
            <a:spAutoFit/>
          </a:bodyPr>
          <a:lstStyle/>
          <a:p>
            <a:pPr lvl="0" indent="266700" algn="just">
              <a:lnSpc>
                <a:spcPts val="2300"/>
              </a:lnSpc>
              <a:spcAft>
                <a:spcPts val="0"/>
              </a:spcAft>
            </a:pPr>
            <a:r>
              <a:rPr lang="en-US" altLang="zh-CN" sz="2500" b="1" i="1" kern="100" dirty="0">
                <a:solidFill>
                  <a:prstClr val="black"/>
                </a:solidFill>
                <a:latin typeface="Aharoni" pitchFamily="2" charset="-79"/>
                <a:cs typeface="Aharoni" pitchFamily="2" charset="-79"/>
              </a:rPr>
              <a:t>Actually it was entirely </a:t>
            </a:r>
            <a:r>
              <a:rPr lang="en-US" altLang="zh-CN" sz="2500" b="1" i="1" kern="100" dirty="0">
                <a:solidFill>
                  <a:srgbClr val="FF0000"/>
                </a:solidFill>
                <a:latin typeface="Aharoni" pitchFamily="2" charset="-79"/>
                <a:cs typeface="Aharoni" pitchFamily="2" charset="-79"/>
              </a:rPr>
              <a:t>out of expectation </a:t>
            </a:r>
            <a:r>
              <a:rPr lang="en-US" altLang="zh-CN" sz="2500" b="1" i="1" kern="100" dirty="0">
                <a:solidFill>
                  <a:prstClr val="black"/>
                </a:solidFill>
                <a:latin typeface="Aharoni" pitchFamily="2" charset="-79"/>
                <a:cs typeface="Aharoni" pitchFamily="2" charset="-79"/>
              </a:rPr>
              <a:t>that you accepted my invitation to the café. Can you imagine how excited but meanwhile nervous I was in face of such a charming and outstanding young girl? To be frank, I </a:t>
            </a:r>
            <a:r>
              <a:rPr lang="en-US" altLang="zh-CN" sz="2500" b="1" i="1" kern="100" dirty="0" smtClean="0">
                <a:solidFill>
                  <a:srgbClr val="FF0000"/>
                </a:solidFill>
                <a:latin typeface="Aharoni" pitchFamily="2" charset="-79"/>
                <a:cs typeface="Aharoni" pitchFamily="2" charset="-79"/>
              </a:rPr>
              <a:t>hated</a:t>
            </a:r>
            <a:r>
              <a:rPr lang="en-US" altLang="zh-CN" sz="2500" b="1" i="1" kern="100" dirty="0" smtClean="0">
                <a:solidFill>
                  <a:prstClr val="black"/>
                </a:solidFill>
                <a:latin typeface="Aharoni" pitchFamily="2" charset="-79"/>
                <a:cs typeface="Aharoni" pitchFamily="2" charset="-79"/>
              </a:rPr>
              <a:t> </a:t>
            </a:r>
            <a:r>
              <a:rPr lang="en-US" altLang="zh-CN" sz="2500" b="1" i="1" kern="100" dirty="0">
                <a:solidFill>
                  <a:prstClr val="black"/>
                </a:solidFill>
                <a:latin typeface="Aharoni" pitchFamily="2" charset="-79"/>
                <a:cs typeface="Aharoni" pitchFamily="2" charset="-79"/>
              </a:rPr>
              <a:t>salty coffee, but each time we dated, you volunteered to order salty coffee for me, which tasted strange and bad in my mouth, but sweet and warm in my heart. I had </a:t>
            </a:r>
            <a:r>
              <a:rPr lang="en-US" altLang="zh-CN" sz="2500" b="1" i="1" kern="100" dirty="0">
                <a:solidFill>
                  <a:srgbClr val="FF0000"/>
                </a:solidFill>
                <a:latin typeface="Aharoni" pitchFamily="2" charset="-79"/>
                <a:cs typeface="Aharoni" pitchFamily="2" charset="-79"/>
              </a:rPr>
              <a:t>tried countless times to tell you the truth,</a:t>
            </a:r>
            <a:r>
              <a:rPr lang="en-US" altLang="zh-CN" sz="2500" b="1" i="1" kern="100" dirty="0">
                <a:solidFill>
                  <a:prstClr val="black"/>
                </a:solidFill>
                <a:latin typeface="Aharoni" pitchFamily="2" charset="-79"/>
                <a:cs typeface="Aharoni" pitchFamily="2" charset="-79"/>
              </a:rPr>
              <a:t> but I was afraid of losing you.</a:t>
            </a:r>
            <a:endParaRPr lang="zh-CN" altLang="zh-CN" sz="2500" b="1" i="1" kern="100" dirty="0">
              <a:solidFill>
                <a:prstClr val="black"/>
              </a:solidFill>
              <a:latin typeface="Aharoni" pitchFamily="2" charset="-79"/>
              <a:cs typeface="Aharoni" pitchFamily="2" charset="-79"/>
            </a:endParaRPr>
          </a:p>
        </p:txBody>
      </p:sp>
      <p:sp>
        <p:nvSpPr>
          <p:cNvPr id="5"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20884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1490346"/>
            <a:ext cx="8943731" cy="471709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324188" y="1630045"/>
            <a:ext cx="8293100" cy="1323439"/>
          </a:xfrm>
          <a:prstGeom prst="rect">
            <a:avLst/>
          </a:prstGeom>
        </p:spPr>
        <p:txBody>
          <a:bodyPr wrap="square">
            <a:spAutoFit/>
          </a:bodyPr>
          <a:lstStyle/>
          <a:p>
            <a:pPr indent="276225">
              <a:lnSpc>
                <a:spcPts val="2400"/>
              </a:lnSpc>
              <a:spcAft>
                <a:spcPts val="0"/>
              </a:spcAft>
            </a:pPr>
            <a:r>
              <a:rPr lang="zh-CN" altLang="zh-CN" sz="2300" b="1" kern="100" dirty="0">
                <a:latin typeface="楷体" pitchFamily="49" charset="-122"/>
                <a:ea typeface="楷体" pitchFamily="49" charset="-122"/>
                <a:cs typeface="Aharoni" pitchFamily="2" charset="-79"/>
              </a:rPr>
              <a:t>第二段可以增加的情节有：桌子上的一个</a:t>
            </a:r>
            <a:r>
              <a:rPr lang="zh-CN" altLang="zh-CN" sz="2300" b="1" kern="100" dirty="0">
                <a:solidFill>
                  <a:srgbClr val="FF0000"/>
                </a:solidFill>
                <a:latin typeface="楷体" pitchFamily="49" charset="-122"/>
                <a:ea typeface="楷体" pitchFamily="49" charset="-122"/>
                <a:cs typeface="Aharoni" pitchFamily="2" charset="-79"/>
              </a:rPr>
              <a:t>相册</a:t>
            </a:r>
            <a:r>
              <a:rPr lang="zh-CN" altLang="zh-CN" sz="2300" b="1" kern="100" dirty="0">
                <a:latin typeface="楷体" pitchFamily="49" charset="-122"/>
                <a:ea typeface="楷体" pitchFamily="49" charset="-122"/>
                <a:cs typeface="Aharoni" pitchFamily="2" charset="-79"/>
              </a:rPr>
              <a:t>勾起了女主人公对过去美好生活的</a:t>
            </a:r>
            <a:r>
              <a:rPr lang="zh-CN" altLang="zh-CN" sz="2300" b="1" kern="100" dirty="0">
                <a:solidFill>
                  <a:srgbClr val="FF0000"/>
                </a:solidFill>
                <a:latin typeface="楷体" pitchFamily="49" charset="-122"/>
                <a:ea typeface="楷体" pitchFamily="49" charset="-122"/>
                <a:cs typeface="Aharoni" pitchFamily="2" charset="-79"/>
              </a:rPr>
              <a:t>回忆</a:t>
            </a:r>
            <a:r>
              <a:rPr lang="zh-CN" altLang="zh-CN" sz="2300" b="1" kern="100" dirty="0">
                <a:latin typeface="楷体" pitchFamily="49" charset="-122"/>
                <a:ea typeface="楷体" pitchFamily="49" charset="-122"/>
                <a:cs typeface="Aharoni" pitchFamily="2" charset="-79"/>
              </a:rPr>
              <a:t>，想起了丈夫为她所做的点点滴滴，理解并原谅了丈夫；女主人公亲自</a:t>
            </a:r>
            <a:r>
              <a:rPr lang="zh-CN" altLang="zh-CN" sz="2300" b="1" kern="100" dirty="0">
                <a:solidFill>
                  <a:srgbClr val="FF0000"/>
                </a:solidFill>
                <a:latin typeface="楷体" pitchFamily="49" charset="-122"/>
                <a:ea typeface="楷体" pitchFamily="49" charset="-122"/>
                <a:cs typeface="Aharoni" pitchFamily="2" charset="-79"/>
              </a:rPr>
              <a:t>沏了一杯咸咖啡品尝</a:t>
            </a:r>
            <a:r>
              <a:rPr lang="zh-CN" altLang="zh-CN" sz="2300" b="1" kern="100" dirty="0">
                <a:latin typeface="楷体" pitchFamily="49" charset="-122"/>
                <a:ea typeface="楷体" pitchFamily="49" charset="-122"/>
                <a:cs typeface="Aharoni" pitchFamily="2" charset="-79"/>
              </a:rPr>
              <a:t>，意识到咸咖啡是多么难喝，理解了丈夫默默无私地付出，等等</a:t>
            </a:r>
            <a:r>
              <a:rPr lang="zh-CN" altLang="zh-CN" sz="2300" b="1" kern="100" dirty="0" smtClean="0">
                <a:latin typeface="楷体" pitchFamily="49" charset="-122"/>
                <a:ea typeface="楷体" pitchFamily="49" charset="-122"/>
                <a:cs typeface="Aharoni" pitchFamily="2" charset="-79"/>
              </a:rPr>
              <a:t>。</a:t>
            </a:r>
            <a:endParaRPr lang="zh-CN" altLang="zh-CN" sz="2300" b="1" kern="100" dirty="0">
              <a:latin typeface="楷体" pitchFamily="49" charset="-122"/>
              <a:ea typeface="楷体" pitchFamily="49" charset="-122"/>
              <a:cs typeface="Aharoni" pitchFamily="2" charset="-79"/>
            </a:endParaRPr>
          </a:p>
        </p:txBody>
      </p:sp>
      <p:sp>
        <p:nvSpPr>
          <p:cNvPr id="3" name="矩形 2"/>
          <p:cNvSpPr/>
          <p:nvPr/>
        </p:nvSpPr>
        <p:spPr>
          <a:xfrm>
            <a:off x="200268" y="3515261"/>
            <a:ext cx="8554447" cy="2554545"/>
          </a:xfrm>
          <a:prstGeom prst="rect">
            <a:avLst/>
          </a:prstGeom>
          <a:solidFill>
            <a:schemeClr val="bg2">
              <a:lumMod val="90000"/>
            </a:schemeClr>
          </a:solidFill>
        </p:spPr>
        <p:txBody>
          <a:bodyPr wrap="square">
            <a:spAutoFit/>
          </a:bodyPr>
          <a:lstStyle/>
          <a:p>
            <a:pPr lvl="0" indent="276225">
              <a:lnSpc>
                <a:spcPts val="2400"/>
              </a:lnSpc>
              <a:spcAft>
                <a:spcPts val="0"/>
              </a:spcAft>
            </a:pPr>
            <a:r>
              <a:rPr lang="en-US" altLang="zh-CN" sz="2500" b="1" kern="100" dirty="0">
                <a:solidFill>
                  <a:prstClr val="black"/>
                </a:solidFill>
                <a:latin typeface="Aharoni" pitchFamily="2" charset="-79"/>
                <a:cs typeface="Aharoni" pitchFamily="2" charset="-79"/>
              </a:rPr>
              <a:t>Suddenly, </a:t>
            </a:r>
            <a:r>
              <a:rPr lang="en-US" altLang="zh-CN" sz="2500" b="1" kern="100" dirty="0">
                <a:solidFill>
                  <a:srgbClr val="FF0000"/>
                </a:solidFill>
                <a:latin typeface="Aharoni" pitchFamily="2" charset="-79"/>
                <a:cs typeface="Aharoni" pitchFamily="2" charset="-79"/>
              </a:rPr>
              <a:t>a family album </a:t>
            </a:r>
            <a:r>
              <a:rPr lang="en-US" altLang="zh-CN" sz="2500" b="1" kern="100" dirty="0">
                <a:solidFill>
                  <a:prstClr val="black"/>
                </a:solidFill>
                <a:latin typeface="Aharoni" pitchFamily="2" charset="-79"/>
                <a:cs typeface="Aharoni" pitchFamily="2" charset="-79"/>
              </a:rPr>
              <a:t>on the table caught her eyes. No sooner had she slowly opened it than memories flooded in, those exciting moments when they worked together to work wonders, those loving moments when he patiently attended her during her sickness and those bitter-sweet moments when they had to bravely face hardships. </a:t>
            </a:r>
            <a:endParaRPr lang="en-US" altLang="zh-CN" sz="2500" b="1" kern="100" dirty="0" smtClean="0">
              <a:solidFill>
                <a:prstClr val="black"/>
              </a:solidFill>
              <a:latin typeface="Aharoni" pitchFamily="2" charset="-79"/>
              <a:cs typeface="Aharoni" pitchFamily="2" charset="-79"/>
            </a:endParaRPr>
          </a:p>
          <a:p>
            <a:pPr lvl="0" indent="276225">
              <a:lnSpc>
                <a:spcPts val="2400"/>
              </a:lnSpc>
              <a:spcAft>
                <a:spcPts val="0"/>
              </a:spcAft>
            </a:pPr>
            <a:endParaRPr lang="zh-CN" altLang="zh-CN" sz="2500" b="1" kern="100" dirty="0">
              <a:solidFill>
                <a:prstClr val="black"/>
              </a:solidFill>
              <a:latin typeface="Aharoni" pitchFamily="2" charset="-79"/>
              <a:cs typeface="Aharoni" pitchFamily="2" charset="-79"/>
            </a:endParaRPr>
          </a:p>
        </p:txBody>
      </p:sp>
      <p:sp>
        <p:nvSpPr>
          <p:cNvPr id="4" name="矩形 3"/>
          <p:cNvSpPr/>
          <p:nvPr/>
        </p:nvSpPr>
        <p:spPr>
          <a:xfrm>
            <a:off x="246654" y="3207484"/>
            <a:ext cx="8554446" cy="2862322"/>
          </a:xfrm>
          <a:prstGeom prst="rect">
            <a:avLst/>
          </a:prstGeom>
          <a:solidFill>
            <a:srgbClr val="CCCCFF"/>
          </a:solidFill>
        </p:spPr>
        <p:txBody>
          <a:bodyPr wrap="square">
            <a:spAutoFit/>
          </a:bodyPr>
          <a:lstStyle/>
          <a:p>
            <a:pPr lvl="0" indent="276225">
              <a:lnSpc>
                <a:spcPts val="2400"/>
              </a:lnSpc>
              <a:spcAft>
                <a:spcPts val="0"/>
              </a:spcAft>
            </a:pPr>
            <a:r>
              <a:rPr lang="en-US" altLang="zh-CN" sz="2500" b="1" i="1" kern="100" dirty="0">
                <a:solidFill>
                  <a:prstClr val="black"/>
                </a:solidFill>
                <a:latin typeface="Aharoni" pitchFamily="2" charset="-79"/>
                <a:cs typeface="Aharoni" pitchFamily="2" charset="-79"/>
              </a:rPr>
              <a:t>Suddenly, she rose and ran into the kitchen. Having </a:t>
            </a:r>
            <a:r>
              <a:rPr lang="en-US" altLang="zh-CN" sz="2500" b="1" i="1" kern="100" dirty="0">
                <a:solidFill>
                  <a:srgbClr val="FF0000"/>
                </a:solidFill>
                <a:latin typeface="Aharoni" pitchFamily="2" charset="-79"/>
                <a:cs typeface="Aharoni" pitchFamily="2" charset="-79"/>
              </a:rPr>
              <a:t>made </a:t>
            </a:r>
            <a:r>
              <a:rPr lang="en-US" altLang="zh-CN" sz="2500" b="1" i="1" kern="100" dirty="0">
                <a:solidFill>
                  <a:prstClr val="black"/>
                </a:solidFill>
                <a:latin typeface="Aharoni" pitchFamily="2" charset="-79"/>
                <a:cs typeface="Aharoni" pitchFamily="2" charset="-79"/>
              </a:rPr>
              <a:t>a cup of coffee, she put some salt into it. Hardly had her mouth approached the coffee cup when a strange and bad smell made its way straight into her nose. She hesitated, and then tried to sip a little. God, she had never had such bad coffee. How could he tolerate it for his whole life? Instantly she became aware that the man who willingly drank salty coffee was worth cherishing permanently. </a:t>
            </a:r>
            <a:endParaRPr lang="zh-CN" altLang="zh-CN" sz="2500" b="1" i="1" kern="100" dirty="0">
              <a:solidFill>
                <a:prstClr val="black"/>
              </a:solidFill>
              <a:latin typeface="Aharoni" pitchFamily="2" charset="-79"/>
              <a:cs typeface="Aharoni" pitchFamily="2" charset="-79"/>
            </a:endParaRPr>
          </a:p>
        </p:txBody>
      </p:sp>
      <p:sp>
        <p:nvSpPr>
          <p:cNvPr id="8"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25483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1676400"/>
            <a:ext cx="8727831" cy="39878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330941" y="2001924"/>
            <a:ext cx="8204090" cy="759182"/>
          </a:xfrm>
          <a:prstGeom prst="rect">
            <a:avLst/>
          </a:prstGeom>
        </p:spPr>
        <p:txBody>
          <a:bodyPr wrap="square">
            <a:spAutoFit/>
          </a:bodyPr>
          <a:lstStyle/>
          <a:p>
            <a:pPr indent="266700" algn="just">
              <a:lnSpc>
                <a:spcPts val="2600"/>
              </a:lnSpc>
              <a:spcAft>
                <a:spcPts val="0"/>
              </a:spcAft>
            </a:pPr>
            <a:r>
              <a:rPr lang="zh-CN" altLang="zh-CN" sz="2300" b="1" kern="100" dirty="0" smtClean="0">
                <a:latin typeface="楷体" pitchFamily="49" charset="-122"/>
                <a:ea typeface="楷体" pitchFamily="49" charset="-122"/>
                <a:cs typeface="Aharoni" pitchFamily="2" charset="-79"/>
              </a:rPr>
              <a:t>在</a:t>
            </a:r>
            <a:r>
              <a:rPr lang="zh-CN" altLang="zh-CN" sz="2300" b="1" kern="100" dirty="0">
                <a:latin typeface="楷体" pitchFamily="49" charset="-122"/>
                <a:ea typeface="楷体" pitchFamily="49" charset="-122"/>
                <a:cs typeface="Aharoni" pitchFamily="2" charset="-79"/>
              </a:rPr>
              <a:t>情节构建中</a:t>
            </a:r>
            <a:r>
              <a:rPr lang="zh-CN" altLang="zh-CN" sz="2300" b="1" kern="100" dirty="0" smtClean="0">
                <a:latin typeface="楷体" pitchFamily="49" charset="-122"/>
                <a:ea typeface="楷体" pitchFamily="49" charset="-122"/>
                <a:cs typeface="Aharoni" pitchFamily="2" charset="-79"/>
              </a:rPr>
              <a:t>，</a:t>
            </a:r>
            <a:r>
              <a:rPr lang="zh-CN" altLang="en-US" sz="2300" b="1" kern="100" dirty="0" smtClean="0">
                <a:latin typeface="楷体" pitchFamily="49" charset="-122"/>
                <a:ea typeface="楷体" pitchFamily="49" charset="-122"/>
                <a:cs typeface="Aharoni" pitchFamily="2" charset="-79"/>
              </a:rPr>
              <a:t>还可以</a:t>
            </a:r>
            <a:r>
              <a:rPr lang="zh-CN" altLang="zh-CN" sz="2300" b="1" kern="100" dirty="0" smtClean="0">
                <a:latin typeface="楷体" pitchFamily="49" charset="-122"/>
                <a:ea typeface="楷体" pitchFamily="49" charset="-122"/>
                <a:cs typeface="Aharoni" pitchFamily="2" charset="-79"/>
              </a:rPr>
              <a:t>增加</a:t>
            </a:r>
            <a:r>
              <a:rPr lang="zh-CN" altLang="zh-CN" sz="2300" b="1" kern="100" dirty="0">
                <a:latin typeface="楷体" pitchFamily="49" charset="-122"/>
                <a:ea typeface="楷体" pitchFamily="49" charset="-122"/>
                <a:cs typeface="Aharoni" pitchFamily="2" charset="-79"/>
              </a:rPr>
              <a:t>描述女主人公从感觉被欺骗到理解丈夫的</a:t>
            </a:r>
            <a:r>
              <a:rPr lang="zh-CN" altLang="zh-CN" sz="2300" b="1" kern="100" dirty="0">
                <a:solidFill>
                  <a:srgbClr val="FF0000"/>
                </a:solidFill>
                <a:latin typeface="楷体" pitchFamily="49" charset="-122"/>
                <a:ea typeface="楷体" pitchFamily="49" charset="-122"/>
                <a:cs typeface="Aharoni" pitchFamily="2" charset="-79"/>
              </a:rPr>
              <a:t>心理变化及情感表现</a:t>
            </a:r>
            <a:r>
              <a:rPr lang="zh-CN" altLang="zh-CN" sz="2300" b="1" kern="100" dirty="0">
                <a:latin typeface="楷体" pitchFamily="49" charset="-122"/>
                <a:ea typeface="楷体" pitchFamily="49" charset="-122"/>
                <a:cs typeface="Aharoni" pitchFamily="2" charset="-79"/>
              </a:rPr>
              <a:t>的情节，以增强文章的感染力</a:t>
            </a:r>
            <a:r>
              <a:rPr lang="zh-CN" altLang="zh-CN" sz="2300" b="1" kern="100" dirty="0" smtClean="0">
                <a:latin typeface="楷体" pitchFamily="49" charset="-122"/>
                <a:ea typeface="楷体" pitchFamily="49" charset="-122"/>
                <a:cs typeface="Aharoni" pitchFamily="2" charset="-79"/>
              </a:rPr>
              <a:t>。</a:t>
            </a:r>
            <a:r>
              <a:rPr lang="en-US" altLang="zh-CN" sz="2300" b="1" kern="100" dirty="0">
                <a:latin typeface="Aharoni" pitchFamily="2" charset="-79"/>
                <a:cs typeface="Aharoni" pitchFamily="2" charset="-79"/>
              </a:rPr>
              <a:t> </a:t>
            </a:r>
            <a:endParaRPr lang="zh-CN" altLang="zh-CN" sz="2300" b="1" kern="100" dirty="0">
              <a:latin typeface="Aharoni" pitchFamily="2" charset="-79"/>
              <a:cs typeface="Aharoni" pitchFamily="2" charset="-79"/>
            </a:endParaRPr>
          </a:p>
        </p:txBody>
      </p:sp>
      <p:sp>
        <p:nvSpPr>
          <p:cNvPr id="3" name="矩形 2"/>
          <p:cNvSpPr/>
          <p:nvPr/>
        </p:nvSpPr>
        <p:spPr>
          <a:xfrm>
            <a:off x="393330" y="2973980"/>
            <a:ext cx="8192240" cy="2426305"/>
          </a:xfrm>
          <a:prstGeom prst="rect">
            <a:avLst/>
          </a:prstGeom>
        </p:spPr>
        <p:txBody>
          <a:bodyPr wrap="square">
            <a:spAutoFit/>
          </a:bodyPr>
          <a:lstStyle/>
          <a:p>
            <a:pPr lvl="0" indent="266700" algn="just">
              <a:lnSpc>
                <a:spcPts val="2600"/>
              </a:lnSpc>
              <a:spcAft>
                <a:spcPts val="0"/>
              </a:spcAft>
            </a:pPr>
            <a:r>
              <a:rPr lang="en-US" altLang="zh-CN" sz="2300" b="1" kern="100" dirty="0">
                <a:solidFill>
                  <a:prstClr val="black"/>
                </a:solidFill>
                <a:latin typeface="Aharoni" pitchFamily="2" charset="-79"/>
                <a:cs typeface="Aharoni" pitchFamily="2" charset="-79"/>
              </a:rPr>
              <a:t>Simultaneously, a sense of </a:t>
            </a:r>
            <a:r>
              <a:rPr lang="en-US" altLang="zh-CN" sz="2300" b="1" kern="100" dirty="0">
                <a:solidFill>
                  <a:srgbClr val="FF0000"/>
                </a:solidFill>
                <a:latin typeface="Aharoni" pitchFamily="2" charset="-79"/>
                <a:cs typeface="Aharoni" pitchFamily="2" charset="-79"/>
              </a:rPr>
              <a:t>regret and despair </a:t>
            </a:r>
            <a:r>
              <a:rPr lang="en-US" altLang="zh-CN" sz="2300" b="1" kern="100" dirty="0">
                <a:solidFill>
                  <a:prstClr val="black"/>
                </a:solidFill>
                <a:latin typeface="Aharoni" pitchFamily="2" charset="-79"/>
                <a:cs typeface="Aharoni" pitchFamily="2" charset="-79"/>
              </a:rPr>
              <a:t>slowly crept upon her rippling over her body. She slowly </a:t>
            </a:r>
            <a:r>
              <a:rPr lang="en-US" altLang="zh-CN" sz="2300" b="1" kern="100" dirty="0">
                <a:solidFill>
                  <a:srgbClr val="FF0000"/>
                </a:solidFill>
                <a:latin typeface="Aharoni" pitchFamily="2" charset="-79"/>
                <a:cs typeface="Aharoni" pitchFamily="2" charset="-79"/>
              </a:rPr>
              <a:t>sank into </a:t>
            </a:r>
            <a:r>
              <a:rPr lang="en-US" altLang="zh-CN" sz="2300" b="1" kern="100" dirty="0">
                <a:solidFill>
                  <a:prstClr val="black"/>
                </a:solidFill>
                <a:latin typeface="Aharoni" pitchFamily="2" charset="-79"/>
                <a:cs typeface="Aharoni" pitchFamily="2" charset="-79"/>
              </a:rPr>
              <a:t>the sofa. It was unbelievable that her seemingly devoted husband made such a big lie. Sitting silently in the sofa with </a:t>
            </a:r>
            <a:r>
              <a:rPr lang="en-US" altLang="zh-CN" sz="2300" b="1" kern="100" dirty="0">
                <a:solidFill>
                  <a:srgbClr val="FF0000"/>
                </a:solidFill>
                <a:latin typeface="Aharoni" pitchFamily="2" charset="-79"/>
                <a:cs typeface="Aharoni" pitchFamily="2" charset="-79"/>
              </a:rPr>
              <a:t>tears rolling </a:t>
            </a:r>
            <a:r>
              <a:rPr lang="en-US" altLang="zh-CN" sz="2300" b="1" kern="100" dirty="0">
                <a:solidFill>
                  <a:prstClr val="black"/>
                </a:solidFill>
                <a:latin typeface="Aharoni" pitchFamily="2" charset="-79"/>
                <a:cs typeface="Aharoni" pitchFamily="2" charset="-79"/>
              </a:rPr>
              <a:t>down her cheeks</a:t>
            </a:r>
            <a:r>
              <a:rPr lang="zh-CN" altLang="zh-CN" sz="2300" b="1" kern="100" dirty="0">
                <a:solidFill>
                  <a:prstClr val="black"/>
                </a:solidFill>
                <a:latin typeface="Aharoni" pitchFamily="2" charset="-79"/>
                <a:cs typeface="Aharoni" pitchFamily="2" charset="-79"/>
              </a:rPr>
              <a:t>，</a:t>
            </a:r>
            <a:r>
              <a:rPr lang="en-US" altLang="zh-CN" sz="2300" b="1" kern="100" dirty="0">
                <a:solidFill>
                  <a:prstClr val="black"/>
                </a:solidFill>
                <a:latin typeface="Aharoni" pitchFamily="2" charset="-79"/>
                <a:cs typeface="Aharoni" pitchFamily="2" charset="-79"/>
              </a:rPr>
              <a:t>she became </a:t>
            </a:r>
            <a:r>
              <a:rPr lang="en-US" altLang="zh-CN" sz="2300" b="1" kern="100" dirty="0">
                <a:solidFill>
                  <a:srgbClr val="FF0000"/>
                </a:solidFill>
                <a:latin typeface="Aharoni" pitchFamily="2" charset="-79"/>
                <a:cs typeface="Aharoni" pitchFamily="2" charset="-79"/>
              </a:rPr>
              <a:t>conscious neither </a:t>
            </a:r>
            <a:r>
              <a:rPr lang="en-US" altLang="zh-CN" sz="2300" b="1" kern="100" dirty="0">
                <a:solidFill>
                  <a:prstClr val="black"/>
                </a:solidFill>
                <a:latin typeface="Aharoni" pitchFamily="2" charset="-79"/>
                <a:cs typeface="Aharoni" pitchFamily="2" charset="-79"/>
              </a:rPr>
              <a:t>of time nor space </a:t>
            </a:r>
            <a:r>
              <a:rPr lang="en-US" altLang="zh-CN" sz="2300" b="1" kern="100" dirty="0">
                <a:solidFill>
                  <a:srgbClr val="FF0000"/>
                </a:solidFill>
                <a:latin typeface="Aharoni" pitchFamily="2" charset="-79"/>
                <a:cs typeface="Aharoni" pitchFamily="2" charset="-79"/>
              </a:rPr>
              <a:t>nor</a:t>
            </a:r>
            <a:r>
              <a:rPr lang="en-US" altLang="zh-CN" sz="2300" b="1" kern="100" dirty="0">
                <a:solidFill>
                  <a:prstClr val="black"/>
                </a:solidFill>
                <a:latin typeface="Aharoni" pitchFamily="2" charset="-79"/>
                <a:cs typeface="Aharoni" pitchFamily="2" charset="-79"/>
              </a:rPr>
              <a:t> anything surrounding her. Her world came crashing down. </a:t>
            </a:r>
            <a:endParaRPr lang="zh-CN" altLang="zh-CN" sz="2300" b="1" kern="100" dirty="0">
              <a:solidFill>
                <a:prstClr val="black"/>
              </a:solidFill>
              <a:latin typeface="Aharoni" pitchFamily="2" charset="-79"/>
              <a:cs typeface="Aharoni" pitchFamily="2" charset="-79"/>
            </a:endParaRPr>
          </a:p>
        </p:txBody>
      </p:sp>
      <p:sp>
        <p:nvSpPr>
          <p:cNvPr id="7"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smtClean="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根据</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361998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Microsoft YaHei" charset="-122"/>
                <a:ea typeface="Microsoft YaHei" charset="-122"/>
                <a:cs typeface="Microsoft YaHei" charset="-122"/>
                <a:sym typeface="+mn-ea"/>
              </a:rPr>
              <a:t>三</a:t>
            </a:r>
            <a:r>
              <a:rPr lang="zh-CN" altLang="en-US" sz="3000" b="1" dirty="0" smtClean="0">
                <a:solidFill>
                  <a:prstClr val="white"/>
                </a:solidFill>
                <a:latin typeface="Microsoft YaHei" charset="-122"/>
                <a:ea typeface="Microsoft YaHei" charset="-122"/>
                <a:cs typeface="Microsoft YaHei" charset="-122"/>
                <a:sym typeface="+mn-ea"/>
              </a:rPr>
              <a:t>、</a:t>
            </a:r>
            <a:r>
              <a:rPr lang="zh-CN" altLang="en-US"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续写中的语言问题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11502" y="1638300"/>
            <a:ext cx="8589597" cy="45720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462717" y="1830506"/>
            <a:ext cx="8284815" cy="769441"/>
          </a:xfrm>
          <a:prstGeom prst="rect">
            <a:avLst/>
          </a:prstGeom>
        </p:spPr>
        <p:txBody>
          <a:bodyPr wrap="square">
            <a:spAutoFit/>
          </a:bodyPr>
          <a:lstStyle/>
          <a:p>
            <a:pPr marL="342900" lvl="0" indent="-342900" algn="just">
              <a:spcAft>
                <a:spcPts val="0"/>
              </a:spcAft>
              <a:buFont typeface="+mj-lt"/>
              <a:buAutoNum type="arabicPeriod"/>
            </a:pPr>
            <a:r>
              <a:rPr lang="zh-CN" altLang="zh-CN" sz="2200" b="1" kern="100" dirty="0">
                <a:latin typeface="微软雅黑" pitchFamily="34" charset="-122"/>
                <a:ea typeface="微软雅黑" pitchFamily="34" charset="-122"/>
                <a:cs typeface="Times New Roman"/>
              </a:rPr>
              <a:t>单词拼写、名词单复数、动词过去式等</a:t>
            </a:r>
            <a:r>
              <a:rPr lang="zh-CN" altLang="zh-CN" sz="2200" b="1" kern="100" dirty="0">
                <a:solidFill>
                  <a:srgbClr val="FF0000"/>
                </a:solidFill>
                <a:latin typeface="微软雅黑" pitchFamily="34" charset="-122"/>
                <a:ea typeface="微软雅黑" pitchFamily="34" charset="-122"/>
                <a:cs typeface="Times New Roman"/>
              </a:rPr>
              <a:t>词汇</a:t>
            </a:r>
            <a:r>
              <a:rPr lang="zh-CN" altLang="zh-CN" sz="2200" b="1" kern="100" dirty="0">
                <a:latin typeface="微软雅黑" pitchFamily="34" charset="-122"/>
                <a:ea typeface="微软雅黑" pitchFamily="34" charset="-122"/>
                <a:cs typeface="Times New Roman"/>
              </a:rPr>
              <a:t>方面的低级错误，尤其是副词和不规则动词的变形等</a:t>
            </a:r>
            <a:r>
              <a:rPr lang="zh-CN" altLang="zh-CN" sz="2200" b="1" kern="100" dirty="0">
                <a:solidFill>
                  <a:srgbClr val="FF0000"/>
                </a:solidFill>
                <a:latin typeface="微软雅黑" pitchFamily="34" charset="-122"/>
                <a:ea typeface="微软雅黑" pitchFamily="34" charset="-122"/>
                <a:cs typeface="Times New Roman"/>
              </a:rPr>
              <a:t>拼写</a:t>
            </a:r>
            <a:r>
              <a:rPr lang="zh-CN" altLang="zh-CN" sz="2200" b="1" kern="100" dirty="0" smtClean="0">
                <a:latin typeface="微软雅黑" pitchFamily="34" charset="-122"/>
                <a:ea typeface="微软雅黑" pitchFamily="34" charset="-122"/>
                <a:cs typeface="Times New Roman"/>
              </a:rPr>
              <a:t>错误</a:t>
            </a:r>
            <a:r>
              <a:rPr lang="en-US" altLang="zh-CN" sz="2200" b="1" kern="100" dirty="0" smtClean="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3" name="矩形 2"/>
          <p:cNvSpPr/>
          <p:nvPr/>
        </p:nvSpPr>
        <p:spPr>
          <a:xfrm>
            <a:off x="462717" y="2769970"/>
            <a:ext cx="7982948" cy="430887"/>
          </a:xfrm>
          <a:prstGeom prst="rect">
            <a:avLst/>
          </a:prstGeom>
        </p:spPr>
        <p:txBody>
          <a:bodyPr wrap="square">
            <a:spAutoFit/>
          </a:bodyPr>
          <a:lstStyle/>
          <a:p>
            <a:pPr lvl="0" algn="just">
              <a:spcAft>
                <a:spcPts val="0"/>
              </a:spcAft>
            </a:pPr>
            <a:r>
              <a:rPr lang="en-US" altLang="zh-CN" sz="2200" b="1" kern="100" dirty="0" smtClean="0">
                <a:latin typeface="微软雅黑" pitchFamily="34" charset="-122"/>
                <a:ea typeface="微软雅黑" pitchFamily="34" charset="-122"/>
                <a:cs typeface="Times New Roman"/>
              </a:rPr>
              <a:t>2. </a:t>
            </a:r>
            <a:r>
              <a:rPr lang="zh-CN" altLang="zh-CN" sz="2200" b="1" kern="100" dirty="0" smtClean="0">
                <a:latin typeface="微软雅黑" pitchFamily="34" charset="-122"/>
                <a:ea typeface="微软雅黑" pitchFamily="34" charset="-122"/>
                <a:cs typeface="Times New Roman"/>
              </a:rPr>
              <a:t>时态</a:t>
            </a:r>
            <a:r>
              <a:rPr lang="zh-CN" altLang="zh-CN" sz="2200" b="1" kern="100" dirty="0">
                <a:latin typeface="微软雅黑" pitchFamily="34" charset="-122"/>
                <a:ea typeface="微软雅黑" pitchFamily="34" charset="-122"/>
                <a:cs typeface="Times New Roman"/>
              </a:rPr>
              <a:t>、主谓一致、联动结构等</a:t>
            </a:r>
            <a:r>
              <a:rPr lang="zh-CN" altLang="zh-CN" sz="2200" b="1" kern="100" dirty="0">
                <a:solidFill>
                  <a:srgbClr val="FF0000"/>
                </a:solidFill>
                <a:latin typeface="微软雅黑" pitchFamily="34" charset="-122"/>
                <a:ea typeface="微软雅黑" pitchFamily="34" charset="-122"/>
                <a:cs typeface="Times New Roman"/>
              </a:rPr>
              <a:t>语法</a:t>
            </a:r>
            <a:r>
              <a:rPr lang="zh-CN" altLang="zh-CN" sz="2200" b="1" kern="100" dirty="0">
                <a:latin typeface="微软雅黑" pitchFamily="34" charset="-122"/>
                <a:ea typeface="微软雅黑" pitchFamily="34" charset="-122"/>
                <a:cs typeface="Times New Roman"/>
              </a:rPr>
              <a:t>方面的低级</a:t>
            </a:r>
            <a:r>
              <a:rPr lang="zh-CN" altLang="zh-CN" sz="2200" b="1" kern="100" dirty="0" smtClean="0">
                <a:latin typeface="微软雅黑" pitchFamily="34" charset="-122"/>
                <a:ea typeface="微软雅黑" pitchFamily="34" charset="-122"/>
                <a:cs typeface="Times New Roman"/>
              </a:rPr>
              <a:t>错误</a:t>
            </a:r>
            <a:r>
              <a:rPr lang="zh-CN" altLang="en-US" sz="2200" b="1" kern="100" dirty="0" smtClean="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5" name="矩形 4"/>
          <p:cNvSpPr/>
          <p:nvPr/>
        </p:nvSpPr>
        <p:spPr>
          <a:xfrm>
            <a:off x="469899" y="3388572"/>
            <a:ext cx="7967530" cy="1107996"/>
          </a:xfrm>
          <a:prstGeom prst="rect">
            <a:avLst/>
          </a:prstGeom>
        </p:spPr>
        <p:txBody>
          <a:bodyPr wrap="square">
            <a:spAutoFit/>
          </a:bodyPr>
          <a:lstStyle/>
          <a:p>
            <a:pPr lvl="0" algn="just">
              <a:spcAft>
                <a:spcPts val="0"/>
              </a:spcAft>
            </a:pPr>
            <a:r>
              <a:rPr lang="en-US" altLang="zh-CN" sz="2200" b="1" kern="100" dirty="0" smtClean="0">
                <a:latin typeface="微软雅黑" pitchFamily="34" charset="-122"/>
                <a:ea typeface="微软雅黑" pitchFamily="34" charset="-122"/>
                <a:cs typeface="Times New Roman"/>
              </a:rPr>
              <a:t>3. </a:t>
            </a:r>
            <a:r>
              <a:rPr lang="zh-CN" altLang="en-US" sz="2200" b="1" kern="100" dirty="0" smtClean="0">
                <a:latin typeface="微软雅黑" pitchFamily="34" charset="-122"/>
                <a:ea typeface="微软雅黑" pitchFamily="34" charset="-122"/>
                <a:cs typeface="Times New Roman"/>
              </a:rPr>
              <a:t>生搬硬套</a:t>
            </a:r>
            <a:r>
              <a:rPr lang="zh-CN" altLang="zh-CN" sz="2200" b="1" kern="100" dirty="0" smtClean="0">
                <a:latin typeface="微软雅黑" pitchFamily="34" charset="-122"/>
                <a:ea typeface="微软雅黑" pitchFamily="34" charset="-122"/>
                <a:cs typeface="Times New Roman"/>
              </a:rPr>
              <a:t>所谓</a:t>
            </a:r>
            <a:r>
              <a:rPr lang="zh-CN" altLang="zh-CN" sz="2200" b="1" kern="100" dirty="0">
                <a:latin typeface="微软雅黑" pitchFamily="34" charset="-122"/>
                <a:ea typeface="微软雅黑" pitchFamily="34" charset="-122"/>
                <a:cs typeface="Times New Roman"/>
              </a:rPr>
              <a:t>的</a:t>
            </a:r>
            <a:r>
              <a:rPr lang="zh-CN" altLang="zh-CN" sz="2200" b="1" kern="100" dirty="0" smtClean="0">
                <a:solidFill>
                  <a:srgbClr val="FF0000"/>
                </a:solidFill>
                <a:latin typeface="微软雅黑" pitchFamily="34" charset="-122"/>
                <a:ea typeface="微软雅黑" pitchFamily="34" charset="-122"/>
                <a:cs typeface="Times New Roman"/>
              </a:rPr>
              <a:t>模板</a:t>
            </a:r>
            <a:r>
              <a:rPr lang="zh-CN" altLang="en-US" sz="2200" b="1" kern="100" dirty="0" smtClean="0">
                <a:solidFill>
                  <a:srgbClr val="FF0000"/>
                </a:solidFill>
                <a:latin typeface="微软雅黑" pitchFamily="34" charset="-122"/>
                <a:ea typeface="微软雅黑" pitchFamily="34" charset="-122"/>
                <a:cs typeface="Times New Roman"/>
              </a:rPr>
              <a:t>；</a:t>
            </a:r>
            <a:r>
              <a:rPr lang="en-US" altLang="zh-CN" sz="2200" b="1" kern="100" dirty="0" smtClean="0">
                <a:solidFill>
                  <a:srgbClr val="FF0000"/>
                </a:solidFill>
                <a:latin typeface="微软雅黑" pitchFamily="34" charset="-122"/>
                <a:ea typeface="微软雅黑" pitchFamily="34" charset="-122"/>
                <a:cs typeface="Times New Roman"/>
              </a:rPr>
              <a:t>(</a:t>
            </a:r>
            <a:r>
              <a:rPr lang="en-US" altLang="zh-CN" sz="2200" b="1" kern="100" dirty="0" smtClean="0">
                <a:solidFill>
                  <a:prstClr val="black"/>
                </a:solidFill>
                <a:latin typeface="微软雅黑" pitchFamily="34" charset="-122"/>
                <a:ea typeface="微软雅黑" pitchFamily="34" charset="-122"/>
                <a:cs typeface="Times New Roman"/>
              </a:rPr>
              <a:t>It </a:t>
            </a:r>
            <a:r>
              <a:rPr lang="en-US" altLang="zh-CN" sz="2200" b="1" kern="100" dirty="0">
                <a:solidFill>
                  <a:prstClr val="black"/>
                </a:solidFill>
                <a:latin typeface="微软雅黑" pitchFamily="34" charset="-122"/>
                <a:ea typeface="微软雅黑" pitchFamily="34" charset="-122"/>
                <a:cs typeface="Times New Roman"/>
              </a:rPr>
              <a:t>is universally acknowledged </a:t>
            </a:r>
            <a:r>
              <a:rPr lang="en-US" altLang="zh-CN" sz="2200" b="1" kern="100" dirty="0" smtClean="0">
                <a:solidFill>
                  <a:prstClr val="black"/>
                </a:solidFill>
                <a:latin typeface="微软雅黑" pitchFamily="34" charset="-122"/>
                <a:ea typeface="微软雅黑" pitchFamily="34" charset="-122"/>
                <a:cs typeface="Times New Roman"/>
              </a:rPr>
              <a:t>that---)</a:t>
            </a:r>
            <a:endParaRPr lang="zh-CN" altLang="zh-CN" sz="2200" b="1" kern="100" dirty="0">
              <a:solidFill>
                <a:prstClr val="black"/>
              </a:solidFill>
              <a:latin typeface="微软雅黑" pitchFamily="34" charset="-122"/>
              <a:ea typeface="微软雅黑" pitchFamily="34" charset="-122"/>
              <a:cs typeface="Times New Roman"/>
            </a:endParaRPr>
          </a:p>
          <a:p>
            <a:pPr lvl="0" algn="just">
              <a:spcAft>
                <a:spcPts val="0"/>
              </a:spcAft>
            </a:pPr>
            <a:endParaRPr lang="zh-CN" altLang="zh-CN" sz="2200" b="1" kern="100" dirty="0">
              <a:solidFill>
                <a:srgbClr val="FF0000"/>
              </a:solidFill>
              <a:latin typeface="微软雅黑" pitchFamily="34" charset="-122"/>
              <a:ea typeface="微软雅黑" pitchFamily="34" charset="-122"/>
              <a:cs typeface="Times New Roman"/>
            </a:endParaRPr>
          </a:p>
        </p:txBody>
      </p:sp>
      <p:sp>
        <p:nvSpPr>
          <p:cNvPr id="6" name="矩形 5"/>
          <p:cNvSpPr/>
          <p:nvPr/>
        </p:nvSpPr>
        <p:spPr>
          <a:xfrm>
            <a:off x="462717" y="4281124"/>
            <a:ext cx="7950201" cy="430887"/>
          </a:xfrm>
          <a:prstGeom prst="rect">
            <a:avLst/>
          </a:prstGeom>
        </p:spPr>
        <p:txBody>
          <a:bodyPr wrap="square">
            <a:spAutoFit/>
          </a:bodyPr>
          <a:lstStyle/>
          <a:p>
            <a:pPr lvl="0" algn="just">
              <a:spcAft>
                <a:spcPts val="0"/>
              </a:spcAft>
            </a:pPr>
            <a:r>
              <a:rPr lang="en-US" altLang="zh-CN" sz="2200" b="1" kern="100" dirty="0" smtClean="0">
                <a:latin typeface="微软雅黑" pitchFamily="34" charset="-122"/>
                <a:ea typeface="微软雅黑" pitchFamily="34" charset="-122"/>
                <a:cs typeface="Times New Roman"/>
              </a:rPr>
              <a:t>4. </a:t>
            </a:r>
            <a:r>
              <a:rPr lang="zh-CN" altLang="zh-CN" sz="2200" b="1" kern="100" dirty="0" smtClean="0">
                <a:latin typeface="微软雅黑" pitchFamily="34" charset="-122"/>
                <a:ea typeface="微软雅黑" pitchFamily="34" charset="-122"/>
                <a:cs typeface="Times New Roman"/>
              </a:rPr>
              <a:t>直接</a:t>
            </a:r>
            <a:r>
              <a:rPr lang="zh-CN" altLang="zh-CN" sz="2200" b="1" kern="100" dirty="0">
                <a:latin typeface="微软雅黑" pitchFamily="34" charset="-122"/>
                <a:ea typeface="微软雅黑" pitchFamily="34" charset="-122"/>
                <a:cs typeface="Times New Roman"/>
              </a:rPr>
              <a:t>引语中时态的误用，引号的误用，</a:t>
            </a:r>
            <a:r>
              <a:rPr lang="zh-CN" altLang="zh-CN" sz="2200" b="1" kern="100" dirty="0">
                <a:solidFill>
                  <a:srgbClr val="FF0000"/>
                </a:solidFill>
                <a:latin typeface="微软雅黑" pitchFamily="34" charset="-122"/>
                <a:ea typeface="微软雅黑" pitchFamily="34" charset="-122"/>
                <a:cs typeface="Times New Roman"/>
              </a:rPr>
              <a:t>标点</a:t>
            </a:r>
            <a:r>
              <a:rPr lang="zh-CN" altLang="zh-CN" sz="2200" b="1" kern="100" dirty="0">
                <a:latin typeface="微软雅黑" pitchFamily="34" charset="-122"/>
                <a:ea typeface="微软雅黑" pitchFamily="34" charset="-122"/>
                <a:cs typeface="Times New Roman"/>
              </a:rPr>
              <a:t>的</a:t>
            </a:r>
            <a:r>
              <a:rPr lang="zh-CN" altLang="zh-CN" sz="2200" b="1" kern="100" dirty="0" smtClean="0">
                <a:latin typeface="微软雅黑" pitchFamily="34" charset="-122"/>
                <a:ea typeface="微软雅黑" pitchFamily="34" charset="-122"/>
                <a:cs typeface="Times New Roman"/>
              </a:rPr>
              <a:t>误用</a:t>
            </a:r>
            <a:r>
              <a:rPr lang="zh-CN" altLang="en-US" sz="2200" b="1" kern="100" dirty="0" smtClean="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7" name="矩形 6"/>
          <p:cNvSpPr/>
          <p:nvPr/>
        </p:nvSpPr>
        <p:spPr>
          <a:xfrm>
            <a:off x="469899" y="5516618"/>
            <a:ext cx="6883400" cy="430887"/>
          </a:xfrm>
          <a:prstGeom prst="rect">
            <a:avLst/>
          </a:prstGeom>
        </p:spPr>
        <p:txBody>
          <a:bodyPr wrap="square">
            <a:spAutoFit/>
          </a:bodyPr>
          <a:lstStyle/>
          <a:p>
            <a:pPr lvl="0" algn="just">
              <a:spcAft>
                <a:spcPts val="0"/>
              </a:spcAft>
            </a:pPr>
            <a:r>
              <a:rPr lang="en-US" altLang="zh-CN" sz="2200" b="1" kern="100" dirty="0" smtClean="0">
                <a:latin typeface="微软雅黑" pitchFamily="34" charset="-122"/>
                <a:ea typeface="微软雅黑" pitchFamily="34" charset="-122"/>
                <a:cs typeface="Times New Roman"/>
              </a:rPr>
              <a:t>6. </a:t>
            </a:r>
            <a:r>
              <a:rPr lang="zh-CN" altLang="zh-CN" sz="2200" b="1" kern="100" dirty="0" smtClean="0">
                <a:latin typeface="微软雅黑" pitchFamily="34" charset="-122"/>
                <a:ea typeface="微软雅黑" pitchFamily="34" charset="-122"/>
                <a:cs typeface="Times New Roman"/>
              </a:rPr>
              <a:t>用</a:t>
            </a:r>
            <a:r>
              <a:rPr lang="zh-CN" altLang="zh-CN" sz="2200" b="1" kern="100" dirty="0">
                <a:latin typeface="微软雅黑" pitchFamily="34" charset="-122"/>
                <a:ea typeface="微软雅黑" pitchFamily="34" charset="-122"/>
                <a:cs typeface="Times New Roman"/>
              </a:rPr>
              <a:t>词</a:t>
            </a:r>
            <a:r>
              <a:rPr lang="zh-CN" altLang="zh-CN" sz="2200" b="1" kern="100" dirty="0">
                <a:solidFill>
                  <a:srgbClr val="FF0000"/>
                </a:solidFill>
                <a:latin typeface="微软雅黑" pitchFamily="34" charset="-122"/>
                <a:ea typeface="微软雅黑" pitchFamily="34" charset="-122"/>
                <a:cs typeface="Times New Roman"/>
              </a:rPr>
              <a:t>贫乏、简单</a:t>
            </a:r>
            <a:r>
              <a:rPr lang="zh-CN" altLang="zh-CN" sz="2200" b="1" kern="100" dirty="0">
                <a:latin typeface="微软雅黑" pitchFamily="34" charset="-122"/>
                <a:ea typeface="微软雅黑" pitchFamily="34" charset="-122"/>
                <a:cs typeface="Times New Roman"/>
              </a:rPr>
              <a:t>，尤其是描写类的词汇没有亮点</a:t>
            </a:r>
          </a:p>
        </p:txBody>
      </p:sp>
      <p:sp>
        <p:nvSpPr>
          <p:cNvPr id="9" name="矩形 8"/>
          <p:cNvSpPr/>
          <p:nvPr/>
        </p:nvSpPr>
        <p:spPr>
          <a:xfrm>
            <a:off x="495298" y="4898840"/>
            <a:ext cx="7658100" cy="430887"/>
          </a:xfrm>
          <a:prstGeom prst="rect">
            <a:avLst/>
          </a:prstGeom>
        </p:spPr>
        <p:txBody>
          <a:bodyPr wrap="square">
            <a:spAutoFit/>
          </a:bodyPr>
          <a:lstStyle/>
          <a:p>
            <a:pPr lvl="0" algn="just">
              <a:spcAft>
                <a:spcPts val="0"/>
              </a:spcAft>
            </a:pPr>
            <a:r>
              <a:rPr lang="en-US" altLang="zh-CN" sz="2200" b="1" kern="100" dirty="0" smtClean="0">
                <a:latin typeface="微软雅黑" pitchFamily="34" charset="-122"/>
                <a:ea typeface="微软雅黑" pitchFamily="34" charset="-122"/>
                <a:cs typeface="Times New Roman"/>
              </a:rPr>
              <a:t>5. </a:t>
            </a:r>
            <a:r>
              <a:rPr lang="zh-CN" altLang="zh-CN" sz="2200" b="1" kern="100" dirty="0" smtClean="0">
                <a:solidFill>
                  <a:srgbClr val="FF0000"/>
                </a:solidFill>
                <a:latin typeface="微软雅黑" pitchFamily="34" charset="-122"/>
                <a:ea typeface="微软雅黑" pitchFamily="34" charset="-122"/>
                <a:cs typeface="Times New Roman"/>
              </a:rPr>
              <a:t>刻意</a:t>
            </a:r>
            <a:r>
              <a:rPr lang="zh-CN" altLang="zh-CN" sz="2200" b="1" kern="100" dirty="0">
                <a:solidFill>
                  <a:srgbClr val="FF0000"/>
                </a:solidFill>
                <a:latin typeface="微软雅黑" pitchFamily="34" charset="-122"/>
                <a:ea typeface="微软雅黑" pitchFamily="34" charset="-122"/>
                <a:cs typeface="Times New Roman"/>
              </a:rPr>
              <a:t>追求</a:t>
            </a:r>
            <a:r>
              <a:rPr lang="zh-CN" altLang="zh-CN" sz="2200" b="1" kern="100" dirty="0">
                <a:latin typeface="微软雅黑" pitchFamily="34" charset="-122"/>
                <a:ea typeface="微软雅黑" pitchFamily="34" charset="-122"/>
                <a:cs typeface="Times New Roman"/>
              </a:rPr>
              <a:t>高级、新颖的词汇、连接词，</a:t>
            </a:r>
            <a:r>
              <a:rPr lang="zh-CN" altLang="zh-CN" sz="2200" b="1" kern="100" dirty="0">
                <a:solidFill>
                  <a:srgbClr val="FF0000"/>
                </a:solidFill>
                <a:latin typeface="微软雅黑" pitchFamily="34" charset="-122"/>
                <a:ea typeface="微软雅黑" pitchFamily="34" charset="-122"/>
                <a:cs typeface="Times New Roman"/>
              </a:rPr>
              <a:t>强行运用</a:t>
            </a:r>
            <a:r>
              <a:rPr lang="zh-CN" altLang="zh-CN" sz="2200" b="1" kern="100" dirty="0">
                <a:latin typeface="微软雅黑" pitchFamily="34" charset="-122"/>
                <a:ea typeface="微软雅黑" pitchFamily="34" charset="-122"/>
                <a:cs typeface="Times New Roman"/>
              </a:rPr>
              <a:t>复杂句型</a:t>
            </a:r>
          </a:p>
        </p:txBody>
      </p:sp>
      <p:sp>
        <p:nvSpPr>
          <p:cNvPr id="15" name="矩形 14"/>
          <p:cNvSpPr/>
          <p:nvPr/>
        </p:nvSpPr>
        <p:spPr>
          <a:xfrm>
            <a:off x="387775" y="2969858"/>
            <a:ext cx="7848872" cy="2169825"/>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Huge\</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huged</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(hug)</a:t>
            </a:r>
            <a:r>
              <a:rPr lang="en-US" altLang="zh-CN" sz="2700" b="1" kern="0" dirty="0" smtClean="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standed</a:t>
            </a:r>
            <a:r>
              <a:rPr lang="en-US" altLang="zh-CN" sz="2700" b="1" kern="0" noProof="0" dirty="0" smtClean="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lack(lake),</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weared</a:t>
            </a:r>
            <a:r>
              <a:rPr lang="en-US" altLang="zh-CN" sz="2700" b="1" kern="0" dirty="0" smtClean="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descided</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(decide</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strar</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(start),</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steam(stream),</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snack(snake),</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carve(cave),</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hole(whole),</a:t>
            </a:r>
            <a:r>
              <a:rPr kumimoji="0" lang="en-US" altLang="zh-CN" sz="2700" b="1" i="0" u="none" strike="noStrike" kern="0" cap="none" spc="0" normalizeH="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feeled</a:t>
            </a:r>
            <a:r>
              <a:rPr lang="en-US" altLang="zh-CN" sz="2700" b="1" kern="0" dirty="0" smtClean="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feel </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down,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sitted</a:t>
            </a:r>
            <a:r>
              <a:rPr lang="en-US" altLang="zh-CN" sz="2700" b="1" kern="0" dirty="0">
                <a:solidFill>
                  <a:sysClr val="windowText" lastClr="000000"/>
                </a:solidFill>
                <a:latin typeface="Aharoni" pitchFamily="2" charset="-79"/>
                <a:cs typeface="Aharoni" pitchFamily="2" charset="-79"/>
              </a:rPr>
              <a:t>,</a:t>
            </a:r>
            <a:r>
              <a:rPr lang="zh-CN" altLang="en-US" sz="2700" b="1" kern="0" dirty="0" smtClean="0">
                <a:solidFill>
                  <a:sysClr val="windowText" lastClr="000000"/>
                </a:solidFill>
                <a:latin typeface="Aharoni" pitchFamily="2" charset="-79"/>
                <a:cs typeface="Aharoni" pitchFamily="2" charset="-79"/>
              </a:rPr>
              <a:t> </a:t>
            </a:r>
            <a:r>
              <a:rPr lang="en-US" altLang="zh-CN" sz="2700" b="1" kern="0" dirty="0" err="1" smtClean="0">
                <a:solidFill>
                  <a:sysClr val="windowText" lastClr="000000"/>
                </a:solidFill>
                <a:latin typeface="Aharoni" pitchFamily="2" charset="-79"/>
                <a:cs typeface="Aharoni" pitchFamily="2" charset="-79"/>
              </a:rPr>
              <a:t>disappointly</a:t>
            </a:r>
            <a:r>
              <a:rPr lang="en-US" altLang="zh-CN" sz="2700" b="1" kern="0" dirty="0" smtClean="0">
                <a:solidFill>
                  <a:sysClr val="windowText" lastClr="000000"/>
                </a:solidFill>
                <a:latin typeface="Aharoni" pitchFamily="2" charset="-79"/>
                <a:cs typeface="Aharoni" pitchFamily="2" charset="-79"/>
              </a:rPr>
              <a:t>, to </a:t>
            </a:r>
            <a:r>
              <a:rPr lang="en-US" altLang="zh-CN" sz="2700" b="1" kern="0" dirty="0">
                <a:solidFill>
                  <a:sysClr val="windowText" lastClr="000000"/>
                </a:solidFill>
                <a:latin typeface="Aharoni" pitchFamily="2" charset="-79"/>
                <a:cs typeface="Aharoni" pitchFamily="2" charset="-79"/>
              </a:rPr>
              <a:t>his </a:t>
            </a:r>
            <a:r>
              <a:rPr lang="en-US" altLang="zh-CN" sz="2700" b="1" kern="0" dirty="0" smtClean="0">
                <a:solidFill>
                  <a:sysClr val="windowText" lastClr="000000"/>
                </a:solidFill>
                <a:latin typeface="Aharoni" pitchFamily="2" charset="-79"/>
                <a:cs typeface="Aharoni" pitchFamily="2" charset="-79"/>
              </a:rPr>
              <a:t>surprised, clam down, </a:t>
            </a:r>
            <a:r>
              <a:rPr lang="en-US" altLang="zh-CN" sz="2700" b="1" kern="0" dirty="0" err="1" smtClean="0">
                <a:solidFill>
                  <a:sysClr val="windowText" lastClr="000000"/>
                </a:solidFill>
                <a:latin typeface="Aharoni" pitchFamily="2" charset="-79"/>
                <a:cs typeface="Aharoni" pitchFamily="2" charset="-79"/>
              </a:rPr>
              <a:t>fortunaly</a:t>
            </a:r>
            <a:r>
              <a:rPr lang="en-US" altLang="zh-CN" sz="2700" b="1" kern="0" dirty="0">
                <a:solidFill>
                  <a:sysClr val="windowText" lastClr="000000"/>
                </a:solidFill>
                <a:latin typeface="Aharoni" pitchFamily="2" charset="-79"/>
                <a:cs typeface="Aharoni" pitchFamily="2" charset="-79"/>
              </a:rPr>
              <a:t>,</a:t>
            </a:r>
            <a:r>
              <a:rPr kumimoji="0" lang="en-US" altLang="zh-CN" sz="2700" b="1" i="0" u="none" strike="noStrike" kern="0" cap="none" spc="0" normalizeH="0" baseline="0" noProof="0" dirty="0" smtClean="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smtClean="0">
                <a:ln>
                  <a:noFill/>
                </a:ln>
                <a:solidFill>
                  <a:sysClr val="windowText" lastClr="000000"/>
                </a:solidFill>
                <a:effectLst/>
                <a:uLnTx/>
                <a:uFillTx/>
                <a:latin typeface="Aharoni" pitchFamily="2" charset="-79"/>
                <a:cs typeface="Aharoni" pitchFamily="2" charset="-79"/>
              </a:rPr>
              <a:t>bursted</a:t>
            </a:r>
            <a:r>
              <a:rPr lang="en-US" altLang="zh-CN" sz="2700" b="1" kern="0" dirty="0" smtClean="0">
                <a:solidFill>
                  <a:sysClr val="windowText" lastClr="000000"/>
                </a:solidFill>
                <a:latin typeface="Aharoni" pitchFamily="2" charset="-79"/>
                <a:cs typeface="Aharoni" pitchFamily="2" charset="-79"/>
              </a:rPr>
              <a:t>---</a:t>
            </a:r>
            <a:endParaRPr kumimoji="0" lang="zh-CN" altLang="en-US"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endParaRPr>
          </a:p>
        </p:txBody>
      </p:sp>
      <p:sp>
        <p:nvSpPr>
          <p:cNvPr id="14" name="矩形 13"/>
          <p:cNvSpPr/>
          <p:nvPr/>
        </p:nvSpPr>
        <p:spPr>
          <a:xfrm>
            <a:off x="177527" y="3201314"/>
            <a:ext cx="8268138" cy="3416320"/>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Jane </a:t>
            </a:r>
            <a:r>
              <a:rPr kumimoji="0" lang="en-US" altLang="zh-CN" sz="2400" b="1" i="1" u="none" strike="noStrike" kern="0" cap="none" spc="0" normalizeH="0" baseline="0" noProof="0" dirty="0">
                <a:ln>
                  <a:noFill/>
                </a:ln>
                <a:solidFill>
                  <a:srgbClr val="FF0000"/>
                </a:solidFill>
                <a:effectLst/>
                <a:uLnTx/>
                <a:uFillTx/>
              </a:rPr>
              <a:t>don’t </a:t>
            </a:r>
            <a:r>
              <a:rPr kumimoji="0" lang="en-US" altLang="zh-CN" sz="2400" b="1" i="1" u="none" strike="noStrike" kern="0" cap="none" spc="0" normalizeH="0" baseline="0" noProof="0" dirty="0">
                <a:ln>
                  <a:noFill/>
                </a:ln>
                <a:solidFill>
                  <a:sysClr val="windowText" lastClr="000000"/>
                </a:solidFill>
                <a:effectLst/>
                <a:uLnTx/>
                <a:uFillTx/>
              </a:rPr>
              <a:t>want to </a:t>
            </a:r>
            <a:r>
              <a:rPr kumimoji="0" lang="en-US" altLang="zh-CN" sz="2400" b="1" i="1" u="none" strike="noStrike" kern="0" cap="none" spc="0" normalizeH="0" baseline="0" noProof="0" dirty="0">
                <a:ln>
                  <a:noFill/>
                </a:ln>
                <a:solidFill>
                  <a:srgbClr val="FF0000"/>
                </a:solidFill>
                <a:effectLst/>
                <a:uLnTx/>
                <a:uFillTx/>
              </a:rPr>
              <a:t>walked.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She had to </a:t>
            </a:r>
            <a:r>
              <a:rPr kumimoji="0" lang="en-US" altLang="zh-CN" sz="2400" b="1" i="1" u="none" strike="noStrike" kern="0" cap="none" spc="0" normalizeH="0" baseline="0" noProof="0" dirty="0">
                <a:ln>
                  <a:noFill/>
                </a:ln>
                <a:solidFill>
                  <a:srgbClr val="FF0000"/>
                </a:solidFill>
                <a:effectLst/>
                <a:uLnTx/>
                <a:uFillTx/>
              </a:rPr>
              <a:t>walked</a:t>
            </a:r>
            <a:r>
              <a:rPr kumimoji="0" lang="en-US" altLang="zh-CN" sz="2400" b="1" i="1" u="none" strike="noStrike" kern="0" cap="none" spc="0" normalizeH="0" baseline="0" noProof="0" dirty="0">
                <a:ln>
                  <a:noFill/>
                </a:ln>
                <a:solidFill>
                  <a:sysClr val="windowText" lastClr="000000"/>
                </a:solidFill>
                <a:effectLst/>
                <a:uLnTx/>
                <a:uFillTx/>
              </a:rPr>
              <a:t> to find the lake that they reached.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She would be </a:t>
            </a:r>
            <a:r>
              <a:rPr kumimoji="0" lang="en-US" altLang="zh-CN" sz="2400" b="1" i="1" u="none" strike="noStrike" kern="0" cap="none" spc="0" normalizeH="0" baseline="0" noProof="0" dirty="0">
                <a:ln>
                  <a:noFill/>
                </a:ln>
                <a:solidFill>
                  <a:srgbClr val="FF0000"/>
                </a:solidFill>
                <a:effectLst/>
                <a:uLnTx/>
                <a:uFillTx/>
              </a:rPr>
              <a:t>died.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ysClr val="windowText" lastClr="000000"/>
                </a:solidFill>
                <a:effectLst/>
                <a:uLnTx/>
                <a:uFillTx/>
              </a:rPr>
              <a:t>She </a:t>
            </a:r>
            <a:r>
              <a:rPr kumimoji="0" lang="en-US" altLang="zh-CN" sz="2400" b="1" i="1" u="none" strike="noStrike" kern="0" cap="none" spc="0" normalizeH="0" baseline="0" noProof="0" dirty="0">
                <a:ln>
                  <a:noFill/>
                </a:ln>
                <a:solidFill>
                  <a:sysClr val="windowText" lastClr="000000"/>
                </a:solidFill>
                <a:effectLst/>
                <a:uLnTx/>
                <a:uFillTx/>
              </a:rPr>
              <a:t>should </a:t>
            </a:r>
            <a:r>
              <a:rPr kumimoji="0" lang="en-US" altLang="zh-CN" sz="2400" b="1" i="1" u="none" strike="noStrike" kern="0" cap="none" spc="0" normalizeH="0" baseline="0" noProof="0" dirty="0">
                <a:ln>
                  <a:noFill/>
                </a:ln>
                <a:solidFill>
                  <a:srgbClr val="FF0000"/>
                </a:solidFill>
                <a:effectLst/>
                <a:uLnTx/>
                <a:uFillTx/>
              </a:rPr>
              <a:t>made</a:t>
            </a:r>
            <a:r>
              <a:rPr kumimoji="0" lang="en-US" altLang="zh-CN" sz="2400" b="1" i="1" u="none" strike="noStrike" kern="0" cap="none" spc="0" normalizeH="0" baseline="0" noProof="0" dirty="0">
                <a:ln>
                  <a:noFill/>
                </a:ln>
                <a:solidFill>
                  <a:sysClr val="windowText" lastClr="000000"/>
                </a:solidFill>
                <a:effectLst/>
                <a:uLnTx/>
                <a:uFillTx/>
              </a:rPr>
              <a:t> a plan to </a:t>
            </a:r>
            <a:r>
              <a:rPr kumimoji="0" lang="en-US" altLang="zh-CN" sz="2400" b="1" i="1" u="none" strike="noStrike" kern="0" cap="none" spc="0" normalizeH="0" baseline="0" noProof="0" dirty="0">
                <a:ln>
                  <a:noFill/>
                </a:ln>
                <a:solidFill>
                  <a:srgbClr val="FF0000"/>
                </a:solidFill>
                <a:effectLst/>
                <a:uLnTx/>
                <a:uFillTx/>
              </a:rPr>
              <a:t>let Tom could found she.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FF0000"/>
                </a:solidFill>
                <a:effectLst/>
                <a:uLnTx/>
                <a:uFillTx/>
              </a:rPr>
              <a:t>After thought, </a:t>
            </a:r>
            <a:r>
              <a:rPr kumimoji="0" lang="en-US" altLang="zh-CN" sz="2400" b="1" i="1" u="none" strike="noStrike" kern="0" cap="none" spc="0" normalizeH="0" baseline="0" noProof="0" dirty="0" smtClean="0">
                <a:ln>
                  <a:noFill/>
                </a:ln>
                <a:solidFill>
                  <a:sysClr val="windowText" lastClr="000000"/>
                </a:solidFill>
                <a:effectLst/>
                <a:uLnTx/>
                <a:uFillTx/>
              </a:rPr>
              <a:t>she </a:t>
            </a:r>
            <a:r>
              <a:rPr kumimoji="0" lang="en-US" altLang="zh-CN" sz="2400" b="1" i="1" u="none" strike="noStrike" kern="0" cap="none" spc="0" normalizeH="0" baseline="0" noProof="0" dirty="0" smtClean="0">
                <a:ln>
                  <a:noFill/>
                </a:ln>
                <a:solidFill>
                  <a:srgbClr val="FF0000"/>
                </a:solidFill>
                <a:effectLst/>
                <a:uLnTx/>
                <a:uFillTx/>
              </a:rPr>
              <a:t>was fall asleep.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ysClr val="windowText" lastClr="000000"/>
                </a:solidFill>
                <a:effectLst/>
                <a:uLnTx/>
                <a:uFillTx/>
              </a:rPr>
              <a:t>Jane </a:t>
            </a:r>
            <a:r>
              <a:rPr kumimoji="0" lang="en-US" altLang="zh-CN" sz="2400" b="1" i="1" u="none" strike="noStrike" kern="0" cap="none" spc="0" normalizeH="0" baseline="0" noProof="0" dirty="0">
                <a:ln>
                  <a:noFill/>
                </a:ln>
                <a:solidFill>
                  <a:sysClr val="windowText" lastClr="000000"/>
                </a:solidFill>
                <a:effectLst/>
                <a:uLnTx/>
                <a:uFillTx/>
              </a:rPr>
              <a:t>broke into </a:t>
            </a:r>
            <a:r>
              <a:rPr kumimoji="0" lang="en-US" altLang="zh-CN" sz="2400" b="1" i="1" u="none" strike="noStrike" kern="0" cap="none" spc="0" normalizeH="0" baseline="0" noProof="0" dirty="0">
                <a:ln>
                  <a:noFill/>
                </a:ln>
                <a:solidFill>
                  <a:srgbClr val="FF0000"/>
                </a:solidFill>
                <a:effectLst/>
                <a:uLnTx/>
                <a:uFillTx/>
              </a:rPr>
              <a:t>hungry and thirsty </a:t>
            </a:r>
            <a:r>
              <a:rPr kumimoji="0" lang="en-US" altLang="zh-CN" sz="2400" b="1" i="1" u="none" strike="noStrike" kern="0" cap="none" spc="0" normalizeH="0" baseline="0" noProof="0" dirty="0">
                <a:ln>
                  <a:noFill/>
                </a:ln>
                <a:solidFill>
                  <a:sysClr val="windowText" lastClr="000000"/>
                </a:solidFill>
                <a:effectLst/>
                <a:uLnTx/>
                <a:uFillTx/>
              </a:rPr>
              <a:t>again.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Why not </a:t>
            </a:r>
            <a:r>
              <a:rPr kumimoji="0" lang="en-US" altLang="zh-CN" sz="2400" b="1" i="1" u="none" strike="noStrike" kern="0" cap="none" spc="0" normalizeH="0" baseline="0" noProof="0" dirty="0">
                <a:ln>
                  <a:noFill/>
                </a:ln>
                <a:solidFill>
                  <a:srgbClr val="FF0000"/>
                </a:solidFill>
                <a:effectLst/>
                <a:uLnTx/>
                <a:uFillTx/>
              </a:rPr>
              <a:t>founding </a:t>
            </a:r>
            <a:r>
              <a:rPr kumimoji="0" lang="en-US" altLang="zh-CN" sz="2400" b="1" i="1" u="none" strike="noStrike" kern="0" cap="none" spc="0" normalizeH="0" baseline="0" noProof="0" dirty="0">
                <a:ln>
                  <a:noFill/>
                </a:ln>
                <a:solidFill>
                  <a:sysClr val="windowText" lastClr="000000"/>
                </a:solidFill>
                <a:effectLst/>
                <a:uLnTx/>
                <a:uFillTx/>
              </a:rPr>
              <a:t>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With </a:t>
            </a:r>
            <a:r>
              <a:rPr kumimoji="0" lang="en-US" altLang="zh-CN" sz="2400" b="1" i="1" u="none" strike="noStrike" kern="0" cap="none" spc="0" normalizeH="0" baseline="0" noProof="0" dirty="0">
                <a:ln>
                  <a:noFill/>
                </a:ln>
                <a:solidFill>
                  <a:srgbClr val="FF0000"/>
                </a:solidFill>
                <a:effectLst/>
                <a:uLnTx/>
                <a:uFillTx/>
              </a:rPr>
              <a:t>nervous and confused</a:t>
            </a:r>
            <a:r>
              <a:rPr kumimoji="0" lang="en-US" altLang="zh-CN" sz="2400" b="1" i="1" u="none" strike="noStrike" kern="0" cap="none" spc="0" normalizeH="0" baseline="0" noProof="0" dirty="0">
                <a:ln>
                  <a:noFill/>
                </a:ln>
                <a:solidFill>
                  <a:sysClr val="windowText" lastClr="000000"/>
                </a:solidFill>
                <a:effectLst/>
                <a:uLnTx/>
                <a:uFillTx/>
              </a:rPr>
              <a:t>, she walked back to----</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 which made </a:t>
            </a:r>
            <a:r>
              <a:rPr kumimoji="0" lang="en-US" altLang="zh-CN" sz="2400" b="1" i="1" u="none" strike="noStrike" kern="0" cap="none" spc="0" normalizeH="0" baseline="0" noProof="0" dirty="0">
                <a:ln>
                  <a:noFill/>
                </a:ln>
                <a:solidFill>
                  <a:srgbClr val="FF0000"/>
                </a:solidFill>
                <a:effectLst/>
                <a:uLnTx/>
                <a:uFillTx/>
              </a:rPr>
              <a:t>she</a:t>
            </a:r>
            <a:r>
              <a:rPr kumimoji="0" lang="en-US" altLang="zh-CN" sz="2400" b="1" i="1" u="none" strike="noStrike" kern="0" cap="none" spc="0" normalizeH="0" baseline="0" noProof="0" dirty="0">
                <a:ln>
                  <a:noFill/>
                </a:ln>
                <a:solidFill>
                  <a:sysClr val="windowText" lastClr="000000"/>
                </a:solidFill>
                <a:effectLst/>
                <a:uLnTx/>
                <a:uFillTx/>
              </a:rPr>
              <a:t> shake while walking</a:t>
            </a:r>
            <a:r>
              <a:rPr kumimoji="0" lang="en-US" altLang="zh-CN" sz="2400" b="1" i="0" u="none" strike="noStrike" kern="0" cap="none" spc="0" normalizeH="0" baseline="0" noProof="0" dirty="0">
                <a:ln>
                  <a:noFill/>
                </a:ln>
                <a:solidFill>
                  <a:sysClr val="windowText" lastClr="000000"/>
                </a:solidFill>
                <a:effectLst/>
                <a:uLnTx/>
                <a:uFillTx/>
              </a:rPr>
              <a:t>.</a:t>
            </a:r>
          </a:p>
        </p:txBody>
      </p:sp>
      <p:sp>
        <p:nvSpPr>
          <p:cNvPr id="16" name="TextBox 15"/>
          <p:cNvSpPr txBox="1"/>
          <p:nvPr/>
        </p:nvSpPr>
        <p:spPr>
          <a:xfrm>
            <a:off x="177800" y="1844912"/>
            <a:ext cx="8201416" cy="3554819"/>
          </a:xfrm>
          <a:prstGeom prst="rect">
            <a:avLst/>
          </a:prstGeom>
          <a:solidFill>
            <a:schemeClr val="bg1"/>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altLang="zh-CN" sz="2500" b="1" i="0" u="none" strike="noStrike" kern="0" cap="none" spc="0" normalizeH="0" baseline="0" noProof="0" dirty="0" smtClean="0">
                <a:ln>
                  <a:noFill/>
                </a:ln>
                <a:solidFill>
                  <a:sysClr val="windowText" lastClr="000000"/>
                </a:solidFill>
                <a:effectLst/>
                <a:uLnTx/>
                <a:uFillTx/>
                <a:latin typeface="Candara" pitchFamily="34" charset="0"/>
              </a:rPr>
              <a:t>They hugged and kissed each other.</a:t>
            </a:r>
          </a:p>
          <a:p>
            <a:pPr marR="0" lvl="0" defTabSz="914400" eaLnBrk="1" fontAlgn="auto" latinLnBrk="0" hangingPunct="1">
              <a:lnSpc>
                <a:spcPct val="100000"/>
              </a:lnSpc>
              <a:spcBef>
                <a:spcPts val="0"/>
              </a:spcBef>
              <a:spcAft>
                <a:spcPts val="0"/>
              </a:spcAft>
              <a:buClrTx/>
              <a:buSzTx/>
              <a:tabLst/>
              <a:defRPr/>
            </a:pPr>
            <a:endParaRPr kumimoji="0" lang="en-US" altLang="zh-CN" sz="2500" b="1" i="0" u="none" strike="noStrike" kern="0" cap="none" spc="0" normalizeH="0" baseline="0" noProof="0" dirty="0" smtClean="0">
              <a:ln>
                <a:noFill/>
              </a:ln>
              <a:solidFill>
                <a:sysClr val="windowText" lastClr="000000"/>
              </a:solidFill>
              <a:effectLst/>
              <a:uLnTx/>
              <a:uFillTx/>
              <a:latin typeface="Candara" pitchFamily="34" charset="0"/>
            </a:endParaRPr>
          </a:p>
          <a:p>
            <a:pPr marR="0" lvl="0" defTabSz="914400" eaLnBrk="1" fontAlgn="auto" latinLnBrk="0" hangingPunct="1">
              <a:lnSpc>
                <a:spcPct val="100000"/>
              </a:lnSpc>
              <a:spcBef>
                <a:spcPts val="0"/>
              </a:spcBef>
              <a:spcAft>
                <a:spcPts val="0"/>
              </a:spcAft>
              <a:buClrTx/>
              <a:buSzTx/>
              <a:tabLst/>
              <a:defRPr/>
            </a:pPr>
            <a:endParaRPr kumimoji="0" lang="en-US" altLang="zh-CN" sz="2500" b="1" i="0" u="none" strike="noStrike" kern="0" cap="none" spc="0" normalizeH="0" baseline="0" noProof="0" dirty="0" smtClean="0">
              <a:ln>
                <a:noFill/>
              </a:ln>
              <a:solidFill>
                <a:sysClr val="windowText" lastClr="000000"/>
              </a:solidFill>
              <a:effectLst/>
              <a:uLnTx/>
              <a:uFillTx/>
              <a:latin typeface="Candara" pitchFamily="34" charset="0"/>
            </a:endParaRPr>
          </a:p>
          <a:p>
            <a:pPr marL="342900" lvl="0" indent="-342900" fontAlgn="auto">
              <a:spcBef>
                <a:spcPts val="0"/>
              </a:spcBef>
              <a:spcAft>
                <a:spcPts val="0"/>
              </a:spcAft>
              <a:buFont typeface="Wingdings" pitchFamily="2" charset="2"/>
              <a:buChar char="Ø"/>
            </a:pPr>
            <a:r>
              <a:rPr lang="en-US" altLang="zh-CN" sz="2500" b="1" dirty="0" smtClean="0">
                <a:solidFill>
                  <a:prstClr val="black"/>
                </a:solidFill>
                <a:latin typeface="Candara" pitchFamily="34" charset="0"/>
                <a:ea typeface="华文楷体"/>
              </a:rPr>
              <a:t>She </a:t>
            </a:r>
            <a:r>
              <a:rPr lang="en-US" altLang="zh-CN" sz="2500" b="1" dirty="0">
                <a:solidFill>
                  <a:prstClr val="black"/>
                </a:solidFill>
                <a:latin typeface="Candara" pitchFamily="34" charset="0"/>
                <a:ea typeface="华文楷体"/>
              </a:rPr>
              <a:t>fell down and hurt her legs</a:t>
            </a:r>
            <a:r>
              <a:rPr lang="en-US" altLang="zh-CN" sz="2500" b="1" dirty="0" smtClean="0">
                <a:solidFill>
                  <a:prstClr val="black"/>
                </a:solidFill>
                <a:latin typeface="Candara" pitchFamily="34" charset="0"/>
                <a:ea typeface="华文楷体"/>
              </a:rPr>
              <a:t>.</a:t>
            </a:r>
          </a:p>
          <a:p>
            <a:pPr marL="342900" lvl="0" indent="-342900" fontAlgn="auto">
              <a:spcBef>
                <a:spcPts val="0"/>
              </a:spcBef>
              <a:spcAft>
                <a:spcPts val="0"/>
              </a:spcAft>
              <a:buFont typeface="Wingdings" pitchFamily="2" charset="2"/>
              <a:buChar char="Ø"/>
            </a:pPr>
            <a:endParaRPr lang="en-US" altLang="zh-CN" sz="2500" b="1" dirty="0">
              <a:solidFill>
                <a:prstClr val="black"/>
              </a:solidFill>
              <a:latin typeface="Candara" pitchFamily="34" charset="0"/>
              <a:ea typeface="华文楷体"/>
            </a:endParaRPr>
          </a:p>
          <a:p>
            <a:pPr marL="342900" lvl="0" indent="-342900" fontAlgn="auto">
              <a:spcBef>
                <a:spcPts val="0"/>
              </a:spcBef>
              <a:spcAft>
                <a:spcPts val="0"/>
              </a:spcAft>
              <a:buFont typeface="Wingdings" pitchFamily="2" charset="2"/>
              <a:buChar char="Ø"/>
            </a:pPr>
            <a:r>
              <a:rPr lang="en-US" altLang="zh-CN" sz="2500" b="1" dirty="0" smtClean="0">
                <a:solidFill>
                  <a:prstClr val="black"/>
                </a:solidFill>
                <a:latin typeface="Candara" pitchFamily="34" charset="0"/>
                <a:ea typeface="华文楷体"/>
              </a:rPr>
              <a:t>There </a:t>
            </a:r>
            <a:r>
              <a:rPr lang="en-US" altLang="zh-CN" sz="2500" b="1" dirty="0">
                <a:solidFill>
                  <a:prstClr val="black"/>
                </a:solidFill>
                <a:latin typeface="Candara" pitchFamily="34" charset="0"/>
                <a:ea typeface="华文楷体"/>
              </a:rPr>
              <a:t>are many stars in the sky</a:t>
            </a:r>
            <a:r>
              <a:rPr lang="en-US" altLang="zh-CN" sz="2500" b="1" dirty="0" smtClean="0">
                <a:solidFill>
                  <a:prstClr val="black"/>
                </a:solidFill>
                <a:latin typeface="Candara" pitchFamily="34" charset="0"/>
                <a:ea typeface="华文楷体"/>
              </a:rPr>
              <a:t>.</a:t>
            </a:r>
          </a:p>
          <a:p>
            <a:pPr lvl="0" fontAlgn="auto">
              <a:spcBef>
                <a:spcPts val="0"/>
              </a:spcBef>
              <a:spcAft>
                <a:spcPts val="0"/>
              </a:spcAft>
            </a:pPr>
            <a:endParaRPr lang="en-US" altLang="zh-CN" sz="2500" b="1" dirty="0">
              <a:solidFill>
                <a:prstClr val="black"/>
              </a:solidFill>
              <a:latin typeface="Candara" pitchFamily="34" charset="0"/>
              <a:ea typeface="华文楷体"/>
            </a:endParaRPr>
          </a:p>
          <a:p>
            <a:pPr marL="342900" lvl="0" indent="-342900" fontAlgn="auto">
              <a:spcBef>
                <a:spcPts val="0"/>
              </a:spcBef>
              <a:spcAft>
                <a:spcPts val="0"/>
              </a:spcAft>
              <a:buFont typeface="Wingdings" pitchFamily="2" charset="2"/>
              <a:buChar char="Ø"/>
            </a:pPr>
            <a:r>
              <a:rPr lang="en-US" altLang="zh-CN" sz="2500" b="1" dirty="0" smtClean="0">
                <a:solidFill>
                  <a:prstClr val="black"/>
                </a:solidFill>
                <a:latin typeface="Candara" pitchFamily="34" charset="0"/>
                <a:ea typeface="华文楷体"/>
              </a:rPr>
              <a:t>She </a:t>
            </a:r>
            <a:r>
              <a:rPr lang="en-US" altLang="zh-CN" sz="2500" b="1" dirty="0">
                <a:solidFill>
                  <a:prstClr val="black"/>
                </a:solidFill>
                <a:latin typeface="Candara" pitchFamily="34" charset="0"/>
                <a:ea typeface="华文楷体"/>
              </a:rPr>
              <a:t>walked alone in the forest, tired and hungry</a:t>
            </a:r>
            <a:r>
              <a:rPr lang="en-US" altLang="zh-CN" sz="2500" b="1" dirty="0" smtClean="0">
                <a:solidFill>
                  <a:prstClr val="black"/>
                </a:solidFill>
                <a:latin typeface="Candara" pitchFamily="34" charset="0"/>
                <a:ea typeface="华文楷体"/>
              </a:rPr>
              <a:t>.</a:t>
            </a:r>
          </a:p>
          <a:p>
            <a:pPr marL="342900" lvl="0" indent="-342900" fontAlgn="auto">
              <a:spcBef>
                <a:spcPts val="0"/>
              </a:spcBef>
              <a:spcAft>
                <a:spcPts val="0"/>
              </a:spcAft>
              <a:buFont typeface="Wingdings" pitchFamily="2" charset="2"/>
              <a:buChar char="Ø"/>
            </a:pPr>
            <a:endParaRPr lang="en-US" altLang="zh-CN" sz="2500" b="1" dirty="0">
              <a:solidFill>
                <a:prstClr val="black"/>
              </a:solidFill>
              <a:latin typeface="Candara" pitchFamily="34" charset="0"/>
              <a:ea typeface="华文楷体"/>
            </a:endParaRPr>
          </a:p>
        </p:txBody>
      </p:sp>
      <p:sp>
        <p:nvSpPr>
          <p:cNvPr id="4" name="TextBox 3"/>
          <p:cNvSpPr txBox="1"/>
          <p:nvPr/>
        </p:nvSpPr>
        <p:spPr>
          <a:xfrm>
            <a:off x="358388" y="2215226"/>
            <a:ext cx="7878260" cy="861774"/>
          </a:xfrm>
          <a:prstGeom prst="rect">
            <a:avLst/>
          </a:prstGeom>
          <a:noFill/>
        </p:spPr>
        <p:txBody>
          <a:bodyPr wrap="square" rtlCol="0">
            <a:spAutoFit/>
          </a:bodyPr>
          <a:lstStyle/>
          <a:p>
            <a:pPr lvl="0" fontAlgn="auto">
              <a:spcBef>
                <a:spcPts val="0"/>
              </a:spcBef>
              <a:spcAft>
                <a:spcPts val="0"/>
              </a:spcAft>
              <a:defRPr/>
            </a:pPr>
            <a:r>
              <a:rPr lang="en-US" altLang="zh-CN" sz="2500" b="1" i="1" kern="0" dirty="0">
                <a:solidFill>
                  <a:srgbClr val="0033CC"/>
                </a:solidFill>
                <a:latin typeface="Candara" pitchFamily="34" charset="0"/>
              </a:rPr>
              <a:t>He </a:t>
            </a:r>
            <a:r>
              <a:rPr lang="en-US" altLang="zh-CN" sz="2500" b="1" i="1" kern="0" dirty="0">
                <a:solidFill>
                  <a:srgbClr val="FF0000"/>
                </a:solidFill>
                <a:latin typeface="Candara" pitchFamily="34" charset="0"/>
              </a:rPr>
              <a:t>bent over </a:t>
            </a:r>
            <a:r>
              <a:rPr lang="en-US" altLang="zh-CN" sz="2500" b="1" i="1" kern="0" dirty="0">
                <a:solidFill>
                  <a:srgbClr val="0033CC"/>
                </a:solidFill>
                <a:latin typeface="Candara" pitchFamily="34" charset="0"/>
              </a:rPr>
              <a:t>the golden head, and put the </a:t>
            </a:r>
            <a:r>
              <a:rPr lang="en-US" altLang="zh-CN" sz="2500" b="1" i="1" kern="0" dirty="0">
                <a:solidFill>
                  <a:srgbClr val="FF0000"/>
                </a:solidFill>
                <a:latin typeface="Candara" pitchFamily="34" charset="0"/>
              </a:rPr>
              <a:t>rosy lips </a:t>
            </a:r>
            <a:r>
              <a:rPr lang="en-US" altLang="zh-CN" sz="2500" b="1" i="1" kern="0" dirty="0">
                <a:solidFill>
                  <a:srgbClr val="0033CC"/>
                </a:solidFill>
                <a:latin typeface="Candara" pitchFamily="34" charset="0"/>
              </a:rPr>
              <a:t>to his, and </a:t>
            </a:r>
            <a:r>
              <a:rPr lang="en-US" altLang="zh-CN" sz="2500" b="1" i="1" kern="0" dirty="0">
                <a:solidFill>
                  <a:srgbClr val="FF0000"/>
                </a:solidFill>
                <a:latin typeface="Candara" pitchFamily="34" charset="0"/>
              </a:rPr>
              <a:t>folded </a:t>
            </a:r>
            <a:r>
              <a:rPr lang="en-US" altLang="zh-CN" sz="2500" b="1" i="1" kern="0" dirty="0">
                <a:solidFill>
                  <a:srgbClr val="0033CC"/>
                </a:solidFill>
                <a:latin typeface="Candara" pitchFamily="34" charset="0"/>
              </a:rPr>
              <a:t>her in his arms.(A Tale of Two Cities)</a:t>
            </a:r>
          </a:p>
        </p:txBody>
      </p:sp>
      <p:sp>
        <p:nvSpPr>
          <p:cNvPr id="8" name="TextBox 7"/>
          <p:cNvSpPr txBox="1"/>
          <p:nvPr/>
        </p:nvSpPr>
        <p:spPr>
          <a:xfrm>
            <a:off x="358388" y="3356906"/>
            <a:ext cx="54229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0033CC"/>
                </a:solidFill>
                <a:latin typeface="Candara" pitchFamily="34" charset="0"/>
                <a:ea typeface="华文楷体"/>
              </a:rPr>
              <a:t>She </a:t>
            </a:r>
            <a:r>
              <a:rPr lang="en-US" altLang="zh-CN" sz="2500" b="1" i="1" dirty="0">
                <a:solidFill>
                  <a:srgbClr val="FF0000"/>
                </a:solidFill>
                <a:latin typeface="Candara" pitchFamily="34" charset="0"/>
                <a:ea typeface="华文楷体"/>
              </a:rPr>
              <a:t>tripped</a:t>
            </a:r>
            <a:r>
              <a:rPr lang="en-US" altLang="zh-CN" sz="2500" b="1" i="1" dirty="0">
                <a:solidFill>
                  <a:srgbClr val="0033CC"/>
                </a:solidFill>
                <a:latin typeface="Candara" pitchFamily="34" charset="0"/>
                <a:ea typeface="华文楷体"/>
              </a:rPr>
              <a:t> and fell and broke her legs.</a:t>
            </a:r>
          </a:p>
        </p:txBody>
      </p:sp>
      <p:sp>
        <p:nvSpPr>
          <p:cNvPr id="10" name="TextBox 9"/>
          <p:cNvSpPr txBox="1"/>
          <p:nvPr/>
        </p:nvSpPr>
        <p:spPr>
          <a:xfrm>
            <a:off x="358388" y="4100024"/>
            <a:ext cx="50292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FF0000"/>
                </a:solidFill>
                <a:latin typeface="Candara" pitchFamily="34" charset="0"/>
                <a:ea typeface="华文楷体"/>
              </a:rPr>
              <a:t>Clusters </a:t>
            </a:r>
            <a:r>
              <a:rPr lang="en-US" altLang="zh-CN" sz="2500" b="1" i="1" dirty="0">
                <a:solidFill>
                  <a:srgbClr val="0033CC"/>
                </a:solidFill>
                <a:latin typeface="Candara" pitchFamily="34" charset="0"/>
                <a:ea typeface="华文楷体"/>
              </a:rPr>
              <a:t>of stars </a:t>
            </a:r>
            <a:r>
              <a:rPr lang="en-US" altLang="zh-CN" sz="2500" b="1" i="1" dirty="0">
                <a:solidFill>
                  <a:srgbClr val="FF0000"/>
                </a:solidFill>
                <a:latin typeface="Candara" pitchFamily="34" charset="0"/>
                <a:ea typeface="华文楷体"/>
              </a:rPr>
              <a:t>decorated </a:t>
            </a:r>
            <a:r>
              <a:rPr lang="en-US" altLang="zh-CN" sz="2500" b="1" i="1" dirty="0">
                <a:solidFill>
                  <a:srgbClr val="0033CC"/>
                </a:solidFill>
                <a:latin typeface="Candara" pitchFamily="34" charset="0"/>
                <a:ea typeface="华文楷体"/>
              </a:rPr>
              <a:t>the sky.</a:t>
            </a:r>
          </a:p>
        </p:txBody>
      </p:sp>
      <p:sp>
        <p:nvSpPr>
          <p:cNvPr id="11" name="TextBox 10"/>
          <p:cNvSpPr txBox="1"/>
          <p:nvPr/>
        </p:nvSpPr>
        <p:spPr>
          <a:xfrm>
            <a:off x="358388" y="4929831"/>
            <a:ext cx="77216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0033CC"/>
                </a:solidFill>
                <a:latin typeface="Candara" pitchFamily="34" charset="0"/>
                <a:ea typeface="华文楷体"/>
              </a:rPr>
              <a:t>She </a:t>
            </a:r>
            <a:r>
              <a:rPr lang="en-US" altLang="zh-CN" sz="2500" b="1" i="1" dirty="0">
                <a:solidFill>
                  <a:srgbClr val="FF0000"/>
                </a:solidFill>
                <a:latin typeface="Candara" pitchFamily="34" charset="0"/>
                <a:ea typeface="华文楷体"/>
              </a:rPr>
              <a:t>staggered</a:t>
            </a:r>
            <a:r>
              <a:rPr lang="en-US" altLang="zh-CN" sz="2500" b="1" i="1" dirty="0">
                <a:solidFill>
                  <a:srgbClr val="0033CC"/>
                </a:solidFill>
                <a:latin typeface="Candara" pitchFamily="34" charset="0"/>
                <a:ea typeface="华文楷体"/>
              </a:rPr>
              <a:t> alone in the forest , tired and hungry. </a:t>
            </a:r>
          </a:p>
        </p:txBody>
      </p:sp>
    </p:spTree>
    <p:extLst>
      <p:ext uri="{BB962C8B-B14F-4D97-AF65-F5344CB8AC3E}">
        <p14:creationId xmlns:p14="http://schemas.microsoft.com/office/powerpoint/2010/main" val="31825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5" grpId="0" animBg="1"/>
      <p:bldP spid="15" grpId="1" animBg="1"/>
      <p:bldP spid="14" grpId="0" animBg="1"/>
      <p:bldP spid="14" grpId="1" animBg="1"/>
      <p:bldP spid="16" grpId="0" animBg="1"/>
      <p:bldP spid="4"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lvl="0"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四、 续写语言提升策略</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399781" y="1498600"/>
            <a:ext cx="8594149" cy="4476954"/>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406208" y="1674118"/>
            <a:ext cx="7975855" cy="1077218"/>
          </a:xfrm>
          <a:prstGeom prst="rect">
            <a:avLst/>
          </a:prstGeom>
          <a:noFill/>
        </p:spPr>
        <p:txBody>
          <a:bodyPr wrap="square" rtlCol="0">
            <a:spAutoFit/>
          </a:bodyPr>
          <a:lstStyle/>
          <a:p>
            <a:pPr lvl="0" fontAlgn="auto">
              <a:spcBef>
                <a:spcPts val="600"/>
              </a:spcBef>
              <a:spcAft>
                <a:spcPts val="0"/>
              </a:spcAft>
              <a:buClr>
                <a:srgbClr val="4F81BD"/>
              </a:buClr>
              <a:buSzPct val="76000"/>
            </a:pPr>
            <a:r>
              <a:rPr lang="en-US" altLang="zh-CN" sz="2300" b="1" dirty="0" smtClean="0">
                <a:latin typeface="黑体" pitchFamily="49" charset="-122"/>
                <a:ea typeface="黑体" pitchFamily="49" charset="-122"/>
              </a:rPr>
              <a:t>1.</a:t>
            </a:r>
            <a:r>
              <a:rPr lang="zh-CN" altLang="en-US" sz="2300" b="1" dirty="0" smtClean="0">
                <a:latin typeface="黑体" pitchFamily="49" charset="-122"/>
                <a:ea typeface="黑体" pitchFamily="49" charset="-122"/>
              </a:rPr>
              <a:t>夯实</a:t>
            </a:r>
            <a:r>
              <a:rPr lang="zh-CN" altLang="en-US" sz="2300" b="1" dirty="0" smtClean="0">
                <a:solidFill>
                  <a:srgbClr val="FF0000"/>
                </a:solidFill>
                <a:latin typeface="黑体" pitchFamily="49" charset="-122"/>
                <a:ea typeface="黑体" pitchFamily="49" charset="-122"/>
              </a:rPr>
              <a:t>语言基础</a:t>
            </a:r>
            <a:r>
              <a:rPr lang="zh-CN" altLang="en-US" sz="2300" b="1" dirty="0" smtClean="0">
                <a:latin typeface="黑体" pitchFamily="49" charset="-122"/>
                <a:ea typeface="黑体" pitchFamily="49" charset="-122"/>
              </a:rPr>
              <a:t>，写</a:t>
            </a:r>
            <a:r>
              <a:rPr lang="zh-CN" altLang="en-US" sz="2300" b="1" dirty="0">
                <a:latin typeface="黑体" pitchFamily="49" charset="-122"/>
                <a:ea typeface="黑体" pitchFamily="49" charset="-122"/>
              </a:rPr>
              <a:t>好</a:t>
            </a:r>
            <a:r>
              <a:rPr lang="zh-CN" altLang="en-US" sz="2300" b="1" dirty="0" smtClean="0">
                <a:latin typeface="黑体" pitchFamily="49" charset="-122"/>
                <a:ea typeface="黑体" pitchFamily="49" charset="-122"/>
              </a:rPr>
              <a:t>简单句</a:t>
            </a:r>
            <a:r>
              <a:rPr lang="en-US" altLang="zh-CN" sz="2300" b="1" dirty="0">
                <a:latin typeface="黑体" pitchFamily="49" charset="-122"/>
                <a:ea typeface="黑体" pitchFamily="49" charset="-122"/>
              </a:rPr>
              <a:t>,</a:t>
            </a:r>
            <a:r>
              <a:rPr lang="zh-CN" altLang="en-US" sz="2300" b="1" dirty="0" smtClean="0">
                <a:latin typeface="黑体" pitchFamily="49" charset="-122"/>
                <a:ea typeface="黑体" pitchFamily="49" charset="-122"/>
              </a:rPr>
              <a:t>消除</a:t>
            </a:r>
            <a:r>
              <a:rPr lang="zh-CN" altLang="en-US" sz="2300" b="1" dirty="0">
                <a:latin typeface="黑体" pitchFamily="49" charset="-122"/>
                <a:ea typeface="黑体" pitchFamily="49" charset="-122"/>
              </a:rPr>
              <a:t>常见</a:t>
            </a:r>
            <a:r>
              <a:rPr lang="zh-CN" altLang="en-US" sz="2300" b="1" dirty="0" smtClean="0">
                <a:latin typeface="黑体" pitchFamily="49" charset="-122"/>
                <a:ea typeface="黑体" pitchFamily="49" charset="-122"/>
              </a:rPr>
              <a:t>的词汇和语法</a:t>
            </a:r>
            <a:r>
              <a:rPr lang="zh-CN" altLang="en-US" sz="2300" b="1" dirty="0">
                <a:latin typeface="黑体" pitchFamily="49" charset="-122"/>
                <a:ea typeface="黑体" pitchFamily="49" charset="-122"/>
              </a:rPr>
              <a:t>错误</a:t>
            </a:r>
            <a:r>
              <a:rPr lang="zh-CN" altLang="en-US" sz="2300" b="1" dirty="0" smtClean="0">
                <a:latin typeface="黑体" pitchFamily="49" charset="-122"/>
                <a:ea typeface="黑体" pitchFamily="49" charset="-122"/>
              </a:rPr>
              <a:t>，为自己的写作</a:t>
            </a:r>
            <a:r>
              <a:rPr lang="zh-CN" altLang="en-US" sz="2300" b="1" dirty="0" smtClean="0">
                <a:solidFill>
                  <a:srgbClr val="FF0000"/>
                </a:solidFill>
                <a:latin typeface="黑体" pitchFamily="49" charset="-122"/>
                <a:ea typeface="黑体" pitchFamily="49" charset="-122"/>
              </a:rPr>
              <a:t>雪中送炭；</a:t>
            </a:r>
            <a:endParaRPr lang="zh-CN" altLang="en-US" sz="2300" b="1" dirty="0">
              <a:solidFill>
                <a:srgbClr val="FF0000"/>
              </a:solidFill>
              <a:latin typeface="黑体" pitchFamily="49" charset="-122"/>
              <a:ea typeface="黑体" pitchFamily="49" charset="-122"/>
            </a:endParaRPr>
          </a:p>
          <a:p>
            <a:pPr marL="285750" indent="-285750">
              <a:buFont typeface="Wingdings" pitchFamily="2" charset="2"/>
              <a:buChar char="Ø"/>
            </a:pPr>
            <a:endParaRPr lang="zh-CN" altLang="en-US" dirty="0">
              <a:solidFill>
                <a:prstClr val="black"/>
              </a:solidFill>
            </a:endParaRPr>
          </a:p>
        </p:txBody>
      </p:sp>
      <p:sp>
        <p:nvSpPr>
          <p:cNvPr id="8" name="矩形 7"/>
          <p:cNvSpPr/>
          <p:nvPr/>
        </p:nvSpPr>
        <p:spPr>
          <a:xfrm>
            <a:off x="453582" y="3577366"/>
            <a:ext cx="7683755" cy="446276"/>
          </a:xfrm>
          <a:prstGeom prst="rect">
            <a:avLst/>
          </a:prstGeom>
        </p:spPr>
        <p:txBody>
          <a:bodyPr wrap="square">
            <a:spAutoFit/>
          </a:bodyPr>
          <a:lstStyle/>
          <a:p>
            <a:pPr lvl="0" fontAlgn="auto">
              <a:spcBef>
                <a:spcPts val="0"/>
              </a:spcBef>
              <a:spcAft>
                <a:spcPts val="0"/>
              </a:spcAft>
              <a:defRPr/>
            </a:pPr>
            <a:r>
              <a:rPr lang="en-US" altLang="zh-CN" sz="2300" b="1" dirty="0">
                <a:latin typeface="黑体" pitchFamily="49" charset="-122"/>
                <a:ea typeface="黑体" pitchFamily="49" charset="-122"/>
              </a:rPr>
              <a:t>3</a:t>
            </a:r>
            <a:r>
              <a:rPr lang="en-US" altLang="zh-CN" sz="2300" b="1" dirty="0" smtClean="0">
                <a:latin typeface="黑体" pitchFamily="49" charset="-122"/>
                <a:ea typeface="黑体" pitchFamily="49" charset="-122"/>
              </a:rPr>
              <a:t>.</a:t>
            </a:r>
            <a:r>
              <a:rPr lang="zh-CN" altLang="en-US" sz="2300" b="1" dirty="0" smtClean="0">
                <a:latin typeface="黑体" pitchFamily="49" charset="-122"/>
                <a:ea typeface="黑体" pitchFamily="49" charset="-122"/>
              </a:rPr>
              <a:t>多</a:t>
            </a:r>
            <a:r>
              <a:rPr lang="zh-CN" altLang="en-US" sz="2300" b="1" dirty="0">
                <a:latin typeface="黑体" pitchFamily="49" charset="-122"/>
                <a:ea typeface="黑体" pitchFamily="49" charset="-122"/>
              </a:rPr>
              <a:t>练续写</a:t>
            </a:r>
            <a:r>
              <a:rPr lang="zh-CN" altLang="en-US" sz="2300" b="1" dirty="0">
                <a:solidFill>
                  <a:srgbClr val="FF0000"/>
                </a:solidFill>
                <a:latin typeface="黑体" pitchFamily="49" charset="-122"/>
                <a:ea typeface="黑体" pitchFamily="49" charset="-122"/>
              </a:rPr>
              <a:t>微作文</a:t>
            </a:r>
            <a:r>
              <a:rPr lang="zh-CN" altLang="en-US" sz="2300" b="1" dirty="0">
                <a:latin typeface="黑体" pitchFamily="49" charset="-122"/>
                <a:ea typeface="黑体" pitchFamily="49" charset="-122"/>
              </a:rPr>
              <a:t>，长短句结合、简单句与复杂句</a:t>
            </a:r>
            <a:r>
              <a:rPr lang="zh-CN" altLang="en-US" sz="2300" b="1" dirty="0">
                <a:solidFill>
                  <a:srgbClr val="FF0000"/>
                </a:solidFill>
                <a:latin typeface="黑体" pitchFamily="49" charset="-122"/>
                <a:ea typeface="黑体" pitchFamily="49" charset="-122"/>
              </a:rPr>
              <a:t>结合</a:t>
            </a:r>
            <a:r>
              <a:rPr lang="zh-CN" altLang="en-US" sz="2300" b="1" dirty="0">
                <a:latin typeface="黑体" pitchFamily="49" charset="-122"/>
                <a:ea typeface="黑体" pitchFamily="49" charset="-122"/>
              </a:rPr>
              <a:t>；</a:t>
            </a:r>
          </a:p>
        </p:txBody>
      </p:sp>
      <p:sp>
        <p:nvSpPr>
          <p:cNvPr id="2" name="矩形 1"/>
          <p:cNvSpPr/>
          <p:nvPr/>
        </p:nvSpPr>
        <p:spPr>
          <a:xfrm>
            <a:off x="456201" y="2624455"/>
            <a:ext cx="8077328" cy="800219"/>
          </a:xfrm>
          <a:prstGeom prst="rect">
            <a:avLst/>
          </a:prstGeom>
        </p:spPr>
        <p:txBody>
          <a:bodyPr wrap="square">
            <a:spAutoFit/>
          </a:bodyPr>
          <a:lstStyle/>
          <a:p>
            <a:pPr lvl="0" fontAlgn="auto">
              <a:spcBef>
                <a:spcPts val="600"/>
              </a:spcBef>
              <a:spcAft>
                <a:spcPts val="0"/>
              </a:spcAft>
              <a:buClr>
                <a:srgbClr val="4F81BD"/>
              </a:buClr>
              <a:buSzPct val="76000"/>
            </a:pPr>
            <a:r>
              <a:rPr lang="en-US" altLang="zh-CN" sz="2300" b="1" dirty="0">
                <a:latin typeface="黑体" pitchFamily="49" charset="-122"/>
                <a:ea typeface="黑体" pitchFamily="49" charset="-122"/>
              </a:rPr>
              <a:t>2</a:t>
            </a:r>
            <a:r>
              <a:rPr lang="en-US" altLang="zh-CN" sz="2300" b="1" dirty="0" smtClean="0">
                <a:latin typeface="黑体" pitchFamily="49" charset="-122"/>
                <a:ea typeface="黑体" pitchFamily="49" charset="-122"/>
              </a:rPr>
              <a:t>.</a:t>
            </a:r>
            <a:r>
              <a:rPr lang="zh-CN" altLang="en-US" sz="2300" b="1" dirty="0" smtClean="0">
                <a:solidFill>
                  <a:srgbClr val="FF0000"/>
                </a:solidFill>
                <a:latin typeface="黑体" pitchFamily="49" charset="-122"/>
                <a:ea typeface="黑体" pitchFamily="49" charset="-122"/>
              </a:rPr>
              <a:t>适当</a:t>
            </a:r>
            <a:r>
              <a:rPr lang="zh-CN" altLang="en-US" sz="2300" b="1" dirty="0">
                <a:solidFill>
                  <a:srgbClr val="FF0000"/>
                </a:solidFill>
                <a:latin typeface="黑体" pitchFamily="49" charset="-122"/>
                <a:ea typeface="黑体" pitchFamily="49" charset="-122"/>
              </a:rPr>
              <a:t>而恰当</a:t>
            </a:r>
            <a:r>
              <a:rPr lang="zh-CN" altLang="en-US" sz="2300" b="1" dirty="0">
                <a:latin typeface="黑体" pitchFamily="49" charset="-122"/>
                <a:ea typeface="黑体" pitchFamily="49" charset="-122"/>
              </a:rPr>
              <a:t>地运用</a:t>
            </a:r>
            <a:r>
              <a:rPr lang="zh-CN" altLang="en-US" sz="2300" b="1" dirty="0">
                <a:solidFill>
                  <a:srgbClr val="FF0000"/>
                </a:solidFill>
                <a:latin typeface="黑体" pitchFamily="49" charset="-122"/>
                <a:ea typeface="黑体" pitchFamily="49" charset="-122"/>
              </a:rPr>
              <a:t>高级</a:t>
            </a:r>
            <a:r>
              <a:rPr lang="zh-CN" altLang="en-US" sz="2300" b="1" dirty="0">
                <a:latin typeface="黑体" pitchFamily="49" charset="-122"/>
                <a:ea typeface="黑体" pitchFamily="49" charset="-122"/>
              </a:rPr>
              <a:t>词汇、句型和语段，为自己的写作</a:t>
            </a:r>
            <a:r>
              <a:rPr lang="zh-CN" altLang="en-US" sz="2300" b="1" dirty="0">
                <a:solidFill>
                  <a:srgbClr val="FF0000"/>
                </a:solidFill>
                <a:latin typeface="黑体" pitchFamily="49" charset="-122"/>
                <a:ea typeface="黑体" pitchFamily="49" charset="-122"/>
              </a:rPr>
              <a:t>锦上添花</a:t>
            </a:r>
            <a:r>
              <a:rPr lang="zh-CN" altLang="en-US" sz="2300" b="1" dirty="0">
                <a:latin typeface="黑体" pitchFamily="49" charset="-122"/>
                <a:ea typeface="黑体" pitchFamily="49" charset="-122"/>
              </a:rPr>
              <a:t>；</a:t>
            </a:r>
          </a:p>
        </p:txBody>
      </p:sp>
      <p:sp>
        <p:nvSpPr>
          <p:cNvPr id="10" name="矩形 9"/>
          <p:cNvSpPr/>
          <p:nvPr/>
        </p:nvSpPr>
        <p:spPr>
          <a:xfrm>
            <a:off x="463907" y="4256357"/>
            <a:ext cx="8069622" cy="1508105"/>
          </a:xfrm>
          <a:prstGeom prst="rect">
            <a:avLst/>
          </a:prstGeom>
        </p:spPr>
        <p:txBody>
          <a:bodyPr wrap="square">
            <a:spAutoFit/>
          </a:bodyPr>
          <a:lstStyle/>
          <a:p>
            <a:pPr lvl="0" eaLnBrk="0" hangingPunct="0">
              <a:spcBef>
                <a:spcPts val="600"/>
              </a:spcBef>
              <a:buClr>
                <a:srgbClr val="727CA3"/>
              </a:buClr>
              <a:buSzPct val="76000"/>
              <a:defRPr/>
            </a:pPr>
            <a:r>
              <a:rPr lang="en-US" altLang="zh-CN" sz="2300" b="1" dirty="0">
                <a:latin typeface="黑体" pitchFamily="49" charset="-122"/>
                <a:ea typeface="黑体" pitchFamily="49" charset="-122"/>
              </a:rPr>
              <a:t>4.</a:t>
            </a:r>
            <a:r>
              <a:rPr lang="zh-CN" altLang="en-US" sz="2300" b="1" dirty="0">
                <a:solidFill>
                  <a:srgbClr val="FF0000"/>
                </a:solidFill>
                <a:latin typeface="黑体" pitchFamily="49" charset="-122"/>
                <a:ea typeface="黑体" pitchFamily="49" charset="-122"/>
              </a:rPr>
              <a:t>积累</a:t>
            </a:r>
            <a:r>
              <a:rPr lang="zh-CN" altLang="en-US" sz="2300" b="1" dirty="0">
                <a:latin typeface="黑体" pitchFamily="49" charset="-122"/>
                <a:ea typeface="黑体" pitchFamily="49" charset="-122"/>
              </a:rPr>
              <a:t>记叙文、故事方面的词汇、句型和语</a:t>
            </a:r>
            <a:r>
              <a:rPr lang="zh-CN" altLang="en-US" sz="2300" b="1" dirty="0" smtClean="0">
                <a:latin typeface="黑体" pitchFamily="49" charset="-122"/>
                <a:ea typeface="黑体" pitchFamily="49" charset="-122"/>
              </a:rPr>
              <a:t>段</a:t>
            </a:r>
            <a:r>
              <a:rPr lang="en-US" altLang="zh-CN" sz="2300" b="1" dirty="0" smtClean="0">
                <a:latin typeface="黑体" pitchFamily="49" charset="-122"/>
                <a:ea typeface="黑体" pitchFamily="49" charset="-122"/>
              </a:rPr>
              <a:t>,</a:t>
            </a:r>
            <a:r>
              <a:rPr lang="zh-CN" altLang="en-US" sz="2300" b="1" dirty="0" smtClean="0">
                <a:latin typeface="黑体" pitchFamily="49" charset="-122"/>
                <a:ea typeface="黑体" pitchFamily="49" charset="-122"/>
              </a:rPr>
              <a:t>重视</a:t>
            </a:r>
            <a:r>
              <a:rPr lang="zh-CN" altLang="en-US" sz="2300" b="1" dirty="0" smtClean="0">
                <a:solidFill>
                  <a:srgbClr val="FF0000"/>
                </a:solidFill>
                <a:latin typeface="黑体" pitchFamily="49" charset="-122"/>
                <a:ea typeface="黑体" pitchFamily="49" charset="-122"/>
              </a:rPr>
              <a:t>细节描写</a:t>
            </a:r>
            <a:r>
              <a:rPr lang="zh-CN" altLang="en-US" sz="2300" b="1" dirty="0" smtClean="0">
                <a:latin typeface="黑体" pitchFamily="49" charset="-122"/>
                <a:ea typeface="黑体" pitchFamily="49" charset="-122"/>
              </a:rPr>
              <a:t>，以打造</a:t>
            </a:r>
            <a:r>
              <a:rPr lang="zh-CN" altLang="en-US" sz="2300" b="1" dirty="0">
                <a:latin typeface="黑体" pitchFamily="49" charset="-122"/>
                <a:ea typeface="黑体" pitchFamily="49" charset="-122"/>
              </a:rPr>
              <a:t>鲜活灵动的人物形象和丰富充实的情节链条。以</a:t>
            </a:r>
            <a:r>
              <a:rPr lang="zh-CN" altLang="en-US" sz="2300" b="1" dirty="0">
                <a:solidFill>
                  <a:srgbClr val="FF0000"/>
                </a:solidFill>
                <a:latin typeface="黑体" pitchFamily="49" charset="-122"/>
                <a:ea typeface="黑体" pitchFamily="49" charset="-122"/>
              </a:rPr>
              <a:t>动作描写、语言描写和心理描写</a:t>
            </a:r>
            <a:r>
              <a:rPr lang="zh-CN" altLang="en-US" sz="2300" b="1" dirty="0">
                <a:latin typeface="黑体" pitchFamily="49" charset="-122"/>
                <a:ea typeface="黑体" pitchFamily="49" charset="-122"/>
              </a:rPr>
              <a:t>为主，辅之以恰当的</a:t>
            </a:r>
            <a:r>
              <a:rPr lang="zh-CN" altLang="en-US" sz="2300" b="1" dirty="0">
                <a:solidFill>
                  <a:srgbClr val="FF0000"/>
                </a:solidFill>
                <a:latin typeface="黑体" pitchFamily="49" charset="-122"/>
                <a:ea typeface="黑体" pitchFamily="49" charset="-122"/>
              </a:rPr>
              <a:t>外貌描写和环境描写</a:t>
            </a:r>
            <a:r>
              <a:rPr lang="zh-CN" altLang="en-US" sz="2300" b="1" dirty="0">
                <a:latin typeface="黑体" pitchFamily="49" charset="-122"/>
                <a:ea typeface="黑体" pitchFamily="49" charset="-122"/>
              </a:rPr>
              <a:t>。</a:t>
            </a:r>
            <a:endParaRPr lang="en-US" altLang="zh-CN" sz="2300" b="1" dirty="0">
              <a:latin typeface="黑体" pitchFamily="49" charset="-122"/>
              <a:ea typeface="黑体" pitchFamily="49" charset="-122"/>
            </a:endParaRPr>
          </a:p>
        </p:txBody>
      </p:sp>
    </p:spTree>
    <p:extLst>
      <p:ext uri="{BB962C8B-B14F-4D97-AF65-F5344CB8AC3E}">
        <p14:creationId xmlns:p14="http://schemas.microsoft.com/office/powerpoint/2010/main" val="31825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99" y="4397450"/>
            <a:ext cx="2717799" cy="2054150"/>
          </a:xfrm>
          <a:prstGeom prst="rect">
            <a:avLst/>
          </a:prstGeom>
        </p:spPr>
      </p:pic>
      <p:sp>
        <p:nvSpPr>
          <p:cNvPr id="3" name="内容占位符 2"/>
          <p:cNvSpPr>
            <a:spLocks noGrp="1"/>
          </p:cNvSpPr>
          <p:nvPr>
            <p:ph idx="1"/>
          </p:nvPr>
        </p:nvSpPr>
        <p:spPr>
          <a:xfrm>
            <a:off x="495300" y="1206500"/>
            <a:ext cx="8191500" cy="5295900"/>
          </a:xfrm>
          <a:ln w="28575">
            <a:solidFill>
              <a:srgbClr val="0000FF"/>
            </a:solidFill>
          </a:ln>
        </p:spPr>
        <p:txBody>
          <a:bodyPr/>
          <a:lstStyle/>
          <a:p>
            <a:pPr marL="0" indent="0" algn="ctr">
              <a:buNone/>
            </a:pPr>
            <a:r>
              <a:rPr lang="en-US" altLang="zh-CN" sz="1400" b="1" dirty="0"/>
              <a:t>The Beach House</a:t>
            </a:r>
          </a:p>
          <a:p>
            <a:pPr marL="0" indent="0">
              <a:buNone/>
            </a:pPr>
            <a:r>
              <a:rPr lang="en-US" altLang="zh-CN" sz="1400" b="1" dirty="0"/>
              <a:t>It’s a perfect family summer seaside holiday. Occasionally some white clouds floated across the blue sky. The sandy beach was soft and comfortable. The water was glistering in the morning sunlight and the surf was cool on their feet as </a:t>
            </a:r>
            <a:r>
              <a:rPr lang="en-US" altLang="zh-CN" sz="1400" b="1" dirty="0" err="1"/>
              <a:t>Krin</a:t>
            </a:r>
            <a:r>
              <a:rPr lang="en-US" altLang="zh-CN" sz="1400" b="1" dirty="0"/>
              <a:t> and Paula leisurely walked along the water edge. The brother and sister began to make some sandcastles. Not far away, mother sat under a big umbrella, reading a book with a bottle of lemonade in her hand. Father was busy exchanging a few words of greetings with strangers he met on the beach.</a:t>
            </a:r>
          </a:p>
          <a:p>
            <a:pPr marL="0" indent="0">
              <a:buNone/>
            </a:pPr>
            <a:r>
              <a:rPr lang="en-US" altLang="zh-CN" sz="1400" b="1" dirty="0"/>
              <a:t>Suddenly, </a:t>
            </a:r>
            <a:r>
              <a:rPr lang="en-US" altLang="zh-CN" sz="1400" b="1" dirty="0" err="1"/>
              <a:t>Krin</a:t>
            </a:r>
            <a:r>
              <a:rPr lang="en-US" altLang="zh-CN" sz="1400" b="1" dirty="0"/>
              <a:t> spotted some pieces of seashells lying scattered on the picturesque beach and small holes stretching along it where the crabs had hidden. He immediately invited Paula to collect shells and search the holes together with him. They were having a ball exploring what appeared to be a never-ending beach.</a:t>
            </a:r>
          </a:p>
          <a:p>
            <a:pPr marL="0" indent="0">
              <a:buNone/>
            </a:pPr>
            <a:r>
              <a:rPr lang="en-US" altLang="zh-CN" sz="1400" b="1" dirty="0"/>
              <a:t>After a while, they stopped and looked back. Their parents and the umbrellas, beach chairs, and crowds were a long way off. But just ahead, hidden amongst sea grape trees stood a run-down house that seemed to be out of repair for years. It appeared to be unoccupied. Curious, they went to investigate.</a:t>
            </a:r>
          </a:p>
          <a:p>
            <a:pPr marL="0" indent="0">
              <a:buNone/>
            </a:pPr>
            <a:r>
              <a:rPr lang="en-US" altLang="zh-CN" sz="1400" b="1" dirty="0"/>
              <a:t>The front steps to the doorway of the house creaked(</a:t>
            </a:r>
            <a:r>
              <a:rPr lang="zh-CN" altLang="en-US" sz="1400" b="1" dirty="0"/>
              <a:t>嘎吱作响</a:t>
            </a:r>
            <a:r>
              <a:rPr lang="en-US" altLang="zh-CN" sz="1400" b="1" dirty="0"/>
              <a:t>) as they carefully climbed up them, so did the porch when they stepped onto it. The dusty windows and porch railing(</a:t>
            </a:r>
            <a:r>
              <a:rPr lang="zh-CN" altLang="en-US" sz="1400" b="1" dirty="0"/>
              <a:t>门廊栏杆</a:t>
            </a:r>
            <a:r>
              <a:rPr lang="en-US" altLang="zh-CN" sz="1400" b="1" dirty="0"/>
              <a:t>)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p>
          <a:p>
            <a:pPr marL="0" indent="0">
              <a:buNone/>
            </a:pPr>
            <a:r>
              <a:rPr lang="en-US" altLang="zh-CN" sz="1400" b="1" dirty="0"/>
              <a:t>Scared, </a:t>
            </a:r>
            <a:r>
              <a:rPr lang="en-US" altLang="zh-CN" sz="1400" b="1" dirty="0" err="1"/>
              <a:t>Krin</a:t>
            </a:r>
            <a:r>
              <a:rPr lang="en-US" altLang="zh-CN" sz="1400" b="1" dirty="0"/>
              <a:t> and Paula were frozen to the spot. But before they could even utter something like “Oh-oh,” the windows abruptly closed, too. And if this wasn’t scary enough, the stairs to the second floor creaked loudly. When a light in the back bedroom flickered(</a:t>
            </a:r>
            <a:r>
              <a:rPr lang="zh-CN" altLang="en-US" sz="1400" b="1" dirty="0"/>
              <a:t>摇曳</a:t>
            </a:r>
            <a:r>
              <a:rPr lang="en-US" altLang="zh-CN" sz="1400" b="1" dirty="0"/>
              <a:t>), that was absolutely the final straw.  </a:t>
            </a:r>
          </a:p>
          <a:p>
            <a:pPr marL="0" indent="0">
              <a:buNone/>
            </a:pPr>
            <a:r>
              <a:rPr lang="en-US" altLang="zh-CN" sz="1400" b="1" dirty="0"/>
              <a:t>“Let’s get out of here, Paula!” screamed </a:t>
            </a:r>
            <a:r>
              <a:rPr lang="en-US" altLang="zh-CN" sz="1400" b="1" dirty="0" err="1"/>
              <a:t>Krin</a:t>
            </a:r>
            <a:r>
              <a:rPr lang="en-US" altLang="zh-CN" sz="1400" b="1" dirty="0"/>
              <a:t>. _______________________</a:t>
            </a:r>
          </a:p>
          <a:p>
            <a:pPr marL="0" indent="0">
              <a:buNone/>
            </a:pPr>
            <a:r>
              <a:rPr lang="en-US" altLang="zh-CN" sz="1400" b="1" dirty="0"/>
              <a:t>Out they ran, all the way back to those wonderful umbrellas, beach chairs, and crowds.</a:t>
            </a:r>
          </a:p>
          <a:p>
            <a:endParaRPr lang="zh-CN" altLang="en-US" dirty="0"/>
          </a:p>
        </p:txBody>
      </p:sp>
      <p:sp>
        <p:nvSpPr>
          <p:cNvPr id="4"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续写细节描写案例</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分析</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4172072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Outside</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1-2)</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290102" y="5305779"/>
            <a:ext cx="8623300" cy="1183955"/>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4" name="组合 3"/>
          <p:cNvGrpSpPr/>
          <p:nvPr/>
        </p:nvGrpSpPr>
        <p:grpSpPr>
          <a:xfrm>
            <a:off x="440371" y="5408488"/>
            <a:ext cx="8176578" cy="978535"/>
            <a:chOff x="440371" y="5408488"/>
            <a:chExt cx="8176578" cy="978535"/>
          </a:xfrm>
        </p:grpSpPr>
        <p:pic>
          <p:nvPicPr>
            <p:cNvPr id="19"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8051164" y="5408488"/>
              <a:ext cx="565785" cy="978535"/>
            </a:xfrm>
            <a:prstGeom prst="rect">
              <a:avLst/>
            </a:prstGeom>
            <a:noFill/>
            <a:ln w="9525">
              <a:noFill/>
              <a:miter lim="800000"/>
              <a:headEnd/>
              <a:tailEnd/>
            </a:ln>
          </p:spPr>
        </p:pic>
        <p:sp>
          <p:nvSpPr>
            <p:cNvPr id="23" name="TextBox 22"/>
            <p:cNvSpPr txBox="1"/>
            <p:nvPr/>
          </p:nvSpPr>
          <p:spPr>
            <a:xfrm>
              <a:off x="440371" y="5494471"/>
              <a:ext cx="789368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a:t>
              </a:r>
              <a:r>
                <a:rPr lang="en-US" altLang="zh-CN" sz="2600" b="1" dirty="0" smtClean="0">
                  <a:latin typeface="Comic Sans MS" panose="030F0702030302020204" pitchFamily="66" charset="0"/>
                </a:rPr>
                <a:t>were </a:t>
              </a:r>
              <a:r>
                <a:rPr lang="en-US" altLang="zh-CN" sz="2600" b="1" dirty="0">
                  <a:latin typeface="Comic Sans MS" panose="030F0702030302020204" pitchFamily="66" charset="0"/>
                </a:rPr>
                <a:t>having a </a:t>
              </a:r>
              <a:r>
                <a:rPr lang="en-US" altLang="zh-CN" sz="2600" b="1" dirty="0" smtClean="0">
                  <a:solidFill>
                    <a:srgbClr val="FF0000"/>
                  </a:solidFill>
                  <a:latin typeface="Comic Sans MS" panose="030F0702030302020204" pitchFamily="66" charset="0"/>
                </a:rPr>
                <a:t>perfect</a:t>
              </a:r>
              <a:r>
                <a:rPr lang="en-US" altLang="zh-CN" sz="2600" b="1" dirty="0" smtClean="0">
                  <a:latin typeface="Comic Sans MS" panose="030F0702030302020204" pitchFamily="66" charset="0"/>
                </a:rPr>
                <a:t> and </a:t>
              </a:r>
              <a:r>
                <a:rPr lang="en-US" altLang="zh-CN" sz="2600" b="1" dirty="0" smtClean="0">
                  <a:solidFill>
                    <a:srgbClr val="FF0000"/>
                  </a:solidFill>
                  <a:latin typeface="Comic Sans MS" panose="030F0702030302020204" pitchFamily="66" charset="0"/>
                </a:rPr>
                <a:t>relaxing</a:t>
              </a:r>
              <a:r>
                <a:rPr lang="en-US" altLang="zh-CN" sz="2600" b="1" dirty="0" smtClean="0">
                  <a:latin typeface="Comic Sans MS" panose="030F0702030302020204" pitchFamily="66" charset="0"/>
                </a:rPr>
                <a:t> holiday</a:t>
              </a:r>
              <a:r>
                <a:rPr lang="en-US" altLang="zh-CN" sz="2600" b="1" dirty="0">
                  <a:latin typeface="Comic Sans MS" panose="030F0702030302020204" pitchFamily="66" charset="0"/>
                </a:rPr>
                <a:t>?</a:t>
              </a:r>
              <a:endParaRPr lang="zh-CN" altLang="en-US" sz="2600" b="1" dirty="0">
                <a:latin typeface="Comic Sans MS" panose="030F0702030302020204" pitchFamily="66"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1" y="3224403"/>
            <a:ext cx="2276432" cy="188239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071" y="3218341"/>
            <a:ext cx="2142425" cy="1888456"/>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172" y="3345447"/>
            <a:ext cx="2072328" cy="1908135"/>
          </a:xfrm>
          <a:prstGeom prst="rect">
            <a:avLst/>
          </a:prstGeom>
        </p:spPr>
      </p:pic>
      <p:grpSp>
        <p:nvGrpSpPr>
          <p:cNvPr id="5" name="组合 4"/>
          <p:cNvGrpSpPr/>
          <p:nvPr/>
        </p:nvGrpSpPr>
        <p:grpSpPr>
          <a:xfrm>
            <a:off x="787400" y="1122458"/>
            <a:ext cx="2489200" cy="2094992"/>
            <a:chOff x="787400" y="1122458"/>
            <a:chExt cx="3300053" cy="2094992"/>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0" y="1122458"/>
              <a:ext cx="2991715" cy="1741049"/>
            </a:xfrm>
            <a:prstGeom prst="rect">
              <a:avLst/>
            </a:prstGeom>
          </p:spPr>
        </p:pic>
        <p:sp>
          <p:nvSpPr>
            <p:cNvPr id="3" name="TextBox 2"/>
            <p:cNvSpPr txBox="1"/>
            <p:nvPr/>
          </p:nvSpPr>
          <p:spPr>
            <a:xfrm>
              <a:off x="925153" y="2786563"/>
              <a:ext cx="3162300" cy="430887"/>
            </a:xfrm>
            <a:prstGeom prst="rect">
              <a:avLst/>
            </a:prstGeom>
            <a:noFill/>
          </p:spPr>
          <p:txBody>
            <a:bodyPr wrap="square" rtlCol="0">
              <a:spAutoFit/>
            </a:bodyPr>
            <a:lstStyle/>
            <a:p>
              <a:r>
                <a:rPr lang="en-US" altLang="zh-CN" sz="2200" b="1" dirty="0">
                  <a:solidFill>
                    <a:srgbClr val="FF0000"/>
                  </a:solidFill>
                </a:rPr>
                <a:t>float</a:t>
              </a:r>
              <a:r>
                <a:rPr lang="en-US" altLang="zh-CN" sz="2200" b="1" dirty="0"/>
                <a:t>ing clouds</a:t>
              </a:r>
              <a:endParaRPr lang="zh-CN" altLang="en-US" sz="2200" b="1" dirty="0"/>
            </a:p>
          </p:txBody>
        </p:sp>
      </p:grpSp>
      <p:grpSp>
        <p:nvGrpSpPr>
          <p:cNvPr id="6" name="组合 5"/>
          <p:cNvGrpSpPr/>
          <p:nvPr/>
        </p:nvGrpSpPr>
        <p:grpSpPr>
          <a:xfrm>
            <a:off x="3455071" y="1108491"/>
            <a:ext cx="3251468" cy="2108959"/>
            <a:chOff x="4820380" y="1108490"/>
            <a:chExt cx="4864100" cy="2108959"/>
          </a:xfrm>
        </p:grpSpPr>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2639" y="1108490"/>
              <a:ext cx="3261861" cy="1755017"/>
            </a:xfrm>
            <a:prstGeom prst="rect">
              <a:avLst/>
            </a:prstGeom>
          </p:spPr>
        </p:pic>
        <p:sp>
          <p:nvSpPr>
            <p:cNvPr id="16" name="TextBox 15"/>
            <p:cNvSpPr txBox="1"/>
            <p:nvPr/>
          </p:nvSpPr>
          <p:spPr>
            <a:xfrm>
              <a:off x="4820380" y="2786562"/>
              <a:ext cx="4864100" cy="430887"/>
            </a:xfrm>
            <a:prstGeom prst="rect">
              <a:avLst/>
            </a:prstGeom>
            <a:noFill/>
          </p:spPr>
          <p:txBody>
            <a:bodyPr wrap="square" rtlCol="0">
              <a:spAutoFit/>
            </a:bodyPr>
            <a:lstStyle/>
            <a:p>
              <a:r>
                <a:rPr lang="en-US" altLang="zh-CN" sz="2200" b="1" dirty="0" smtClean="0">
                  <a:solidFill>
                    <a:srgbClr val="FF0000"/>
                  </a:solidFill>
                </a:rPr>
                <a:t>glister</a:t>
              </a:r>
              <a:r>
                <a:rPr lang="en-US" altLang="zh-CN" sz="2200" b="1" dirty="0" smtClean="0"/>
                <a:t>ing water</a:t>
              </a:r>
              <a:endParaRPr lang="zh-CN" altLang="en-US" sz="2200" b="1" dirty="0"/>
            </a:p>
          </p:txBody>
        </p:sp>
      </p:grpSp>
      <p:sp>
        <p:nvSpPr>
          <p:cNvPr id="17" name="TextBox 16"/>
          <p:cNvSpPr txBox="1"/>
          <p:nvPr/>
        </p:nvSpPr>
        <p:spPr>
          <a:xfrm>
            <a:off x="554283" y="5423791"/>
            <a:ext cx="7998396" cy="892552"/>
          </a:xfrm>
          <a:prstGeom prst="rect">
            <a:avLst/>
          </a:prstGeom>
          <a:noFill/>
        </p:spPr>
        <p:txBody>
          <a:bodyPr wrap="square" rtlCol="0">
            <a:spAutoFit/>
          </a:bodyPr>
          <a:lstStyle/>
          <a:p>
            <a:r>
              <a:rPr lang="en-US" altLang="zh-CN" sz="2600" b="1" dirty="0" smtClean="0">
                <a:latin typeface="Aharoni" pitchFamily="2" charset="-79"/>
                <a:cs typeface="Aharoni" pitchFamily="2" charset="-79"/>
              </a:rPr>
              <a:t>To give descriptions of </a:t>
            </a:r>
            <a:r>
              <a:rPr lang="en-US" altLang="zh-CN" sz="2600" b="1" dirty="0">
                <a:latin typeface="Aharoni" pitchFamily="2" charset="-79"/>
                <a:cs typeface="Aharoni" pitchFamily="2" charset="-79"/>
              </a:rPr>
              <a:t>the </a:t>
            </a:r>
            <a:r>
              <a:rPr lang="en-US" altLang="zh-CN" sz="2600" b="1" dirty="0" smtClean="0">
                <a:solidFill>
                  <a:srgbClr val="FF0000"/>
                </a:solidFill>
                <a:latin typeface="Aharoni" pitchFamily="2" charset="-79"/>
                <a:cs typeface="Aharoni" pitchFamily="2" charset="-79"/>
              </a:rPr>
              <a:t>surroundings</a:t>
            </a:r>
            <a:r>
              <a:rPr lang="en-US" altLang="zh-CN" sz="2600" b="1" dirty="0" smtClean="0">
                <a:latin typeface="Aharoni" pitchFamily="2" charset="-79"/>
                <a:cs typeface="Aharoni" pitchFamily="2" charset="-79"/>
              </a:rPr>
              <a:t> and what people </a:t>
            </a:r>
            <a:r>
              <a:rPr lang="en-US" altLang="zh-CN" sz="2600" b="1" dirty="0" smtClean="0">
                <a:solidFill>
                  <a:srgbClr val="FF0000"/>
                </a:solidFill>
                <a:latin typeface="Aharoni" pitchFamily="2" charset="-79"/>
                <a:cs typeface="Aharoni" pitchFamily="2" charset="-79"/>
              </a:rPr>
              <a:t>do</a:t>
            </a:r>
            <a:r>
              <a:rPr lang="en-US" altLang="zh-CN" sz="2600" b="1" dirty="0" smtClean="0">
                <a:latin typeface="Aharoni" pitchFamily="2" charset="-79"/>
                <a:cs typeface="Aharoni" pitchFamily="2" charset="-79"/>
              </a:rPr>
              <a:t>.</a:t>
            </a:r>
            <a:endParaRPr lang="zh-CN" altLang="en-US" sz="2600" b="1" dirty="0">
              <a:latin typeface="Aharoni" pitchFamily="2" charset="-79"/>
              <a:cs typeface="Aharoni" pitchFamily="2" charset="-79"/>
            </a:endParaRPr>
          </a:p>
        </p:txBody>
      </p:sp>
      <p:grpSp>
        <p:nvGrpSpPr>
          <p:cNvPr id="18" name="组合 17"/>
          <p:cNvGrpSpPr/>
          <p:nvPr/>
        </p:nvGrpSpPr>
        <p:grpSpPr>
          <a:xfrm>
            <a:off x="5792074" y="1122458"/>
            <a:ext cx="2939175" cy="2101945"/>
            <a:chOff x="5792074" y="1122458"/>
            <a:chExt cx="2939175" cy="2101945"/>
          </a:xfrm>
        </p:grpSpPr>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8708" y="1122458"/>
              <a:ext cx="2072455" cy="1741050"/>
            </a:xfrm>
            <a:prstGeom prst="rect">
              <a:avLst/>
            </a:prstGeom>
          </p:spPr>
        </p:pic>
        <p:sp>
          <p:nvSpPr>
            <p:cNvPr id="14" name="TextBox 13"/>
            <p:cNvSpPr txBox="1"/>
            <p:nvPr/>
          </p:nvSpPr>
          <p:spPr>
            <a:xfrm>
              <a:off x="5792074" y="2793516"/>
              <a:ext cx="2939175" cy="430887"/>
            </a:xfrm>
            <a:prstGeom prst="rect">
              <a:avLst/>
            </a:prstGeom>
            <a:noFill/>
          </p:spPr>
          <p:txBody>
            <a:bodyPr wrap="square" rtlCol="0">
              <a:spAutoFit/>
            </a:bodyPr>
            <a:lstStyle/>
            <a:p>
              <a:r>
                <a:rPr lang="en-US" altLang="zh-CN" sz="2200" b="1" dirty="0">
                  <a:solidFill>
                    <a:srgbClr val="FF0000"/>
                  </a:solidFill>
                </a:rPr>
                <a:t>s</a:t>
              </a:r>
              <a:r>
                <a:rPr lang="en-US" altLang="zh-CN" sz="2200" b="1" dirty="0" smtClean="0">
                  <a:solidFill>
                    <a:srgbClr val="FF0000"/>
                  </a:solidFill>
                </a:rPr>
                <a:t>catter</a:t>
              </a:r>
              <a:r>
                <a:rPr lang="en-US" altLang="zh-CN" sz="2200" b="1" dirty="0" smtClean="0"/>
                <a:t>ed seashells</a:t>
              </a:r>
              <a:endParaRPr lang="zh-CN" altLang="en-US" sz="2200" b="1" dirty="0"/>
            </a:p>
          </p:txBody>
        </p:sp>
      </p:grpSp>
    </p:spTree>
    <p:extLst>
      <p:ext uri="{BB962C8B-B14F-4D97-AF65-F5344CB8AC3E}">
        <p14:creationId xmlns:p14="http://schemas.microsoft.com/office/powerpoint/2010/main" val="16321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92259" y="259358"/>
            <a:ext cx="8486072" cy="553998"/>
          </a:xfrm>
          <a:prstGeom prst="rect">
            <a:avLst/>
          </a:prstGeom>
          <a:noFill/>
          <a:ln w="9525">
            <a:noFill/>
            <a:miter lim="800000"/>
          </a:ln>
        </p:spPr>
        <p:txBody>
          <a:bodyPr wrap="square">
            <a:spAutoFit/>
          </a:bodyPr>
          <a:lstStyle/>
          <a:p>
            <a:pPr algn="ctr"/>
            <a:r>
              <a:rPr lang="en-US" altLang="zh-CN" sz="3000" b="1" dirty="0" smtClean="0">
                <a:solidFill>
                  <a:srgbClr val="FFFFFF"/>
                </a:solidFill>
                <a:latin typeface="Arial Black" pitchFamily="34" charset="0"/>
              </a:rPr>
              <a:t>Descriptions of </a:t>
            </a:r>
            <a:r>
              <a:rPr lang="en-US" altLang="zh-CN" sz="3000" b="1" dirty="0" smtClean="0">
                <a:solidFill>
                  <a:srgbClr val="FFFF00"/>
                </a:solidFill>
                <a:latin typeface="Arial Black" pitchFamily="34" charset="0"/>
              </a:rPr>
              <a:t>surroundings</a:t>
            </a:r>
            <a:endParaRPr lang="en-US" altLang="zh-CN" sz="3000" b="1" dirty="0">
              <a:solidFill>
                <a:srgbClr val="FFFF00"/>
              </a:solidFill>
              <a:latin typeface="Arial Black"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308100"/>
            <a:ext cx="3745784" cy="234486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295" y="1308100"/>
            <a:ext cx="3627881" cy="234486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295" y="3771900"/>
            <a:ext cx="3627881" cy="285285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3771900"/>
            <a:ext cx="3745784" cy="2852859"/>
          </a:xfrm>
          <a:prstGeom prst="rect">
            <a:avLst/>
          </a:prstGeom>
        </p:spPr>
      </p:pic>
      <p:sp>
        <p:nvSpPr>
          <p:cNvPr id="6" name="圆角矩形 5"/>
          <p:cNvSpPr/>
          <p:nvPr/>
        </p:nvSpPr>
        <p:spPr>
          <a:xfrm>
            <a:off x="603635" y="1117597"/>
            <a:ext cx="7659541" cy="30941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prstClr val="black"/>
                </a:solidFill>
                <a:latin typeface="Times New Roman" panose="02020603050405020304" pitchFamily="18" charset="0"/>
              </a:rPr>
              <a:t>A </a:t>
            </a:r>
            <a:r>
              <a:rPr lang="en-US" altLang="zh-CN" sz="2800" b="1" i="1" dirty="0">
                <a:solidFill>
                  <a:srgbClr val="FF0000"/>
                </a:solidFill>
                <a:latin typeface="Times New Roman" panose="02020603050405020304" pitchFamily="18" charset="0"/>
              </a:rPr>
              <a:t>soft breeze </a:t>
            </a:r>
            <a:r>
              <a:rPr lang="en-US" altLang="zh-CN" sz="2800" b="1" i="1" dirty="0">
                <a:solidFill>
                  <a:prstClr val="black"/>
                </a:solidFill>
                <a:latin typeface="Times New Roman" panose="02020603050405020304" pitchFamily="18" charset="0"/>
              </a:rPr>
              <a:t>gently kissed her hair. </a:t>
            </a:r>
            <a:r>
              <a:rPr lang="en-US" altLang="zh-CN" sz="2800" b="1" i="1" dirty="0">
                <a:solidFill>
                  <a:srgbClr val="FF0000"/>
                </a:solidFill>
                <a:latin typeface="Times New Roman" panose="02020603050405020304" pitchFamily="18" charset="0"/>
              </a:rPr>
              <a:t>The golden red sun</a:t>
            </a:r>
            <a:r>
              <a:rPr lang="en-US" altLang="zh-CN" sz="2800" b="1" i="1" dirty="0">
                <a:solidFill>
                  <a:prstClr val="black"/>
                </a:solidFill>
                <a:latin typeface="Times New Roman" panose="02020603050405020304" pitchFamily="18" charset="0"/>
              </a:rPr>
              <a:t> was setting. She was spellbound by its color, softly fading into yellow. She could hear nothing but </a:t>
            </a:r>
            <a:r>
              <a:rPr lang="en-US" altLang="zh-CN" sz="2800" b="1" i="1" dirty="0">
                <a:solidFill>
                  <a:srgbClr val="FF0000"/>
                </a:solidFill>
                <a:latin typeface="Times New Roman" panose="02020603050405020304" pitchFamily="18" charset="0"/>
              </a:rPr>
              <a:t>the waves </a:t>
            </a:r>
            <a:r>
              <a:rPr lang="en-US" altLang="zh-CN" sz="2800" b="1" i="1" dirty="0">
                <a:solidFill>
                  <a:prstClr val="black"/>
                </a:solidFill>
                <a:latin typeface="Times New Roman" panose="02020603050405020304" pitchFamily="18" charset="0"/>
              </a:rPr>
              <a:t>and </a:t>
            </a:r>
            <a:r>
              <a:rPr lang="en-US" altLang="zh-CN" sz="2800" b="1" i="1" dirty="0">
                <a:solidFill>
                  <a:srgbClr val="FF0000"/>
                </a:solidFill>
                <a:latin typeface="Times New Roman" panose="02020603050405020304" pitchFamily="18" charset="0"/>
              </a:rPr>
              <a:t>the seagulls </a:t>
            </a:r>
            <a:r>
              <a:rPr lang="en-US" altLang="zh-CN" sz="2800" b="1" i="1" dirty="0">
                <a:solidFill>
                  <a:prstClr val="black"/>
                </a:solidFill>
                <a:latin typeface="Times New Roman" panose="02020603050405020304" pitchFamily="18" charset="0"/>
              </a:rPr>
              <a:t>flying up above. The last sunshine gradually cast </a:t>
            </a:r>
            <a:r>
              <a:rPr lang="en-US" altLang="zh-CN" sz="2800" b="1" i="1" dirty="0">
                <a:solidFill>
                  <a:srgbClr val="FF0000"/>
                </a:solidFill>
                <a:latin typeface="Times New Roman" panose="02020603050405020304" pitchFamily="18" charset="0"/>
              </a:rPr>
              <a:t>her shadow </a:t>
            </a:r>
            <a:r>
              <a:rPr lang="en-US" altLang="zh-CN" sz="2800" b="1" i="1" dirty="0">
                <a:solidFill>
                  <a:prstClr val="black"/>
                </a:solidFill>
                <a:latin typeface="Times New Roman" panose="02020603050405020304" pitchFamily="18" charset="0"/>
              </a:rPr>
              <a:t>on the beach, leaving </a:t>
            </a:r>
            <a:r>
              <a:rPr lang="en-US" altLang="zh-CN" sz="2800" b="1" i="1" dirty="0">
                <a:solidFill>
                  <a:srgbClr val="FF0000"/>
                </a:solidFill>
                <a:latin typeface="Times New Roman" panose="02020603050405020304" pitchFamily="18" charset="0"/>
              </a:rPr>
              <a:t>a long and </a:t>
            </a:r>
            <a:r>
              <a:rPr lang="en-US" altLang="zh-CN" sz="2800" b="1" i="1" dirty="0" smtClean="0">
                <a:solidFill>
                  <a:srgbClr val="FF0000"/>
                </a:solidFill>
                <a:latin typeface="Times New Roman" panose="02020603050405020304" pitchFamily="18" charset="0"/>
              </a:rPr>
              <a:t>charming </a:t>
            </a:r>
            <a:r>
              <a:rPr lang="en-US" altLang="zh-CN" sz="2800" b="1" i="1" dirty="0">
                <a:solidFill>
                  <a:srgbClr val="FF0000"/>
                </a:solidFill>
                <a:latin typeface="Times New Roman" panose="02020603050405020304" pitchFamily="18" charset="0"/>
              </a:rPr>
              <a:t>figure</a:t>
            </a:r>
            <a:r>
              <a:rPr lang="en-US" altLang="zh-CN" sz="2800" b="1" i="1" dirty="0">
                <a:solidFill>
                  <a:prstClr val="black"/>
                </a:solidFill>
                <a:latin typeface="Times New Roman" panose="02020603050405020304" pitchFamily="18" charset="0"/>
              </a:rPr>
              <a:t> in sight.</a:t>
            </a:r>
          </a:p>
          <a:p>
            <a:pPr algn="ctr"/>
            <a:endParaRPr lang="zh-CN" altLang="en-US" dirty="0"/>
          </a:p>
        </p:txBody>
      </p:sp>
    </p:spTree>
    <p:extLst>
      <p:ext uri="{BB962C8B-B14F-4D97-AF65-F5344CB8AC3E}">
        <p14:creationId xmlns:p14="http://schemas.microsoft.com/office/powerpoint/2010/main" val="40796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520700" y="284480"/>
            <a:ext cx="7432040" cy="646331"/>
          </a:xfrm>
          <a:prstGeom prst="rect">
            <a:avLst/>
          </a:prstGeom>
          <a:noFill/>
          <a:ln w="9525">
            <a:noFill/>
            <a:miter lim="800000"/>
          </a:ln>
        </p:spPr>
        <p:txBody>
          <a:bodyPr wrap="square">
            <a:spAutoFit/>
          </a:bodyPr>
          <a:lstStyle/>
          <a:p>
            <a:pPr algn="ctr"/>
            <a:r>
              <a:rPr lang="en-US" altLang="zh-CN" sz="3600" b="1" dirty="0" smtClean="0">
                <a:solidFill>
                  <a:srgbClr val="FFFFFF"/>
                </a:solidFill>
                <a:latin typeface="Arial Black" pitchFamily="34" charset="0"/>
              </a:rPr>
              <a:t>Descriptions of </a:t>
            </a:r>
            <a:r>
              <a:rPr lang="en-US" altLang="zh-CN" sz="3600" b="1" dirty="0" smtClean="0">
                <a:solidFill>
                  <a:srgbClr val="FFFF00"/>
                </a:solidFill>
                <a:latin typeface="Arial Black" pitchFamily="34" charset="0"/>
              </a:rPr>
              <a:t>surroundings</a:t>
            </a:r>
            <a:endParaRPr lang="en-US" altLang="zh-CN" sz="3600" b="1" dirty="0">
              <a:solidFill>
                <a:srgbClr val="FFFF00"/>
              </a:solidFill>
              <a:latin typeface="Arial Black" pitchFamily="34" charset="0"/>
            </a:endParaRPr>
          </a:p>
        </p:txBody>
      </p:sp>
      <p:sp>
        <p:nvSpPr>
          <p:cNvPr id="8" name="AutoShape 59"/>
          <p:cNvSpPr>
            <a:spLocks noChangeArrowheads="1"/>
          </p:cNvSpPr>
          <p:nvPr/>
        </p:nvSpPr>
        <p:spPr bwMode="gray">
          <a:xfrm>
            <a:off x="520700" y="1890836"/>
            <a:ext cx="8356219" cy="425773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520700" y="2013250"/>
            <a:ext cx="8357631" cy="446665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nvGrpSpPr>
          <p:cNvPr id="17" name="组合 16"/>
          <p:cNvGrpSpPr/>
          <p:nvPr/>
        </p:nvGrpSpPr>
        <p:grpSpPr>
          <a:xfrm>
            <a:off x="652088" y="2028881"/>
            <a:ext cx="8161503" cy="3963652"/>
            <a:chOff x="-164836" y="1148150"/>
            <a:chExt cx="8161503" cy="3963652"/>
          </a:xfrm>
        </p:grpSpPr>
        <p:sp>
          <p:nvSpPr>
            <p:cNvPr id="11" name="椭圆 10"/>
            <p:cNvSpPr/>
            <p:nvPr/>
          </p:nvSpPr>
          <p:spPr>
            <a:xfrm>
              <a:off x="5129413" y="242251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7" name="组合 6"/>
            <p:cNvGrpSpPr/>
            <p:nvPr/>
          </p:nvGrpSpPr>
          <p:grpSpPr>
            <a:xfrm>
              <a:off x="-164836" y="1148150"/>
              <a:ext cx="8161503" cy="3963652"/>
              <a:chOff x="-164836" y="1148150"/>
              <a:chExt cx="8161503" cy="3963652"/>
            </a:xfrm>
          </p:grpSpPr>
          <p:sp>
            <p:nvSpPr>
              <p:cNvPr id="14" name="椭圆 13"/>
              <p:cNvSpPr/>
              <p:nvPr/>
            </p:nvSpPr>
            <p:spPr>
              <a:xfrm>
                <a:off x="4824613" y="152007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5" name="椭圆 14"/>
              <p:cNvSpPr/>
              <p:nvPr/>
            </p:nvSpPr>
            <p:spPr>
              <a:xfrm>
                <a:off x="6269467" y="1900198"/>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椭圆 17"/>
              <p:cNvSpPr/>
              <p:nvPr/>
            </p:nvSpPr>
            <p:spPr>
              <a:xfrm>
                <a:off x="6269467" y="285849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6" name="组合 5"/>
              <p:cNvGrpSpPr/>
              <p:nvPr/>
            </p:nvGrpSpPr>
            <p:grpSpPr>
              <a:xfrm>
                <a:off x="-164836" y="1148150"/>
                <a:ext cx="5730723" cy="3963652"/>
                <a:chOff x="-164836" y="1148150"/>
                <a:chExt cx="5730723" cy="3963652"/>
              </a:xfrm>
            </p:grpSpPr>
            <p:grpSp>
              <p:nvGrpSpPr>
                <p:cNvPr id="5" name="组合 4"/>
                <p:cNvGrpSpPr/>
                <p:nvPr/>
              </p:nvGrpSpPr>
              <p:grpSpPr>
                <a:xfrm>
                  <a:off x="-164836" y="1148150"/>
                  <a:ext cx="3820785" cy="2220266"/>
                  <a:chOff x="-164836" y="1148150"/>
                  <a:chExt cx="3820785" cy="2220266"/>
                </a:xfrm>
              </p:grpSpPr>
              <p:sp>
                <p:nvSpPr>
                  <p:cNvPr id="9" name="椭圆 8"/>
                  <p:cNvSpPr/>
                  <p:nvPr/>
                </p:nvSpPr>
                <p:spPr>
                  <a:xfrm>
                    <a:off x="-164836" y="152007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椭圆 9"/>
                  <p:cNvSpPr/>
                  <p:nvPr/>
                </p:nvSpPr>
                <p:spPr>
                  <a:xfrm>
                    <a:off x="1692596" y="161971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3" name="椭圆 12"/>
                  <p:cNvSpPr/>
                  <p:nvPr/>
                </p:nvSpPr>
                <p:spPr>
                  <a:xfrm>
                    <a:off x="1928749" y="280745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6" name="椭圆 15"/>
                  <p:cNvSpPr/>
                  <p:nvPr/>
                </p:nvSpPr>
                <p:spPr>
                  <a:xfrm>
                    <a:off x="1359164" y="1148150"/>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20" name="椭圆 19"/>
                <p:cNvSpPr/>
                <p:nvPr/>
              </p:nvSpPr>
              <p:spPr>
                <a:xfrm>
                  <a:off x="1222487" y="45508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1" name="椭圆 20"/>
                <p:cNvSpPr/>
                <p:nvPr/>
              </p:nvSpPr>
              <p:spPr>
                <a:xfrm>
                  <a:off x="3838687" y="3343438"/>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gr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67" y="4504649"/>
            <a:ext cx="2687152" cy="1713737"/>
          </a:xfrm>
          <a:prstGeom prst="rect">
            <a:avLst/>
          </a:prstGeom>
        </p:spPr>
      </p:pic>
      <p:sp>
        <p:nvSpPr>
          <p:cNvPr id="4" name="矩形 3"/>
          <p:cNvSpPr/>
          <p:nvPr/>
        </p:nvSpPr>
        <p:spPr>
          <a:xfrm>
            <a:off x="863409" y="2034544"/>
            <a:ext cx="7670800" cy="3970318"/>
          </a:xfrm>
          <a:prstGeom prst="rect">
            <a:avLst/>
          </a:prstGeom>
        </p:spPr>
        <p:txBody>
          <a:bodyPr wrap="square">
            <a:spAutoFit/>
          </a:bodyPr>
          <a:lstStyle/>
          <a:p>
            <a:pPr algn="just"/>
            <a:r>
              <a:rPr lang="en-US" altLang="zh-CN" sz="2800" b="1" i="1" dirty="0">
                <a:solidFill>
                  <a:prstClr val="black"/>
                </a:solidFill>
                <a:latin typeface="Calibri"/>
              </a:rPr>
              <a:t>The </a:t>
            </a:r>
            <a:r>
              <a:rPr lang="en-US" altLang="zh-CN" sz="2800" b="1" i="1" dirty="0" smtClean="0">
                <a:solidFill>
                  <a:prstClr val="black"/>
                </a:solidFill>
                <a:latin typeface="Calibri"/>
              </a:rPr>
              <a:t>gathering </a:t>
            </a:r>
            <a:r>
              <a:rPr lang="en-US" altLang="zh-CN" sz="2800" b="1" i="1" dirty="0">
                <a:solidFill>
                  <a:prstClr val="black"/>
                </a:solidFill>
                <a:latin typeface="Calibri"/>
              </a:rPr>
              <a:t>clouds threatened an approaching storm. As darkness increased, everyone had left the café except an old man. He sat in the shadow of the leaves of the tree that swung lonely in the cold wind. The street was deserted and the light was slightly gloomy. </a:t>
            </a:r>
            <a:r>
              <a:rPr lang="en-US" altLang="zh-CN" sz="2800" b="1" i="1" dirty="0" smtClean="0">
                <a:solidFill>
                  <a:prstClr val="black"/>
                </a:solidFill>
                <a:latin typeface="Calibri"/>
              </a:rPr>
              <a:t>The </a:t>
            </a:r>
            <a:r>
              <a:rPr lang="en-US" altLang="zh-CN" sz="2800" b="1" i="1" dirty="0">
                <a:solidFill>
                  <a:prstClr val="black"/>
                </a:solidFill>
                <a:latin typeface="Calibri"/>
              </a:rPr>
              <a:t>two waiters there knew that if he became too drunk </a:t>
            </a:r>
            <a:r>
              <a:rPr lang="en-US" altLang="zh-CN" sz="2800" b="1" i="1" dirty="0" smtClean="0">
                <a:solidFill>
                  <a:prstClr val="black"/>
                </a:solidFill>
                <a:latin typeface="Calibri"/>
              </a:rPr>
              <a:t>he</a:t>
            </a:r>
          </a:p>
          <a:p>
            <a:pPr algn="just"/>
            <a:r>
              <a:rPr lang="en-US" altLang="zh-CN" sz="2800" b="1" i="1" dirty="0" smtClean="0">
                <a:solidFill>
                  <a:prstClr val="black"/>
                </a:solidFill>
                <a:latin typeface="Calibri"/>
              </a:rPr>
              <a:t> </a:t>
            </a:r>
            <a:r>
              <a:rPr lang="en-US" altLang="zh-CN" sz="2800" b="1" i="1" dirty="0">
                <a:solidFill>
                  <a:prstClr val="black"/>
                </a:solidFill>
                <a:latin typeface="Calibri"/>
              </a:rPr>
              <a:t>would leave without paying</a:t>
            </a:r>
            <a:r>
              <a:rPr lang="en-US" altLang="zh-CN" sz="2800" b="1" i="1" dirty="0" smtClean="0">
                <a:solidFill>
                  <a:prstClr val="black"/>
                </a:solidFill>
                <a:latin typeface="Calibri"/>
              </a:rPr>
              <a:t>,</a:t>
            </a:r>
          </a:p>
          <a:p>
            <a:pPr algn="just"/>
            <a:r>
              <a:rPr lang="en-US" altLang="zh-CN" sz="2800" b="1" i="1" dirty="0" smtClean="0">
                <a:solidFill>
                  <a:prstClr val="black"/>
                </a:solidFill>
                <a:latin typeface="Calibri"/>
              </a:rPr>
              <a:t> </a:t>
            </a:r>
            <a:r>
              <a:rPr lang="en-US" altLang="zh-CN" sz="2800" b="1" i="1" dirty="0">
                <a:solidFill>
                  <a:prstClr val="black"/>
                </a:solidFill>
                <a:latin typeface="Calibri"/>
              </a:rPr>
              <a:t>so they kept watch on him</a:t>
            </a:r>
            <a:r>
              <a:rPr lang="en-US" altLang="zh-CN" sz="2800" b="1" i="1" dirty="0" smtClean="0">
                <a:solidFill>
                  <a:prstClr val="black"/>
                </a:solidFill>
                <a:latin typeface="Calibri"/>
              </a:rPr>
              <a:t>.</a:t>
            </a:r>
            <a:r>
              <a:rPr lang="en-US" altLang="zh-CN" sz="2800" b="1" i="1" dirty="0">
                <a:solidFill>
                  <a:prstClr val="black"/>
                </a:solidFill>
                <a:latin typeface="Calibri"/>
              </a:rPr>
              <a:t> </a:t>
            </a:r>
            <a:endParaRPr lang="zh-CN" altLang="en-US" sz="2800" b="1" i="1" dirty="0">
              <a:solidFill>
                <a:prstClr val="black"/>
              </a:solidFill>
              <a:latin typeface="Calibri"/>
            </a:endParaRPr>
          </a:p>
        </p:txBody>
      </p:sp>
    </p:spTree>
    <p:extLst>
      <p:ext uri="{BB962C8B-B14F-4D97-AF65-F5344CB8AC3E}">
        <p14:creationId xmlns:p14="http://schemas.microsoft.com/office/powerpoint/2010/main" val="40663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59"/>
          <p:cNvSpPr>
            <a:spLocks noChangeArrowheads="1"/>
          </p:cNvSpPr>
          <p:nvPr/>
        </p:nvSpPr>
        <p:spPr bwMode="gray">
          <a:xfrm>
            <a:off x="132338" y="1132816"/>
            <a:ext cx="8739218" cy="4240151"/>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543004" y="1132816"/>
            <a:ext cx="8740696" cy="4448213"/>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Into</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3-4)</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417278" y="558103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473591" y="5655933"/>
            <a:ext cx="817862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a:t>
            </a:r>
            <a:r>
              <a:rPr lang="en-US" altLang="zh-CN" sz="2600" b="1" dirty="0" smtClean="0">
                <a:latin typeface="Comic Sans MS" panose="030F0702030302020204" pitchFamily="66" charset="0"/>
              </a:rPr>
              <a:t>were </a:t>
            </a:r>
            <a:r>
              <a:rPr lang="en-US" altLang="zh-CN" sz="2600" b="1" dirty="0" smtClean="0">
                <a:solidFill>
                  <a:srgbClr val="FF0000"/>
                </a:solidFill>
                <a:latin typeface="Comic Sans MS" panose="030F0702030302020204" pitchFamily="66" charset="0"/>
              </a:rPr>
              <a:t>curious and cautious</a:t>
            </a:r>
            <a:r>
              <a:rPr lang="en-US" altLang="zh-CN" sz="2600" b="1" dirty="0" smtClean="0">
                <a:latin typeface="Comic Sans MS" panose="030F0702030302020204" pitchFamily="66" charset="0"/>
              </a:rPr>
              <a:t>? </a:t>
            </a:r>
            <a:endParaRPr lang="zh-CN" altLang="en-US" sz="2600" b="1" dirty="0">
              <a:latin typeface="Comic Sans MS" panose="030F0702030302020204" pitchFamily="66" charset="0"/>
            </a:endParaRPr>
          </a:p>
        </p:txBody>
      </p:sp>
      <p:sp>
        <p:nvSpPr>
          <p:cNvPr id="9" name="TextBox 8"/>
          <p:cNvSpPr txBox="1"/>
          <p:nvPr/>
        </p:nvSpPr>
        <p:spPr>
          <a:xfrm>
            <a:off x="473590" y="1433611"/>
            <a:ext cx="8010009" cy="3693319"/>
          </a:xfrm>
          <a:prstGeom prst="rect">
            <a:avLst/>
          </a:prstGeom>
          <a:noFill/>
        </p:spPr>
        <p:txBody>
          <a:bodyPr wrap="square" rtlCol="0">
            <a:spAutoFit/>
          </a:bodyPr>
          <a:lstStyle/>
          <a:p>
            <a:pPr algn="just"/>
            <a:r>
              <a:rPr lang="en-US" altLang="zh-CN" sz="2300" b="1" dirty="0" smtClean="0">
                <a:latin typeface="Aharoni" pitchFamily="2" charset="-79"/>
                <a:cs typeface="Aharoni" pitchFamily="2" charset="-79"/>
              </a:rPr>
              <a:t>    </a:t>
            </a:r>
            <a:r>
              <a:rPr lang="en-US" altLang="zh-CN" sz="2600" b="1" dirty="0" smtClean="0">
                <a:latin typeface="+mj-lt"/>
                <a:ea typeface="MS PGothic" pitchFamily="34" charset="-128"/>
                <a:cs typeface="Ebrima" pitchFamily="2" charset="0"/>
              </a:rPr>
              <a:t>The </a:t>
            </a:r>
            <a:r>
              <a:rPr lang="en-US" altLang="zh-CN" sz="2600" b="1" dirty="0">
                <a:latin typeface="+mj-lt"/>
                <a:ea typeface="MS PGothic" pitchFamily="34" charset="-128"/>
                <a:cs typeface="Ebrima" pitchFamily="2" charset="0"/>
              </a:rPr>
              <a:t>front steps to the doorway of the house creaked as they carefully climbed up them, so did the porch when they stepped onto it. The dusty windows and porch railing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r>
              <a:rPr lang="en-US" altLang="zh-CN" sz="2600" b="1" dirty="0" smtClean="0">
                <a:latin typeface="+mj-lt"/>
                <a:ea typeface="MS PGothic" pitchFamily="34" charset="-128"/>
                <a:cs typeface="Ebrima" pitchFamily="2" charset="0"/>
              </a:rPr>
              <a:t>.</a:t>
            </a:r>
            <a:endParaRPr lang="zh-CN" altLang="en-US" sz="2600" dirty="0">
              <a:latin typeface="+mj-lt"/>
              <a:ea typeface="MS PGothic" pitchFamily="34" charset="-128"/>
              <a:cs typeface="Ebrima" pitchFamily="2" charset="0"/>
            </a:endParaRPr>
          </a:p>
        </p:txBody>
      </p:sp>
      <p:sp>
        <p:nvSpPr>
          <p:cNvPr id="10" name="椭圆 9"/>
          <p:cNvSpPr/>
          <p:nvPr/>
        </p:nvSpPr>
        <p:spPr>
          <a:xfrm>
            <a:off x="7097052" y="1528768"/>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43004" y="3520280"/>
            <a:ext cx="2758996"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5293718" y="3094462"/>
            <a:ext cx="229063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椭圆 13"/>
          <p:cNvSpPr/>
          <p:nvPr/>
        </p:nvSpPr>
        <p:spPr>
          <a:xfrm>
            <a:off x="2210199" y="2346301"/>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1680939" y="1939268"/>
            <a:ext cx="2624361"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6" name="椭圆 15"/>
          <p:cNvSpPr/>
          <p:nvPr/>
        </p:nvSpPr>
        <p:spPr>
          <a:xfrm>
            <a:off x="3061352" y="4263668"/>
            <a:ext cx="262824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7" name="椭圆 16"/>
          <p:cNvSpPr/>
          <p:nvPr/>
        </p:nvSpPr>
        <p:spPr>
          <a:xfrm>
            <a:off x="593681" y="4775318"/>
            <a:ext cx="3233035"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TextBox 24"/>
          <p:cNvSpPr txBox="1"/>
          <p:nvPr/>
        </p:nvSpPr>
        <p:spPr>
          <a:xfrm>
            <a:off x="382829" y="5675663"/>
            <a:ext cx="8488727" cy="892552"/>
          </a:xfrm>
          <a:prstGeom prst="rect">
            <a:avLst/>
          </a:prstGeom>
          <a:noFill/>
        </p:spPr>
        <p:txBody>
          <a:bodyPr wrap="square" rtlCol="0">
            <a:spAutoFit/>
          </a:bodyPr>
          <a:lstStyle/>
          <a:p>
            <a:r>
              <a:rPr lang="en-US" altLang="zh-CN" sz="2600" b="1" dirty="0" smtClean="0">
                <a:latin typeface="Aharoni" pitchFamily="2" charset="-79"/>
                <a:cs typeface="Aharoni" pitchFamily="2" charset="-79"/>
              </a:rPr>
              <a:t> To </a:t>
            </a:r>
            <a:r>
              <a:rPr lang="en-US" altLang="zh-CN" sz="2600" b="1" dirty="0">
                <a:latin typeface="Aharoni" pitchFamily="2" charset="-79"/>
                <a:cs typeface="Aharoni" pitchFamily="2" charset="-79"/>
              </a:rPr>
              <a:t>use </a:t>
            </a:r>
            <a:r>
              <a:rPr lang="en-US" altLang="zh-CN" sz="2600" b="1" dirty="0" smtClean="0">
                <a:solidFill>
                  <a:srgbClr val="FF0000"/>
                </a:solidFill>
                <a:latin typeface="Aharoni" pitchFamily="2" charset="-79"/>
                <a:cs typeface="Aharoni" pitchFamily="2" charset="-79"/>
              </a:rPr>
              <a:t>specific vivid</a:t>
            </a:r>
            <a:r>
              <a:rPr lang="en-US" altLang="zh-CN" sz="2600" b="1" dirty="0" smtClean="0">
                <a:latin typeface="Aharoni" pitchFamily="2" charset="-79"/>
                <a:cs typeface="Aharoni" pitchFamily="2" charset="-79"/>
              </a:rPr>
              <a:t> verbs and adverbs to describe actions.</a:t>
            </a:r>
            <a:endParaRPr lang="en-US" altLang="zh-CN" sz="2600" b="1" dirty="0">
              <a:latin typeface="Aharoni" pitchFamily="2" charset="-79"/>
              <a:cs typeface="Aharoni" pitchFamily="2" charset="-79"/>
            </a:endParaRPr>
          </a:p>
        </p:txBody>
      </p:sp>
    </p:spTree>
    <p:extLst>
      <p:ext uri="{BB962C8B-B14F-4D97-AF65-F5344CB8AC3E}">
        <p14:creationId xmlns:p14="http://schemas.microsoft.com/office/powerpoint/2010/main" val="24021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0" nodeType="clickEffect">
                                  <p:stCondLst>
                                    <p:cond delay="0"/>
                                  </p:stCondLst>
                                  <p:childTnLst>
                                    <p:animEffect transition="out" filter="blinds(horizontal)">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animBg="1"/>
      <p:bldP spid="11" grpId="0" animBg="1"/>
      <p:bldP spid="13" grpId="0" animBg="1"/>
      <p:bldP spid="14" grpId="0" animBg="1"/>
      <p:bldP spid="15" grpId="0" animBg="1"/>
      <p:bldP spid="16" grpId="0" animBg="1"/>
      <p:bldP spid="17"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601" y="1130300"/>
            <a:ext cx="7886700" cy="4893647"/>
          </a:xfrm>
          <a:prstGeom prst="rect">
            <a:avLst/>
          </a:prstGeom>
          <a:noFill/>
        </p:spPr>
        <p:txBody>
          <a:bodyPr wrap="square" rtlCol="0">
            <a:spAutoFit/>
          </a:bodyPr>
          <a:lstStyle/>
          <a:p>
            <a:pPr marL="342900" lvl="0" indent="-342900" algn="just">
              <a:lnSpc>
                <a:spcPct val="150000"/>
              </a:lnSpc>
              <a:spcAft>
                <a:spcPts val="0"/>
              </a:spcAft>
              <a:buFont typeface="+mj-ea"/>
              <a:buAutoNum type="ea1JpnKorPlain"/>
            </a:pPr>
            <a:r>
              <a:rPr lang="zh-CN" altLang="en-US" sz="3200" b="1" kern="100" dirty="0" smtClean="0">
                <a:latin typeface="微软雅黑" pitchFamily="34" charset="-122"/>
                <a:ea typeface="微软雅黑" pitchFamily="34" charset="-122"/>
                <a:cs typeface="Times New Roman"/>
              </a:rPr>
              <a:t>、续写</a:t>
            </a:r>
            <a:r>
              <a:rPr lang="zh-CN" altLang="en-US" sz="3200" b="1" kern="100" dirty="0" smtClean="0">
                <a:solidFill>
                  <a:srgbClr val="FF0000"/>
                </a:solidFill>
                <a:latin typeface="微软雅黑" pitchFamily="34" charset="-122"/>
                <a:ea typeface="微软雅黑" pitchFamily="34" charset="-122"/>
                <a:cs typeface="Times New Roman"/>
              </a:rPr>
              <a:t>情节</a:t>
            </a:r>
            <a:r>
              <a:rPr lang="zh-CN" altLang="en-US" sz="3200" b="1" kern="100" dirty="0" smtClean="0">
                <a:latin typeface="微软雅黑" pitchFamily="34" charset="-122"/>
                <a:ea typeface="微软雅黑" pitchFamily="34" charset="-122"/>
                <a:cs typeface="Times New Roman"/>
              </a:rPr>
              <a:t>构建的问题</a:t>
            </a:r>
            <a:endParaRPr lang="en-US" altLang="zh-CN" sz="3200" b="1" kern="100" dirty="0" smtClean="0">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smtClean="0">
                <a:solidFill>
                  <a:prstClr val="black"/>
                </a:solidFill>
                <a:latin typeface="微软雅黑" pitchFamily="34" charset="-122"/>
                <a:ea typeface="微软雅黑" pitchFamily="34" charset="-122"/>
                <a:cs typeface="Times New Roman"/>
              </a:rPr>
              <a:t>、</a:t>
            </a:r>
            <a:r>
              <a:rPr lang="zh-CN" altLang="zh-CN" sz="3200" b="1" kern="100" dirty="0" smtClean="0">
                <a:solidFill>
                  <a:prstClr val="black"/>
                </a:solidFill>
                <a:latin typeface="微软雅黑" pitchFamily="34" charset="-122"/>
                <a:ea typeface="微软雅黑" pitchFamily="34" charset="-122"/>
                <a:cs typeface="Times New Roman"/>
              </a:rPr>
              <a:t>续写</a:t>
            </a:r>
            <a:r>
              <a:rPr lang="zh-CN" altLang="zh-CN" sz="3200" b="1" kern="100" dirty="0" smtClean="0">
                <a:solidFill>
                  <a:srgbClr val="FF0000"/>
                </a:solidFill>
                <a:latin typeface="微软雅黑" pitchFamily="34" charset="-122"/>
                <a:ea typeface="微软雅黑" pitchFamily="34" charset="-122"/>
                <a:cs typeface="Times New Roman"/>
              </a:rPr>
              <a:t>情节</a:t>
            </a:r>
            <a:r>
              <a:rPr lang="zh-CN" altLang="zh-CN" sz="3200" b="1" kern="100" dirty="0" smtClean="0">
                <a:solidFill>
                  <a:prstClr val="black"/>
                </a:solidFill>
                <a:latin typeface="微软雅黑" pitchFamily="34" charset="-122"/>
                <a:ea typeface="微软雅黑" pitchFamily="34" charset="-122"/>
                <a:cs typeface="Times New Roman"/>
              </a:rPr>
              <a:t>构建的</a:t>
            </a:r>
            <a:r>
              <a:rPr lang="zh-CN" altLang="en-US" sz="3200" b="1" kern="100" dirty="0" smtClean="0">
                <a:solidFill>
                  <a:prstClr val="black"/>
                </a:solidFill>
                <a:latin typeface="微软雅黑" pitchFamily="34" charset="-122"/>
                <a:ea typeface="微软雅黑" pitchFamily="34" charset="-122"/>
                <a:cs typeface="Times New Roman"/>
              </a:rPr>
              <a:t>策略</a:t>
            </a:r>
            <a:r>
              <a:rPr lang="zh-CN" altLang="zh-CN" sz="3200" b="1" kern="100" dirty="0" smtClean="0">
                <a:solidFill>
                  <a:prstClr val="black"/>
                </a:solidFill>
                <a:latin typeface="微软雅黑" pitchFamily="34" charset="-122"/>
                <a:ea typeface="微软雅黑" pitchFamily="34" charset="-122"/>
                <a:cs typeface="Times New Roman"/>
              </a:rPr>
              <a:t>与</a:t>
            </a:r>
            <a:r>
              <a:rPr lang="zh-CN" altLang="en-US" sz="3200" b="1" kern="100" dirty="0" smtClean="0">
                <a:solidFill>
                  <a:prstClr val="black"/>
                </a:solidFill>
                <a:latin typeface="微软雅黑" pitchFamily="34" charset="-122"/>
                <a:ea typeface="微软雅黑" pitchFamily="34" charset="-122"/>
                <a:cs typeface="Times New Roman"/>
              </a:rPr>
              <a:t>案例分析</a:t>
            </a:r>
            <a:endParaRPr lang="en-US" altLang="zh-CN" sz="3200" b="1" kern="100" dirty="0" smtClean="0">
              <a:solidFill>
                <a:prstClr val="black"/>
              </a:solidFill>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smtClean="0">
                <a:solidFill>
                  <a:prstClr val="black"/>
                </a:solidFill>
                <a:latin typeface="微软雅黑" pitchFamily="34" charset="-122"/>
                <a:ea typeface="微软雅黑" pitchFamily="34" charset="-122"/>
                <a:cs typeface="Times New Roman"/>
              </a:rPr>
              <a:t>、</a:t>
            </a:r>
            <a:r>
              <a:rPr lang="zh-CN" altLang="zh-CN" sz="3200" b="1" kern="100" dirty="0" smtClean="0">
                <a:solidFill>
                  <a:prstClr val="black"/>
                </a:solidFill>
                <a:latin typeface="微软雅黑" pitchFamily="34" charset="-122"/>
                <a:ea typeface="微软雅黑" pitchFamily="34" charset="-122"/>
                <a:cs typeface="Times New Roman"/>
              </a:rPr>
              <a:t>续写</a:t>
            </a:r>
            <a:r>
              <a:rPr lang="zh-CN" altLang="zh-CN" sz="3200" b="1" kern="100" dirty="0">
                <a:solidFill>
                  <a:prstClr val="black"/>
                </a:solidFill>
                <a:latin typeface="微软雅黑" pitchFamily="34" charset="-122"/>
                <a:ea typeface="微软雅黑" pitchFamily="34" charset="-122"/>
                <a:cs typeface="Times New Roman"/>
              </a:rPr>
              <a:t>中的</a:t>
            </a:r>
            <a:r>
              <a:rPr lang="zh-CN" altLang="zh-CN" sz="3200" b="1" kern="100" dirty="0">
                <a:solidFill>
                  <a:srgbClr val="FF0000"/>
                </a:solidFill>
                <a:latin typeface="微软雅黑" pitchFamily="34" charset="-122"/>
                <a:ea typeface="微软雅黑" pitchFamily="34" charset="-122"/>
                <a:cs typeface="Times New Roman"/>
              </a:rPr>
              <a:t>语言</a:t>
            </a:r>
            <a:r>
              <a:rPr lang="zh-CN" altLang="zh-CN" sz="3200" b="1" kern="100" dirty="0" smtClean="0">
                <a:solidFill>
                  <a:prstClr val="black"/>
                </a:solidFill>
                <a:latin typeface="微软雅黑" pitchFamily="34" charset="-122"/>
                <a:ea typeface="微软雅黑" pitchFamily="34" charset="-122"/>
                <a:cs typeface="Times New Roman"/>
              </a:rPr>
              <a:t>问题</a:t>
            </a:r>
            <a:endParaRPr lang="en-US" altLang="zh-CN" sz="3200" b="1" kern="100" dirty="0" smtClean="0">
              <a:solidFill>
                <a:prstClr val="black"/>
              </a:solidFill>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smtClean="0">
                <a:solidFill>
                  <a:prstClr val="black"/>
                </a:solidFill>
                <a:latin typeface="微软雅黑" pitchFamily="34" charset="-122"/>
                <a:ea typeface="微软雅黑" pitchFamily="34" charset="-122"/>
                <a:cs typeface="Times New Roman"/>
              </a:rPr>
              <a:t>、续写中的</a:t>
            </a:r>
            <a:r>
              <a:rPr lang="zh-CN" altLang="en-US" sz="3200" b="1" kern="100" dirty="0" smtClean="0">
                <a:solidFill>
                  <a:srgbClr val="FF0000"/>
                </a:solidFill>
                <a:latin typeface="微软雅黑" pitchFamily="34" charset="-122"/>
                <a:ea typeface="微软雅黑" pitchFamily="34" charset="-122"/>
                <a:cs typeface="Times New Roman"/>
              </a:rPr>
              <a:t>语言</a:t>
            </a:r>
            <a:r>
              <a:rPr lang="zh-CN" altLang="en-US" sz="3200" b="1" kern="100" dirty="0" smtClean="0">
                <a:solidFill>
                  <a:prstClr val="black"/>
                </a:solidFill>
                <a:latin typeface="微软雅黑" pitchFamily="34" charset="-122"/>
                <a:ea typeface="微软雅黑" pitchFamily="34" charset="-122"/>
                <a:cs typeface="Times New Roman"/>
              </a:rPr>
              <a:t>提升策略与案例分析</a:t>
            </a:r>
            <a:endParaRPr lang="en-US" altLang="zh-CN" sz="3200" b="1" kern="100" dirty="0" smtClean="0">
              <a:solidFill>
                <a:prstClr val="black"/>
              </a:solidFill>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smtClean="0">
                <a:solidFill>
                  <a:prstClr val="black"/>
                </a:solidFill>
                <a:latin typeface="微软雅黑" pitchFamily="34" charset="-122"/>
                <a:ea typeface="微软雅黑" pitchFamily="34" charset="-122"/>
                <a:cs typeface="Times New Roman"/>
              </a:rPr>
              <a:t>、</a:t>
            </a:r>
            <a:r>
              <a:rPr lang="zh-CN" altLang="en-US" sz="3200" b="1" kern="100" dirty="0">
                <a:solidFill>
                  <a:prstClr val="black"/>
                </a:solidFill>
                <a:latin typeface="微软雅黑" pitchFamily="34" charset="-122"/>
                <a:ea typeface="微软雅黑" pitchFamily="34" charset="-122"/>
                <a:cs typeface="Times New Roman"/>
              </a:rPr>
              <a:t>几点</a:t>
            </a:r>
            <a:r>
              <a:rPr lang="zh-CN" altLang="zh-CN" sz="3200" b="1" kern="100" dirty="0" smtClean="0">
                <a:solidFill>
                  <a:srgbClr val="FF0000"/>
                </a:solidFill>
                <a:latin typeface="微软雅黑" pitchFamily="34" charset="-122"/>
                <a:ea typeface="微软雅黑" pitchFamily="34" charset="-122"/>
                <a:cs typeface="Times New Roman"/>
              </a:rPr>
              <a:t>建议</a:t>
            </a:r>
            <a:endParaRPr lang="zh-CN" altLang="zh-CN" sz="3200" kern="100" dirty="0">
              <a:solidFill>
                <a:srgbClr val="FF0000"/>
              </a:solidFill>
              <a:latin typeface="微软雅黑" pitchFamily="34" charset="-122"/>
              <a:ea typeface="微软雅黑" pitchFamily="34" charset="-122"/>
              <a:cs typeface="Times New Roman"/>
            </a:endParaRPr>
          </a:p>
          <a:p>
            <a:pPr marL="342900" lvl="0" indent="-342900" algn="just">
              <a:spcAft>
                <a:spcPts val="0"/>
              </a:spcAft>
              <a:buFont typeface="+mj-ea"/>
              <a:buAutoNum type="ea1JpnKorPlain"/>
            </a:pPr>
            <a:endParaRPr lang="zh-CN" altLang="zh-CN" kern="100" dirty="0">
              <a:solidFill>
                <a:prstClr val="black"/>
              </a:solidFill>
              <a:latin typeface="Calibri"/>
              <a:cs typeface="Times New Roman"/>
            </a:endParaRPr>
          </a:p>
          <a:p>
            <a:pPr marL="342900" lvl="0" indent="-342900" algn="just">
              <a:spcAft>
                <a:spcPts val="0"/>
              </a:spcAft>
              <a:buFont typeface="+mj-ea"/>
              <a:buAutoNum type="ea1JpnKorPlain"/>
            </a:pPr>
            <a:endParaRPr lang="zh-CN" altLang="zh-CN" kern="100" dirty="0">
              <a:solidFill>
                <a:prstClr val="black"/>
              </a:solidFill>
              <a:latin typeface="Calibri"/>
              <a:cs typeface="Times New Roman"/>
            </a:endParaRPr>
          </a:p>
          <a:p>
            <a:pPr marL="342900" lvl="0" indent="-342900" algn="just">
              <a:spcAft>
                <a:spcPts val="0"/>
              </a:spcAft>
              <a:buFont typeface="+mj-ea"/>
              <a:buAutoNum type="ea1JpnKorPlain"/>
            </a:pPr>
            <a:endParaRPr lang="zh-CN" altLang="zh-CN" kern="100" dirty="0">
              <a:latin typeface="Calibri"/>
              <a:cs typeface="Times New Roman"/>
            </a:endParaRPr>
          </a:p>
          <a:p>
            <a:pPr marL="285750" indent="-285750">
              <a:buFont typeface="Wingdings" pitchFamily="2" charset="2"/>
              <a:buChar char="Ø"/>
            </a:pPr>
            <a:endParaRPr lang="zh-CN" altLang="en-US" dirty="0">
              <a:solidFill>
                <a:prstClr val="black"/>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8700"/>
            <a:ext cx="9143999" cy="2019300"/>
          </a:xfrm>
          <a:prstGeom prst="rect">
            <a:avLst/>
          </a:prstGeom>
        </p:spPr>
      </p:pic>
    </p:spTree>
    <p:extLst>
      <p:ext uri="{BB962C8B-B14F-4D97-AF65-F5344CB8AC3E}">
        <p14:creationId xmlns:p14="http://schemas.microsoft.com/office/powerpoint/2010/main" val="1623273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1694" y="316280"/>
            <a:ext cx="8816340" cy="553998"/>
          </a:xfrm>
          <a:prstGeom prst="rect">
            <a:avLst/>
          </a:prstGeom>
          <a:noFill/>
          <a:ln w="9525">
            <a:noFill/>
            <a:miter lim="800000"/>
          </a:ln>
        </p:spPr>
        <p:txBody>
          <a:bodyPr wrap="square">
            <a:spAutoFit/>
          </a:bodyPr>
          <a:lstStyle/>
          <a:p>
            <a:pPr algn="ctr"/>
            <a:r>
              <a:rPr lang="en-US" altLang="zh-CN" sz="3000" b="1" dirty="0" smtClean="0">
                <a:solidFill>
                  <a:srgbClr val="FFFFFF"/>
                </a:solidFill>
                <a:latin typeface="Arial Black" pitchFamily="34" charset="0"/>
              </a:rPr>
              <a:t>Detailed description of </a:t>
            </a:r>
            <a:r>
              <a:rPr lang="en-US" altLang="zh-CN" sz="3000" b="1" dirty="0" smtClean="0">
                <a:solidFill>
                  <a:srgbClr val="FFFF00"/>
                </a:solidFill>
                <a:latin typeface="Arial Black" pitchFamily="34" charset="0"/>
              </a:rPr>
              <a:t>actions</a:t>
            </a:r>
            <a:endParaRPr lang="en-US" altLang="zh-CN" sz="3000" b="1" dirty="0">
              <a:solidFill>
                <a:srgbClr val="FFFF00"/>
              </a:solidFill>
              <a:latin typeface="Arial Black" pitchFamily="34" charset="0"/>
            </a:endParaRPr>
          </a:p>
        </p:txBody>
      </p:sp>
      <p:grpSp>
        <p:nvGrpSpPr>
          <p:cNvPr id="2" name="组合 1"/>
          <p:cNvGrpSpPr/>
          <p:nvPr/>
        </p:nvGrpSpPr>
        <p:grpSpPr>
          <a:xfrm>
            <a:off x="584200" y="1319409"/>
            <a:ext cx="8166100" cy="5250847"/>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3414274"/>
            <a:ext cx="2459551" cy="2157851"/>
          </a:xfrm>
          <a:prstGeom prst="rect">
            <a:avLst/>
          </a:prstGeom>
        </p:spPr>
      </p:pic>
      <p:sp>
        <p:nvSpPr>
          <p:cNvPr id="4" name="TextBox 3"/>
          <p:cNvSpPr txBox="1"/>
          <p:nvPr/>
        </p:nvSpPr>
        <p:spPr>
          <a:xfrm>
            <a:off x="952392" y="1700450"/>
            <a:ext cx="7061200" cy="4062651"/>
          </a:xfrm>
          <a:prstGeom prst="rect">
            <a:avLst/>
          </a:prstGeom>
          <a:noFill/>
        </p:spPr>
        <p:txBody>
          <a:bodyPr wrap="square" rtlCol="0">
            <a:spAutoFit/>
          </a:bodyPr>
          <a:lstStyle/>
          <a:p>
            <a:r>
              <a:rPr lang="zh-CN" altLang="en-US" sz="2400" b="1" dirty="0" smtClean="0">
                <a:solidFill>
                  <a:srgbClr val="0000FF"/>
                </a:solidFill>
                <a:latin typeface="楷体" pitchFamily="49" charset="-122"/>
                <a:ea typeface="楷体" pitchFamily="49" charset="-122"/>
              </a:rPr>
              <a:t>动作细节描写：</a:t>
            </a:r>
            <a:endParaRPr lang="en-US" altLang="zh-CN" sz="2400" b="1" dirty="0" smtClean="0">
              <a:solidFill>
                <a:srgbClr val="0000FF"/>
              </a:solidFill>
              <a:latin typeface="楷体" pitchFamily="49" charset="-122"/>
              <a:ea typeface="楷体" pitchFamily="49" charset="-122"/>
            </a:endParaRPr>
          </a:p>
          <a:p>
            <a:r>
              <a:rPr lang="en-US" altLang="zh-CN" sz="2400" b="1" dirty="0" smtClean="0">
                <a:latin typeface="楷体" pitchFamily="49" charset="-122"/>
                <a:ea typeface="楷体" pitchFamily="49" charset="-122"/>
              </a:rPr>
              <a:t>Kevin </a:t>
            </a:r>
            <a:r>
              <a:rPr lang="zh-CN" altLang="en-US" sz="2400" b="1" dirty="0" smtClean="0">
                <a:latin typeface="楷体" pitchFamily="49" charset="-122"/>
                <a:ea typeface="楷体" pitchFamily="49" charset="-122"/>
              </a:rPr>
              <a:t>是一个短跑运动员，在一次全国运动会上，他获得了第一名。请设计一个情节，详细描述他在获胜后的</a:t>
            </a:r>
            <a:r>
              <a:rPr lang="zh-CN" altLang="en-US" sz="2400" b="1" dirty="0" smtClean="0">
                <a:solidFill>
                  <a:srgbClr val="FF0000"/>
                </a:solidFill>
                <a:latin typeface="楷体" pitchFamily="49" charset="-122"/>
                <a:ea typeface="楷体" pitchFamily="49" charset="-122"/>
              </a:rPr>
              <a:t>动作</a:t>
            </a:r>
            <a:r>
              <a:rPr lang="zh-CN" altLang="en-US" sz="2400" b="1" dirty="0" smtClean="0">
                <a:latin typeface="楷体" pitchFamily="49" charset="-122"/>
                <a:ea typeface="楷体" pitchFamily="49" charset="-122"/>
              </a:rPr>
              <a:t>，重点突出他</a:t>
            </a:r>
            <a:r>
              <a:rPr lang="zh-CN" altLang="en-US" sz="2400" b="1" dirty="0" smtClean="0">
                <a:solidFill>
                  <a:srgbClr val="FF0000"/>
                </a:solidFill>
                <a:latin typeface="楷体" pitchFamily="49" charset="-122"/>
                <a:ea typeface="楷体" pitchFamily="49" charset="-122"/>
              </a:rPr>
              <a:t>激动</a:t>
            </a:r>
            <a:r>
              <a:rPr lang="zh-CN" altLang="en-US" sz="2400" b="1" dirty="0" smtClean="0">
                <a:latin typeface="楷体" pitchFamily="49" charset="-122"/>
                <a:ea typeface="楷体" pitchFamily="49" charset="-122"/>
              </a:rPr>
              <a:t>的心情。</a:t>
            </a:r>
            <a:endParaRPr lang="en-US" altLang="zh-CN" sz="2400" b="1" dirty="0" smtClean="0">
              <a:latin typeface="楷体" pitchFamily="49" charset="-122"/>
              <a:ea typeface="楷体" pitchFamily="49" charset="-122"/>
            </a:endParaRPr>
          </a:p>
          <a:p>
            <a:r>
              <a:rPr lang="en-US" altLang="zh-CN" dirty="0" smtClean="0"/>
              <a:t>——————————————————————————————————————————————————————————————————————————————————————————————————————————————————————————————————————————————————————————————————————————————————————————————————————————————————————————————————————————————————————————————————————————————</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351" y="3414273"/>
            <a:ext cx="2552451" cy="21578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802" y="3414273"/>
            <a:ext cx="2074598" cy="2157850"/>
          </a:xfrm>
          <a:prstGeom prst="rect">
            <a:avLst/>
          </a:prstGeom>
        </p:spPr>
      </p:pic>
    </p:spTree>
    <p:extLst>
      <p:ext uri="{BB962C8B-B14F-4D97-AF65-F5344CB8AC3E}">
        <p14:creationId xmlns:p14="http://schemas.microsoft.com/office/powerpoint/2010/main" val="3004402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913" y="316280"/>
            <a:ext cx="8816340" cy="553998"/>
          </a:xfrm>
          <a:prstGeom prst="rect">
            <a:avLst/>
          </a:prstGeom>
          <a:noFill/>
          <a:ln w="9525">
            <a:noFill/>
            <a:miter lim="800000"/>
          </a:ln>
        </p:spPr>
        <p:txBody>
          <a:bodyPr wrap="square">
            <a:spAutoFit/>
          </a:bodyPr>
          <a:lstStyle/>
          <a:p>
            <a:pPr lvl="0" algn="ctr"/>
            <a:r>
              <a:rPr lang="en-US" altLang="zh-CN" sz="3000" b="1" dirty="0">
                <a:solidFill>
                  <a:srgbClr val="FFFFFF"/>
                </a:solidFill>
                <a:latin typeface="Arial Black" pitchFamily="34" charset="0"/>
              </a:rPr>
              <a:t>Detailed </a:t>
            </a:r>
            <a:r>
              <a:rPr lang="en-US" altLang="zh-CN" sz="3000" b="1" dirty="0" smtClean="0">
                <a:solidFill>
                  <a:srgbClr val="FFFFFF"/>
                </a:solidFill>
                <a:latin typeface="Arial Black" pitchFamily="34" charset="0"/>
              </a:rPr>
              <a:t>description </a:t>
            </a:r>
            <a:r>
              <a:rPr lang="en-US" altLang="zh-CN" sz="3000" b="1" dirty="0">
                <a:solidFill>
                  <a:srgbClr val="FFFFFF"/>
                </a:solidFill>
                <a:latin typeface="Arial Black" pitchFamily="34" charset="0"/>
              </a:rPr>
              <a:t>of </a:t>
            </a:r>
            <a:r>
              <a:rPr lang="en-US" altLang="zh-CN" sz="3000" b="1" dirty="0">
                <a:solidFill>
                  <a:srgbClr val="FFFF00"/>
                </a:solidFill>
                <a:latin typeface="Arial Black" pitchFamily="34" charset="0"/>
              </a:rPr>
              <a:t>actions</a:t>
            </a:r>
          </a:p>
        </p:txBody>
      </p:sp>
      <p:sp>
        <p:nvSpPr>
          <p:cNvPr id="8" name="AutoShape 59"/>
          <p:cNvSpPr>
            <a:spLocks noChangeArrowheads="1"/>
          </p:cNvSpPr>
          <p:nvPr/>
        </p:nvSpPr>
        <p:spPr bwMode="gray">
          <a:xfrm>
            <a:off x="406797" y="1607153"/>
            <a:ext cx="7798329" cy="500524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656614" y="1607153"/>
            <a:ext cx="7799647" cy="525084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16" name="椭圆 15"/>
          <p:cNvSpPr/>
          <p:nvPr/>
        </p:nvSpPr>
        <p:spPr>
          <a:xfrm>
            <a:off x="1194725" y="268553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4" name="椭圆 23"/>
          <p:cNvSpPr/>
          <p:nvPr/>
        </p:nvSpPr>
        <p:spPr>
          <a:xfrm>
            <a:off x="331125" y="480632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9" name="椭圆 8"/>
          <p:cNvSpPr/>
          <p:nvPr/>
        </p:nvSpPr>
        <p:spPr>
          <a:xfrm>
            <a:off x="497840" y="313374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0" name="椭圆 9"/>
          <p:cNvSpPr/>
          <p:nvPr/>
        </p:nvSpPr>
        <p:spPr>
          <a:xfrm>
            <a:off x="3099461" y="2685534"/>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908701" y="189876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4556437" y="31337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3442361" y="423257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1" name="椭圆 20"/>
          <p:cNvSpPr/>
          <p:nvPr/>
        </p:nvSpPr>
        <p:spPr>
          <a:xfrm>
            <a:off x="497840" y="382929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2" name="椭圆 21"/>
          <p:cNvSpPr/>
          <p:nvPr/>
        </p:nvSpPr>
        <p:spPr>
          <a:xfrm>
            <a:off x="549037" y="189076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椭圆 22"/>
          <p:cNvSpPr/>
          <p:nvPr/>
        </p:nvSpPr>
        <p:spPr>
          <a:xfrm>
            <a:off x="6441440" y="490349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椭圆 24"/>
          <p:cNvSpPr/>
          <p:nvPr/>
        </p:nvSpPr>
        <p:spPr>
          <a:xfrm>
            <a:off x="549037" y="435297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621" y="4871013"/>
            <a:ext cx="2044019" cy="1657313"/>
          </a:xfrm>
          <a:prstGeom prst="rect">
            <a:avLst/>
          </a:prstGeom>
        </p:spPr>
      </p:pic>
      <p:sp>
        <p:nvSpPr>
          <p:cNvPr id="3" name="矩形 2"/>
          <p:cNvSpPr/>
          <p:nvPr/>
        </p:nvSpPr>
        <p:spPr>
          <a:xfrm>
            <a:off x="497840" y="1890767"/>
            <a:ext cx="7670800" cy="3693319"/>
          </a:xfrm>
          <a:prstGeom prst="rect">
            <a:avLst/>
          </a:prstGeom>
        </p:spPr>
        <p:txBody>
          <a:bodyPr wrap="square">
            <a:spAutoFit/>
          </a:bodyPr>
          <a:lstStyle/>
          <a:p>
            <a:pPr algn="just"/>
            <a:r>
              <a:rPr lang="en-US" altLang="zh-CN" sz="2600" b="1" i="1" dirty="0" smtClean="0">
                <a:ea typeface="Ebrima" pitchFamily="2" charset="0"/>
                <a:cs typeface="Arial" pitchFamily="34" charset="0"/>
              </a:rPr>
              <a:t>Crossing </a:t>
            </a:r>
            <a:r>
              <a:rPr lang="en-US" altLang="zh-CN" sz="2600" b="1" i="1" dirty="0">
                <a:ea typeface="Ebrima" pitchFamily="2" charset="0"/>
                <a:cs typeface="Arial" pitchFamily="34" charset="0"/>
              </a:rPr>
              <a:t>the finishing line, Kevin </a:t>
            </a:r>
            <a:r>
              <a:rPr lang="en-US" altLang="zh-CN" sz="2600" b="1" i="1" dirty="0" smtClean="0">
                <a:ea typeface="Ebrima" pitchFamily="2" charset="0"/>
                <a:cs typeface="Arial" pitchFamily="34" charset="0"/>
              </a:rPr>
              <a:t>let out a roar. </a:t>
            </a:r>
            <a:r>
              <a:rPr lang="en-US" altLang="zh-CN" sz="2600" b="1" i="1" dirty="0">
                <a:ea typeface="Ebrima" pitchFamily="2" charset="0"/>
                <a:cs typeface="Arial" pitchFamily="34" charset="0"/>
              </a:rPr>
              <a:t>He won! After years of hard training, he won! </a:t>
            </a:r>
            <a:r>
              <a:rPr lang="en-US" altLang="zh-CN" sz="2600" b="1" i="1" dirty="0" smtClean="0">
                <a:ea typeface="Ebrima" pitchFamily="2" charset="0"/>
                <a:cs typeface="Arial" pitchFamily="34" charset="0"/>
              </a:rPr>
              <a:t>He knelt </a:t>
            </a:r>
            <a:r>
              <a:rPr lang="en-US" altLang="zh-CN" sz="2600" b="1" i="1" dirty="0">
                <a:ea typeface="Ebrima" pitchFamily="2" charset="0"/>
                <a:cs typeface="Arial" pitchFamily="34" charset="0"/>
              </a:rPr>
              <a:t>down, kissing the dear track. Then he ran to his coach and held him tightly in his </a:t>
            </a:r>
            <a:r>
              <a:rPr lang="en-US" altLang="zh-CN" sz="2600" b="1" i="1" dirty="0" smtClean="0">
                <a:ea typeface="Ebrima" pitchFamily="2" charset="0"/>
                <a:cs typeface="Arial" pitchFamily="34" charset="0"/>
              </a:rPr>
              <a:t>arms. His coach hugged </a:t>
            </a:r>
            <a:r>
              <a:rPr lang="en-US" altLang="zh-CN" sz="2600" b="1" i="1" dirty="0">
                <a:ea typeface="Ebrima" pitchFamily="2" charset="0"/>
                <a:cs typeface="Arial" pitchFamily="34" charset="0"/>
              </a:rPr>
              <a:t>him, tears of pleasure blurring his vision. Quite a while later, Kevin </a:t>
            </a:r>
            <a:r>
              <a:rPr lang="en-US" altLang="zh-CN" sz="2600" b="1" i="1" dirty="0" smtClean="0">
                <a:ea typeface="Ebrima" pitchFamily="2" charset="0"/>
                <a:cs typeface="Arial" pitchFamily="34" charset="0"/>
              </a:rPr>
              <a:t>left </a:t>
            </a:r>
            <a:r>
              <a:rPr lang="en-US" altLang="zh-CN" sz="2600" b="1" i="1" dirty="0">
                <a:ea typeface="Ebrima" pitchFamily="2" charset="0"/>
                <a:cs typeface="Arial" pitchFamily="34" charset="0"/>
              </a:rPr>
              <a:t>his coach and walked to the inner track and waved to </a:t>
            </a:r>
            <a:r>
              <a:rPr lang="en-US" altLang="zh-CN" sz="2600" b="1" i="1" dirty="0" smtClean="0">
                <a:ea typeface="Ebrima" pitchFamily="2" charset="0"/>
                <a:cs typeface="Arial" pitchFamily="34" charset="0"/>
              </a:rPr>
              <a:t>the audience, </a:t>
            </a:r>
            <a:r>
              <a:rPr lang="en-US" altLang="zh-CN" sz="2600" b="1" i="1" dirty="0">
                <a:ea typeface="Ebrima" pitchFamily="2" charset="0"/>
                <a:cs typeface="Arial" pitchFamily="34" charset="0"/>
              </a:rPr>
              <a:t>appreciating their support.</a:t>
            </a:r>
          </a:p>
        </p:txBody>
      </p:sp>
    </p:spTree>
    <p:extLst>
      <p:ext uri="{BB962C8B-B14F-4D97-AF65-F5344CB8AC3E}">
        <p14:creationId xmlns:p14="http://schemas.microsoft.com/office/powerpoint/2010/main" val="22815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9" grpId="0" animBg="1"/>
      <p:bldP spid="10" grpId="0" animBg="1"/>
      <p:bldP spid="11" grpId="0" animBg="1"/>
      <p:bldP spid="13" grpId="0" animBg="1"/>
      <p:bldP spid="15" grpId="0" animBg="1"/>
      <p:bldP spid="21" grpId="0" animBg="1"/>
      <p:bldP spid="22"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25822" y="559165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519308" y="5715216"/>
            <a:ext cx="8087169" cy="830997"/>
          </a:xfrm>
          <a:prstGeom prst="rect">
            <a:avLst/>
          </a:prstGeom>
          <a:noFill/>
        </p:spPr>
        <p:txBody>
          <a:bodyPr wrap="square" rtlCol="0">
            <a:spAutoFit/>
          </a:bodyPr>
          <a:lstStyle/>
          <a:p>
            <a:r>
              <a:rPr lang="en-US" altLang="zh-CN" sz="2400" b="1" dirty="0">
                <a:latin typeface="Comic Sans MS" panose="030F0702030302020204" pitchFamily="66" charset="0"/>
              </a:rPr>
              <a:t>How </a:t>
            </a:r>
            <a:r>
              <a:rPr lang="en-US" altLang="zh-CN" sz="2400" b="1" dirty="0" smtClean="0">
                <a:latin typeface="Comic Sans MS" panose="030F0702030302020204" pitchFamily="66" charset="0"/>
              </a:rPr>
              <a:t>can </a:t>
            </a:r>
            <a:r>
              <a:rPr lang="en-US" altLang="zh-CN" sz="2400" b="1" dirty="0" smtClean="0">
                <a:solidFill>
                  <a:srgbClr val="FF0000"/>
                </a:solidFill>
                <a:latin typeface="Comic Sans MS" panose="030F0702030302020204" pitchFamily="66" charset="0"/>
              </a:rPr>
              <a:t>you</a:t>
            </a:r>
            <a:r>
              <a:rPr lang="en-US" altLang="zh-CN" sz="2400" b="1" dirty="0" smtClean="0">
                <a:latin typeface="Comic Sans MS" panose="030F0702030302020204" pitchFamily="66" charset="0"/>
              </a:rPr>
              <a:t> show </a:t>
            </a:r>
            <a:r>
              <a:rPr lang="en-US" altLang="zh-CN" sz="2400" b="1" dirty="0">
                <a:latin typeface="Comic Sans MS" panose="030F0702030302020204" pitchFamily="66" charset="0"/>
              </a:rPr>
              <a:t>they </a:t>
            </a:r>
            <a:r>
              <a:rPr lang="en-US" altLang="zh-CN" sz="2400" b="1" dirty="0" smtClean="0">
                <a:latin typeface="Comic Sans MS" panose="030F0702030302020204" pitchFamily="66" charset="0"/>
              </a:rPr>
              <a:t>were </a:t>
            </a:r>
            <a:r>
              <a:rPr lang="en-US" altLang="zh-CN" sz="2400" b="1" dirty="0" smtClean="0">
                <a:solidFill>
                  <a:srgbClr val="FF0000"/>
                </a:solidFill>
                <a:latin typeface="Comic Sans MS" panose="030F0702030302020204" pitchFamily="66" charset="0"/>
              </a:rPr>
              <a:t>scared</a:t>
            </a:r>
            <a:r>
              <a:rPr lang="en-US" altLang="zh-CN" sz="2400" b="1" dirty="0" smtClean="0">
                <a:latin typeface="Comic Sans MS" panose="030F0702030302020204" pitchFamily="66" charset="0"/>
              </a:rPr>
              <a:t>? What </a:t>
            </a:r>
            <a:r>
              <a:rPr lang="en-US" altLang="zh-CN" sz="2400" b="1" dirty="0" smtClean="0">
                <a:solidFill>
                  <a:srgbClr val="FF0000"/>
                </a:solidFill>
                <a:latin typeface="Comic Sans MS" panose="030F0702030302020204" pitchFamily="66" charset="0"/>
              </a:rPr>
              <a:t>detailed descriptions </a:t>
            </a:r>
            <a:r>
              <a:rPr lang="en-US" altLang="zh-CN" sz="2400" b="1" dirty="0" smtClean="0">
                <a:latin typeface="Comic Sans MS" panose="030F0702030302020204" pitchFamily="66" charset="0"/>
              </a:rPr>
              <a:t>can be included to </a:t>
            </a:r>
            <a:r>
              <a:rPr lang="en-US" altLang="zh-CN" sz="2400" b="1" dirty="0" smtClean="0">
                <a:solidFill>
                  <a:srgbClr val="FF0000"/>
                </a:solidFill>
                <a:latin typeface="Comic Sans MS" panose="030F0702030302020204" pitchFamily="66" charset="0"/>
              </a:rPr>
              <a:t>continue</a:t>
            </a:r>
            <a:r>
              <a:rPr lang="en-US" altLang="zh-CN" sz="2400" b="1" dirty="0" smtClean="0">
                <a:latin typeface="Comic Sans MS" panose="030F0702030302020204" pitchFamily="66" charset="0"/>
              </a:rPr>
              <a:t> the story? </a:t>
            </a:r>
            <a:endParaRPr lang="zh-CN" altLang="en-US" sz="2400" b="1" dirty="0">
              <a:latin typeface="Comic Sans MS" panose="030F0702030302020204" pitchFamily="66" charset="0"/>
            </a:endParaRPr>
          </a:p>
        </p:txBody>
      </p:sp>
      <p:grpSp>
        <p:nvGrpSpPr>
          <p:cNvPr id="3" name="组合 2"/>
          <p:cNvGrpSpPr/>
          <p:nvPr/>
        </p:nvGrpSpPr>
        <p:grpSpPr>
          <a:xfrm>
            <a:off x="325822" y="1390213"/>
            <a:ext cx="8623300" cy="4224456"/>
            <a:chOff x="325822" y="1390213"/>
            <a:chExt cx="8623300" cy="4224456"/>
          </a:xfrm>
        </p:grpSpPr>
        <p:grpSp>
          <p:nvGrpSpPr>
            <p:cNvPr id="26" name="组合 25"/>
            <p:cNvGrpSpPr/>
            <p:nvPr/>
          </p:nvGrpSpPr>
          <p:grpSpPr>
            <a:xfrm>
              <a:off x="325822" y="1390213"/>
              <a:ext cx="8623300" cy="4224456"/>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519308" y="1556983"/>
              <a:ext cx="7893685" cy="3693319"/>
            </a:xfrm>
            <a:prstGeom prst="rect">
              <a:avLst/>
            </a:prstGeom>
            <a:noFill/>
          </p:spPr>
          <p:txBody>
            <a:bodyPr wrap="square" rtlCol="0">
              <a:spAutoFit/>
            </a:bodyPr>
            <a:lstStyle/>
            <a:p>
              <a:pPr marL="457200" indent="-457200">
                <a:buFont typeface="Wingdings" pitchFamily="2" charset="2"/>
                <a:buChar char="Ø"/>
              </a:pPr>
              <a:r>
                <a:rPr lang="en-US" altLang="zh-CN" sz="2600" b="1" i="1" dirty="0" smtClean="0">
                  <a:solidFill>
                    <a:srgbClr val="FF0000"/>
                  </a:solidFill>
                  <a:latin typeface="Calisto MT" pitchFamily="18" charset="0"/>
                </a:rPr>
                <a:t>Frozen</a:t>
              </a:r>
              <a:r>
                <a:rPr lang="en-US" altLang="zh-CN" sz="2600" b="1" i="1" dirty="0" smtClean="0">
                  <a:latin typeface="Calisto MT" pitchFamily="18" charset="0"/>
                </a:rPr>
                <a:t> with </a:t>
              </a:r>
              <a:r>
                <a:rPr lang="en-US" altLang="zh-CN" sz="2600" b="1" i="1" dirty="0" smtClean="0">
                  <a:solidFill>
                    <a:srgbClr val="0000FF"/>
                  </a:solidFill>
                  <a:latin typeface="Calisto MT" pitchFamily="18" charset="0"/>
                </a:rPr>
                <a:t>fear</a:t>
              </a:r>
              <a:r>
                <a:rPr lang="en-US" altLang="zh-CN" sz="2600" b="1" i="1" dirty="0" smtClean="0">
                  <a:latin typeface="Calisto MT" pitchFamily="18" charset="0"/>
                </a:rPr>
                <a:t>, Paula was too scared to </a:t>
              </a:r>
              <a:r>
                <a:rPr lang="en-US" altLang="zh-CN" sz="2600" b="1" i="1" dirty="0" smtClean="0">
                  <a:solidFill>
                    <a:srgbClr val="FF0000"/>
                  </a:solidFill>
                  <a:latin typeface="Calisto MT" pitchFamily="18" charset="0"/>
                </a:rPr>
                <a:t>move</a:t>
              </a:r>
              <a:r>
                <a:rPr lang="en-US" altLang="zh-CN" sz="2600" b="1" i="1" dirty="0" smtClean="0">
                  <a:latin typeface="Calisto MT" pitchFamily="18" charset="0"/>
                </a:rPr>
                <a:t> an inch.</a:t>
              </a:r>
            </a:p>
            <a:p>
              <a:pPr marL="457200" indent="-457200">
                <a:buFont typeface="Wingdings" pitchFamily="2" charset="2"/>
                <a:buChar char="Ø"/>
              </a:pPr>
              <a:r>
                <a:rPr lang="en-US" altLang="zh-CN" sz="2600" b="1" i="1" dirty="0" smtClean="0">
                  <a:latin typeface="Calisto MT" pitchFamily="18" charset="0"/>
                </a:rPr>
                <a:t>Seized by a huge surge of </a:t>
              </a:r>
              <a:r>
                <a:rPr lang="en-US" altLang="zh-CN" sz="2600" b="1" i="1" dirty="0" smtClean="0">
                  <a:solidFill>
                    <a:srgbClr val="0000FF"/>
                  </a:solidFill>
                  <a:latin typeface="Calisto MT" pitchFamily="18" charset="0"/>
                </a:rPr>
                <a:t>panic</a:t>
              </a:r>
              <a:r>
                <a:rPr lang="en-US" altLang="zh-CN" sz="2600" b="1" i="1" dirty="0" smtClean="0">
                  <a:latin typeface="Calisto MT" pitchFamily="18" charset="0"/>
                </a:rPr>
                <a:t>, she remained </a:t>
              </a:r>
              <a:r>
                <a:rPr lang="en-US" altLang="zh-CN" sz="2600" b="1" i="1" dirty="0" smtClean="0">
                  <a:solidFill>
                    <a:srgbClr val="FF0000"/>
                  </a:solidFill>
                  <a:latin typeface="Calisto MT" pitchFamily="18" charset="0"/>
                </a:rPr>
                <a:t>motionless.</a:t>
              </a:r>
            </a:p>
            <a:p>
              <a:pPr marL="457200" indent="-457200">
                <a:buFont typeface="Wingdings" pitchFamily="2" charset="2"/>
                <a:buChar char="Ø"/>
              </a:pPr>
              <a:r>
                <a:rPr lang="en-US" altLang="zh-CN" sz="2600" b="1" i="1" dirty="0" smtClean="0">
                  <a:latin typeface="Calisto MT" pitchFamily="18" charset="0"/>
                </a:rPr>
                <a:t>Her face turned </a:t>
              </a:r>
              <a:r>
                <a:rPr lang="en-US" altLang="zh-CN" sz="2600" b="1" i="1" dirty="0" smtClean="0">
                  <a:solidFill>
                    <a:srgbClr val="FF0000"/>
                  </a:solidFill>
                  <a:latin typeface="Calisto MT" pitchFamily="18" charset="0"/>
                </a:rPr>
                <a:t>pale</a:t>
              </a:r>
              <a:r>
                <a:rPr lang="en-US" altLang="zh-CN" sz="2600" b="1" i="1" dirty="0" smtClean="0">
                  <a:latin typeface="Calisto MT" pitchFamily="18" charset="0"/>
                </a:rPr>
                <a:t> and palms were </a:t>
              </a:r>
              <a:r>
                <a:rPr lang="en-US" altLang="zh-CN" sz="2600" b="1" i="1" dirty="0" smtClean="0">
                  <a:solidFill>
                    <a:srgbClr val="FF0000"/>
                  </a:solidFill>
                  <a:latin typeface="Calisto MT" pitchFamily="18" charset="0"/>
                </a:rPr>
                <a:t>sweating.</a:t>
              </a:r>
            </a:p>
            <a:p>
              <a:pPr marL="457200" indent="-457200">
                <a:buFont typeface="Wingdings" pitchFamily="2" charset="2"/>
                <a:buChar char="Ø"/>
              </a:pPr>
              <a:r>
                <a:rPr lang="en-US" altLang="zh-CN" sz="2600" b="1" i="1" dirty="0" smtClean="0">
                  <a:latin typeface="Calisto MT" pitchFamily="18" charset="0"/>
                </a:rPr>
                <a:t>He pointed to the door, with his fingers </a:t>
              </a:r>
              <a:r>
                <a:rPr lang="en-US" altLang="zh-CN" sz="2600" b="1" i="1" dirty="0" smtClean="0">
                  <a:solidFill>
                    <a:srgbClr val="FF0000"/>
                  </a:solidFill>
                  <a:latin typeface="Calisto MT" pitchFamily="18" charset="0"/>
                </a:rPr>
                <a:t>trembling</a:t>
              </a:r>
              <a:r>
                <a:rPr lang="en-US" altLang="zh-CN" sz="2600" b="1" i="1" dirty="0" smtClean="0">
                  <a:latin typeface="Calisto MT" pitchFamily="18" charset="0"/>
                </a:rPr>
                <a:t>.</a:t>
              </a:r>
            </a:p>
            <a:p>
              <a:pPr marL="457200" indent="-457200">
                <a:buFont typeface="Wingdings" pitchFamily="2" charset="2"/>
                <a:buChar char="Ø"/>
              </a:pPr>
              <a:r>
                <a:rPr lang="en-US" altLang="zh-CN" sz="2600" b="1" i="1" dirty="0" smtClean="0">
                  <a:latin typeface="Calisto MT" pitchFamily="18" charset="0"/>
                </a:rPr>
                <a:t>She was so </a:t>
              </a:r>
              <a:r>
                <a:rPr lang="en-US" altLang="zh-CN" sz="2600" b="1" i="1" dirty="0" smtClean="0">
                  <a:solidFill>
                    <a:srgbClr val="0000FF"/>
                  </a:solidFill>
                  <a:latin typeface="Calisto MT" pitchFamily="18" charset="0"/>
                </a:rPr>
                <a:t>scared</a:t>
              </a:r>
              <a:r>
                <a:rPr lang="en-US" altLang="zh-CN" sz="2600" b="1" i="1" dirty="0" smtClean="0">
                  <a:latin typeface="Calisto MT" pitchFamily="18" charset="0"/>
                </a:rPr>
                <a:t> that her mouth </a:t>
              </a:r>
              <a:r>
                <a:rPr lang="en-US" altLang="zh-CN" sz="2600" b="1" i="1" dirty="0" smtClean="0">
                  <a:solidFill>
                    <a:srgbClr val="FF0000"/>
                  </a:solidFill>
                  <a:latin typeface="Calisto MT" pitchFamily="18" charset="0"/>
                </a:rPr>
                <a:t>went dry.</a:t>
              </a:r>
            </a:p>
            <a:p>
              <a:pPr marL="457200" indent="-457200">
                <a:buFont typeface="Wingdings" pitchFamily="2" charset="2"/>
                <a:buChar char="Ø"/>
              </a:pPr>
              <a:r>
                <a:rPr lang="en-US" altLang="zh-CN" sz="2600" b="1" i="1" dirty="0" smtClean="0">
                  <a:latin typeface="Calisto MT" pitchFamily="18" charset="0"/>
                </a:rPr>
                <a:t>Instantly a sense of </a:t>
              </a:r>
              <a:r>
                <a:rPr lang="en-US" altLang="zh-CN" sz="2600" b="1" i="1" dirty="0" smtClean="0">
                  <a:solidFill>
                    <a:srgbClr val="0000FF"/>
                  </a:solidFill>
                  <a:latin typeface="Calisto MT" pitchFamily="18" charset="0"/>
                </a:rPr>
                <a:t>terror</a:t>
              </a:r>
              <a:r>
                <a:rPr lang="en-US" altLang="zh-CN" sz="2600" b="1" i="1" dirty="0" smtClean="0">
                  <a:latin typeface="Calisto MT" pitchFamily="18" charset="0"/>
                </a:rPr>
                <a:t> crept upon him rippling across his while body. He felt every single hair </a:t>
              </a:r>
              <a:r>
                <a:rPr lang="en-US" altLang="zh-CN" sz="2600" b="1" i="1" dirty="0" smtClean="0">
                  <a:solidFill>
                    <a:srgbClr val="FF0000"/>
                  </a:solidFill>
                  <a:latin typeface="Calisto MT" pitchFamily="18" charset="0"/>
                </a:rPr>
                <a:t>stood on end.</a:t>
              </a:r>
            </a:p>
          </p:txBody>
        </p:sp>
      </p:grpSp>
      <p:sp>
        <p:nvSpPr>
          <p:cNvPr id="30" name="TextBox 29"/>
          <p:cNvSpPr txBox="1"/>
          <p:nvPr/>
        </p:nvSpPr>
        <p:spPr>
          <a:xfrm>
            <a:off x="381000" y="5655208"/>
            <a:ext cx="8087171" cy="892552"/>
          </a:xfrm>
          <a:prstGeom prst="rect">
            <a:avLst/>
          </a:prstGeom>
          <a:noFill/>
        </p:spPr>
        <p:txBody>
          <a:bodyPr wrap="square" rtlCol="0">
            <a:spAutoFit/>
          </a:bodyPr>
          <a:lstStyle/>
          <a:p>
            <a:r>
              <a:rPr lang="en-US" altLang="zh-CN" sz="2600" b="1" dirty="0">
                <a:latin typeface="Aharoni" pitchFamily="2" charset="-79"/>
                <a:cs typeface="Aharoni" pitchFamily="2" charset="-79"/>
              </a:rPr>
              <a:t>To </a:t>
            </a:r>
            <a:r>
              <a:rPr lang="en-US" altLang="zh-CN" sz="2600" b="1" dirty="0" smtClean="0">
                <a:latin typeface="Aharoni" pitchFamily="2" charset="-79"/>
                <a:cs typeface="Aharoni" pitchFamily="2" charset="-79"/>
              </a:rPr>
              <a:t>include details of people’s </a:t>
            </a:r>
            <a:r>
              <a:rPr lang="en-US" altLang="zh-CN" sz="2600" b="1" dirty="0">
                <a:solidFill>
                  <a:srgbClr val="FF0000"/>
                </a:solidFill>
                <a:latin typeface="Aharoni" pitchFamily="2" charset="-79"/>
                <a:cs typeface="Aharoni" pitchFamily="2" charset="-79"/>
              </a:rPr>
              <a:t>physical and </a:t>
            </a:r>
            <a:r>
              <a:rPr lang="en-US" altLang="zh-CN" sz="2600" b="1" dirty="0" smtClean="0">
                <a:solidFill>
                  <a:srgbClr val="FF0000"/>
                </a:solidFill>
                <a:latin typeface="Aharoni" pitchFamily="2" charset="-79"/>
                <a:cs typeface="Aharoni" pitchFamily="2" charset="-79"/>
              </a:rPr>
              <a:t>mental </a:t>
            </a:r>
            <a:r>
              <a:rPr lang="en-US" altLang="zh-CN" sz="2600" b="1" dirty="0" smtClean="0">
                <a:latin typeface="Aharoni" pitchFamily="2" charset="-79"/>
                <a:cs typeface="Aharoni" pitchFamily="2" charset="-79"/>
              </a:rPr>
              <a:t>response.</a:t>
            </a:r>
            <a:endParaRPr lang="en-US" altLang="zh-CN" sz="2600" b="1" dirty="0">
              <a:latin typeface="Aharoni" pitchFamily="2" charset="-79"/>
              <a:cs typeface="Aharoni" pitchFamily="2" charset="-79"/>
            </a:endParaRPr>
          </a:p>
        </p:txBody>
      </p:sp>
    </p:spTree>
    <p:extLst>
      <p:ext uri="{BB962C8B-B14F-4D97-AF65-F5344CB8AC3E}">
        <p14:creationId xmlns:p14="http://schemas.microsoft.com/office/powerpoint/2010/main" val="247761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arn(inVertical)">
                                      <p:cBhvr>
                                        <p:cTn id="1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3" name="组合 2"/>
          <p:cNvGrpSpPr/>
          <p:nvPr/>
        </p:nvGrpSpPr>
        <p:grpSpPr>
          <a:xfrm>
            <a:off x="154500" y="1727833"/>
            <a:ext cx="8623300" cy="4083368"/>
            <a:chOff x="154500" y="1550033"/>
            <a:chExt cx="8623300" cy="4083368"/>
          </a:xfrm>
        </p:grpSpPr>
        <p:grpSp>
          <p:nvGrpSpPr>
            <p:cNvPr id="26" name="组合 25"/>
            <p:cNvGrpSpPr/>
            <p:nvPr/>
          </p:nvGrpSpPr>
          <p:grpSpPr>
            <a:xfrm>
              <a:off x="154500" y="1550033"/>
              <a:ext cx="8623300" cy="40833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3590" y="1883557"/>
              <a:ext cx="7893685" cy="1985159"/>
            </a:xfrm>
            <a:prstGeom prst="rect">
              <a:avLst/>
            </a:prstGeom>
            <a:noFill/>
          </p:spPr>
          <p:txBody>
            <a:bodyPr wrap="square" rtlCol="0">
              <a:spAutoFit/>
            </a:bodyPr>
            <a:lstStyle/>
            <a:p>
              <a:r>
                <a:rPr lang="en-US" altLang="zh-CN" sz="2500" b="1" i="1" dirty="0" smtClean="0">
                  <a:latin typeface="+mj-lt"/>
                </a:rPr>
                <a:t>----“let’s get out of here, Paula!” </a:t>
              </a:r>
              <a:r>
                <a:rPr lang="en-US" altLang="zh-CN" sz="2500" b="1" i="1" dirty="0" smtClean="0">
                  <a:solidFill>
                    <a:srgbClr val="FF0000"/>
                  </a:solidFill>
                  <a:latin typeface="+mj-lt"/>
                </a:rPr>
                <a:t>scream</a:t>
              </a:r>
              <a:r>
                <a:rPr lang="en-US" altLang="zh-CN" sz="2500" b="1" i="1" dirty="0" smtClean="0">
                  <a:latin typeface="+mj-lt"/>
                </a:rPr>
                <a:t>ed </a:t>
              </a:r>
              <a:r>
                <a:rPr lang="en-US" altLang="zh-CN" sz="2500" b="1" i="1" dirty="0" err="1" smtClean="0">
                  <a:latin typeface="+mj-lt"/>
                </a:rPr>
                <a:t>Krin</a:t>
              </a:r>
              <a:r>
                <a:rPr lang="en-US" altLang="zh-CN" sz="2500" b="1" i="1" dirty="0" smtClean="0">
                  <a:latin typeface="+mj-lt"/>
                </a:rPr>
                <a:t>.</a:t>
              </a:r>
            </a:p>
            <a:p>
              <a:r>
                <a:rPr lang="en-US" altLang="zh-CN" sz="2500" b="1" i="1" dirty="0" smtClean="0">
                  <a:latin typeface="+mj-lt"/>
                </a:rPr>
                <a:t>----“But---</a:t>
              </a:r>
              <a:r>
                <a:rPr lang="en-US" altLang="zh-CN" sz="2500" b="1" i="1" dirty="0" smtClean="0">
                  <a:solidFill>
                    <a:srgbClr val="FF0000"/>
                  </a:solidFill>
                  <a:latin typeface="+mj-lt"/>
                </a:rPr>
                <a:t>ho</a:t>
              </a:r>
              <a:r>
                <a:rPr lang="en-US" altLang="zh-CN" sz="2500" b="1" i="1" dirty="0" smtClean="0">
                  <a:latin typeface="+mj-lt"/>
                </a:rPr>
                <a:t>---</a:t>
              </a:r>
              <a:r>
                <a:rPr lang="en-US" altLang="zh-CN" sz="2500" b="1" i="1" dirty="0" smtClean="0">
                  <a:solidFill>
                    <a:srgbClr val="FF0000"/>
                  </a:solidFill>
                  <a:latin typeface="+mj-lt"/>
                </a:rPr>
                <a:t>how </a:t>
              </a:r>
              <a:r>
                <a:rPr lang="en-US" altLang="zh-CN" sz="2500" b="1" i="1" dirty="0" smtClean="0">
                  <a:latin typeface="+mj-lt"/>
                </a:rPr>
                <a:t>can we make it?” </a:t>
              </a:r>
              <a:r>
                <a:rPr lang="en-US" altLang="zh-CN" sz="2500" b="1" i="1" dirty="0" smtClean="0">
                  <a:solidFill>
                    <a:srgbClr val="FF0000"/>
                  </a:solidFill>
                  <a:latin typeface="+mj-lt"/>
                </a:rPr>
                <a:t>stutter</a:t>
              </a:r>
              <a:r>
                <a:rPr lang="en-US" altLang="zh-CN" sz="2500" b="1" i="1" dirty="0" smtClean="0">
                  <a:latin typeface="+mj-lt"/>
                </a:rPr>
                <a:t>ed Paula with a worried look.</a:t>
              </a:r>
            </a:p>
            <a:p>
              <a:endParaRPr lang="en-US" altLang="zh-CN" sz="2400" b="1" dirty="0" smtClean="0">
                <a:latin typeface="Comic Sans MS" panose="030F0702030302020204" pitchFamily="66" charset="0"/>
              </a:endParaRPr>
            </a:p>
            <a:p>
              <a:endParaRPr lang="en-US" altLang="zh-CN" sz="2400" b="1" dirty="0">
                <a:latin typeface="Comic Sans MS" panose="030F0702030302020204" pitchFamily="66" charset="0"/>
              </a:endParaRPr>
            </a:p>
          </p:txBody>
        </p:sp>
      </p:grpSp>
      <p:sp>
        <p:nvSpPr>
          <p:cNvPr id="11" name="TextBox 10"/>
          <p:cNvSpPr txBox="1"/>
          <p:nvPr/>
        </p:nvSpPr>
        <p:spPr>
          <a:xfrm>
            <a:off x="810839" y="5819695"/>
            <a:ext cx="7697592" cy="907941"/>
          </a:xfrm>
          <a:prstGeom prst="rect">
            <a:avLst/>
          </a:prstGeom>
          <a:noFill/>
        </p:spPr>
        <p:txBody>
          <a:bodyPr wrap="square" rtlCol="0">
            <a:spAutoFit/>
          </a:bodyPr>
          <a:lstStyle/>
          <a:p>
            <a:r>
              <a:rPr lang="en-US" altLang="zh-CN" sz="3000" b="1" dirty="0">
                <a:latin typeface="Aharoni" pitchFamily="2" charset="-79"/>
                <a:cs typeface="Aharoni" pitchFamily="2" charset="-79"/>
              </a:rPr>
              <a:t>To </a:t>
            </a:r>
            <a:r>
              <a:rPr lang="en-US" altLang="zh-CN" sz="3000" b="1" dirty="0" smtClean="0">
                <a:solidFill>
                  <a:srgbClr val="FF0000"/>
                </a:solidFill>
                <a:latin typeface="Aharoni" pitchFamily="2" charset="-79"/>
                <a:cs typeface="Aharoni" pitchFamily="2" charset="-79"/>
              </a:rPr>
              <a:t>properly</a:t>
            </a:r>
            <a:r>
              <a:rPr lang="en-US" altLang="zh-CN" sz="3000" b="1" dirty="0" smtClean="0">
                <a:latin typeface="Aharoni" pitchFamily="2" charset="-79"/>
                <a:cs typeface="Aharoni" pitchFamily="2" charset="-79"/>
              </a:rPr>
              <a:t> and </a:t>
            </a:r>
            <a:r>
              <a:rPr lang="en-US" altLang="zh-CN" sz="3000" b="1" dirty="0" smtClean="0">
                <a:solidFill>
                  <a:srgbClr val="FF0000"/>
                </a:solidFill>
                <a:latin typeface="Aharoni" pitchFamily="2" charset="-79"/>
                <a:cs typeface="Aharoni" pitchFamily="2" charset="-79"/>
              </a:rPr>
              <a:t>naturally</a:t>
            </a:r>
            <a:r>
              <a:rPr lang="en-US" altLang="zh-CN" sz="3000" b="1" dirty="0" smtClean="0">
                <a:latin typeface="Aharoni" pitchFamily="2" charset="-79"/>
                <a:cs typeface="Aharoni" pitchFamily="2" charset="-79"/>
              </a:rPr>
              <a:t> use dialogues.</a:t>
            </a:r>
            <a:endParaRPr lang="en-US" altLang="zh-CN" sz="3000" b="1" dirty="0">
              <a:latin typeface="Aharoni" pitchFamily="2" charset="-79"/>
              <a:cs typeface="Aharoni" pitchFamily="2" charset="-79"/>
            </a:endParaRPr>
          </a:p>
          <a:p>
            <a:r>
              <a:rPr lang="en-US" altLang="zh-CN" sz="2300" b="1" dirty="0" smtClean="0">
                <a:latin typeface="Comic Sans MS" panose="030F0702030302020204" pitchFamily="66" charset="0"/>
              </a:rPr>
              <a:t>.</a:t>
            </a:r>
            <a:endParaRPr lang="en-US" altLang="zh-CN" sz="2300" b="1" dirty="0">
              <a:latin typeface="Comic Sans MS" panose="030F0702030302020204" pitchFamily="66" charset="0"/>
            </a:endParaRPr>
          </a:p>
        </p:txBody>
      </p:sp>
      <p:sp>
        <p:nvSpPr>
          <p:cNvPr id="4" name="矩形 3"/>
          <p:cNvSpPr/>
          <p:nvPr/>
        </p:nvSpPr>
        <p:spPr>
          <a:xfrm>
            <a:off x="473591" y="3544636"/>
            <a:ext cx="7825805" cy="1246495"/>
          </a:xfrm>
          <a:prstGeom prst="rect">
            <a:avLst/>
          </a:prstGeom>
        </p:spPr>
        <p:txBody>
          <a:bodyPr wrap="square">
            <a:spAutoFit/>
          </a:bodyPr>
          <a:lstStyle/>
          <a:p>
            <a:pPr lvl="0"/>
            <a:r>
              <a:rPr lang="en-US" altLang="zh-CN" sz="2500" b="1" i="1" dirty="0" smtClean="0">
                <a:solidFill>
                  <a:prstClr val="black"/>
                </a:solidFill>
                <a:latin typeface="+mn-lt"/>
              </a:rPr>
              <a:t>----</a:t>
            </a:r>
            <a:r>
              <a:rPr lang="zh-CN" altLang="en-US" sz="2500" b="1" i="1" dirty="0" smtClean="0">
                <a:solidFill>
                  <a:prstClr val="black"/>
                </a:solidFill>
                <a:latin typeface="+mn-lt"/>
              </a:rPr>
              <a:t>“</a:t>
            </a:r>
            <a:r>
              <a:rPr lang="en-US" altLang="zh-CN" sz="2500" b="1" i="1" dirty="0">
                <a:solidFill>
                  <a:srgbClr val="FF0000"/>
                </a:solidFill>
                <a:latin typeface="+mn-lt"/>
              </a:rPr>
              <a:t>Hey, bro</a:t>
            </a:r>
            <a:r>
              <a:rPr lang="en-US" altLang="zh-CN" sz="2500" b="1" i="1" dirty="0">
                <a:solidFill>
                  <a:prstClr val="black"/>
                </a:solidFill>
                <a:latin typeface="+mn-lt"/>
              </a:rPr>
              <a:t>, look over there in the back bedroom, the window is open.” </a:t>
            </a:r>
            <a:r>
              <a:rPr lang="en-US" altLang="zh-CN" sz="2500" b="1" i="1" dirty="0" smtClean="0">
                <a:solidFill>
                  <a:srgbClr val="FF0000"/>
                </a:solidFill>
                <a:latin typeface="+mn-lt"/>
              </a:rPr>
              <a:t> whisper</a:t>
            </a:r>
            <a:r>
              <a:rPr lang="en-US" altLang="zh-CN" sz="2500" b="1" i="1" dirty="0" smtClean="0">
                <a:solidFill>
                  <a:prstClr val="black"/>
                </a:solidFill>
                <a:latin typeface="+mn-lt"/>
              </a:rPr>
              <a:t>ed </a:t>
            </a:r>
            <a:r>
              <a:rPr lang="en-US" altLang="zh-CN" sz="2500" b="1" i="1" dirty="0">
                <a:solidFill>
                  <a:prstClr val="black"/>
                </a:solidFill>
                <a:latin typeface="+mn-lt"/>
              </a:rPr>
              <a:t>Paula.</a:t>
            </a:r>
          </a:p>
          <a:p>
            <a:pPr lvl="0"/>
            <a:r>
              <a:rPr lang="en-US" altLang="zh-CN" sz="2500" b="1" i="1" dirty="0" smtClean="0">
                <a:solidFill>
                  <a:prstClr val="black"/>
                </a:solidFill>
                <a:latin typeface="+mn-lt"/>
              </a:rPr>
              <a:t>----</a:t>
            </a:r>
            <a:r>
              <a:rPr lang="zh-CN" altLang="en-US" sz="2500" b="1" i="1" dirty="0" smtClean="0">
                <a:solidFill>
                  <a:prstClr val="black"/>
                </a:solidFill>
                <a:latin typeface="+mn-lt"/>
              </a:rPr>
              <a:t>“</a:t>
            </a:r>
            <a:r>
              <a:rPr lang="en-US" altLang="zh-CN" sz="2500" b="1" i="1" dirty="0">
                <a:solidFill>
                  <a:srgbClr val="FF0000"/>
                </a:solidFill>
                <a:latin typeface="+mn-lt"/>
              </a:rPr>
              <a:t>Yeah</a:t>
            </a:r>
            <a:r>
              <a:rPr lang="en-US" altLang="zh-CN" sz="2500" b="1" i="1" dirty="0">
                <a:solidFill>
                  <a:prstClr val="black"/>
                </a:solidFill>
                <a:latin typeface="+mn-lt"/>
              </a:rPr>
              <a:t>, hurry up, let’s jump out of it.” </a:t>
            </a:r>
            <a:r>
              <a:rPr lang="en-US" altLang="zh-CN" sz="2500" b="1" i="1" dirty="0" smtClean="0">
                <a:solidFill>
                  <a:srgbClr val="FF0000"/>
                </a:solidFill>
                <a:latin typeface="+mn-lt"/>
              </a:rPr>
              <a:t> nod</a:t>
            </a:r>
            <a:r>
              <a:rPr lang="en-US" altLang="zh-CN" sz="2500" b="1" i="1" dirty="0" smtClean="0">
                <a:solidFill>
                  <a:prstClr val="black"/>
                </a:solidFill>
                <a:latin typeface="+mn-lt"/>
              </a:rPr>
              <a:t>ded </a:t>
            </a:r>
            <a:r>
              <a:rPr lang="en-US" altLang="zh-CN" sz="2500" b="1" i="1" dirty="0" err="1">
                <a:solidFill>
                  <a:prstClr val="black"/>
                </a:solidFill>
                <a:latin typeface="+mn-lt"/>
              </a:rPr>
              <a:t>Krin</a:t>
            </a:r>
            <a:r>
              <a:rPr lang="en-US" altLang="zh-CN" sz="2500" b="1" i="1" dirty="0">
                <a:solidFill>
                  <a:prstClr val="black"/>
                </a:solidFill>
                <a:latin typeface="+mn-lt"/>
              </a:rPr>
              <a:t>.</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08746" y="5655932"/>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9372" y="1731905"/>
            <a:ext cx="7893685" cy="1107996"/>
          </a:xfrm>
          <a:prstGeom prst="rect">
            <a:avLst/>
          </a:prstGeom>
          <a:noFill/>
        </p:spPr>
        <p:txBody>
          <a:bodyPr wrap="square" rtlCol="0">
            <a:spAutoFit/>
          </a:bodyPr>
          <a:lstStyle/>
          <a:p>
            <a:pPr marL="457200" indent="-457200">
              <a:buFont typeface="Wingdings" pitchFamily="2" charset="2"/>
              <a:buChar char="Ø"/>
            </a:pPr>
            <a:r>
              <a:rPr lang="en-US" altLang="zh-CN" sz="2200" b="1" i="1" dirty="0" smtClean="0">
                <a:latin typeface="Arial Unicode MS" pitchFamily="34" charset="-122"/>
                <a:ea typeface="Arial Unicode MS" pitchFamily="34" charset="-122"/>
                <a:cs typeface="Arial Unicode MS" pitchFamily="34" charset="-122"/>
              </a:rPr>
              <a:t>At that critical moment, the survival skills learned at school </a:t>
            </a:r>
            <a:r>
              <a:rPr lang="en-US" altLang="zh-CN" sz="2200" b="1" i="1" dirty="0" smtClean="0">
                <a:solidFill>
                  <a:srgbClr val="FF0000"/>
                </a:solidFill>
                <a:latin typeface="Arial Unicode MS" pitchFamily="34" charset="-122"/>
                <a:ea typeface="Arial Unicode MS" pitchFamily="34" charset="-122"/>
                <a:cs typeface="Arial Unicode MS" pitchFamily="34" charset="-122"/>
              </a:rPr>
              <a:t>flashed </a:t>
            </a:r>
            <a:r>
              <a:rPr lang="en-US" altLang="zh-CN" sz="2200" b="1" i="1" dirty="0" smtClean="0">
                <a:latin typeface="Arial Unicode MS" pitchFamily="34" charset="-122"/>
                <a:ea typeface="Arial Unicode MS" pitchFamily="34" charset="-122"/>
                <a:cs typeface="Arial Unicode MS" pitchFamily="34" charset="-122"/>
              </a:rPr>
              <a:t>across his mind. “Yeah, that’s a good idea,” his face lit up.</a:t>
            </a:r>
            <a:endParaRPr lang="en-US" altLang="zh-CN" sz="2200" b="1"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1517192" y="5852132"/>
            <a:ext cx="5159656" cy="492443"/>
          </a:xfrm>
          <a:prstGeom prst="rect">
            <a:avLst/>
          </a:prstGeom>
          <a:noFill/>
        </p:spPr>
        <p:txBody>
          <a:bodyPr wrap="square" rtlCol="0">
            <a:spAutoFit/>
          </a:bodyPr>
          <a:lstStyle/>
          <a:p>
            <a:r>
              <a:rPr lang="en-US" altLang="zh-CN" sz="2600" b="1" dirty="0" smtClean="0">
                <a:latin typeface="Aharoni" pitchFamily="2" charset="-79"/>
                <a:cs typeface="Aharoni" pitchFamily="2" charset="-79"/>
              </a:rPr>
              <a:t>To include</a:t>
            </a:r>
            <a:r>
              <a:rPr lang="en-US" altLang="zh-CN" sz="2600" b="1" dirty="0" smtClean="0">
                <a:solidFill>
                  <a:srgbClr val="FF0000"/>
                </a:solidFill>
                <a:latin typeface="Aharoni" pitchFamily="2" charset="-79"/>
                <a:cs typeface="Aharoni" pitchFamily="2" charset="-79"/>
              </a:rPr>
              <a:t> mental activities</a:t>
            </a:r>
            <a:r>
              <a:rPr lang="en-US" altLang="zh-CN" sz="2600" b="1" dirty="0" smtClean="0">
                <a:latin typeface="Aharoni" pitchFamily="2" charset="-79"/>
                <a:cs typeface="Aharoni" pitchFamily="2" charset="-79"/>
              </a:rPr>
              <a:t>.</a:t>
            </a:r>
            <a:endParaRPr lang="en-US" altLang="zh-CN" sz="2600" b="1" dirty="0">
              <a:latin typeface="Aharoni" pitchFamily="2" charset="-79"/>
              <a:cs typeface="Aharoni" pitchFamily="2" charset="-79"/>
            </a:endParaRPr>
          </a:p>
        </p:txBody>
      </p:sp>
      <p:sp>
        <p:nvSpPr>
          <p:cNvPr id="3" name="矩形 2"/>
          <p:cNvSpPr/>
          <p:nvPr/>
        </p:nvSpPr>
        <p:spPr>
          <a:xfrm>
            <a:off x="450155" y="3356901"/>
            <a:ext cx="7986274" cy="1446550"/>
          </a:xfrm>
          <a:prstGeom prst="rect">
            <a:avLst/>
          </a:prstGeom>
        </p:spPr>
        <p:txBody>
          <a:bodyPr wrap="square">
            <a:spAutoFit/>
          </a:bodyPr>
          <a:lstStyle/>
          <a:p>
            <a:pPr marL="457200" lvl="0" indent="-457200">
              <a:buFont typeface="Wingdings" pitchFamily="2" charset="2"/>
              <a:buChar char="Ø"/>
            </a:pPr>
            <a:r>
              <a:rPr lang="en-US" altLang="zh-CN" sz="2200" b="1" i="1" dirty="0" smtClean="0">
                <a:solidFill>
                  <a:prstClr val="black"/>
                </a:solidFill>
                <a:latin typeface="Arial Unicode MS" pitchFamily="34" charset="-122"/>
                <a:ea typeface="Arial Unicode MS" pitchFamily="34" charset="-122"/>
                <a:cs typeface="Arial Unicode MS" pitchFamily="34" charset="-122"/>
              </a:rPr>
              <a:t>Desperate </a:t>
            </a:r>
            <a:r>
              <a:rPr lang="en-US" altLang="zh-CN" sz="2200" b="1" i="1" dirty="0">
                <a:solidFill>
                  <a:prstClr val="black"/>
                </a:solidFill>
                <a:latin typeface="Arial Unicode MS" pitchFamily="34" charset="-122"/>
                <a:ea typeface="Arial Unicode MS" pitchFamily="34" charset="-122"/>
                <a:cs typeface="Arial Unicode MS" pitchFamily="34" charset="-122"/>
              </a:rPr>
              <a:t>and hopeless, they felt as if the world came crashing down. Then suddenly  Mom’s encouraging words </a:t>
            </a:r>
            <a:r>
              <a:rPr lang="en-US" altLang="zh-CN" sz="2200" b="1" i="1" dirty="0">
                <a:solidFill>
                  <a:srgbClr val="FF0000"/>
                </a:solidFill>
                <a:latin typeface="Arial Unicode MS" pitchFamily="34" charset="-122"/>
                <a:ea typeface="Arial Unicode MS" pitchFamily="34" charset="-122"/>
                <a:cs typeface="Arial Unicode MS" pitchFamily="34" charset="-122"/>
              </a:rPr>
              <a:t>echo</a:t>
            </a:r>
            <a:r>
              <a:rPr lang="en-US" altLang="zh-CN" sz="2200" b="1" i="1" dirty="0">
                <a:solidFill>
                  <a:prstClr val="black"/>
                </a:solidFill>
                <a:latin typeface="Arial Unicode MS" pitchFamily="34" charset="-122"/>
                <a:ea typeface="Arial Unicode MS" pitchFamily="34" charset="-122"/>
                <a:cs typeface="Arial Unicode MS" pitchFamily="34" charset="-122"/>
              </a:rPr>
              <a:t>ed in her brain, a ray of hope flickering in her eyes</a:t>
            </a:r>
            <a:r>
              <a:rPr lang="en-US" altLang="zh-CN" sz="2200" b="1" i="1" dirty="0" smtClean="0">
                <a:solidFill>
                  <a:prstClr val="black"/>
                </a:solidFill>
                <a:latin typeface="Arial Unicode MS" pitchFamily="34" charset="-122"/>
                <a:ea typeface="Arial Unicode MS" pitchFamily="34" charset="-122"/>
                <a:cs typeface="Arial Unicode MS" pitchFamily="34" charset="-122"/>
              </a:rPr>
              <a:t>. ”I shouldn’t give up easily,” she murmured.</a:t>
            </a:r>
            <a:endParaRPr lang="en-US" altLang="zh-CN" sz="2200" b="1" i="1" dirty="0">
              <a:solidFill>
                <a:prstClr val="black"/>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smtClean="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smtClean="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smtClean="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132338" y="5614669"/>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27295" y="1558810"/>
            <a:ext cx="7893685" cy="2677656"/>
          </a:xfrm>
          <a:prstGeom prst="rect">
            <a:avLst/>
          </a:prstGeom>
          <a:noFill/>
        </p:spPr>
        <p:txBody>
          <a:bodyPr wrap="square" rtlCol="0">
            <a:spAutoFit/>
          </a:bodyPr>
          <a:lstStyle/>
          <a:p>
            <a:pPr marL="457200" indent="-457200">
              <a:buFont typeface="Wingdings" pitchFamily="2" charset="2"/>
              <a:buChar char="Ø"/>
            </a:pPr>
            <a:r>
              <a:rPr lang="en-US" altLang="zh-CN" sz="2200" b="1" i="1" dirty="0" smtClean="0">
                <a:solidFill>
                  <a:prstClr val="black"/>
                </a:solidFill>
                <a:latin typeface="Arial Unicode MS" pitchFamily="34" charset="-122"/>
                <a:ea typeface="Arial Unicode MS" pitchFamily="34" charset="-122"/>
                <a:cs typeface="Arial Unicode MS" pitchFamily="34" charset="-122"/>
              </a:rPr>
              <a:t>Without the slightest hesitation, </a:t>
            </a:r>
            <a:r>
              <a:rPr lang="en-US" altLang="zh-CN" sz="2200" b="1" i="1" dirty="0" err="1" smtClean="0">
                <a:solidFill>
                  <a:prstClr val="black"/>
                </a:solidFill>
                <a:latin typeface="Arial Unicode MS" pitchFamily="34" charset="-122"/>
                <a:ea typeface="Arial Unicode MS" pitchFamily="34" charset="-122"/>
                <a:cs typeface="Arial Unicode MS" pitchFamily="34" charset="-122"/>
              </a:rPr>
              <a:t>Krin</a:t>
            </a:r>
            <a:r>
              <a:rPr lang="en-US" altLang="zh-CN" sz="2200" b="1" i="1" dirty="0" smtClean="0">
                <a:solidFill>
                  <a:prstClr val="black"/>
                </a:solidFill>
                <a:latin typeface="Arial Unicode MS" pitchFamily="34" charset="-122"/>
                <a:ea typeface="Arial Unicode MS" pitchFamily="34" charset="-122"/>
                <a:cs typeface="Arial Unicode MS" pitchFamily="34" charset="-122"/>
              </a:rPr>
              <a:t> </a:t>
            </a:r>
            <a:r>
              <a:rPr lang="en-US" altLang="zh-CN" sz="2200" b="1" i="1" dirty="0" smtClean="0">
                <a:solidFill>
                  <a:srgbClr val="FF0000"/>
                </a:solidFill>
                <a:latin typeface="Arial Unicode MS" pitchFamily="34" charset="-122"/>
                <a:ea typeface="Arial Unicode MS" pitchFamily="34" charset="-122"/>
                <a:cs typeface="Arial Unicode MS" pitchFamily="34" charset="-122"/>
              </a:rPr>
              <a:t>grabbed</a:t>
            </a:r>
            <a:r>
              <a:rPr lang="en-US" altLang="zh-CN" sz="2200" b="1" i="1" dirty="0" smtClean="0">
                <a:solidFill>
                  <a:prstClr val="black"/>
                </a:solidFill>
                <a:latin typeface="Arial Unicode MS" pitchFamily="34" charset="-122"/>
                <a:ea typeface="Arial Unicode MS" pitchFamily="34" charset="-122"/>
                <a:cs typeface="Arial Unicode MS" pitchFamily="34" charset="-122"/>
              </a:rPr>
              <a:t> his sister’s hand  and </a:t>
            </a:r>
            <a:r>
              <a:rPr lang="en-US" altLang="zh-CN" sz="2200" b="1" i="1" dirty="0" smtClean="0">
                <a:solidFill>
                  <a:srgbClr val="FF0000"/>
                </a:solidFill>
                <a:latin typeface="Arial Unicode MS" pitchFamily="34" charset="-122"/>
                <a:ea typeface="Arial Unicode MS" pitchFamily="34" charset="-122"/>
                <a:cs typeface="Arial Unicode MS" pitchFamily="34" charset="-122"/>
              </a:rPr>
              <a:t>dashed</a:t>
            </a:r>
            <a:r>
              <a:rPr lang="en-US" altLang="zh-CN" sz="2200" b="1" i="1" dirty="0" smtClean="0">
                <a:solidFill>
                  <a:prstClr val="black"/>
                </a:solidFill>
                <a:latin typeface="Arial Unicode MS" pitchFamily="34" charset="-122"/>
                <a:ea typeface="Arial Unicode MS" pitchFamily="34" charset="-122"/>
                <a:cs typeface="Arial Unicode MS" pitchFamily="34" charset="-122"/>
              </a:rPr>
              <a:t> into the back room.</a:t>
            </a:r>
          </a:p>
          <a:p>
            <a:pPr marL="457200" indent="-457200">
              <a:buFont typeface="Wingdings" pitchFamily="2" charset="2"/>
              <a:buChar char="Ø"/>
            </a:pPr>
            <a:endParaRPr lang="en-US" altLang="zh-CN" sz="2400" b="1" dirty="0" smtClean="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smtClean="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smtClean="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p:txBody>
      </p:sp>
      <p:sp>
        <p:nvSpPr>
          <p:cNvPr id="11" name="TextBox 10"/>
          <p:cNvSpPr txBox="1"/>
          <p:nvPr/>
        </p:nvSpPr>
        <p:spPr>
          <a:xfrm>
            <a:off x="1027209" y="5860572"/>
            <a:ext cx="6832165" cy="492443"/>
          </a:xfrm>
          <a:prstGeom prst="rect">
            <a:avLst/>
          </a:prstGeom>
          <a:noFill/>
        </p:spPr>
        <p:txBody>
          <a:bodyPr wrap="square" rtlCol="0">
            <a:spAutoFit/>
          </a:bodyPr>
          <a:lstStyle/>
          <a:p>
            <a:r>
              <a:rPr lang="en-US" altLang="zh-CN" sz="2600" b="1" dirty="0" smtClean="0">
                <a:solidFill>
                  <a:prstClr val="black"/>
                </a:solidFill>
                <a:latin typeface="Aharoni" pitchFamily="2" charset="-79"/>
                <a:cs typeface="Aharoni" pitchFamily="2" charset="-79"/>
              </a:rPr>
              <a:t>To </a:t>
            </a:r>
            <a:r>
              <a:rPr lang="en-US" altLang="zh-CN" sz="2600" b="1" dirty="0" smtClean="0">
                <a:latin typeface="Aharoni" pitchFamily="2" charset="-79"/>
                <a:cs typeface="Aharoni" pitchFamily="2" charset="-79"/>
              </a:rPr>
              <a:t>include detailed description of </a:t>
            </a:r>
            <a:r>
              <a:rPr lang="en-US" altLang="zh-CN" sz="2600" b="1" dirty="0" smtClean="0">
                <a:solidFill>
                  <a:srgbClr val="FF0000"/>
                </a:solidFill>
                <a:latin typeface="Aharoni" pitchFamily="2" charset="-79"/>
                <a:cs typeface="Aharoni" pitchFamily="2" charset="-79"/>
              </a:rPr>
              <a:t>actions.</a:t>
            </a:r>
            <a:endParaRPr lang="en-US" altLang="zh-CN" sz="2600" b="1" dirty="0">
              <a:solidFill>
                <a:srgbClr val="FF0000"/>
              </a:solidFill>
              <a:latin typeface="Aharoni" pitchFamily="2" charset="-79"/>
              <a:cs typeface="Aharoni" pitchFamily="2" charset="-79"/>
            </a:endParaRPr>
          </a:p>
        </p:txBody>
      </p:sp>
      <p:sp>
        <p:nvSpPr>
          <p:cNvPr id="3" name="矩形 2"/>
          <p:cNvSpPr/>
          <p:nvPr/>
        </p:nvSpPr>
        <p:spPr>
          <a:xfrm>
            <a:off x="427295" y="3826639"/>
            <a:ext cx="7986274" cy="1107996"/>
          </a:xfrm>
          <a:prstGeom prst="rect">
            <a:avLst/>
          </a:prstGeom>
        </p:spPr>
        <p:txBody>
          <a:bodyPr wrap="square">
            <a:spAutoFit/>
          </a:bodyPr>
          <a:lstStyle/>
          <a:p>
            <a:pPr marL="457200" indent="-457200">
              <a:buFont typeface="Wingdings" pitchFamily="2" charset="2"/>
              <a:buChar char="Ø"/>
            </a:pPr>
            <a:r>
              <a:rPr lang="en-US" altLang="zh-CN" sz="2200" b="1" i="1" dirty="0" smtClean="0">
                <a:solidFill>
                  <a:prstClr val="black"/>
                </a:solidFill>
                <a:latin typeface="Arial Unicode MS" pitchFamily="34" charset="-122"/>
                <a:ea typeface="Arial Unicode MS" pitchFamily="34" charset="-122"/>
                <a:cs typeface="Arial Unicode MS" pitchFamily="34" charset="-122"/>
              </a:rPr>
              <a:t>Hand in hand, they cautiously </a:t>
            </a:r>
            <a:r>
              <a:rPr lang="en-US" altLang="zh-CN" sz="2200" b="1" i="1" dirty="0" smtClean="0">
                <a:solidFill>
                  <a:srgbClr val="FF0000"/>
                </a:solidFill>
                <a:latin typeface="Arial Unicode MS" pitchFamily="34" charset="-122"/>
                <a:ea typeface="Arial Unicode MS" pitchFamily="34" charset="-122"/>
                <a:cs typeface="Arial Unicode MS" pitchFamily="34" charset="-122"/>
              </a:rPr>
              <a:t>tiptoed</a:t>
            </a:r>
            <a:r>
              <a:rPr lang="en-US" altLang="zh-CN" sz="2200" b="1" i="1" dirty="0" smtClean="0">
                <a:solidFill>
                  <a:prstClr val="black"/>
                </a:solidFill>
                <a:latin typeface="Arial Unicode MS" pitchFamily="34" charset="-122"/>
                <a:ea typeface="Arial Unicode MS" pitchFamily="34" charset="-122"/>
                <a:cs typeface="Arial Unicode MS" pitchFamily="34" charset="-122"/>
              </a:rPr>
              <a:t> to the back room. Unluckily, </a:t>
            </a:r>
            <a:r>
              <a:rPr lang="en-US" altLang="zh-CN" sz="2200" b="1" i="1" dirty="0" err="1" smtClean="0">
                <a:solidFill>
                  <a:prstClr val="black"/>
                </a:solidFill>
                <a:latin typeface="Arial Unicode MS" pitchFamily="34" charset="-122"/>
                <a:ea typeface="Arial Unicode MS" pitchFamily="34" charset="-122"/>
                <a:cs typeface="Arial Unicode MS" pitchFamily="34" charset="-122"/>
              </a:rPr>
              <a:t>Krin</a:t>
            </a:r>
            <a:r>
              <a:rPr lang="en-US" altLang="zh-CN" sz="2200" b="1" i="1" dirty="0" smtClean="0">
                <a:solidFill>
                  <a:prstClr val="black"/>
                </a:solidFill>
                <a:latin typeface="Arial Unicode MS" pitchFamily="34" charset="-122"/>
                <a:ea typeface="Arial Unicode MS" pitchFamily="34" charset="-122"/>
                <a:cs typeface="Arial Unicode MS" pitchFamily="34" charset="-122"/>
              </a:rPr>
              <a:t> </a:t>
            </a:r>
            <a:r>
              <a:rPr lang="en-US" altLang="zh-CN" sz="2200" b="1" i="1" dirty="0" smtClean="0">
                <a:solidFill>
                  <a:srgbClr val="FF0000"/>
                </a:solidFill>
                <a:latin typeface="Arial Unicode MS" pitchFamily="34" charset="-122"/>
                <a:ea typeface="Arial Unicode MS" pitchFamily="34" charset="-122"/>
                <a:cs typeface="Arial Unicode MS" pitchFamily="34" charset="-122"/>
              </a:rPr>
              <a:t>tripped</a:t>
            </a:r>
            <a:r>
              <a:rPr lang="en-US" altLang="zh-CN" sz="2200" b="1" i="1" dirty="0" smtClean="0">
                <a:solidFill>
                  <a:prstClr val="black"/>
                </a:solidFill>
                <a:latin typeface="Arial Unicode MS" pitchFamily="34" charset="-122"/>
                <a:ea typeface="Arial Unicode MS" pitchFamily="34" charset="-122"/>
                <a:cs typeface="Arial Unicode MS" pitchFamily="34" charset="-122"/>
              </a:rPr>
              <a:t> and </a:t>
            </a:r>
            <a:r>
              <a:rPr lang="en-US" altLang="zh-CN" sz="2200" b="1" i="1" dirty="0" smtClean="0">
                <a:solidFill>
                  <a:srgbClr val="FF0000"/>
                </a:solidFill>
                <a:latin typeface="Arial Unicode MS" pitchFamily="34" charset="-122"/>
                <a:ea typeface="Arial Unicode MS" pitchFamily="34" charset="-122"/>
                <a:cs typeface="Arial Unicode MS" pitchFamily="34" charset="-122"/>
              </a:rPr>
              <a:t>fell </a:t>
            </a:r>
            <a:r>
              <a:rPr lang="en-US" altLang="zh-CN" sz="2200" b="1" i="1" dirty="0" smtClean="0">
                <a:solidFill>
                  <a:prstClr val="black"/>
                </a:solidFill>
                <a:latin typeface="Arial Unicode MS" pitchFamily="34" charset="-122"/>
                <a:ea typeface="Arial Unicode MS" pitchFamily="34" charset="-122"/>
                <a:cs typeface="Arial Unicode MS" pitchFamily="34" charset="-122"/>
              </a:rPr>
              <a:t>before they got out of the haunted house.</a:t>
            </a:r>
            <a:endParaRPr lang="en-US" altLang="zh-CN" sz="2200" b="1" i="1" dirty="0">
              <a:solidFill>
                <a:prstClr val="black"/>
              </a:solidFill>
              <a:latin typeface="Arial Unicode MS" pitchFamily="34" charset="-122"/>
              <a:ea typeface="Arial Unicode MS" pitchFamily="34" charset="-122"/>
              <a:cs typeface="Arial Unicode MS" pitchFamily="34" charset="-122"/>
            </a:endParaRPr>
          </a:p>
        </p:txBody>
      </p:sp>
      <p:sp>
        <p:nvSpPr>
          <p:cNvPr id="4" name="矩形 3"/>
          <p:cNvSpPr/>
          <p:nvPr/>
        </p:nvSpPr>
        <p:spPr>
          <a:xfrm>
            <a:off x="427295" y="2825908"/>
            <a:ext cx="7672192" cy="769441"/>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They </a:t>
            </a:r>
            <a:r>
              <a:rPr lang="en-US" altLang="zh-CN" sz="2200" b="1" i="1" dirty="0">
                <a:solidFill>
                  <a:srgbClr val="FF0000"/>
                </a:solidFill>
                <a:latin typeface="Arial Unicode MS" pitchFamily="34" charset="-122"/>
                <a:ea typeface="Arial Unicode MS" pitchFamily="34" charset="-122"/>
                <a:cs typeface="Arial Unicode MS" pitchFamily="34" charset="-122"/>
              </a:rPr>
              <a:t>opened</a:t>
            </a:r>
            <a:r>
              <a:rPr lang="en-US" altLang="zh-CN" sz="2200" b="1" i="1" dirty="0">
                <a:solidFill>
                  <a:prstClr val="black"/>
                </a:solidFill>
                <a:latin typeface="Arial Unicode MS" pitchFamily="34" charset="-122"/>
                <a:ea typeface="Arial Unicode MS" pitchFamily="34" charset="-122"/>
                <a:cs typeface="Arial Unicode MS" pitchFamily="34" charset="-122"/>
              </a:rPr>
              <a:t> the window, </a:t>
            </a:r>
            <a:r>
              <a:rPr lang="en-US" altLang="zh-CN" sz="2200" b="1" i="1" dirty="0">
                <a:solidFill>
                  <a:srgbClr val="FF0000"/>
                </a:solidFill>
                <a:latin typeface="Arial Unicode MS" pitchFamily="34" charset="-122"/>
                <a:ea typeface="Arial Unicode MS" pitchFamily="34" charset="-122"/>
                <a:cs typeface="Arial Unicode MS" pitchFamily="34" charset="-122"/>
              </a:rPr>
              <a:t>jumped</a:t>
            </a:r>
            <a:r>
              <a:rPr lang="en-US" altLang="zh-CN" sz="2200" b="1" i="1" dirty="0">
                <a:solidFill>
                  <a:prstClr val="black"/>
                </a:solidFill>
                <a:latin typeface="Arial Unicode MS" pitchFamily="34" charset="-122"/>
                <a:ea typeface="Arial Unicode MS" pitchFamily="34" charset="-122"/>
                <a:cs typeface="Arial Unicode MS" pitchFamily="34" charset="-122"/>
              </a:rPr>
              <a:t> out of it and </a:t>
            </a:r>
            <a:r>
              <a:rPr lang="en-US" altLang="zh-CN" sz="2200" b="1" i="1" dirty="0">
                <a:solidFill>
                  <a:srgbClr val="FF0000"/>
                </a:solidFill>
                <a:latin typeface="Arial Unicode MS" pitchFamily="34" charset="-122"/>
                <a:ea typeface="Arial Unicode MS" pitchFamily="34" charset="-122"/>
                <a:cs typeface="Arial Unicode MS" pitchFamily="34" charset="-122"/>
              </a:rPr>
              <a:t>ran </a:t>
            </a:r>
            <a:r>
              <a:rPr lang="en-US" altLang="zh-CN" sz="2200" b="1" i="1" dirty="0">
                <a:solidFill>
                  <a:prstClr val="black"/>
                </a:solidFill>
                <a:latin typeface="Arial Unicode MS" pitchFamily="34" charset="-122"/>
                <a:ea typeface="Arial Unicode MS" pitchFamily="34" charset="-122"/>
                <a:cs typeface="Arial Unicode MS" pitchFamily="34" charset="-122"/>
              </a:rPr>
              <a:t>as fast as their legs could carry.</a:t>
            </a:r>
          </a:p>
        </p:txBody>
      </p:sp>
    </p:spTree>
    <p:extLst>
      <p:ext uri="{BB962C8B-B14F-4D97-AF65-F5344CB8AC3E}">
        <p14:creationId xmlns:p14="http://schemas.microsoft.com/office/powerpoint/2010/main" val="4279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4201" y="1460498"/>
            <a:ext cx="7988299" cy="4813302"/>
            <a:chOff x="584201" y="1460498"/>
            <a:chExt cx="7988299" cy="4813302"/>
          </a:xfrm>
        </p:grpSpPr>
        <p:grpSp>
          <p:nvGrpSpPr>
            <p:cNvPr id="6" name="组合 5"/>
            <p:cNvGrpSpPr/>
            <p:nvPr/>
          </p:nvGrpSpPr>
          <p:grpSpPr>
            <a:xfrm>
              <a:off x="584201" y="1460498"/>
              <a:ext cx="7988299" cy="4813302"/>
              <a:chOff x="584201" y="1460498"/>
              <a:chExt cx="7988299" cy="4813302"/>
            </a:xfrm>
          </p:grpSpPr>
          <p:sp>
            <p:nvSpPr>
              <p:cNvPr id="429058" name="矩形 429057"/>
              <p:cNvSpPr/>
              <p:nvPr/>
            </p:nvSpPr>
            <p:spPr>
              <a:xfrm>
                <a:off x="584201" y="1460499"/>
                <a:ext cx="3035299" cy="4813301"/>
              </a:xfrm>
              <a:prstGeom prst="rect">
                <a:avLst/>
              </a:prstGeom>
            </p:spPr>
            <p:txBody>
              <a:bodyPr wrap="none" fromWordArt="1">
                <a:prstTxWarp prst="textPlain">
                  <a:avLst>
                    <a:gd name="adj" fmla="val 50000"/>
                  </a:avLst>
                </a:prstTxWarp>
                <a:normAutofit/>
              </a:bodyPr>
              <a:lstStyle/>
              <a:p>
                <a:r>
                  <a:rPr lang="en-US" altLang="zh-CN" sz="3600" b="1" dirty="0" smtClean="0">
                    <a:solidFill>
                      <a:srgbClr val="FF0000"/>
                    </a:solidFill>
                    <a:latin typeface="Comic Sans MS" pitchFamily="66" charset="0"/>
                    <a:ea typeface="宋体" pitchFamily="2" charset="-122"/>
                  </a:rPr>
                  <a:t>Read</a:t>
                </a:r>
                <a:r>
                  <a:rPr lang="en-US" altLang="zh-CN" sz="3600" b="1" dirty="0" smtClean="0">
                    <a:solidFill>
                      <a:srgbClr val="272727"/>
                    </a:solidFill>
                    <a:latin typeface="Comic Sans MS" pitchFamily="66" charset="0"/>
                    <a:ea typeface="宋体" pitchFamily="2" charset="-122"/>
                  </a:rPr>
                  <a:t> more </a:t>
                </a:r>
                <a:endParaRPr lang="en-US" altLang="zh-CN" sz="3600" b="1" dirty="0">
                  <a:solidFill>
                    <a:srgbClr val="272727"/>
                  </a:solidFill>
                  <a:latin typeface="Comic Sans MS" pitchFamily="66" charset="0"/>
                  <a:ea typeface="宋体" pitchFamily="2" charset="-122"/>
                </a:endParaRPr>
              </a:p>
              <a:p>
                <a:r>
                  <a:rPr lang="en-US" altLang="zh-CN" sz="3600" b="1" dirty="0">
                    <a:solidFill>
                      <a:srgbClr val="FF0000"/>
                    </a:solidFill>
                    <a:latin typeface="Comic Sans MS" pitchFamily="66" charset="0"/>
                    <a:ea typeface="宋体" pitchFamily="2" charset="-122"/>
                  </a:rPr>
                  <a:t>Accumulate</a:t>
                </a:r>
                <a:r>
                  <a:rPr lang="en-US" altLang="zh-CN" sz="3600" b="1" dirty="0">
                    <a:solidFill>
                      <a:srgbClr val="272727"/>
                    </a:solidFill>
                    <a:latin typeface="Comic Sans MS" pitchFamily="66" charset="0"/>
                    <a:ea typeface="宋体" pitchFamily="2" charset="-122"/>
                  </a:rPr>
                  <a:t> </a:t>
                </a:r>
                <a:r>
                  <a:rPr lang="en-US" altLang="zh-CN" sz="3600" b="1" dirty="0" smtClean="0">
                    <a:solidFill>
                      <a:srgbClr val="272727"/>
                    </a:solidFill>
                    <a:latin typeface="Comic Sans MS" pitchFamily="66" charset="0"/>
                    <a:ea typeface="宋体" pitchFamily="2" charset="-122"/>
                  </a:rPr>
                  <a:t>more</a:t>
                </a:r>
                <a:endParaRPr lang="en-US" altLang="zh-CN" sz="3600" b="1" dirty="0">
                  <a:solidFill>
                    <a:srgbClr val="272727"/>
                  </a:solidFill>
                  <a:latin typeface="Comic Sans MS" pitchFamily="66" charset="0"/>
                  <a:ea typeface="宋体" pitchFamily="2" charset="-122"/>
                </a:endParaRPr>
              </a:p>
              <a:p>
                <a:r>
                  <a:rPr lang="en-US" altLang="zh-CN" sz="3600" b="1" dirty="0">
                    <a:solidFill>
                      <a:srgbClr val="FF0000"/>
                    </a:solidFill>
                    <a:latin typeface="Comic Sans MS" pitchFamily="66" charset="0"/>
                    <a:ea typeface="宋体" pitchFamily="2" charset="-122"/>
                  </a:rPr>
                  <a:t>Imitate</a:t>
                </a:r>
                <a:r>
                  <a:rPr lang="en-US" altLang="zh-CN" sz="3600" b="1" dirty="0">
                    <a:solidFill>
                      <a:srgbClr val="272727"/>
                    </a:solidFill>
                    <a:latin typeface="Comic Sans MS" pitchFamily="66" charset="0"/>
                    <a:ea typeface="宋体" pitchFamily="2" charset="-122"/>
                  </a:rPr>
                  <a:t> </a:t>
                </a:r>
                <a:r>
                  <a:rPr lang="en-US" altLang="zh-CN" sz="3600" b="1" dirty="0" smtClean="0">
                    <a:solidFill>
                      <a:srgbClr val="272727"/>
                    </a:solidFill>
                    <a:latin typeface="Comic Sans MS" pitchFamily="66" charset="0"/>
                    <a:ea typeface="宋体" pitchFamily="2" charset="-122"/>
                  </a:rPr>
                  <a:t>more</a:t>
                </a:r>
                <a:endParaRPr lang="en-US" altLang="zh-CN" sz="3600" b="1" dirty="0">
                  <a:solidFill>
                    <a:srgbClr val="272727"/>
                  </a:solidFill>
                  <a:latin typeface="Comic Sans MS" pitchFamily="66" charset="0"/>
                  <a:ea typeface="宋体" pitchFamily="2" charset="-122"/>
                </a:endParaRPr>
              </a:p>
              <a:p>
                <a:r>
                  <a:rPr lang="en-US" altLang="zh-CN" sz="3600" b="1" dirty="0">
                    <a:solidFill>
                      <a:srgbClr val="0000FF"/>
                    </a:solidFill>
                    <a:latin typeface="Comic Sans MS" pitchFamily="66" charset="0"/>
                    <a:ea typeface="宋体" pitchFamily="2" charset="-122"/>
                  </a:rPr>
                  <a:t>Acquire</a:t>
                </a:r>
                <a:r>
                  <a:rPr lang="en-US" altLang="zh-CN" sz="3600" b="1" dirty="0">
                    <a:solidFill>
                      <a:srgbClr val="272727"/>
                    </a:solidFill>
                    <a:latin typeface="Comic Sans MS" pitchFamily="66" charset="0"/>
                    <a:ea typeface="宋体" pitchFamily="2" charset="-122"/>
                  </a:rPr>
                  <a:t> </a:t>
                </a:r>
                <a:r>
                  <a:rPr lang="en-US" altLang="zh-CN" sz="3600" b="1" dirty="0" smtClean="0">
                    <a:solidFill>
                      <a:srgbClr val="272727"/>
                    </a:solidFill>
                    <a:latin typeface="Comic Sans MS" pitchFamily="66" charset="0"/>
                    <a:ea typeface="宋体" pitchFamily="2" charset="-122"/>
                  </a:rPr>
                  <a:t>more</a:t>
                </a:r>
                <a:endParaRPr lang="zh-CN" altLang="en-US" sz="3600" b="1" dirty="0">
                  <a:solidFill>
                    <a:srgbClr val="272727"/>
                  </a:solidFill>
                  <a:latin typeface="Comic Sans MS" pitchFamily="66" charset="0"/>
                  <a:ea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460498"/>
                <a:ext cx="4457700" cy="11557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81301"/>
                <a:ext cx="4457700" cy="9652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108449"/>
                <a:ext cx="4457700" cy="850900"/>
              </a:xfrm>
              <a:prstGeom prst="rect">
                <a:avLst/>
              </a:prstGeom>
            </p:spPr>
          </p:pic>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384796"/>
              <a:ext cx="4457700" cy="889004"/>
            </a:xfrm>
            <a:prstGeom prst="rect">
              <a:avLst/>
            </a:prstGeom>
          </p:spPr>
        </p:pic>
      </p:grpSp>
      <p:sp>
        <p:nvSpPr>
          <p:cNvPr id="8" name="Text Box 6"/>
          <p:cNvSpPr txBox="1">
            <a:spLocks noChangeArrowheads="1"/>
          </p:cNvSpPr>
          <p:nvPr/>
        </p:nvSpPr>
        <p:spPr bwMode="auto">
          <a:xfrm>
            <a:off x="215900" y="262749"/>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五、</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a:t>
            </a: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建议</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
        <p:nvSpPr>
          <p:cNvPr id="10" name="椭圆 9"/>
          <p:cNvSpPr/>
          <p:nvPr/>
        </p:nvSpPr>
        <p:spPr>
          <a:xfrm>
            <a:off x="139700" y="1284693"/>
            <a:ext cx="2768600" cy="133150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extLst>
      <p:ext uri="{BB962C8B-B14F-4D97-AF65-F5344CB8AC3E}">
        <p14:creationId xmlns:p14="http://schemas.microsoft.com/office/powerpoint/2010/main" val="39226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670243" y="2815908"/>
            <a:ext cx="7273925" cy="1225550"/>
          </a:xfrm>
          <a:prstGeom prst="rect">
            <a:avLst/>
          </a:prstGeom>
        </p:spPr>
        <p:txBody>
          <a:bodyPr wrap="none" fromWordArt="1">
            <a:prstTxWarp prst="textPlain">
              <a:avLst>
                <a:gd name="adj" fmla="val 50000"/>
              </a:avLst>
            </a:prstTxWarp>
            <a:normAutofit/>
          </a:bodyPr>
          <a:lstStyle/>
          <a:p>
            <a:pPr algn="ctr">
              <a:buFontTx/>
              <a:buNone/>
            </a:pPr>
            <a:r>
              <a:rPr lang="zh-CN" altLang="en-US" sz="3600" b="1" dirty="0">
                <a:solidFill>
                  <a:srgbClr val="FF0066"/>
                </a:solidFill>
                <a:latin typeface="Tahoma" panose="020B0604030504040204" charset="0"/>
                <a:ea typeface="Tahoma" panose="020B0604030504040204" charset="0"/>
              </a:rPr>
              <a:t>Thank You!</a:t>
            </a:r>
          </a:p>
        </p:txBody>
      </p:sp>
    </p:spTree>
    <p:extLst>
      <p:ext uri="{BB962C8B-B14F-4D97-AF65-F5344CB8AC3E}">
        <p14:creationId xmlns:p14="http://schemas.microsoft.com/office/powerpoint/2010/main" val="31775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50F13F8B-1B3D-D840-9ED0-CD6EAE5D2203}"/>
              </a:ext>
            </a:extLst>
          </p:cNvPr>
          <p:cNvSpPr>
            <a:spLocks noChangeArrowheads="1"/>
          </p:cNvSpPr>
          <p:nvPr/>
        </p:nvSpPr>
        <p:spPr bwMode="auto">
          <a:xfrm>
            <a:off x="4068210" y="3453412"/>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12"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0" y="2645919"/>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dirty="0">
                <a:latin typeface="华文新魏" panose="02010800040101010101" pitchFamily="2" charset="-122"/>
                <a:ea typeface="华文新魏" panose="02010800040101010101" pitchFamily="2" charset="-122"/>
              </a:rPr>
              <a:t>知识产权声明</a:t>
            </a:r>
          </a:p>
        </p:txBody>
      </p:sp>
      <p:sp>
        <p:nvSpPr>
          <p:cNvPr id="13" name="矩形 12">
            <a:extLst>
              <a:ext uri="{FF2B5EF4-FFF2-40B4-BE49-F238E27FC236}">
                <a16:creationId xmlns:a16="http://schemas.microsoft.com/office/drawing/2014/main" xmlns="" id="{83239BA4-B577-5340-B8CD-73E2350BA4AF}"/>
              </a:ext>
            </a:extLst>
          </p:cNvPr>
          <p:cNvSpPr>
            <a:spLocks noChangeArrowheads="1"/>
          </p:cNvSpPr>
          <p:nvPr/>
        </p:nvSpPr>
        <p:spPr bwMode="auto">
          <a:xfrm>
            <a:off x="395536" y="1895391"/>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14" name="图片 1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3741271"/>
            <a:ext cx="2192051" cy="2192051"/>
          </a:xfrm>
          <a:prstGeom prst="rect">
            <a:avLst/>
          </a:prstGeom>
        </p:spPr>
      </p:pic>
    </p:spTree>
    <p:extLst>
      <p:ext uri="{BB962C8B-B14F-4D97-AF65-F5344CB8AC3E}">
        <p14:creationId xmlns:p14="http://schemas.microsoft.com/office/powerpoint/2010/main" val="123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一、</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2451100"/>
            <a:ext cx="8943731" cy="3018999"/>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601618" y="1522412"/>
            <a:ext cx="6350255" cy="574516"/>
          </a:xfrm>
          <a:prstGeom prst="rect">
            <a:avLst/>
          </a:prstGeom>
          <a:noFill/>
        </p:spPr>
        <p:txBody>
          <a:bodyPr wrap="square" rtlCol="0">
            <a:spAutoFit/>
          </a:bodyPr>
          <a:lstStyle/>
          <a:p>
            <a:pPr marL="342900" lvl="0" indent="-342900">
              <a:lnSpc>
                <a:spcPts val="1600"/>
              </a:lnSpc>
              <a:spcAft>
                <a:spcPts val="0"/>
              </a:spcAft>
              <a:buFont typeface="+mj-lt"/>
              <a:buAutoNum type="arabicPeriod"/>
            </a:pPr>
            <a:r>
              <a:rPr lang="zh-CN" altLang="en-US" sz="2600" b="1" kern="100" dirty="0" smtClean="0">
                <a:solidFill>
                  <a:srgbClr val="FF0000"/>
                </a:solidFill>
                <a:latin typeface="华文楷体" pitchFamily="2" charset="-122"/>
                <a:ea typeface="华文楷体" pitchFamily="2" charset="-122"/>
                <a:cs typeface="Times New Roman"/>
              </a:rPr>
              <a:t>文章理解</a:t>
            </a:r>
            <a:r>
              <a:rPr lang="zh-CN" altLang="zh-CN" sz="2600" b="1" kern="100" dirty="0" smtClean="0">
                <a:solidFill>
                  <a:srgbClr val="FF0000"/>
                </a:solidFill>
                <a:latin typeface="华文楷体" pitchFamily="2" charset="-122"/>
                <a:ea typeface="华文楷体" pitchFamily="2" charset="-122"/>
                <a:cs typeface="Times New Roman"/>
              </a:rPr>
              <a:t>不</a:t>
            </a:r>
            <a:r>
              <a:rPr lang="zh-CN" altLang="zh-CN" sz="2600" b="1" kern="100" dirty="0">
                <a:solidFill>
                  <a:srgbClr val="FF0000"/>
                </a:solidFill>
                <a:latin typeface="华文楷体" pitchFamily="2" charset="-122"/>
                <a:ea typeface="华文楷体" pitchFamily="2" charset="-122"/>
                <a:cs typeface="Times New Roman"/>
              </a:rPr>
              <a:t>到位，续写情节与原文脱离</a:t>
            </a:r>
          </a:p>
          <a:p>
            <a:pPr marL="285750" indent="-285750">
              <a:buFont typeface="Wingdings" pitchFamily="2" charset="2"/>
              <a:buChar char="Ø"/>
            </a:pPr>
            <a:endParaRPr lang="zh-CN" altLang="en-US" dirty="0">
              <a:solidFill>
                <a:prstClr val="black"/>
              </a:solidFill>
            </a:endParaRPr>
          </a:p>
        </p:txBody>
      </p:sp>
      <p:sp>
        <p:nvSpPr>
          <p:cNvPr id="8" name="矩形 7"/>
          <p:cNvSpPr/>
          <p:nvPr/>
        </p:nvSpPr>
        <p:spPr>
          <a:xfrm>
            <a:off x="362691" y="2731608"/>
            <a:ext cx="8229600" cy="1200329"/>
          </a:xfrm>
          <a:prstGeom prst="rect">
            <a:avLst/>
          </a:prstGeom>
        </p:spPr>
        <p:txBody>
          <a:bodyPr wrap="square">
            <a:spAutoFit/>
          </a:bodyPr>
          <a:lstStyle/>
          <a:p>
            <a:pPr marL="285750" indent="-285750">
              <a:buFont typeface="Wingdings" pitchFamily="2" charset="2"/>
              <a:buChar char="Ø"/>
            </a:pPr>
            <a:r>
              <a:rPr lang="en-US" altLang="zh-CN" sz="2400" b="1" i="1" kern="100" dirty="0" smtClean="0">
                <a:latin typeface="微软雅黑" pitchFamily="34" charset="-122"/>
                <a:ea typeface="微软雅黑" pitchFamily="34" charset="-122"/>
              </a:rPr>
              <a:t>But </a:t>
            </a:r>
            <a:r>
              <a:rPr lang="en-US" altLang="zh-CN" sz="2400" b="1" i="1" kern="100" dirty="0">
                <a:latin typeface="微软雅黑" pitchFamily="34" charset="-122"/>
                <a:ea typeface="微软雅黑" pitchFamily="34" charset="-122"/>
              </a:rPr>
              <a:t>no more helicopters came and it was getting dark again. </a:t>
            </a:r>
            <a:r>
              <a:rPr lang="en-US" altLang="zh-CN" sz="2400" b="1" kern="100" dirty="0">
                <a:solidFill>
                  <a:srgbClr val="FF0000"/>
                </a:solidFill>
                <a:latin typeface="微软雅黑" pitchFamily="34" charset="-122"/>
                <a:ea typeface="微软雅黑" pitchFamily="34" charset="-122"/>
              </a:rPr>
              <a:t>Jane and Tom drove </a:t>
            </a:r>
            <a:r>
              <a:rPr lang="en-US" altLang="zh-CN" sz="2400" b="1" kern="100" dirty="0">
                <a:latin typeface="微软雅黑" pitchFamily="34" charset="-122"/>
                <a:ea typeface="微软雅黑" pitchFamily="34" charset="-122"/>
              </a:rPr>
              <a:t>the car for three hours by a lake in the forest. </a:t>
            </a:r>
            <a:r>
              <a:rPr lang="zh-CN" altLang="en-US" sz="2400" b="1" kern="100" dirty="0" smtClean="0">
                <a:latin typeface="微软雅黑" pitchFamily="34" charset="-122"/>
                <a:ea typeface="微软雅黑" pitchFamily="34" charset="-122"/>
              </a:rPr>
              <a:t>（</a:t>
            </a:r>
            <a:r>
              <a:rPr lang="en-US" altLang="zh-CN" sz="2400" b="1" kern="100" dirty="0" smtClean="0">
                <a:latin typeface="微软雅黑" pitchFamily="34" charset="-122"/>
                <a:ea typeface="微软雅黑" pitchFamily="34" charset="-122"/>
              </a:rPr>
              <a:t>2016</a:t>
            </a:r>
            <a:r>
              <a:rPr lang="zh-CN" altLang="zh-CN" sz="2400" b="1" kern="100" dirty="0">
                <a:latin typeface="微软雅黑" pitchFamily="34" charset="-122"/>
                <a:ea typeface="微软雅黑" pitchFamily="34" charset="-122"/>
                <a:cs typeface="Times New Roman"/>
              </a:rPr>
              <a:t>年</a:t>
            </a:r>
            <a:r>
              <a:rPr lang="en-US" altLang="zh-CN" sz="2400" b="1" kern="100" dirty="0">
                <a:latin typeface="微软雅黑" pitchFamily="34" charset="-122"/>
                <a:ea typeface="微软雅黑" pitchFamily="34" charset="-122"/>
              </a:rPr>
              <a:t>10</a:t>
            </a:r>
            <a:r>
              <a:rPr lang="zh-CN" altLang="zh-CN" sz="2400" b="1" kern="100" dirty="0" smtClean="0">
                <a:latin typeface="微软雅黑" pitchFamily="34" charset="-122"/>
                <a:ea typeface="微软雅黑" pitchFamily="34" charset="-122"/>
                <a:cs typeface="Times New Roman"/>
              </a:rPr>
              <a:t>月</a:t>
            </a:r>
            <a:r>
              <a:rPr lang="zh-CN" altLang="en-US" sz="2400" b="1" kern="100" dirty="0" smtClean="0">
                <a:latin typeface="微软雅黑" pitchFamily="34" charset="-122"/>
                <a:ea typeface="微软雅黑" pitchFamily="34" charset="-122"/>
                <a:cs typeface="Times New Roman"/>
              </a:rPr>
              <a:t>）</a:t>
            </a:r>
            <a:endParaRPr lang="zh-CN" altLang="en-US" sz="2400" b="1" dirty="0">
              <a:solidFill>
                <a:prstClr val="black"/>
              </a:solidFill>
              <a:latin typeface="微软雅黑" pitchFamily="34" charset="-122"/>
              <a:ea typeface="微软雅黑" pitchFamily="34" charset="-122"/>
            </a:endParaRPr>
          </a:p>
        </p:txBody>
      </p:sp>
      <p:sp>
        <p:nvSpPr>
          <p:cNvPr id="23" name="矩形 22"/>
          <p:cNvSpPr/>
          <p:nvPr/>
        </p:nvSpPr>
        <p:spPr>
          <a:xfrm>
            <a:off x="362691" y="4269770"/>
            <a:ext cx="8260608" cy="1200329"/>
          </a:xfrm>
          <a:prstGeom prst="rect">
            <a:avLst/>
          </a:prstGeom>
        </p:spPr>
        <p:txBody>
          <a:bodyPr wrap="square">
            <a:spAutoFit/>
          </a:bodyPr>
          <a:lstStyle/>
          <a:p>
            <a:pPr marL="285750" lvl="0" indent="-285750">
              <a:buFont typeface="Wingdings" pitchFamily="2" charset="2"/>
              <a:buChar char="Ø"/>
            </a:pPr>
            <a:r>
              <a:rPr lang="zh-CN" altLang="zh-CN" sz="2400" b="1" kern="100" dirty="0">
                <a:latin typeface="微软雅黑" pitchFamily="34" charset="-122"/>
                <a:ea typeface="微软雅黑" pitchFamily="34" charset="-122"/>
                <a:cs typeface="Times New Roman"/>
              </a:rPr>
              <a:t>“</a:t>
            </a:r>
            <a:r>
              <a:rPr lang="en-US" altLang="zh-CN" sz="2400" b="1" kern="100" dirty="0">
                <a:latin typeface="微软雅黑" pitchFamily="34" charset="-122"/>
                <a:ea typeface="微软雅黑" pitchFamily="34" charset="-122"/>
              </a:rPr>
              <a:t>She finally went home happily </a:t>
            </a:r>
            <a:r>
              <a:rPr lang="en-US" altLang="zh-CN" sz="2400" b="1" kern="100" dirty="0">
                <a:solidFill>
                  <a:srgbClr val="FF0000"/>
                </a:solidFill>
                <a:latin typeface="微软雅黑" pitchFamily="34" charset="-122"/>
                <a:ea typeface="微软雅黑" pitchFamily="34" charset="-122"/>
              </a:rPr>
              <a:t>with the helicopter.</a:t>
            </a:r>
            <a:r>
              <a:rPr lang="zh-CN" altLang="zh-CN" sz="2400" b="1" kern="100" dirty="0" smtClean="0">
                <a:latin typeface="微软雅黑" pitchFamily="34" charset="-122"/>
                <a:ea typeface="微软雅黑" pitchFamily="34" charset="-122"/>
                <a:cs typeface="Times New Roman"/>
              </a:rPr>
              <a:t>”</a:t>
            </a:r>
            <a:r>
              <a:rPr lang="zh-CN" altLang="en-US" sz="2400" b="1" kern="100" dirty="0">
                <a:solidFill>
                  <a:prstClr val="black"/>
                </a:solidFill>
                <a:latin typeface="微软雅黑" pitchFamily="34" charset="-122"/>
                <a:ea typeface="微软雅黑" pitchFamily="34" charset="-122"/>
              </a:rPr>
              <a:t> （</a:t>
            </a:r>
            <a:r>
              <a:rPr lang="en-US" altLang="zh-CN" sz="2400" b="1" kern="100" dirty="0">
                <a:solidFill>
                  <a:prstClr val="black"/>
                </a:solidFill>
                <a:latin typeface="微软雅黑" pitchFamily="34" charset="-122"/>
                <a:ea typeface="微软雅黑" pitchFamily="34" charset="-122"/>
              </a:rPr>
              <a:t>2016</a:t>
            </a:r>
            <a:r>
              <a:rPr lang="zh-CN" altLang="zh-CN" sz="2400" b="1" kern="100" dirty="0">
                <a:solidFill>
                  <a:prstClr val="black"/>
                </a:solidFill>
                <a:latin typeface="微软雅黑" pitchFamily="34" charset="-122"/>
                <a:ea typeface="微软雅黑" pitchFamily="34" charset="-122"/>
                <a:cs typeface="Times New Roman"/>
              </a:rPr>
              <a:t>年</a:t>
            </a:r>
            <a:r>
              <a:rPr lang="en-US" altLang="zh-CN" sz="2400" b="1" kern="100" dirty="0">
                <a:solidFill>
                  <a:prstClr val="black"/>
                </a:solidFill>
                <a:latin typeface="微软雅黑" pitchFamily="34" charset="-122"/>
                <a:ea typeface="微软雅黑" pitchFamily="34" charset="-122"/>
              </a:rPr>
              <a:t>10</a:t>
            </a:r>
            <a:r>
              <a:rPr lang="zh-CN" altLang="zh-CN" sz="2400" b="1" kern="100" dirty="0">
                <a:solidFill>
                  <a:prstClr val="black"/>
                </a:solidFill>
                <a:latin typeface="微软雅黑" pitchFamily="34" charset="-122"/>
                <a:ea typeface="微软雅黑" pitchFamily="34" charset="-122"/>
                <a:cs typeface="Times New Roman"/>
              </a:rPr>
              <a:t>月</a:t>
            </a:r>
            <a:r>
              <a:rPr lang="zh-CN" altLang="en-US" sz="2400" b="1" kern="100" dirty="0">
                <a:solidFill>
                  <a:prstClr val="black"/>
                </a:solidFill>
                <a:latin typeface="微软雅黑" pitchFamily="34" charset="-122"/>
                <a:ea typeface="微软雅黑" pitchFamily="34" charset="-122"/>
                <a:cs typeface="Times New Roman"/>
              </a:rPr>
              <a:t>）</a:t>
            </a:r>
            <a:endParaRPr lang="zh-CN" altLang="en-US" sz="2400" b="1" dirty="0">
              <a:solidFill>
                <a:prstClr val="black"/>
              </a:solidFill>
              <a:latin typeface="微软雅黑" pitchFamily="34" charset="-122"/>
              <a:ea typeface="微软雅黑" pitchFamily="34" charset="-122"/>
            </a:endParaRPr>
          </a:p>
          <a:p>
            <a:pPr marL="285750" indent="-285750">
              <a:buFont typeface="Wingdings" pitchFamily="2" charset="2"/>
              <a:buChar char="Ø"/>
            </a:pPr>
            <a:endParaRPr lang="zh-CN" altLang="en-US" sz="24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3972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2222500"/>
            <a:ext cx="8740531" cy="42418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308101" y="1505624"/>
            <a:ext cx="4623055" cy="297517"/>
          </a:xfrm>
          <a:prstGeom prst="rect">
            <a:avLst/>
          </a:prstGeom>
          <a:noFill/>
        </p:spPr>
        <p:txBody>
          <a:bodyPr wrap="square" rtlCol="0">
            <a:spAutoFit/>
          </a:bodyPr>
          <a:lstStyle/>
          <a:p>
            <a:pPr>
              <a:lnSpc>
                <a:spcPts val="1600"/>
              </a:lnSpc>
              <a:spcAft>
                <a:spcPts val="0"/>
              </a:spcAft>
            </a:pPr>
            <a:r>
              <a:rPr lang="en-US" altLang="zh-CN" sz="2600" b="1" kern="100" dirty="0" smtClean="0">
                <a:solidFill>
                  <a:srgbClr val="FF0000"/>
                </a:solidFill>
                <a:latin typeface="华文楷体" pitchFamily="2" charset="-122"/>
                <a:ea typeface="华文楷体" pitchFamily="2" charset="-122"/>
                <a:cs typeface="Times New Roman"/>
              </a:rPr>
              <a:t>2. </a:t>
            </a:r>
            <a:r>
              <a:rPr lang="zh-CN" altLang="en-US" sz="2600" b="1" kern="100" dirty="0" smtClean="0">
                <a:solidFill>
                  <a:srgbClr val="FF0000"/>
                </a:solidFill>
                <a:latin typeface="华文楷体" pitchFamily="2" charset="-122"/>
                <a:ea typeface="华文楷体" pitchFamily="2" charset="-122"/>
                <a:cs typeface="Times New Roman"/>
              </a:rPr>
              <a:t>违背</a:t>
            </a:r>
            <a:r>
              <a:rPr lang="zh-CN" altLang="en-US" sz="2600" b="1" kern="100" dirty="0">
                <a:solidFill>
                  <a:srgbClr val="FF0000"/>
                </a:solidFill>
                <a:latin typeface="华文楷体" pitchFamily="2" charset="-122"/>
                <a:ea typeface="华文楷体" pitchFamily="2" charset="-122"/>
                <a:cs typeface="Times New Roman"/>
              </a:rPr>
              <a:t>真实生活，缺乏合理性</a:t>
            </a:r>
          </a:p>
        </p:txBody>
      </p:sp>
      <p:sp>
        <p:nvSpPr>
          <p:cNvPr id="8" name="矩形 7"/>
          <p:cNvSpPr/>
          <p:nvPr/>
        </p:nvSpPr>
        <p:spPr>
          <a:xfrm>
            <a:off x="200268" y="2512635"/>
            <a:ext cx="8423032" cy="1569660"/>
          </a:xfrm>
          <a:prstGeom prst="rect">
            <a:avLst/>
          </a:prstGeom>
        </p:spPr>
        <p:txBody>
          <a:bodyPr wrap="square">
            <a:spAutoFit/>
          </a:bodyPr>
          <a:lstStyle/>
          <a:p>
            <a:pPr marL="285750" indent="-285750">
              <a:buFont typeface="Wingdings" pitchFamily="2" charset="2"/>
              <a:buChar char="Ø"/>
            </a:pPr>
            <a:r>
              <a:rPr lang="en-US" altLang="zh-CN" sz="2400" b="1" kern="100" dirty="0">
                <a:latin typeface="Aharoni" pitchFamily="2" charset="-79"/>
                <a:cs typeface="Aharoni" pitchFamily="2" charset="-79"/>
              </a:rPr>
              <a:t>The car abruptly stopped in front of him. Mac said, </a:t>
            </a:r>
            <a:r>
              <a:rPr lang="en-US" altLang="zh-CN" sz="2400" b="1" kern="100" dirty="0">
                <a:solidFill>
                  <a:srgbClr val="FF0000"/>
                </a:solidFill>
                <a:latin typeface="Aharoni" pitchFamily="2" charset="-79"/>
                <a:cs typeface="Aharoni" pitchFamily="2" charset="-79"/>
              </a:rPr>
              <a:t>“Hi, I am Mac and I am going to Alaska. Where are you going?”</a:t>
            </a:r>
            <a:r>
              <a:rPr lang="en-US" altLang="zh-CN" sz="2400" b="1" kern="100" dirty="0">
                <a:latin typeface="Aharoni" pitchFamily="2" charset="-79"/>
                <a:cs typeface="Aharoni" pitchFamily="2" charset="-79"/>
              </a:rPr>
              <a:t> Paul answered, “</a:t>
            </a:r>
            <a:r>
              <a:rPr lang="en-US" altLang="zh-CN" sz="2400" b="1" kern="100" dirty="0">
                <a:solidFill>
                  <a:srgbClr val="FF0000"/>
                </a:solidFill>
                <a:latin typeface="Aharoni" pitchFamily="2" charset="-79"/>
                <a:cs typeface="Aharoni" pitchFamily="2" charset="-79"/>
              </a:rPr>
              <a:t>Nice to meet you. I am Paul, I am going to Alaska too.</a:t>
            </a:r>
            <a:r>
              <a:rPr lang="en-US" altLang="zh-CN" sz="2400" b="1" kern="100" dirty="0">
                <a:latin typeface="Aharoni" pitchFamily="2" charset="-79"/>
                <a:cs typeface="Aharoni" pitchFamily="2" charset="-79"/>
              </a:rPr>
              <a:t>” </a:t>
            </a:r>
            <a:r>
              <a:rPr lang="en-US" altLang="zh-CN" sz="2400" b="1" kern="100" dirty="0" smtClean="0">
                <a:latin typeface="Aharoni" pitchFamily="2" charset="-79"/>
                <a:cs typeface="Aharoni" pitchFamily="2" charset="-79"/>
              </a:rPr>
              <a:t>(2017</a:t>
            </a:r>
            <a:r>
              <a:rPr lang="zh-CN" altLang="en-US" sz="2400" b="1" kern="100" dirty="0">
                <a:latin typeface="Aharoni" pitchFamily="2" charset="-79"/>
                <a:cs typeface="Aharoni" pitchFamily="2" charset="-79"/>
              </a:rPr>
              <a:t>年</a:t>
            </a:r>
            <a:r>
              <a:rPr lang="en-US" altLang="zh-CN" sz="2400" b="1" kern="100" dirty="0">
                <a:latin typeface="Aharoni" pitchFamily="2" charset="-79"/>
                <a:cs typeface="Aharoni" pitchFamily="2" charset="-79"/>
              </a:rPr>
              <a:t>6</a:t>
            </a:r>
            <a:r>
              <a:rPr lang="zh-CN" altLang="en-US" sz="2400" b="1" kern="100" dirty="0" smtClean="0">
                <a:latin typeface="Aharoni" pitchFamily="2" charset="-79"/>
                <a:cs typeface="Aharoni" pitchFamily="2" charset="-79"/>
              </a:rPr>
              <a:t>月</a:t>
            </a:r>
            <a:r>
              <a:rPr lang="en-US" altLang="zh-CN" sz="2400" b="1" kern="100" dirty="0" smtClean="0">
                <a:latin typeface="Aharoni" pitchFamily="2" charset="-79"/>
                <a:cs typeface="Aharoni" pitchFamily="2" charset="-79"/>
              </a:rPr>
              <a:t>)</a:t>
            </a:r>
            <a:endParaRPr lang="zh-CN" altLang="en-US" sz="2400" b="1" dirty="0">
              <a:solidFill>
                <a:prstClr val="black"/>
              </a:solidFill>
              <a:latin typeface="Aharoni" pitchFamily="2" charset="-79"/>
              <a:cs typeface="Aharoni" pitchFamily="2" charset="-79"/>
            </a:endParaRPr>
          </a:p>
        </p:txBody>
      </p:sp>
      <p:sp>
        <p:nvSpPr>
          <p:cNvPr id="23" name="矩形 22"/>
          <p:cNvSpPr/>
          <p:nvPr/>
        </p:nvSpPr>
        <p:spPr>
          <a:xfrm>
            <a:off x="252534" y="4488936"/>
            <a:ext cx="8318500" cy="2308324"/>
          </a:xfrm>
          <a:prstGeom prst="rect">
            <a:avLst/>
          </a:prstGeom>
        </p:spPr>
        <p:txBody>
          <a:bodyPr wrap="square">
            <a:spAutoFit/>
          </a:bodyPr>
          <a:lstStyle/>
          <a:p>
            <a:pPr marL="285750" lvl="0" indent="-285750">
              <a:buFont typeface="Wingdings" pitchFamily="2" charset="2"/>
              <a:buChar char="Ø"/>
            </a:pPr>
            <a:r>
              <a:rPr lang="en-US" altLang="zh-CN" sz="2400" b="1" kern="100" dirty="0">
                <a:latin typeface="Aharoni" pitchFamily="2" charset="-79"/>
                <a:cs typeface="Aharoni" pitchFamily="2" charset="-79"/>
              </a:rPr>
              <a:t>They went back home. Mac decided to tell his parents and wife what happened. He thought it was an amusing experience. It was personal and someone never met or experienced it. He was very lucky</a:t>
            </a:r>
            <a:r>
              <a:rPr lang="en-US" altLang="zh-CN" sz="2400" b="1" kern="100" dirty="0">
                <a:solidFill>
                  <a:srgbClr val="FF0000"/>
                </a:solidFill>
                <a:latin typeface="Aharoni" pitchFamily="2" charset="-79"/>
                <a:cs typeface="Aharoni" pitchFamily="2" charset="-79"/>
              </a:rPr>
              <a:t>.</a:t>
            </a:r>
            <a:r>
              <a:rPr lang="en-US" altLang="zh-CN" sz="2400" b="1" kern="100" dirty="0">
                <a:latin typeface="Aharoni" pitchFamily="2" charset="-79"/>
                <a:cs typeface="Aharoni" pitchFamily="2" charset="-79"/>
              </a:rPr>
              <a:t> </a:t>
            </a:r>
            <a:r>
              <a:rPr lang="en-US" altLang="zh-CN" sz="2400" b="1" kern="100" dirty="0">
                <a:solidFill>
                  <a:prstClr val="black"/>
                </a:solidFill>
                <a:latin typeface="Aharoni" pitchFamily="2" charset="-79"/>
                <a:cs typeface="Aharoni" pitchFamily="2" charset="-79"/>
              </a:rPr>
              <a:t>(2017</a:t>
            </a:r>
            <a:r>
              <a:rPr lang="zh-CN" altLang="en-US" sz="2400" b="1" kern="100" dirty="0">
                <a:solidFill>
                  <a:prstClr val="black"/>
                </a:solidFill>
                <a:latin typeface="Aharoni" pitchFamily="2" charset="-79"/>
                <a:cs typeface="Aharoni" pitchFamily="2" charset="-79"/>
              </a:rPr>
              <a:t>年</a:t>
            </a:r>
            <a:r>
              <a:rPr lang="en-US" altLang="zh-CN" sz="2400" b="1" kern="100" dirty="0">
                <a:solidFill>
                  <a:prstClr val="black"/>
                </a:solidFill>
                <a:latin typeface="Aharoni" pitchFamily="2" charset="-79"/>
                <a:cs typeface="Aharoni" pitchFamily="2" charset="-79"/>
              </a:rPr>
              <a:t>6</a:t>
            </a:r>
            <a:r>
              <a:rPr lang="zh-CN" altLang="en-US" sz="2400" b="1" kern="100" dirty="0">
                <a:solidFill>
                  <a:prstClr val="black"/>
                </a:solidFill>
                <a:latin typeface="Aharoni" pitchFamily="2" charset="-79"/>
                <a:cs typeface="Aharoni" pitchFamily="2" charset="-79"/>
              </a:rPr>
              <a:t>月</a:t>
            </a:r>
            <a:r>
              <a:rPr lang="en-US" altLang="zh-CN" sz="2400" b="1" kern="100" dirty="0">
                <a:solidFill>
                  <a:prstClr val="black"/>
                </a:solidFill>
                <a:latin typeface="Aharoni" pitchFamily="2" charset="-79"/>
                <a:cs typeface="Aharoni" pitchFamily="2" charset="-79"/>
              </a:rPr>
              <a:t>)</a:t>
            </a:r>
            <a:endParaRPr lang="zh-CN" altLang="en-US" sz="2400" b="1" dirty="0">
              <a:solidFill>
                <a:prstClr val="black"/>
              </a:solidFill>
              <a:latin typeface="Aharoni" pitchFamily="2" charset="-79"/>
              <a:cs typeface="Aharoni" pitchFamily="2" charset="-79"/>
            </a:endParaRPr>
          </a:p>
          <a:p>
            <a:pPr marL="285750" indent="-285750">
              <a:buFont typeface="Wingdings" pitchFamily="2" charset="2"/>
              <a:buChar char="Ø"/>
            </a:pPr>
            <a:endParaRPr lang="zh-CN" altLang="en-US" sz="2400" b="1" kern="100" dirty="0">
              <a:latin typeface="Aharoni" pitchFamily="2" charset="-79"/>
              <a:cs typeface="Aharoni" pitchFamily="2" charset="-79"/>
            </a:endParaRPr>
          </a:p>
        </p:txBody>
      </p:sp>
      <p:sp>
        <p:nvSpPr>
          <p:cNvPr id="9" name="椭圆 8"/>
          <p:cNvSpPr/>
          <p:nvPr/>
        </p:nvSpPr>
        <p:spPr>
          <a:xfrm>
            <a:off x="342901" y="5138273"/>
            <a:ext cx="1930400" cy="5048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0" name="椭圆 9"/>
          <p:cNvSpPr/>
          <p:nvPr/>
        </p:nvSpPr>
        <p:spPr>
          <a:xfrm>
            <a:off x="6329363" y="5643098"/>
            <a:ext cx="1778000" cy="3524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一、</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86123" y="1662328"/>
            <a:ext cx="9059477" cy="5070138"/>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231647" y="1364810"/>
            <a:ext cx="4496056" cy="297517"/>
          </a:xfrm>
          <a:prstGeom prst="rect">
            <a:avLst/>
          </a:prstGeom>
          <a:noFill/>
        </p:spPr>
        <p:txBody>
          <a:bodyPr wrap="square" rtlCol="0">
            <a:spAutoFit/>
          </a:bodyPr>
          <a:lstStyle/>
          <a:p>
            <a:pPr>
              <a:lnSpc>
                <a:spcPts val="1600"/>
              </a:lnSpc>
              <a:spcAft>
                <a:spcPts val="0"/>
              </a:spcAft>
            </a:pPr>
            <a:r>
              <a:rPr lang="en-US" altLang="zh-CN" b="1" kern="100" dirty="0" smtClean="0">
                <a:solidFill>
                  <a:srgbClr val="FF0000"/>
                </a:solidFill>
                <a:latin typeface="Times New Roman"/>
                <a:cs typeface="Times New Roman"/>
              </a:rPr>
              <a:t> 3. </a:t>
            </a:r>
            <a:r>
              <a:rPr lang="zh-CN" altLang="en-US" sz="2600" b="1" kern="100" dirty="0" smtClean="0">
                <a:solidFill>
                  <a:srgbClr val="FF0000"/>
                </a:solidFill>
                <a:latin typeface="华文楷体" pitchFamily="2" charset="-122"/>
                <a:ea typeface="华文楷体" pitchFamily="2" charset="-122"/>
                <a:cs typeface="Times New Roman"/>
              </a:rPr>
              <a:t>融洽度不高</a:t>
            </a:r>
            <a:r>
              <a:rPr lang="zh-CN" altLang="en-US" sz="2600" b="1" kern="100" dirty="0">
                <a:solidFill>
                  <a:srgbClr val="FF0000"/>
                </a:solidFill>
                <a:latin typeface="华文楷体" pitchFamily="2" charset="-122"/>
                <a:ea typeface="华文楷体" pitchFamily="2" charset="-122"/>
                <a:cs typeface="Times New Roman"/>
              </a:rPr>
              <a:t>，衔接不</a:t>
            </a:r>
            <a:r>
              <a:rPr lang="zh-CN" altLang="en-US" sz="2600" b="1" kern="100" dirty="0" smtClean="0">
                <a:solidFill>
                  <a:srgbClr val="FF0000"/>
                </a:solidFill>
                <a:latin typeface="华文楷体" pitchFamily="2" charset="-122"/>
                <a:ea typeface="华文楷体" pitchFamily="2" charset="-122"/>
                <a:cs typeface="Times New Roman"/>
              </a:rPr>
              <a:t>合理</a:t>
            </a:r>
            <a:endParaRPr lang="zh-CN" altLang="en-US" sz="2600" b="1" kern="100" dirty="0">
              <a:solidFill>
                <a:srgbClr val="FF0000"/>
              </a:solidFill>
              <a:latin typeface="华文楷体" pitchFamily="2" charset="-122"/>
              <a:ea typeface="华文楷体" pitchFamily="2" charset="-122"/>
              <a:cs typeface="Times New Roman"/>
            </a:endParaRPr>
          </a:p>
        </p:txBody>
      </p:sp>
      <p:sp>
        <p:nvSpPr>
          <p:cNvPr id="8" name="矩形 7"/>
          <p:cNvSpPr/>
          <p:nvPr/>
        </p:nvSpPr>
        <p:spPr>
          <a:xfrm>
            <a:off x="592666" y="1783886"/>
            <a:ext cx="7683755" cy="1938992"/>
          </a:xfrm>
          <a:prstGeom prst="rect">
            <a:avLst/>
          </a:prstGeom>
        </p:spPr>
        <p:txBody>
          <a:bodyPr wrap="square">
            <a:spAutoFit/>
          </a:bodyPr>
          <a:lstStyle/>
          <a:p>
            <a:r>
              <a:rPr lang="zh-CN" altLang="zh-CN" sz="2400" b="1" kern="100" dirty="0">
                <a:latin typeface="华文楷体" pitchFamily="2" charset="-122"/>
                <a:ea typeface="华文楷体" pitchFamily="2" charset="-122"/>
                <a:cs typeface="Times New Roman"/>
              </a:rPr>
              <a:t>读后续写的融洽度高，衔接合理表现在以下四个方面</a:t>
            </a:r>
            <a:r>
              <a:rPr lang="zh-CN" altLang="zh-CN" sz="2400" b="1" kern="100" dirty="0" smtClean="0">
                <a:latin typeface="华文楷体" pitchFamily="2" charset="-122"/>
                <a:ea typeface="华文楷体" pitchFamily="2" charset="-122"/>
                <a:cs typeface="Times New Roman"/>
              </a:rPr>
              <a:t>：</a:t>
            </a:r>
            <a:endParaRPr lang="en-US" altLang="zh-CN" sz="2400" b="1" kern="100" dirty="0" smtClean="0">
              <a:latin typeface="华文楷体" pitchFamily="2" charset="-122"/>
              <a:ea typeface="华文楷体" pitchFamily="2" charset="-122"/>
              <a:cs typeface="Times New Roman"/>
            </a:endParaRPr>
          </a:p>
          <a:p>
            <a:r>
              <a:rPr lang="zh-CN" altLang="zh-CN" sz="2400" b="1" kern="100" dirty="0" smtClean="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1</a:t>
            </a:r>
            <a:r>
              <a:rPr lang="zh-CN" altLang="zh-CN" sz="2400" b="1" kern="100" dirty="0">
                <a:latin typeface="华文楷体" pitchFamily="2" charset="-122"/>
                <a:ea typeface="华文楷体" pitchFamily="2" charset="-122"/>
                <a:cs typeface="Times New Roman"/>
              </a:rPr>
              <a:t>）续写情节与</a:t>
            </a:r>
            <a:r>
              <a:rPr lang="zh-CN" altLang="zh-CN" sz="2400" b="1" kern="100" dirty="0">
                <a:solidFill>
                  <a:srgbClr val="FF0000"/>
                </a:solidFill>
                <a:latin typeface="华文楷体" pitchFamily="2" charset="-122"/>
                <a:ea typeface="华文楷体" pitchFamily="2" charset="-122"/>
                <a:cs typeface="Times New Roman"/>
              </a:rPr>
              <a:t>原文</a:t>
            </a:r>
            <a:r>
              <a:rPr lang="zh-CN" altLang="zh-CN" sz="2400" b="1" kern="100" dirty="0">
                <a:latin typeface="华文楷体" pitchFamily="2" charset="-122"/>
                <a:ea typeface="华文楷体" pitchFamily="2" charset="-122"/>
                <a:cs typeface="Times New Roman"/>
              </a:rPr>
              <a:t>高度相关</a:t>
            </a:r>
            <a:r>
              <a:rPr lang="zh-CN" altLang="zh-CN" sz="2400" b="1" kern="100" dirty="0" smtClean="0">
                <a:latin typeface="华文楷体" pitchFamily="2" charset="-122"/>
                <a:ea typeface="华文楷体" pitchFamily="2" charset="-122"/>
                <a:cs typeface="Times New Roman"/>
              </a:rPr>
              <a:t>；</a:t>
            </a:r>
            <a:endParaRPr lang="en-US" altLang="zh-CN" sz="2400" b="1" kern="100" dirty="0" smtClean="0">
              <a:latin typeface="华文楷体" pitchFamily="2" charset="-122"/>
              <a:ea typeface="华文楷体" pitchFamily="2" charset="-122"/>
              <a:cs typeface="Times New Roman"/>
            </a:endParaRPr>
          </a:p>
          <a:p>
            <a:r>
              <a:rPr lang="zh-CN" altLang="zh-CN" sz="2400" b="1" kern="100" dirty="0" smtClean="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2</a:t>
            </a:r>
            <a:r>
              <a:rPr lang="zh-CN" altLang="zh-CN" sz="2400" b="1" kern="100" dirty="0">
                <a:latin typeface="华文楷体" pitchFamily="2" charset="-122"/>
                <a:ea typeface="华文楷体" pitchFamily="2" charset="-122"/>
                <a:cs typeface="Times New Roman"/>
              </a:rPr>
              <a:t>）续写</a:t>
            </a:r>
            <a:r>
              <a:rPr lang="zh-CN" altLang="zh-CN" sz="2400" b="1" kern="100" dirty="0">
                <a:solidFill>
                  <a:srgbClr val="FF0000"/>
                </a:solidFill>
                <a:latin typeface="华文楷体" pitchFamily="2" charset="-122"/>
                <a:ea typeface="华文楷体" pitchFamily="2" charset="-122"/>
                <a:cs typeface="Times New Roman"/>
              </a:rPr>
              <a:t>情节发展</a:t>
            </a:r>
            <a:r>
              <a:rPr lang="zh-CN" altLang="zh-CN" sz="2400" b="1" kern="100" dirty="0">
                <a:latin typeface="华文楷体" pitchFamily="2" charset="-122"/>
                <a:ea typeface="华文楷体" pitchFamily="2" charset="-122"/>
                <a:cs typeface="Times New Roman"/>
              </a:rPr>
              <a:t>连贯合理</a:t>
            </a:r>
            <a:r>
              <a:rPr lang="zh-CN" altLang="zh-CN" sz="2400" b="1" kern="100" dirty="0" smtClean="0">
                <a:latin typeface="华文楷体" pitchFamily="2" charset="-122"/>
                <a:ea typeface="华文楷体" pitchFamily="2" charset="-122"/>
                <a:cs typeface="Times New Roman"/>
              </a:rPr>
              <a:t>；</a:t>
            </a:r>
            <a:endParaRPr lang="en-US" altLang="zh-CN" sz="2400" b="1" kern="100" dirty="0" smtClean="0">
              <a:latin typeface="华文楷体" pitchFamily="2" charset="-122"/>
              <a:ea typeface="华文楷体" pitchFamily="2" charset="-122"/>
              <a:cs typeface="Times New Roman"/>
            </a:endParaRPr>
          </a:p>
          <a:p>
            <a:r>
              <a:rPr lang="zh-CN" altLang="zh-CN" sz="2400" b="1" kern="100" dirty="0" smtClean="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3</a:t>
            </a:r>
            <a:r>
              <a:rPr lang="zh-CN" altLang="zh-CN" sz="2400" b="1" kern="100" dirty="0">
                <a:latin typeface="华文楷体" pitchFamily="2" charset="-122"/>
                <a:ea typeface="华文楷体" pitchFamily="2" charset="-122"/>
                <a:cs typeface="Times New Roman"/>
              </a:rPr>
              <a:t>）续写</a:t>
            </a:r>
            <a:r>
              <a:rPr lang="zh-CN" altLang="zh-CN" sz="2400" b="1" kern="100" dirty="0">
                <a:solidFill>
                  <a:srgbClr val="FF0000"/>
                </a:solidFill>
                <a:latin typeface="华文楷体" pitchFamily="2" charset="-122"/>
                <a:ea typeface="华文楷体" pitchFamily="2" charset="-122"/>
                <a:cs typeface="Times New Roman"/>
              </a:rPr>
              <a:t>两段之间</a:t>
            </a:r>
            <a:r>
              <a:rPr lang="zh-CN" altLang="zh-CN" sz="2400" b="1" kern="100" dirty="0">
                <a:latin typeface="华文楷体" pitchFamily="2" charset="-122"/>
                <a:ea typeface="华文楷体" pitchFamily="2" charset="-122"/>
                <a:cs typeface="Times New Roman"/>
              </a:rPr>
              <a:t>衔接紧密</a:t>
            </a:r>
            <a:r>
              <a:rPr lang="zh-CN" altLang="zh-CN" sz="2400" b="1" kern="100" dirty="0" smtClean="0">
                <a:latin typeface="华文楷体" pitchFamily="2" charset="-122"/>
                <a:ea typeface="华文楷体" pitchFamily="2" charset="-122"/>
                <a:cs typeface="Times New Roman"/>
              </a:rPr>
              <a:t>；</a:t>
            </a:r>
            <a:endParaRPr lang="en-US" altLang="zh-CN" sz="2400" b="1" kern="100" dirty="0" smtClean="0">
              <a:latin typeface="华文楷体" pitchFamily="2" charset="-122"/>
              <a:ea typeface="华文楷体" pitchFamily="2" charset="-122"/>
              <a:cs typeface="Times New Roman"/>
            </a:endParaRPr>
          </a:p>
          <a:p>
            <a:r>
              <a:rPr lang="zh-CN" altLang="zh-CN" sz="2400" b="1" kern="100" dirty="0" smtClean="0">
                <a:latin typeface="华文楷体" pitchFamily="2" charset="-122"/>
                <a:ea typeface="华文楷体" pitchFamily="2" charset="-122"/>
                <a:cs typeface="Times New Roman"/>
              </a:rPr>
              <a:t>（</a:t>
            </a:r>
            <a:r>
              <a:rPr lang="en-US" altLang="zh-CN" sz="2400" b="1" kern="100" dirty="0" smtClean="0">
                <a:latin typeface="华文楷体" pitchFamily="2" charset="-122"/>
                <a:ea typeface="华文楷体" pitchFamily="2" charset="-122"/>
              </a:rPr>
              <a:t>4</a:t>
            </a:r>
            <a:r>
              <a:rPr lang="zh-CN" altLang="zh-CN" sz="2400" b="1" kern="100" dirty="0">
                <a:latin typeface="华文楷体" pitchFamily="2" charset="-122"/>
                <a:ea typeface="华文楷体" pitchFamily="2" charset="-122"/>
                <a:cs typeface="Times New Roman"/>
              </a:rPr>
              <a:t>）续写段落</a:t>
            </a:r>
            <a:r>
              <a:rPr lang="zh-CN" altLang="zh-CN" sz="2400" b="1" kern="100" dirty="0">
                <a:solidFill>
                  <a:srgbClr val="FF0000"/>
                </a:solidFill>
                <a:latin typeface="华文楷体" pitchFamily="2" charset="-122"/>
                <a:ea typeface="华文楷体" pitchFamily="2" charset="-122"/>
                <a:cs typeface="Times New Roman"/>
              </a:rPr>
              <a:t>开头语与后续</a:t>
            </a:r>
            <a:r>
              <a:rPr lang="zh-CN" altLang="zh-CN" sz="2400" b="1" kern="100" dirty="0">
                <a:latin typeface="华文楷体" pitchFamily="2" charset="-122"/>
                <a:ea typeface="华文楷体" pitchFamily="2" charset="-122"/>
                <a:cs typeface="Times New Roman"/>
              </a:rPr>
              <a:t>连贯。</a:t>
            </a:r>
            <a:endParaRPr lang="zh-CN" altLang="en-US" sz="2400" b="1" dirty="0">
              <a:solidFill>
                <a:prstClr val="black"/>
              </a:solidFill>
              <a:latin typeface="华文楷体" pitchFamily="2" charset="-122"/>
              <a:ea typeface="华文楷体" pitchFamily="2" charset="-122"/>
            </a:endParaRPr>
          </a:p>
        </p:txBody>
      </p:sp>
      <p:sp>
        <p:nvSpPr>
          <p:cNvPr id="23" name="矩形 22"/>
          <p:cNvSpPr/>
          <p:nvPr/>
        </p:nvSpPr>
        <p:spPr>
          <a:xfrm>
            <a:off x="431801" y="3734304"/>
            <a:ext cx="8191499" cy="1785104"/>
          </a:xfrm>
          <a:prstGeom prst="rect">
            <a:avLst/>
          </a:prstGeom>
        </p:spPr>
        <p:txBody>
          <a:bodyPr wrap="square">
            <a:spAutoFit/>
          </a:bodyPr>
          <a:lstStyle/>
          <a:p>
            <a:pPr marL="285750" indent="-285750">
              <a:buFont typeface="Wingdings" pitchFamily="2" charset="2"/>
              <a:buChar char="Ø"/>
            </a:pPr>
            <a:r>
              <a:rPr lang="en-US" altLang="zh-CN" sz="2200" b="1" kern="100" dirty="0">
                <a:latin typeface="Aharoni" pitchFamily="2" charset="-79"/>
                <a:cs typeface="Aharoni" pitchFamily="2" charset="-79"/>
              </a:rPr>
              <a:t>After a long thinking about her family, she fell asleep. The next day she was woken up by a singing bird. She smiled to it and walked away to find the right way to the lake. Everything was going better with the support of her family</a:t>
            </a:r>
            <a:r>
              <a:rPr lang="en-US" altLang="zh-CN" sz="2200" b="1" kern="100" dirty="0" smtClean="0">
                <a:latin typeface="Aharoni" pitchFamily="2" charset="-79"/>
                <a:cs typeface="Aharoni" pitchFamily="2" charset="-79"/>
              </a:rPr>
              <a:t>.</a:t>
            </a:r>
            <a:r>
              <a:rPr lang="zh-CN" altLang="en-US" sz="2200" b="1" kern="100" dirty="0">
                <a:latin typeface="Aharoni" pitchFamily="2" charset="-79"/>
                <a:cs typeface="Aharoni" pitchFamily="2" charset="-79"/>
              </a:rPr>
              <a:t> （</a:t>
            </a:r>
            <a:r>
              <a:rPr lang="en-US" altLang="zh-CN" sz="2200" b="1" kern="100" dirty="0">
                <a:latin typeface="Aharoni" pitchFamily="2" charset="-79"/>
                <a:cs typeface="Aharoni" pitchFamily="2" charset="-79"/>
              </a:rPr>
              <a:t>2016</a:t>
            </a:r>
            <a:r>
              <a:rPr lang="zh-CN" altLang="en-US" sz="2200" b="1" kern="100" dirty="0">
                <a:latin typeface="Aharoni" pitchFamily="2" charset="-79"/>
                <a:cs typeface="Aharoni" pitchFamily="2" charset="-79"/>
              </a:rPr>
              <a:t>年</a:t>
            </a:r>
            <a:r>
              <a:rPr lang="en-US" altLang="zh-CN" sz="2200" b="1" kern="100" dirty="0">
                <a:latin typeface="Aharoni" pitchFamily="2" charset="-79"/>
                <a:cs typeface="Aharoni" pitchFamily="2" charset="-79"/>
              </a:rPr>
              <a:t>10</a:t>
            </a:r>
            <a:r>
              <a:rPr lang="zh-CN" altLang="en-US" sz="2200" b="1" kern="100" dirty="0">
                <a:latin typeface="Aharoni" pitchFamily="2" charset="-79"/>
                <a:cs typeface="Aharoni" pitchFamily="2" charset="-79"/>
              </a:rPr>
              <a:t>月）</a:t>
            </a:r>
            <a:endParaRPr lang="zh-CN" altLang="en-US" sz="2200" b="1" dirty="0">
              <a:solidFill>
                <a:prstClr val="black"/>
              </a:solidFill>
              <a:latin typeface="Aharoni" pitchFamily="2" charset="-79"/>
              <a:cs typeface="Aharoni" pitchFamily="2" charset="-79"/>
            </a:endParaRPr>
          </a:p>
        </p:txBody>
      </p:sp>
      <p:sp>
        <p:nvSpPr>
          <p:cNvPr id="40" name="矩形 39"/>
          <p:cNvSpPr/>
          <p:nvPr/>
        </p:nvSpPr>
        <p:spPr>
          <a:xfrm>
            <a:off x="431801" y="5723191"/>
            <a:ext cx="8322914" cy="769441"/>
          </a:xfrm>
          <a:prstGeom prst="rect">
            <a:avLst/>
          </a:prstGeom>
        </p:spPr>
        <p:txBody>
          <a:bodyPr wrap="square">
            <a:spAutoFit/>
          </a:bodyPr>
          <a:lstStyle/>
          <a:p>
            <a:pPr marL="285750" indent="-285750">
              <a:buFont typeface="Wingdings" pitchFamily="2" charset="2"/>
              <a:buChar char="Ø"/>
            </a:pPr>
            <a:r>
              <a:rPr lang="zh-CN" altLang="zh-CN" sz="2200" b="1" kern="100" dirty="0">
                <a:latin typeface="Aharoni" pitchFamily="2" charset="-79"/>
                <a:cs typeface="Aharoni" pitchFamily="2" charset="-79"/>
              </a:rPr>
              <a:t>“</a:t>
            </a:r>
            <a:r>
              <a:rPr lang="en-US" altLang="zh-CN" sz="2200" b="1" kern="100" dirty="0">
                <a:latin typeface="Aharoni" pitchFamily="2" charset="-79"/>
                <a:cs typeface="Aharoni" pitchFamily="2" charset="-79"/>
              </a:rPr>
              <a:t>But no more helicopters came and it was getting dark again. Jane became satisfied with herself.</a:t>
            </a:r>
            <a:r>
              <a:rPr lang="zh-CN" altLang="zh-CN" sz="2200" b="1" kern="100" dirty="0" smtClean="0">
                <a:latin typeface="Aharoni" pitchFamily="2" charset="-79"/>
                <a:cs typeface="Aharoni" pitchFamily="2" charset="-79"/>
              </a:rPr>
              <a:t>”</a:t>
            </a:r>
            <a:r>
              <a:rPr lang="zh-CN" altLang="en-US" sz="2200" b="1" kern="100" dirty="0">
                <a:latin typeface="Aharoni" pitchFamily="2" charset="-79"/>
                <a:cs typeface="Aharoni" pitchFamily="2" charset="-79"/>
              </a:rPr>
              <a:t> （</a:t>
            </a:r>
            <a:r>
              <a:rPr lang="en-US" altLang="zh-CN" sz="2200" b="1" kern="100" dirty="0">
                <a:latin typeface="Aharoni" pitchFamily="2" charset="-79"/>
                <a:cs typeface="Aharoni" pitchFamily="2" charset="-79"/>
              </a:rPr>
              <a:t>2016</a:t>
            </a:r>
            <a:r>
              <a:rPr lang="zh-CN" altLang="en-US" sz="2200" b="1" kern="100" dirty="0">
                <a:latin typeface="Aharoni" pitchFamily="2" charset="-79"/>
                <a:cs typeface="Aharoni" pitchFamily="2" charset="-79"/>
              </a:rPr>
              <a:t>年</a:t>
            </a:r>
            <a:r>
              <a:rPr lang="en-US" altLang="zh-CN" sz="2200" b="1" kern="100" dirty="0">
                <a:latin typeface="Aharoni" pitchFamily="2" charset="-79"/>
                <a:cs typeface="Aharoni" pitchFamily="2" charset="-79"/>
              </a:rPr>
              <a:t>10</a:t>
            </a:r>
            <a:r>
              <a:rPr lang="zh-CN" altLang="en-US" sz="2200" b="1" kern="100" dirty="0">
                <a:latin typeface="Aharoni" pitchFamily="2" charset="-79"/>
                <a:cs typeface="Aharoni" pitchFamily="2" charset="-79"/>
              </a:rPr>
              <a:t>月）</a:t>
            </a:r>
          </a:p>
        </p:txBody>
      </p:sp>
      <p:sp>
        <p:nvSpPr>
          <p:cNvPr id="10" name="椭圆 9"/>
          <p:cNvSpPr/>
          <p:nvPr/>
        </p:nvSpPr>
        <p:spPr>
          <a:xfrm>
            <a:off x="602252" y="5014583"/>
            <a:ext cx="1841500" cy="5048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椭圆 10"/>
          <p:cNvSpPr/>
          <p:nvPr/>
        </p:nvSpPr>
        <p:spPr>
          <a:xfrm>
            <a:off x="3241899" y="6122745"/>
            <a:ext cx="1901602" cy="369887"/>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一、</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40"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2120900"/>
            <a:ext cx="8829432" cy="41402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977645" y="1485900"/>
            <a:ext cx="5448555" cy="297517"/>
          </a:xfrm>
          <a:prstGeom prst="rect">
            <a:avLst/>
          </a:prstGeom>
          <a:noFill/>
        </p:spPr>
        <p:txBody>
          <a:bodyPr wrap="square" rtlCol="0">
            <a:spAutoFit/>
          </a:bodyPr>
          <a:lstStyle/>
          <a:p>
            <a:pPr>
              <a:lnSpc>
                <a:spcPts val="1600"/>
              </a:lnSpc>
              <a:spcAft>
                <a:spcPts val="0"/>
              </a:spcAft>
            </a:pPr>
            <a:r>
              <a:rPr lang="en-US" altLang="zh-CN" b="1" kern="100" dirty="0" smtClean="0">
                <a:solidFill>
                  <a:srgbClr val="FF0000"/>
                </a:solidFill>
                <a:latin typeface="Times New Roman"/>
                <a:cs typeface="Times New Roman"/>
              </a:rPr>
              <a:t>4. </a:t>
            </a:r>
            <a:r>
              <a:rPr lang="zh-CN" altLang="en-US" sz="2600" b="1" kern="100" dirty="0" smtClean="0">
                <a:solidFill>
                  <a:srgbClr val="FF0000"/>
                </a:solidFill>
                <a:latin typeface="华文楷体" pitchFamily="2" charset="-122"/>
                <a:ea typeface="华文楷体" pitchFamily="2" charset="-122"/>
                <a:cs typeface="Times New Roman"/>
              </a:rPr>
              <a:t>出现</a:t>
            </a:r>
            <a:r>
              <a:rPr lang="zh-CN" altLang="en-US" sz="2600" b="1" kern="100" dirty="0">
                <a:solidFill>
                  <a:srgbClr val="FF0000"/>
                </a:solidFill>
                <a:latin typeface="华文楷体" pitchFamily="2" charset="-122"/>
                <a:ea typeface="华文楷体" pitchFamily="2" charset="-122"/>
                <a:cs typeface="Times New Roman"/>
              </a:rPr>
              <a:t>大量对白，段落之间不平衡</a:t>
            </a:r>
          </a:p>
        </p:txBody>
      </p:sp>
      <p:sp>
        <p:nvSpPr>
          <p:cNvPr id="8" name="矩形 7"/>
          <p:cNvSpPr/>
          <p:nvPr/>
        </p:nvSpPr>
        <p:spPr>
          <a:xfrm>
            <a:off x="368301" y="2362222"/>
            <a:ext cx="8254999" cy="1569660"/>
          </a:xfrm>
          <a:prstGeom prst="rect">
            <a:avLst/>
          </a:prstGeom>
        </p:spPr>
        <p:txBody>
          <a:bodyPr wrap="square">
            <a:spAutoFit/>
          </a:bodyPr>
          <a:lstStyle/>
          <a:p>
            <a:pPr marL="285750" indent="-285750">
              <a:buFont typeface="Wingdings" pitchFamily="2" charset="2"/>
              <a:buChar char="Ø"/>
            </a:pPr>
            <a:r>
              <a:rPr lang="en-US" altLang="zh-CN" sz="2400" b="1" kern="100" dirty="0">
                <a:latin typeface="Aharoni" pitchFamily="2" charset="-79"/>
                <a:cs typeface="Aharoni" pitchFamily="2" charset="-79"/>
              </a:rPr>
              <a:t>Mac </a:t>
            </a:r>
            <a:r>
              <a:rPr lang="en-US" altLang="zh-CN" sz="2400" b="1" kern="100" dirty="0">
                <a:solidFill>
                  <a:srgbClr val="FF0000"/>
                </a:solidFill>
                <a:latin typeface="Aharoni" pitchFamily="2" charset="-79"/>
                <a:cs typeface="Aharoni" pitchFamily="2" charset="-79"/>
              </a:rPr>
              <a:t>asked, </a:t>
            </a:r>
            <a:r>
              <a:rPr lang="en-US" altLang="zh-CN" sz="2400" b="1" kern="100" dirty="0">
                <a:latin typeface="Aharoni" pitchFamily="2" charset="-79"/>
                <a:cs typeface="Aharoni" pitchFamily="2" charset="-79"/>
              </a:rPr>
              <a:t>“Where are you going?” Paul </a:t>
            </a:r>
            <a:r>
              <a:rPr lang="en-US" altLang="zh-CN" sz="2400" b="1" kern="100" dirty="0">
                <a:solidFill>
                  <a:srgbClr val="FF0000"/>
                </a:solidFill>
                <a:latin typeface="Aharoni" pitchFamily="2" charset="-79"/>
                <a:cs typeface="Aharoni" pitchFamily="2" charset="-79"/>
              </a:rPr>
              <a:t>answered, </a:t>
            </a:r>
            <a:r>
              <a:rPr lang="en-US" altLang="zh-CN" sz="2400" b="1" kern="100" dirty="0">
                <a:latin typeface="Aharoni" pitchFamily="2" charset="-79"/>
                <a:cs typeface="Aharoni" pitchFamily="2" charset="-79"/>
              </a:rPr>
              <a:t>“We are going to Alaska.” He </a:t>
            </a:r>
            <a:r>
              <a:rPr lang="en-US" altLang="zh-CN" sz="2400" b="1" kern="100" dirty="0">
                <a:solidFill>
                  <a:srgbClr val="FF0000"/>
                </a:solidFill>
                <a:latin typeface="Aharoni" pitchFamily="2" charset="-79"/>
                <a:cs typeface="Aharoni" pitchFamily="2" charset="-79"/>
              </a:rPr>
              <a:t>said,</a:t>
            </a:r>
            <a:r>
              <a:rPr lang="en-US" altLang="zh-CN" sz="2400" b="1" kern="100" dirty="0">
                <a:latin typeface="Aharoni" pitchFamily="2" charset="-79"/>
                <a:cs typeface="Aharoni" pitchFamily="2" charset="-79"/>
              </a:rPr>
              <a:t> “Can I take your car? There is a wolf.” Paul </a:t>
            </a:r>
            <a:r>
              <a:rPr lang="en-US" altLang="zh-CN" sz="2400" b="1" kern="100" dirty="0">
                <a:solidFill>
                  <a:srgbClr val="FF0000"/>
                </a:solidFill>
                <a:latin typeface="Aharoni" pitchFamily="2" charset="-79"/>
                <a:cs typeface="Aharoni" pitchFamily="2" charset="-79"/>
              </a:rPr>
              <a:t>said, </a:t>
            </a:r>
            <a:r>
              <a:rPr lang="en-US" altLang="zh-CN" sz="2400" b="1" kern="100" dirty="0">
                <a:latin typeface="Aharoni" pitchFamily="2" charset="-79"/>
                <a:cs typeface="Aharoni" pitchFamily="2" charset="-79"/>
              </a:rPr>
              <a:t>“Of course, come in, please.” </a:t>
            </a:r>
            <a:endParaRPr lang="zh-CN" altLang="en-US" sz="2400" b="1" dirty="0">
              <a:solidFill>
                <a:prstClr val="black"/>
              </a:solidFill>
              <a:latin typeface="Aharoni" pitchFamily="2" charset="-79"/>
              <a:cs typeface="Aharoni" pitchFamily="2" charset="-79"/>
            </a:endParaRPr>
          </a:p>
        </p:txBody>
      </p:sp>
      <p:sp>
        <p:nvSpPr>
          <p:cNvPr id="23" name="矩形 22"/>
          <p:cNvSpPr/>
          <p:nvPr/>
        </p:nvSpPr>
        <p:spPr>
          <a:xfrm>
            <a:off x="368301" y="4101072"/>
            <a:ext cx="8077200" cy="1938992"/>
          </a:xfrm>
          <a:prstGeom prst="rect">
            <a:avLst/>
          </a:prstGeom>
        </p:spPr>
        <p:txBody>
          <a:bodyPr wrap="square">
            <a:spAutoFit/>
          </a:bodyPr>
          <a:lstStyle/>
          <a:p>
            <a:pPr marL="285750" indent="-285750">
              <a:buFont typeface="Wingdings" pitchFamily="2" charset="2"/>
              <a:buChar char="Ø"/>
            </a:pPr>
            <a:r>
              <a:rPr lang="zh-CN" altLang="zh-CN" sz="2400" b="1" kern="100" dirty="0">
                <a:latin typeface="Aharoni" pitchFamily="2" charset="-79"/>
                <a:cs typeface="Aharoni" pitchFamily="2" charset="-79"/>
              </a:rPr>
              <a:t>人教版教材第五模块第二单元的</a:t>
            </a:r>
            <a:r>
              <a:rPr lang="en-US" altLang="zh-CN" sz="2400" b="1" kern="100" dirty="0">
                <a:latin typeface="Aharoni" pitchFamily="2" charset="-79"/>
                <a:cs typeface="Aharoni" pitchFamily="2" charset="-79"/>
              </a:rPr>
              <a:t>Learning about language</a:t>
            </a:r>
            <a:r>
              <a:rPr lang="zh-CN" altLang="zh-CN" sz="2400" b="1" kern="100" dirty="0">
                <a:latin typeface="Aharoni" pitchFamily="2" charset="-79"/>
                <a:cs typeface="Aharoni" pitchFamily="2" charset="-79"/>
              </a:rPr>
              <a:t>板块呈现了</a:t>
            </a:r>
            <a:r>
              <a:rPr lang="en-US" altLang="zh-CN" sz="2400" b="1" kern="100" dirty="0">
                <a:solidFill>
                  <a:srgbClr val="FF0000"/>
                </a:solidFill>
                <a:latin typeface="Aharoni" pitchFamily="2" charset="-79"/>
                <a:cs typeface="Aharoni" pitchFamily="2" charset="-79"/>
              </a:rPr>
              <a:t>whisper</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smile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advise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beg</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suggest</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decide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shout</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agree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scream</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complain </a:t>
            </a:r>
            <a:r>
              <a:rPr lang="zh-CN" altLang="zh-CN" sz="2400" b="1" kern="100" dirty="0">
                <a:latin typeface="Aharoni" pitchFamily="2" charset="-79"/>
                <a:cs typeface="Aharoni" pitchFamily="2" charset="-79"/>
              </a:rPr>
              <a:t>等人物对白时使用的词汇，非常富有表现力</a:t>
            </a:r>
            <a:r>
              <a:rPr lang="zh-CN" altLang="zh-CN" sz="2400" b="1" kern="100" dirty="0" smtClean="0">
                <a:latin typeface="Aharoni" pitchFamily="2" charset="-79"/>
                <a:cs typeface="Aharoni" pitchFamily="2" charset="-79"/>
              </a:rPr>
              <a:t>。</a:t>
            </a:r>
            <a:r>
              <a:rPr lang="zh-CN" altLang="en-US" sz="2400" b="1" kern="100" dirty="0" smtClean="0">
                <a:latin typeface="Aharoni" pitchFamily="2" charset="-79"/>
                <a:cs typeface="Aharoni" pitchFamily="2" charset="-79"/>
              </a:rPr>
              <a:t>还有比如</a:t>
            </a:r>
            <a:r>
              <a:rPr lang="en-US" altLang="zh-CN" sz="2400" b="1" kern="100" dirty="0" smtClean="0">
                <a:solidFill>
                  <a:srgbClr val="FF0000"/>
                </a:solidFill>
                <a:latin typeface="Aharoni" pitchFamily="2" charset="-79"/>
                <a:cs typeface="Aharoni" pitchFamily="2" charset="-79"/>
              </a:rPr>
              <a:t>murmur, stutter, stammer</a:t>
            </a:r>
            <a:r>
              <a:rPr lang="zh-CN" altLang="en-US" sz="2400" b="1" kern="100" dirty="0" smtClean="0">
                <a:latin typeface="Aharoni" pitchFamily="2" charset="-79"/>
                <a:cs typeface="Aharoni" pitchFamily="2" charset="-79"/>
              </a:rPr>
              <a:t>等词汇。</a:t>
            </a:r>
            <a:endParaRPr lang="zh-CN" altLang="en-US" sz="2400" b="1" kern="100" dirty="0">
              <a:latin typeface="Aharoni" pitchFamily="2" charset="-79"/>
              <a:cs typeface="Aharoni" pitchFamily="2" charset="-79"/>
            </a:endParaRPr>
          </a:p>
        </p:txBody>
      </p:sp>
      <p:sp>
        <p:nvSpPr>
          <p:cNvPr id="9"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一、</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86123" y="2146300"/>
            <a:ext cx="8868977" cy="38481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825245" y="1391583"/>
            <a:ext cx="5016755" cy="297517"/>
          </a:xfrm>
          <a:prstGeom prst="rect">
            <a:avLst/>
          </a:prstGeom>
          <a:noFill/>
        </p:spPr>
        <p:txBody>
          <a:bodyPr wrap="square" rtlCol="0">
            <a:spAutoFit/>
          </a:bodyPr>
          <a:lstStyle/>
          <a:p>
            <a:pPr>
              <a:lnSpc>
                <a:spcPts val="1600"/>
              </a:lnSpc>
              <a:spcAft>
                <a:spcPts val="0"/>
              </a:spcAft>
            </a:pPr>
            <a:r>
              <a:rPr lang="en-US" altLang="zh-CN" b="1" kern="100" dirty="0" smtClean="0">
                <a:solidFill>
                  <a:srgbClr val="FF0000"/>
                </a:solidFill>
                <a:latin typeface="Times New Roman"/>
                <a:cs typeface="Times New Roman"/>
              </a:rPr>
              <a:t>5. </a:t>
            </a:r>
            <a:r>
              <a:rPr lang="zh-CN" altLang="en-US" sz="2600" b="1" kern="100" dirty="0" smtClean="0">
                <a:solidFill>
                  <a:srgbClr val="FF0000"/>
                </a:solidFill>
                <a:latin typeface="华文楷体" pitchFamily="2" charset="-122"/>
                <a:ea typeface="华文楷体" pitchFamily="2" charset="-122"/>
                <a:cs typeface="Times New Roman"/>
              </a:rPr>
              <a:t>主题</a:t>
            </a:r>
            <a:r>
              <a:rPr lang="zh-CN" altLang="en-US" sz="2600" b="1" kern="100" dirty="0">
                <a:solidFill>
                  <a:srgbClr val="FF0000"/>
                </a:solidFill>
                <a:latin typeface="华文楷体" pitchFamily="2" charset="-122"/>
                <a:ea typeface="华文楷体" pitchFamily="2" charset="-122"/>
                <a:cs typeface="Times New Roman"/>
              </a:rPr>
              <a:t>升华牵强，甚至画蛇添足</a:t>
            </a:r>
          </a:p>
        </p:txBody>
      </p:sp>
      <p:sp>
        <p:nvSpPr>
          <p:cNvPr id="8" name="矩形 7"/>
          <p:cNvSpPr/>
          <p:nvPr/>
        </p:nvSpPr>
        <p:spPr>
          <a:xfrm>
            <a:off x="368300" y="2472057"/>
            <a:ext cx="8255000" cy="1200329"/>
          </a:xfrm>
          <a:prstGeom prst="rect">
            <a:avLst/>
          </a:prstGeom>
        </p:spPr>
        <p:txBody>
          <a:bodyPr wrap="square">
            <a:spAutoFit/>
          </a:bodyPr>
          <a:lstStyle/>
          <a:p>
            <a:pPr marL="285750" indent="-285750">
              <a:buFont typeface="Wingdings" pitchFamily="2" charset="2"/>
              <a:buChar char="Ø"/>
            </a:pPr>
            <a:r>
              <a:rPr lang="en-US" altLang="zh-CN" sz="2400" kern="100" dirty="0">
                <a:latin typeface="Aharoni" pitchFamily="2" charset="-79"/>
                <a:cs typeface="Aharoni" pitchFamily="2" charset="-79"/>
              </a:rPr>
              <a:t>In life, there are also difficulties, like fierce wolf, but no one should trap you, as there is love from our family. Calm down and beat the trouble.</a:t>
            </a:r>
            <a:endParaRPr lang="zh-CN" altLang="en-US" sz="2400" dirty="0">
              <a:solidFill>
                <a:prstClr val="black"/>
              </a:solidFill>
              <a:latin typeface="Aharoni" pitchFamily="2" charset="-79"/>
              <a:cs typeface="Aharoni" pitchFamily="2" charset="-79"/>
            </a:endParaRPr>
          </a:p>
        </p:txBody>
      </p:sp>
      <p:sp>
        <p:nvSpPr>
          <p:cNvPr id="23" name="矩形 22"/>
          <p:cNvSpPr/>
          <p:nvPr/>
        </p:nvSpPr>
        <p:spPr>
          <a:xfrm>
            <a:off x="368300" y="4514503"/>
            <a:ext cx="8166100" cy="1200329"/>
          </a:xfrm>
          <a:prstGeom prst="rect">
            <a:avLst/>
          </a:prstGeom>
        </p:spPr>
        <p:txBody>
          <a:bodyPr wrap="square">
            <a:spAutoFit/>
          </a:bodyPr>
          <a:lstStyle/>
          <a:p>
            <a:pPr marL="285750" indent="-285750">
              <a:buFont typeface="Wingdings" pitchFamily="2" charset="2"/>
              <a:buChar char="Ø"/>
            </a:pPr>
            <a:r>
              <a:rPr lang="zh-CN" altLang="zh-CN" sz="2400" kern="100" dirty="0">
                <a:latin typeface="Aharoni" pitchFamily="2" charset="-79"/>
                <a:cs typeface="Aharoni" pitchFamily="2" charset="-79"/>
              </a:rPr>
              <a:t>“</a:t>
            </a:r>
            <a:r>
              <a:rPr lang="en-US" altLang="zh-CN" sz="2400" kern="100" dirty="0">
                <a:latin typeface="Aharoni" pitchFamily="2" charset="-79"/>
                <a:cs typeface="Aharoni" pitchFamily="2" charset="-79"/>
              </a:rPr>
              <a:t>The kindness of human being will never disappear and that is what makes the world a warm and wonder place to live in.</a:t>
            </a:r>
            <a:r>
              <a:rPr lang="zh-CN" altLang="zh-CN" sz="2400" kern="100" dirty="0">
                <a:latin typeface="Aharoni" pitchFamily="2" charset="-79"/>
                <a:cs typeface="Aharoni" pitchFamily="2" charset="-79"/>
              </a:rPr>
              <a:t>”</a:t>
            </a:r>
            <a:endParaRPr lang="zh-CN" altLang="en-US" sz="2400" kern="100" dirty="0">
              <a:latin typeface="Aharoni" pitchFamily="2" charset="-79"/>
              <a:cs typeface="Aharoni" pitchFamily="2" charset="-79"/>
            </a:endParaRPr>
          </a:p>
        </p:txBody>
      </p:sp>
      <p:sp>
        <p:nvSpPr>
          <p:cNvPr id="9" name="椭圆 8"/>
          <p:cNvSpPr/>
          <p:nvPr/>
        </p:nvSpPr>
        <p:spPr>
          <a:xfrm>
            <a:off x="368300" y="3230098"/>
            <a:ext cx="1778000" cy="567472"/>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0" name="椭圆 9"/>
          <p:cNvSpPr/>
          <p:nvPr/>
        </p:nvSpPr>
        <p:spPr>
          <a:xfrm>
            <a:off x="944563" y="4338290"/>
            <a:ext cx="2137568" cy="678210"/>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一、</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060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smtClean="0">
                <a:solidFill>
                  <a:prstClr val="white"/>
                </a:solidFill>
                <a:latin typeface="微软雅黑" pitchFamily="34" charset="-122"/>
                <a:ea typeface="微软雅黑" pitchFamily="34" charset="-122"/>
                <a:cs typeface="Arial" panose="020B0604020202020204" pitchFamily="34" charset="0"/>
                <a:sym typeface="+mn-ea"/>
              </a:rPr>
              <a:t>	二、 续写</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情节构建的策略</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441568" y="1562100"/>
            <a:ext cx="8245232" cy="45593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698500" y="1926867"/>
            <a:ext cx="6985000" cy="297517"/>
          </a:xfrm>
          <a:prstGeom prst="rect">
            <a:avLst/>
          </a:prstGeom>
        </p:spPr>
        <p:txBody>
          <a:bodyPr wrap="square">
            <a:spAutoFit/>
          </a:bodyPr>
          <a:lstStyle/>
          <a:p>
            <a:pPr marL="342900" lvl="0" indent="-342900">
              <a:lnSpc>
                <a:spcPts val="1600"/>
              </a:lnSpc>
              <a:spcAft>
                <a:spcPts val="0"/>
              </a:spcAft>
              <a:buFont typeface="+mj-lt"/>
              <a:buAutoNum type="arabicPeriod"/>
            </a:pPr>
            <a:r>
              <a:rPr lang="en-US" altLang="zh-CN" sz="2400" b="1" kern="100" dirty="0" smtClean="0">
                <a:latin typeface="黑体" pitchFamily="49" charset="-122"/>
                <a:ea typeface="黑体" pitchFamily="49" charset="-122"/>
                <a:cs typeface="Times New Roman"/>
              </a:rPr>
              <a:t> </a:t>
            </a:r>
            <a:r>
              <a:rPr lang="zh-CN" altLang="zh-CN" sz="2400" b="1" kern="100" dirty="0" smtClean="0">
                <a:solidFill>
                  <a:srgbClr val="FF0000"/>
                </a:solidFill>
                <a:latin typeface="黑体" pitchFamily="49" charset="-122"/>
                <a:ea typeface="黑体" pitchFamily="49" charset="-122"/>
                <a:cs typeface="Times New Roman"/>
              </a:rPr>
              <a:t>深入</a:t>
            </a:r>
            <a:r>
              <a:rPr lang="zh-CN" altLang="zh-CN" sz="2400" b="1" kern="100" dirty="0">
                <a:solidFill>
                  <a:srgbClr val="FF0000"/>
                </a:solidFill>
                <a:latin typeface="黑体" pitchFamily="49" charset="-122"/>
                <a:ea typeface="黑体" pitchFamily="49" charset="-122"/>
                <a:cs typeface="Times New Roman"/>
              </a:rPr>
              <a:t>解读</a:t>
            </a:r>
            <a:r>
              <a:rPr lang="zh-CN" altLang="zh-CN" sz="2400" b="1" kern="100" dirty="0">
                <a:latin typeface="黑体" pitchFamily="49" charset="-122"/>
                <a:ea typeface="黑体" pitchFamily="49" charset="-122"/>
                <a:cs typeface="Times New Roman"/>
              </a:rPr>
              <a:t>文本，为合理续写奠定基础</a:t>
            </a:r>
          </a:p>
        </p:txBody>
      </p:sp>
      <p:sp>
        <p:nvSpPr>
          <p:cNvPr id="3" name="矩形 2"/>
          <p:cNvSpPr/>
          <p:nvPr/>
        </p:nvSpPr>
        <p:spPr>
          <a:xfrm>
            <a:off x="723901" y="2771249"/>
            <a:ext cx="7700716" cy="297517"/>
          </a:xfrm>
          <a:prstGeom prst="rect">
            <a:avLst/>
          </a:prstGeom>
        </p:spPr>
        <p:txBody>
          <a:bodyPr wrap="square">
            <a:spAutoFit/>
          </a:bodyPr>
          <a:lstStyle/>
          <a:p>
            <a:pPr lvl="0">
              <a:lnSpc>
                <a:spcPts val="1600"/>
              </a:lnSpc>
              <a:spcAft>
                <a:spcPts val="0"/>
              </a:spcAft>
            </a:pPr>
            <a:r>
              <a:rPr lang="en-US" altLang="zh-CN" sz="2400" b="1" kern="100" dirty="0" smtClean="0">
                <a:latin typeface="黑体" pitchFamily="49" charset="-122"/>
                <a:ea typeface="黑体" pitchFamily="49" charset="-122"/>
                <a:cs typeface="Times New Roman"/>
              </a:rPr>
              <a:t>2. </a:t>
            </a:r>
            <a:r>
              <a:rPr lang="zh-CN" altLang="zh-CN" sz="2400" b="1" kern="100" dirty="0" smtClean="0">
                <a:latin typeface="黑体" pitchFamily="49" charset="-122"/>
                <a:ea typeface="黑体" pitchFamily="49" charset="-122"/>
                <a:cs typeface="Times New Roman"/>
              </a:rPr>
              <a:t>从</a:t>
            </a:r>
            <a:r>
              <a:rPr lang="zh-CN" altLang="zh-CN" sz="2400" b="1" kern="100" dirty="0">
                <a:latin typeface="黑体" pitchFamily="49" charset="-122"/>
                <a:ea typeface="黑体" pitchFamily="49" charset="-122"/>
                <a:cs typeface="Times New Roman"/>
              </a:rPr>
              <a:t>原文</a:t>
            </a:r>
            <a:r>
              <a:rPr lang="zh-CN" altLang="zh-CN" sz="2400" b="1" kern="100" dirty="0">
                <a:solidFill>
                  <a:srgbClr val="FF0000"/>
                </a:solidFill>
                <a:latin typeface="黑体" pitchFamily="49" charset="-122"/>
                <a:ea typeface="黑体" pitchFamily="49" charset="-122"/>
                <a:cs typeface="Times New Roman"/>
              </a:rPr>
              <a:t>整理</a:t>
            </a:r>
            <a:r>
              <a:rPr lang="zh-CN" altLang="zh-CN" sz="2400" b="1" kern="100" dirty="0">
                <a:latin typeface="黑体" pitchFamily="49" charset="-122"/>
                <a:ea typeface="黑体" pitchFamily="49" charset="-122"/>
                <a:cs typeface="Times New Roman"/>
              </a:rPr>
              <a:t>出几个要点，从中推理出续写的主要情节</a:t>
            </a:r>
          </a:p>
        </p:txBody>
      </p:sp>
      <p:sp>
        <p:nvSpPr>
          <p:cNvPr id="5" name="矩形 4"/>
          <p:cNvSpPr/>
          <p:nvPr/>
        </p:nvSpPr>
        <p:spPr>
          <a:xfrm>
            <a:off x="723901" y="3688448"/>
            <a:ext cx="6775450" cy="297517"/>
          </a:xfrm>
          <a:prstGeom prst="rect">
            <a:avLst/>
          </a:prstGeom>
        </p:spPr>
        <p:txBody>
          <a:bodyPr wrap="square">
            <a:spAutoFit/>
          </a:bodyPr>
          <a:lstStyle/>
          <a:p>
            <a:pPr>
              <a:lnSpc>
                <a:spcPts val="1600"/>
              </a:lnSpc>
              <a:spcAft>
                <a:spcPts val="0"/>
              </a:spcAft>
            </a:pPr>
            <a:r>
              <a:rPr lang="en-US" altLang="zh-CN" sz="2400" b="1" kern="100" dirty="0" smtClean="0">
                <a:latin typeface="黑体" pitchFamily="49" charset="-122"/>
                <a:ea typeface="黑体" pitchFamily="49" charset="-122"/>
                <a:cs typeface="Times New Roman"/>
              </a:rPr>
              <a:t>3. </a:t>
            </a:r>
            <a:r>
              <a:rPr lang="zh-CN" altLang="zh-CN" sz="2400" b="1" kern="100" dirty="0" smtClean="0">
                <a:latin typeface="黑体" pitchFamily="49" charset="-122"/>
                <a:ea typeface="黑体" pitchFamily="49" charset="-122"/>
                <a:cs typeface="Times New Roman"/>
              </a:rPr>
              <a:t>根据</a:t>
            </a:r>
            <a:r>
              <a:rPr lang="zh-CN" altLang="zh-CN" sz="2400" b="1" kern="100" dirty="0">
                <a:latin typeface="黑体" pitchFamily="49" charset="-122"/>
                <a:ea typeface="黑体" pitchFamily="49" charset="-122"/>
                <a:cs typeface="Times New Roman"/>
              </a:rPr>
              <a:t>所提供的</a:t>
            </a:r>
            <a:r>
              <a:rPr lang="zh-CN" altLang="zh-CN" sz="2400" b="1" kern="100" dirty="0">
                <a:solidFill>
                  <a:srgbClr val="FF0000"/>
                </a:solidFill>
                <a:latin typeface="黑体" pitchFamily="49" charset="-122"/>
                <a:ea typeface="黑体" pitchFamily="49" charset="-122"/>
                <a:cs typeface="Times New Roman"/>
              </a:rPr>
              <a:t>段首语</a:t>
            </a:r>
            <a:r>
              <a:rPr lang="zh-CN" altLang="zh-CN" sz="2400" b="1" kern="100" dirty="0">
                <a:latin typeface="黑体" pitchFamily="49" charset="-122"/>
                <a:ea typeface="黑体" pitchFamily="49" charset="-122"/>
                <a:cs typeface="Times New Roman"/>
              </a:rPr>
              <a:t>推理情节，确定续写方向</a:t>
            </a:r>
          </a:p>
        </p:txBody>
      </p:sp>
      <p:sp>
        <p:nvSpPr>
          <p:cNvPr id="6" name="矩形 5"/>
          <p:cNvSpPr/>
          <p:nvPr/>
        </p:nvSpPr>
        <p:spPr>
          <a:xfrm>
            <a:off x="723901" y="4536548"/>
            <a:ext cx="6686550" cy="297517"/>
          </a:xfrm>
          <a:prstGeom prst="rect">
            <a:avLst/>
          </a:prstGeom>
        </p:spPr>
        <p:txBody>
          <a:bodyPr wrap="square">
            <a:spAutoFit/>
          </a:bodyPr>
          <a:lstStyle/>
          <a:p>
            <a:pPr lvl="0">
              <a:lnSpc>
                <a:spcPts val="1600"/>
              </a:lnSpc>
              <a:spcAft>
                <a:spcPts val="0"/>
              </a:spcAft>
            </a:pPr>
            <a:r>
              <a:rPr lang="en-US" altLang="zh-CN" sz="2400" b="1" kern="100" dirty="0" smtClean="0">
                <a:latin typeface="黑体" pitchFamily="49" charset="-122"/>
                <a:ea typeface="黑体" pitchFamily="49" charset="-122"/>
                <a:cs typeface="Times New Roman"/>
              </a:rPr>
              <a:t>4. </a:t>
            </a:r>
            <a:r>
              <a:rPr lang="zh-CN" altLang="zh-CN" sz="2400" b="1" kern="100" dirty="0" smtClean="0">
                <a:latin typeface="黑体" pitchFamily="49" charset="-122"/>
                <a:ea typeface="黑体" pitchFamily="49" charset="-122"/>
                <a:cs typeface="Times New Roman"/>
              </a:rPr>
              <a:t>根据</a:t>
            </a:r>
            <a:r>
              <a:rPr lang="zh-CN" altLang="zh-CN" sz="2400" b="1" kern="100" dirty="0">
                <a:solidFill>
                  <a:srgbClr val="FF0000"/>
                </a:solidFill>
                <a:latin typeface="黑体" pitchFamily="49" charset="-122"/>
                <a:ea typeface="黑体" pitchFamily="49" charset="-122"/>
                <a:cs typeface="Times New Roman"/>
              </a:rPr>
              <a:t>关键词</a:t>
            </a:r>
            <a:r>
              <a:rPr lang="zh-CN" altLang="zh-CN" sz="2400" b="1" kern="100" dirty="0">
                <a:latin typeface="黑体" pitchFamily="49" charset="-122"/>
                <a:ea typeface="黑体" pitchFamily="49" charset="-122"/>
                <a:cs typeface="Times New Roman"/>
              </a:rPr>
              <a:t>获取短文信息，预设续写情节</a:t>
            </a:r>
          </a:p>
        </p:txBody>
      </p:sp>
      <p:sp>
        <p:nvSpPr>
          <p:cNvPr id="7" name="矩形 6"/>
          <p:cNvSpPr/>
          <p:nvPr/>
        </p:nvSpPr>
        <p:spPr>
          <a:xfrm>
            <a:off x="727801" y="5463648"/>
            <a:ext cx="6955699" cy="297517"/>
          </a:xfrm>
          <a:prstGeom prst="rect">
            <a:avLst/>
          </a:prstGeom>
        </p:spPr>
        <p:txBody>
          <a:bodyPr wrap="square">
            <a:spAutoFit/>
          </a:bodyPr>
          <a:lstStyle/>
          <a:p>
            <a:pPr>
              <a:lnSpc>
                <a:spcPts val="1600"/>
              </a:lnSpc>
              <a:spcAft>
                <a:spcPts val="0"/>
              </a:spcAft>
            </a:pPr>
            <a:r>
              <a:rPr lang="en-US" altLang="zh-CN" sz="2400" b="1" kern="100" dirty="0">
                <a:latin typeface="黑体" pitchFamily="49" charset="-122"/>
                <a:ea typeface="黑体" pitchFamily="49" charset="-122"/>
                <a:cs typeface="Times New Roman"/>
              </a:rPr>
              <a:t>5. </a:t>
            </a:r>
            <a:r>
              <a:rPr lang="zh-CN" altLang="zh-CN" sz="2400" b="1" kern="100" dirty="0" smtClean="0">
                <a:latin typeface="黑体" pitchFamily="49" charset="-122"/>
                <a:ea typeface="黑体" pitchFamily="49" charset="-122"/>
                <a:cs typeface="Times New Roman"/>
              </a:rPr>
              <a:t>根据</a:t>
            </a:r>
            <a:r>
              <a:rPr lang="zh-CN" altLang="zh-CN" sz="2400" b="1" kern="100" dirty="0">
                <a:solidFill>
                  <a:srgbClr val="FF0000"/>
                </a:solidFill>
                <a:latin typeface="黑体" pitchFamily="49" charset="-122"/>
                <a:ea typeface="黑体" pitchFamily="49" charset="-122"/>
                <a:cs typeface="Times New Roman"/>
              </a:rPr>
              <a:t>生活常识或故事的发展</a:t>
            </a:r>
            <a:r>
              <a:rPr lang="zh-CN" altLang="zh-CN" sz="2400" b="1" kern="100" dirty="0">
                <a:latin typeface="黑体" pitchFamily="49" charset="-122"/>
                <a:ea typeface="黑体" pitchFamily="49" charset="-122"/>
                <a:cs typeface="Times New Roman"/>
              </a:rPr>
              <a:t>，合理增加情节</a:t>
            </a:r>
          </a:p>
        </p:txBody>
      </p:sp>
    </p:spTree>
    <p:extLst>
      <p:ext uri="{BB962C8B-B14F-4D97-AF65-F5344CB8AC3E}">
        <p14:creationId xmlns:p14="http://schemas.microsoft.com/office/powerpoint/2010/main" val="5382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theme/theme1.xml><?xml version="1.0" encoding="utf-8"?>
<a:theme xmlns:a="http://schemas.openxmlformats.org/drawingml/2006/main" name="1_christmas3">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14141"/>
      </a:accent4>
      <a:accent5>
        <a:srgbClr val="C6D3AD"/>
      </a:accent5>
      <a:accent6>
        <a:srgbClr val="C4D09F"/>
      </a:accent6>
      <a:hlink>
        <a:srgbClr val="BAD16F"/>
      </a:hlink>
      <a:folHlink>
        <a:srgbClr val="507800"/>
      </a:folHlink>
    </a:clrScheme>
    <a:fontScheme na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ristma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hristma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hristma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9363</TotalTime>
  <Pages>0</Pages>
  <Words>4426</Words>
  <Characters>0</Characters>
  <Application>Microsoft Macintosh PowerPoint</Application>
  <DocSecurity>0</DocSecurity>
  <PresentationFormat>全屏显示(4:3)</PresentationFormat>
  <Lines>0</Lines>
  <Paragraphs>277</Paragraphs>
  <Slides>38</Slides>
  <Notes>0</Notes>
  <HiddenSlides>0</HiddenSlides>
  <MMClips>0</MMClips>
  <ScaleCrop>false</ScaleCrop>
  <HeadingPairs>
    <vt:vector size="6" baseType="variant">
      <vt:variant>
        <vt:lpstr>已用的字体</vt:lpstr>
      </vt:variant>
      <vt:variant>
        <vt:i4>24</vt:i4>
      </vt:variant>
      <vt:variant>
        <vt:lpstr>主题</vt:lpstr>
      </vt:variant>
      <vt:variant>
        <vt:i4>4</vt:i4>
      </vt:variant>
      <vt:variant>
        <vt:lpstr>幻灯片标题</vt:lpstr>
      </vt:variant>
      <vt:variant>
        <vt:i4>38</vt:i4>
      </vt:variant>
    </vt:vector>
  </HeadingPairs>
  <TitlesOfParts>
    <vt:vector size="66" baseType="lpstr">
      <vt:lpstr>Aharoni</vt:lpstr>
      <vt:lpstr>Arial Black</vt:lpstr>
      <vt:lpstr>Arial Unicode MS</vt:lpstr>
      <vt:lpstr>Calibri</vt:lpstr>
      <vt:lpstr>Calisto MT</vt:lpstr>
      <vt:lpstr>Candara</vt:lpstr>
      <vt:lpstr>Comic Sans MS</vt:lpstr>
      <vt:lpstr>Ebrima</vt:lpstr>
      <vt:lpstr>Gulim</vt:lpstr>
      <vt:lpstr>HelveticaNeue</vt:lpstr>
      <vt:lpstr>Microsoft YaHei</vt:lpstr>
      <vt:lpstr>MS PGothic</vt:lpstr>
      <vt:lpstr>Tahoma</vt:lpstr>
      <vt:lpstr>Times New Roman</vt:lpstr>
      <vt:lpstr>Verdana</vt:lpstr>
      <vt:lpstr>Wingdings</vt:lpstr>
      <vt:lpstr>黑体</vt:lpstr>
      <vt:lpstr>华文楷体</vt:lpstr>
      <vt:lpstr>华文新魏</vt:lpstr>
      <vt:lpstr>楷体</vt:lpstr>
      <vt:lpstr>宋体</vt:lpstr>
      <vt:lpstr>微软雅黑</vt:lpstr>
      <vt:lpstr>新宋体</vt:lpstr>
      <vt:lpstr>Arial</vt:lpstr>
      <vt:lpstr>1_christmas3</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yejing</dc:creator>
  <cp:lastModifiedBy>chenmy1</cp:lastModifiedBy>
  <cp:revision>431</cp:revision>
  <dcterms:created xsi:type="dcterms:W3CDTF">2007-05-17T08:15:01Z</dcterms:created>
  <dcterms:modified xsi:type="dcterms:W3CDTF">2019-06-03T07:36:23Z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