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8" r:id="rId2"/>
    <p:sldId id="347" r:id="rId3"/>
    <p:sldId id="256" r:id="rId4"/>
    <p:sldId id="336" r:id="rId5"/>
    <p:sldId id="261" r:id="rId6"/>
    <p:sldId id="273" r:id="rId7"/>
    <p:sldId id="266" r:id="rId8"/>
    <p:sldId id="262" r:id="rId9"/>
    <p:sldId id="305" r:id="rId10"/>
    <p:sldId id="279" r:id="rId11"/>
    <p:sldId id="344" r:id="rId12"/>
    <p:sldId id="346" r:id="rId13"/>
    <p:sldId id="349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orient="horz" pos="1655">
          <p15:clr>
            <a:srgbClr val="A4A3A4"/>
          </p15:clr>
        </p15:guide>
        <p15:guide id="3" pos="3864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DD8"/>
    <a:srgbClr val="BF8714"/>
    <a:srgbClr val="88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479" autoAdjust="0"/>
  </p:normalViewPr>
  <p:slideViewPr>
    <p:cSldViewPr snapToGrid="0" showGuides="1">
      <p:cViewPr varScale="1">
        <p:scale>
          <a:sx n="85" d="100"/>
          <a:sy n="85" d="100"/>
        </p:scale>
        <p:origin x="192" y="480"/>
      </p:cViewPr>
      <p:guideLst>
        <p:guide orient="horz" pos="2142"/>
        <p:guide orient="horz" pos="1655"/>
        <p:guide pos="3864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59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78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84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231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6398892" y="421675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D1A1-86D7-4E99-A29D-02587E07012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anose="020F050202020403020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366" y="1924051"/>
            <a:ext cx="4412019" cy="2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116806"/>
            <a:ext cx="2925366" cy="61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5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25" y="366510"/>
            <a:ext cx="2925365" cy="156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" y="2211820"/>
            <a:ext cx="2191375" cy="2191375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63" y="123787"/>
            <a:ext cx="3332721" cy="10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41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44215" y="310515"/>
            <a:ext cx="543560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Dear XXX,</a:t>
            </a:r>
          </a:p>
          <a:p>
            <a:pPr indent="0"/>
            <a:r>
              <a:rPr lang="en-US" sz="24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I’m really feeling fed up with my life here and longing for home. Getting anything done over here is a nightmare --- the locals are so lazy and unhelpful. And on top of all that I feel sleepy all the time, seem to have lost all my zest(</a:t>
            </a:r>
            <a:r>
              <a:rPr lang="zh-CN" sz="24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兴奋、激动的心情</a:t>
            </a:r>
            <a:r>
              <a:rPr lang="en-US" sz="24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). What's wrong with me? What can I do?</a:t>
            </a:r>
          </a:p>
          <a:p>
            <a:pPr indent="0"/>
            <a:r>
              <a:rPr lang="en-US" sz="24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                                                 Love, </a:t>
            </a:r>
          </a:p>
          <a:p>
            <a:pPr indent="0"/>
            <a:r>
              <a:rPr lang="en-US" sz="24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                                                  Joyce</a:t>
            </a:r>
          </a:p>
          <a:p>
            <a:pPr indent="0"/>
            <a:r>
              <a:rPr lang="en-US" sz="24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                                                                    </a:t>
            </a:r>
            <a:endParaRPr lang="en-US" altLang="en-US" sz="2400" b="0">
              <a:latin typeface="Constantia" panose="02030602050306030303" charset="0"/>
              <a:ea typeface="宋体" panose="02010600030101010101" pitchFamily="2" charset="-122"/>
              <a:cs typeface="Constantia" panose="02030602050306030303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974090"/>
            <a:ext cx="2670175" cy="356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65" y="26670"/>
            <a:ext cx="890587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Dear Joyce, </a:t>
            </a:r>
          </a:p>
          <a:p>
            <a:pPr indent="0"/>
            <a:r>
              <a:rPr lang="en-US" sz="28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 Very glad to hear from you. From what you described in your letter, I’m guessing you are experiencing ___________, during which people may feel_____ at first, later _______________________.</a:t>
            </a:r>
          </a:p>
          <a:p>
            <a:pPr indent="0"/>
            <a:r>
              <a:rPr lang="en-US" sz="28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Here I’d like to offer some tips for you. .....</a:t>
            </a:r>
            <a:r>
              <a:rPr lang="en-US" sz="2800" b="0" i="1">
                <a:solidFill>
                  <a:schemeClr val="accent2"/>
                </a:solidFill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(choose 2 out of all tips to describe)...</a:t>
            </a:r>
            <a:endParaRPr lang="en-US" sz="2800" b="0">
              <a:latin typeface="Constantia" panose="02030602050306030303" charset="0"/>
              <a:ea typeface="宋体" panose="02010600030101010101" pitchFamily="2" charset="-122"/>
              <a:cs typeface="Constantia" panose="02030602050306030303" charset="0"/>
            </a:endParaRPr>
          </a:p>
          <a:p>
            <a:pPr indent="0"/>
            <a:r>
              <a:rPr lang="en-US" sz="28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I'm sure things will get better. Please feel free to contact me at any time.</a:t>
            </a:r>
          </a:p>
          <a:p>
            <a:pPr indent="0"/>
            <a:r>
              <a:rPr lang="en-US" sz="28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                                                              Yours, </a:t>
            </a:r>
          </a:p>
          <a:p>
            <a:pPr indent="0"/>
            <a:r>
              <a:rPr lang="en-US" sz="28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                                                                 _______</a:t>
            </a:r>
            <a:endParaRPr lang="en-US" altLang="en-US" sz="2800" b="0">
              <a:latin typeface="Constantia" panose="02030602050306030303" charset="0"/>
              <a:ea typeface="宋体" panose="02010600030101010101" pitchFamily="2" charset="-122"/>
              <a:cs typeface="Constantia" panose="020306020503060303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40" y="316865"/>
            <a:ext cx="2047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Homework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0515" y="2047240"/>
            <a:ext cx="85229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 smtClean="0">
                <a:latin typeface="Constantia" panose="02030602050306030303" charset="0"/>
                <a:cs typeface="Constantia" panose="02030602050306030303" charset="0"/>
                <a:sym typeface="+mn-ea"/>
              </a:rPr>
              <a:t>Complete and polish the letter on your own.</a:t>
            </a:r>
          </a:p>
        </p:txBody>
      </p:sp>
      <p:pic>
        <p:nvPicPr>
          <p:cNvPr id="6" name="图片 5" descr="timg[3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270"/>
            <a:ext cx="2818130" cy="215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366" y="1924051"/>
            <a:ext cx="4412019" cy="2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0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116806"/>
            <a:ext cx="2925366" cy="61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5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25" y="366510"/>
            <a:ext cx="2925365" cy="156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" y="2211820"/>
            <a:ext cx="2191375" cy="2191375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63" y="123787"/>
            <a:ext cx="3332721" cy="10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011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K7T6)E{%RLALDNRXA0}B1D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15" y="55245"/>
            <a:ext cx="5043805" cy="50330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59320" y="4301490"/>
            <a:ext cx="108585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chemeClr val="accent2"/>
                </a:solidFill>
                <a:latin typeface="Constantia" panose="02030602050306030303" charset="0"/>
                <a:ea typeface="微软雅黑" panose="020B0503020204020204" pitchFamily="34" charset="-122"/>
                <a:cs typeface="Constantia" panose="02030602050306030303" charset="0"/>
              </a:rPr>
              <a:t>Carol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culture-sh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5" y="133985"/>
            <a:ext cx="5659755" cy="4876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205740"/>
            <a:ext cx="1821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Mindmap</a:t>
            </a:r>
          </a:p>
        </p:txBody>
      </p:sp>
      <p:sp>
        <p:nvSpPr>
          <p:cNvPr id="4" name="矩形 3"/>
          <p:cNvSpPr/>
          <p:nvPr/>
        </p:nvSpPr>
        <p:spPr>
          <a:xfrm>
            <a:off x="2924810" y="852170"/>
            <a:ext cx="2547620" cy="6673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onstantia" panose="02030602050306030303" charset="0"/>
                <a:cs typeface="Constantia" panose="02030602050306030303" charset="0"/>
              </a:rPr>
              <a:t>culture shock</a:t>
            </a:r>
          </a:p>
        </p:txBody>
      </p:sp>
      <p:sp>
        <p:nvSpPr>
          <p:cNvPr id="5" name="左大括号 4"/>
          <p:cNvSpPr/>
          <p:nvPr/>
        </p:nvSpPr>
        <p:spPr>
          <a:xfrm rot="5400000">
            <a:off x="3382010" y="-1360805"/>
            <a:ext cx="1624330" cy="738568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7190" y="3077210"/>
            <a:ext cx="2392680" cy="1000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onstantia" panose="02030602050306030303" charset="0"/>
                <a:cs typeface="Constantia" panose="02030602050306030303" charset="0"/>
              </a:rPr>
              <a:t> </a:t>
            </a:r>
          </a:p>
        </p:txBody>
      </p:sp>
      <p:sp>
        <p:nvSpPr>
          <p:cNvPr id="27" name="矩形 26"/>
          <p:cNvSpPr/>
          <p:nvPr/>
        </p:nvSpPr>
        <p:spPr>
          <a:xfrm>
            <a:off x="3185160" y="3077210"/>
            <a:ext cx="2636520" cy="10013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62725" y="3145155"/>
            <a:ext cx="2369820" cy="933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endParaRPr lang="en-US" altLang="zh-CN" sz="2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3400425"/>
            <a:ext cx="17081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Constantia" panose="02030602050306030303" charset="0"/>
                <a:cs typeface="Constantia" panose="02030602050306030303" charset="0"/>
                <a:sym typeface="+mn-ea"/>
              </a:rPr>
              <a:t>definition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49065" y="3400425"/>
            <a:ext cx="11093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Constantia" panose="02030602050306030303" charset="0"/>
                <a:cs typeface="Constantia" panose="02030602050306030303" charset="0"/>
                <a:sym typeface="+mn-ea"/>
              </a:rPr>
              <a:t>stages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75220" y="3350895"/>
            <a:ext cx="7524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Constantia" panose="02030602050306030303" charset="0"/>
                <a:cs typeface="Constantia" panose="02030602050306030303" charset="0"/>
                <a:sym typeface="+mn-ea"/>
              </a:rPr>
              <a:t>tips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7" grpId="0" animBg="1"/>
      <p:bldP spid="8" grpId="0" animBg="1"/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615" y="182245"/>
            <a:ext cx="3175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Part 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205" y="2562225"/>
            <a:ext cx="53670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  <a:sym typeface="+mn-ea"/>
              </a:rPr>
              <a:t>to arouse the readers' interest in the topic of  CULTURE SHOCK</a:t>
            </a:r>
          </a:p>
        </p:txBody>
      </p:sp>
      <p:sp>
        <p:nvSpPr>
          <p:cNvPr id="6" name="矩形 5"/>
          <p:cNvSpPr/>
          <p:nvPr/>
        </p:nvSpPr>
        <p:spPr>
          <a:xfrm>
            <a:off x="650240" y="1158240"/>
            <a:ext cx="1623695" cy="627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Constantia" panose="02030602050306030303" charset="0"/>
                <a:cs typeface="Constantia" panose="02030602050306030303" charset="0"/>
              </a:rPr>
              <a:t>232 million</a:t>
            </a:r>
          </a:p>
        </p:txBody>
      </p:sp>
      <p:sp>
        <p:nvSpPr>
          <p:cNvPr id="14" name="矩形 13"/>
          <p:cNvSpPr/>
          <p:nvPr/>
        </p:nvSpPr>
        <p:spPr>
          <a:xfrm>
            <a:off x="2824480" y="1158240"/>
            <a:ext cx="1701800" cy="64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Constantia" panose="02030602050306030303" charset="0"/>
                <a:cs typeface="Constantia" panose="02030602050306030303" charset="0"/>
              </a:rPr>
              <a:t>3.2 percent</a:t>
            </a:r>
          </a:p>
        </p:txBody>
      </p:sp>
      <p:sp>
        <p:nvSpPr>
          <p:cNvPr id="15" name="矩形 14"/>
          <p:cNvSpPr/>
          <p:nvPr/>
        </p:nvSpPr>
        <p:spPr>
          <a:xfrm>
            <a:off x="5160645" y="1158875"/>
            <a:ext cx="1702435" cy="6394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Constantia" panose="02030602050306030303" charset="0"/>
                <a:cs typeface="Constantia" panose="02030602050306030303" charset="0"/>
              </a:rPr>
              <a:t>400 citizens</a:t>
            </a:r>
          </a:p>
        </p:txBody>
      </p:sp>
      <p:sp>
        <p:nvSpPr>
          <p:cNvPr id="16" name="云形 15"/>
          <p:cNvSpPr/>
          <p:nvPr/>
        </p:nvSpPr>
        <p:spPr>
          <a:xfrm>
            <a:off x="6433185" y="1784985"/>
            <a:ext cx="2280285" cy="1256665"/>
          </a:xfrm>
          <a:prstGeom prst="cloud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ABD8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485890" y="1868805"/>
            <a:ext cx="21748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400" b="1">
                <a:latin typeface="Constantia" panose="02030602050306030303" charset="0"/>
                <a:cs typeface="Constantia" panose="02030602050306030303" charset="0"/>
              </a:rPr>
              <a:t>WHY</a:t>
            </a:r>
          </a:p>
        </p:txBody>
      </p:sp>
      <p:sp>
        <p:nvSpPr>
          <p:cNvPr id="19" name="右弧形箭头 18"/>
          <p:cNvSpPr/>
          <p:nvPr/>
        </p:nvSpPr>
        <p:spPr>
          <a:xfrm rot="1800000">
            <a:off x="6237605" y="3251835"/>
            <a:ext cx="1262380" cy="15760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 animBg="1"/>
      <p:bldP spid="15" grpId="0" animBg="1"/>
      <p:bldP spid="16" grpId="0" bldLvl="0" animBg="1"/>
      <p:bldP spid="16" grpId="1" animBg="1"/>
      <p:bldP spid="18" grpId="0"/>
      <p:bldP spid="18" grpId="1"/>
      <p:bldP spid="19" grpId="0" bldLvl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0240" y="1152525"/>
            <a:ext cx="61633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3600">
                <a:latin typeface="Constantia" panose="02030602050306030303" charset="0"/>
                <a:cs typeface="Constantia" panose="02030602050306030303" charset="0"/>
              </a:rPr>
              <a:t>what is </a:t>
            </a:r>
            <a:r>
              <a:rPr lang="en-US" altLang="zh-CN" sz="3600">
                <a:latin typeface="Constantia" panose="02030602050306030303" charset="0"/>
                <a:cs typeface="Constantia" panose="02030602050306030303" charset="0"/>
                <a:sym typeface="+mn-ea"/>
              </a:rPr>
              <a:t>CULTURE SHOCK</a:t>
            </a:r>
            <a:r>
              <a:rPr lang="en-US" altLang="zh-CN" sz="3600">
                <a:latin typeface="Constantia" panose="02030602050306030303" charset="0"/>
                <a:cs typeface="Constantia" panose="02030602050306030303" charset="0"/>
              </a:rPr>
              <a:t>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525" y="2218055"/>
            <a:ext cx="8705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Constantia" panose="02030602050306030303" charset="0"/>
                <a:cs typeface="Constantia" panose="02030602050306030303" charset="0"/>
              </a:rPr>
              <a:t>Culture shock is when someone feels he or she doesn't belong in a new country. </a:t>
            </a:r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353435"/>
            <a:ext cx="3064510" cy="18186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38430" y="160020"/>
            <a:ext cx="125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Part 1</a:t>
            </a:r>
          </a:p>
        </p:txBody>
      </p:sp>
      <p:sp>
        <p:nvSpPr>
          <p:cNvPr id="16" name="矩形 15"/>
          <p:cNvSpPr/>
          <p:nvPr/>
        </p:nvSpPr>
        <p:spPr>
          <a:xfrm>
            <a:off x="1289685" y="160020"/>
            <a:ext cx="2802890" cy="590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definition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306705" y="826770"/>
          <a:ext cx="8530590" cy="432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530"/>
                <a:gridCol w="2520950"/>
                <a:gridCol w="3166110"/>
              </a:tblGrid>
              <a:tr h="11791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onstantia" panose="02030602050306030303" charset="0"/>
                          <a:cs typeface="Constantia" panose="02030602050306030303" charset="0"/>
                        </a:rPr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onstantia" panose="02030602050306030303" charset="0"/>
                          <a:cs typeface="Constantia" panose="02030602050306030303" charset="0"/>
                        </a:rPr>
                        <a:t>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onstantia" panose="02030602050306030303" charset="0"/>
                          <a:cs typeface="Constantia" panose="02030602050306030303" charset="0"/>
                        </a:rPr>
                        <a:t>reasons</a:t>
                      </a:r>
                    </a:p>
                  </a:txBody>
                  <a:tcPr/>
                </a:tc>
              </a:tr>
              <a:tr h="13950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>
                          <a:latin typeface="Constantia" panose="02030602050306030303" charset="0"/>
                          <a:cs typeface="Constantia" panose="02030602050306030303" charset="0"/>
                        </a:rPr>
                        <a:t>stage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/>
                </a:tc>
              </a:tr>
              <a:tr h="17500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>
                          <a:latin typeface="Constantia" panose="02030602050306030303" charset="0"/>
                          <a:cs typeface="Constantia" panose="02030602050306030303" charset="0"/>
                        </a:rPr>
                        <a:t>stage2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4"/>
          <p:cNvGraphicFramePr/>
          <p:nvPr/>
        </p:nvGraphicFramePr>
        <p:xfrm>
          <a:off x="1702435" y="2117725"/>
          <a:ext cx="1298575" cy="110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1545590" imgH="1724025" progId="Word.Picture.8">
                  <p:embed/>
                </p:oleObj>
              </mc:Choice>
              <mc:Fallback>
                <p:oleObj r:id="rId3" imgW="1545590" imgH="1724025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2435" y="2117725"/>
                        <a:ext cx="1298575" cy="1108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 descr="StormClou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435" y="3583940"/>
            <a:ext cx="1242695" cy="1062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60960" y="132080"/>
            <a:ext cx="3175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Part 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35960" y="2310765"/>
            <a:ext cx="25082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Constantia" panose="02030602050306030303" charset="0"/>
                <a:cs typeface="Constantia" panose="02030602050306030303" charset="0"/>
                <a:sym typeface="+mn-ea"/>
              </a:rPr>
              <a:t>feel excitement</a:t>
            </a:r>
          </a:p>
        </p:txBody>
      </p:sp>
      <p:sp>
        <p:nvSpPr>
          <p:cNvPr id="18" name="矩形 17"/>
          <p:cNvSpPr/>
          <p:nvPr/>
        </p:nvSpPr>
        <p:spPr>
          <a:xfrm>
            <a:off x="1311910" y="80645"/>
            <a:ext cx="2784475" cy="625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stages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20765" y="2195830"/>
            <a:ext cx="24771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Constantia" panose="02030602050306030303" charset="0"/>
                <a:cs typeface="Constantia" panose="02030602050306030303" charset="0"/>
                <a:sym typeface="+mn-ea"/>
              </a:rPr>
              <a:t>opportunities  &amp; possibilities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18485" y="3700145"/>
            <a:ext cx="2743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latin typeface="Constantia" panose="02030602050306030303" charset="0"/>
                <a:cs typeface="Constantia" panose="02030602050306030303" charset="0"/>
                <a:sym typeface="+mn-ea"/>
              </a:rPr>
              <a:t>upset-lonely-no sense of belonging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75325" y="3350260"/>
            <a:ext cx="31680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>
                <a:latin typeface="Constantia" panose="02030602050306030303" charset="0"/>
                <a:cs typeface="Constantia" panose="02030602050306030303" charset="0"/>
              </a:rPr>
              <a:t>everyday things are different;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>
                <a:latin typeface="Constantia" panose="02030602050306030303" charset="0"/>
                <a:cs typeface="Constantia" panose="02030602050306030303" charset="0"/>
              </a:rPr>
              <a:t>people think of home better;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>
                <a:latin typeface="Constantia" panose="02030602050306030303" charset="0"/>
                <a:cs typeface="Constantia" panose="02030602050306030303" charset="0"/>
              </a:rPr>
              <a:t>people don't trust or talk to others.</a:t>
            </a:r>
          </a:p>
        </p:txBody>
      </p:sp>
      <p:sp>
        <p:nvSpPr>
          <p:cNvPr id="6" name="椭圆 5"/>
          <p:cNvSpPr/>
          <p:nvPr/>
        </p:nvSpPr>
        <p:spPr>
          <a:xfrm>
            <a:off x="2667000" y="3226435"/>
            <a:ext cx="6377305" cy="21177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bldLvl="0" animBg="1"/>
      <p:bldP spid="20" grpId="0"/>
      <p:bldP spid="21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5410" y="88900"/>
            <a:ext cx="1339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Part 3</a:t>
            </a:r>
          </a:p>
        </p:txBody>
      </p:sp>
      <p:sp>
        <p:nvSpPr>
          <p:cNvPr id="29" name="矩形 28"/>
          <p:cNvSpPr/>
          <p:nvPr/>
        </p:nvSpPr>
        <p:spPr>
          <a:xfrm>
            <a:off x="1209675" y="88900"/>
            <a:ext cx="2373630" cy="5226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tips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041400"/>
            <a:ext cx="309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410" y="726440"/>
            <a:ext cx="37922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>
                <a:latin typeface="Constantia" panose="02030602050306030303" charset="0"/>
                <a:cs typeface="Constantia" panose="02030602050306030303" charset="0"/>
                <a:sym typeface="+mn-ea"/>
              </a:rPr>
              <a:t>Develop friendships with local people/build your network of friends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410" y="4105275"/>
            <a:ext cx="314960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ClrTx/>
              <a:buSzTx/>
              <a:buFont typeface="Wingdings" panose="05000000000000000000" charset="0"/>
              <a:buChar char="Ø"/>
            </a:pPr>
            <a:r>
              <a:rPr lang="en-US" altLang="zh-CN" sz="2000">
                <a:latin typeface="Constantia" panose="02030602050306030303" charset="0"/>
                <a:cs typeface="Constantia" panose="02030602050306030303" charset="0"/>
                <a:sym typeface="+mn-ea"/>
              </a:rPr>
              <a:t>Spare time for relaxation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40" y="2901950"/>
            <a:ext cx="35452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>
                <a:latin typeface="Constantia" panose="02030602050306030303" charset="0"/>
                <a:cs typeface="Constantia" panose="02030602050306030303" charset="0"/>
                <a:sym typeface="+mn-ea"/>
              </a:rPr>
              <a:t>Continue language study/i</a:t>
            </a:r>
            <a:r>
              <a:rPr lang="en-US" altLang="zh-CN" sz="2000" dirty="0" smtClean="0">
                <a:latin typeface="Constantia" panose="02030602050306030303" charset="0"/>
                <a:ea typeface="MS PGothic" panose="020B0600070205080204" pitchFamily="34" charset="-128"/>
                <a:cs typeface="Constantia" panose="02030602050306030303" charset="0"/>
                <a:sym typeface="+mn-ea"/>
              </a:rPr>
              <a:t>ncrease language ability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240" y="1819275"/>
            <a:ext cx="35452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>
                <a:latin typeface="Constantia" panose="02030602050306030303" charset="0"/>
                <a:cs typeface="Constantia" panose="02030602050306030303" charset="0"/>
                <a:sym typeface="+mn-ea"/>
              </a:rPr>
              <a:t>Make preparatins such as reading books on cultural communication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898265" y="490855"/>
            <a:ext cx="22225" cy="451612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858135" y="4238625"/>
            <a:ext cx="104013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Constantia" panose="02030602050306030303" charset="0"/>
                <a:cs typeface="Constantia" panose="02030602050306030303" charset="0"/>
              </a:rPr>
              <a:t>......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069080" y="876935"/>
            <a:ext cx="3360420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(1) Do not think things will be like they are at home.</a:t>
            </a:r>
          </a:p>
          <a:p>
            <a:pPr indent="0"/>
            <a:r>
              <a:rPr lang="en-US" sz="200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  <a:sym typeface="+mn-ea"/>
              </a:rPr>
              <a:t>(2) Talk to people.</a:t>
            </a:r>
          </a:p>
          <a:p>
            <a:pPr indent="0"/>
            <a:r>
              <a:rPr lang="en-US" sz="200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  <a:sym typeface="+mn-ea"/>
              </a:rPr>
              <a:t>(3) Do not let one person's actions affect your idea of the whole society. </a:t>
            </a:r>
          </a:p>
          <a:p>
            <a:pPr indent="0"/>
            <a:r>
              <a:rPr lang="en-US" sz="2000"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  <a:sym typeface="+mn-ea"/>
              </a:rPr>
              <a:t>(4) Understand that everyday things, such as how close people stand to one another, how people wait in line, and how long people pause in conversations, are different.</a:t>
            </a:r>
          </a:p>
        </p:txBody>
      </p:sp>
      <p:pic>
        <p:nvPicPr>
          <p:cNvPr id="19" name="图片 18" descr="timg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10" y="-26035"/>
            <a:ext cx="1950720" cy="1539875"/>
          </a:xfrm>
          <a:prstGeom prst="rect">
            <a:avLst/>
          </a:prstGeom>
        </p:spPr>
      </p:pic>
      <p:pic>
        <p:nvPicPr>
          <p:cNvPr id="20" name="图片 19" descr="timg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726440"/>
            <a:ext cx="3840480" cy="424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1" grpId="0"/>
      <p:bldP spid="12" grpId="0"/>
      <p:bldP spid="13" grpId="0"/>
      <p:bldP spid="15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80" y="2322297"/>
            <a:ext cx="3120030" cy="10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05410" y="892175"/>
            <a:ext cx="88626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i="1">
                <a:latin typeface="Constantia" panose="02030602050306030303" charset="0"/>
                <a:cs typeface="Constantia" panose="02030602050306030303" charset="0"/>
              </a:rPr>
              <a:t> Try to identify with(</a:t>
            </a:r>
            <a:r>
              <a:rPr lang="zh-CN" altLang="en-US" sz="2400" i="1">
                <a:latin typeface="Constantia" panose="02030602050306030303" charset="0"/>
                <a:cs typeface="Constantia" panose="02030602050306030303" charset="0"/>
              </a:rPr>
              <a:t>理解；与</a:t>
            </a:r>
            <a:r>
              <a:rPr lang="en-US" altLang="zh-CN" sz="2400" i="1">
                <a:latin typeface="Constantia" panose="02030602050306030303" charset="0"/>
                <a:cs typeface="Constantia" panose="02030602050306030303" charset="0"/>
              </a:rPr>
              <a:t>...</a:t>
            </a:r>
            <a:r>
              <a:rPr lang="zh-CN" altLang="en-US" sz="2400" i="1">
                <a:latin typeface="Constantia" panose="02030602050306030303" charset="0"/>
                <a:cs typeface="Constantia" panose="02030602050306030303" charset="0"/>
              </a:rPr>
              <a:t>产生共鸣</a:t>
            </a:r>
            <a:r>
              <a:rPr lang="en-US" altLang="zh-CN" sz="2400" i="1">
                <a:latin typeface="Constantia" panose="02030602050306030303" charset="0"/>
                <a:cs typeface="Constantia" panose="02030602050306030303" charset="0"/>
              </a:rPr>
              <a:t>) others. This doesn't mean you have to change who you are to fit in.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410" y="179070"/>
            <a:ext cx="1457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/>
                </a:solidFill>
                <a:latin typeface="Constantia" panose="02030602050306030303" charset="0"/>
                <a:cs typeface="Constantia" panose="02030602050306030303" charset="0"/>
              </a:rPr>
              <a:t>Part 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410" y="4239260"/>
            <a:ext cx="27120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4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求同存异</a:t>
            </a:r>
            <a:endParaRPr lang="zh-CN" altLang="en-US" sz="44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6605" y="3931285"/>
            <a:ext cx="588073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FF0000"/>
                </a:solidFill>
                <a:latin typeface="Constantia" panose="02030602050306030303" charset="0"/>
                <a:ea typeface="宋体" panose="02010600030101010101" pitchFamily="2" charset="-122"/>
                <a:cs typeface="Constantia" panose="02030602050306030303" charset="0"/>
              </a:rPr>
              <a:t>Seek common ground while reserving differences.</a:t>
            </a:r>
            <a:endParaRPr lang="en-US" altLang="en-US" sz="3200" b="1">
              <a:solidFill>
                <a:srgbClr val="FF0000"/>
              </a:solidFill>
              <a:latin typeface="Constantia" panose="02030602050306030303" charset="0"/>
              <a:ea typeface="宋体" panose="02010600030101010101" pitchFamily="2" charset="-122"/>
              <a:cs typeface="Constantia" panose="02030602050306030303" charset="0"/>
            </a:endParaRPr>
          </a:p>
        </p:txBody>
      </p:sp>
      <p:pic>
        <p:nvPicPr>
          <p:cNvPr id="2" name="图片 1" descr="timg[4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5" y="1722120"/>
            <a:ext cx="2794000" cy="2427605"/>
          </a:xfrm>
          <a:prstGeom prst="rect">
            <a:avLst/>
          </a:prstGeom>
        </p:spPr>
      </p:pic>
      <p:pic>
        <p:nvPicPr>
          <p:cNvPr id="7" name="图片 6" descr="timg[7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75" y="1722120"/>
            <a:ext cx="3393440" cy="1982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443</Words>
  <Application>Microsoft Macintosh PowerPoint</Application>
  <PresentationFormat>全屏显示(16:9)</PresentationFormat>
  <Paragraphs>75</Paragraphs>
  <Slides>13</Slides>
  <Notes>3</Notes>
  <HiddenSlides>1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Calibri</vt:lpstr>
      <vt:lpstr>Constantia</vt:lpstr>
      <vt:lpstr>HelveticaNeue</vt:lpstr>
      <vt:lpstr>MS PGothic</vt:lpstr>
      <vt:lpstr>Wingdings</vt:lpstr>
      <vt:lpstr>华文新魏</vt:lpstr>
      <vt:lpstr>宋体</vt:lpstr>
      <vt:lpstr>微软雅黑</vt:lpstr>
      <vt:lpstr>Arial</vt:lpstr>
      <vt:lpstr>第一PPT，www.1ppt.com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清新小树</dc:title>
  <dc:creator>第一PPT</dc:creator>
  <cp:keywords>www.1ppt.com</cp:keywords>
  <dc:description>www.1ppt.com</dc:description>
  <cp:lastModifiedBy>chenmy1</cp:lastModifiedBy>
  <cp:revision>130</cp:revision>
  <dcterms:created xsi:type="dcterms:W3CDTF">2017-03-23T05:26:00Z</dcterms:created>
  <dcterms:modified xsi:type="dcterms:W3CDTF">2019-06-04T04:05:30Z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