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2" r:id="rId3"/>
    <p:sldId id="256" r:id="rId4"/>
    <p:sldId id="263" r:id="rId5"/>
    <p:sldId id="264" r:id="rId6"/>
    <p:sldId id="257" r:id="rId7"/>
    <p:sldId id="265" r:id="rId8"/>
    <p:sldId id="258" r:id="rId9"/>
    <p:sldId id="259" r:id="rId10"/>
    <p:sldId id="266" r:id="rId11"/>
    <p:sldId id="260" r:id="rId12"/>
    <p:sldId id="268"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94479"/>
  </p:normalViewPr>
  <p:slideViewPr>
    <p:cSldViewPr>
      <p:cViewPr varScale="1">
        <p:scale>
          <a:sx n="78" d="100"/>
          <a:sy n="78" d="100"/>
        </p:scale>
        <p:origin x="37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2019/6/4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4068211" y="2781101"/>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1"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395536" y="1223080"/>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9" y="3068960"/>
            <a:ext cx="2192051" cy="2192051"/>
          </a:xfrm>
          <a:prstGeom prst="rect">
            <a:avLst/>
          </a:prstGeom>
        </p:spPr>
      </p:pic>
      <p:pic>
        <p:nvPicPr>
          <p:cNvPr id="6"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58908"/>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38728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12474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zh-CN" sz="1200" b="1" i="0" u="none" strike="noStrike" cap="none" normalizeH="0" baseline="0" dirty="0">
                <a:ln>
                  <a:noFill/>
                </a:ln>
                <a:solidFill>
                  <a:schemeClr val="tx1"/>
                </a:solidFill>
                <a:effectLst/>
                <a:latin typeface="Tahoma" pitchFamily="34" charset="0"/>
                <a:ea typeface="微软雅黑" pitchFamily="34" charset="-122"/>
                <a:cs typeface="宋体" pitchFamily="2" charset="-122"/>
              </a:rPr>
              <a:t> </a:t>
            </a:r>
            <a:r>
              <a:rPr kumimoji="0" lang="en-US" altLang="zh-CN" sz="280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Try to write a summary of the passage and try to check your writing with the following criteria:</a:t>
            </a:r>
            <a:endParaRPr kumimoji="0" lang="en-US" altLang="zh-CN" sz="280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280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Does it focus on the main topic?</a:t>
            </a:r>
            <a:endParaRPr kumimoji="0" lang="en-US" altLang="zh-CN" sz="280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280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Does it cover all the key points?</a:t>
            </a:r>
            <a:endParaRPr kumimoji="0" lang="en-US" altLang="zh-CN" sz="280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280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Does it read logically and coherently?</a:t>
            </a:r>
            <a:endParaRPr kumimoji="0" lang="en-US" altLang="zh-CN" sz="280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280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Does it contain the original sentences ?</a:t>
            </a:r>
            <a:endParaRPr kumimoji="0" lang="en-US" altLang="zh-CN" sz="280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zh-CN" sz="2800" i="0" u="none" strike="noStrike" cap="none" normalizeH="0" baseline="0" dirty="0">
                <a:ln>
                  <a:noFill/>
                </a:ln>
                <a:solidFill>
                  <a:schemeClr val="tx1"/>
                </a:solidFill>
                <a:effectLst/>
                <a:latin typeface="Times New Roman" pitchFamily="18" charset="0"/>
                <a:ea typeface="微软雅黑" pitchFamily="34" charset="-122"/>
                <a:cs typeface="Times New Roman" pitchFamily="18" charset="0"/>
              </a:rPr>
              <a:t>Is it brief enough?</a:t>
            </a:r>
            <a:endParaRPr kumimoji="0" lang="en-US" altLang="zh-CN" sz="2800" i="0" u="none" strike="noStrike" cap="none" normalizeH="0" baseline="0" dirty="0">
              <a:ln>
                <a:noFill/>
              </a:ln>
              <a:solidFill>
                <a:schemeClr val="tx1"/>
              </a:solidFill>
              <a:effectLst/>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68760"/>
            <a:ext cx="8964488" cy="3539430"/>
          </a:xfrm>
          <a:prstGeom prst="rect">
            <a:avLst/>
          </a:prstGeom>
          <a:noFill/>
        </p:spPr>
        <p:txBody>
          <a:bodyPr wrap="square" rtlCol="0">
            <a:spAutoFit/>
          </a:bodyPr>
          <a:lstStyle/>
          <a:p>
            <a:r>
              <a:rPr lang="en-US" altLang="zh-CN" sz="2800" dirty="0"/>
              <a:t>       Dandelions have long been seen as annoying weeds. (1)However, they are actually of some use.(2) Dandelion sap , a natural source of rubber, has advantages over rubber from rubber tree, the problem of which is that many people are allergic to it and replacing rubber trees takes a number of years. (3)Compared to traditional rubber, dandelion sap is easy to get and can’t cause allergy. Although still a long way to go, scientists are optimistic about its future.(4)</a:t>
            </a:r>
            <a:endParaRPr lang="zh-CN" altLang="en-US" sz="2800" dirty="0"/>
          </a:p>
        </p:txBody>
      </p:sp>
      <p:sp>
        <p:nvSpPr>
          <p:cNvPr id="3" name="TextBox 2"/>
          <p:cNvSpPr txBox="1"/>
          <p:nvPr/>
        </p:nvSpPr>
        <p:spPr>
          <a:xfrm>
            <a:off x="251520" y="188640"/>
            <a:ext cx="3240360" cy="523220"/>
          </a:xfrm>
          <a:prstGeom prst="rect">
            <a:avLst/>
          </a:prstGeom>
          <a:noFill/>
        </p:spPr>
        <p:txBody>
          <a:bodyPr wrap="square" rtlCol="0">
            <a:spAutoFit/>
          </a:bodyPr>
          <a:lstStyle/>
          <a:p>
            <a:r>
              <a:rPr lang="en-US" altLang="zh-CN" sz="2800" dirty="0"/>
              <a:t>Possible answer:</a:t>
            </a:r>
            <a:endParaRPr lang="zh-CN" alt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xmlns="" id="{50F13F8B-1B3D-D840-9ED0-CD6EAE5D2203}"/>
              </a:ext>
            </a:extLst>
          </p:cNvPr>
          <p:cNvSpPr>
            <a:spLocks noChangeArrowheads="1"/>
          </p:cNvSpPr>
          <p:nvPr/>
        </p:nvSpPr>
        <p:spPr bwMode="auto">
          <a:xfrm>
            <a:off x="4068211" y="2781101"/>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xmlns="" id="{7824763E-0D93-464C-AED5-3FC168C1C894}"/>
              </a:ext>
            </a:extLst>
          </p:cNvPr>
          <p:cNvSpPr>
            <a:spLocks noChangeArrowheads="1"/>
          </p:cNvSpPr>
          <p:nvPr/>
        </p:nvSpPr>
        <p:spPr bwMode="auto">
          <a:xfrm>
            <a:off x="4572001" y="1973607"/>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xmlns="" id="{83239BA4-B577-5340-B8CD-73E2350BA4AF}"/>
              </a:ext>
            </a:extLst>
          </p:cNvPr>
          <p:cNvSpPr>
            <a:spLocks noChangeArrowheads="1"/>
          </p:cNvSpPr>
          <p:nvPr/>
        </p:nvSpPr>
        <p:spPr bwMode="auto">
          <a:xfrm>
            <a:off x="395536" y="1223080"/>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xmlns=""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9" y="3068960"/>
            <a:ext cx="2192051" cy="2192051"/>
          </a:xfrm>
          <a:prstGeom prst="rect">
            <a:avLst/>
          </a:prstGeom>
        </p:spPr>
      </p:pic>
      <p:pic>
        <p:nvPicPr>
          <p:cNvPr id="6"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476672"/>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44197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
          <p:cNvSpPr txBox="1"/>
          <p:nvPr/>
        </p:nvSpPr>
        <p:spPr>
          <a:xfrm>
            <a:off x="-108520" y="4509120"/>
            <a:ext cx="5719763" cy="1569660"/>
          </a:xfrm>
          <a:prstGeom prst="rect">
            <a:avLst/>
          </a:prstGeom>
          <a:noFill/>
          <a:ln w="9525">
            <a:noFill/>
          </a:ln>
        </p:spPr>
        <p:txBody>
          <a:bodyPr>
            <a:spAutoFit/>
          </a:bodyPr>
          <a:lstStyle/>
          <a:p>
            <a:pPr algn="ctr" defTabSz="1219200">
              <a:lnSpc>
                <a:spcPct val="150000"/>
              </a:lnSpc>
            </a:pPr>
            <a:r>
              <a:rPr lang="zh-CN" altLang="en-US" sz="3200" b="1" dirty="0">
                <a:solidFill>
                  <a:srgbClr val="9817B9"/>
                </a:solidFill>
                <a:latin typeface="叶根友毛笔行书2.0版" pitchFamily="2" charset="-122"/>
                <a:ea typeface="叶根友毛笔行书2.0版" pitchFamily="2" charset="-122"/>
                <a:cs typeface="hakuyoxingshu7000" pitchFamily="2" charset="-122"/>
                <a:sym typeface="+mn-ea"/>
              </a:rPr>
              <a:t>邱赛仙</a:t>
            </a:r>
            <a:endParaRPr lang="zh-CN" altLang="en-US" sz="3200" b="1" dirty="0">
              <a:solidFill>
                <a:srgbClr val="9817B9"/>
              </a:solidFill>
              <a:latin typeface="叶根友毛笔行书2.0版" pitchFamily="2" charset="-122"/>
              <a:ea typeface="叶根友毛笔行书2.0版" pitchFamily="2" charset="-122"/>
              <a:cs typeface="hakuyoxingshu7000" pitchFamily="2" charset="-122"/>
            </a:endParaRPr>
          </a:p>
          <a:p>
            <a:pPr algn="ctr" defTabSz="1219200">
              <a:lnSpc>
                <a:spcPct val="150000"/>
              </a:lnSpc>
            </a:pPr>
            <a:r>
              <a:rPr lang="zh-CN" altLang="en-US" sz="3200" b="1" dirty="0">
                <a:solidFill>
                  <a:srgbClr val="9817B9"/>
                </a:solidFill>
                <a:latin typeface="叶根友毛笔行书2.0版" pitchFamily="2" charset="-122"/>
                <a:ea typeface="叶根友毛笔行书2.0版" pitchFamily="2" charset="-122"/>
                <a:cs typeface="hakuyoxingshu7000" pitchFamily="2" charset="-122"/>
                <a:sym typeface="+mn-ea"/>
              </a:rPr>
              <a:t>浙江省衢州第三中学</a:t>
            </a:r>
            <a:endParaRPr lang="en-US" altLang="zh-CN" sz="3200" b="1" dirty="0">
              <a:solidFill>
                <a:srgbClr val="9817B9"/>
              </a:solidFill>
              <a:latin typeface="叶根友毛笔行书2.0版" pitchFamily="2" charset="-122"/>
              <a:ea typeface="叶根友毛笔行书2.0版" pitchFamily="2" charset="-122"/>
              <a:cs typeface="hakuyoxingshu7000" pitchFamily="2" charset="-122"/>
              <a:sym typeface="+mn-ea"/>
            </a:endParaRPr>
          </a:p>
        </p:txBody>
      </p:sp>
      <p:pic>
        <p:nvPicPr>
          <p:cNvPr id="1026" name="Picture 2"/>
          <p:cNvPicPr>
            <a:picLocks noChangeAspect="1" noChangeArrowheads="1"/>
          </p:cNvPicPr>
          <p:nvPr/>
        </p:nvPicPr>
        <p:blipFill>
          <a:blip r:embed="rId2" cstate="print"/>
          <a:srcRect l="12201" t="35100" r="12201" b="21489"/>
          <a:stretch>
            <a:fillRect/>
          </a:stretch>
        </p:blipFill>
        <p:spPr bwMode="auto">
          <a:xfrm>
            <a:off x="6228184" y="3573016"/>
            <a:ext cx="2520280" cy="2736304"/>
          </a:xfrm>
          <a:prstGeom prst="rect">
            <a:avLst/>
          </a:prstGeom>
          <a:noFill/>
          <a:ln w="9525">
            <a:noFill/>
            <a:miter lim="800000"/>
            <a:headEnd/>
            <a:tailEnd/>
          </a:ln>
        </p:spPr>
      </p:pic>
      <p:sp>
        <p:nvSpPr>
          <p:cNvPr id="6" name="标题 5"/>
          <p:cNvSpPr>
            <a:spLocks noGrp="1"/>
          </p:cNvSpPr>
          <p:nvPr>
            <p:ph type="ctrTitle"/>
          </p:nvPr>
        </p:nvSpPr>
        <p:spPr>
          <a:xfrm>
            <a:off x="467544" y="1340768"/>
            <a:ext cx="7772400" cy="1470025"/>
          </a:xfrm>
        </p:spPr>
        <p:txBody>
          <a:bodyPr>
            <a:normAutofit/>
          </a:bodyPr>
          <a:lstStyle/>
          <a:p>
            <a:r>
              <a:rPr lang="en-US" altLang="zh-CN" sz="6000" b="1" i="1" dirty="0">
                <a:solidFill>
                  <a:srgbClr val="FF0000"/>
                </a:solidFill>
                <a:latin typeface="Times New Roman" pitchFamily="18" charset="0"/>
                <a:cs typeface="Times New Roman" pitchFamily="18" charset="0"/>
              </a:rPr>
              <a:t>Summary Writing</a:t>
            </a:r>
            <a:endParaRPr lang="zh-CN" altLang="en-US" sz="6000" b="1" i="1" dirty="0">
              <a:solidFill>
                <a:srgbClr val="FF000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图片 1" descr="C:\Users\Administrator\Desktop\5252423_182203306544_2_看图王.jpg"/>
          <p:cNvPicPr>
            <a:picLocks noChangeAspect="1" noChangeArrowheads="1"/>
          </p:cNvPicPr>
          <p:nvPr/>
        </p:nvPicPr>
        <p:blipFill>
          <a:blip r:embed="rId2" cstate="print"/>
          <a:srcRect/>
          <a:stretch>
            <a:fillRect/>
          </a:stretch>
        </p:blipFill>
        <p:spPr bwMode="auto">
          <a:xfrm>
            <a:off x="0" y="3212976"/>
            <a:ext cx="4067944" cy="4306362"/>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873500" y="548680"/>
            <a:ext cx="5270500" cy="3054350"/>
          </a:xfrm>
          <a:prstGeom prst="rect">
            <a:avLst/>
          </a:prstGeom>
          <a:noFill/>
          <a:ln w="9525">
            <a:noFill/>
            <a:miter lim="800000"/>
            <a:headEnd/>
            <a:tailEnd/>
          </a:ln>
        </p:spPr>
      </p:pic>
      <p:sp>
        <p:nvSpPr>
          <p:cNvPr id="8" name="矩形 7"/>
          <p:cNvSpPr/>
          <p:nvPr/>
        </p:nvSpPr>
        <p:spPr>
          <a:xfrm>
            <a:off x="4239965" y="4725144"/>
            <a:ext cx="4904035" cy="523220"/>
          </a:xfrm>
          <a:prstGeom prst="rect">
            <a:avLst/>
          </a:prstGeom>
        </p:spPr>
        <p:txBody>
          <a:bodyPr wrap="none">
            <a:spAutoFit/>
          </a:bodyPr>
          <a:lstStyle/>
          <a:p>
            <a:r>
              <a:rPr lang="en-US" altLang="zh-CN" sz="2800" dirty="0"/>
              <a:t>What does it make you think of?</a:t>
            </a:r>
            <a:endParaRPr lang="zh-CN" altLang="en-US" sz="2800" dirty="0"/>
          </a:p>
        </p:txBody>
      </p:sp>
      <p:sp>
        <p:nvSpPr>
          <p:cNvPr id="9" name="TextBox 8"/>
          <p:cNvSpPr txBox="1"/>
          <p:nvPr/>
        </p:nvSpPr>
        <p:spPr>
          <a:xfrm>
            <a:off x="251520" y="404664"/>
            <a:ext cx="3456384" cy="584775"/>
          </a:xfrm>
          <a:prstGeom prst="rect">
            <a:avLst/>
          </a:prstGeom>
          <a:noFill/>
        </p:spPr>
        <p:txBody>
          <a:bodyPr wrap="square" rtlCol="0">
            <a:spAutoFit/>
          </a:bodyPr>
          <a:lstStyle/>
          <a:p>
            <a:r>
              <a:rPr lang="en-US" altLang="zh-CN" sz="3200" b="1" i="1" dirty="0">
                <a:solidFill>
                  <a:srgbClr val="00B0F0"/>
                </a:solidFill>
                <a:latin typeface="Times New Roman" pitchFamily="18" charset="0"/>
                <a:cs typeface="Times New Roman" pitchFamily="18" charset="0"/>
              </a:rPr>
              <a:t>What is this ?</a:t>
            </a:r>
            <a:endParaRPr lang="zh-CN" altLang="en-US" sz="3200" b="1" i="1" dirty="0">
              <a:solidFill>
                <a:srgbClr val="00B0F0"/>
              </a:solidFill>
              <a:latin typeface="Times New Roman" pitchFamily="18" charset="0"/>
              <a:cs typeface="Times New Roman" pitchFamily="18" charset="0"/>
            </a:endParaRPr>
          </a:p>
        </p:txBody>
      </p:sp>
      <p:sp>
        <p:nvSpPr>
          <p:cNvPr id="10" name="矩形 9"/>
          <p:cNvSpPr/>
          <p:nvPr/>
        </p:nvSpPr>
        <p:spPr>
          <a:xfrm>
            <a:off x="467544" y="1556792"/>
            <a:ext cx="2053767" cy="584775"/>
          </a:xfrm>
          <a:prstGeom prst="rect">
            <a:avLst/>
          </a:prstGeom>
        </p:spPr>
        <p:txBody>
          <a:bodyPr wrap="none">
            <a:spAutoFit/>
          </a:bodyPr>
          <a:lstStyle/>
          <a:p>
            <a:r>
              <a:rPr lang="en-US" altLang="zh-CN" sz="3200" dirty="0">
                <a:solidFill>
                  <a:srgbClr val="FF0000"/>
                </a:solidFill>
                <a:latin typeface="Times New Roman" pitchFamily="18" charset="0"/>
                <a:cs typeface="Times New Roman" pitchFamily="18" charset="0"/>
              </a:rPr>
              <a:t>Dandelions</a:t>
            </a:r>
            <a:endParaRPr lang="zh-CN" alt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980728"/>
            <a:ext cx="8928992" cy="3046988"/>
          </a:xfrm>
          <a:prstGeom prst="rect">
            <a:avLst/>
          </a:prstGeom>
        </p:spPr>
        <p:txBody>
          <a:bodyPr wrap="square">
            <a:spAutoFit/>
          </a:bodyPr>
          <a:lstStyle/>
          <a:p>
            <a:r>
              <a:rPr lang="en-US" altLang="zh-CN" sz="3200" dirty="0"/>
              <a:t>For years, humans have made war with the dandelion. Most people consider dandelions(</a:t>
            </a:r>
            <a:r>
              <a:rPr lang="zh-CN" altLang="en-US" sz="3200" dirty="0"/>
              <a:t>蒲公英</a:t>
            </a:r>
            <a:r>
              <a:rPr lang="en-US" altLang="zh-CN" sz="3200" dirty="0"/>
              <a:t>) annoying weeds, and try to get rid of them. They usually pull them up by the roots, or use  chemicals to kill the plants.  But our war with the dandelion may soon be over.</a:t>
            </a:r>
            <a:endParaRPr lang="zh-CN" altLang="en-US" sz="3200" dirty="0"/>
          </a:p>
        </p:txBody>
      </p:sp>
      <p:sp>
        <p:nvSpPr>
          <p:cNvPr id="5" name="TextBox 4"/>
          <p:cNvSpPr txBox="1"/>
          <p:nvPr/>
        </p:nvSpPr>
        <p:spPr>
          <a:xfrm>
            <a:off x="251520" y="4365104"/>
            <a:ext cx="8352928" cy="954107"/>
          </a:xfrm>
          <a:prstGeom prst="rect">
            <a:avLst/>
          </a:prstGeom>
          <a:noFill/>
        </p:spPr>
        <p:txBody>
          <a:bodyPr wrap="square" rtlCol="0">
            <a:spAutoFit/>
          </a:bodyPr>
          <a:lstStyle/>
          <a:p>
            <a:r>
              <a:rPr lang="en-US" altLang="zh-CN" sz="2800" dirty="0">
                <a:solidFill>
                  <a:srgbClr val="00B0F0"/>
                </a:solidFill>
              </a:rPr>
              <a:t>Do you think the author is to introduce the good or bad points of dandelions?</a:t>
            </a:r>
            <a:endParaRPr lang="zh-CN" altLang="en-US" sz="2800" dirty="0">
              <a:solidFill>
                <a:srgbClr val="00B0F0"/>
              </a:solidFill>
            </a:endParaRPr>
          </a:p>
        </p:txBody>
      </p:sp>
      <p:sp>
        <p:nvSpPr>
          <p:cNvPr id="7" name="TextBox 6"/>
          <p:cNvSpPr txBox="1"/>
          <p:nvPr/>
        </p:nvSpPr>
        <p:spPr>
          <a:xfrm>
            <a:off x="179512" y="1772816"/>
            <a:ext cx="8352928" cy="954107"/>
          </a:xfrm>
          <a:prstGeom prst="rect">
            <a:avLst/>
          </a:prstGeom>
          <a:solidFill>
            <a:srgbClr val="FFC000"/>
          </a:solidFill>
        </p:spPr>
        <p:txBody>
          <a:bodyPr wrap="square" rtlCol="0">
            <a:spAutoFit/>
          </a:bodyPr>
          <a:lstStyle/>
          <a:p>
            <a:r>
              <a:rPr lang="en-US" altLang="zh-CN" sz="2800" dirty="0"/>
              <a:t>Dandelions have long been seen as annoying weeds. However, the idea will be ended.</a:t>
            </a:r>
            <a:endParaRPr lang="zh-CN" altLang="en-US" sz="2800" dirty="0"/>
          </a:p>
        </p:txBody>
      </p:sp>
      <p:sp>
        <p:nvSpPr>
          <p:cNvPr id="6" name="TextBox 5"/>
          <p:cNvSpPr txBox="1"/>
          <p:nvPr/>
        </p:nvSpPr>
        <p:spPr>
          <a:xfrm>
            <a:off x="323528" y="260648"/>
            <a:ext cx="7848872" cy="584775"/>
          </a:xfrm>
          <a:prstGeom prst="rect">
            <a:avLst/>
          </a:prstGeom>
          <a:noFill/>
        </p:spPr>
        <p:txBody>
          <a:bodyPr wrap="square" rtlCol="0">
            <a:spAutoFit/>
          </a:bodyPr>
          <a:lstStyle/>
          <a:p>
            <a:r>
              <a:rPr lang="en-US" altLang="zh-CN" sz="3200" dirty="0">
                <a:solidFill>
                  <a:srgbClr val="00B0F0"/>
                </a:solidFill>
              </a:rPr>
              <a:t>What is the main idea of paragraph 1?</a:t>
            </a:r>
            <a:endParaRPr lang="zh-CN" altLang="en-US" sz="3200"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624"/>
            <a:ext cx="8892480" cy="1077218"/>
          </a:xfrm>
          <a:prstGeom prst="rect">
            <a:avLst/>
          </a:prstGeom>
          <a:noFill/>
        </p:spPr>
        <p:txBody>
          <a:bodyPr wrap="square" rtlCol="0">
            <a:spAutoFit/>
          </a:bodyPr>
          <a:lstStyle/>
          <a:p>
            <a:r>
              <a:rPr lang="en-US" altLang="zh-CN" sz="3200" b="1" i="1" dirty="0">
                <a:solidFill>
                  <a:srgbClr val="00B0F0"/>
                </a:solidFill>
                <a:latin typeface="Times New Roman" pitchFamily="18" charset="0"/>
                <a:cs typeface="Times New Roman" pitchFamily="18" charset="0"/>
              </a:rPr>
              <a:t>Work in pairs : try to predict what the author is to talk about dandelions and how to organize the idea.</a:t>
            </a:r>
            <a:endParaRPr lang="zh-CN" altLang="en-US" sz="3200" b="1" i="1" dirty="0">
              <a:solidFill>
                <a:srgbClr val="00B0F0"/>
              </a:solidFill>
              <a:latin typeface="Times New Roman" pitchFamily="18" charset="0"/>
              <a:cs typeface="Times New Roman" pitchFamily="18" charset="0"/>
            </a:endParaRPr>
          </a:p>
        </p:txBody>
      </p:sp>
      <p:grpSp>
        <p:nvGrpSpPr>
          <p:cNvPr id="2050" name="Group 2"/>
          <p:cNvGrpSpPr>
            <a:grpSpLocks/>
          </p:cNvGrpSpPr>
          <p:nvPr/>
        </p:nvGrpSpPr>
        <p:grpSpPr bwMode="auto">
          <a:xfrm>
            <a:off x="107504" y="1196752"/>
            <a:ext cx="7272113" cy="2179041"/>
            <a:chOff x="1683" y="7239"/>
            <a:chExt cx="6685" cy="3433"/>
          </a:xfrm>
        </p:grpSpPr>
        <p:sp>
          <p:nvSpPr>
            <p:cNvPr id="2051" name="Text Box 4"/>
            <p:cNvSpPr txBox="1">
              <a:spLocks noChangeArrowheads="1"/>
            </p:cNvSpPr>
            <p:nvPr/>
          </p:nvSpPr>
          <p:spPr bwMode="auto">
            <a:xfrm>
              <a:off x="1683" y="7920"/>
              <a:ext cx="2527" cy="21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dandelions’ benefits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and reasons</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52" name="AutoShape 3"/>
            <p:cNvSpPr>
              <a:spLocks/>
            </p:cNvSpPr>
            <p:nvPr/>
          </p:nvSpPr>
          <p:spPr bwMode="auto">
            <a:xfrm>
              <a:off x="4198" y="7579"/>
              <a:ext cx="407" cy="2936"/>
            </a:xfrm>
            <a:prstGeom prst="leftBrace">
              <a:avLst>
                <a:gd name="adj1" fmla="val 38391"/>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2800" dirty="0"/>
            </a:p>
          </p:txBody>
        </p:sp>
        <p:sp>
          <p:nvSpPr>
            <p:cNvPr id="2053" name="Text Box 5"/>
            <p:cNvSpPr txBox="1">
              <a:spLocks noChangeArrowheads="1"/>
            </p:cNvSpPr>
            <p:nvPr/>
          </p:nvSpPr>
          <p:spPr bwMode="auto">
            <a:xfrm>
              <a:off x="4571" y="8487"/>
              <a:ext cx="3202" cy="8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2.----</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54" name="Text Box 6"/>
            <p:cNvSpPr txBox="1">
              <a:spLocks noChangeArrowheads="1"/>
            </p:cNvSpPr>
            <p:nvPr/>
          </p:nvSpPr>
          <p:spPr bwMode="auto">
            <a:xfrm>
              <a:off x="4662" y="9848"/>
              <a:ext cx="3194" cy="8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3.----</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55" name="Text Box 2"/>
            <p:cNvSpPr txBox="1">
              <a:spLocks noChangeArrowheads="1"/>
            </p:cNvSpPr>
            <p:nvPr/>
          </p:nvSpPr>
          <p:spPr bwMode="auto">
            <a:xfrm>
              <a:off x="4463" y="7239"/>
              <a:ext cx="3905" cy="8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457200" marR="0" lvl="1" indent="0" defTabSz="914400" rtl="0" eaLnBrk="1" fontAlgn="base" latinLnBrk="0" hangingPunct="1">
                <a:lnSpc>
                  <a:spcPct val="100000"/>
                </a:lnSpc>
                <a:spcBef>
                  <a:spcPct val="0"/>
                </a:spcBef>
                <a:spcAft>
                  <a:spcPts val="1000"/>
                </a:spcAft>
                <a:buClrTx/>
                <a:buSzTx/>
                <a:buFont typeface="Times New Roman" pitchFamily="18" charset="0"/>
                <a:buChar char="1"/>
                <a:tabLst/>
              </a:pPr>
              <a:r>
                <a:rPr kumimoji="0" lang="en-US" altLang="zh-CN" sz="2800" b="0" i="0" u="none" strike="noStrike" cap="none" normalizeH="0" baseline="0" dirty="0">
                  <a:ln>
                    <a:noFill/>
                  </a:ln>
                  <a:solidFill>
                    <a:schemeClr val="tx1"/>
                  </a:solidFill>
                  <a:effectLst/>
                  <a:latin typeface="Times New Roman" pitchFamily="18" charset="0"/>
                  <a:ea typeface="微软雅黑" pitchFamily="34" charset="-122"/>
                  <a:cs typeface="宋体" pitchFamily="2" charset="-122"/>
                </a:rPr>
                <a:t>Weeds are useful to----</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grpSp>
        <p:nvGrpSpPr>
          <p:cNvPr id="2056" name="Group 8"/>
          <p:cNvGrpSpPr>
            <a:grpSpLocks/>
          </p:cNvGrpSpPr>
          <p:nvPr/>
        </p:nvGrpSpPr>
        <p:grpSpPr bwMode="auto">
          <a:xfrm>
            <a:off x="179512" y="3573016"/>
            <a:ext cx="8280584" cy="2717725"/>
            <a:chOff x="1773" y="11076"/>
            <a:chExt cx="6373" cy="3032"/>
          </a:xfrm>
        </p:grpSpPr>
        <p:sp>
          <p:nvSpPr>
            <p:cNvPr id="2057" name="Text Box 9"/>
            <p:cNvSpPr txBox="1">
              <a:spLocks noChangeArrowheads="1"/>
            </p:cNvSpPr>
            <p:nvPr/>
          </p:nvSpPr>
          <p:spPr bwMode="auto">
            <a:xfrm>
              <a:off x="1773" y="12004"/>
              <a:ext cx="2216" cy="124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How to remove dandelions easily</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58" name="AutoShape 7"/>
            <p:cNvSpPr>
              <a:spLocks/>
            </p:cNvSpPr>
            <p:nvPr/>
          </p:nvSpPr>
          <p:spPr bwMode="auto">
            <a:xfrm>
              <a:off x="4107" y="11296"/>
              <a:ext cx="407" cy="2400"/>
            </a:xfrm>
            <a:prstGeom prst="leftBrace">
              <a:avLst>
                <a:gd name="adj1" fmla="val 49140"/>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9" name="Text Box 8"/>
            <p:cNvSpPr txBox="1">
              <a:spLocks noChangeArrowheads="1"/>
            </p:cNvSpPr>
            <p:nvPr/>
          </p:nvSpPr>
          <p:spPr bwMode="auto">
            <a:xfrm>
              <a:off x="4536" y="11076"/>
              <a:ext cx="3444" cy="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Be used for animals’ food</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60" name="Text Box 10"/>
            <p:cNvSpPr txBox="1">
              <a:spLocks noChangeArrowheads="1"/>
            </p:cNvSpPr>
            <p:nvPr/>
          </p:nvSpPr>
          <p:spPr bwMode="auto">
            <a:xfrm>
              <a:off x="4574" y="12172"/>
              <a:ext cx="3118" cy="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Remove it with a new way</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061" name="Text Box 11"/>
            <p:cNvSpPr txBox="1">
              <a:spLocks noChangeArrowheads="1"/>
            </p:cNvSpPr>
            <p:nvPr/>
          </p:nvSpPr>
          <p:spPr bwMode="auto">
            <a:xfrm>
              <a:off x="4488" y="13360"/>
              <a:ext cx="3658" cy="7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Be used in making medicine</a:t>
              </a:r>
              <a:endParaRPr kumimoji="0" lang="zh-CN" altLang="zh-CN" sz="2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checkerboard(across)">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diamond(in)">
                                      <p:cBhvr>
                                        <p:cTn id="18"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56792"/>
            <a:ext cx="9144000" cy="4031873"/>
          </a:xfrm>
          <a:prstGeom prst="rect">
            <a:avLst/>
          </a:prstGeom>
          <a:noFill/>
        </p:spPr>
        <p:txBody>
          <a:bodyPr wrap="square" rtlCol="0">
            <a:spAutoFit/>
          </a:bodyPr>
          <a:lstStyle/>
          <a:p>
            <a:r>
              <a:rPr lang="en-US" altLang="zh-CN" sz="3200" dirty="0"/>
              <a:t>  </a:t>
            </a:r>
            <a:r>
              <a:rPr lang="en-US" altLang="zh-CN" sz="2800" dirty="0"/>
              <a:t>Although considered weeds, it’s no secret that  dandelions have their uses. Young dandelions leaves make a delicious salad. Dandelion plants have a long, thin root called a taproot, which grows deep into the soil. The taproot creates tunnels in the soil, which allow water and air to mix in and keep soil healthy. Dandelion flowers also attract ladybugs, which can help kill small insect pests. However, most people still think of the dandelion as a simple weed. It‘s the sap ( </a:t>
            </a:r>
            <a:r>
              <a:rPr lang="zh-CN" altLang="en-US" sz="2800" dirty="0"/>
              <a:t>汁液</a:t>
            </a:r>
            <a:r>
              <a:rPr lang="en-US" altLang="zh-CN" sz="2800" dirty="0"/>
              <a:t> ), though, that just might change their minds.</a:t>
            </a:r>
            <a:endParaRPr lang="en-US" altLang="zh-CN" sz="3200" dirty="0"/>
          </a:p>
        </p:txBody>
      </p:sp>
      <p:sp>
        <p:nvSpPr>
          <p:cNvPr id="6" name="矩形 5"/>
          <p:cNvSpPr/>
          <p:nvPr/>
        </p:nvSpPr>
        <p:spPr>
          <a:xfrm>
            <a:off x="0" y="0"/>
            <a:ext cx="8784976" cy="954107"/>
          </a:xfrm>
          <a:prstGeom prst="rect">
            <a:avLst/>
          </a:prstGeom>
        </p:spPr>
        <p:txBody>
          <a:bodyPr wrap="square">
            <a:spAutoFit/>
          </a:bodyPr>
          <a:lstStyle/>
          <a:p>
            <a:r>
              <a:rPr lang="en-US" altLang="zh-CN" sz="2800" dirty="0">
                <a:solidFill>
                  <a:srgbClr val="00B0F0"/>
                </a:solidFill>
              </a:rPr>
              <a:t>So what kind of words or phrases will you pay special attention to when reading?</a:t>
            </a:r>
            <a:endParaRPr lang="zh-CN" altLang="en-US" sz="2800" dirty="0">
              <a:solidFill>
                <a:srgbClr val="00B0F0"/>
              </a:solidFill>
            </a:endParaRPr>
          </a:p>
        </p:txBody>
      </p:sp>
      <p:sp>
        <p:nvSpPr>
          <p:cNvPr id="7" name="矩形 6"/>
          <p:cNvSpPr/>
          <p:nvPr/>
        </p:nvSpPr>
        <p:spPr>
          <a:xfrm>
            <a:off x="179512" y="980728"/>
            <a:ext cx="8280920" cy="523220"/>
          </a:xfrm>
          <a:prstGeom prst="rect">
            <a:avLst/>
          </a:prstGeom>
        </p:spPr>
        <p:txBody>
          <a:bodyPr wrap="square">
            <a:spAutoFit/>
          </a:bodyPr>
          <a:lstStyle/>
          <a:p>
            <a:r>
              <a:rPr lang="en-US" altLang="zh-CN" dirty="0"/>
              <a:t> </a:t>
            </a:r>
            <a:r>
              <a:rPr lang="en-US" altLang="zh-CN" sz="2800" dirty="0">
                <a:solidFill>
                  <a:srgbClr val="00B0F0"/>
                </a:solidFill>
              </a:rPr>
              <a:t>Read to check how the author express his ideas.</a:t>
            </a:r>
            <a:endParaRPr lang="zh-CN" altLang="en-US" sz="2800" dirty="0">
              <a:solidFill>
                <a:srgbClr val="00B0F0"/>
              </a:solidFill>
            </a:endParaRPr>
          </a:p>
        </p:txBody>
      </p:sp>
      <p:cxnSp>
        <p:nvCxnSpPr>
          <p:cNvPr id="9" name="直接连接符 8"/>
          <p:cNvCxnSpPr/>
          <p:nvPr/>
        </p:nvCxnSpPr>
        <p:spPr>
          <a:xfrm>
            <a:off x="0" y="2492896"/>
            <a:ext cx="2160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56176" y="2420888"/>
            <a:ext cx="2160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67744" y="3717032"/>
            <a:ext cx="590465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07504" y="4149080"/>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07504" y="4653136"/>
            <a:ext cx="36724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4067944" y="5013176"/>
            <a:ext cx="122413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bg1"/>
                </a:solidFill>
              </a:ln>
              <a:noFill/>
            </a:endParaRPr>
          </a:p>
        </p:txBody>
      </p:sp>
      <p:sp>
        <p:nvSpPr>
          <p:cNvPr id="8193" name="Rectangle 1"/>
          <p:cNvSpPr>
            <a:spLocks noChangeArrowheads="1"/>
          </p:cNvSpPr>
          <p:nvPr/>
        </p:nvSpPr>
        <p:spPr bwMode="auto">
          <a:xfrm>
            <a:off x="0" y="5589240"/>
            <a:ext cx="89644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00B0F0"/>
                </a:solidFill>
                <a:effectLst/>
                <a:latin typeface="Times New Roman" pitchFamily="18" charset="0"/>
                <a:ea typeface="微软雅黑" pitchFamily="34" charset="-122"/>
                <a:cs typeface="Times New Roman" pitchFamily="18" charset="0"/>
              </a:rPr>
              <a:t>what does “minds” refer to? What do you think will be </a:t>
            </a:r>
          </a:p>
          <a:p>
            <a:pPr marL="0" marR="0" lvl="0" indent="2286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00B0F0"/>
                </a:solidFill>
                <a:effectLst/>
                <a:latin typeface="Times New Roman" pitchFamily="18" charset="0"/>
                <a:ea typeface="微软雅黑" pitchFamily="34" charset="-122"/>
                <a:cs typeface="Times New Roman" pitchFamily="18" charset="0"/>
              </a:rPr>
              <a:t>talked about in the next paragraph?</a:t>
            </a:r>
            <a:endParaRPr kumimoji="0" lang="en-US" altLang="zh-CN" sz="2800" b="0" i="0" u="none" strike="noStrike" cap="none" normalizeH="0" baseline="0" dirty="0">
              <a:ln>
                <a:noFill/>
              </a:ln>
              <a:solidFill>
                <a:srgbClr val="00B0F0"/>
              </a:solidFill>
              <a:effectLst/>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193">
                                            <p:txEl>
                                              <p:pRg st="0" end="0"/>
                                            </p:txEl>
                                          </p:spTgt>
                                        </p:tgtEl>
                                        <p:attrNameLst>
                                          <p:attrName>style.visibility</p:attrName>
                                        </p:attrNameLst>
                                      </p:cBhvr>
                                      <p:to>
                                        <p:strVal val="visible"/>
                                      </p:to>
                                    </p:set>
                                    <p:anim calcmode="lin" valueType="num">
                                      <p:cBhvr additive="base">
                                        <p:cTn id="47" dur="500" fill="hold"/>
                                        <p:tgtEl>
                                          <p:spTgt spid="819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3">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193">
                                            <p:txEl>
                                              <p:pRg st="1" end="1"/>
                                            </p:txEl>
                                          </p:spTgt>
                                        </p:tgtEl>
                                        <p:attrNameLst>
                                          <p:attrName>style.visibility</p:attrName>
                                        </p:attrNameLst>
                                      </p:cBhvr>
                                      <p:to>
                                        <p:strVal val="visible"/>
                                      </p:to>
                                    </p:set>
                                    <p:anim calcmode="lin" valueType="num">
                                      <p:cBhvr additive="base">
                                        <p:cTn id="51" dur="500" fill="hold"/>
                                        <p:tgtEl>
                                          <p:spTgt spid="819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116632"/>
            <a:ext cx="90364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en-US" altLang="zh-CN" sz="2800" b="0" i="0" u="none" strike="noStrike" cap="none" normalizeH="0" baseline="0" dirty="0">
                <a:ln>
                  <a:noFill/>
                </a:ln>
                <a:solidFill>
                  <a:srgbClr val="00B0F0"/>
                </a:solidFill>
                <a:effectLst/>
                <a:latin typeface="Times New Roman" pitchFamily="18" charset="0"/>
                <a:ea typeface="微软雅黑" pitchFamily="34" charset="-122"/>
                <a:cs typeface="Times New Roman" pitchFamily="18" charset="0"/>
              </a:rPr>
              <a:t>Finish reading the next two passages and try to figure out how the author organize his idea and draw the mind map of the passage.</a:t>
            </a:r>
            <a:endParaRPr kumimoji="0" lang="en-US" altLang="zh-CN" sz="2800" b="0" i="0" u="none" strike="noStrike" cap="none" normalizeH="0" baseline="0" dirty="0">
              <a:ln>
                <a:noFill/>
              </a:ln>
              <a:solidFill>
                <a:srgbClr val="00B0F0"/>
              </a:solidFill>
              <a:effectLst/>
              <a:latin typeface="Times New Roman" pitchFamily="18" charset="0"/>
              <a:ea typeface="宋体" pitchFamily="2" charset="-122"/>
              <a:cs typeface="Times New Roman" pitchFamily="18" charset="0"/>
            </a:endParaRPr>
          </a:p>
        </p:txBody>
      </p:sp>
      <p:grpSp>
        <p:nvGrpSpPr>
          <p:cNvPr id="21533" name="Group 29"/>
          <p:cNvGrpSpPr>
            <a:grpSpLocks/>
          </p:cNvGrpSpPr>
          <p:nvPr/>
        </p:nvGrpSpPr>
        <p:grpSpPr bwMode="auto">
          <a:xfrm>
            <a:off x="251520" y="1844824"/>
            <a:ext cx="7766446" cy="4558665"/>
            <a:chOff x="413" y="8912"/>
            <a:chExt cx="8098" cy="7179"/>
          </a:xfrm>
        </p:grpSpPr>
        <p:sp>
          <p:nvSpPr>
            <p:cNvPr id="21534" name="AutoShape 19"/>
            <p:cNvSpPr>
              <a:spLocks noChangeShapeType="1"/>
            </p:cNvSpPr>
            <p:nvPr/>
          </p:nvSpPr>
          <p:spPr bwMode="auto">
            <a:xfrm>
              <a:off x="4000" y="10531"/>
              <a:ext cx="221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35" name="Text Box 13"/>
            <p:cNvSpPr txBox="1">
              <a:spLocks noChangeArrowheads="1"/>
            </p:cNvSpPr>
            <p:nvPr/>
          </p:nvSpPr>
          <p:spPr bwMode="auto">
            <a:xfrm>
              <a:off x="4256" y="9847"/>
              <a:ext cx="1828" cy="6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转折关系</a:t>
              </a:r>
              <a:endParaRPr kumimoji="0" 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36" name="AutoShape 26"/>
            <p:cNvSpPr>
              <a:spLocks noChangeShapeType="1"/>
            </p:cNvSpPr>
            <p:nvPr/>
          </p:nvSpPr>
          <p:spPr bwMode="auto">
            <a:xfrm>
              <a:off x="3773" y="13592"/>
              <a:ext cx="246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37" name="Text Box 22"/>
            <p:cNvSpPr txBox="1">
              <a:spLocks noChangeArrowheads="1"/>
            </p:cNvSpPr>
            <p:nvPr/>
          </p:nvSpPr>
          <p:spPr bwMode="auto">
            <a:xfrm>
              <a:off x="4082" y="12823"/>
              <a:ext cx="1828" cy="6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对比关系</a:t>
              </a:r>
              <a:endParaRPr kumimoji="0" 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38" name="AutoShape 25"/>
            <p:cNvSpPr>
              <a:spLocks noChangeShapeType="1"/>
            </p:cNvSpPr>
            <p:nvPr/>
          </p:nvSpPr>
          <p:spPr bwMode="auto">
            <a:xfrm>
              <a:off x="3120" y="13824"/>
              <a:ext cx="1" cy="762"/>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1539" name="Text Box 28"/>
            <p:cNvSpPr txBox="1">
              <a:spLocks noChangeArrowheads="1"/>
            </p:cNvSpPr>
            <p:nvPr/>
          </p:nvSpPr>
          <p:spPr bwMode="auto">
            <a:xfrm>
              <a:off x="2474" y="14647"/>
              <a:ext cx="1828" cy="6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并列关系</a:t>
              </a:r>
              <a:endParaRPr kumimoji="0" 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0" name="Text Box 12"/>
            <p:cNvSpPr txBox="1">
              <a:spLocks noChangeArrowheads="1"/>
            </p:cNvSpPr>
            <p:nvPr/>
          </p:nvSpPr>
          <p:spPr bwMode="auto">
            <a:xfrm>
              <a:off x="4537" y="8912"/>
              <a:ext cx="1759" cy="7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dandelions</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1" name="Text Box 17"/>
            <p:cNvSpPr txBox="1">
              <a:spLocks noChangeArrowheads="1"/>
            </p:cNvSpPr>
            <p:nvPr/>
          </p:nvSpPr>
          <p:spPr bwMode="auto">
            <a:xfrm>
              <a:off x="1764" y="10046"/>
              <a:ext cx="2210" cy="13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annoying weeds</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2" name="Text Box 16"/>
            <p:cNvSpPr txBox="1">
              <a:spLocks noChangeArrowheads="1"/>
            </p:cNvSpPr>
            <p:nvPr/>
          </p:nvSpPr>
          <p:spPr bwMode="auto">
            <a:xfrm>
              <a:off x="6250" y="10168"/>
              <a:ext cx="2210" cy="7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useful</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3" name="Text Box 20"/>
            <p:cNvSpPr txBox="1">
              <a:spLocks noChangeArrowheads="1"/>
            </p:cNvSpPr>
            <p:nvPr/>
          </p:nvSpPr>
          <p:spPr bwMode="auto">
            <a:xfrm>
              <a:off x="6260" y="11583"/>
              <a:ext cx="2210" cy="7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sap</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4" name="Text Box 23"/>
            <p:cNvSpPr txBox="1">
              <a:spLocks noChangeArrowheads="1"/>
            </p:cNvSpPr>
            <p:nvPr/>
          </p:nvSpPr>
          <p:spPr bwMode="auto">
            <a:xfrm>
              <a:off x="1524" y="12843"/>
              <a:ext cx="2210" cy="13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disadvantages of rubber trees</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5" name="Text Box 24"/>
            <p:cNvSpPr txBox="1">
              <a:spLocks noChangeArrowheads="1"/>
            </p:cNvSpPr>
            <p:nvPr/>
          </p:nvSpPr>
          <p:spPr bwMode="auto">
            <a:xfrm>
              <a:off x="6301" y="12924"/>
              <a:ext cx="2210" cy="13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advantages of natural rubber</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46" name="AutoShape 15"/>
            <p:cNvSpPr>
              <a:spLocks noChangeShapeType="1"/>
            </p:cNvSpPr>
            <p:nvPr/>
          </p:nvSpPr>
          <p:spPr bwMode="auto">
            <a:xfrm flipH="1">
              <a:off x="3504" y="9542"/>
              <a:ext cx="1030" cy="53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1547" name="AutoShape 14"/>
            <p:cNvSpPr>
              <a:spLocks noChangeShapeType="1"/>
            </p:cNvSpPr>
            <p:nvPr/>
          </p:nvSpPr>
          <p:spPr bwMode="auto">
            <a:xfrm>
              <a:off x="6293" y="9542"/>
              <a:ext cx="763" cy="62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1548" name="AutoShape 18"/>
            <p:cNvSpPr>
              <a:spLocks noChangeShapeType="1"/>
            </p:cNvSpPr>
            <p:nvPr/>
          </p:nvSpPr>
          <p:spPr bwMode="auto">
            <a:xfrm>
              <a:off x="7212" y="10865"/>
              <a:ext cx="1" cy="709"/>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1549" name="Text Box 27"/>
            <p:cNvSpPr txBox="1">
              <a:spLocks noChangeArrowheads="1"/>
            </p:cNvSpPr>
            <p:nvPr/>
          </p:nvSpPr>
          <p:spPr bwMode="auto">
            <a:xfrm>
              <a:off x="4460" y="14782"/>
              <a:ext cx="2210" cy="13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long time to grow</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50" name="Text Box 29"/>
            <p:cNvSpPr txBox="1">
              <a:spLocks noChangeArrowheads="1"/>
            </p:cNvSpPr>
            <p:nvPr/>
          </p:nvSpPr>
          <p:spPr bwMode="auto">
            <a:xfrm>
              <a:off x="413" y="14751"/>
              <a:ext cx="1794" cy="72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宋体" pitchFamily="2" charset="-122"/>
                </a:rPr>
                <a:t>allergic</a:t>
              </a:r>
              <a:endParaRPr kumimoji="0" lang="zh-CN" altLang="zh-CN" sz="24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
          <p:nvSpPr>
            <p:cNvPr id="21551" name="AutoShape 21"/>
            <p:cNvSpPr>
              <a:spLocks noChangeShapeType="1"/>
            </p:cNvSpPr>
            <p:nvPr/>
          </p:nvSpPr>
          <p:spPr bwMode="auto">
            <a:xfrm>
              <a:off x="7272" y="12210"/>
              <a:ext cx="1" cy="70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additive="base">
                                        <p:cTn id="7" dur="500" fill="hold"/>
                                        <p:tgtEl>
                                          <p:spTgt spid="21505"/>
                                        </p:tgtEl>
                                        <p:attrNameLst>
                                          <p:attrName>ppt_x</p:attrName>
                                        </p:attrNameLst>
                                      </p:cBhvr>
                                      <p:tavLst>
                                        <p:tav tm="0">
                                          <p:val>
                                            <p:strVal val="#ppt_x"/>
                                          </p:val>
                                        </p:tav>
                                        <p:tav tm="100000">
                                          <p:val>
                                            <p:strVal val="#ppt_x"/>
                                          </p:val>
                                        </p:tav>
                                      </p:tavLst>
                                    </p:anim>
                                    <p:anim calcmode="lin" valueType="num">
                                      <p:cBhvr additive="base">
                                        <p:cTn id="8" dur="500" fill="hold"/>
                                        <p:tgtEl>
                                          <p:spTgt spid="21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45">
            <a:extLst>
              <a:ext uri="{FF2B5EF4-FFF2-40B4-BE49-F238E27FC236}">
                <a16:creationId xmlns:a16="http://schemas.microsoft.com/office/drawing/2014/main" xmlns="" id="{C1FEDB73-85DB-EE4B-ABED-59D0A01D5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3280" y="4842157"/>
            <a:ext cx="2224683" cy="71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0" y="0"/>
            <a:ext cx="9144000" cy="4401205"/>
          </a:xfrm>
          <a:prstGeom prst="rect">
            <a:avLst/>
          </a:prstGeom>
        </p:spPr>
        <p:txBody>
          <a:bodyPr wrap="square">
            <a:spAutoFit/>
          </a:bodyPr>
          <a:lstStyle/>
          <a:p>
            <a:pPr>
              <a:buFont typeface="Arial" charset="0"/>
              <a:buChar char="•"/>
            </a:pPr>
            <a:r>
              <a:rPr lang="en-US" altLang="zh-CN" sz="2800" dirty="0"/>
              <a:t>If you’ve ever picked a dandelion, you’ve probably noticed </a:t>
            </a:r>
            <a:r>
              <a:rPr lang="en-US" altLang="zh-CN" sz="2800" dirty="0">
                <a:solidFill>
                  <a:srgbClr val="FF0000"/>
                </a:solidFill>
              </a:rPr>
              <a:t>the milky sap </a:t>
            </a:r>
            <a:r>
              <a:rPr lang="en-US" altLang="zh-CN" sz="2800" dirty="0"/>
              <a:t>that comes out from the stem</a:t>
            </a:r>
            <a:r>
              <a:rPr lang="zh-CN" altLang="en-US" sz="2800" dirty="0"/>
              <a:t>．</a:t>
            </a:r>
            <a:r>
              <a:rPr lang="en-US" altLang="zh-CN" sz="2800" dirty="0"/>
              <a:t>Dandelion sap is a</a:t>
            </a:r>
            <a:r>
              <a:rPr lang="zh-CN" altLang="en-US" sz="2800" dirty="0"/>
              <a:t> </a:t>
            </a:r>
            <a:r>
              <a:rPr lang="en-US" altLang="zh-CN" sz="2800" dirty="0"/>
              <a:t>natural</a:t>
            </a:r>
            <a:r>
              <a:rPr lang="zh-CN" altLang="en-US" sz="2800" dirty="0"/>
              <a:t> </a:t>
            </a:r>
            <a:r>
              <a:rPr lang="en-US" altLang="zh-CN" sz="2800" dirty="0"/>
              <a:t>source or rubber(</a:t>
            </a:r>
            <a:r>
              <a:rPr lang="zh-CN" altLang="en-US" sz="2800" dirty="0"/>
              <a:t>橡胶</a:t>
            </a:r>
            <a:r>
              <a:rPr lang="en-US" altLang="zh-CN" sz="2800" dirty="0"/>
              <a:t>). Around 30,000 different products are made from rubber today. Most of these products are made from rubber that comes from the rubber trees</a:t>
            </a:r>
            <a:r>
              <a:rPr lang="en-US" altLang="zh-CN" sz="2800" dirty="0">
                <a:solidFill>
                  <a:srgbClr val="FF0000"/>
                </a:solidFill>
              </a:rPr>
              <a:t>. But there are problems </a:t>
            </a:r>
            <a:r>
              <a:rPr lang="en-US" altLang="zh-CN" sz="2800" dirty="0"/>
              <a:t>with these products. Some people have a serious allergy (</a:t>
            </a:r>
            <a:r>
              <a:rPr lang="zh-CN" altLang="en-US" sz="2800" dirty="0"/>
              <a:t>过敏症</a:t>
            </a:r>
            <a:r>
              <a:rPr lang="en-US" altLang="zh-CN" sz="2800" dirty="0"/>
              <a:t>)to this kind of rubber And for some reason, many of the rubber trees on our planet are now dying off. These trees take years to grow, so they are not easy to replace.</a:t>
            </a:r>
          </a:p>
        </p:txBody>
      </p:sp>
      <p:sp>
        <p:nvSpPr>
          <p:cNvPr id="3" name="矩形 2"/>
          <p:cNvSpPr/>
          <p:nvPr/>
        </p:nvSpPr>
        <p:spPr>
          <a:xfrm>
            <a:off x="107504" y="116632"/>
            <a:ext cx="9036496" cy="1815882"/>
          </a:xfrm>
          <a:prstGeom prst="rect">
            <a:avLst/>
          </a:prstGeom>
          <a:solidFill>
            <a:schemeClr val="accent2">
              <a:lumMod val="20000"/>
              <a:lumOff val="80000"/>
            </a:schemeClr>
          </a:solidFill>
        </p:spPr>
        <p:txBody>
          <a:bodyPr wrap="square">
            <a:spAutoFit/>
          </a:bodyPr>
          <a:lstStyle/>
          <a:p>
            <a:r>
              <a:rPr lang="zh-CN" altLang="en-US" sz="2800" dirty="0"/>
              <a:t>对比：</a:t>
            </a:r>
            <a:r>
              <a:rPr lang="en-US" altLang="zh-CN" sz="2800" dirty="0"/>
              <a:t>Dandelion sap , a natural source of rubber</a:t>
            </a:r>
            <a:r>
              <a:rPr lang="en-US" altLang="zh-CN" sz="2800" dirty="0">
                <a:solidFill>
                  <a:srgbClr val="FF0000"/>
                </a:solidFill>
              </a:rPr>
              <a:t>, has advantages over </a:t>
            </a:r>
            <a:r>
              <a:rPr lang="en-US" altLang="zh-CN" sz="2800" dirty="0"/>
              <a:t>rubber from rubber trees, the problem of which is that many people are allergic to it and replacing rubber trees takes a number of years.</a:t>
            </a:r>
            <a:endParaRPr lang="zh-CN" altLang="en-US" sz="2800" dirty="0"/>
          </a:p>
        </p:txBody>
      </p:sp>
      <p:sp>
        <p:nvSpPr>
          <p:cNvPr id="5" name="TextBox 4"/>
          <p:cNvSpPr txBox="1"/>
          <p:nvPr/>
        </p:nvSpPr>
        <p:spPr>
          <a:xfrm>
            <a:off x="0" y="4365104"/>
            <a:ext cx="9432032" cy="954107"/>
          </a:xfrm>
          <a:prstGeom prst="rect">
            <a:avLst/>
          </a:prstGeom>
          <a:noFill/>
        </p:spPr>
        <p:txBody>
          <a:bodyPr wrap="square" rtlCol="0">
            <a:spAutoFit/>
          </a:bodyPr>
          <a:lstStyle/>
          <a:p>
            <a:r>
              <a:rPr lang="en-US" altLang="zh-CN" sz="2800" dirty="0">
                <a:solidFill>
                  <a:srgbClr val="00B0F0"/>
                </a:solidFill>
              </a:rPr>
              <a:t>How </a:t>
            </a:r>
            <a:r>
              <a:rPr lang="zh-CN" altLang="en-US" sz="2800" dirty="0">
                <a:solidFill>
                  <a:srgbClr val="00B0F0"/>
                </a:solidFill>
              </a:rPr>
              <a:t> </a:t>
            </a:r>
            <a:r>
              <a:rPr lang="en-US" altLang="zh-CN" sz="2800" dirty="0">
                <a:solidFill>
                  <a:srgbClr val="00B0F0"/>
                </a:solidFill>
              </a:rPr>
              <a:t>did the author help you understand the uses of dandelions?</a:t>
            </a:r>
            <a:endParaRPr lang="zh-CN" altLang="en-US" sz="2800" dirty="0">
              <a:solidFill>
                <a:srgbClr val="00B0F0"/>
              </a:solidFill>
            </a:endParaRPr>
          </a:p>
        </p:txBody>
      </p:sp>
      <p:sp>
        <p:nvSpPr>
          <p:cNvPr id="6" name="TextBox 5"/>
          <p:cNvSpPr txBox="1"/>
          <p:nvPr/>
        </p:nvSpPr>
        <p:spPr>
          <a:xfrm>
            <a:off x="4860032" y="4941168"/>
            <a:ext cx="3024336" cy="523220"/>
          </a:xfrm>
          <a:prstGeom prst="rect">
            <a:avLst/>
          </a:prstGeom>
          <a:noFill/>
        </p:spPr>
        <p:txBody>
          <a:bodyPr wrap="square" rtlCol="0">
            <a:spAutoFit/>
          </a:bodyPr>
          <a:lstStyle/>
          <a:p>
            <a:r>
              <a:rPr lang="en-US" altLang="zh-CN" sz="2800" dirty="0">
                <a:solidFill>
                  <a:srgbClr val="FF0000"/>
                </a:solidFill>
              </a:rPr>
              <a:t>By  comparison</a:t>
            </a:r>
            <a:endParaRPr lang="zh-CN" altLang="en-US" sz="2800" dirty="0">
              <a:solidFill>
                <a:srgbClr val="FF0000"/>
              </a:solidFill>
            </a:endParaRPr>
          </a:p>
        </p:txBody>
      </p:sp>
      <p:sp>
        <p:nvSpPr>
          <p:cNvPr id="7" name="矩形 6"/>
          <p:cNvSpPr/>
          <p:nvPr/>
        </p:nvSpPr>
        <p:spPr>
          <a:xfrm>
            <a:off x="107504" y="2060848"/>
            <a:ext cx="9036496" cy="1815882"/>
          </a:xfrm>
          <a:prstGeom prst="rect">
            <a:avLst/>
          </a:prstGeom>
          <a:solidFill>
            <a:schemeClr val="accent2">
              <a:lumMod val="40000"/>
              <a:lumOff val="60000"/>
            </a:schemeClr>
          </a:solidFill>
        </p:spPr>
        <p:txBody>
          <a:bodyPr wrap="square">
            <a:spAutoFit/>
          </a:bodyPr>
          <a:lstStyle/>
          <a:p>
            <a:r>
              <a:rPr lang="zh-CN" altLang="en-US" sz="2800" dirty="0"/>
              <a:t>对比：</a:t>
            </a:r>
            <a:r>
              <a:rPr lang="en-US" altLang="zh-CN" sz="2800" dirty="0"/>
              <a:t>Dandelion sap is a natural source of rubber, </a:t>
            </a:r>
            <a:r>
              <a:rPr lang="en-US" altLang="zh-CN" sz="2800" dirty="0">
                <a:solidFill>
                  <a:srgbClr val="FF0000"/>
                </a:solidFill>
              </a:rPr>
              <a:t>which is better than </a:t>
            </a:r>
            <a:r>
              <a:rPr lang="en-US" altLang="zh-CN" sz="2800" dirty="0"/>
              <a:t>rubber from rubber trees, the problem of which is that many people are allergic to it and replacing rubber trees takes a number of years.</a:t>
            </a:r>
            <a:endParaRPr lang="zh-CN" altLang="en-US" sz="2800" dirty="0"/>
          </a:p>
        </p:txBody>
      </p:sp>
      <p:sp>
        <p:nvSpPr>
          <p:cNvPr id="8" name="TextBox 7"/>
          <p:cNvSpPr txBox="1"/>
          <p:nvPr/>
        </p:nvSpPr>
        <p:spPr>
          <a:xfrm>
            <a:off x="323528" y="5661248"/>
            <a:ext cx="8820472" cy="523220"/>
          </a:xfrm>
          <a:prstGeom prst="rect">
            <a:avLst/>
          </a:prstGeom>
          <a:noFill/>
        </p:spPr>
        <p:txBody>
          <a:bodyPr wrap="square" rtlCol="0">
            <a:spAutoFit/>
          </a:bodyPr>
          <a:lstStyle/>
          <a:p>
            <a:r>
              <a:rPr lang="en-US" altLang="zh-CN" sz="2800" dirty="0">
                <a:solidFill>
                  <a:srgbClr val="00B0F0"/>
                </a:solidFill>
              </a:rPr>
              <a:t>How to summarize this paragraph?</a:t>
            </a:r>
            <a:endParaRPr lang="zh-CN" altLang="en-US" sz="2800" dirty="0">
              <a:solidFill>
                <a:srgbClr val="00B0F0"/>
              </a:solidFill>
            </a:endParaRPr>
          </a:p>
        </p:txBody>
      </p:sp>
      <p:sp>
        <p:nvSpPr>
          <p:cNvPr id="9" name="矩形 8"/>
          <p:cNvSpPr/>
          <p:nvPr/>
        </p:nvSpPr>
        <p:spPr>
          <a:xfrm>
            <a:off x="107504" y="4005064"/>
            <a:ext cx="9036496" cy="1815882"/>
          </a:xfrm>
          <a:prstGeom prst="rect">
            <a:avLst/>
          </a:prstGeom>
          <a:solidFill>
            <a:schemeClr val="accent2">
              <a:lumMod val="60000"/>
              <a:lumOff val="40000"/>
            </a:schemeClr>
          </a:solidFill>
        </p:spPr>
        <p:txBody>
          <a:bodyPr wrap="square">
            <a:spAutoFit/>
          </a:bodyPr>
          <a:lstStyle/>
          <a:p>
            <a:r>
              <a:rPr lang="zh-CN" altLang="en-US" sz="2800" dirty="0"/>
              <a:t>对比：</a:t>
            </a:r>
            <a:r>
              <a:rPr lang="en-US" altLang="zh-CN" sz="2800" dirty="0">
                <a:solidFill>
                  <a:srgbClr val="FF0000"/>
                </a:solidFill>
              </a:rPr>
              <a:t>compared to </a:t>
            </a:r>
            <a:r>
              <a:rPr lang="en-US" altLang="zh-CN" sz="2800" dirty="0"/>
              <a:t>rubber from rubber trees, Dandelion sap is a natural source of rubber. Besides, many people are allergic to rubber from rubber trees , which also take a number of years to grow.</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4)">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4)">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1412776"/>
            <a:ext cx="9251504" cy="4536503"/>
          </a:xfrm>
        </p:spPr>
        <p:txBody>
          <a:bodyPr>
            <a:normAutofit fontScale="92500" lnSpcReduction="20000"/>
          </a:bodyPr>
          <a:lstStyle/>
          <a:p>
            <a:pPr>
              <a:buNone/>
            </a:pPr>
            <a:r>
              <a:rPr lang="en-US" altLang="zh-CN" dirty="0"/>
              <a:t>        Scientists are starting to look at dandelion sap as a possible good source of rubber for the future. Dandelions are easy to plant and they grow quickly. People who are allergic to rubber products made from rubber trees are not likely to be allergic to dandelion rubber. Still, scientists have some questions they need to answer before we can make dandelions our main source of rubber. Some scientists believe that in less than five years we will have those answers and will finally end the war with this so-called weed. when we make peace with the dandelion, at long last, we‘ll be planting it, instead of pulling it!</a:t>
            </a:r>
          </a:p>
        </p:txBody>
      </p:sp>
      <p:sp>
        <p:nvSpPr>
          <p:cNvPr id="4" name="矩形 3"/>
          <p:cNvSpPr/>
          <p:nvPr/>
        </p:nvSpPr>
        <p:spPr>
          <a:xfrm>
            <a:off x="0" y="1844824"/>
            <a:ext cx="8964488" cy="1384995"/>
          </a:xfrm>
          <a:prstGeom prst="rect">
            <a:avLst/>
          </a:prstGeom>
          <a:solidFill>
            <a:schemeClr val="accent2">
              <a:lumMod val="20000"/>
              <a:lumOff val="80000"/>
            </a:schemeClr>
          </a:solidFill>
        </p:spPr>
        <p:txBody>
          <a:bodyPr wrap="square">
            <a:spAutoFit/>
          </a:bodyPr>
          <a:lstStyle/>
          <a:p>
            <a:r>
              <a:rPr lang="en-US" altLang="zh-CN" sz="2800" dirty="0"/>
              <a:t>Unlike traditional rubber, dandelion sap is easy to get and can’t cause allergy. Although still a long way to go, scientists are optimistic about its future.</a:t>
            </a:r>
            <a:endParaRPr lang="zh-CN" altLang="en-US" sz="2800" dirty="0"/>
          </a:p>
        </p:txBody>
      </p:sp>
      <p:sp>
        <p:nvSpPr>
          <p:cNvPr id="5" name="TextBox 4"/>
          <p:cNvSpPr txBox="1"/>
          <p:nvPr/>
        </p:nvSpPr>
        <p:spPr>
          <a:xfrm>
            <a:off x="0" y="188640"/>
            <a:ext cx="8712968" cy="523220"/>
          </a:xfrm>
          <a:prstGeom prst="rect">
            <a:avLst/>
          </a:prstGeom>
          <a:noFill/>
        </p:spPr>
        <p:txBody>
          <a:bodyPr wrap="square" rtlCol="0">
            <a:spAutoFit/>
          </a:bodyPr>
          <a:lstStyle/>
          <a:p>
            <a:r>
              <a:rPr lang="en-US" altLang="zh-CN" sz="2800" dirty="0">
                <a:solidFill>
                  <a:srgbClr val="00B0F0"/>
                </a:solidFill>
              </a:rPr>
              <a:t>Try to summarize the main idea of the last paragraph</a:t>
            </a:r>
            <a:endParaRPr lang="zh-CN" altLang="en-US" sz="2800" dirty="0">
              <a:solidFill>
                <a:srgbClr val="00B0F0"/>
              </a:solidFill>
            </a:endParaRPr>
          </a:p>
        </p:txBody>
      </p:sp>
      <p:sp>
        <p:nvSpPr>
          <p:cNvPr id="6" name="TextBox 5"/>
          <p:cNvSpPr txBox="1"/>
          <p:nvPr/>
        </p:nvSpPr>
        <p:spPr>
          <a:xfrm>
            <a:off x="0" y="764704"/>
            <a:ext cx="8712968" cy="523220"/>
          </a:xfrm>
          <a:prstGeom prst="rect">
            <a:avLst/>
          </a:prstGeom>
          <a:noFill/>
        </p:spPr>
        <p:txBody>
          <a:bodyPr wrap="square" rtlCol="0">
            <a:spAutoFit/>
          </a:bodyPr>
          <a:lstStyle/>
          <a:p>
            <a:r>
              <a:rPr lang="en-US" altLang="zh-CN" sz="2800" dirty="0">
                <a:solidFill>
                  <a:srgbClr val="00B0F0"/>
                </a:solidFill>
              </a:rPr>
              <a:t>Compare the following two , which is better ? Why?</a:t>
            </a:r>
            <a:endParaRPr lang="zh-CN" altLang="en-US" sz="2800" dirty="0">
              <a:solidFill>
                <a:srgbClr val="00B0F0"/>
              </a:solidFill>
            </a:endParaRPr>
          </a:p>
        </p:txBody>
      </p:sp>
      <p:sp>
        <p:nvSpPr>
          <p:cNvPr id="7" name="矩形 6"/>
          <p:cNvSpPr/>
          <p:nvPr/>
        </p:nvSpPr>
        <p:spPr>
          <a:xfrm>
            <a:off x="0" y="3501008"/>
            <a:ext cx="8964488" cy="1384995"/>
          </a:xfrm>
          <a:prstGeom prst="rect">
            <a:avLst/>
          </a:prstGeom>
          <a:solidFill>
            <a:schemeClr val="accent2">
              <a:lumMod val="40000"/>
              <a:lumOff val="60000"/>
            </a:schemeClr>
          </a:solidFill>
        </p:spPr>
        <p:txBody>
          <a:bodyPr wrap="square">
            <a:spAutoFit/>
          </a:bodyPr>
          <a:lstStyle/>
          <a:p>
            <a:r>
              <a:rPr lang="en-US" altLang="zh-CN" sz="2800" dirty="0"/>
              <a:t>However, dandelion sap is easy to get and can’t cause allergy. Although scientists are optimistic about its future , there is still a long way to go.</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1025</Words>
  <Application>Microsoft Macintosh PowerPoint</Application>
  <PresentationFormat>全屏显示(4:3)</PresentationFormat>
  <Paragraphs>73</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Calibri</vt:lpstr>
      <vt:lpstr>hakuyoxingshu7000</vt:lpstr>
      <vt:lpstr>HelveticaNeue</vt:lpstr>
      <vt:lpstr>Tahoma</vt:lpstr>
      <vt:lpstr>Times New Roman</vt:lpstr>
      <vt:lpstr>华文新魏</vt:lpstr>
      <vt:lpstr>宋体</vt:lpstr>
      <vt:lpstr>微软雅黑</vt:lpstr>
      <vt:lpstr>叶根友毛笔行书2.0版</vt:lpstr>
      <vt:lpstr>Arial</vt:lpstr>
      <vt:lpstr>Office 主题</vt:lpstr>
      <vt:lpstr>PowerPoint 演示文稿</vt:lpstr>
      <vt:lpstr>Summary Writing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on Summary Writing Strategy Based on Subject Inquiry</dc:title>
  <cp:lastModifiedBy>chenmy1</cp:lastModifiedBy>
  <cp:revision>8</cp:revision>
  <dcterms:modified xsi:type="dcterms:W3CDTF">2019-06-04T03:56:46Z</dcterms:modified>
</cp:coreProperties>
</file>