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36" r:id="rId2"/>
    <p:sldId id="256" r:id="rId3"/>
    <p:sldId id="319" r:id="rId4"/>
    <p:sldId id="332" r:id="rId5"/>
    <p:sldId id="335" r:id="rId6"/>
    <p:sldId id="333" r:id="rId7"/>
    <p:sldId id="285" r:id="rId8"/>
    <p:sldId id="337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0A"/>
    <a:srgbClr val="FFDE0A"/>
    <a:srgbClr val="0624BA"/>
    <a:srgbClr val="19ABF4"/>
    <a:srgbClr val="1CD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7" autoAdjust="0"/>
    <p:restoredTop sz="94479"/>
  </p:normalViewPr>
  <p:slideViewPr>
    <p:cSldViewPr snapToGrid="0" snapToObjects="1">
      <p:cViewPr>
        <p:scale>
          <a:sx n="75" d="100"/>
          <a:sy n="75" d="100"/>
        </p:scale>
        <p:origin x="140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D5515-669F-44B5-ACFF-CD6190F12BA0}" type="datetimeFigureOut">
              <a:rPr lang="zh-CN" altLang="en-US" smtClean="0"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FA5D6-8839-4351-8699-AF71965CE4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781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4CE7A-C6AC-1446-87F1-4DFE46ACBB66}" type="datetimeFigureOut">
              <a:rPr kumimoji="1" lang="zh-CN" altLang="en-US" smtClean="0"/>
              <a:pPr/>
              <a:t>2019/6/4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A8E8A-EA94-454C-88E2-8C5A04B61E9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170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A8E8A-EA94-454C-88E2-8C5A04B61E97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86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A8E8A-EA94-454C-88E2-8C5A04B61E97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86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6/4/19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6/4/19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6/4/19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6/4/19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11" y="2781101"/>
            <a:ext cx="4413381" cy="25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973607"/>
            <a:ext cx="2926269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23080"/>
            <a:ext cx="2926268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" y="3068960"/>
            <a:ext cx="2192051" cy="2192051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6148"/>
            <a:ext cx="333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949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741225" y="345625"/>
            <a:ext cx="7939073" cy="1924050"/>
          </a:xfrm>
        </p:spPr>
        <p:txBody>
          <a:bodyPr/>
          <a:lstStyle/>
          <a:p>
            <a:r>
              <a:rPr lang="en-US" altLang="zh-CN" sz="4400" b="1" dirty="0"/>
              <a:t>Why Do We Laugh?</a:t>
            </a:r>
            <a:endParaRPr lang="zh-CN" altLang="zh-CN" sz="4400" dirty="0"/>
          </a:p>
        </p:txBody>
      </p:sp>
      <p:sp>
        <p:nvSpPr>
          <p:cNvPr id="4" name="副标题 1"/>
          <p:cNvSpPr>
            <a:spLocks noGrp="1"/>
          </p:cNvSpPr>
          <p:nvPr>
            <p:ph type="subTitle" idx="1"/>
          </p:nvPr>
        </p:nvSpPr>
        <p:spPr>
          <a:xfrm>
            <a:off x="830029" y="4092841"/>
            <a:ext cx="7342188" cy="1752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/>
              <a:t>Young</a:t>
            </a:r>
            <a:r>
              <a:rPr lang="zh-CN" altLang="zh-CN" sz="2800" dirty="0" smtClean="0"/>
              <a:t> </a:t>
            </a:r>
            <a:r>
              <a:rPr kumimoji="1" lang="zh-CN" altLang="en-US" sz="2800" dirty="0" smtClean="0"/>
              <a:t> </a:t>
            </a:r>
          </a:p>
          <a:p>
            <a:pPr>
              <a:lnSpc>
                <a:spcPct val="130000"/>
              </a:lnSpc>
            </a:pPr>
            <a:r>
              <a:rPr kumimoji="1" lang="en-US" altLang="zh-CN" sz="2800" dirty="0" smtClean="0"/>
              <a:t>2019-4-</a:t>
            </a:r>
            <a:r>
              <a:rPr kumimoji="1" lang="en-US" altLang="zh-CN" sz="2800" dirty="0"/>
              <a:t>3</a:t>
            </a:r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5333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758153" y="0"/>
            <a:ext cx="7939073" cy="192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0000"/>
                </a:solidFill>
              </a:rPr>
              <a:t>The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first reason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for laughing</a:t>
            </a:r>
            <a:endParaRPr lang="zh-CN" altLang="zh-CN" sz="36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0687" y="1764725"/>
            <a:ext cx="480864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/>
              <a:t>People </a:t>
            </a:r>
            <a:r>
              <a:rPr lang="en-US" altLang="zh-CN" sz="2800" dirty="0"/>
              <a:t>laugh </a:t>
            </a:r>
            <a:r>
              <a:rPr lang="en-US" altLang="zh-CN" sz="2800" u="sng" dirty="0"/>
              <a:t>to be </a:t>
            </a:r>
            <a:r>
              <a:rPr lang="en-US" altLang="zh-CN" sz="2800" u="sng" dirty="0" smtClean="0"/>
              <a:t>social</a:t>
            </a:r>
            <a:r>
              <a:rPr lang="en-US" altLang="zh-CN" sz="2800" dirty="0" smtClean="0"/>
              <a:t>. 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939896" y="2374437"/>
            <a:ext cx="5554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They want to make a connection with other people.</a:t>
            </a:r>
            <a:r>
              <a:rPr lang="zh-CN" altLang="zh-CN" sz="2800" dirty="0"/>
              <a:t> </a:t>
            </a:r>
            <a:endParaRPr lang="zh-CN" altLang="en-US" sz="2800" dirty="0"/>
          </a:p>
        </p:txBody>
      </p:sp>
      <p:cxnSp>
        <p:nvCxnSpPr>
          <p:cNvPr id="12" name="直线连接符 11"/>
          <p:cNvCxnSpPr/>
          <p:nvPr/>
        </p:nvCxnSpPr>
        <p:spPr>
          <a:xfrm>
            <a:off x="5384805" y="4185826"/>
            <a:ext cx="1540934" cy="1693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6163" y="2670538"/>
            <a:ext cx="2133596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explanation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6163" y="1863380"/>
            <a:ext cx="2133596" cy="523220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reason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163" y="3525560"/>
            <a:ext cx="2133596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examples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7890" y="4405834"/>
            <a:ext cx="3403607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For example, </a:t>
            </a:r>
            <a:r>
              <a:rPr lang="en-US" altLang="zh-CN" sz="2400" dirty="0" smtClean="0">
                <a:solidFill>
                  <a:schemeClr val="tx1"/>
                </a:solidFill>
              </a:rPr>
              <a:t>people </a:t>
            </a:r>
            <a:r>
              <a:rPr lang="en-US" altLang="zh-CN" sz="2400" dirty="0">
                <a:solidFill>
                  <a:schemeClr val="tx1"/>
                </a:solidFill>
              </a:rPr>
              <a:t>laugh at simple </a:t>
            </a:r>
            <a:r>
              <a:rPr lang="en-US" altLang="zh-CN" sz="2400" dirty="0" smtClean="0">
                <a:solidFill>
                  <a:schemeClr val="tx1"/>
                </a:solidFill>
              </a:rPr>
              <a:t>statements that people use to begin a conversation.</a:t>
            </a:r>
            <a:r>
              <a:rPr lang="zh-CN" altLang="zh-CN" sz="2400" dirty="0" smtClean="0">
                <a:solidFill>
                  <a:schemeClr val="tx1"/>
                </a:solidFill>
              </a:rPr>
              <a:t> 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21814" y="4371968"/>
            <a:ext cx="2617524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In addition</a:t>
            </a:r>
            <a:r>
              <a:rPr lang="en-US" altLang="zh-CN" sz="2400" dirty="0" smtClean="0"/>
              <a:t>, babies laugh because they too want to connect. </a:t>
            </a:r>
          </a:p>
        </p:txBody>
      </p:sp>
      <p:sp>
        <p:nvSpPr>
          <p:cNvPr id="28" name="矩形 27"/>
          <p:cNvSpPr/>
          <p:nvPr/>
        </p:nvSpPr>
        <p:spPr>
          <a:xfrm>
            <a:off x="5806850" y="4384668"/>
            <a:ext cx="299630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As an  example… </a:t>
            </a:r>
            <a:r>
              <a:rPr lang="en-US" altLang="zh-CN" sz="2400" dirty="0" smtClean="0"/>
              <a:t>we laugh loud only when other people are around . </a:t>
            </a:r>
          </a:p>
        </p:txBody>
      </p:sp>
      <p:sp>
        <p:nvSpPr>
          <p:cNvPr id="30" name="上箭头标注 29"/>
          <p:cNvSpPr/>
          <p:nvPr/>
        </p:nvSpPr>
        <p:spPr>
          <a:xfrm>
            <a:off x="337775" y="3328544"/>
            <a:ext cx="8554283" cy="3103777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347734" y="4846359"/>
            <a:ext cx="2133596" cy="954107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FFFFFF"/>
                </a:solidFill>
              </a:rPr>
              <a:t>a</a:t>
            </a:r>
            <a:r>
              <a:rPr kumimoji="1" lang="en-US" altLang="zh-CN" sz="2800" dirty="0" smtClean="0">
                <a:solidFill>
                  <a:srgbClr val="FFFFFF"/>
                </a:solidFill>
              </a:rPr>
              <a:t> further</a:t>
            </a:r>
          </a:p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example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3" grpId="0" animBg="1"/>
      <p:bldP spid="24" grpId="0" animBg="1"/>
      <p:bldP spid="25" grpId="0"/>
      <p:bldP spid="28" grpId="0"/>
      <p:bldP spid="3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 txBox="1">
            <a:spLocks/>
          </p:cNvSpPr>
          <p:nvPr/>
        </p:nvSpPr>
        <p:spPr>
          <a:xfrm>
            <a:off x="758153" y="0"/>
            <a:ext cx="7939073" cy="192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0000"/>
                </a:solidFill>
              </a:rPr>
              <a:t>The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second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reason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for laughing</a:t>
            </a:r>
            <a:endParaRPr lang="zh-CN" altLang="zh-CN" sz="3600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3625" y="1839385"/>
            <a:ext cx="593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It can </a:t>
            </a:r>
            <a:r>
              <a:rPr lang="en-US" altLang="zh-CN" sz="2800" u="sng" dirty="0"/>
              <a:t>connect or divide social groups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91498" y="2806002"/>
            <a:ext cx="2133596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explanation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498" y="1998844"/>
            <a:ext cx="2133596" cy="523220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reason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3625" y="2501208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Laughter can make people </a:t>
            </a:r>
            <a:r>
              <a:rPr lang="en-US" altLang="zh-CN" sz="2800" u="sng" dirty="0"/>
              <a:t>feel part of a group or not part of the </a:t>
            </a:r>
            <a:r>
              <a:rPr lang="en-US" altLang="zh-CN" sz="2800" u="sng" dirty="0" smtClean="0"/>
              <a:t>group</a:t>
            </a:r>
            <a:r>
              <a:rPr lang="en-US" altLang="zh-CN" sz="2800" dirty="0" smtClean="0"/>
              <a:t>.</a:t>
            </a:r>
            <a:r>
              <a:rPr lang="zh-CN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943434" y="4014176"/>
            <a:ext cx="3600382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Someone </a:t>
            </a:r>
            <a:r>
              <a:rPr lang="en-US" altLang="zh-CN" sz="2400" dirty="0" smtClean="0">
                <a:solidFill>
                  <a:schemeClr val="tx1"/>
                </a:solidFill>
              </a:rPr>
              <a:t>laughs to say something back, and it </a:t>
            </a:r>
            <a:r>
              <a:rPr lang="en-US" altLang="zh-CN" sz="2400" dirty="0" smtClean="0">
                <a:solidFill>
                  <a:srgbClr val="FF0000"/>
                </a:solidFill>
              </a:rPr>
              <a:t>communicates something</a:t>
            </a:r>
            <a:r>
              <a:rPr lang="en-US" altLang="zh-CN" sz="2400" dirty="0" smtClean="0">
                <a:solidFill>
                  <a:schemeClr val="tx1"/>
                </a:solidFill>
              </a:rPr>
              <a:t>.</a:t>
            </a:r>
            <a:endParaRPr lang="zh-CN" altLang="zh-CN" sz="24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23118" y="3997243"/>
            <a:ext cx="3359307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/>
              <a:t>People </a:t>
            </a:r>
            <a:r>
              <a:rPr lang="en-US" altLang="zh-CN" sz="2400" dirty="0"/>
              <a:t>use laughing at </a:t>
            </a:r>
            <a:r>
              <a:rPr lang="en-US" altLang="zh-CN" sz="2400" dirty="0" smtClean="0"/>
              <a:t>someone </a:t>
            </a:r>
            <a:r>
              <a:rPr lang="en-US" altLang="zh-CN" sz="2400" dirty="0"/>
              <a:t>to let someone know they don’t belong.</a:t>
            </a:r>
            <a:r>
              <a:rPr lang="zh-CN" altLang="zh-CN" sz="2400" dirty="0"/>
              <a:t> </a:t>
            </a:r>
            <a:endParaRPr lang="zh-CN" altLang="en-US" sz="2400" dirty="0"/>
          </a:p>
        </p:txBody>
      </p:sp>
      <p:cxnSp>
        <p:nvCxnSpPr>
          <p:cNvPr id="9" name="直线箭头连接符 8"/>
          <p:cNvCxnSpPr/>
          <p:nvPr/>
        </p:nvCxnSpPr>
        <p:spPr>
          <a:xfrm flipV="1">
            <a:off x="3064933" y="2362606"/>
            <a:ext cx="1355253" cy="1515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 flipH="1" flipV="1">
            <a:off x="5858933" y="2362608"/>
            <a:ext cx="1049867" cy="151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91498" y="5516104"/>
            <a:ext cx="2133596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example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6" grpId="0" animBg="1"/>
      <p:bldP spid="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2"/>
          <p:cNvSpPr txBox="1">
            <a:spLocks/>
          </p:cNvSpPr>
          <p:nvPr/>
        </p:nvSpPr>
        <p:spPr>
          <a:xfrm>
            <a:off x="758153" y="0"/>
            <a:ext cx="7939073" cy="192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0000"/>
                </a:solidFill>
              </a:rPr>
              <a:t>The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third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reason</a:t>
            </a:r>
            <a:r>
              <a:rPr lang="zh-CN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for laughing</a:t>
            </a:r>
            <a:endParaRPr lang="zh-CN" altLang="zh-CN" sz="3600" dirty="0">
              <a:solidFill>
                <a:srgbClr val="0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40430" y="3743453"/>
            <a:ext cx="5503982" cy="9787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Laughter is </a:t>
            </a:r>
            <a:r>
              <a:rPr lang="en-US" altLang="zh-CN" sz="2400" dirty="0" smtClean="0"/>
              <a:t>                                          ,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                                                      and...           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08161" y="4071868"/>
            <a:ext cx="4407335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spontaneous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（自发的、无意识的）</a:t>
            </a:r>
            <a:endParaRPr kumimoji="1"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235" y="1872349"/>
            <a:ext cx="865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/>
              <a:t>Laughter is a response that </a:t>
            </a:r>
            <a:r>
              <a:rPr lang="en-US" altLang="zh-CN" sz="2800" u="sng" dirty="0"/>
              <a:t>we don't have to think about</a:t>
            </a:r>
            <a:r>
              <a:rPr lang="en-US" altLang="zh-CN" sz="2800" dirty="0"/>
              <a:t>.</a:t>
            </a:r>
            <a:r>
              <a:rPr lang="zh-CN" altLang="zh-CN" sz="2800" dirty="0"/>
              <a:t> </a:t>
            </a:r>
            <a:endParaRPr lang="zh-CN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1002997" y="5063666"/>
            <a:ext cx="814100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</a:rPr>
              <a:t>What are the benefits of laughter?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altLang="zh-CN" sz="2400" dirty="0" smtClean="0">
                <a:solidFill>
                  <a:srgbClr val="0000FF"/>
                </a:solidFill>
              </a:rPr>
              <a:t>Is this paragraph well-organized? Why?</a:t>
            </a:r>
          </a:p>
        </p:txBody>
      </p:sp>
      <p:pic>
        <p:nvPicPr>
          <p:cNvPr id="12" name="图片 11" descr="timg.jpe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27" l="4102" r="89844">
                        <a14:foregroundMark x1="68945" y1="26465" x2="68945" y2="26465"/>
                        <a14:foregroundMark x1="47754" y1="15234" x2="47754" y2="15234"/>
                        <a14:foregroundMark x1="15430" y1="5273" x2="15430" y2="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8"/>
          <a:stretch/>
        </p:blipFill>
        <p:spPr>
          <a:xfrm>
            <a:off x="6523475" y="4622788"/>
            <a:ext cx="2173751" cy="1956829"/>
          </a:xfrm>
          <a:prstGeom prst="rect">
            <a:avLst/>
          </a:prstGeom>
        </p:spPr>
      </p:pic>
      <p:pic>
        <p:nvPicPr>
          <p:cNvPr id="3" name="图片 2" descr="IMG_433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35062" r="14106" b="37283"/>
          <a:stretch/>
        </p:blipFill>
        <p:spPr>
          <a:xfrm>
            <a:off x="491498" y="3273058"/>
            <a:ext cx="1977734" cy="16333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50287" y="2653605"/>
            <a:ext cx="2133596" cy="523220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chemeClr val="bg1"/>
                </a:solidFill>
              </a:rPr>
              <a:t>reason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54540" y="2653605"/>
            <a:ext cx="2133596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explanation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10815" y="2653605"/>
            <a:ext cx="2133596" cy="523220"/>
          </a:xfrm>
          <a:prstGeom prst="rect">
            <a:avLst/>
          </a:prstGeom>
          <a:solidFill>
            <a:srgbClr val="FF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FFFF"/>
                </a:solidFill>
              </a:rPr>
              <a:t>example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cxnSp>
        <p:nvCxnSpPr>
          <p:cNvPr id="15" name="直线连接符 14"/>
          <p:cNvCxnSpPr>
            <a:stCxn id="29" idx="1"/>
          </p:cNvCxnSpPr>
          <p:nvPr/>
        </p:nvCxnSpPr>
        <p:spPr>
          <a:xfrm rot="10800000" flipH="1" flipV="1">
            <a:off x="2608160" y="4622787"/>
            <a:ext cx="3918779" cy="1630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455271" y="3641855"/>
            <a:ext cx="4407335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contagious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（会蔓延的）</a:t>
            </a:r>
            <a:endParaRPr kumimoji="1"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endParaRPr kumimoji="1"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线连接符 15"/>
          <p:cNvCxnSpPr/>
          <p:nvPr/>
        </p:nvCxnSpPr>
        <p:spPr>
          <a:xfrm flipV="1">
            <a:off x="4476348" y="4198823"/>
            <a:ext cx="2923508" cy="175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  <p:bldP spid="36" grpId="0"/>
      <p:bldP spid="13" grpId="0" animBg="1"/>
      <p:bldP spid="1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27" y="4897602"/>
            <a:ext cx="1907736" cy="61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/>
              <a:t>Why Do We Laugh</a:t>
            </a:r>
            <a:r>
              <a:rPr lang="en-US" altLang="zh-CN" sz="4400" b="1" dirty="0" smtClean="0"/>
              <a:t>? (reasons)</a:t>
            </a:r>
            <a:endParaRPr kumimoji="1" lang="zh-CN" altLang="en-US" sz="4400" dirty="0"/>
          </a:p>
        </p:txBody>
      </p:sp>
      <p:pic>
        <p:nvPicPr>
          <p:cNvPr id="5" name="图片 4" descr="B741C0A4-7CD9-4052-A606-48DA7B37F1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7" y="1787204"/>
            <a:ext cx="3834316" cy="473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6231409" y="3121197"/>
            <a:ext cx="2573920" cy="1077218"/>
          </a:xfrm>
          <a:prstGeom prst="rect">
            <a:avLst/>
          </a:prstGeom>
          <a:solidFill>
            <a:srgbClr val="FFDE0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bg1"/>
                </a:solidFill>
              </a:rPr>
              <a:t>for    </a:t>
            </a:r>
            <a:r>
              <a:rPr kumimoji="1" lang="zh-CN" altLang="en-US" sz="32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3200" dirty="0" smtClean="0">
                <a:solidFill>
                  <a:schemeClr val="bg1"/>
                </a:solidFill>
              </a:rPr>
              <a:t>purposes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617" y="2450524"/>
            <a:ext cx="3595437" cy="830997"/>
          </a:xfrm>
          <a:prstGeom prst="rect">
            <a:avLst/>
          </a:prstGeom>
          <a:solidFill>
            <a:srgbClr val="FF0000">
              <a:alpha val="83000"/>
            </a:srgbClr>
          </a:solidFill>
          <a:ln>
            <a:noFill/>
            <a:prstDash val="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People laugh to</a:t>
            </a:r>
          </a:p>
          <a:p>
            <a:r>
              <a:rPr lang="en-US" altLang="zh-CN" sz="2400" dirty="0" smtClean="0">
                <a:solidFill>
                  <a:srgbClr val="FFFFFF"/>
                </a:solidFill>
              </a:rPr>
              <a:t> </a:t>
            </a:r>
            <a:r>
              <a:rPr lang="en-US" altLang="zh-CN" sz="2400" u="sng" dirty="0" smtClean="0">
                <a:solidFill>
                  <a:srgbClr val="FFFFFF"/>
                </a:solidFill>
              </a:rPr>
              <a:t>be social.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618" y="3573103"/>
            <a:ext cx="3595436" cy="1200328"/>
          </a:xfrm>
          <a:prstGeom prst="rect">
            <a:avLst/>
          </a:prstGeom>
          <a:solidFill>
            <a:srgbClr val="FF0000">
              <a:alpha val="83000"/>
            </a:srgbClr>
          </a:solidFill>
          <a:ln>
            <a:solidFill>
              <a:srgbClr val="FFFFFF"/>
            </a:solidFill>
            <a:prstDash val="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People laugh </a:t>
            </a:r>
            <a:r>
              <a:rPr lang="en-US" altLang="zh-CN" sz="24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altLang="zh-CN" sz="2400" u="sng" dirty="0" smtClean="0">
                <a:solidFill>
                  <a:srgbClr val="FFFFFF"/>
                </a:solidFill>
              </a:rPr>
              <a:t>connect or divide social groups</a:t>
            </a:r>
            <a:r>
              <a:rPr lang="en-US" altLang="zh-CN" sz="2000" dirty="0" smtClean="0">
                <a:solidFill>
                  <a:srgbClr val="FFFFFF"/>
                </a:solidFill>
              </a:rPr>
              <a:t>. </a:t>
            </a:r>
            <a:endParaRPr lang="en-US" altLang="zh-CN" sz="20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618" y="5114046"/>
            <a:ext cx="3595436" cy="830997"/>
          </a:xfrm>
          <a:prstGeom prst="rect">
            <a:avLst/>
          </a:prstGeom>
          <a:solidFill>
            <a:srgbClr val="FF0000">
              <a:alpha val="83000"/>
            </a:srgbClr>
          </a:solidFill>
          <a:ln>
            <a:noFill/>
            <a:prstDash val="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People laugh </a:t>
            </a:r>
            <a:r>
              <a:rPr lang="en-US" altLang="zh-CN" sz="2400" dirty="0" smtClean="0">
                <a:solidFill>
                  <a:srgbClr val="FFFFFF"/>
                </a:solidFill>
              </a:rPr>
              <a:t>because</a:t>
            </a:r>
            <a:r>
              <a:rPr lang="en-US" altLang="zh-CN" sz="2400" u="sng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altLang="zh-CN" sz="2400" u="sng" dirty="0" smtClean="0">
                <a:solidFill>
                  <a:srgbClr val="FFFFFF"/>
                </a:solidFill>
              </a:rPr>
              <a:t>it is spontaneous</a:t>
            </a:r>
            <a:r>
              <a:rPr lang="en-US" altLang="zh-CN" sz="2000" dirty="0" smtClean="0">
                <a:solidFill>
                  <a:srgbClr val="FFFFFF"/>
                </a:solidFill>
              </a:rPr>
              <a:t>. </a:t>
            </a:r>
            <a:endParaRPr lang="en-US" altLang="zh-CN" sz="2000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46745" y="4359266"/>
            <a:ext cx="2675518" cy="1569660"/>
          </a:xfrm>
          <a:prstGeom prst="rect">
            <a:avLst/>
          </a:prstGeom>
          <a:solidFill>
            <a:srgbClr val="FFDE0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solidFill>
                  <a:schemeClr val="bg1"/>
                </a:solidFill>
              </a:rPr>
              <a:t> </a:t>
            </a:r>
            <a:r>
              <a:rPr kumimoji="1" lang="en-US" altLang="zh-CN" sz="3200" dirty="0" smtClean="0">
                <a:solidFill>
                  <a:schemeClr val="bg1"/>
                </a:solidFill>
              </a:rPr>
              <a:t>a contagious/</a:t>
            </a:r>
            <a:endParaRPr kumimoji="1"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zh-CN" sz="3200" dirty="0" smtClean="0">
                <a:solidFill>
                  <a:schemeClr val="bg1"/>
                </a:solidFill>
              </a:rPr>
              <a:t>spontaneous</a:t>
            </a:r>
          </a:p>
          <a:p>
            <a:pPr algn="ctr"/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4216402" y="3999799"/>
            <a:ext cx="1777945" cy="652355"/>
          </a:xfrm>
          <a:prstGeom prst="rightArrow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30523" y="3102626"/>
            <a:ext cx="11849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rgbClr val="FFFFFF"/>
                </a:solidFill>
              </a:rPr>
              <a:t>social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437180" y="5318973"/>
            <a:ext cx="16882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3200" dirty="0" smtClean="0">
                <a:solidFill>
                  <a:srgbClr val="FFFFFF"/>
                </a:solidFill>
              </a:rPr>
              <a:t>response</a:t>
            </a:r>
            <a:endParaRPr kumimoji="1"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19465" y="2864219"/>
            <a:ext cx="1793413" cy="1200328"/>
          </a:xfrm>
          <a:prstGeom prst="rect">
            <a:avLst/>
          </a:prstGeom>
          <a:solidFill>
            <a:srgbClr val="0000FF">
              <a:alpha val="82000"/>
            </a:srgb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>
                <a:solidFill>
                  <a:schemeClr val="bg1"/>
                </a:solidFill>
              </a:rPr>
              <a:t>reason</a:t>
            </a:r>
          </a:p>
          <a:p>
            <a:pPr algn="ctr"/>
            <a:r>
              <a:rPr kumimoji="1" lang="en-US" altLang="zh-CN" sz="2400" dirty="0" smtClean="0">
                <a:solidFill>
                  <a:schemeClr val="bg1"/>
                </a:solidFill>
              </a:rPr>
              <a:t>explanation</a:t>
            </a:r>
          </a:p>
          <a:p>
            <a:pPr algn="ctr"/>
            <a:r>
              <a:rPr kumimoji="1" lang="en-US" altLang="zh-CN" sz="2400" dirty="0" smtClean="0">
                <a:solidFill>
                  <a:schemeClr val="bg1"/>
                </a:solidFill>
              </a:rPr>
              <a:t>example</a:t>
            </a:r>
          </a:p>
        </p:txBody>
      </p:sp>
      <p:cxnSp>
        <p:nvCxnSpPr>
          <p:cNvPr id="21" name="直线连接符 20"/>
          <p:cNvCxnSpPr/>
          <p:nvPr/>
        </p:nvCxnSpPr>
        <p:spPr>
          <a:xfrm flipV="1">
            <a:off x="6836214" y="3688011"/>
            <a:ext cx="1884451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V="1">
            <a:off x="6360623" y="5863811"/>
            <a:ext cx="1884451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  <p:bldP spid="3" grpId="0"/>
      <p:bldP spid="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3404" y="1916349"/>
            <a:ext cx="6969826" cy="39319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zh-CN" altLang="en-US" sz="2800" dirty="0" smtClean="0"/>
              <a:t>    </a:t>
            </a:r>
            <a:endParaRPr kumimoji="1"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165099"/>
            <a:ext cx="8754379" cy="65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11" y="2781101"/>
            <a:ext cx="4413381" cy="25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973607"/>
            <a:ext cx="2926269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23080"/>
            <a:ext cx="2926268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" y="3068960"/>
            <a:ext cx="2192051" cy="2192051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523082"/>
            <a:ext cx="333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7440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首都">
  <a:themeElements>
    <a:clrScheme name="首都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首都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首都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首都.thmx</Template>
  <TotalTime>13196</TotalTime>
  <Words>270</Words>
  <Application>Microsoft Macintosh PowerPoint</Application>
  <PresentationFormat>全屏显示(4:3)</PresentationFormat>
  <Paragraphs>67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Brush Script MT</vt:lpstr>
      <vt:lpstr>Calibri</vt:lpstr>
      <vt:lpstr>Calisto MT</vt:lpstr>
      <vt:lpstr>HelveticaNeue</vt:lpstr>
      <vt:lpstr>Wingdings</vt:lpstr>
      <vt:lpstr>华文新魏</vt:lpstr>
      <vt:lpstr>宋体</vt:lpstr>
      <vt:lpstr>Arial</vt:lpstr>
      <vt:lpstr>首都</vt:lpstr>
      <vt:lpstr>PowerPoint 演示文稿</vt:lpstr>
      <vt:lpstr>Why Do We Laugh?</vt:lpstr>
      <vt:lpstr>PowerPoint 演示文稿</vt:lpstr>
      <vt:lpstr>PowerPoint 演示文稿</vt:lpstr>
      <vt:lpstr>PowerPoint 演示文稿</vt:lpstr>
      <vt:lpstr>Why Do We Laugh? (reasons)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洋洋</dc:creator>
  <cp:lastModifiedBy>chenmy1</cp:lastModifiedBy>
  <cp:revision>1880</cp:revision>
  <dcterms:created xsi:type="dcterms:W3CDTF">2018-04-10T13:32:39Z</dcterms:created>
  <dcterms:modified xsi:type="dcterms:W3CDTF">2019-06-04T03:31:53Z</dcterms:modified>
</cp:coreProperties>
</file>