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51" r:id="rId2"/>
    <p:sldId id="350" r:id="rId3"/>
    <p:sldId id="264" r:id="rId4"/>
    <p:sldId id="330" r:id="rId5"/>
    <p:sldId id="285" r:id="rId6"/>
    <p:sldId id="286" r:id="rId7"/>
    <p:sldId id="287" r:id="rId8"/>
    <p:sldId id="288" r:id="rId9"/>
    <p:sldId id="289" r:id="rId10"/>
    <p:sldId id="290" r:id="rId11"/>
    <p:sldId id="293" r:id="rId12"/>
    <p:sldId id="294" r:id="rId13"/>
    <p:sldId id="295" r:id="rId14"/>
    <p:sldId id="308" r:id="rId15"/>
    <p:sldId id="309" r:id="rId16"/>
    <p:sldId id="322" r:id="rId17"/>
    <p:sldId id="323" r:id="rId18"/>
    <p:sldId id="324" r:id="rId19"/>
    <p:sldId id="325" r:id="rId20"/>
    <p:sldId id="326" r:id="rId21"/>
    <p:sldId id="327" r:id="rId22"/>
    <p:sldId id="35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CF0"/>
    <a:srgbClr val="D1EBFF"/>
    <a:srgbClr val="D1F7FF"/>
    <a:srgbClr val="22ACEC"/>
    <a:srgbClr val="FCB302"/>
    <a:srgbClr val="FED100"/>
    <a:srgbClr val="FAB204"/>
    <a:srgbClr val="FAAC04"/>
    <a:srgbClr val="7ED9F9"/>
    <a:srgbClr val="19C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>
      <p:cViewPr varScale="1">
        <p:scale>
          <a:sx n="83" d="100"/>
          <a:sy n="83" d="100"/>
        </p:scale>
        <p:origin x="304" y="184"/>
      </p:cViewPr>
      <p:guideLst>
        <p:guide orient="horz" pos="197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杭州亿启教育科技有限公司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50087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杭州亿启教育科技有限公司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8DB6B-1F6A-45C1-B002-D22550F60E1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3C272-B367-41A5-8460-5A32973724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14254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1499531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769757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865233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1359509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46263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156454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256306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2037103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272253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1617263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645695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1912768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97487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6924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200201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1031600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1467616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241077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163165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杭州亿启教育科技有限公司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197503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085A-AAE6-478F-8DE7-627C252BB344}" type="datetimeFigureOut">
              <a:rPr lang="zh-CN" altLang="en-US" smtClean="0"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4313A-850A-49C8-83FF-39DC4E49751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6" y="315198"/>
            <a:ext cx="3727655" cy="12053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8.xml"/><Relationship Id="rId2" Type="http://schemas.microsoft.com/office/2007/relationships/media" Target="../media/media8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0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9.xml"/><Relationship Id="rId2" Type="http://schemas.microsoft.com/office/2007/relationships/media" Target="../media/media9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1.xml"/><Relationship Id="rId6" Type="http://schemas.openxmlformats.org/officeDocument/2006/relationships/image" Target="../media/image5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6.png"/><Relationship Id="rId1" Type="http://schemas.openxmlformats.org/officeDocument/2006/relationships/tags" Target="../tags/tag10.xml"/><Relationship Id="rId2" Type="http://schemas.microsoft.com/office/2007/relationships/media" Target="../media/media10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2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11.xml"/><Relationship Id="rId2" Type="http://schemas.microsoft.com/office/2007/relationships/media" Target="../media/media11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3.xml"/><Relationship Id="rId6" Type="http://schemas.openxmlformats.org/officeDocument/2006/relationships/image" Target="../media/image5.jpe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6.png"/><Relationship Id="rId1" Type="http://schemas.openxmlformats.org/officeDocument/2006/relationships/tags" Target="../tags/tag12.xml"/><Relationship Id="rId2" Type="http://schemas.microsoft.com/office/2007/relationships/media" Target="../media/media12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4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13.xml"/><Relationship Id="rId2" Type="http://schemas.microsoft.com/office/2007/relationships/media" Target="../media/media13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5.jpeg"/><Relationship Id="rId7" Type="http://schemas.openxmlformats.org/officeDocument/2006/relationships/image" Target="../media/image11.png"/><Relationship Id="rId8" Type="http://schemas.openxmlformats.org/officeDocument/2006/relationships/image" Target="../media/image6.png"/><Relationship Id="rId1" Type="http://schemas.openxmlformats.org/officeDocument/2006/relationships/tags" Target="../tags/tag14.xml"/><Relationship Id="rId2" Type="http://schemas.microsoft.com/office/2007/relationships/media" Target="../media/media14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6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15.xml"/><Relationship Id="rId2" Type="http://schemas.microsoft.com/office/2007/relationships/media" Target="../media/media15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7.xml"/><Relationship Id="rId6" Type="http://schemas.openxmlformats.org/officeDocument/2006/relationships/image" Target="../media/image5.jpeg"/><Relationship Id="rId7" Type="http://schemas.openxmlformats.org/officeDocument/2006/relationships/image" Target="../media/image12.png"/><Relationship Id="rId8" Type="http://schemas.openxmlformats.org/officeDocument/2006/relationships/image" Target="../media/image6.png"/><Relationship Id="rId1" Type="http://schemas.openxmlformats.org/officeDocument/2006/relationships/tags" Target="../tags/tag16.xml"/><Relationship Id="rId2" Type="http://schemas.microsoft.com/office/2007/relationships/media" Target="../media/media16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8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17.xml"/><Relationship Id="rId2" Type="http://schemas.microsoft.com/office/2007/relationships/media" Target="../media/media17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9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18.xml"/><Relationship Id="rId2" Type="http://schemas.microsoft.com/office/2007/relationships/media" Target="../media/media18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0.xml"/><Relationship Id="rId6" Type="http://schemas.openxmlformats.org/officeDocument/2006/relationships/image" Target="../media/image5.jpeg"/><Relationship Id="rId7" Type="http://schemas.openxmlformats.org/officeDocument/2006/relationships/image" Target="../media/image13.png"/><Relationship Id="rId8" Type="http://schemas.openxmlformats.org/officeDocument/2006/relationships/image" Target="../media/image6.png"/><Relationship Id="rId1" Type="http://schemas.openxmlformats.org/officeDocument/2006/relationships/tags" Target="../tags/tag19.xml"/><Relationship Id="rId2" Type="http://schemas.microsoft.com/office/2007/relationships/media" Target="../media/media19.m4a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microsoft.com/office/2007/relationships/media" Target="../media/media1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microsoft.com/office/2007/relationships/media" Target="../media/media2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3.xml"/><Relationship Id="rId2" Type="http://schemas.microsoft.com/office/2007/relationships/media" Target="../media/media3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4.xml"/><Relationship Id="rId2" Type="http://schemas.microsoft.com/office/2007/relationships/media" Target="../media/media4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5.xml"/><Relationship Id="rId2" Type="http://schemas.microsoft.com/office/2007/relationships/media" Target="../media/media5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6.xml"/><Relationship Id="rId2" Type="http://schemas.microsoft.com/office/2007/relationships/media" Target="../media/media6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8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tags" Target="../tags/tag7.xml"/><Relationship Id="rId2" Type="http://schemas.microsoft.com/office/2007/relationships/media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矩形 1">
            <a:extLst>
              <a:ext uri="{FF2B5EF4-FFF2-40B4-BE49-F238E27FC236}">
                <a16:creationId xmlns:a16="http://schemas.microsoft.com/office/drawing/2014/main" xmlns="" id="{50F13F8B-1B3D-D840-9ED0-CD6EAE5D2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2565400"/>
            <a:ext cx="588269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3000" b="1" dirty="0">
                <a:solidFill>
                  <a:srgbClr val="0070C0"/>
                </a:solidFill>
                <a:latin typeface="HelveticaNeue" panose="02000503000000020004" pitchFamily="2" charset="0"/>
              </a:rPr>
              <a:t>	</a:t>
            </a:r>
            <a:r>
              <a:rPr lang="zh-CN" altLang="en-US" sz="3000" b="1" dirty="0">
                <a:solidFill>
                  <a:srgbClr val="0070C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 dirty="0">
              <a:solidFill>
                <a:srgbClr val="0070C0"/>
              </a:solidFill>
              <a:latin typeface="HelveticaNeue" panose="02000503000000020004" pitchFamily="2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zh-CN" sz="3000" b="1" dirty="0">
              <a:solidFill>
                <a:srgbClr val="0070C0"/>
              </a:solidFill>
              <a:latin typeface="HelveticaNeue" panose="02000503000000020004" pitchFamily="2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 dirty="0">
              <a:solidFill>
                <a:srgbClr val="0070C0"/>
              </a:solidFill>
              <a:latin typeface="HelveticaNeue" panose="02000503000000020004" pitchFamily="2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HelveticaNeue" panose="02000503000000020004" pitchFamily="2" charset="0"/>
              </a:rPr>
              <a:t>订阅号：溯恩英语</a:t>
            </a:r>
          </a:p>
        </p:txBody>
      </p:sp>
      <p:sp>
        <p:nvSpPr>
          <p:cNvPr id="40963" name="矩形 3">
            <a:extLst>
              <a:ext uri="{FF2B5EF4-FFF2-40B4-BE49-F238E27FC236}">
                <a16:creationId xmlns:a16="http://schemas.microsoft.com/office/drawing/2014/main" xmlns="" id="{7824763E-0D93-464C-AED5-3FC168C1C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489075"/>
            <a:ext cx="390048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4500" b="1">
                <a:latin typeface="华文新魏" panose="02010800040101010101" pitchFamily="2" charset="-122"/>
                <a:ea typeface="华文新魏" panose="02010800040101010101" pitchFamily="2" charset="-122"/>
              </a:rPr>
              <a:t>知识产权声明</a:t>
            </a:r>
          </a:p>
        </p:txBody>
      </p:sp>
      <p:sp>
        <p:nvSpPr>
          <p:cNvPr id="40964" name="矩形 3">
            <a:extLst>
              <a:ext uri="{FF2B5EF4-FFF2-40B4-BE49-F238E27FC236}">
                <a16:creationId xmlns:a16="http://schemas.microsoft.com/office/drawing/2014/main" xmlns="" id="{83239BA4-B577-5340-B8CD-73E2350BA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099" y="488680"/>
            <a:ext cx="390048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扫码关注</a:t>
            </a:r>
            <a:endParaRPr lang="en-US" altLang="zh-CN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回复：</a:t>
            </a:r>
            <a:r>
              <a:rPr lang="en-US" altLang="zh-CN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hello</a:t>
            </a: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sun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获取课件制作、录课等实用工具包</a:t>
            </a:r>
          </a:p>
        </p:txBody>
      </p:sp>
      <p:pic>
        <p:nvPicPr>
          <p:cNvPr id="4" name="图片 3" descr="图片包含 文字, 纵横字谜&#10;&#10;描述已自动生成">
            <a:extLst>
              <a:ext uri="{FF2B5EF4-FFF2-40B4-BE49-F238E27FC236}">
                <a16:creationId xmlns:a16="http://schemas.microsoft.com/office/drawing/2014/main" xmlns="" id="{1A038466-1E0B-EB4A-ABE2-2F18AB0CB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20" y="2949094"/>
            <a:ext cx="2921833" cy="29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4156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遣词造句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27099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6000" y="213677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16280" y="1571694"/>
            <a:ext cx="11180781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2400" dirty="0">
                <a:solidFill>
                  <a:srgbClr val="22ACE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Group 1: sunburnt; lead to; decade; output</a:t>
            </a:r>
          </a:p>
          <a:p>
            <a:pPr marL="514350" indent="-514350"/>
            <a:endParaRPr lang="en-US" altLang="zh-CN" sz="2400" dirty="0">
              <a:solidFill>
                <a:srgbClr val="22ACEC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/>
            <a:endParaRPr lang="en-US" altLang="zh-CN" sz="2400" dirty="0">
              <a:solidFill>
                <a:srgbClr val="22ACEC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/>
            <a:r>
              <a:rPr lang="en-US" altLang="zh-CN" sz="2400" dirty="0">
                <a:solidFill>
                  <a:srgbClr val="22ACE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Group 2: disturbing; rid ... of; pest; nutrition</a:t>
            </a:r>
          </a:p>
          <a:p>
            <a:pPr marL="514350" indent="-514350"/>
            <a:endParaRPr lang="en-US" altLang="zh-CN" sz="2400" dirty="0">
              <a:solidFill>
                <a:srgbClr val="22ACEC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/>
            <a:endParaRPr lang="en-US" altLang="zh-CN" sz="2400" dirty="0">
              <a:solidFill>
                <a:srgbClr val="22ACEC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/>
            <a:r>
              <a:rPr lang="en-US" altLang="zh-CN" sz="2400" dirty="0">
                <a:solidFill>
                  <a:srgbClr val="22ACE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Group 3: thanks to; keep ... free from; hunger</a:t>
            </a:r>
          </a:p>
          <a:p>
            <a:pPr marL="514350" indent="-514350"/>
            <a:endParaRPr lang="en-US" altLang="zh-CN" sz="2400" dirty="0">
              <a:solidFill>
                <a:srgbClr val="22ACEC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/>
            <a:r>
              <a:rPr lang="en-US" altLang="zh-CN" sz="2400" dirty="0">
                <a:solidFill>
                  <a:srgbClr val="22ACE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Group 4: would rather; focus on; comment</a:t>
            </a:r>
          </a:p>
          <a:p>
            <a:pPr marL="514350" indent="-514350"/>
            <a:endParaRPr lang="en-US" altLang="zh-CN" sz="2400" dirty="0">
              <a:solidFill>
                <a:srgbClr val="22ACEC"/>
              </a:solidFill>
              <a:latin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marL="514350" indent="-514350"/>
            <a:r>
              <a:rPr lang="en-US" altLang="zh-CN" sz="2400" dirty="0">
                <a:solidFill>
                  <a:srgbClr val="22ACE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Group 5: build up; confuse; be satisfied with</a:t>
            </a:r>
          </a:p>
          <a:p>
            <a:pPr marL="514350" indent="-514350"/>
            <a:endParaRPr lang="en-US" altLang="zh-CN" sz="2800" dirty="0">
              <a:solidFill>
                <a:srgbClr val="22ACEC"/>
              </a:solidFill>
              <a:latin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marL="514350" indent="-514350"/>
            <a:endParaRPr lang="en-US" altLang="zh-CN" sz="2800" dirty="0">
              <a:solidFill>
                <a:srgbClr val="22ACEC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5341" y="2034840"/>
            <a:ext cx="1072134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Decades of work in agriculture leads to his sunburnt skin as well as high output in crops.  </a:t>
            </a:r>
          </a:p>
        </p:txBody>
      </p:sp>
      <p:sp>
        <p:nvSpPr>
          <p:cNvPr id="9" name="矩形 8"/>
          <p:cNvSpPr/>
          <p:nvPr/>
        </p:nvSpPr>
        <p:spPr>
          <a:xfrm>
            <a:off x="815341" y="3074970"/>
            <a:ext cx="1072134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It is disturbing that the pest is hard to rid of, for which a lot of plants fail to get enough nutrition.  </a:t>
            </a:r>
          </a:p>
        </p:txBody>
      </p:sp>
      <p:sp>
        <p:nvSpPr>
          <p:cNvPr id="11" name="矩形 10"/>
          <p:cNvSpPr/>
          <p:nvPr/>
        </p:nvSpPr>
        <p:spPr>
          <a:xfrm>
            <a:off x="815341" y="4188125"/>
            <a:ext cx="1072134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Thanks to Yuan Longping, the new crop keeps many people free from hunger. </a:t>
            </a:r>
          </a:p>
        </p:txBody>
      </p:sp>
      <p:sp>
        <p:nvSpPr>
          <p:cNvPr id="4" name="矩形 3"/>
          <p:cNvSpPr/>
          <p:nvPr/>
        </p:nvSpPr>
        <p:spPr>
          <a:xfrm>
            <a:off x="765810" y="4930775"/>
            <a:ext cx="110820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I would rather focus on my own work than comment on others' lives. </a:t>
            </a:r>
          </a:p>
        </p:txBody>
      </p:sp>
      <p:sp>
        <p:nvSpPr>
          <p:cNvPr id="5" name="矩形 4"/>
          <p:cNvSpPr/>
          <p:nvPr/>
        </p:nvSpPr>
        <p:spPr>
          <a:xfrm>
            <a:off x="815340" y="5662295"/>
            <a:ext cx="1108202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Once you build up confidence, you will </a:t>
            </a:r>
            <a:r>
              <a:rPr lang="en-US" sz="2400" dirty="0">
                <a:latin typeface="Calibri" panose="020F0502020204030204" pitchFamily="34" charset="0"/>
                <a:sym typeface="+mn-ea"/>
              </a:rPr>
              <a:t>be satisfied with your own life and </a:t>
            </a:r>
            <a:r>
              <a:rPr lang="en-US" sz="2400" dirty="0">
                <a:latin typeface="Calibri" panose="020F0502020204030204" pitchFamily="34" charset="0"/>
              </a:rPr>
              <a:t>not be confused by others' words.  </a:t>
            </a:r>
          </a:p>
        </p:txBody>
      </p: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1950">
        <p:fade/>
      </p:transition>
    </mc:Choice>
    <mc:Fallback xmlns="">
      <p:transition spd="med" advClick="0" advTm="41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 animBg="1"/>
      <p:bldP spid="8" grpId="0"/>
      <p:bldP spid="9" grpId="0"/>
      <p:bldP spid="11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核心词汇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27099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6000" y="213677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906514" y="1950054"/>
            <a:ext cx="2497541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struggle</a:t>
            </a:r>
            <a:endParaRPr lang="en-US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85918" y="1949863"/>
            <a:ext cx="4298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矩形 43"/>
          <p:cNvSpPr>
            <a:spLocks noChangeArrowheads="1"/>
          </p:cNvSpPr>
          <p:nvPr/>
        </p:nvSpPr>
        <p:spPr bwMode="auto">
          <a:xfrm>
            <a:off x="595630" y="2540176"/>
            <a:ext cx="7550150" cy="353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zh-CN" altLang="en-US" sz="2800" dirty="0">
                <a:solidFill>
                  <a:srgbClr val="252526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写出例句中</a:t>
            </a:r>
            <a:r>
              <a:rPr lang="en-US" altLang="zh-CN" sz="2800" dirty="0">
                <a:solidFill>
                  <a:srgbClr val="252526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struggle</a:t>
            </a:r>
            <a:r>
              <a:rPr lang="zh-CN" altLang="en-US" sz="2800" dirty="0">
                <a:solidFill>
                  <a:srgbClr val="252526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的相关表达和意思</a:t>
            </a:r>
            <a:endParaRPr lang="en-US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 eaLnBrk="0" hangingPunct="0">
              <a:lnSpc>
                <a:spcPct val="115000"/>
              </a:lnSpc>
              <a:buAutoNum type="arabicPeriod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She is struggling to bring up family alone. </a:t>
            </a:r>
            <a:endParaRPr lang="en-US" altLang="zh-CN" sz="2800" dirty="0" smtClean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 eaLnBrk="0" hangingPunct="0">
              <a:lnSpc>
                <a:spcPct val="115000"/>
              </a:lnSpc>
              <a:buAutoNum type="arabicPeriod"/>
            </a:pPr>
            <a:endParaRPr lang="en-US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 eaLnBrk="0" hangingPunct="0">
              <a:lnSpc>
                <a:spcPct val="115000"/>
              </a:lnSpc>
              <a:buAutoNum type="arabicPeriod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 airline is struggling with high costs. </a:t>
            </a:r>
          </a:p>
          <a:p>
            <a:pPr marL="457200" indent="-457200" eaLnBrk="0" hangingPunct="0">
              <a:lnSpc>
                <a:spcPct val="115000"/>
              </a:lnSpc>
              <a:buAutoNum type="arabicPeriod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Millions of people are struggling for survival. </a:t>
            </a:r>
          </a:p>
          <a:p>
            <a:pPr marL="457200" indent="-457200" eaLnBrk="0" hangingPunct="0">
              <a:lnSpc>
                <a:spcPct val="115000"/>
              </a:lnSpc>
              <a:buAutoNum type="arabicPeriod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He struggled against cancer for two years. </a:t>
            </a:r>
          </a:p>
          <a:p>
            <a:pPr eaLnBrk="0" hangingPunct="0">
              <a:lnSpc>
                <a:spcPct val="115000"/>
              </a:lnSpc>
            </a:pPr>
            <a:endParaRPr lang="en-US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18780" y="2781935"/>
            <a:ext cx="37363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struggle to do </a:t>
            </a:r>
            <a:r>
              <a:rPr lang="en-US" altLang="zh-CN" sz="2800" dirty="0" err="1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sth</a:t>
            </a:r>
            <a:r>
              <a:rPr lang="en-US" altLang="zh-CN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</a:p>
          <a:p>
            <a:r>
              <a:rPr lang="zh-CN" alt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艰难做某事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19835" y="5715000"/>
            <a:ext cx="45948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派生词</a:t>
            </a:r>
            <a:endParaRPr lang="zh-CN" altLang="en-US" sz="280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80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struggle n. </a:t>
            </a:r>
            <a:r>
              <a:rPr lang="zh-CN" altLang="en-US" sz="280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挣扎；奋斗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521631" y="4047712"/>
            <a:ext cx="4399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struggle with sth </a:t>
            </a:r>
            <a:r>
              <a:rPr lang="zh-CN" altLang="en-US" sz="280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努力应付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750810" y="4528820"/>
            <a:ext cx="4399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struggle for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sth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alt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为</a:t>
            </a:r>
            <a:r>
              <a:rPr lang="en-US" altLang="zh-CN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...</a:t>
            </a:r>
            <a:r>
              <a:rPr lang="zh-CN" alt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奋斗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355840" y="5009928"/>
            <a:ext cx="4399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struggle against </a:t>
            </a:r>
            <a:r>
              <a:rPr lang="en-US" sz="2800" dirty="0" err="1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sth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与</a:t>
            </a:r>
            <a:r>
              <a:rPr lang="en-US" altLang="zh-CN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...</a:t>
            </a:r>
            <a:r>
              <a:rPr lang="zh-CN" alt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抗争</a:t>
            </a:r>
          </a:p>
        </p:txBody>
      </p:sp>
      <p:pic>
        <p:nvPicPr>
          <p:cNvPr id="9" name="音频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396">
        <p:fade/>
      </p:transition>
    </mc:Choice>
    <mc:Fallback xmlns="">
      <p:transition spd="med" advClick="0" advTm="30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  <p:bldP spid="14" grpId="0"/>
      <p:bldP spid="11" grpId="0"/>
      <p:bldP spid="7" grpId="0"/>
      <p:bldP spid="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2073844" y="988485"/>
            <a:ext cx="730885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Quiz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310" y="871855"/>
            <a:ext cx="3092450" cy="699770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/>
              </a:rPr>
              <a:t>台词翻译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3627099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6000" y="213677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5" name="矩形 43"/>
          <p:cNvSpPr>
            <a:spLocks noChangeArrowheads="1"/>
          </p:cNvSpPr>
          <p:nvPr/>
        </p:nvSpPr>
        <p:spPr bwMode="auto">
          <a:xfrm>
            <a:off x="1507490" y="2380615"/>
            <a:ext cx="1021905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15000"/>
              </a:lnSpc>
            </a:pPr>
            <a:endParaRPr lang="en-US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85" y="2136775"/>
            <a:ext cx="5927090" cy="34575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805" y="2136775"/>
            <a:ext cx="5853430" cy="350139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116330" y="4880610"/>
            <a:ext cx="3937000" cy="235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139940" y="4880610"/>
            <a:ext cx="3937000" cy="235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144">
        <p:fade/>
      </p:transition>
    </mc:Choice>
    <mc:Fallback xmlns="">
      <p:transition spd="med" advClick="0" advTm="24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核心词汇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27099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6000" y="213677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906514" y="1950054"/>
            <a:ext cx="2497541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expand</a:t>
            </a:r>
            <a:endParaRPr lang="en-US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41748" y="1949863"/>
            <a:ext cx="5187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v. </a:t>
            </a:r>
          </a:p>
        </p:txBody>
      </p:sp>
      <p:sp>
        <p:nvSpPr>
          <p:cNvPr id="5" name="矩形 43"/>
          <p:cNvSpPr>
            <a:spLocks noChangeArrowheads="1"/>
          </p:cNvSpPr>
          <p:nvPr/>
        </p:nvSpPr>
        <p:spPr bwMode="auto">
          <a:xfrm>
            <a:off x="791845" y="2689860"/>
            <a:ext cx="8818880" cy="303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zh-CN" altLang="en-US" sz="2800" dirty="0">
                <a:solidFill>
                  <a:srgbClr val="252526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将例句中</a:t>
            </a:r>
            <a:r>
              <a:rPr lang="en-US" altLang="zh-CN" sz="2800" dirty="0">
                <a:solidFill>
                  <a:srgbClr val="252526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expand</a:t>
            </a:r>
            <a:r>
              <a:rPr lang="zh-CN" altLang="en-US" sz="2800" dirty="0">
                <a:solidFill>
                  <a:srgbClr val="252526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相关意思与右边中文意思匹配。</a:t>
            </a:r>
          </a:p>
          <a:p>
            <a:pPr marL="514350" indent="-514350" eaLnBrk="0" hangingPunct="0">
              <a:lnSpc>
                <a:spcPct val="115000"/>
              </a:lnSpc>
              <a:buAutoNum type="arabicPeriod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Water expands as it freezes.</a:t>
            </a:r>
          </a:p>
          <a:p>
            <a:pPr marL="514350" indent="-514350" eaLnBrk="0" hangingPunct="0">
              <a:lnSpc>
                <a:spcPct val="115000"/>
              </a:lnSpc>
              <a:buAutoNum type="arabicPeriod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hotel wnats to expand its business by adding a swimming pool. </a:t>
            </a:r>
          </a:p>
          <a:p>
            <a:pPr marL="514350" indent="-514350" eaLnBrk="0" hangingPunct="0">
              <a:lnSpc>
                <a:spcPct val="115000"/>
              </a:lnSpc>
              <a:buAutoNum type="arabicPeriod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 repeated the question and waited for her to expand.  </a:t>
            </a:r>
          </a:p>
          <a:p>
            <a:pPr marL="514350" indent="-514350" eaLnBrk="0" hangingPunct="0">
              <a:lnSpc>
                <a:spcPct val="115000"/>
              </a:lnSpc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 child's vocabulary expands through reading. 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464040" y="3665855"/>
            <a:ext cx="255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细谈；详述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331960" y="4509770"/>
            <a:ext cx="255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拓展【业务】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667115" y="5205095"/>
            <a:ext cx="3603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（使）扩大；增加</a:t>
            </a:r>
          </a:p>
        </p:txBody>
      </p:sp>
      <p:cxnSp>
        <p:nvCxnSpPr>
          <p:cNvPr id="16" name="直接连接符 15"/>
          <p:cNvCxnSpPr/>
          <p:nvPr/>
        </p:nvCxnSpPr>
        <p:spPr>
          <a:xfrm flipH="1" flipV="1">
            <a:off x="5574223" y="3526126"/>
            <a:ext cx="3373562" cy="19736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8152130" y="4068445"/>
            <a:ext cx="1458595" cy="7531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8078470" y="5485130"/>
            <a:ext cx="854710" cy="292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 flipV="1">
            <a:off x="8707710" y="3998913"/>
            <a:ext cx="943610" cy="6051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音频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603">
        <p:fade/>
      </p:transition>
    </mc:Choice>
    <mc:Fallback xmlns="">
      <p:transition spd="med" advClick="0" advTm="24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2073844" y="988485"/>
            <a:ext cx="730885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Quiz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310" y="871855"/>
            <a:ext cx="3416935" cy="699770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/>
              </a:rPr>
              <a:t>名言翻译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3627099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6000" y="213677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630" y="1571625"/>
            <a:ext cx="4064000" cy="52438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08405" y="3223260"/>
            <a:ext cx="3346450" cy="1568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/>
              <a:t>只有努力到极限，你才能拓展你的能力。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225" y="1571308"/>
            <a:ext cx="4064000" cy="524446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858635" y="2880042"/>
            <a:ext cx="3704590" cy="225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3200" dirty="0">
                <a:solidFill>
                  <a:schemeClr val="tx1"/>
                </a:solidFill>
                <a:sym typeface="+mn-ea"/>
              </a:rPr>
              <a:t>没有人敢冒险之时便是拓展的最佳时机。</a:t>
            </a:r>
          </a:p>
        </p:txBody>
      </p: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740">
        <p:fade/>
      </p:transition>
    </mc:Choice>
    <mc:Fallback xmlns="">
      <p:transition spd="med" advClick="0" advTm="17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 animBg="1"/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核心词汇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27099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906514" y="1950054"/>
            <a:ext cx="2497541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regret</a:t>
            </a:r>
            <a:endParaRPr lang="en-US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5" name="矩形 43"/>
          <p:cNvSpPr>
            <a:spLocks noChangeArrowheads="1"/>
          </p:cNvSpPr>
          <p:nvPr/>
        </p:nvSpPr>
        <p:spPr bwMode="auto">
          <a:xfrm>
            <a:off x="906780" y="2380615"/>
            <a:ext cx="11000105" cy="452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根据例句写出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regret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的相关表达</a:t>
            </a:r>
          </a:p>
          <a:p>
            <a:pPr indent="0" eaLnBrk="0" hangingPunct="0">
              <a:lnSpc>
                <a:spcPct val="115000"/>
              </a:lnSpc>
              <a:buNone/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1. I regret leaving school so young. </a:t>
            </a:r>
          </a:p>
          <a:p>
            <a:pPr indent="0" eaLnBrk="0" hangingPunct="0">
              <a:lnSpc>
                <a:spcPct val="115000"/>
              </a:lnSpc>
              <a:buNone/>
            </a:pPr>
            <a:r>
              <a:rPr lang="en-US" altLang="zh-CN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regret doing sth </a:t>
            </a:r>
            <a:r>
              <a:rPr lang="zh-CN" alt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后悔做某事</a:t>
            </a:r>
            <a:endParaRPr lang="en-US" altLang="zh-CN" sz="28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eaLnBrk="0" hangingPunct="0">
              <a:lnSpc>
                <a:spcPct val="115000"/>
              </a:lnSpc>
              <a:buNone/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2. I regret that I will be unable to attend. </a:t>
            </a:r>
          </a:p>
          <a:p>
            <a:pPr indent="0" eaLnBrk="0" hangingPunct="0">
              <a:lnSpc>
                <a:spcPct val="115000"/>
              </a:lnSpc>
              <a:buNone/>
            </a:pPr>
            <a:r>
              <a:rPr lang="en-US" altLang="zh-CN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regret that ... </a:t>
            </a:r>
            <a:r>
              <a:rPr lang="zh-CN" alt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后悔</a:t>
            </a:r>
            <a:r>
              <a:rPr lang="en-US" altLang="zh-CN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... ...</a:t>
            </a:r>
            <a:endParaRPr lang="en-US" altLang="zh-CN" sz="28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eaLnBrk="0" hangingPunct="0">
              <a:lnSpc>
                <a:spcPct val="115000"/>
              </a:lnSpc>
              <a:buNone/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3. I lost touch with her, much to my regret.</a:t>
            </a:r>
          </a:p>
          <a:p>
            <a:pPr indent="0" eaLnBrk="0" hangingPunct="0">
              <a:lnSpc>
                <a:spcPct val="115000"/>
              </a:lnSpc>
              <a:buNone/>
            </a:pPr>
            <a:r>
              <a:rPr lang="en-US" altLang="zh-CN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to one's regret </a:t>
            </a:r>
            <a:r>
              <a:rPr lang="zh-CN" alt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让某人遗憾的是</a:t>
            </a:r>
            <a:endParaRPr lang="en-US" altLang="zh-CN" sz="28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 eaLnBrk="0" hangingPunct="0">
              <a:lnSpc>
                <a:spcPct val="115000"/>
              </a:lnSpc>
              <a:buNone/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4. I decided with some regret that it was some to move on.</a:t>
            </a:r>
          </a:p>
          <a:p>
            <a:pPr indent="0" eaLnBrk="0" hangingPunct="0">
              <a:lnSpc>
                <a:spcPct val="115000"/>
              </a:lnSpc>
              <a:buNone/>
            </a:pPr>
            <a:r>
              <a:rPr lang="en-US" altLang="zh-CN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with regret </a:t>
            </a:r>
            <a:r>
              <a:rPr lang="zh-CN" alt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遗憾地</a:t>
            </a:r>
          </a:p>
        </p:txBody>
      </p:sp>
      <p:sp>
        <p:nvSpPr>
          <p:cNvPr id="8" name="矩形 7"/>
          <p:cNvSpPr/>
          <p:nvPr/>
        </p:nvSpPr>
        <p:spPr>
          <a:xfrm>
            <a:off x="3150296" y="1904143"/>
            <a:ext cx="1278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n. &amp; v. 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2638">
        <p:fade/>
      </p:transition>
    </mc:Choice>
    <mc:Fallback xmlns="">
      <p:transition spd="med" advClick="0" advTm="32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2073844" y="988485"/>
            <a:ext cx="730885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Quiz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310" y="871855"/>
            <a:ext cx="3888740" cy="699770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/>
              </a:rPr>
              <a:t>一句多译</a:t>
            </a:r>
          </a:p>
        </p:txBody>
      </p: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4" name="矩形 43"/>
          <p:cNvSpPr>
            <a:spLocks noChangeArrowheads="1"/>
          </p:cNvSpPr>
          <p:nvPr/>
        </p:nvSpPr>
        <p:spPr bwMode="auto">
          <a:xfrm>
            <a:off x="1160145" y="2310130"/>
            <a:ext cx="1002792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很抱歉，我不能参加你的生日派对。</a:t>
            </a:r>
          </a:p>
          <a:p>
            <a:pPr marL="457200" indent="-457200" eaLnBrk="0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 really regret that I will be unable to attend your birthday party. </a:t>
            </a:r>
          </a:p>
          <a:p>
            <a:pPr marL="457200" indent="-457200" eaLnBrk="0" hangingPunc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Much to my regret that I am unable to attend your birthday party.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6624"/>
          <a:stretch>
            <a:fillRect/>
          </a:stretch>
        </p:blipFill>
        <p:spPr>
          <a:xfrm>
            <a:off x="4081780" y="3440430"/>
            <a:ext cx="3416300" cy="3317875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520">
        <p:fade/>
      </p:transition>
    </mc:Choice>
    <mc:Fallback xmlns="">
      <p:transition spd="med" advClick="0" advTm="15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核心词汇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6000" y="213677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906514" y="1950054"/>
            <a:ext cx="2497541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reduce</a:t>
            </a:r>
            <a:endParaRPr lang="en-US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5" name="矩形 43"/>
          <p:cNvSpPr>
            <a:spLocks noChangeArrowheads="1"/>
          </p:cNvSpPr>
          <p:nvPr/>
        </p:nvSpPr>
        <p:spPr bwMode="auto">
          <a:xfrm>
            <a:off x="1009650" y="3218815"/>
            <a:ext cx="8685530" cy="155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marL="457200" indent="-457200" eaLnBrk="0" hangingPunct="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Giving up smoking reduces the risk of heart disease. </a:t>
            </a:r>
          </a:p>
          <a:p>
            <a:pPr marL="457200" indent="-457200" eaLnBrk="0" hangingPunct="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Costs have been reduced by 20% over the past year.</a:t>
            </a:r>
          </a:p>
          <a:p>
            <a:pPr marL="457200" indent="-457200" eaLnBrk="0" hangingPunct="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number of employees was reduced from 40 to 25.</a:t>
            </a:r>
          </a:p>
        </p:txBody>
      </p:sp>
      <p:sp>
        <p:nvSpPr>
          <p:cNvPr id="7" name="矩形 43"/>
          <p:cNvSpPr>
            <a:spLocks noChangeArrowheads="1"/>
          </p:cNvSpPr>
          <p:nvPr/>
        </p:nvSpPr>
        <p:spPr bwMode="auto">
          <a:xfrm>
            <a:off x="1089660" y="2585720"/>
            <a:ext cx="585597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zh-CN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利用例句找出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reduce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用法</a:t>
            </a:r>
            <a:endParaRPr lang="zh-CN" altLang="en-US" sz="28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12538" y="1904143"/>
            <a:ext cx="6076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v.  </a:t>
            </a:r>
          </a:p>
        </p:txBody>
      </p:sp>
      <p:sp>
        <p:nvSpPr>
          <p:cNvPr id="12" name="矩形 43"/>
          <p:cNvSpPr>
            <a:spLocks noChangeArrowheads="1"/>
          </p:cNvSpPr>
          <p:nvPr/>
        </p:nvSpPr>
        <p:spPr bwMode="auto">
          <a:xfrm>
            <a:off x="9370695" y="3147695"/>
            <a:ext cx="185166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sth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矩形 43"/>
          <p:cNvSpPr>
            <a:spLocks noChangeArrowheads="1"/>
          </p:cNvSpPr>
          <p:nvPr/>
        </p:nvSpPr>
        <p:spPr bwMode="auto">
          <a:xfrm>
            <a:off x="8220075" y="4533265"/>
            <a:ext cx="36512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reduce from sth to sth</a:t>
            </a:r>
          </a:p>
        </p:txBody>
      </p:sp>
      <p:sp>
        <p:nvSpPr>
          <p:cNvPr id="11" name="矩形 43"/>
          <p:cNvSpPr>
            <a:spLocks noChangeArrowheads="1"/>
          </p:cNvSpPr>
          <p:nvPr/>
        </p:nvSpPr>
        <p:spPr bwMode="auto">
          <a:xfrm>
            <a:off x="9503410" y="3709670"/>
            <a:ext cx="27368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reduce sth by sth</a:t>
            </a:r>
          </a:p>
        </p:txBody>
      </p:sp>
      <p:sp>
        <p:nvSpPr>
          <p:cNvPr id="10" name="矩形 43"/>
          <p:cNvSpPr>
            <a:spLocks noChangeArrowheads="1"/>
          </p:cNvSpPr>
          <p:nvPr/>
        </p:nvSpPr>
        <p:spPr bwMode="auto">
          <a:xfrm>
            <a:off x="1403350" y="5382895"/>
            <a:ext cx="631952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派生词</a:t>
            </a:r>
          </a:p>
          <a:p>
            <a:pPr eaLnBrk="0" hangingPunct="0">
              <a:lnSpc>
                <a:spcPct val="115000"/>
              </a:lnSpc>
            </a:pPr>
            <a:r>
              <a:rPr lang="en-US" altLang="zh-CN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reduction n. </a:t>
            </a:r>
            <a:r>
              <a:rPr lang="zh-CN" altLang="en-US" sz="2800" dirty="0">
                <a:solidFill>
                  <a:srgbClr val="0070C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减少，下降，缩小</a:t>
            </a:r>
          </a:p>
        </p:txBody>
      </p:sp>
      <p:pic>
        <p:nvPicPr>
          <p:cNvPr id="9" name="音频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9899">
        <p:fade/>
      </p:transition>
    </mc:Choice>
    <mc:Fallback xmlns="">
      <p:transition spd="med" advClick="0" advTm="29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  <p:bldP spid="12" grpId="0"/>
      <p:bldP spid="6" grpId="0"/>
      <p:bldP spid="11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2073844" y="988485"/>
            <a:ext cx="730885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Quiz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310" y="871855"/>
            <a:ext cx="3445510" cy="699770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/>
              </a:rPr>
              <a:t>看图造句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5" name="矩形 43"/>
          <p:cNvSpPr>
            <a:spLocks noChangeArrowheads="1"/>
          </p:cNvSpPr>
          <p:nvPr/>
        </p:nvSpPr>
        <p:spPr bwMode="auto">
          <a:xfrm>
            <a:off x="6063615" y="2882265"/>
            <a:ext cx="57372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00000"/>
              </a:lnSpc>
            </a:pPr>
            <a:r>
              <a:rPr lang="en-US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The number of households who are earning middle-class incomes have been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reduce</a:t>
            </a:r>
            <a:r>
              <a:rPr lang="en-US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d from 50.3% to 42.2% over the past four decades. </a:t>
            </a:r>
            <a:endParaRPr lang="zh-CN" altLang="en-US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" y="2009140"/>
            <a:ext cx="5265420" cy="4341495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954">
        <p:fade/>
      </p:transition>
    </mc:Choice>
    <mc:Fallback xmlns="">
      <p:transition spd="med" advClick="0" advTm="14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核心词汇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906514" y="1950054"/>
            <a:ext cx="2497541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comment</a:t>
            </a:r>
            <a:endParaRPr lang="en-US" altLang="zh-CN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04296" y="1904143"/>
            <a:ext cx="1278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n. &amp; v. </a:t>
            </a:r>
          </a:p>
        </p:txBody>
      </p:sp>
      <p:sp>
        <p:nvSpPr>
          <p:cNvPr id="6" name="矩形 43"/>
          <p:cNvSpPr>
            <a:spLocks noChangeArrowheads="1"/>
          </p:cNvSpPr>
          <p:nvPr/>
        </p:nvSpPr>
        <p:spPr bwMode="auto">
          <a:xfrm>
            <a:off x="906780" y="2656205"/>
            <a:ext cx="10879455" cy="353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根据例句写出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comment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相关搭配</a:t>
            </a:r>
          </a:p>
          <a:p>
            <a:pPr marL="457200" indent="-457200" eaLnBrk="0" hangingPunct="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She made helpful comments on my work. </a:t>
            </a:r>
          </a:p>
          <a:p>
            <a:pPr marL="457200" indent="-457200" eaLnBrk="0" hangingPunct="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Have you any comment to make about the cause of the disaster?</a:t>
            </a:r>
          </a:p>
          <a:p>
            <a:pPr marL="457200" indent="-457200" eaLnBrk="0" hangingPunct="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 don't feel I can comment on their decision.</a:t>
            </a:r>
          </a:p>
          <a:p>
            <a:pPr marL="457200" indent="-457200" eaLnBrk="0" hangingPunct="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One student commented that she preferred literature to social science.</a:t>
            </a:r>
          </a:p>
          <a:p>
            <a:pPr eaLnBrk="0" hangingPunct="0">
              <a:lnSpc>
                <a:spcPct val="115000"/>
              </a:lnSpc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15000"/>
              </a:lnSpc>
            </a:pP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43"/>
          <p:cNvSpPr>
            <a:spLocks noChangeArrowheads="1"/>
          </p:cNvSpPr>
          <p:nvPr/>
        </p:nvSpPr>
        <p:spPr bwMode="auto">
          <a:xfrm>
            <a:off x="1277620" y="5198745"/>
            <a:ext cx="5051425" cy="155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6" rIns="68570" bIns="34286">
            <a:spAutoFit/>
          </a:bodyPr>
          <a:lstStyle/>
          <a:p>
            <a:pPr eaLnBrk="0" hangingPunct="0">
              <a:lnSpc>
                <a:spcPct val="115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make comments on/about sth</a:t>
            </a:r>
          </a:p>
          <a:p>
            <a:pPr eaLnBrk="0" hangingPunct="0">
              <a:lnSpc>
                <a:spcPct val="115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comment on sth</a:t>
            </a:r>
          </a:p>
          <a:p>
            <a:pPr eaLnBrk="0" hangingPunct="0">
              <a:lnSpc>
                <a:spcPct val="115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comment that ...</a:t>
            </a:r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3224">
        <p:fade/>
      </p:transition>
    </mc:Choice>
    <mc:Fallback xmlns="">
      <p:transition spd="med" advClick="0" advTm="23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2068546" y="3225439"/>
            <a:ext cx="2199969" cy="2199969"/>
          </a:xfrm>
          <a:prstGeom prst="ellipse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3333731" y="1051391"/>
            <a:ext cx="5429287" cy="925033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2242021" y="3398913"/>
            <a:ext cx="1853017" cy="1853016"/>
          </a:xfrm>
          <a:prstGeom prst="ellipse">
            <a:avLst/>
          </a:prstGeom>
          <a:blipFill rotWithShape="1">
            <a:blip r:embed="rId3" cstate="print"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121899" tIns="60949" rIns="121899" bIns="60949" numCol="1" rtlCol="0" anchor="t" anchorCtr="0" compatLnSpc="1"/>
          <a:lstStyle/>
          <a:p>
            <a:pPr defTabSz="913765"/>
            <a:endParaRPr lang="zh-CN" altLang="en-US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428981" y="1045838"/>
            <a:ext cx="5143536" cy="86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B4U2</a:t>
            </a:r>
            <a:endParaRPr lang="en-US" altLang="zh-CN" sz="2800" b="1" dirty="0" smtClean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cs typeface="宋体" panose="02010600030101010101" pitchFamily="2" charset="-122"/>
              <a:sym typeface="Arial" panose="020B060402020202020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rPr>
              <a:t>Working the land</a:t>
            </a:r>
            <a:endParaRPr lang="en-US" altLang="zh-CN" sz="2800" b="1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cs typeface="宋体" panose="02010600030101010101" pitchFamily="2" charset="-122"/>
              <a:sym typeface="Arial" panose="020B0604020202020204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552435" y="2778768"/>
            <a:ext cx="0" cy="3094074"/>
          </a:xfrm>
          <a:prstGeom prst="line">
            <a:avLst/>
          </a:prstGeom>
          <a:ln w="28575">
            <a:solidFill>
              <a:srgbClr val="22A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552435" y="3790880"/>
            <a:ext cx="7492123" cy="198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 smtClean="0">
                <a:latin typeface="Calibri" panose="020F0502020204030204" pitchFamily="34" charset="0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New Words and Expressions</a:t>
            </a:r>
            <a:endParaRPr lang="en-US" altLang="zh-CN" sz="4000" dirty="0">
              <a:latin typeface="Calibri" panose="020F0502020204030204" pitchFamily="34" charset="0"/>
              <a:ea typeface="微软雅黑" panose="020B0503020204020204" charset="-122"/>
              <a:cs typeface="宋体" panose="02010600030101010101" pitchFamily="2" charset="-122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charset="-122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charset="-122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1" name="平行四边形 10"/>
          <p:cNvSpPr/>
          <p:nvPr/>
        </p:nvSpPr>
        <p:spPr>
          <a:xfrm>
            <a:off x="2285973" y="1214423"/>
            <a:ext cx="745739" cy="739515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2" name="平行四边形 11"/>
          <p:cNvSpPr/>
          <p:nvPr/>
        </p:nvSpPr>
        <p:spPr>
          <a:xfrm>
            <a:off x="8953520" y="1285861"/>
            <a:ext cx="745739" cy="739515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75">
        <p:fade/>
      </p:transition>
    </mc:Choice>
    <mc:Fallback xmlns="">
      <p:transition spd="med" advClick="0" advTm="18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2073844" y="988485"/>
            <a:ext cx="730885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Quiz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310" y="871855"/>
            <a:ext cx="3299460" cy="699770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/>
              </a:rPr>
              <a:t>名言翻译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89660" y="2256790"/>
            <a:ext cx="961199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Calibri" panose="020F0502020204030204" pitchFamily="34" charset="0"/>
                <a:cs typeface="Calibri" panose="020F0502020204030204" pitchFamily="34" charset="0"/>
              </a:rPr>
              <a:t>我相信言论自由，但我也相信我们应该有权评论言论自由。</a:t>
            </a:r>
          </a:p>
          <a:p>
            <a:r>
              <a:rPr lang="zh-CN" altLang="en-US" sz="2800">
                <a:latin typeface="Calibri" panose="020F0502020204030204" pitchFamily="34" charset="0"/>
                <a:cs typeface="Calibri" panose="020F0502020204030204" pitchFamily="34" charset="0"/>
              </a:rPr>
              <a:t>I believe in freedom of speech, but I believe we should also have the right to </a:t>
            </a:r>
            <a:r>
              <a:rPr lang="zh-CN" altLang="en-US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 on</a:t>
            </a:r>
            <a:r>
              <a:rPr lang="zh-CN" altLang="en-US" sz="2800">
                <a:latin typeface="Calibri" panose="020F0502020204030204" pitchFamily="34" charset="0"/>
                <a:cs typeface="Calibri" panose="020F0502020204030204" pitchFamily="34" charset="0"/>
              </a:rPr>
              <a:t> freedom of speech. </a:t>
            </a:r>
            <a:r>
              <a:rPr lang="en-US" altLang="zh-CN" sz="2800">
                <a:latin typeface="Calibri" panose="020F0502020204030204" pitchFamily="34" charset="0"/>
                <a:cs typeface="Calibri" panose="020F0502020204030204" pitchFamily="34" charset="0"/>
              </a:rPr>
              <a:t>(by </a:t>
            </a:r>
            <a:r>
              <a:rPr lang="zh-CN" altLang="en-US" sz="2800">
                <a:latin typeface="Calibri" panose="020F0502020204030204" pitchFamily="34" charset="0"/>
                <a:cs typeface="Calibri" panose="020F0502020204030204" pitchFamily="34" charset="0"/>
              </a:rPr>
              <a:t>Stockwell Day</a:t>
            </a:r>
            <a:r>
              <a:rPr lang="en-US" altLang="zh-CN" sz="28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altLang="zh-CN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80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zh-CN" altLang="en-US" sz="2800">
                <a:latin typeface="Calibri" panose="020F0502020204030204" pitchFamily="34" charset="0"/>
                <a:cs typeface="Calibri" panose="020F0502020204030204" pitchFamily="34" charset="0"/>
              </a:rPr>
              <a:t>无可奉告</a:t>
            </a:r>
            <a:r>
              <a:rPr lang="en-US" altLang="zh-CN" sz="280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zh-CN" altLang="en-US" sz="2800">
                <a:latin typeface="Calibri" panose="020F0502020204030204" pitchFamily="34" charset="0"/>
                <a:cs typeface="Calibri" panose="020F0502020204030204" pitchFamily="34" charset="0"/>
              </a:rPr>
              <a:t>是个很好的表达。我经常使用这个表达。</a:t>
            </a:r>
            <a:endParaRPr lang="en-US" altLang="zh-CN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CN" altLang="en-US" sz="280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zh-CN" altLang="en-US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comment</a:t>
            </a:r>
            <a:r>
              <a:rPr lang="zh-CN" altLang="en-US" sz="2800">
                <a:latin typeface="Calibri" panose="020F0502020204030204" pitchFamily="34" charset="0"/>
                <a:cs typeface="Calibri" panose="020F0502020204030204" pitchFamily="34" charset="0"/>
              </a:rPr>
              <a:t>' is a splendid expression. I am using it again and again. </a:t>
            </a:r>
            <a:r>
              <a:rPr lang="en-US" altLang="zh-CN" sz="2800">
                <a:latin typeface="Calibri" panose="020F0502020204030204" pitchFamily="34" charset="0"/>
                <a:cs typeface="Calibri" panose="020F0502020204030204" pitchFamily="34" charset="0"/>
              </a:rPr>
              <a:t>(by </a:t>
            </a:r>
            <a:r>
              <a:rPr lang="zh-CN" altLang="en-US" sz="2800">
                <a:latin typeface="Calibri" panose="020F0502020204030204" pitchFamily="34" charset="0"/>
                <a:cs typeface="Calibri" panose="020F0502020204030204" pitchFamily="34" charset="0"/>
              </a:rPr>
              <a:t>Winston Churchill</a:t>
            </a:r>
            <a:r>
              <a:rPr lang="en-US" altLang="zh-CN" sz="28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CN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zh-CN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zh-CN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567">
        <p:fade/>
      </p:transition>
    </mc:Choice>
    <mc:Fallback xmlns="">
      <p:transition spd="med" advClick="0" advTm="30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即学即用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4010" y="1941195"/>
            <a:ext cx="11524615" cy="4635500"/>
          </a:xfrm>
          <a:prstGeom prst="rect">
            <a:avLst/>
          </a:prstGeom>
          <a:solidFill>
            <a:srgbClr val="E0E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>
              <a:latin typeface="Calibri" panose="020F0502020204030204" pitchFamily="34" charset="0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1350" y="2058670"/>
            <a:ext cx="10725150" cy="439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>
                <a:latin typeface="Calibri" panose="020F0502020204030204" pitchFamily="34" charset="0"/>
              </a:rPr>
              <a:t>         Zhuang </a:t>
            </a:r>
            <a:r>
              <a:rPr lang="en-US" altLang="zh-CN" sz="2800" dirty="0" err="1">
                <a:latin typeface="Calibri" panose="020F0502020204030204" pitchFamily="34" charset="0"/>
              </a:rPr>
              <a:t>Qiaosheng</a:t>
            </a:r>
            <a:r>
              <a:rPr lang="en-US" altLang="zh-CN" sz="2800" dirty="0">
                <a:latin typeface="Calibri" panose="020F0502020204030204" pitchFamily="34" charset="0"/>
              </a:rPr>
              <a:t> is the most famous wheat scientist in China. Despite a very difficult situation and poor condition, Zhuang _________ his work in wheat research and has made great achievements, _________much higher grain increase. One of his great discoveries is to _____ the wheat _________ some diseases, which therefore increases the output. Zhuang is also a pioneer in promoting wheat production in Tibet. _________ him, more and more wheat is able to grow there. Zhuang is never _____________ his work and devotes more than six decades to the wheat study. People </a:t>
            </a:r>
            <a:r>
              <a:rPr lang="en-US" altLang="zh-CN" sz="2800" dirty="0" smtClean="0">
                <a:latin typeface="Calibri" panose="020F0502020204030204" pitchFamily="34" charset="0"/>
              </a:rPr>
              <a:t>________ </a:t>
            </a:r>
            <a:r>
              <a:rPr lang="en-US" altLang="zh-CN" sz="2800" dirty="0">
                <a:latin typeface="Calibri" panose="020F0502020204030204" pitchFamily="34" charset="0"/>
              </a:rPr>
              <a:t>that he is a hardworking and modest scientist.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600565" y="2451735"/>
            <a:ext cx="17659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focused on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08025" y="3273425"/>
            <a:ext cx="16992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leading to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81050" y="3733165"/>
            <a:ext cx="87376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keep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303905" y="3733165"/>
            <a:ext cx="15424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free from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86970" y="4605020"/>
            <a:ext cx="15805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Thanks to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443605" y="5036907"/>
            <a:ext cx="21018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satisfied with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040120" y="5461810"/>
            <a:ext cx="156464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comment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815" y="531495"/>
            <a:ext cx="1152525" cy="1333500"/>
          </a:xfrm>
          <a:prstGeom prst="rect">
            <a:avLst/>
          </a:prstGeom>
        </p:spPr>
      </p:pic>
      <p:pic>
        <p:nvPicPr>
          <p:cNvPr id="12" name="音频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6146">
        <p:fade/>
      </p:transition>
    </mc:Choice>
    <mc:Fallback xmlns="">
      <p:transition spd="med" advClick="0" advTm="66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1" grpId="0" animBg="1"/>
      <p:bldP spid="14" grpId="0"/>
      <p:bldP spid="3" grpId="0"/>
      <p:bldP spid="5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矩形 1">
            <a:extLst>
              <a:ext uri="{FF2B5EF4-FFF2-40B4-BE49-F238E27FC236}">
                <a16:creationId xmlns:a16="http://schemas.microsoft.com/office/drawing/2014/main" xmlns="" id="{50F13F8B-1B3D-D840-9ED0-CD6EAE5D2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2565400"/>
            <a:ext cx="588269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3000" b="1" dirty="0">
                <a:solidFill>
                  <a:srgbClr val="0070C0"/>
                </a:solidFill>
                <a:latin typeface="HelveticaNeue" panose="02000503000000020004" pitchFamily="2" charset="0"/>
              </a:rPr>
              <a:t>	</a:t>
            </a:r>
            <a:r>
              <a:rPr lang="zh-CN" altLang="en-US" sz="3000" b="1" dirty="0">
                <a:solidFill>
                  <a:srgbClr val="0070C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 dirty="0">
              <a:solidFill>
                <a:srgbClr val="0070C0"/>
              </a:solidFill>
              <a:latin typeface="HelveticaNeue" panose="02000503000000020004" pitchFamily="2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zh-CN" sz="3000" b="1" dirty="0">
              <a:solidFill>
                <a:srgbClr val="0070C0"/>
              </a:solidFill>
              <a:latin typeface="HelveticaNeue" panose="02000503000000020004" pitchFamily="2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 dirty="0">
              <a:solidFill>
                <a:srgbClr val="0070C0"/>
              </a:solidFill>
              <a:latin typeface="HelveticaNeue" panose="02000503000000020004" pitchFamily="2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HelveticaNeue" panose="02000503000000020004" pitchFamily="2" charset="0"/>
              </a:rPr>
              <a:t>订阅号：溯恩英语</a:t>
            </a:r>
          </a:p>
        </p:txBody>
      </p:sp>
      <p:sp>
        <p:nvSpPr>
          <p:cNvPr id="40963" name="矩形 3">
            <a:extLst>
              <a:ext uri="{FF2B5EF4-FFF2-40B4-BE49-F238E27FC236}">
                <a16:creationId xmlns:a16="http://schemas.microsoft.com/office/drawing/2014/main" xmlns="" id="{7824763E-0D93-464C-AED5-3FC168C1C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489075"/>
            <a:ext cx="390048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4500" b="1">
                <a:latin typeface="华文新魏" panose="02010800040101010101" pitchFamily="2" charset="-122"/>
                <a:ea typeface="华文新魏" panose="02010800040101010101" pitchFamily="2" charset="-122"/>
              </a:rPr>
              <a:t>知识产权声明</a:t>
            </a:r>
          </a:p>
        </p:txBody>
      </p:sp>
      <p:sp>
        <p:nvSpPr>
          <p:cNvPr id="40964" name="矩形 3">
            <a:extLst>
              <a:ext uri="{FF2B5EF4-FFF2-40B4-BE49-F238E27FC236}">
                <a16:creationId xmlns:a16="http://schemas.microsoft.com/office/drawing/2014/main" xmlns="" id="{83239BA4-B577-5340-B8CD-73E2350BA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099" y="488680"/>
            <a:ext cx="390048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扫码关注</a:t>
            </a:r>
            <a:endParaRPr lang="en-US" altLang="zh-CN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回复：</a:t>
            </a:r>
            <a:r>
              <a:rPr lang="en-US" altLang="zh-CN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hello</a:t>
            </a: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sun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获取课件制作、录课等实用工具包</a:t>
            </a:r>
          </a:p>
        </p:txBody>
      </p:sp>
      <p:pic>
        <p:nvPicPr>
          <p:cNvPr id="4" name="图片 3" descr="图片包含 文字, 纵横字谜&#10;&#10;描述已自动生成">
            <a:extLst>
              <a:ext uri="{FF2B5EF4-FFF2-40B4-BE49-F238E27FC236}">
                <a16:creationId xmlns:a16="http://schemas.microsoft.com/office/drawing/2014/main" xmlns="" id="{1A038466-1E0B-EB4A-ABE2-2F18AB0CB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20" y="2949094"/>
            <a:ext cx="2921833" cy="29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226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重点单词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762432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sp>
        <p:nvSpPr>
          <p:cNvPr id="7" name="椭圆 6"/>
          <p:cNvSpPr/>
          <p:nvPr/>
        </p:nvSpPr>
        <p:spPr>
          <a:xfrm>
            <a:off x="1283949" y="2432000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283949" y="3940167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76243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sp>
        <p:nvSpPr>
          <p:cNvPr id="14" name="椭圆 13"/>
          <p:cNvSpPr/>
          <p:nvPr/>
        </p:nvSpPr>
        <p:spPr>
          <a:xfrm>
            <a:off x="1283857" y="5897967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27275" y="1492250"/>
            <a:ext cx="9878060" cy="5323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________           </a:t>
            </a:r>
            <a:r>
              <a:rPr lang="en-US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&amp; vi. 斗争；拼搏；努力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________  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&amp; vi. 使变大；伸展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________   	</a:t>
            </a:r>
            <a:r>
              <a:rPr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摆脱；除去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 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ad</a:t>
            </a:r>
            <a:r>
              <a:rPr lang="en-US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因为；所以；因而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 ________   	</a:t>
            </a:r>
            <a:r>
              <a:rPr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&amp; vi. 输出；出口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 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vt. 遗憾；惋惜 n. 遗憾；懊悔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 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焦点；中心点 vt. 集中；聚集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 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减少；减缩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9. ________   	n. 评论；议论 vi. &amp; vt. 表达意见；作出评论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adj. 晒黑的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________      	</a:t>
            </a:r>
            <a:r>
              <a:rPr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十年；十年期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12.________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adj. 特级的；超级的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62432" y="1498600"/>
            <a:ext cx="2127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struggle</a:t>
            </a:r>
          </a:p>
        </p:txBody>
      </p:sp>
      <p:sp>
        <p:nvSpPr>
          <p:cNvPr id="4" name="TextBox 16"/>
          <p:cNvSpPr txBox="1"/>
          <p:nvPr/>
        </p:nvSpPr>
        <p:spPr>
          <a:xfrm>
            <a:off x="2762432" y="1910080"/>
            <a:ext cx="1949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expand</a:t>
            </a:r>
          </a:p>
        </p:txBody>
      </p:sp>
      <p:sp>
        <p:nvSpPr>
          <p:cNvPr id="5" name="TextBox 16"/>
          <p:cNvSpPr txBox="1"/>
          <p:nvPr/>
        </p:nvSpPr>
        <p:spPr>
          <a:xfrm>
            <a:off x="2762432" y="2342515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rid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2762432" y="2743835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therefore</a:t>
            </a:r>
          </a:p>
        </p:txBody>
      </p:sp>
      <p:sp>
        <p:nvSpPr>
          <p:cNvPr id="19" name="TextBox 16"/>
          <p:cNvSpPr txBox="1"/>
          <p:nvPr/>
        </p:nvSpPr>
        <p:spPr>
          <a:xfrm>
            <a:off x="2762432" y="3168015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export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2762432" y="3665855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regret</a:t>
            </a:r>
          </a:p>
        </p:txBody>
      </p:sp>
      <p:sp>
        <p:nvSpPr>
          <p:cNvPr id="24" name="TextBox 16"/>
          <p:cNvSpPr txBox="1"/>
          <p:nvPr/>
        </p:nvSpPr>
        <p:spPr>
          <a:xfrm>
            <a:off x="2762432" y="4105275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focus</a:t>
            </a:r>
          </a:p>
        </p:txBody>
      </p:sp>
      <p:sp>
        <p:nvSpPr>
          <p:cNvPr id="25" name="TextBox 16"/>
          <p:cNvSpPr txBox="1"/>
          <p:nvPr/>
        </p:nvSpPr>
        <p:spPr>
          <a:xfrm>
            <a:off x="2762432" y="4519295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reduce </a:t>
            </a:r>
          </a:p>
        </p:txBody>
      </p:sp>
      <p:sp>
        <p:nvSpPr>
          <p:cNvPr id="26" name="TextBox 16"/>
          <p:cNvSpPr txBox="1"/>
          <p:nvPr/>
        </p:nvSpPr>
        <p:spPr>
          <a:xfrm>
            <a:off x="2762432" y="4961255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comment </a:t>
            </a:r>
          </a:p>
        </p:txBody>
      </p:sp>
      <p:sp>
        <p:nvSpPr>
          <p:cNvPr id="27" name="TextBox 16"/>
          <p:cNvSpPr txBox="1"/>
          <p:nvPr/>
        </p:nvSpPr>
        <p:spPr>
          <a:xfrm>
            <a:off x="2762432" y="5403215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sunburnt</a:t>
            </a:r>
          </a:p>
        </p:txBody>
      </p:sp>
      <p:sp>
        <p:nvSpPr>
          <p:cNvPr id="28" name="TextBox 16"/>
          <p:cNvSpPr txBox="1"/>
          <p:nvPr/>
        </p:nvSpPr>
        <p:spPr>
          <a:xfrm>
            <a:off x="2762432" y="5760720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decade</a:t>
            </a:r>
          </a:p>
        </p:txBody>
      </p:sp>
      <p:sp>
        <p:nvSpPr>
          <p:cNvPr id="30" name="TextBox 16"/>
          <p:cNvSpPr txBox="1"/>
          <p:nvPr/>
        </p:nvSpPr>
        <p:spPr>
          <a:xfrm>
            <a:off x="2762432" y="6229350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super </a:t>
            </a:r>
          </a:p>
        </p:txBody>
      </p:sp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4218">
        <p:fade/>
      </p:transition>
    </mc:Choice>
    <mc:Fallback xmlns="">
      <p:transition spd="med" advClick="0" advTm="54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17" grpId="0"/>
      <p:bldP spid="4" grpId="0"/>
      <p:bldP spid="5" grpId="0"/>
      <p:bldP spid="18" grpId="0"/>
      <p:bldP spid="19" grpId="0"/>
      <p:bldP spid="20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重点单词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866390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sp>
        <p:nvSpPr>
          <p:cNvPr id="7" name="椭圆 6"/>
          <p:cNvSpPr/>
          <p:nvPr/>
        </p:nvSpPr>
        <p:spPr>
          <a:xfrm>
            <a:off x="1283949" y="2432000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283949" y="3940167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866390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sp>
        <p:nvSpPr>
          <p:cNvPr id="14" name="椭圆 13"/>
          <p:cNvSpPr/>
          <p:nvPr/>
        </p:nvSpPr>
        <p:spPr>
          <a:xfrm>
            <a:off x="1283857" y="5897967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27275" y="1492250"/>
            <a:ext cx="9878060" cy="5323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13. ________         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n. 产量；输出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14. ________     	 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庄稼；农作物；产量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15. ________   	</a:t>
            </a:r>
            <a:r>
              <a:rPr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n. 饥饿；欲望 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&amp; vi. （使）饥饿 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16. 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adj. 引起烦恼的；令人不安的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17. ________   	</a:t>
            </a:r>
            <a:r>
              <a:rPr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vt. &amp; vi. 循环；流传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18. ________   	n. 战役；战斗；较量 vt. &amp; vi. 搏斗；奋斗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 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n. 自由；自主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 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&amp; vi. 配备；装备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21. 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工作；职业；占领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22.________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营养</a:t>
            </a:r>
            <a:r>
              <a:rPr 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滋养；食物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23. ________      	</a:t>
            </a:r>
            <a:r>
              <a:rPr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画底线标出；强调</a:t>
            </a:r>
          </a:p>
          <a:p>
            <a:pPr>
              <a:lnSpc>
                <a:spcPts val="34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24.________   	</a:t>
            </a:r>
            <a:r>
              <a:rPr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总结；摘要；概要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66390" y="1492250"/>
            <a:ext cx="2131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4" name="TextBox 16"/>
          <p:cNvSpPr txBox="1"/>
          <p:nvPr/>
        </p:nvSpPr>
        <p:spPr>
          <a:xfrm>
            <a:off x="2866390" y="1910080"/>
            <a:ext cx="1949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crop</a:t>
            </a:r>
          </a:p>
        </p:txBody>
      </p:sp>
      <p:sp>
        <p:nvSpPr>
          <p:cNvPr id="5" name="TextBox 16"/>
          <p:cNvSpPr txBox="1"/>
          <p:nvPr/>
        </p:nvSpPr>
        <p:spPr>
          <a:xfrm>
            <a:off x="2866390" y="2342515"/>
            <a:ext cx="2331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hunger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2866390" y="2797810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disturbing</a:t>
            </a:r>
          </a:p>
        </p:txBody>
      </p:sp>
      <p:sp>
        <p:nvSpPr>
          <p:cNvPr id="19" name="TextBox 16"/>
          <p:cNvSpPr txBox="1"/>
          <p:nvPr/>
        </p:nvSpPr>
        <p:spPr>
          <a:xfrm>
            <a:off x="2866390" y="3197225"/>
            <a:ext cx="2145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circulate</a:t>
            </a:r>
          </a:p>
        </p:txBody>
      </p:sp>
      <p:sp>
        <p:nvSpPr>
          <p:cNvPr id="20" name="TextBox 16"/>
          <p:cNvSpPr txBox="1"/>
          <p:nvPr/>
        </p:nvSpPr>
        <p:spPr>
          <a:xfrm>
            <a:off x="2866390" y="3665855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battle</a:t>
            </a:r>
          </a:p>
        </p:txBody>
      </p:sp>
      <p:sp>
        <p:nvSpPr>
          <p:cNvPr id="24" name="TextBox 16"/>
          <p:cNvSpPr txBox="1"/>
          <p:nvPr/>
        </p:nvSpPr>
        <p:spPr>
          <a:xfrm>
            <a:off x="2866390" y="4105275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freedom</a:t>
            </a:r>
          </a:p>
        </p:txBody>
      </p:sp>
      <p:sp>
        <p:nvSpPr>
          <p:cNvPr id="25" name="TextBox 16"/>
          <p:cNvSpPr txBox="1"/>
          <p:nvPr/>
        </p:nvSpPr>
        <p:spPr>
          <a:xfrm>
            <a:off x="2866390" y="4490085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equip</a:t>
            </a:r>
          </a:p>
        </p:txBody>
      </p:sp>
      <p:sp>
        <p:nvSpPr>
          <p:cNvPr id="26" name="TextBox 16"/>
          <p:cNvSpPr txBox="1"/>
          <p:nvPr/>
        </p:nvSpPr>
        <p:spPr>
          <a:xfrm>
            <a:off x="2866390" y="4968240"/>
            <a:ext cx="2508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occupation</a:t>
            </a:r>
          </a:p>
        </p:txBody>
      </p:sp>
      <p:sp>
        <p:nvSpPr>
          <p:cNvPr id="27" name="TextBox 16"/>
          <p:cNvSpPr txBox="1"/>
          <p:nvPr/>
        </p:nvSpPr>
        <p:spPr>
          <a:xfrm>
            <a:off x="2866390" y="5375910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nutrition</a:t>
            </a:r>
          </a:p>
        </p:txBody>
      </p:sp>
      <p:sp>
        <p:nvSpPr>
          <p:cNvPr id="28" name="TextBox 16"/>
          <p:cNvSpPr txBox="1"/>
          <p:nvPr/>
        </p:nvSpPr>
        <p:spPr>
          <a:xfrm>
            <a:off x="2866390" y="5760720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underline</a:t>
            </a:r>
          </a:p>
        </p:txBody>
      </p:sp>
      <p:sp>
        <p:nvSpPr>
          <p:cNvPr id="30" name="TextBox 16"/>
          <p:cNvSpPr txBox="1"/>
          <p:nvPr/>
        </p:nvSpPr>
        <p:spPr>
          <a:xfrm>
            <a:off x="2866390" y="6229350"/>
            <a:ext cx="1948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summary</a:t>
            </a:r>
          </a:p>
        </p:txBody>
      </p:sp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4540">
        <p:fade/>
      </p:transition>
    </mc:Choice>
    <mc:Fallback xmlns="">
      <p:transition spd="med" advClick="0" advTm="54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17" grpId="0"/>
      <p:bldP spid="4" grpId="0"/>
      <p:bldP spid="5" grpId="0"/>
      <p:bldP spid="18" grpId="0"/>
      <p:bldP spid="19" grpId="0"/>
      <p:bldP spid="20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派生单词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915161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sp>
        <p:nvSpPr>
          <p:cNvPr id="7" name="椭圆 6"/>
          <p:cNvSpPr/>
          <p:nvPr/>
        </p:nvSpPr>
        <p:spPr>
          <a:xfrm>
            <a:off x="1283949" y="2432000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283949" y="3940167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915161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sp>
        <p:nvSpPr>
          <p:cNvPr id="14" name="椭圆 13"/>
          <p:cNvSpPr/>
          <p:nvPr/>
        </p:nvSpPr>
        <p:spPr>
          <a:xfrm>
            <a:off x="1283857" y="5897967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41780" y="1774190"/>
            <a:ext cx="11148695" cy="502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1.________  </a:t>
            </a:r>
            <a:r>
              <a:rPr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饥饿 v. （使）饥饿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_________    adj. 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饥饿的</a:t>
            </a:r>
            <a:endParaRPr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2.___________  </a:t>
            </a:r>
            <a:r>
              <a:rPr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adj. 引起烦恼的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________    v. </a:t>
            </a:r>
            <a:r>
              <a:rPr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打扰；干扰</a:t>
            </a:r>
          </a:p>
          <a:p>
            <a:pPr>
              <a:lnSpc>
                <a:spcPts val="35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________  </a:t>
            </a:r>
            <a:r>
              <a:rPr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&amp; vi. 使变大；伸展             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_________   n. </a:t>
            </a:r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扩张；膨胀</a:t>
            </a:r>
          </a:p>
          <a:p>
            <a:pPr>
              <a:lnSpc>
                <a:spcPts val="35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4.________  </a:t>
            </a:r>
            <a:r>
              <a:rPr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&amp; vi. 循环；流传                  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_________   </a:t>
            </a:r>
            <a:r>
              <a:rPr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循环；流通</a:t>
            </a:r>
          </a:p>
          <a:p>
            <a:pPr>
              <a:lnSpc>
                <a:spcPts val="35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5.________   </a:t>
            </a:r>
            <a:r>
              <a:rPr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&amp; vi. 配备；装备           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    __________   </a:t>
            </a:r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设备；装备</a:t>
            </a:r>
          </a:p>
          <a:p>
            <a:pPr>
              <a:lnSpc>
                <a:spcPts val="35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   </a:t>
            </a:r>
            <a:r>
              <a:rPr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工作；职业；占领  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   </a:t>
            </a:r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v. 占据；占领</a:t>
            </a:r>
          </a:p>
          <a:p>
            <a:pPr>
              <a:lnSpc>
                <a:spcPts val="35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7.________   </a:t>
            </a:r>
            <a:r>
              <a:rPr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使迷惑；使为难               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__________    n. </a:t>
            </a:r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困惑；混淆</a:t>
            </a:r>
          </a:p>
          <a:p>
            <a:pPr>
              <a:lnSpc>
                <a:spcPts val="35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8._______  </a:t>
            </a:r>
            <a:r>
              <a:rPr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vt. 遗憾；惋惜 n. 遗憾；懊悔  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__________  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adj. 后悔的；失望的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9.________   </a:t>
            </a:r>
            <a:r>
              <a:rPr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n. 发现；发觉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________    </a:t>
            </a:r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v. 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发现</a:t>
            </a:r>
            <a:endParaRPr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 _______</a:t>
            </a:r>
            <a:r>
              <a:rPr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vt. 减少；减缩</a:t>
            </a:r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_________   n. 降低；减少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________ n. 总结；摘要；概要                 ___________ v . 总结；概述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15161" y="1774190"/>
            <a:ext cx="1862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hunger</a:t>
            </a:r>
          </a:p>
        </p:txBody>
      </p:sp>
      <p:sp>
        <p:nvSpPr>
          <p:cNvPr id="9" name="TextBox 38"/>
          <p:cNvSpPr txBox="1"/>
          <p:nvPr/>
        </p:nvSpPr>
        <p:spPr>
          <a:xfrm>
            <a:off x="7373520" y="1774190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hungry</a:t>
            </a:r>
          </a:p>
        </p:txBody>
      </p:sp>
      <p:sp>
        <p:nvSpPr>
          <p:cNvPr id="11" name="TextBox 38"/>
          <p:cNvSpPr txBox="1"/>
          <p:nvPr/>
        </p:nvSpPr>
        <p:spPr>
          <a:xfrm>
            <a:off x="1915161" y="2272744"/>
            <a:ext cx="161926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disturbing</a:t>
            </a:r>
          </a:p>
        </p:txBody>
      </p:sp>
      <p:sp>
        <p:nvSpPr>
          <p:cNvPr id="12" name="TextBox 38"/>
          <p:cNvSpPr txBox="1"/>
          <p:nvPr/>
        </p:nvSpPr>
        <p:spPr>
          <a:xfrm>
            <a:off x="7373520" y="2234644"/>
            <a:ext cx="161926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disturb</a:t>
            </a:r>
          </a:p>
        </p:txBody>
      </p:sp>
      <p:sp>
        <p:nvSpPr>
          <p:cNvPr id="15" name="TextBox 38"/>
          <p:cNvSpPr txBox="1"/>
          <p:nvPr/>
        </p:nvSpPr>
        <p:spPr>
          <a:xfrm>
            <a:off x="1915161" y="2733040"/>
            <a:ext cx="1812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expand</a:t>
            </a:r>
          </a:p>
        </p:txBody>
      </p:sp>
      <p:sp>
        <p:nvSpPr>
          <p:cNvPr id="16" name="TextBox 38"/>
          <p:cNvSpPr txBox="1"/>
          <p:nvPr/>
        </p:nvSpPr>
        <p:spPr>
          <a:xfrm>
            <a:off x="7373520" y="2695019"/>
            <a:ext cx="161926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expansion</a:t>
            </a:r>
          </a:p>
        </p:txBody>
      </p:sp>
      <p:sp>
        <p:nvSpPr>
          <p:cNvPr id="29" name="TextBox 38"/>
          <p:cNvSpPr txBox="1"/>
          <p:nvPr/>
        </p:nvSpPr>
        <p:spPr>
          <a:xfrm>
            <a:off x="1915161" y="3193415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circulate</a:t>
            </a:r>
          </a:p>
        </p:txBody>
      </p:sp>
      <p:sp>
        <p:nvSpPr>
          <p:cNvPr id="31" name="TextBox 38"/>
          <p:cNvSpPr txBox="1"/>
          <p:nvPr/>
        </p:nvSpPr>
        <p:spPr>
          <a:xfrm>
            <a:off x="7373520" y="3155315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circulation</a:t>
            </a:r>
          </a:p>
        </p:txBody>
      </p:sp>
      <p:sp>
        <p:nvSpPr>
          <p:cNvPr id="32" name="TextBox 38"/>
          <p:cNvSpPr txBox="1"/>
          <p:nvPr/>
        </p:nvSpPr>
        <p:spPr>
          <a:xfrm>
            <a:off x="1915161" y="3600450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equip</a:t>
            </a:r>
          </a:p>
        </p:txBody>
      </p:sp>
      <p:sp>
        <p:nvSpPr>
          <p:cNvPr id="33" name="TextBox 38"/>
          <p:cNvSpPr txBox="1"/>
          <p:nvPr/>
        </p:nvSpPr>
        <p:spPr>
          <a:xfrm>
            <a:off x="7373520" y="3600450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equipment</a:t>
            </a:r>
          </a:p>
        </p:txBody>
      </p:sp>
      <p:sp>
        <p:nvSpPr>
          <p:cNvPr id="34" name="TextBox 38"/>
          <p:cNvSpPr txBox="1"/>
          <p:nvPr/>
        </p:nvSpPr>
        <p:spPr>
          <a:xfrm>
            <a:off x="1915161" y="4060825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occupation</a:t>
            </a:r>
          </a:p>
        </p:txBody>
      </p:sp>
      <p:sp>
        <p:nvSpPr>
          <p:cNvPr id="35" name="TextBox 38"/>
          <p:cNvSpPr txBox="1"/>
          <p:nvPr/>
        </p:nvSpPr>
        <p:spPr>
          <a:xfrm>
            <a:off x="7373520" y="4060825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occupy</a:t>
            </a:r>
          </a:p>
        </p:txBody>
      </p:sp>
      <p:sp>
        <p:nvSpPr>
          <p:cNvPr id="36" name="TextBox 38"/>
          <p:cNvSpPr txBox="1"/>
          <p:nvPr/>
        </p:nvSpPr>
        <p:spPr>
          <a:xfrm>
            <a:off x="1915161" y="4521200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confuse</a:t>
            </a:r>
          </a:p>
        </p:txBody>
      </p:sp>
      <p:sp>
        <p:nvSpPr>
          <p:cNvPr id="37" name="TextBox 38"/>
          <p:cNvSpPr txBox="1"/>
          <p:nvPr/>
        </p:nvSpPr>
        <p:spPr>
          <a:xfrm>
            <a:off x="7373520" y="4437380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confusion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915161" y="4981575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regret</a:t>
            </a:r>
          </a:p>
        </p:txBody>
      </p:sp>
      <p:sp>
        <p:nvSpPr>
          <p:cNvPr id="40" name="TextBox 38"/>
          <p:cNvSpPr txBox="1"/>
          <p:nvPr/>
        </p:nvSpPr>
        <p:spPr>
          <a:xfrm>
            <a:off x="7373520" y="4897755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regretful</a:t>
            </a:r>
          </a:p>
        </p:txBody>
      </p:sp>
      <p:sp>
        <p:nvSpPr>
          <p:cNvPr id="41" name="TextBox 38"/>
          <p:cNvSpPr txBox="1"/>
          <p:nvPr/>
        </p:nvSpPr>
        <p:spPr>
          <a:xfrm>
            <a:off x="1915161" y="5387340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discovery</a:t>
            </a:r>
          </a:p>
        </p:txBody>
      </p:sp>
      <p:sp>
        <p:nvSpPr>
          <p:cNvPr id="42" name="TextBox 38"/>
          <p:cNvSpPr txBox="1"/>
          <p:nvPr/>
        </p:nvSpPr>
        <p:spPr>
          <a:xfrm>
            <a:off x="7373520" y="5331460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discover</a:t>
            </a:r>
          </a:p>
        </p:txBody>
      </p:sp>
      <p:sp>
        <p:nvSpPr>
          <p:cNvPr id="43" name="TextBox 38"/>
          <p:cNvSpPr txBox="1"/>
          <p:nvPr/>
        </p:nvSpPr>
        <p:spPr>
          <a:xfrm>
            <a:off x="1915161" y="5818505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reduce</a:t>
            </a:r>
          </a:p>
        </p:txBody>
      </p:sp>
      <p:sp>
        <p:nvSpPr>
          <p:cNvPr id="44" name="TextBox 38"/>
          <p:cNvSpPr txBox="1"/>
          <p:nvPr/>
        </p:nvSpPr>
        <p:spPr>
          <a:xfrm>
            <a:off x="7373520" y="5818505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reduction</a:t>
            </a:r>
          </a:p>
        </p:txBody>
      </p:sp>
      <p:cxnSp>
        <p:nvCxnSpPr>
          <p:cNvPr id="46" name="直接箭头连接符 45"/>
          <p:cNvCxnSpPr/>
          <p:nvPr/>
        </p:nvCxnSpPr>
        <p:spPr>
          <a:xfrm>
            <a:off x="6992321" y="2115236"/>
            <a:ext cx="38100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6992321" y="2501951"/>
            <a:ext cx="38100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6992321" y="2962326"/>
            <a:ext cx="38100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6992321" y="3428416"/>
            <a:ext cx="38100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6992321" y="3938321"/>
            <a:ext cx="38100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6992321" y="4290111"/>
            <a:ext cx="38100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>
            <a:off x="6992321" y="4750486"/>
            <a:ext cx="38100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/>
          <p:nvPr/>
        </p:nvCxnSpPr>
        <p:spPr>
          <a:xfrm>
            <a:off x="6992321" y="5210861"/>
            <a:ext cx="38100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>
            <a:off x="6992321" y="5560746"/>
            <a:ext cx="38100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>
            <a:off x="6992321" y="6047791"/>
            <a:ext cx="38100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8"/>
          <p:cNvSpPr txBox="1"/>
          <p:nvPr/>
        </p:nvSpPr>
        <p:spPr>
          <a:xfrm>
            <a:off x="1915161" y="6278880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summary</a:t>
            </a:r>
          </a:p>
        </p:txBody>
      </p:sp>
      <p:sp>
        <p:nvSpPr>
          <p:cNvPr id="4" name="TextBox 38"/>
          <p:cNvSpPr txBox="1"/>
          <p:nvPr/>
        </p:nvSpPr>
        <p:spPr>
          <a:xfrm>
            <a:off x="7373520" y="6278880"/>
            <a:ext cx="2022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b="0" dirty="0"/>
              <a:t>summarize</a:t>
            </a:r>
          </a:p>
        </p:txBody>
      </p:sp>
      <p:cxnSp>
        <p:nvCxnSpPr>
          <p:cNvPr id="5" name="直接箭头连接符 4"/>
          <p:cNvCxnSpPr/>
          <p:nvPr/>
        </p:nvCxnSpPr>
        <p:spPr>
          <a:xfrm>
            <a:off x="6992321" y="6508166"/>
            <a:ext cx="38100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音频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652">
        <p:fade/>
      </p:transition>
    </mc:Choice>
    <mc:Fallback xmlns="">
      <p:transition spd="med" advClick="0" advTm="70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1" grpId="0" animBg="1"/>
      <p:bldP spid="39" grpId="0"/>
      <p:bldP spid="9" grpId="0"/>
      <p:bldP spid="11" grpId="0"/>
      <p:bldP spid="12" grpId="0"/>
      <p:bldP spid="15" grpId="0"/>
      <p:bldP spid="16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重点短语</a:t>
            </a:r>
            <a:endParaRPr lang="en-US" altLang="zh-CN" sz="2800" dirty="0">
              <a:solidFill>
                <a:schemeClr val="bg1"/>
              </a:solidFill>
              <a:latin typeface="Arial" panose="020B0604020202020204"/>
              <a:ea typeface="微软雅黑" panose="020B0503020204020204" charset="-122"/>
              <a:cs typeface="宋体" panose="02010600030101010101" pitchFamily="2" charset="-122"/>
              <a:sym typeface="Arial" panose="020B0604020202020204"/>
            </a:endParaRP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086610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sp>
        <p:nvSpPr>
          <p:cNvPr id="7" name="椭圆 6"/>
          <p:cNvSpPr/>
          <p:nvPr/>
        </p:nvSpPr>
        <p:spPr>
          <a:xfrm>
            <a:off x="1283949" y="2432000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283949" y="3940167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086610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sp>
        <p:nvSpPr>
          <p:cNvPr id="14" name="椭圆 13"/>
          <p:cNvSpPr/>
          <p:nvPr/>
        </p:nvSpPr>
        <p:spPr>
          <a:xfrm>
            <a:off x="1283857" y="5897967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27747" y="2534124"/>
            <a:ext cx="10058400" cy="327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1.________________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幸亏；由于；因为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100"/>
              </a:lnSpc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2.________________   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摆脱；除去</a:t>
            </a:r>
          </a:p>
          <a:p>
            <a:pPr>
              <a:lnSpc>
                <a:spcPts val="3100"/>
              </a:lnSpc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3.________________       </a:t>
            </a:r>
            <a:r>
              <a:rPr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对……感到满意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4.________________   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宁愿；宁可</a:t>
            </a:r>
          </a:p>
          <a:p>
            <a:pPr>
              <a:lnSpc>
                <a:spcPts val="3100"/>
              </a:lnSpc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5.________________       </a:t>
            </a:r>
            <a:r>
              <a:rPr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逐渐增强；建立；开发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ts val="3100"/>
              </a:lnSpc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6.________________   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导致；造成（后果）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</a:p>
          <a:p>
            <a:pPr>
              <a:lnSpc>
                <a:spcPts val="3100"/>
              </a:lnSpc>
            </a:pP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7.________________   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使……免受（影响；害等）</a:t>
            </a:r>
          </a:p>
          <a:p>
            <a:pPr>
              <a:lnSpc>
                <a:spcPts val="31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 ________________               集中（注意力、精力等）于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6610" y="2432050"/>
            <a:ext cx="2873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b="0" dirty="0"/>
              <a:t>thanks 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86610" y="2864546"/>
            <a:ext cx="1997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dirty="0"/>
              <a:t>rid… of </a:t>
            </a:r>
          </a:p>
        </p:txBody>
      </p:sp>
      <p:sp>
        <p:nvSpPr>
          <p:cNvPr id="9" name="TextBox 16"/>
          <p:cNvSpPr txBox="1"/>
          <p:nvPr/>
        </p:nvSpPr>
        <p:spPr>
          <a:xfrm>
            <a:off x="2086610" y="3266950"/>
            <a:ext cx="342902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/>
              <a:t>be satisfied with</a:t>
            </a:r>
          </a:p>
        </p:txBody>
      </p:sp>
      <p:sp>
        <p:nvSpPr>
          <p:cNvPr id="11" name="TextBox 17"/>
          <p:cNvSpPr txBox="1"/>
          <p:nvPr/>
        </p:nvSpPr>
        <p:spPr>
          <a:xfrm>
            <a:off x="2086610" y="3683635"/>
            <a:ext cx="3468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/>
              <a:t>would rather</a:t>
            </a:r>
          </a:p>
        </p:txBody>
      </p:sp>
      <p:sp>
        <p:nvSpPr>
          <p:cNvPr id="12" name="TextBox 18"/>
          <p:cNvSpPr txBox="1"/>
          <p:nvPr/>
        </p:nvSpPr>
        <p:spPr>
          <a:xfrm>
            <a:off x="2086610" y="4097369"/>
            <a:ext cx="295277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/>
              <a:t>build up</a:t>
            </a:r>
          </a:p>
        </p:txBody>
      </p:sp>
      <p:sp>
        <p:nvSpPr>
          <p:cNvPr id="29" name="TextBox 18"/>
          <p:cNvSpPr txBox="1"/>
          <p:nvPr/>
        </p:nvSpPr>
        <p:spPr>
          <a:xfrm>
            <a:off x="2086610" y="4437094"/>
            <a:ext cx="295277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/>
              <a:t>lead to</a:t>
            </a:r>
          </a:p>
        </p:txBody>
      </p:sp>
      <p:sp>
        <p:nvSpPr>
          <p:cNvPr id="31" name="TextBox 18"/>
          <p:cNvSpPr txBox="1"/>
          <p:nvPr/>
        </p:nvSpPr>
        <p:spPr>
          <a:xfrm>
            <a:off x="2086610" y="4838065"/>
            <a:ext cx="4072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/>
              <a:t>keep … free from/of</a:t>
            </a:r>
          </a:p>
        </p:txBody>
      </p:sp>
      <p:sp>
        <p:nvSpPr>
          <p:cNvPr id="3" name="TextBox 18"/>
          <p:cNvSpPr txBox="1"/>
          <p:nvPr/>
        </p:nvSpPr>
        <p:spPr>
          <a:xfrm>
            <a:off x="2086610" y="5238750"/>
            <a:ext cx="4072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 dirty="0"/>
              <a:t>focus on</a:t>
            </a:r>
          </a:p>
        </p:txBody>
      </p:sp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4545">
        <p:fade/>
      </p:transition>
    </mc:Choice>
    <mc:Fallback xmlns="">
      <p:transition spd="med" advClick="0" advTm="34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  <p:bldP spid="15" grpId="0"/>
      <p:bldP spid="16" grpId="0"/>
      <p:bldP spid="9" grpId="0"/>
      <p:bldP spid="11" grpId="0"/>
      <p:bldP spid="12" grpId="0"/>
      <p:bldP spid="29" grpId="0"/>
      <p:bldP spid="3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词义释义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27099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sp>
        <p:nvSpPr>
          <p:cNvPr id="7" name="椭圆 6"/>
          <p:cNvSpPr/>
          <p:nvPr/>
        </p:nvSpPr>
        <p:spPr>
          <a:xfrm>
            <a:off x="1283949" y="2432000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283949" y="3940167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sp>
        <p:nvSpPr>
          <p:cNvPr id="14" name="椭圆 13"/>
          <p:cNvSpPr/>
          <p:nvPr/>
        </p:nvSpPr>
        <p:spPr>
          <a:xfrm>
            <a:off x="1283857" y="5897967"/>
            <a:ext cx="257564" cy="247650"/>
          </a:xfrm>
          <a:prstGeom prst="ellipse">
            <a:avLst/>
          </a:prstGeom>
          <a:solidFill>
            <a:srgbClr val="22ACEC"/>
          </a:solidFill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1780" y="1807210"/>
            <a:ext cx="10451465" cy="483108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ts val="3500"/>
              </a:lnSpc>
              <a:buAutoNum type="arabicPeriod"/>
              <a:defRPr sz="2800"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en-US" altLang="zh-CN" dirty="0"/>
              <a:t>____________ a plant that is grown in large quantities, especially as food</a:t>
            </a:r>
          </a:p>
          <a:p>
            <a:pPr fontAlgn="auto">
              <a:lnSpc>
                <a:spcPct val="100000"/>
              </a:lnSpc>
            </a:pPr>
            <a:r>
              <a:rPr lang="en-US" altLang="zh-CN" dirty="0"/>
              <a:t>____________ the simplest and smallest forms of life.</a:t>
            </a:r>
          </a:p>
          <a:p>
            <a:pPr fontAlgn="auto">
              <a:lnSpc>
                <a:spcPct val="100000"/>
              </a:lnSpc>
            </a:pPr>
            <a:r>
              <a:rPr lang="en-US" altLang="zh-CN" dirty="0"/>
              <a:t>____________  </a:t>
            </a:r>
            <a:r>
              <a:rPr lang="en-US" altLang="zh-CN"/>
              <a:t>an insect or animal that destroys plants, food, etc.</a:t>
            </a:r>
          </a:p>
          <a:p>
            <a:pPr fontAlgn="auto">
              <a:lnSpc>
                <a:spcPct val="100000"/>
              </a:lnSpc>
            </a:pPr>
            <a:r>
              <a:rPr lang="en-US" altLang="zh-CN" dirty="0"/>
              <a:t>____________  the process by which living things receive the food necessary for them to grow and be healthy</a:t>
            </a:r>
          </a:p>
          <a:p>
            <a:pPr fontAlgn="auto">
              <a:lnSpc>
                <a:spcPct val="100000"/>
              </a:lnSpc>
            </a:pPr>
            <a:r>
              <a:rPr lang="en-US" altLang="zh-CN" dirty="0"/>
              <a:t>____________  a collection of information shown in numbers</a:t>
            </a:r>
          </a:p>
          <a:p>
            <a:pPr fontAlgn="auto">
              <a:lnSpc>
                <a:spcPct val="100000"/>
              </a:lnSpc>
            </a:pPr>
            <a:r>
              <a:rPr lang="en-US" altLang="zh-CN" dirty="0"/>
              <a:t>____________  the legal right of belonging to a particular nation</a:t>
            </a:r>
          </a:p>
          <a:p>
            <a:pPr fontAlgn="auto">
              <a:lnSpc>
                <a:spcPct val="100000"/>
              </a:lnSpc>
            </a:pPr>
            <a:r>
              <a:rPr lang="en-US" altLang="zh-CN" dirty="0"/>
              <a:t>____________  </a:t>
            </a:r>
            <a:r>
              <a:rPr lang="en-US" altLang="zh-CN"/>
              <a:t>a job or profession</a:t>
            </a:r>
          </a:p>
          <a:p>
            <a:pPr fontAlgn="auto">
              <a:lnSpc>
                <a:spcPct val="100000"/>
              </a:lnSpc>
            </a:pPr>
            <a:r>
              <a:rPr lang="en-US" altLang="zh-CN"/>
              <a:t>____________  the top layer of the earth in which plants, trees, etc. grow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2092325" y="4349750"/>
            <a:ext cx="198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sym typeface="+mn-ea"/>
              </a:rPr>
              <a:t>statistic</a:t>
            </a:r>
          </a:p>
        </p:txBody>
      </p:sp>
      <p:sp>
        <p:nvSpPr>
          <p:cNvPr id="3" name="TextBox 14"/>
          <p:cNvSpPr txBox="1"/>
          <p:nvPr/>
        </p:nvSpPr>
        <p:spPr>
          <a:xfrm>
            <a:off x="2107565" y="1807210"/>
            <a:ext cx="198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sym typeface="+mn-ea"/>
              </a:rPr>
              <a:t>crop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2048510" y="4766945"/>
            <a:ext cx="198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sym typeface="+mn-ea"/>
              </a:rPr>
              <a:t>nationality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2019300" y="5198110"/>
            <a:ext cx="198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sym typeface="+mn-ea"/>
              </a:rPr>
              <a:t>occupation</a:t>
            </a:r>
          </a:p>
        </p:txBody>
      </p:sp>
      <p:sp>
        <p:nvSpPr>
          <p:cNvPr id="19" name="TextBox 14"/>
          <p:cNvSpPr txBox="1"/>
          <p:nvPr/>
        </p:nvSpPr>
        <p:spPr>
          <a:xfrm>
            <a:off x="2090420" y="2599055"/>
            <a:ext cx="198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sym typeface="+mn-ea"/>
              </a:rPr>
              <a:t>bacteria</a:t>
            </a:r>
          </a:p>
        </p:txBody>
      </p:sp>
      <p:sp>
        <p:nvSpPr>
          <p:cNvPr id="20" name="TextBox 14"/>
          <p:cNvSpPr txBox="1"/>
          <p:nvPr/>
        </p:nvSpPr>
        <p:spPr>
          <a:xfrm>
            <a:off x="2092325" y="3066415"/>
            <a:ext cx="198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sym typeface="+mn-ea"/>
              </a:rPr>
              <a:t>pest</a:t>
            </a:r>
          </a:p>
        </p:txBody>
      </p:sp>
      <p:sp>
        <p:nvSpPr>
          <p:cNvPr id="24" name="TextBox 14"/>
          <p:cNvSpPr txBox="1"/>
          <p:nvPr/>
        </p:nvSpPr>
        <p:spPr>
          <a:xfrm>
            <a:off x="2106930" y="3497580"/>
            <a:ext cx="198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sym typeface="+mn-ea"/>
              </a:rPr>
              <a:t>nutrition</a:t>
            </a:r>
          </a:p>
        </p:txBody>
      </p:sp>
      <p:sp>
        <p:nvSpPr>
          <p:cNvPr id="25" name="TextBox 14"/>
          <p:cNvSpPr txBox="1"/>
          <p:nvPr/>
        </p:nvSpPr>
        <p:spPr>
          <a:xfrm>
            <a:off x="2107565" y="5623560"/>
            <a:ext cx="198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sym typeface="+mn-ea"/>
              </a:rPr>
              <a:t>soil</a:t>
            </a:r>
          </a:p>
        </p:txBody>
      </p:sp>
      <p:pic>
        <p:nvPicPr>
          <p:cNvPr id="8" name="音频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9627">
        <p:fade/>
      </p:transition>
    </mc:Choice>
    <mc:Fallback xmlns="">
      <p:transition spd="med" advClick="0" advTm="496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17" grpId="0"/>
      <p:bldP spid="3" grpId="0"/>
      <p:bldP spid="4" grpId="0"/>
      <p:bldP spid="18" grpId="0"/>
      <p:bldP spid="19" grpId="0"/>
      <p:bldP spid="20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话题词汇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27099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39445" y="2074545"/>
            <a:ext cx="3110865" cy="934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Words related to agricultural products</a:t>
            </a:r>
          </a:p>
        </p:txBody>
      </p:sp>
      <p:sp>
        <p:nvSpPr>
          <p:cNvPr id="9" name="矩形 8"/>
          <p:cNvSpPr/>
          <p:nvPr/>
        </p:nvSpPr>
        <p:spPr>
          <a:xfrm>
            <a:off x="4208780" y="1942465"/>
            <a:ext cx="6933565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1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crops, hybrid, output, sorghum, grain, peanut, production, soybean, chemical, organic, bacteria, pest</a:t>
            </a:r>
          </a:p>
        </p:txBody>
      </p:sp>
      <p:sp>
        <p:nvSpPr>
          <p:cNvPr id="11" name="矩形 10"/>
          <p:cNvSpPr/>
          <p:nvPr/>
        </p:nvSpPr>
        <p:spPr>
          <a:xfrm>
            <a:off x="639445" y="3898265"/>
            <a:ext cx="3110865" cy="539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Methods of agriculture</a:t>
            </a:r>
          </a:p>
        </p:txBody>
      </p:sp>
      <p:sp>
        <p:nvSpPr>
          <p:cNvPr id="12" name="矩形 11"/>
          <p:cNvSpPr/>
          <p:nvPr/>
        </p:nvSpPr>
        <p:spPr>
          <a:xfrm>
            <a:off x="4186555" y="3796030"/>
            <a:ext cx="6977380" cy="82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1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equip, fertilizer, nutrition, mineral, soil, industrial   </a:t>
            </a:r>
          </a:p>
        </p:txBody>
      </p:sp>
      <p:sp>
        <p:nvSpPr>
          <p:cNvPr id="3" name="矩形 2"/>
          <p:cNvSpPr/>
          <p:nvPr/>
        </p:nvSpPr>
        <p:spPr>
          <a:xfrm>
            <a:off x="639445" y="5221605"/>
            <a:ext cx="3110865" cy="729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Agricultural achievements</a:t>
            </a:r>
          </a:p>
        </p:txBody>
      </p:sp>
      <p:sp>
        <p:nvSpPr>
          <p:cNvPr id="4" name="矩形 3"/>
          <p:cNvSpPr/>
          <p:nvPr/>
        </p:nvSpPr>
        <p:spPr>
          <a:xfrm>
            <a:off x="4208780" y="5221605"/>
            <a:ext cx="6977380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lvl="1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super, hunger, expand, circulate, thanks to, rid...of, be satisfied with, freedom, export, build up, lead to, reduce, keep … free from/of</a:t>
            </a:r>
          </a:p>
        </p:txBody>
      </p:sp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9395">
        <p:fade/>
      </p:transition>
    </mc:Choice>
    <mc:Fallback xmlns="">
      <p:transition spd="med" advClick="0" advTm="393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9" grpId="0" bldLvl="0" animBg="1"/>
      <p:bldP spid="12" grpId="0" bldLvl="0" animBg="1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平行四边形 20"/>
          <p:cNvSpPr/>
          <p:nvPr/>
        </p:nvSpPr>
        <p:spPr>
          <a:xfrm>
            <a:off x="1160311" y="872062"/>
            <a:ext cx="2700670" cy="699576"/>
          </a:xfrm>
          <a:prstGeom prst="parallelogram">
            <a:avLst/>
          </a:prstGeom>
          <a:solidFill>
            <a:srgbClr val="22A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1728086" y="988485"/>
            <a:ext cx="1422400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Arial" panose="020B0604020202020204"/>
                <a:ea typeface="微软雅黑" panose="020B0503020204020204" charset="-122"/>
                <a:cs typeface="宋体" panose="02010600030101010101" pitchFamily="2" charset="-122"/>
                <a:sym typeface="Arial" panose="020B0604020202020204"/>
              </a:rPr>
              <a:t>美句赏析</a:t>
            </a:r>
          </a:p>
        </p:txBody>
      </p:sp>
      <p:sp>
        <p:nvSpPr>
          <p:cNvPr id="23" name="平行四边形 22"/>
          <p:cNvSpPr/>
          <p:nvPr/>
        </p:nvSpPr>
        <p:spPr>
          <a:xfrm>
            <a:off x="3750119" y="872063"/>
            <a:ext cx="745738" cy="699576"/>
          </a:xfrm>
          <a:prstGeom prst="parallelogram">
            <a:avLst/>
          </a:prstGeom>
          <a:solidFill>
            <a:srgbClr val="7ED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27099" y="286443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cxnSp>
        <p:nvCxnSpPr>
          <p:cNvPr id="13" name="直接连接符 12"/>
          <p:cNvCxnSpPr/>
          <p:nvPr/>
        </p:nvCxnSpPr>
        <p:spPr>
          <a:xfrm>
            <a:off x="3616212" y="4437425"/>
            <a:ext cx="0" cy="1323382"/>
          </a:xfrm>
          <a:prstGeom prst="line">
            <a:avLst/>
          </a:prstGeom>
          <a:noFill/>
          <a:ln w="19050" cap="flat" cmpd="sng" algn="ctr">
            <a:solidFill>
              <a:srgbClr val="7D7D7D">
                <a:lumMod val="20000"/>
                <a:lumOff val="80000"/>
              </a:srgbClr>
            </a:solidFill>
            <a:prstDash val="solid"/>
            <a:miter lim="800000"/>
          </a:ln>
          <a:effectLst/>
        </p:spPr>
      </p:cxnSp>
      <p:pic>
        <p:nvPicPr>
          <p:cNvPr id="2" name="图片 1" descr="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" y="824865"/>
            <a:ext cx="762000" cy="746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26000" y="213677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35331" y="2034840"/>
            <a:ext cx="10721340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</a:rPr>
              <a:t>The _______ for love is much more difficult to remove than the _______ for bread.        </a:t>
            </a:r>
          </a:p>
          <a:p>
            <a:r>
              <a:rPr lang="en-US" altLang="zh-CN" sz="2400" dirty="0">
                <a:latin typeface="Calibri" panose="020F0502020204030204" pitchFamily="34" charset="0"/>
              </a:rPr>
              <a:t>                                                                                                                          ---Mother Teresa</a:t>
            </a:r>
          </a:p>
          <a:p>
            <a:endParaRPr lang="en-US" altLang="zh-CN" sz="2400" dirty="0">
              <a:latin typeface="Calibri" panose="020F0502020204030204" pitchFamily="34" charset="0"/>
            </a:endParaRPr>
          </a:p>
          <a:p>
            <a:r>
              <a:rPr lang="en-US" altLang="zh-CN" sz="2400" dirty="0">
                <a:latin typeface="Calibri" panose="020F0502020204030204" pitchFamily="34" charset="0"/>
              </a:rPr>
              <a:t>Sometimes by losing a _____ you find a new way to win the war.        ---Donald Trump</a:t>
            </a:r>
          </a:p>
          <a:p>
            <a:endParaRPr lang="en-US" altLang="zh-CN" sz="2400" dirty="0">
              <a:latin typeface="Calibri" panose="020F0502020204030204" pitchFamily="34" charset="0"/>
            </a:endParaRPr>
          </a:p>
          <a:p>
            <a:r>
              <a:rPr lang="en-US" altLang="zh-CN" sz="2400" dirty="0">
                <a:latin typeface="Calibri" panose="020F0502020204030204" pitchFamily="34" charset="0"/>
              </a:rPr>
              <a:t>Just living is not enough... one must have sunshine, _________, and a little flower. </a:t>
            </a:r>
          </a:p>
          <a:p>
            <a:r>
              <a:rPr lang="en-US" altLang="zh-CN" sz="2400" dirty="0">
                <a:latin typeface="Calibri" panose="020F0502020204030204" pitchFamily="34" charset="0"/>
              </a:rPr>
              <a:t>                                                                                                        ---Hans Christian Andersen</a:t>
            </a:r>
          </a:p>
          <a:p>
            <a:endParaRPr lang="en-US" altLang="zh-CN" sz="2400" dirty="0">
              <a:latin typeface="Calibri" panose="020F0502020204030204" pitchFamily="34" charset="0"/>
            </a:endParaRPr>
          </a:p>
          <a:p>
            <a:r>
              <a:rPr lang="en-US" altLang="zh-CN" sz="2400" dirty="0">
                <a:latin typeface="Calibri" panose="020F0502020204030204" pitchFamily="34" charset="0"/>
              </a:rPr>
              <a:t>Never _______ a single defeat with a final defeat.                            ---F. Scott Fitzgerald</a:t>
            </a:r>
          </a:p>
          <a:p>
            <a:endParaRPr lang="en-US" altLang="zh-CN" sz="2400" dirty="0">
              <a:latin typeface="Calibri" panose="020F0502020204030204" pitchFamily="34" charset="0"/>
            </a:endParaRPr>
          </a:p>
          <a:p>
            <a:r>
              <a:rPr lang="en-US" altLang="zh-CN" sz="2400" dirty="0">
                <a:latin typeface="Calibri" panose="020F0502020204030204" pitchFamily="34" charset="0"/>
              </a:rPr>
              <a:t>The greatest ________ of all time is that a person can change his future by merely changing his attitude.                                                                                   ---Oprah Winfrey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693150" y="2034540"/>
            <a:ext cx="10617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hunger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587115" y="3140075"/>
            <a:ext cx="9074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battle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223125" y="3863249"/>
            <a:ext cx="12446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freedom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625600" y="4927600"/>
            <a:ext cx="11518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confuse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395220" y="5682615"/>
            <a:ext cx="13487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discovery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33500" y="2034540"/>
            <a:ext cx="10617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hunger</a:t>
            </a:r>
          </a:p>
        </p:txBody>
      </p: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9336">
        <p:fade/>
      </p:transition>
    </mc:Choice>
    <mc:Fallback xmlns="">
      <p:transition spd="med" advClick="0" advTm="49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 animBg="1"/>
      <p:bldP spid="5" grpId="0"/>
      <p:bldP spid="8" grpId="0"/>
      <p:bldP spid="9" grpId="0"/>
      <p:bldP spid="11" grpId="0"/>
      <p:bldP spid="16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8|3.7|4.2|3.3|5.9|7.5|1.6|7.2|3.1|3.8|4.5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9.6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.2|4.7|6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7|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8|5.4|11.2|4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7.1|8.2|2.6|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6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3.2|7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7.7|7|2.9|13.3|8.5|7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2|7.4|3.4|3.9|5.1|2.5|2.4|4.1|4.3|6.3|3.2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|2.1|1.8|2.1|2.2|5.6|3.5|2.4|0.8|1.7|2.1|3.9|2.6|6.2|3.1|5.4|3.6|3.2|3.4|3.8|2.7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7|2.8|3.6|4.9|3.7|4|5.7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8|5.4|7.1|5.1|7.6|5.4|7.2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4|10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5|9.7|12.4|5.5|5.4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.8|6.1|7|5|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7.4|4.5|5|1.9|2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1538</Words>
  <Application>Microsoft Macintosh PowerPoint</Application>
  <PresentationFormat>宽屏</PresentationFormat>
  <Paragraphs>291</Paragraphs>
  <Slides>22</Slides>
  <Notes>20</Notes>
  <HiddenSlides>0</HiddenSlides>
  <MMClips>19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Calibri</vt:lpstr>
      <vt:lpstr>Cambria</vt:lpstr>
      <vt:lpstr>HelveticaNeue</vt:lpstr>
      <vt:lpstr>Times New Roman</vt:lpstr>
      <vt:lpstr>等线</vt:lpstr>
      <vt:lpstr>等线 Light</vt:lpstr>
      <vt:lpstr>华文新魏</vt:lpstr>
      <vt:lpstr>宋体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棕色阅读分享推荐学习通用PPT模板</dc:title>
  <dc:creator>Dell</dc:creator>
  <cp:lastModifiedBy>chenmy1</cp:lastModifiedBy>
  <cp:revision>135</cp:revision>
  <dcterms:created xsi:type="dcterms:W3CDTF">2017-08-09T01:43:00Z</dcterms:created>
  <dcterms:modified xsi:type="dcterms:W3CDTF">2019-06-04T03:34:40Z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