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2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4" r:id="rId2"/>
    <p:sldId id="258" r:id="rId3"/>
    <p:sldId id="328" r:id="rId4"/>
    <p:sldId id="329" r:id="rId5"/>
    <p:sldId id="331" r:id="rId6"/>
    <p:sldId id="327" r:id="rId7"/>
    <p:sldId id="343" r:id="rId8"/>
    <p:sldId id="335" r:id="rId9"/>
    <p:sldId id="339" r:id="rId10"/>
    <p:sldId id="341" r:id="rId11"/>
    <p:sldId id="334" r:id="rId12"/>
    <p:sldId id="344" r:id="rId13"/>
    <p:sldId id="34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41A"/>
    <a:srgbClr val="F37167"/>
    <a:srgbClr val="EF6BE4"/>
    <a:srgbClr val="0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image" Target="../media/image1.emf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63867" y="1816314"/>
            <a:ext cx="87979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12112" y="2213632"/>
            <a:ext cx="79464" cy="79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21967" y="2131330"/>
            <a:ext cx="62436" cy="624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24962" y="1129520"/>
            <a:ext cx="34056" cy="42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84403" y="1560895"/>
            <a:ext cx="39732" cy="39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82548" y="888290"/>
            <a:ext cx="85140" cy="87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61341" y="1359397"/>
            <a:ext cx="150414" cy="147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634973" y="1742526"/>
            <a:ext cx="113520" cy="1220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822280" y="2100113"/>
            <a:ext cx="59599" cy="595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512939" y="2273229"/>
            <a:ext cx="93655" cy="936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359687" y="2537163"/>
            <a:ext cx="85140" cy="851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171352" y="2415128"/>
            <a:ext cx="127710" cy="1220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3189643" y="2974222"/>
            <a:ext cx="5801106" cy="558799"/>
          </a:xfrm>
        </p:spPr>
        <p:txBody>
          <a:bodyPr bIns="46800"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3189643" y="1788060"/>
            <a:ext cx="5801106" cy="1126652"/>
          </a:xfrm>
        </p:spPr>
        <p:txBody>
          <a:bodyPr bIns="46800" anchor="b">
            <a:normAutofit/>
          </a:bodyPr>
          <a:lstStyle>
            <a:lvl1pPr algn="ctr"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8"/>
            </p:custDataLst>
          </p:nvPr>
        </p:nvSpPr>
        <p:spPr>
          <a:xfrm>
            <a:off x="4843911" y="3760948"/>
            <a:ext cx="2492570" cy="43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bIns="46800" anchor="ctr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9"/>
            </p:custDataLst>
          </p:nvPr>
        </p:nvSpPr>
        <p:spPr>
          <a:xfrm>
            <a:off x="4843911" y="4322164"/>
            <a:ext cx="2492570" cy="432000"/>
          </a:xfrm>
        </p:spPr>
        <p:txBody>
          <a:bodyPr vert="horz" bIns="4680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091544" y="2638199"/>
            <a:ext cx="6008914" cy="178865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91060" y="4818743"/>
            <a:ext cx="789319" cy="1465942"/>
            <a:chOff x="2592136" y="4807149"/>
            <a:chExt cx="1277095" cy="1734013"/>
          </a:xfrm>
        </p:grpSpPr>
        <p:sp>
          <p:nvSpPr>
            <p:cNvPr id="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34036" y="5735173"/>
              <a:ext cx="87979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82281" y="6132491"/>
              <a:ext cx="79464" cy="79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592136" y="6050189"/>
              <a:ext cx="62436" cy="62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95131" y="5048379"/>
              <a:ext cx="34056" cy="425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54572" y="5479754"/>
              <a:ext cx="39732" cy="397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52717" y="4807149"/>
              <a:ext cx="85140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31510" y="5278256"/>
              <a:ext cx="150414" cy="147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05142" y="5661385"/>
              <a:ext cx="113520" cy="1220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392449" y="6018972"/>
              <a:ext cx="59599" cy="59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83108" y="6192088"/>
              <a:ext cx="93655" cy="936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29856" y="6456022"/>
              <a:ext cx="85140" cy="85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741521" y="6333987"/>
              <a:ext cx="127710" cy="1220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0270194" y="1962349"/>
            <a:ext cx="1277095" cy="1734013"/>
            <a:chOff x="9689623" y="2151035"/>
            <a:chExt cx="1277095" cy="1734013"/>
          </a:xfrm>
        </p:grpSpPr>
        <p:sp>
          <p:nvSpPr>
            <p:cNvPr id="21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831523" y="3079059"/>
              <a:ext cx="87979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879768" y="3476377"/>
              <a:ext cx="79464" cy="79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689623" y="3394075"/>
              <a:ext cx="62436" cy="62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092618" y="2392265"/>
              <a:ext cx="34056" cy="425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752059" y="2823640"/>
              <a:ext cx="39732" cy="397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450204" y="2151035"/>
              <a:ext cx="85140" cy="879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628997" y="2622142"/>
              <a:ext cx="150414" cy="147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302629" y="3005271"/>
              <a:ext cx="113520" cy="1220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489936" y="3362858"/>
              <a:ext cx="59599" cy="59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180595" y="3535974"/>
              <a:ext cx="93655" cy="936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027343" y="3799908"/>
              <a:ext cx="85140" cy="85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839008" y="3677873"/>
              <a:ext cx="127710" cy="1220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69925" y="1130300"/>
            <a:ext cx="10850563" cy="500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0714" y="3195553"/>
            <a:ext cx="5419185" cy="844550"/>
          </a:xfrm>
        </p:spPr>
        <p:txBody>
          <a:bodyPr lIns="90000" tIns="46800" bIns="46800" anchor="b">
            <a:norm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550714" y="4125753"/>
            <a:ext cx="5419185" cy="1188885"/>
          </a:xfrm>
        </p:spPr>
        <p:txBody>
          <a:bodyPr lIns="90000" tIns="46800" bIns="46800"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2019/6/12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id="{A54FEF75-CC22-1743-9401-A1BBCBDE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9" y="2565400"/>
            <a:ext cx="5064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3000" b="1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40962" name="图片 2">
            <a:extLst>
              <a:ext uri="{FF2B5EF4-FFF2-40B4-BE49-F238E27FC236}">
                <a16:creationId xmlns:a16="http://schemas.microsoft.com/office/drawing/2014/main" id="{9F936D89-2706-234E-A064-054583D5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5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3">
            <a:extLst>
              <a:ext uri="{FF2B5EF4-FFF2-40B4-BE49-F238E27FC236}">
                <a16:creationId xmlns:a16="http://schemas.microsoft.com/office/drawing/2014/main" id="{11C8B131-C0C8-6447-84E1-8471D1FA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89076"/>
            <a:ext cx="39004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4D7346F8-42CA-DA4F-9A98-B1F5A23D1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620713"/>
            <a:ext cx="39004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b="1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b="1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9648EE-5E5E-8143-BFAF-7223DF3F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447" y="265907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3565354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9070" y="319405"/>
            <a:ext cx="11833225" cy="6492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Dear Alex,</a:t>
            </a:r>
          </a:p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 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Your stay here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has made me a time so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joyful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and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inspirational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and it</a:t>
            </a:r>
            <a:r>
              <a:rPr lang="en-US" altLang="zh-CN" sz="3200">
                <a:latin typeface="Arial Narrow" panose="020B0606020202030204" charset="0"/>
                <a:cs typeface="Arial Narrow" panose="020B0606020202030204" charset="0"/>
              </a:rPr>
              <a:t>'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s such a hard thing for me to say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farewell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.</a:t>
            </a:r>
          </a:p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  Surely,</a:t>
            </a:r>
            <a:r>
              <a:rPr lang="zh-CN" altLang="en-US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 it</a:t>
            </a:r>
            <a:r>
              <a:rPr lang="en-US" altLang="zh-CN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’</a:t>
            </a:r>
            <a:r>
              <a:rPr lang="zh-CN" altLang="en-US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s 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your encouragement and instruction </a:t>
            </a:r>
            <a:r>
              <a:rPr lang="zh-CN" altLang="en-US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that</a:t>
            </a:r>
            <a:r>
              <a:rPr lang="en-US" altLang="zh-CN" sz="3200">
                <a:latin typeface="Arial Narrow" panose="020B0606020202030204" charset="0"/>
                <a:cs typeface="Arial Narrow" panose="020B0606020202030204" charset="0"/>
              </a:rPr>
              <a:t>'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ve helped improve my English especially speaking, </a:t>
            </a:r>
            <a:r>
              <a:rPr lang="zh-CN" altLang="en-US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which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zh-CN" altLang="en-US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could have been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embarrassing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and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frustrating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for me. Also, your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inclusive attitude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to various cultures just inspire me to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embrace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different people and ideas. Most important is that lit by your optimism, I</a:t>
            </a:r>
            <a:r>
              <a:rPr lang="en-US" altLang="zh-CN" sz="3200">
                <a:latin typeface="Arial Narrow" panose="020B0606020202030204" charset="0"/>
                <a:cs typeface="Arial Narrow" panose="020B0606020202030204" charset="0"/>
              </a:rPr>
              <a:t>'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ll always be ready to face possible challenges or even failures in future. </a:t>
            </a:r>
          </a:p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 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Long distance separates no bosom friends</a:t>
            </a: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海内存知己，天涯若比邻</a:t>
            </a: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and let</a:t>
            </a:r>
            <a:r>
              <a:rPr lang="en-US" altLang="zh-CN" sz="3200">
                <a:latin typeface="Arial Narrow" panose="020B0606020202030204" charset="0"/>
                <a:cs typeface="Arial Narrow" panose="020B0606020202030204" charset="0"/>
              </a:rPr>
              <a:t>'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s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long for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next get-together. Best wishes to you.</a:t>
            </a:r>
          </a:p>
          <a:p>
            <a:pPr algn="r"/>
            <a:r>
              <a:rPr lang="en-US" altLang="zh-CN" sz="3200">
                <a:latin typeface="Arial Narrow" panose="020B0606020202030204" charset="0"/>
                <a:cs typeface="Arial Narrow" panose="020B0606020202030204" charset="0"/>
                <a:sym typeface="+mn-ea"/>
              </a:rPr>
              <a:t>Y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  <a:sym typeface="+mn-ea"/>
              </a:rPr>
              <a:t>ours </a:t>
            </a:r>
            <a:r>
              <a:rPr lang="en-US" altLang="zh-CN" sz="3200">
                <a:latin typeface="Arial Narrow" panose="020B0606020202030204" charset="0"/>
                <a:cs typeface="Arial Narrow" panose="020B0606020202030204" charset="0"/>
                <a:sym typeface="+mn-ea"/>
              </a:rPr>
              <a:t>truly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  <a:sym typeface="+mn-ea"/>
              </a:rPr>
              <a:t>,</a:t>
            </a:r>
            <a:endParaRPr lang="zh-CN" altLang="en-US" sz="3200">
              <a:latin typeface="Arial Narrow" panose="020B0606020202030204" charset="0"/>
              <a:cs typeface="Arial Narrow" panose="020B0606020202030204" charset="0"/>
            </a:endParaRPr>
          </a:p>
          <a:p>
            <a:pPr algn="r"/>
            <a:r>
              <a:rPr lang="zh-CN" altLang="en-US" sz="3200">
                <a:latin typeface="Arial Narrow" panose="020B0606020202030204" charset="0"/>
                <a:cs typeface="Arial Narrow" panose="020B0606020202030204" charset="0"/>
                <a:sym typeface="+mn-ea"/>
              </a:rPr>
              <a:t>Li Hua</a:t>
            </a:r>
            <a:endParaRPr lang="zh-CN" altLang="en-US" sz="32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7587615" y="151130"/>
            <a:ext cx="3474085" cy="645160"/>
          </a:xfrm>
          <a:prstGeom prst="wedgeEllipseCallout">
            <a:avLst>
              <a:gd name="adj1" fmla="val -29893"/>
              <a:gd name="adj2" fmla="val 84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高级词汇的应用，提升作文档次。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1765935" y="48260"/>
            <a:ext cx="4125595" cy="851535"/>
          </a:xfrm>
          <a:prstGeom prst="wedgeEllipseCallout">
            <a:avLst>
              <a:gd name="adj1" fmla="val -48830"/>
              <a:gd name="adj2" fmla="val 5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运用名词性短语做主语，使表达更简洁、地道。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2145665" y="1497330"/>
            <a:ext cx="6883400" cy="915670"/>
          </a:xfrm>
          <a:prstGeom prst="wedgeEllipseCallout">
            <a:avLst>
              <a:gd name="adj1" fmla="val -31468"/>
              <a:gd name="adj2" fmla="val 19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强调句</a:t>
            </a:r>
            <a:r>
              <a:rPr lang="en-US" altLang="zh-CN" sz="2000"/>
              <a:t>+</a:t>
            </a:r>
            <a:r>
              <a:rPr lang="zh-CN" altLang="en-US" sz="2000"/>
              <a:t>非限制性定语从句</a:t>
            </a:r>
            <a:r>
              <a:rPr lang="en-US" altLang="zh-CN" sz="2000"/>
              <a:t>+</a:t>
            </a:r>
            <a:r>
              <a:rPr lang="zh-CN" altLang="en-US" sz="2000"/>
              <a:t>虚拟语气，既丰富了表达形式，</a:t>
            </a:r>
            <a:r>
              <a:rPr lang="zh-CN" altLang="en-US" sz="2000">
                <a:sym typeface="+mn-ea"/>
              </a:rPr>
              <a:t>又深化了感谢意图。</a:t>
            </a:r>
            <a:endParaRPr lang="zh-CN" altLang="en-US" sz="2000"/>
          </a:p>
        </p:txBody>
      </p:sp>
      <p:sp>
        <p:nvSpPr>
          <p:cNvPr id="9" name="椭圆形标注 8"/>
          <p:cNvSpPr/>
          <p:nvPr/>
        </p:nvSpPr>
        <p:spPr>
          <a:xfrm>
            <a:off x="3101340" y="5500370"/>
            <a:ext cx="6883400" cy="1045845"/>
          </a:xfrm>
          <a:prstGeom prst="wedgeEllipseCallout">
            <a:avLst>
              <a:gd name="adj1" fmla="val -35719"/>
              <a:gd name="adj2" fmla="val -7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2000"/>
              <a:t>经典中文诗句的翻译，彰显作者深厚的语言功底和人文底蕴，并以此作为全文的亮点和高潮。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79070" y="5770245"/>
            <a:ext cx="3765550" cy="10096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716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>
                <a:solidFill>
                  <a:srgbClr val="00B050"/>
                </a:solidFill>
                <a:latin typeface="华文琥珀" panose="02010800040101010101" charset="-122"/>
                <a:ea typeface="华文琥珀" panose="02010800040101010101" charset="-122"/>
              </a:rPr>
              <a:t>蟾宫可折桂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7068185" y="4105910"/>
            <a:ext cx="2614930" cy="922655"/>
          </a:xfrm>
          <a:prstGeom prst="wedgeRoundRectCallout">
            <a:avLst>
              <a:gd name="adj1" fmla="val -51262"/>
              <a:gd name="adj2" fmla="val -8041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/>
              <a:t>语义步步递进，体现文章层次和内部逻辑</a:t>
            </a:r>
          </a:p>
        </p:txBody>
      </p:sp>
      <p:sp>
        <p:nvSpPr>
          <p:cNvPr id="16" name="椭圆 15"/>
          <p:cNvSpPr/>
          <p:nvPr/>
        </p:nvSpPr>
        <p:spPr>
          <a:xfrm>
            <a:off x="394335" y="1826895"/>
            <a:ext cx="1223010" cy="58610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807970" y="2779395"/>
            <a:ext cx="1017270" cy="58610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24625" y="3272790"/>
            <a:ext cx="2753360" cy="58610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856CDB-8C72-429E-9CCD-A4F3E373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545" y="880268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4" grpId="0" bldLvl="0" animBg="1"/>
      <p:bldP spid="9" grpId="0" bldLvl="0" animBg="1"/>
      <p:bldP spid="10" grpId="0" bldLvl="0" animBg="1"/>
      <p:bldP spid="15" grpId="0" bldLvl="0" animBg="1"/>
      <p:bldP spid="16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9070" y="319405"/>
            <a:ext cx="11833225" cy="6492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Dear Alex,</a:t>
            </a:r>
          </a:p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  I want to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acknowledge</a:t>
            </a:r>
            <a:r>
              <a:rPr lang="en-US" altLang="zh-CN" sz="32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感谢</a:t>
            </a:r>
            <a:r>
              <a:rPr lang="en-US" altLang="zh-CN" sz="32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)</a:t>
            </a:r>
            <a:r>
              <a:rPr lang="zh-CN" altLang="en-US" sz="32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you of your help to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hone</a:t>
            </a:r>
            <a:r>
              <a:rPr lang="zh-CN" altLang="en-US" sz="28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(训练技能)</a:t>
            </a:r>
            <a:r>
              <a:rPr lang="zh-CN" altLang="en-US" sz="28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my English during your stay in China.</a:t>
            </a:r>
          </a:p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  I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appreciate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the patience and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dedication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you have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committed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into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converting</a:t>
            </a:r>
            <a:r>
              <a:rPr lang="zh-CN" altLang="en-US" sz="2800">
                <a:latin typeface="Arial Narrow" panose="020B0606020202030204" charset="0"/>
                <a:cs typeface="Arial Narrow" panose="020B0606020202030204" charset="0"/>
              </a:rPr>
              <a:t>(转化)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complex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connotation</a:t>
            </a:r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(</a:t>
            </a:r>
            <a:r>
              <a:rPr lang="zh-CN" altLang="en-US" sz="2800">
                <a:latin typeface="Arial Narrow" panose="020B0606020202030204" charset="0"/>
                <a:cs typeface="Arial Narrow" panose="020B0606020202030204" charset="0"/>
              </a:rPr>
              <a:t>含义</a:t>
            </a:r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)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of certain vocabulary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into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comprehensible</a:t>
            </a:r>
            <a:r>
              <a:rPr lang="zh-CN" altLang="en-US" sz="2800">
                <a:latin typeface="Arial Narrow" panose="020B0606020202030204" charset="0"/>
                <a:cs typeface="Arial Narrow" panose="020B0606020202030204" charset="0"/>
              </a:rPr>
              <a:t>(可理解的)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ideas for me. Such </a:t>
            </a:r>
            <a:r>
              <a:rPr lang="zh-CN" altLang="en-US" sz="3200">
                <a:solidFill>
                  <a:schemeClr val="accent5">
                    <a:lumMod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professionalism</a:t>
            </a:r>
            <a:r>
              <a:rPr lang="zh-CN" altLang="en-US" sz="28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(专业精神) </a:t>
            </a:r>
            <a:r>
              <a:rPr lang="zh-CN" altLang="en-US" sz="3200">
                <a:solidFill>
                  <a:schemeClr val="accent5">
                    <a:lumMod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and tact</a:t>
            </a:r>
            <a:r>
              <a:rPr lang="zh-CN" altLang="en-US" sz="2800">
                <a:latin typeface="Arial Narrow" panose="020B0606020202030204" charset="0"/>
                <a:cs typeface="Arial Narrow" panose="020B0606020202030204" charset="0"/>
              </a:rPr>
              <a:t>(策略)</a:t>
            </a:r>
            <a:r>
              <a:rPr lang="zh-CN" altLang="en-US" sz="2800">
                <a:solidFill>
                  <a:schemeClr val="accent5">
                    <a:lumMod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zh-CN" altLang="en-US" sz="3200">
                <a:solidFill>
                  <a:schemeClr val="accent5">
                    <a:lumMod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in the mastery of the language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can help me with the potential of pursuing the field of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second-language acquisition</a:t>
            </a:r>
            <a:r>
              <a:rPr lang="zh-CN" altLang="en-US" sz="2800">
                <a:latin typeface="Arial Narrow" panose="020B0606020202030204" charset="0"/>
                <a:cs typeface="Arial Narrow" panose="020B0606020202030204" charset="0"/>
              </a:rPr>
              <a:t>(二语习得)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. </a:t>
            </a:r>
            <a:r>
              <a:rPr lang="zh-CN" altLang="en-US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Had I spent 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my time with any other foreign friend, my improvement </a:t>
            </a:r>
            <a:r>
              <a:rPr lang="zh-CN" altLang="en-US" sz="3200">
                <a:solidFill>
                  <a:schemeClr val="accent6">
                    <a:lumMod val="75000"/>
                    <a:lumOff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might not have been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as great.</a:t>
            </a:r>
          </a:p>
          <a:p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  I wish you the best with all your </a:t>
            </a:r>
            <a:r>
              <a:rPr lang="zh-CN" altLang="en-US" sz="320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endeavours</a:t>
            </a:r>
            <a:r>
              <a:rPr lang="zh-CN" altLang="en-US" sz="2800">
                <a:latin typeface="Arial Narrow" panose="020B0606020202030204" charset="0"/>
                <a:cs typeface="Arial Narrow" panose="020B0606020202030204" charset="0"/>
              </a:rPr>
              <a:t>(努力)</a:t>
            </a:r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.</a:t>
            </a:r>
          </a:p>
          <a:p>
            <a:pPr algn="r"/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Sincerely yours,</a:t>
            </a:r>
          </a:p>
          <a:p>
            <a:pPr algn="r"/>
            <a:r>
              <a:rPr lang="zh-CN" altLang="en-US" sz="3200">
                <a:latin typeface="Arial Narrow" panose="020B0606020202030204" charset="0"/>
                <a:cs typeface="Arial Narrow" panose="020B0606020202030204" charset="0"/>
              </a:rPr>
              <a:t>Li Hua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2257425" y="102870"/>
            <a:ext cx="3474085" cy="645160"/>
          </a:xfrm>
          <a:prstGeom prst="wedgeEllipseCallout">
            <a:avLst>
              <a:gd name="adj1" fmla="val -29893"/>
              <a:gd name="adj2" fmla="val 84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大量高级词汇的应用，提升作文档次。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2257425" y="1923415"/>
            <a:ext cx="4125595" cy="1057910"/>
          </a:xfrm>
          <a:prstGeom prst="wedgeEllipseCallout">
            <a:avLst>
              <a:gd name="adj1" fmla="val -29113"/>
              <a:gd name="adj2" fmla="val 9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运用名词或名词性短语，使表达更简洁、地道。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8865870" y="2228215"/>
            <a:ext cx="3474085" cy="1351280"/>
          </a:xfrm>
          <a:prstGeom prst="wedgeEllipseCallout">
            <a:avLst>
              <a:gd name="adj1" fmla="val -31776"/>
              <a:gd name="adj2" fmla="val 69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高级句型：虚拟语气</a:t>
            </a:r>
            <a:r>
              <a:rPr lang="en-US" altLang="zh-CN" sz="2000"/>
              <a:t>+</a:t>
            </a:r>
            <a:r>
              <a:rPr lang="zh-CN" altLang="en-US" sz="2000"/>
              <a:t>倒装的应用，使得表达形式更加多样化。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6191885" y="412115"/>
            <a:ext cx="3474085" cy="1351280"/>
          </a:xfrm>
          <a:prstGeom prst="wedgeEllipseCallout">
            <a:avLst>
              <a:gd name="adj1" fmla="val -31776"/>
              <a:gd name="adj2" fmla="val 69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复合句型：</a:t>
            </a:r>
            <a:r>
              <a:rPr lang="zh-CN" sz="2000"/>
              <a:t>定语从句</a:t>
            </a:r>
            <a:r>
              <a:rPr lang="zh-CN" altLang="en-US" sz="2000"/>
              <a:t>的应用，使得内容更加充实饱满。</a:t>
            </a:r>
          </a:p>
        </p:txBody>
      </p:sp>
      <p:sp>
        <p:nvSpPr>
          <p:cNvPr id="9" name="椭圆 8"/>
          <p:cNvSpPr/>
          <p:nvPr/>
        </p:nvSpPr>
        <p:spPr>
          <a:xfrm>
            <a:off x="6296025" y="2782570"/>
            <a:ext cx="868680" cy="58610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4321175" y="3579495"/>
            <a:ext cx="2614930" cy="922655"/>
          </a:xfrm>
          <a:prstGeom prst="wedgeRoundRectCallout">
            <a:avLst>
              <a:gd name="adj1" fmla="val 42579"/>
              <a:gd name="adj2" fmla="val -7451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/>
              <a:t>运用</a:t>
            </a:r>
            <a:r>
              <a:rPr lang="en-US" altLang="zh-CN" sz="2000"/>
              <a:t>such...help me</a:t>
            </a:r>
            <a:r>
              <a:rPr lang="zh-CN" altLang="en-US" sz="2000"/>
              <a:t>衔接手段，彰显文章内部的逻辑性。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79070" y="5802630"/>
            <a:ext cx="3928745" cy="10096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716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>
                <a:solidFill>
                  <a:srgbClr val="00B050"/>
                </a:solidFill>
                <a:latin typeface="华文琥珀" panose="02010800040101010101" charset="-122"/>
                <a:ea typeface="华文琥珀" panose="02010800040101010101" charset="-122"/>
              </a:rPr>
              <a:t>舍我又其谁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86EDEA1-7220-4609-A5F6-2D353BFD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0" y="130176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id="{A54FEF75-CC22-1743-9401-A1BBCBDE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9" y="2565400"/>
            <a:ext cx="5064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3000" b="1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40962" name="图片 2">
            <a:extLst>
              <a:ext uri="{FF2B5EF4-FFF2-40B4-BE49-F238E27FC236}">
                <a16:creationId xmlns:a16="http://schemas.microsoft.com/office/drawing/2014/main" id="{9F936D89-2706-234E-A064-054583D5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5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3">
            <a:extLst>
              <a:ext uri="{FF2B5EF4-FFF2-40B4-BE49-F238E27FC236}">
                <a16:creationId xmlns:a16="http://schemas.microsoft.com/office/drawing/2014/main" id="{11C8B131-C0C8-6447-84E1-8471D1FA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89076"/>
            <a:ext cx="39004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4D7346F8-42CA-DA4F-9A98-B1F5A23D1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620713"/>
            <a:ext cx="39004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b="1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b="1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5E5287-D564-5B49-8BBE-476188E6F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01" y="411163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59205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05279" y="1101958"/>
            <a:ext cx="5419185" cy="844550"/>
          </a:xfrm>
        </p:spPr>
        <p:txBody>
          <a:bodyPr>
            <a:normAutofit/>
          </a:bodyPr>
          <a:lstStyle/>
          <a:p>
            <a:pPr marL="0" indent="0" algn="l"/>
            <a:r>
              <a:rPr lang="en-US" altLang="zh-CN" sz="4400"/>
              <a:t>5. </a:t>
            </a:r>
            <a:r>
              <a:rPr lang="zh-CN" altLang="en-US" sz="4400"/>
              <a:t>教学启示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3515" y="2077085"/>
            <a:ext cx="2171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</a:rPr>
              <a:t>准确性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53515" y="2914650"/>
            <a:ext cx="2171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</a:rPr>
              <a:t>交际性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53515" y="3920937"/>
            <a:ext cx="2171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</a:rPr>
              <a:t>逻辑性</a:t>
            </a:r>
          </a:p>
        </p:txBody>
      </p:sp>
      <p:sp>
        <p:nvSpPr>
          <p:cNvPr id="5" name="椭圆 4"/>
          <p:cNvSpPr/>
          <p:nvPr/>
        </p:nvSpPr>
        <p:spPr>
          <a:xfrm>
            <a:off x="3625215" y="2959100"/>
            <a:ext cx="1422400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文体</a:t>
            </a:r>
          </a:p>
        </p:txBody>
      </p:sp>
      <p:sp>
        <p:nvSpPr>
          <p:cNvPr id="7" name="椭圆 6"/>
          <p:cNvSpPr/>
          <p:nvPr/>
        </p:nvSpPr>
        <p:spPr>
          <a:xfrm>
            <a:off x="3625214" y="3914140"/>
            <a:ext cx="2813685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衔接手段</a:t>
            </a:r>
          </a:p>
        </p:txBody>
      </p:sp>
      <p:sp>
        <p:nvSpPr>
          <p:cNvPr id="8" name="椭圆 7"/>
          <p:cNvSpPr/>
          <p:nvPr/>
        </p:nvSpPr>
        <p:spPr>
          <a:xfrm>
            <a:off x="6997700" y="3878262"/>
            <a:ext cx="2720658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内部逻辑</a:t>
            </a:r>
          </a:p>
        </p:txBody>
      </p:sp>
      <p:sp>
        <p:nvSpPr>
          <p:cNvPr id="9" name="椭圆 8"/>
          <p:cNvSpPr/>
          <p:nvPr/>
        </p:nvSpPr>
        <p:spPr>
          <a:xfrm>
            <a:off x="8522970" y="2959100"/>
            <a:ext cx="2596516" cy="6623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读者意识</a:t>
            </a:r>
          </a:p>
        </p:txBody>
      </p:sp>
      <p:sp>
        <p:nvSpPr>
          <p:cNvPr id="10" name="椭圆 9"/>
          <p:cNvSpPr/>
          <p:nvPr/>
        </p:nvSpPr>
        <p:spPr>
          <a:xfrm>
            <a:off x="5508942" y="2920049"/>
            <a:ext cx="2596516" cy="7067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主题语境</a:t>
            </a:r>
          </a:p>
        </p:txBody>
      </p:sp>
      <p:sp>
        <p:nvSpPr>
          <p:cNvPr id="11" name="椭圆 10"/>
          <p:cNvSpPr/>
          <p:nvPr/>
        </p:nvSpPr>
        <p:spPr>
          <a:xfrm>
            <a:off x="3625215" y="2011680"/>
            <a:ext cx="1422400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达意</a:t>
            </a:r>
          </a:p>
        </p:txBody>
      </p:sp>
      <p:sp>
        <p:nvSpPr>
          <p:cNvPr id="12" name="椭圆 11"/>
          <p:cNvSpPr/>
          <p:nvPr/>
        </p:nvSpPr>
        <p:spPr>
          <a:xfrm>
            <a:off x="5384800" y="2011680"/>
            <a:ext cx="3632200" cy="6623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涵盖要点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53515" y="4948482"/>
            <a:ext cx="2171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</a:rPr>
              <a:t>多样性</a:t>
            </a:r>
          </a:p>
        </p:txBody>
      </p:sp>
      <p:sp>
        <p:nvSpPr>
          <p:cNvPr id="14" name="椭圆 13"/>
          <p:cNvSpPr/>
          <p:nvPr/>
        </p:nvSpPr>
        <p:spPr>
          <a:xfrm>
            <a:off x="3282315" y="4984200"/>
            <a:ext cx="2712086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词汇（块）</a:t>
            </a:r>
          </a:p>
        </p:txBody>
      </p:sp>
      <p:sp>
        <p:nvSpPr>
          <p:cNvPr id="15" name="椭圆 14"/>
          <p:cNvSpPr/>
          <p:nvPr/>
        </p:nvSpPr>
        <p:spPr>
          <a:xfrm>
            <a:off x="6375400" y="4953000"/>
            <a:ext cx="1422400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句型</a:t>
            </a:r>
          </a:p>
        </p:txBody>
      </p:sp>
      <p:sp>
        <p:nvSpPr>
          <p:cNvPr id="16" name="椭圆 15"/>
          <p:cNvSpPr/>
          <p:nvPr/>
        </p:nvSpPr>
        <p:spPr>
          <a:xfrm>
            <a:off x="8103870" y="4953000"/>
            <a:ext cx="2617788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虚拟语气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98D4259-F993-427E-9EDE-DF6429432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70" y="1182846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787900" y="3663950"/>
            <a:ext cx="2616835" cy="692785"/>
          </a:xfrm>
        </p:spPr>
        <p:txBody>
          <a:bodyPr>
            <a:noAutofit/>
          </a:bodyPr>
          <a:lstStyle/>
          <a:p>
            <a:r>
              <a:rPr lang="zh-CN" altLang="en-US" sz="3600"/>
              <a:t>俞莺婕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3741420" y="4458970"/>
            <a:ext cx="4572635" cy="738505"/>
          </a:xfrm>
        </p:spPr>
        <p:txBody>
          <a:bodyPr>
            <a:noAutofit/>
          </a:bodyPr>
          <a:lstStyle/>
          <a:p>
            <a:r>
              <a:rPr lang="zh-CN" altLang="en-US" sz="3200"/>
              <a:t>浙江省桐乡市高级中学</a:t>
            </a:r>
          </a:p>
        </p:txBody>
      </p:sp>
      <p:sp>
        <p:nvSpPr>
          <p:cNvPr id="2051" name="TextBox 5"/>
          <p:cNvSpPr txBox="1"/>
          <p:nvPr/>
        </p:nvSpPr>
        <p:spPr>
          <a:xfrm>
            <a:off x="2027555" y="1910080"/>
            <a:ext cx="8001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对</a:t>
            </a:r>
            <a:r>
              <a:rPr lang="en-US" altLang="zh-CN" sz="4000" b="1" dirty="0">
                <a:solidFill>
                  <a:schemeClr val="bg1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2019</a:t>
            </a:r>
            <a:r>
              <a:rPr lang="zh-CN" altLang="en-US" sz="4000" b="1" dirty="0">
                <a:solidFill>
                  <a:schemeClr val="bg1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年</a:t>
            </a:r>
            <a:r>
              <a:rPr lang="en-US" altLang="zh-CN" sz="4000" b="1" dirty="0">
                <a:solidFill>
                  <a:schemeClr val="bg1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6</a:t>
            </a:r>
            <a:r>
              <a:rPr lang="zh-CN" altLang="en-US" sz="4000" b="1" dirty="0">
                <a:solidFill>
                  <a:schemeClr val="bg1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月高考英语浙江卷应用文试题及范文的评析与思考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" y="444500"/>
            <a:ext cx="11429365" cy="5908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539" y="537443"/>
            <a:ext cx="5419185" cy="844550"/>
          </a:xfrm>
        </p:spPr>
        <p:txBody>
          <a:bodyPr>
            <a:normAutofit/>
          </a:bodyPr>
          <a:lstStyle/>
          <a:p>
            <a:pPr algn="l"/>
            <a:r>
              <a:rPr lang="en-US" altLang="zh-CN"/>
              <a:t>1. </a:t>
            </a:r>
            <a:r>
              <a:rPr lang="zh-CN" altLang="en-US"/>
              <a:t>试题回顾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8485" y="1381760"/>
            <a:ext cx="11209655" cy="4900295"/>
          </a:xfrm>
        </p:spPr>
        <p:txBody>
          <a:bodyPr>
            <a:noAutofit/>
          </a:bodyPr>
          <a:lstStyle/>
          <a:p>
            <a:pPr algn="l"/>
            <a:r>
              <a:rPr lang="en-US" altLang="zh-CN" sz="2600" dirty="0"/>
              <a:t>    </a:t>
            </a:r>
            <a:r>
              <a:rPr lang="zh-CN" altLang="en-US" sz="2600" dirty="0"/>
              <a:t>假定你是李华，经常帮助你学习英语的朋友</a:t>
            </a:r>
            <a:r>
              <a:rPr lang="en-US" altLang="zh-CN" sz="2600" dirty="0"/>
              <a:t>Alex</a:t>
            </a:r>
            <a:r>
              <a:rPr lang="zh-CN" altLang="en-US" sz="2600" dirty="0"/>
              <a:t>即将返回自己的国家。请给他写一封邮件，内容包括：</a:t>
            </a:r>
          </a:p>
          <a:p>
            <a:pPr algn="l">
              <a:spcAft>
                <a:spcPts val="400"/>
              </a:spcAft>
            </a:pPr>
            <a:r>
              <a:rPr lang="en-US" altLang="zh-CN" sz="2800" dirty="0"/>
              <a:t>1. </a:t>
            </a:r>
            <a:r>
              <a:rPr lang="zh-CN" altLang="en-US" sz="2800" dirty="0"/>
              <a:t>表示感谢；</a:t>
            </a:r>
          </a:p>
          <a:p>
            <a:pPr algn="l">
              <a:spcAft>
                <a:spcPts val="400"/>
              </a:spcAft>
            </a:pPr>
            <a:r>
              <a:rPr lang="en-US" altLang="zh-CN" sz="2800" dirty="0"/>
              <a:t>2. </a:t>
            </a:r>
            <a:r>
              <a:rPr lang="zh-CN" altLang="en-US" sz="2800" dirty="0"/>
              <a:t>回顾</a:t>
            </a:r>
            <a:r>
              <a:rPr lang="en-US" altLang="zh-CN" sz="2800" dirty="0"/>
              <a:t>Alex</a:t>
            </a:r>
            <a:r>
              <a:rPr lang="zh-CN" altLang="en-US" sz="2800" dirty="0"/>
              <a:t>对你的帮助；</a:t>
            </a:r>
          </a:p>
          <a:p>
            <a:pPr algn="l">
              <a:spcAft>
                <a:spcPts val="400"/>
              </a:spcAft>
            </a:pPr>
            <a:r>
              <a:rPr lang="en-US" altLang="zh-CN" sz="2800" dirty="0"/>
              <a:t>3. </a:t>
            </a:r>
            <a:r>
              <a:rPr lang="zh-CN" altLang="en-US" sz="2800" dirty="0"/>
              <a:t>临别祝愿。</a:t>
            </a:r>
          </a:p>
          <a:p>
            <a:pPr algn="l"/>
            <a:r>
              <a:rPr lang="zh-CN" altLang="en-US" sz="2600" dirty="0"/>
              <a:t>注意：</a:t>
            </a:r>
          </a:p>
          <a:p>
            <a:pPr algn="l"/>
            <a:r>
              <a:rPr lang="en-US" altLang="zh-CN" sz="2600" dirty="0"/>
              <a:t>1.</a:t>
            </a:r>
            <a:r>
              <a:rPr lang="zh-CN" altLang="en-US" sz="2600" dirty="0"/>
              <a:t>词数</a:t>
            </a:r>
            <a:r>
              <a:rPr lang="en-US" altLang="zh-CN" sz="2600" dirty="0"/>
              <a:t>80</a:t>
            </a:r>
            <a:r>
              <a:rPr lang="zh-CN" altLang="en-US" sz="2600" dirty="0"/>
              <a:t>左右</a:t>
            </a:r>
          </a:p>
          <a:p>
            <a:pPr algn="l"/>
            <a:r>
              <a:rPr lang="en-US" altLang="zh-CN" sz="2600" dirty="0"/>
              <a:t>2. </a:t>
            </a:r>
            <a:r>
              <a:rPr lang="zh-CN" altLang="en-US" sz="2600" dirty="0"/>
              <a:t>可适当增加细节，使行文连贯。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590165" y="2491740"/>
            <a:ext cx="942340" cy="11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>
            <a:off x="1026160" y="1212850"/>
            <a:ext cx="2601595" cy="617855"/>
          </a:xfrm>
          <a:prstGeom prst="wedgeRoundRectCallout">
            <a:avLst>
              <a:gd name="adj1" fmla="val 37484"/>
              <a:gd name="adj2" fmla="val 8884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</a:rPr>
              <a:t>文体：</a:t>
            </a:r>
            <a:r>
              <a:rPr lang="en-US" altLang="zh-CN" sz="2800">
                <a:solidFill>
                  <a:schemeClr val="tx1"/>
                </a:solidFill>
              </a:rPr>
              <a:t>what 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8223885" y="720090"/>
            <a:ext cx="2534285" cy="661670"/>
          </a:xfrm>
          <a:prstGeom prst="wedgeRoundRectCallout">
            <a:avLst>
              <a:gd name="adj1" fmla="val -52530"/>
              <a:gd name="adj2" fmla="val 83685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对象：</a:t>
            </a:r>
            <a:r>
              <a:rPr lang="en-US" altLang="zh-CN" sz="2400">
                <a:solidFill>
                  <a:schemeClr val="tx1"/>
                </a:solidFill>
              </a:rPr>
              <a:t>who (relationship)</a:t>
            </a:r>
          </a:p>
        </p:txBody>
      </p:sp>
      <p:sp>
        <p:nvSpPr>
          <p:cNvPr id="13" name="右大括号 12"/>
          <p:cNvSpPr/>
          <p:nvPr/>
        </p:nvSpPr>
        <p:spPr>
          <a:xfrm>
            <a:off x="4932680" y="2806065"/>
            <a:ext cx="313690" cy="159258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5795645" y="2738755"/>
            <a:ext cx="3084830" cy="650240"/>
          </a:xfrm>
          <a:prstGeom prst="wedgeRoundRectCallout">
            <a:avLst>
              <a:gd name="adj1" fmla="val -59386"/>
              <a:gd name="adj2" fmla="val 7626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</a:rPr>
              <a:t>目的： </a:t>
            </a:r>
            <a:r>
              <a:rPr lang="en-US" altLang="zh-CN" sz="2800">
                <a:solidFill>
                  <a:schemeClr val="tx1"/>
                </a:solidFill>
              </a:rPr>
              <a:t>Why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55675" y="5579745"/>
            <a:ext cx="1038225" cy="7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590165" y="6274435"/>
            <a:ext cx="1038225" cy="7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 rot="10800000" flipV="1">
            <a:off x="2915920" y="1997075"/>
            <a:ext cx="8803640" cy="2254885"/>
          </a:xfrm>
          <a:prstGeom prst="bentConnector3">
            <a:avLst>
              <a:gd name="adj1" fmla="val 36230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577590" y="1939925"/>
            <a:ext cx="4867910" cy="1378585"/>
            <a:chOff x="5634" y="3055"/>
            <a:chExt cx="7666" cy="217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634" y="3094"/>
              <a:ext cx="766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连接符 22"/>
            <p:cNvCxnSpPr/>
            <p:nvPr/>
          </p:nvCxnSpPr>
          <p:spPr>
            <a:xfrm rot="5400000">
              <a:off x="6447" y="3125"/>
              <a:ext cx="2171" cy="2031"/>
            </a:xfrm>
            <a:prstGeom prst="bentConnector3">
              <a:avLst>
                <a:gd name="adj1" fmla="val 50023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上箭头 16"/>
          <p:cNvSpPr/>
          <p:nvPr/>
        </p:nvSpPr>
        <p:spPr>
          <a:xfrm>
            <a:off x="2890520" y="3726815"/>
            <a:ext cx="437515" cy="2051050"/>
          </a:xfrm>
          <a:prstGeom prst="upArrow">
            <a:avLst>
              <a:gd name="adj1" fmla="val 50000"/>
              <a:gd name="adj2" fmla="val 988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40070" y="4769485"/>
            <a:ext cx="2171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</a:rPr>
              <a:t>准确性</a:t>
            </a:r>
          </a:p>
        </p:txBody>
      </p:sp>
      <p:sp>
        <p:nvSpPr>
          <p:cNvPr id="11" name="椭圆 10"/>
          <p:cNvSpPr/>
          <p:nvPr/>
        </p:nvSpPr>
        <p:spPr>
          <a:xfrm>
            <a:off x="7811770" y="4704080"/>
            <a:ext cx="1422400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达意</a:t>
            </a:r>
          </a:p>
        </p:txBody>
      </p:sp>
      <p:sp>
        <p:nvSpPr>
          <p:cNvPr id="12" name="椭圆 11"/>
          <p:cNvSpPr/>
          <p:nvPr/>
        </p:nvSpPr>
        <p:spPr>
          <a:xfrm>
            <a:off x="9571355" y="4500245"/>
            <a:ext cx="2042160" cy="1073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涵盖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要点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4E99BCA-D5EA-4EE5-AE09-CFB57681F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78" y="2073434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ldLvl="0" animBg="1"/>
      <p:bldP spid="9" grpId="1" bldLvl="0" animBg="1"/>
      <p:bldP spid="13" grpId="0" bldLvl="0" animBg="1"/>
      <p:bldP spid="14" grpId="0" animBg="1"/>
      <p:bldP spid="17" grpId="0" animBg="1"/>
      <p:bldP spid="5" grpId="0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745" y="365760"/>
            <a:ext cx="11687175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99539" y="537443"/>
            <a:ext cx="5419185" cy="844550"/>
          </a:xfrm>
        </p:spPr>
        <p:txBody>
          <a:bodyPr>
            <a:normAutofit/>
          </a:bodyPr>
          <a:lstStyle/>
          <a:p>
            <a:pPr algn="l"/>
            <a:r>
              <a:rPr lang="en-US" altLang="zh-CN"/>
              <a:t>2. </a:t>
            </a:r>
            <a:r>
              <a:rPr lang="zh-CN" altLang="en-US"/>
              <a:t>试题分析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2135" y="1381760"/>
            <a:ext cx="1104773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What: 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Who</a:t>
            </a:r>
            <a:r>
              <a:rPr lang="zh-CN" altLang="en-US" sz="3600">
                <a:solidFill>
                  <a:srgbClr val="FF0000"/>
                </a:solidFill>
              </a:rPr>
              <a:t>：</a:t>
            </a:r>
            <a:r>
              <a:rPr lang="en-US" altLang="zh-CN" sz="3600">
                <a:solidFill>
                  <a:srgbClr val="FF0000"/>
                </a:solidFill>
              </a:rPr>
              <a:t>   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(Relationship)</a:t>
            </a:r>
            <a:r>
              <a:rPr lang="zh-CN" altLang="en-US" sz="3600">
                <a:solidFill>
                  <a:srgbClr val="FF0000"/>
                </a:solidFill>
              </a:rPr>
              <a:t>：</a:t>
            </a:r>
          </a:p>
          <a:p>
            <a:endParaRPr lang="en-US" altLang="zh-CN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			  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Why</a:t>
            </a:r>
            <a:r>
              <a:rPr lang="zh-CN" altLang="en-US" sz="3600">
                <a:solidFill>
                  <a:srgbClr val="FF0000"/>
                </a:solidFill>
              </a:rPr>
              <a:t>：</a:t>
            </a:r>
          </a:p>
          <a:p>
            <a:endParaRPr lang="zh-CN" altLang="en-US" sz="3600">
              <a:solidFill>
                <a:srgbClr val="FF0000"/>
              </a:solidFill>
            </a:endParaRPr>
          </a:p>
          <a:p>
            <a:endParaRPr lang="zh-CN" altLang="en-US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	    </a:t>
            </a:r>
          </a:p>
        </p:txBody>
      </p:sp>
      <p:sp>
        <p:nvSpPr>
          <p:cNvPr id="8" name="云形标注 7"/>
          <p:cNvSpPr/>
          <p:nvPr/>
        </p:nvSpPr>
        <p:spPr>
          <a:xfrm>
            <a:off x="4356100" y="843915"/>
            <a:ext cx="3466465" cy="1299845"/>
          </a:xfrm>
          <a:prstGeom prst="cloudCallout">
            <a:avLst>
              <a:gd name="adj1" fmla="val -59855"/>
              <a:gd name="adj2" fmla="val 628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chemeClr val="tx1"/>
                </a:solidFill>
              </a:rPr>
              <a:t>tone? format?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65325" y="1471295"/>
            <a:ext cx="194437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An E-mail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65325" y="1973580"/>
            <a:ext cx="107188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Alex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15715" y="2433320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friends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5715" y="3054350"/>
            <a:ext cx="335788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helping, leaving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31975" y="4125595"/>
            <a:ext cx="4244340" cy="17532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express gratitude	   with an example</a:t>
            </a:r>
          </a:p>
          <a:p>
            <a:pPr algn="l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/examples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48985" y="4305300"/>
            <a:ext cx="5540375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bid farewell and          extend your best wishes</a:t>
            </a:r>
          </a:p>
        </p:txBody>
      </p:sp>
      <p:sp>
        <p:nvSpPr>
          <p:cNvPr id="17" name="下箭头 16"/>
          <p:cNvSpPr/>
          <p:nvPr/>
        </p:nvSpPr>
        <p:spPr>
          <a:xfrm>
            <a:off x="3823970" y="3669665"/>
            <a:ext cx="807720" cy="4597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365875" y="3699510"/>
            <a:ext cx="807720" cy="4597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0197464" y="2296160"/>
            <a:ext cx="1638935" cy="1054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读者意识</a:t>
            </a:r>
          </a:p>
        </p:txBody>
      </p:sp>
      <p:sp>
        <p:nvSpPr>
          <p:cNvPr id="3" name="椭圆 2"/>
          <p:cNvSpPr/>
          <p:nvPr/>
        </p:nvSpPr>
        <p:spPr>
          <a:xfrm>
            <a:off x="8115300" y="2296160"/>
            <a:ext cx="1761490" cy="10242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主题语境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04300" y="537210"/>
            <a:ext cx="2171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</a:rPr>
              <a:t>交际性</a:t>
            </a:r>
          </a:p>
        </p:txBody>
      </p:sp>
      <p:sp>
        <p:nvSpPr>
          <p:cNvPr id="11" name="椭圆 10"/>
          <p:cNvSpPr/>
          <p:nvPr/>
        </p:nvSpPr>
        <p:spPr>
          <a:xfrm>
            <a:off x="9201150" y="1311275"/>
            <a:ext cx="1422400" cy="6623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文体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759E838-02F1-46D6-8BDC-CE612976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49" y="537210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/>
      <p:bldP spid="14" grpId="0"/>
      <p:bldP spid="15" grpId="0"/>
      <p:bldP spid="16" grpId="0"/>
      <p:bldP spid="17" grpId="0" animBg="1"/>
      <p:bldP spid="18" grpId="0" animBg="1"/>
      <p:bldP spid="2" grpId="0" bldLvl="0" animBg="1"/>
      <p:bldP spid="3" grpId="0" bldLvl="0" animBg="1"/>
      <p:bldP spid="5" grpId="0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745" y="365760"/>
            <a:ext cx="11687175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99539" y="537443"/>
            <a:ext cx="5419185" cy="844550"/>
          </a:xfrm>
        </p:spPr>
        <p:txBody>
          <a:bodyPr>
            <a:normAutofit/>
          </a:bodyPr>
          <a:lstStyle/>
          <a:p>
            <a:pPr algn="l"/>
            <a:r>
              <a:rPr lang="en-US" altLang="zh-CN"/>
              <a:t>3. </a:t>
            </a:r>
            <a:r>
              <a:rPr lang="zh-CN" altLang="en-US"/>
              <a:t>思路点拨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8705" y="1381760"/>
            <a:ext cx="11047730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Format: 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     Aim:   </a:t>
            </a:r>
          </a:p>
          <a:p>
            <a:endParaRPr lang="en-US" altLang="zh-CN" sz="3600">
              <a:solidFill>
                <a:srgbClr val="FF0000"/>
              </a:solidFill>
            </a:endParaRPr>
          </a:p>
          <a:p>
            <a:endParaRPr lang="en-US" altLang="zh-CN" sz="3600">
              <a:solidFill>
                <a:srgbClr val="FF0000"/>
              </a:solidFill>
            </a:endParaRPr>
          </a:p>
          <a:p>
            <a:endParaRPr lang="en-US" altLang="zh-CN" sz="36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</a:rPr>
              <a:t>Example(s) of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Alex's help on</a:t>
            </a:r>
            <a:r>
              <a:rPr lang="zh-CN" altLang="en-US" sz="3600">
                <a:solidFill>
                  <a:srgbClr val="FF0000"/>
                </a:solidFill>
              </a:rPr>
              <a:t>：</a:t>
            </a:r>
          </a:p>
          <a:p>
            <a:pPr fontAlgn="auto">
              <a:spcBef>
                <a:spcPts val="1200"/>
              </a:spcBef>
            </a:pPr>
            <a:r>
              <a:rPr lang="en-US" altLang="zh-CN" sz="3600">
                <a:solidFill>
                  <a:srgbClr val="FF0000"/>
                </a:solidFill>
              </a:rPr>
              <a:t>Wishes:		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33675" y="1395095"/>
            <a:ext cx="17214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Dear Alex,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44800" y="5459095"/>
            <a:ext cx="10240645" cy="10763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Wish you a safe trip home!</a:t>
            </a: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I wish you the best with all your endeavours.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58005" y="4013835"/>
            <a:ext cx="2058035" cy="645160"/>
          </a:xfrm>
          <a:prstGeom prst="rect">
            <a:avLst/>
          </a:prstGeom>
          <a:noFill/>
          <a:ln w="28575">
            <a:solidFill>
              <a:schemeClr val="accent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vocabulary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2525" y="1395095"/>
            <a:ext cx="536257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Yours (truly/sincerely) Li Hua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58005" y="4813935"/>
            <a:ext cx="2056765" cy="645160"/>
          </a:xfrm>
          <a:prstGeom prst="rect">
            <a:avLst/>
          </a:prstGeom>
          <a:noFill/>
          <a:ln w="28575">
            <a:solidFill>
              <a:schemeClr val="accent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speaking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23685" y="4013835"/>
            <a:ext cx="1584325" cy="645160"/>
          </a:xfrm>
          <a:prstGeom prst="rect">
            <a:avLst/>
          </a:prstGeom>
          <a:noFill/>
          <a:ln w="28575">
            <a:solidFill>
              <a:schemeClr val="accent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writing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23685" y="4813935"/>
            <a:ext cx="4871720" cy="645160"/>
          </a:xfrm>
          <a:prstGeom prst="rect">
            <a:avLst/>
          </a:prstGeom>
          <a:noFill/>
          <a:ln w="28575">
            <a:solidFill>
              <a:schemeClr val="accent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cross-culture understanding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27415" y="4013835"/>
            <a:ext cx="1520190" cy="645160"/>
          </a:xfrm>
          <a:prstGeom prst="rect">
            <a:avLst/>
          </a:prstGeom>
          <a:noFill/>
          <a:ln w="28575">
            <a:solidFill>
              <a:schemeClr val="accent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attitude</a:t>
            </a:r>
          </a:p>
        </p:txBody>
      </p:sp>
      <p:sp>
        <p:nvSpPr>
          <p:cNvPr id="12" name="右箭头 11"/>
          <p:cNvSpPr/>
          <p:nvPr/>
        </p:nvSpPr>
        <p:spPr>
          <a:xfrm>
            <a:off x="10452735" y="4173855"/>
            <a:ext cx="104267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3" name="文本框 12"/>
          <p:cNvSpPr txBox="1"/>
          <p:nvPr/>
        </p:nvSpPr>
        <p:spPr>
          <a:xfrm>
            <a:off x="2731770" y="1889760"/>
            <a:ext cx="10240645" cy="206121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Learning that..., I'm writing to ...</a:t>
            </a: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Thank you for helping me improve my English...</a:t>
            </a: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I want to </a:t>
            </a:r>
            <a:r>
              <a:rPr lang="en-US" altLang="zh-CN" sz="32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acknowledge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(=thank) you of your help to </a:t>
            </a:r>
            <a:r>
              <a:rPr lang="en-US" altLang="zh-CN" sz="32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hone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(=to improve) my English during your stay in China.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791210" y="2098675"/>
            <a:ext cx="402590" cy="3625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610" y="2278380"/>
            <a:ext cx="736600" cy="3180715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>
                <a:solidFill>
                  <a:schemeClr val="tx1"/>
                </a:solidFill>
                <a:effectLst/>
                <a:latin typeface="Impact" panose="020B0806030902050204" charset="0"/>
                <a:cs typeface="Impact" panose="020B0806030902050204" charset="0"/>
              </a:rPr>
              <a:t>structure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3369B77-6825-40A0-B9E4-469D8AF6D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15" y="456089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bldLvl="0" animBg="1"/>
      <p:bldP spid="2" grpId="0"/>
      <p:bldP spid="3" grpId="0" bldLvl="0" animBg="1"/>
      <p:bldP spid="5" grpId="0" bldLvl="0" animBg="1"/>
      <p:bldP spid="8" grpId="0" bldLvl="0" animBg="1"/>
      <p:bldP spid="11" grpId="0" bldLvl="0" animBg="1"/>
      <p:bldP spid="12" grpId="0" animBg="1"/>
      <p:bldP spid="13" grpId="0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00965" y="110490"/>
          <a:ext cx="1202690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4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/>
                        <a:t>LH's problem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/>
                        <a:t>a certain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/>
                        <a:t>Alex's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/>
                        <a:t>LH's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b="1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vocabulary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(poor/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limited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an 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academic test</a:t>
                      </a:r>
                      <a:endParaRPr lang="en-US" altLang="zh-CN" sz="2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detailed explanation/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inspirational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build up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 my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b="1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speaking</a:t>
                      </a:r>
                      <a:endParaRPr lang="en-US" altLang="zh-CN" sz="210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embarrassing, frustrating</a:t>
                      </a:r>
                      <a:endParaRPr lang="en-US" altLang="zh-CN" sz="2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esp. pronuciation and intonation)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a speech contest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patient 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guidance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continuous encouragements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win a speech contest/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confident in public speaking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b="1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writing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(poor in expressing ideas)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an academic test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a writing contest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inspirational instructions/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impeccable(perfect)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 lessons/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patience in helping me correct errors and 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polish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 my writings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a high score in writing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win a writing contest</a:t>
                      </a:r>
                    </a:p>
                    <a:p>
                      <a:pPr>
                        <a:buNone/>
                      </a:pPr>
                      <a:endParaRPr lang="en-US" altLang="zh-CN" sz="2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b="1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cross-culture understanding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lacking in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 background information/ 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struggling to 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understand sth while...)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an academic test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appreciating literary works</a:t>
                      </a:r>
                      <a:endParaRPr lang="en-US" altLang="zh-CN" sz="2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explanation on diversity in different cultures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inclusive attitude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broden my horizen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become a </a:t>
                      </a: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global citizen</a:t>
                      </a:r>
                      <a:endParaRPr lang="en-US" altLang="zh-CN" sz="2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embrace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 different people and ideas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b="1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attitude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find it difficult to/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stressed/ less confident 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an academic test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a contest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patient guidance/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continuous encouragements</a:t>
                      </a:r>
                    </a:p>
                    <a:p>
                      <a:pPr>
                        <a:buNone/>
                      </a:pPr>
                      <a:endParaRPr lang="en-US" altLang="zh-CN" sz="21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confident in/that...</a:t>
                      </a:r>
                    </a:p>
                    <a:p>
                      <a:pPr>
                        <a:buNone/>
                      </a:pPr>
                      <a:r>
                        <a:rPr lang="en-US" altLang="zh-CN" sz="2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passionate</a:t>
                      </a:r>
                      <a:r>
                        <a:rPr lang="en-US" altLang="zh-CN" sz="2100">
                          <a:latin typeface="Times New Roman" panose="02020603050405020304" charset="0"/>
                          <a:cs typeface="Times New Roman" panose="02020603050405020304" charset="0"/>
                        </a:rPr>
                        <a:t> about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059940" y="2712720"/>
            <a:ext cx="2788920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5400">
                <a:latin typeface="Impact" panose="020B0806030902050204" charset="0"/>
                <a:cs typeface="Impact" panose="020B0806030902050204" charset="0"/>
              </a:rPr>
              <a:t>specific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59940" y="4119880"/>
            <a:ext cx="2788920" cy="8388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5400">
                <a:latin typeface="Impact" panose="020B0806030902050204" charset="0"/>
                <a:cs typeface="Impact" panose="020B0806030902050204" charset="0"/>
              </a:rPr>
              <a:t>accurate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43295" y="2712720"/>
            <a:ext cx="2788920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5400">
                <a:latin typeface="Impact" panose="020B0806030902050204" charset="0"/>
                <a:cs typeface="Impact" panose="020B0806030902050204" charset="0"/>
              </a:rPr>
              <a:t>logical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43295" y="4078605"/>
            <a:ext cx="4066540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5400">
                <a:latin typeface="Impact" panose="020B0806030902050204" charset="0"/>
                <a:cs typeface="Impact" panose="020B0806030902050204" charset="0"/>
              </a:rPr>
              <a:t>reader-based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548D8A-6C4A-4E7A-BDC4-A5B97F1E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60" y="872649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id="{A54FEF75-CC22-1743-9401-A1BBCBDE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9" y="2565400"/>
            <a:ext cx="5064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3000" b="1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>
                <a:solidFill>
                  <a:srgbClr val="0070C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40962" name="图片 2">
            <a:extLst>
              <a:ext uri="{FF2B5EF4-FFF2-40B4-BE49-F238E27FC236}">
                <a16:creationId xmlns:a16="http://schemas.microsoft.com/office/drawing/2014/main" id="{9F936D89-2706-234E-A064-054583D5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5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3">
            <a:extLst>
              <a:ext uri="{FF2B5EF4-FFF2-40B4-BE49-F238E27FC236}">
                <a16:creationId xmlns:a16="http://schemas.microsoft.com/office/drawing/2014/main" id="{11C8B131-C0C8-6447-84E1-8471D1FA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89076"/>
            <a:ext cx="39004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4D7346F8-42CA-DA4F-9A98-B1F5A23D1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620713"/>
            <a:ext cx="39004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b="1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b="1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64B815-D138-9845-8530-A61B02C0F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786" y="265907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8325167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386249" y="3088873"/>
            <a:ext cx="5419185" cy="8445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8000"/>
              <a:t>4. </a:t>
            </a:r>
            <a:r>
              <a:rPr lang="zh-CN" altLang="en-US" sz="8000"/>
              <a:t>范文赏析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75CF6B-8CD0-4E75-92A8-B696F098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0" y="1323976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F5D86518-0881-EE47-8E74-D9E940DA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76" y="3599082"/>
            <a:ext cx="2573337" cy="8320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79070" y="594360"/>
            <a:ext cx="1183322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Dear Alex,</a:t>
            </a:r>
          </a:p>
          <a:p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   I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am extremely grateful for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your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generous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help with my English.</a:t>
            </a:r>
          </a:p>
          <a:p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   Our time spent together in China has been so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delightful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! I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vividly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remember your patient attitude at our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awkward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first meeting when I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struggled even with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the most basic dialogues. Your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continuous encouragements 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helped me get out of my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comfort zone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and speak in English with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increasing confidence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. Thanks to you, my progress was</a:t>
            </a:r>
            <a:r>
              <a:rPr lang="zh-CN" altLang="en-US" sz="3200" dirty="0">
                <a:solidFill>
                  <a:schemeClr val="accent5">
                    <a:lumMod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 so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rapid</a:t>
            </a:r>
            <a:r>
              <a:rPr lang="zh-CN" altLang="en-US" sz="3200" dirty="0">
                <a:solidFill>
                  <a:schemeClr val="accent5">
                    <a:lumMod val="25000"/>
                  </a:schemeClr>
                </a:solidFill>
                <a:latin typeface="Arial Narrow" panose="020B0606020202030204" charset="0"/>
                <a:cs typeface="Arial Narrow" panose="020B0606020202030204" charset="0"/>
              </a:rPr>
              <a:t> that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even my teacher at school praised me on my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improvements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.</a:t>
            </a:r>
          </a:p>
          <a:p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   I wish you </a:t>
            </a:r>
            <a:r>
              <a:rPr lang="zh-CN" altLang="en-US" sz="3200" dirty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plenty of pleasure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</a:rPr>
              <a:t> in your life at home.</a:t>
            </a:r>
          </a:p>
          <a:p>
            <a:pPr algn="r"/>
            <a:r>
              <a:rPr lang="en-US" altLang="zh-CN" sz="32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Y</a:t>
            </a:r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ours,</a:t>
            </a:r>
            <a:endParaRPr lang="zh-CN" altLang="en-US" sz="3200" dirty="0">
              <a:latin typeface="Arial Narrow" panose="020B0606020202030204" charset="0"/>
              <a:cs typeface="Arial Narrow" panose="020B0606020202030204" charset="0"/>
            </a:endParaRPr>
          </a:p>
          <a:p>
            <a:pPr algn="r"/>
            <a:r>
              <a:rPr lang="zh-CN" altLang="en-US" sz="32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Li Hua</a:t>
            </a:r>
            <a:endParaRPr lang="zh-CN" altLang="en-US" sz="3200" dirty="0">
              <a:latin typeface="Arial Narrow" panose="020B0606020202030204" charset="0"/>
              <a:cs typeface="Arial Narrow" panose="020B0606020202030204" charset="0"/>
            </a:endParaRPr>
          </a:p>
          <a:p>
            <a:endParaRPr lang="zh-CN" altLang="en-US" sz="32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2699385" y="196850"/>
            <a:ext cx="3474085" cy="820420"/>
          </a:xfrm>
          <a:prstGeom prst="wedgeEllipseCallout">
            <a:avLst>
              <a:gd name="adj1" fmla="val -31776"/>
              <a:gd name="adj2" fmla="val 69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/>
              <a:t>立足课本词汇</a:t>
            </a:r>
            <a:r>
              <a:rPr lang="en-US" altLang="zh-CN" sz="2000"/>
              <a:t>/</a:t>
            </a:r>
            <a:r>
              <a:rPr lang="zh-CN" altLang="en-US" sz="2000"/>
              <a:t>短语，活学活用。</a:t>
            </a:r>
          </a:p>
        </p:txBody>
      </p:sp>
      <p:sp>
        <p:nvSpPr>
          <p:cNvPr id="2" name="椭圆形标注 1"/>
          <p:cNvSpPr/>
          <p:nvPr/>
        </p:nvSpPr>
        <p:spPr>
          <a:xfrm>
            <a:off x="1480185" y="1996440"/>
            <a:ext cx="3474085" cy="1015365"/>
          </a:xfrm>
          <a:prstGeom prst="wedgeEllipseCallout">
            <a:avLst>
              <a:gd name="adj1" fmla="val -31776"/>
              <a:gd name="adj2" fmla="val 69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2000"/>
              <a:t>插入专业词汇，彰显核心素养之文化意识。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7686040" y="196850"/>
            <a:ext cx="4223385" cy="1176020"/>
          </a:xfrm>
          <a:prstGeom prst="wedgeEllipseCallout">
            <a:avLst>
              <a:gd name="adj1" fmla="val 7946"/>
              <a:gd name="adj2" fmla="val 8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运用具体事例增加细节表述，使文章内容更加丰满，使得感谢的意图更加真挚。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7139940" y="3486150"/>
            <a:ext cx="4125595" cy="1057910"/>
          </a:xfrm>
          <a:prstGeom prst="wedgeEllipseCallout">
            <a:avLst>
              <a:gd name="adj1" fmla="val -39364"/>
              <a:gd name="adj2" fmla="val 1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运用名词或名词性短语，使表达更简洁、地道。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30835" y="5466080"/>
            <a:ext cx="3875405" cy="11290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716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>
                <a:solidFill>
                  <a:srgbClr val="00B050"/>
                </a:solidFill>
                <a:latin typeface="华文琥珀" panose="02010800040101010101" charset="-122"/>
                <a:ea typeface="华文琥珀" panose="02010800040101010101" charset="-122"/>
              </a:rPr>
              <a:t>你我皆可为</a:t>
            </a:r>
          </a:p>
        </p:txBody>
      </p:sp>
      <p:sp>
        <p:nvSpPr>
          <p:cNvPr id="14" name="椭圆 13"/>
          <p:cNvSpPr/>
          <p:nvPr/>
        </p:nvSpPr>
        <p:spPr>
          <a:xfrm>
            <a:off x="10396855" y="3011805"/>
            <a:ext cx="1422400" cy="58610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标注 14"/>
          <p:cNvSpPr/>
          <p:nvPr/>
        </p:nvSpPr>
        <p:spPr>
          <a:xfrm>
            <a:off x="1281430" y="4230370"/>
            <a:ext cx="2614930" cy="922655"/>
          </a:xfrm>
          <a:prstGeom prst="wedgeRoundRectCallout">
            <a:avLst>
              <a:gd name="adj1" fmla="val -51262"/>
              <a:gd name="adj2" fmla="val -8041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/>
              <a:t>运用衔接手段，彰显文章内部的逻辑性。</a:t>
            </a:r>
          </a:p>
        </p:txBody>
      </p:sp>
      <p:sp>
        <p:nvSpPr>
          <p:cNvPr id="16" name="椭圆 15"/>
          <p:cNvSpPr/>
          <p:nvPr/>
        </p:nvSpPr>
        <p:spPr>
          <a:xfrm>
            <a:off x="57785" y="3492500"/>
            <a:ext cx="1223010" cy="58610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9E0FEC6-B03A-4487-80A0-77E28128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57" y="4633277"/>
            <a:ext cx="3333750" cy="107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9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912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91224"/>
  <p:tag name="KSO_WM_TEMPLATE_THUMBS_INDEX" val="1、2、3、4、8、9、10、11、13、14、15"/>
  <p:tag name="KSO_WM_TEMPLATE_SUBCATEGOR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20191224">
      <a:dk1>
        <a:srgbClr val="000000"/>
      </a:dk1>
      <a:lt1>
        <a:srgbClr val="FFFFFF"/>
      </a:lt1>
      <a:dk2>
        <a:srgbClr val="012454"/>
      </a:dk2>
      <a:lt2>
        <a:srgbClr val="F0F0F0"/>
      </a:lt2>
      <a:accent1>
        <a:srgbClr val="012454"/>
      </a:accent1>
      <a:accent2>
        <a:srgbClr val="538DDA"/>
      </a:accent2>
      <a:accent3>
        <a:srgbClr val="A6CBFE"/>
      </a:accent3>
      <a:accent4>
        <a:srgbClr val="FCCB02"/>
      </a:accent4>
      <a:accent5>
        <a:srgbClr val="A6FFD4"/>
      </a:accent5>
      <a:accent6>
        <a:srgbClr val="012454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1124</Words>
  <Application>Microsoft Macintosh PowerPoint</Application>
  <PresentationFormat>宽屏</PresentationFormat>
  <Paragraphs>248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华文琥珀</vt:lpstr>
      <vt:lpstr>华文新魏</vt:lpstr>
      <vt:lpstr>微软雅黑</vt:lpstr>
      <vt:lpstr>Arial</vt:lpstr>
      <vt:lpstr>Arial Narrow</vt:lpstr>
      <vt:lpstr>Calibri</vt:lpstr>
      <vt:lpstr>HelveticaNeue</vt:lpstr>
      <vt:lpstr>Impact</vt:lpstr>
      <vt:lpstr>Segoe Print</vt:lpstr>
      <vt:lpstr>Times New Roman</vt:lpstr>
      <vt:lpstr>1_Office 主题​​</vt:lpstr>
      <vt:lpstr>PowerPoint 演示文稿</vt:lpstr>
      <vt:lpstr>PowerPoint 演示文稿</vt:lpstr>
      <vt:lpstr>1. 试题回顾</vt:lpstr>
      <vt:lpstr>2. 试题分析</vt:lpstr>
      <vt:lpstr>3. 思路点拨</vt:lpstr>
      <vt:lpstr>PowerPoint 演示文稿</vt:lpstr>
      <vt:lpstr>PowerPoint 演示文稿</vt:lpstr>
      <vt:lpstr>4. 范文赏析</vt:lpstr>
      <vt:lpstr>PowerPoint 演示文稿</vt:lpstr>
      <vt:lpstr>PowerPoint 演示文稿</vt:lpstr>
      <vt:lpstr>PowerPoint 演示文稿</vt:lpstr>
      <vt:lpstr>PowerPoint 演示文稿</vt:lpstr>
      <vt:lpstr>5. 教学启示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nqdp</cp:lastModifiedBy>
  <cp:revision>69</cp:revision>
  <dcterms:created xsi:type="dcterms:W3CDTF">2019-06-07T10:53:00Z</dcterms:created>
  <dcterms:modified xsi:type="dcterms:W3CDTF">2019-06-12T09:12:20Z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