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3"/>
  </p:notesMasterIdLst>
  <p:sldIdLst>
    <p:sldId id="11538" r:id="rId2"/>
    <p:sldId id="259" r:id="rId3"/>
    <p:sldId id="11468" r:id="rId4"/>
    <p:sldId id="11469" r:id="rId5"/>
    <p:sldId id="11470" r:id="rId6"/>
    <p:sldId id="263" r:id="rId7"/>
    <p:sldId id="262" r:id="rId8"/>
    <p:sldId id="11407" r:id="rId9"/>
    <p:sldId id="268" r:id="rId10"/>
    <p:sldId id="11494" r:id="rId11"/>
    <p:sldId id="11495" r:id="rId12"/>
    <p:sldId id="11496" r:id="rId13"/>
    <p:sldId id="11497" r:id="rId14"/>
    <p:sldId id="11498" r:id="rId15"/>
    <p:sldId id="11499" r:id="rId16"/>
    <p:sldId id="11500" r:id="rId17"/>
    <p:sldId id="264" r:id="rId18"/>
    <p:sldId id="11503" r:id="rId19"/>
    <p:sldId id="11504" r:id="rId20"/>
    <p:sldId id="11505" r:id="rId21"/>
    <p:sldId id="11506" r:id="rId22"/>
    <p:sldId id="11507" r:id="rId23"/>
    <p:sldId id="11508" r:id="rId24"/>
    <p:sldId id="11509" r:id="rId25"/>
    <p:sldId id="11510" r:id="rId26"/>
    <p:sldId id="265" r:id="rId27"/>
    <p:sldId id="11512" r:id="rId28"/>
    <p:sldId id="11513" r:id="rId29"/>
    <p:sldId id="11514" r:id="rId30"/>
    <p:sldId id="266" r:id="rId31"/>
    <p:sldId id="11515" r:id="rId32"/>
    <p:sldId id="11516" r:id="rId33"/>
    <p:sldId id="11517" r:id="rId34"/>
    <p:sldId id="11518" r:id="rId35"/>
    <p:sldId id="11519" r:id="rId36"/>
    <p:sldId id="11520" r:id="rId37"/>
    <p:sldId id="11521" r:id="rId38"/>
    <p:sldId id="11522" r:id="rId39"/>
    <p:sldId id="11523" r:id="rId40"/>
    <p:sldId id="11524" r:id="rId41"/>
    <p:sldId id="11525" r:id="rId42"/>
    <p:sldId id="11526" r:id="rId43"/>
    <p:sldId id="11527" r:id="rId44"/>
    <p:sldId id="11528" r:id="rId45"/>
    <p:sldId id="11537" r:id="rId46"/>
    <p:sldId id="11529" r:id="rId47"/>
    <p:sldId id="11533" r:id="rId48"/>
    <p:sldId id="11534" r:id="rId49"/>
    <p:sldId id="11535" r:id="rId50"/>
    <p:sldId id="267" r:id="rId51"/>
    <p:sldId id="314"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1">
          <p15:clr>
            <a:srgbClr val="A4A3A4"/>
          </p15:clr>
        </p15:guide>
        <p15:guide id="2" pos="38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D7E2"/>
    <a:srgbClr val="40A8C0"/>
    <a:srgbClr val="3894AA"/>
    <a:srgbClr val="235D6B"/>
    <a:srgbClr val="256371"/>
    <a:srgbClr val="34899D"/>
    <a:srgbClr val="CAE7EE"/>
    <a:srgbClr val="69BACD"/>
    <a:srgbClr val="F7D131"/>
    <a:srgbClr val="F6CC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71" autoAdjust="0"/>
    <p:restoredTop sz="94660"/>
  </p:normalViewPr>
  <p:slideViewPr>
    <p:cSldViewPr snapToGrid="0">
      <p:cViewPr varScale="1">
        <p:scale>
          <a:sx n="109" d="100"/>
          <a:sy n="109" d="100"/>
        </p:scale>
        <p:origin x="824" y="192"/>
      </p:cViewPr>
      <p:guideLst>
        <p:guide orient="horz" pos="2151"/>
        <p:guide pos="3856"/>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2AC3A5-6DF8-4816-83D8-4AEE8089E692}" type="datetimeFigureOut">
              <a:rPr lang="zh-CN" altLang="en-US" smtClean="0"/>
              <a:t>2019/5/28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38BB25-3984-4E5D-8DF7-C33CEBA9527D}" type="slidenum">
              <a:rPr lang="zh-CN" altLang="en-US" smtClean="0"/>
              <a:t>‹#›</a:t>
            </a:fld>
            <a:endParaRPr lang="zh-CN" altLang="en-US"/>
          </a:p>
        </p:txBody>
      </p:sp>
    </p:spTree>
    <p:extLst>
      <p:ext uri="{BB962C8B-B14F-4D97-AF65-F5344CB8AC3E}">
        <p14:creationId xmlns:p14="http://schemas.microsoft.com/office/powerpoint/2010/main" val="290040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2</a:t>
            </a:fld>
            <a:endParaRPr lang="zh-CN" altLang="en-US"/>
          </a:p>
        </p:txBody>
      </p:sp>
    </p:spTree>
    <p:extLst>
      <p:ext uri="{BB962C8B-B14F-4D97-AF65-F5344CB8AC3E}">
        <p14:creationId xmlns:p14="http://schemas.microsoft.com/office/powerpoint/2010/main" val="2441638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11</a:t>
            </a:fld>
            <a:endParaRPr lang="zh-CN" altLang="en-US"/>
          </a:p>
        </p:txBody>
      </p:sp>
    </p:spTree>
    <p:extLst>
      <p:ext uri="{BB962C8B-B14F-4D97-AF65-F5344CB8AC3E}">
        <p14:creationId xmlns:p14="http://schemas.microsoft.com/office/powerpoint/2010/main" val="4052401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12</a:t>
            </a:fld>
            <a:endParaRPr lang="zh-CN" altLang="en-US"/>
          </a:p>
        </p:txBody>
      </p:sp>
    </p:spTree>
    <p:extLst>
      <p:ext uri="{BB962C8B-B14F-4D97-AF65-F5344CB8AC3E}">
        <p14:creationId xmlns:p14="http://schemas.microsoft.com/office/powerpoint/2010/main" val="247849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13</a:t>
            </a:fld>
            <a:endParaRPr lang="zh-CN" altLang="en-US"/>
          </a:p>
        </p:txBody>
      </p:sp>
    </p:spTree>
    <p:extLst>
      <p:ext uri="{BB962C8B-B14F-4D97-AF65-F5344CB8AC3E}">
        <p14:creationId xmlns:p14="http://schemas.microsoft.com/office/powerpoint/2010/main" val="1530787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14</a:t>
            </a:fld>
            <a:endParaRPr lang="zh-CN" altLang="en-US"/>
          </a:p>
        </p:txBody>
      </p:sp>
    </p:spTree>
    <p:extLst>
      <p:ext uri="{BB962C8B-B14F-4D97-AF65-F5344CB8AC3E}">
        <p14:creationId xmlns:p14="http://schemas.microsoft.com/office/powerpoint/2010/main" val="1210632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15</a:t>
            </a:fld>
            <a:endParaRPr lang="zh-CN" altLang="en-US"/>
          </a:p>
        </p:txBody>
      </p:sp>
    </p:spTree>
    <p:extLst>
      <p:ext uri="{BB962C8B-B14F-4D97-AF65-F5344CB8AC3E}">
        <p14:creationId xmlns:p14="http://schemas.microsoft.com/office/powerpoint/2010/main" val="283303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16</a:t>
            </a:fld>
            <a:endParaRPr lang="zh-CN" altLang="en-US"/>
          </a:p>
        </p:txBody>
      </p:sp>
    </p:spTree>
    <p:extLst>
      <p:ext uri="{BB962C8B-B14F-4D97-AF65-F5344CB8AC3E}">
        <p14:creationId xmlns:p14="http://schemas.microsoft.com/office/powerpoint/2010/main" val="30592870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17</a:t>
            </a:fld>
            <a:endParaRPr lang="zh-CN" altLang="en-US"/>
          </a:p>
        </p:txBody>
      </p:sp>
    </p:spTree>
    <p:extLst>
      <p:ext uri="{BB962C8B-B14F-4D97-AF65-F5344CB8AC3E}">
        <p14:creationId xmlns:p14="http://schemas.microsoft.com/office/powerpoint/2010/main" val="24827935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18</a:t>
            </a:fld>
            <a:endParaRPr lang="zh-CN" altLang="en-US"/>
          </a:p>
        </p:txBody>
      </p:sp>
    </p:spTree>
    <p:extLst>
      <p:ext uri="{BB962C8B-B14F-4D97-AF65-F5344CB8AC3E}">
        <p14:creationId xmlns:p14="http://schemas.microsoft.com/office/powerpoint/2010/main" val="41805947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19</a:t>
            </a:fld>
            <a:endParaRPr lang="zh-CN" altLang="en-US"/>
          </a:p>
        </p:txBody>
      </p:sp>
    </p:spTree>
    <p:extLst>
      <p:ext uri="{BB962C8B-B14F-4D97-AF65-F5344CB8AC3E}">
        <p14:creationId xmlns:p14="http://schemas.microsoft.com/office/powerpoint/2010/main" val="16201453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20</a:t>
            </a:fld>
            <a:endParaRPr lang="zh-CN" altLang="en-US"/>
          </a:p>
        </p:txBody>
      </p:sp>
    </p:spTree>
    <p:extLst>
      <p:ext uri="{BB962C8B-B14F-4D97-AF65-F5344CB8AC3E}">
        <p14:creationId xmlns:p14="http://schemas.microsoft.com/office/powerpoint/2010/main" val="3884531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3</a:t>
            </a:fld>
            <a:endParaRPr lang="zh-CN" altLang="en-US"/>
          </a:p>
        </p:txBody>
      </p:sp>
    </p:spTree>
    <p:extLst>
      <p:ext uri="{BB962C8B-B14F-4D97-AF65-F5344CB8AC3E}">
        <p14:creationId xmlns:p14="http://schemas.microsoft.com/office/powerpoint/2010/main" val="16476068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21</a:t>
            </a:fld>
            <a:endParaRPr lang="zh-CN" altLang="en-US"/>
          </a:p>
        </p:txBody>
      </p:sp>
    </p:spTree>
    <p:extLst>
      <p:ext uri="{BB962C8B-B14F-4D97-AF65-F5344CB8AC3E}">
        <p14:creationId xmlns:p14="http://schemas.microsoft.com/office/powerpoint/2010/main" val="2769406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22</a:t>
            </a:fld>
            <a:endParaRPr lang="zh-CN" altLang="en-US"/>
          </a:p>
        </p:txBody>
      </p:sp>
    </p:spTree>
    <p:extLst>
      <p:ext uri="{BB962C8B-B14F-4D97-AF65-F5344CB8AC3E}">
        <p14:creationId xmlns:p14="http://schemas.microsoft.com/office/powerpoint/2010/main" val="35470753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23</a:t>
            </a:fld>
            <a:endParaRPr lang="zh-CN" altLang="en-US"/>
          </a:p>
        </p:txBody>
      </p:sp>
    </p:spTree>
    <p:extLst>
      <p:ext uri="{BB962C8B-B14F-4D97-AF65-F5344CB8AC3E}">
        <p14:creationId xmlns:p14="http://schemas.microsoft.com/office/powerpoint/2010/main" val="745438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24</a:t>
            </a:fld>
            <a:endParaRPr lang="zh-CN" altLang="en-US"/>
          </a:p>
        </p:txBody>
      </p:sp>
    </p:spTree>
    <p:extLst>
      <p:ext uri="{BB962C8B-B14F-4D97-AF65-F5344CB8AC3E}">
        <p14:creationId xmlns:p14="http://schemas.microsoft.com/office/powerpoint/2010/main" val="32524358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25</a:t>
            </a:fld>
            <a:endParaRPr lang="zh-CN" altLang="en-US"/>
          </a:p>
        </p:txBody>
      </p:sp>
    </p:spTree>
    <p:extLst>
      <p:ext uri="{BB962C8B-B14F-4D97-AF65-F5344CB8AC3E}">
        <p14:creationId xmlns:p14="http://schemas.microsoft.com/office/powerpoint/2010/main" val="583197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26</a:t>
            </a:fld>
            <a:endParaRPr lang="zh-CN" altLang="en-US"/>
          </a:p>
        </p:txBody>
      </p:sp>
    </p:spTree>
    <p:extLst>
      <p:ext uri="{BB962C8B-B14F-4D97-AF65-F5344CB8AC3E}">
        <p14:creationId xmlns:p14="http://schemas.microsoft.com/office/powerpoint/2010/main" val="34357790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27</a:t>
            </a:fld>
            <a:endParaRPr lang="zh-CN" altLang="en-US"/>
          </a:p>
        </p:txBody>
      </p:sp>
    </p:spTree>
    <p:extLst>
      <p:ext uri="{BB962C8B-B14F-4D97-AF65-F5344CB8AC3E}">
        <p14:creationId xmlns:p14="http://schemas.microsoft.com/office/powerpoint/2010/main" val="1075450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28</a:t>
            </a:fld>
            <a:endParaRPr lang="zh-CN" altLang="en-US"/>
          </a:p>
        </p:txBody>
      </p:sp>
    </p:spTree>
    <p:extLst>
      <p:ext uri="{BB962C8B-B14F-4D97-AF65-F5344CB8AC3E}">
        <p14:creationId xmlns:p14="http://schemas.microsoft.com/office/powerpoint/2010/main" val="1296813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29</a:t>
            </a:fld>
            <a:endParaRPr lang="zh-CN" altLang="en-US"/>
          </a:p>
        </p:txBody>
      </p:sp>
    </p:spTree>
    <p:extLst>
      <p:ext uri="{BB962C8B-B14F-4D97-AF65-F5344CB8AC3E}">
        <p14:creationId xmlns:p14="http://schemas.microsoft.com/office/powerpoint/2010/main" val="215846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30</a:t>
            </a:fld>
            <a:endParaRPr lang="zh-CN" altLang="en-US"/>
          </a:p>
        </p:txBody>
      </p:sp>
    </p:spTree>
    <p:extLst>
      <p:ext uri="{BB962C8B-B14F-4D97-AF65-F5344CB8AC3E}">
        <p14:creationId xmlns:p14="http://schemas.microsoft.com/office/powerpoint/2010/main" val="474692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a:t>
            </a:fld>
            <a:endParaRPr lang="zh-CN" altLang="en-US"/>
          </a:p>
        </p:txBody>
      </p:sp>
    </p:spTree>
    <p:extLst>
      <p:ext uri="{BB962C8B-B14F-4D97-AF65-F5344CB8AC3E}">
        <p14:creationId xmlns:p14="http://schemas.microsoft.com/office/powerpoint/2010/main" val="5810857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31</a:t>
            </a:fld>
            <a:endParaRPr lang="zh-CN" altLang="en-US"/>
          </a:p>
        </p:txBody>
      </p:sp>
    </p:spTree>
    <p:extLst>
      <p:ext uri="{BB962C8B-B14F-4D97-AF65-F5344CB8AC3E}">
        <p14:creationId xmlns:p14="http://schemas.microsoft.com/office/powerpoint/2010/main" val="15921786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32</a:t>
            </a:fld>
            <a:endParaRPr lang="zh-CN" altLang="en-US"/>
          </a:p>
        </p:txBody>
      </p:sp>
    </p:spTree>
    <p:extLst>
      <p:ext uri="{BB962C8B-B14F-4D97-AF65-F5344CB8AC3E}">
        <p14:creationId xmlns:p14="http://schemas.microsoft.com/office/powerpoint/2010/main" val="31827485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33</a:t>
            </a:fld>
            <a:endParaRPr lang="zh-CN" altLang="en-US"/>
          </a:p>
        </p:txBody>
      </p:sp>
    </p:spTree>
    <p:extLst>
      <p:ext uri="{BB962C8B-B14F-4D97-AF65-F5344CB8AC3E}">
        <p14:creationId xmlns:p14="http://schemas.microsoft.com/office/powerpoint/2010/main" val="29904212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34</a:t>
            </a:fld>
            <a:endParaRPr lang="zh-CN" altLang="en-US"/>
          </a:p>
        </p:txBody>
      </p:sp>
    </p:spTree>
    <p:extLst>
      <p:ext uri="{BB962C8B-B14F-4D97-AF65-F5344CB8AC3E}">
        <p14:creationId xmlns:p14="http://schemas.microsoft.com/office/powerpoint/2010/main" val="832046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35</a:t>
            </a:fld>
            <a:endParaRPr lang="zh-CN" altLang="en-US"/>
          </a:p>
        </p:txBody>
      </p:sp>
    </p:spTree>
    <p:extLst>
      <p:ext uri="{BB962C8B-B14F-4D97-AF65-F5344CB8AC3E}">
        <p14:creationId xmlns:p14="http://schemas.microsoft.com/office/powerpoint/2010/main" val="9137153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36</a:t>
            </a:fld>
            <a:endParaRPr lang="zh-CN" altLang="en-US"/>
          </a:p>
        </p:txBody>
      </p:sp>
    </p:spTree>
    <p:extLst>
      <p:ext uri="{BB962C8B-B14F-4D97-AF65-F5344CB8AC3E}">
        <p14:creationId xmlns:p14="http://schemas.microsoft.com/office/powerpoint/2010/main" val="25985716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37</a:t>
            </a:fld>
            <a:endParaRPr lang="zh-CN" altLang="en-US"/>
          </a:p>
        </p:txBody>
      </p:sp>
    </p:spTree>
    <p:extLst>
      <p:ext uri="{BB962C8B-B14F-4D97-AF65-F5344CB8AC3E}">
        <p14:creationId xmlns:p14="http://schemas.microsoft.com/office/powerpoint/2010/main" val="24198834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38</a:t>
            </a:fld>
            <a:endParaRPr lang="zh-CN" altLang="en-US"/>
          </a:p>
        </p:txBody>
      </p:sp>
    </p:spTree>
    <p:extLst>
      <p:ext uri="{BB962C8B-B14F-4D97-AF65-F5344CB8AC3E}">
        <p14:creationId xmlns:p14="http://schemas.microsoft.com/office/powerpoint/2010/main" val="40542716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39</a:t>
            </a:fld>
            <a:endParaRPr lang="zh-CN" altLang="en-US"/>
          </a:p>
        </p:txBody>
      </p:sp>
    </p:spTree>
    <p:extLst>
      <p:ext uri="{BB962C8B-B14F-4D97-AF65-F5344CB8AC3E}">
        <p14:creationId xmlns:p14="http://schemas.microsoft.com/office/powerpoint/2010/main" val="12336662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40</a:t>
            </a:fld>
            <a:endParaRPr lang="zh-CN" altLang="en-US"/>
          </a:p>
        </p:txBody>
      </p:sp>
    </p:spTree>
    <p:extLst>
      <p:ext uri="{BB962C8B-B14F-4D97-AF65-F5344CB8AC3E}">
        <p14:creationId xmlns:p14="http://schemas.microsoft.com/office/powerpoint/2010/main" val="3934367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6B02EC-97C0-4E19-AA45-E904FCC1D11E}" type="slidenum">
              <a:rPr lang="en-GB" smtClean="0"/>
              <a:t>5</a:t>
            </a:fld>
            <a:endParaRPr lang="en-GB"/>
          </a:p>
        </p:txBody>
      </p:sp>
    </p:spTree>
    <p:extLst>
      <p:ext uri="{BB962C8B-B14F-4D97-AF65-F5344CB8AC3E}">
        <p14:creationId xmlns:p14="http://schemas.microsoft.com/office/powerpoint/2010/main" val="31954433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41</a:t>
            </a:fld>
            <a:endParaRPr lang="zh-CN" altLang="en-US"/>
          </a:p>
        </p:txBody>
      </p:sp>
    </p:spTree>
    <p:extLst>
      <p:ext uri="{BB962C8B-B14F-4D97-AF65-F5344CB8AC3E}">
        <p14:creationId xmlns:p14="http://schemas.microsoft.com/office/powerpoint/2010/main" val="39001135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42</a:t>
            </a:fld>
            <a:endParaRPr lang="zh-CN" altLang="en-US"/>
          </a:p>
        </p:txBody>
      </p:sp>
    </p:spTree>
    <p:extLst>
      <p:ext uri="{BB962C8B-B14F-4D97-AF65-F5344CB8AC3E}">
        <p14:creationId xmlns:p14="http://schemas.microsoft.com/office/powerpoint/2010/main" val="358019438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43</a:t>
            </a:fld>
            <a:endParaRPr lang="zh-CN" altLang="en-US"/>
          </a:p>
        </p:txBody>
      </p:sp>
    </p:spTree>
    <p:extLst>
      <p:ext uri="{BB962C8B-B14F-4D97-AF65-F5344CB8AC3E}">
        <p14:creationId xmlns:p14="http://schemas.microsoft.com/office/powerpoint/2010/main" val="42038817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44</a:t>
            </a:fld>
            <a:endParaRPr lang="zh-CN" altLang="en-US"/>
          </a:p>
        </p:txBody>
      </p:sp>
    </p:spTree>
    <p:extLst>
      <p:ext uri="{BB962C8B-B14F-4D97-AF65-F5344CB8AC3E}">
        <p14:creationId xmlns:p14="http://schemas.microsoft.com/office/powerpoint/2010/main" val="349066215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45</a:t>
            </a:fld>
            <a:endParaRPr lang="zh-CN" altLang="en-US"/>
          </a:p>
        </p:txBody>
      </p:sp>
    </p:spTree>
    <p:extLst>
      <p:ext uri="{BB962C8B-B14F-4D97-AF65-F5344CB8AC3E}">
        <p14:creationId xmlns:p14="http://schemas.microsoft.com/office/powerpoint/2010/main" val="239678760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46</a:t>
            </a:fld>
            <a:endParaRPr lang="zh-CN" altLang="en-US"/>
          </a:p>
        </p:txBody>
      </p:sp>
    </p:spTree>
    <p:extLst>
      <p:ext uri="{BB962C8B-B14F-4D97-AF65-F5344CB8AC3E}">
        <p14:creationId xmlns:p14="http://schemas.microsoft.com/office/powerpoint/2010/main" val="2354930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47</a:t>
            </a:fld>
            <a:endParaRPr lang="zh-CN" altLang="en-US"/>
          </a:p>
        </p:txBody>
      </p:sp>
    </p:spTree>
    <p:extLst>
      <p:ext uri="{BB962C8B-B14F-4D97-AF65-F5344CB8AC3E}">
        <p14:creationId xmlns:p14="http://schemas.microsoft.com/office/powerpoint/2010/main" val="5757023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48</a:t>
            </a:fld>
            <a:endParaRPr lang="zh-CN" altLang="en-US"/>
          </a:p>
        </p:txBody>
      </p:sp>
    </p:spTree>
    <p:extLst>
      <p:ext uri="{BB962C8B-B14F-4D97-AF65-F5344CB8AC3E}">
        <p14:creationId xmlns:p14="http://schemas.microsoft.com/office/powerpoint/2010/main" val="42943392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49</a:t>
            </a:fld>
            <a:endParaRPr lang="zh-CN" altLang="en-US"/>
          </a:p>
        </p:txBody>
      </p:sp>
    </p:spTree>
    <p:extLst>
      <p:ext uri="{BB962C8B-B14F-4D97-AF65-F5344CB8AC3E}">
        <p14:creationId xmlns:p14="http://schemas.microsoft.com/office/powerpoint/2010/main" val="6660660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50</a:t>
            </a:fld>
            <a:endParaRPr lang="zh-CN" altLang="en-US"/>
          </a:p>
        </p:txBody>
      </p:sp>
    </p:spTree>
    <p:extLst>
      <p:ext uri="{BB962C8B-B14F-4D97-AF65-F5344CB8AC3E}">
        <p14:creationId xmlns:p14="http://schemas.microsoft.com/office/powerpoint/2010/main" val="851518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6</a:t>
            </a:fld>
            <a:endParaRPr lang="zh-CN" altLang="en-US"/>
          </a:p>
        </p:txBody>
      </p:sp>
    </p:spTree>
    <p:extLst>
      <p:ext uri="{BB962C8B-B14F-4D97-AF65-F5344CB8AC3E}">
        <p14:creationId xmlns:p14="http://schemas.microsoft.com/office/powerpoint/2010/main" val="45178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E38BB25-3984-4E5D-8DF7-C33CEBA9527D}" type="slidenum">
              <a:rPr lang="zh-CN" altLang="en-US" smtClean="0"/>
              <a:t>7</a:t>
            </a:fld>
            <a:endParaRPr lang="zh-CN" altLang="en-US"/>
          </a:p>
        </p:txBody>
      </p:sp>
    </p:spTree>
    <p:extLst>
      <p:ext uri="{BB962C8B-B14F-4D97-AF65-F5344CB8AC3E}">
        <p14:creationId xmlns:p14="http://schemas.microsoft.com/office/powerpoint/2010/main" val="562697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6480862-7396-4DFF-B9D3-97C2FEB422B3}" type="slidenum">
              <a:rPr lang="zh-CN" altLang="en-US" smtClean="0"/>
              <a:t>8</a:t>
            </a:fld>
            <a:endParaRPr lang="zh-CN" altLang="en-US"/>
          </a:p>
        </p:txBody>
      </p:sp>
    </p:spTree>
    <p:extLst>
      <p:ext uri="{BB962C8B-B14F-4D97-AF65-F5344CB8AC3E}">
        <p14:creationId xmlns:p14="http://schemas.microsoft.com/office/powerpoint/2010/main" val="4245865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9</a:t>
            </a:fld>
            <a:endParaRPr lang="zh-CN" altLang="en-US"/>
          </a:p>
        </p:txBody>
      </p:sp>
    </p:spTree>
    <p:extLst>
      <p:ext uri="{BB962C8B-B14F-4D97-AF65-F5344CB8AC3E}">
        <p14:creationId xmlns:p14="http://schemas.microsoft.com/office/powerpoint/2010/main" val="3734862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8912-F0BA-4AD8-8415-DA1F26BCB09F}" type="slidenum">
              <a:rPr lang="zh-CN" altLang="en-US" smtClean="0"/>
              <a:t>10</a:t>
            </a:fld>
            <a:endParaRPr lang="zh-CN" altLang="en-US"/>
          </a:p>
        </p:txBody>
      </p:sp>
    </p:spTree>
    <p:extLst>
      <p:ext uri="{BB962C8B-B14F-4D97-AF65-F5344CB8AC3E}">
        <p14:creationId xmlns:p14="http://schemas.microsoft.com/office/powerpoint/2010/main" val="651934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82A4E8-E49F-4FE4-8AA0-E05B91831C19}" type="datetimeFigureOut">
              <a:rPr lang="zh-CN" altLang="en-US" smtClean="0"/>
              <a:t>2019/5/28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F2F5E78D-7E2F-4D93-A138-CDA2183A4EA6}"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自定义版式">
    <p:spTree>
      <p:nvGrpSpPr>
        <p:cNvPr id="1" name=""/>
        <p:cNvGrpSpPr/>
        <p:nvPr/>
      </p:nvGrpSpPr>
      <p:grpSpPr>
        <a:xfrm>
          <a:off x="0" y="0"/>
          <a:ext cx="0" cy="0"/>
          <a:chOff x="0" y="0"/>
          <a:chExt cx="0" cy="0"/>
        </a:xfrm>
      </p:grpSpPr>
      <p:sp>
        <p:nvSpPr>
          <p:cNvPr id="17" name="图片占位符 16"/>
          <p:cNvSpPr>
            <a:spLocks noGrp="1"/>
          </p:cNvSpPr>
          <p:nvPr>
            <p:ph type="pic" sz="quarter" idx="10"/>
          </p:nvPr>
        </p:nvSpPr>
        <p:spPr>
          <a:xfrm>
            <a:off x="2437325" y="1967383"/>
            <a:ext cx="1040759" cy="1203067"/>
          </a:xfrm>
          <a:custGeom>
            <a:avLst/>
            <a:gdLst>
              <a:gd name="connsiteX0" fmla="*/ 524937 w 1040759"/>
              <a:gd name="connsiteY0" fmla="*/ 0 h 1203066"/>
              <a:gd name="connsiteX1" fmla="*/ 1040759 w 1040759"/>
              <a:gd name="connsiteY1" fmla="*/ 299309 h 1203066"/>
              <a:gd name="connsiteX2" fmla="*/ 1040759 w 1040759"/>
              <a:gd name="connsiteY2" fmla="*/ 906254 h 1203066"/>
              <a:gd name="connsiteX3" fmla="*/ 529239 w 1040759"/>
              <a:gd name="connsiteY3" fmla="*/ 1203066 h 1203066"/>
              <a:gd name="connsiteX4" fmla="*/ 520636 w 1040759"/>
              <a:gd name="connsiteY4" fmla="*/ 1203066 h 1203066"/>
              <a:gd name="connsiteX5" fmla="*/ 0 w 1040759"/>
              <a:gd name="connsiteY5" fmla="*/ 900964 h 1203066"/>
              <a:gd name="connsiteX6" fmla="*/ 0 w 1040759"/>
              <a:gd name="connsiteY6" fmla="*/ 304598 h 120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759" h="1203066">
                <a:moveTo>
                  <a:pt x="524937" y="0"/>
                </a:moveTo>
                <a:lnTo>
                  <a:pt x="1040759" y="299309"/>
                </a:lnTo>
                <a:lnTo>
                  <a:pt x="1040759" y="906254"/>
                </a:lnTo>
                <a:lnTo>
                  <a:pt x="529239" y="1203066"/>
                </a:lnTo>
                <a:lnTo>
                  <a:pt x="520636" y="1203066"/>
                </a:lnTo>
                <a:lnTo>
                  <a:pt x="0" y="900964"/>
                </a:lnTo>
                <a:lnTo>
                  <a:pt x="0" y="304598"/>
                </a:lnTo>
                <a:close/>
              </a:path>
            </a:pathLst>
          </a:custGeom>
        </p:spPr>
        <p:txBody>
          <a:bodyPr wrap="square">
            <a:noAutofit/>
          </a:bodyPr>
          <a:lstStyle/>
          <a:p>
            <a:endParaRPr lang="zh-CN" altLang="en-US"/>
          </a:p>
        </p:txBody>
      </p:sp>
      <p:sp>
        <p:nvSpPr>
          <p:cNvPr id="18" name="图片占位符 17"/>
          <p:cNvSpPr>
            <a:spLocks noGrp="1"/>
          </p:cNvSpPr>
          <p:nvPr>
            <p:ph type="pic" sz="quarter" idx="11"/>
          </p:nvPr>
        </p:nvSpPr>
        <p:spPr>
          <a:xfrm>
            <a:off x="5575531" y="1967641"/>
            <a:ext cx="1040940" cy="1202327"/>
          </a:xfrm>
          <a:custGeom>
            <a:avLst/>
            <a:gdLst>
              <a:gd name="connsiteX0" fmla="*/ 525028 w 1040940"/>
              <a:gd name="connsiteY0" fmla="*/ 0 h 1202326"/>
              <a:gd name="connsiteX1" fmla="*/ 1040940 w 1040940"/>
              <a:gd name="connsiteY1" fmla="*/ 299125 h 1202326"/>
              <a:gd name="connsiteX2" fmla="*/ 1040940 w 1040940"/>
              <a:gd name="connsiteY2" fmla="*/ 905696 h 1202326"/>
              <a:gd name="connsiteX3" fmla="*/ 529331 w 1040940"/>
              <a:gd name="connsiteY3" fmla="*/ 1202326 h 1202326"/>
              <a:gd name="connsiteX4" fmla="*/ 520726 w 1040940"/>
              <a:gd name="connsiteY4" fmla="*/ 1202326 h 1202326"/>
              <a:gd name="connsiteX5" fmla="*/ 0 w 1040940"/>
              <a:gd name="connsiteY5" fmla="*/ 900410 h 1202326"/>
              <a:gd name="connsiteX6" fmla="*/ 0 w 1040940"/>
              <a:gd name="connsiteY6" fmla="*/ 304411 h 12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940" h="1202326">
                <a:moveTo>
                  <a:pt x="525028" y="0"/>
                </a:moveTo>
                <a:lnTo>
                  <a:pt x="1040940" y="299125"/>
                </a:lnTo>
                <a:lnTo>
                  <a:pt x="1040940" y="905696"/>
                </a:lnTo>
                <a:lnTo>
                  <a:pt x="529331" y="1202326"/>
                </a:lnTo>
                <a:lnTo>
                  <a:pt x="520726" y="1202326"/>
                </a:lnTo>
                <a:lnTo>
                  <a:pt x="0" y="900410"/>
                </a:lnTo>
                <a:lnTo>
                  <a:pt x="0" y="304411"/>
                </a:lnTo>
                <a:close/>
              </a:path>
            </a:pathLst>
          </a:custGeom>
        </p:spPr>
        <p:txBody>
          <a:bodyPr wrap="square">
            <a:noAutofit/>
          </a:bodyPr>
          <a:lstStyle/>
          <a:p>
            <a:endParaRPr lang="zh-CN" altLang="en-US"/>
          </a:p>
        </p:txBody>
      </p:sp>
      <p:sp>
        <p:nvSpPr>
          <p:cNvPr id="16" name="图片占位符 15"/>
          <p:cNvSpPr>
            <a:spLocks noGrp="1"/>
          </p:cNvSpPr>
          <p:nvPr>
            <p:ph type="pic" sz="quarter" idx="12"/>
          </p:nvPr>
        </p:nvSpPr>
        <p:spPr>
          <a:xfrm>
            <a:off x="8713831" y="1967641"/>
            <a:ext cx="1040940" cy="1202327"/>
          </a:xfrm>
          <a:custGeom>
            <a:avLst/>
            <a:gdLst>
              <a:gd name="connsiteX0" fmla="*/ 525028 w 1040940"/>
              <a:gd name="connsiteY0" fmla="*/ 0 h 1202326"/>
              <a:gd name="connsiteX1" fmla="*/ 1040940 w 1040940"/>
              <a:gd name="connsiteY1" fmla="*/ 299125 h 1202326"/>
              <a:gd name="connsiteX2" fmla="*/ 1040940 w 1040940"/>
              <a:gd name="connsiteY2" fmla="*/ 905696 h 1202326"/>
              <a:gd name="connsiteX3" fmla="*/ 529331 w 1040940"/>
              <a:gd name="connsiteY3" fmla="*/ 1202326 h 1202326"/>
              <a:gd name="connsiteX4" fmla="*/ 520726 w 1040940"/>
              <a:gd name="connsiteY4" fmla="*/ 1202326 h 1202326"/>
              <a:gd name="connsiteX5" fmla="*/ 0 w 1040940"/>
              <a:gd name="connsiteY5" fmla="*/ 900410 h 1202326"/>
              <a:gd name="connsiteX6" fmla="*/ 0 w 1040940"/>
              <a:gd name="connsiteY6" fmla="*/ 304411 h 12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940" h="1202326">
                <a:moveTo>
                  <a:pt x="525028" y="0"/>
                </a:moveTo>
                <a:lnTo>
                  <a:pt x="1040940" y="299125"/>
                </a:lnTo>
                <a:lnTo>
                  <a:pt x="1040940" y="905696"/>
                </a:lnTo>
                <a:lnTo>
                  <a:pt x="529331" y="1202326"/>
                </a:lnTo>
                <a:lnTo>
                  <a:pt x="520726" y="1202326"/>
                </a:lnTo>
                <a:lnTo>
                  <a:pt x="0" y="900410"/>
                </a:lnTo>
                <a:lnTo>
                  <a:pt x="0" y="304411"/>
                </a:lnTo>
                <a:close/>
              </a:path>
            </a:pathLst>
          </a:custGeom>
        </p:spPr>
        <p:txBody>
          <a:bodyPr wrap="square">
            <a:noAutofit/>
          </a:bodyPr>
          <a:lstStyle/>
          <a:p>
            <a:endParaRPr lang="zh-CN" altLang="en-US"/>
          </a:p>
        </p:txBody>
      </p:sp>
      <p:sp>
        <p:nvSpPr>
          <p:cNvPr id="19" name="图片占位符 18"/>
          <p:cNvSpPr>
            <a:spLocks noGrp="1"/>
          </p:cNvSpPr>
          <p:nvPr>
            <p:ph type="pic" sz="quarter" idx="13"/>
          </p:nvPr>
        </p:nvSpPr>
        <p:spPr>
          <a:xfrm>
            <a:off x="2437231" y="4128070"/>
            <a:ext cx="1040940" cy="1202327"/>
          </a:xfrm>
          <a:custGeom>
            <a:avLst/>
            <a:gdLst>
              <a:gd name="connsiteX0" fmla="*/ 525028 w 1040940"/>
              <a:gd name="connsiteY0" fmla="*/ 0 h 1202326"/>
              <a:gd name="connsiteX1" fmla="*/ 1040940 w 1040940"/>
              <a:gd name="connsiteY1" fmla="*/ 299125 h 1202326"/>
              <a:gd name="connsiteX2" fmla="*/ 1040940 w 1040940"/>
              <a:gd name="connsiteY2" fmla="*/ 905696 h 1202326"/>
              <a:gd name="connsiteX3" fmla="*/ 529331 w 1040940"/>
              <a:gd name="connsiteY3" fmla="*/ 1202326 h 1202326"/>
              <a:gd name="connsiteX4" fmla="*/ 520726 w 1040940"/>
              <a:gd name="connsiteY4" fmla="*/ 1202326 h 1202326"/>
              <a:gd name="connsiteX5" fmla="*/ 0 w 1040940"/>
              <a:gd name="connsiteY5" fmla="*/ 900410 h 1202326"/>
              <a:gd name="connsiteX6" fmla="*/ 0 w 1040940"/>
              <a:gd name="connsiteY6" fmla="*/ 304411 h 12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940" h="1202326">
                <a:moveTo>
                  <a:pt x="525028" y="0"/>
                </a:moveTo>
                <a:lnTo>
                  <a:pt x="1040940" y="299125"/>
                </a:lnTo>
                <a:lnTo>
                  <a:pt x="1040940" y="905696"/>
                </a:lnTo>
                <a:lnTo>
                  <a:pt x="529331" y="1202326"/>
                </a:lnTo>
                <a:lnTo>
                  <a:pt x="520726" y="1202326"/>
                </a:lnTo>
                <a:lnTo>
                  <a:pt x="0" y="900410"/>
                </a:lnTo>
                <a:lnTo>
                  <a:pt x="0" y="304411"/>
                </a:lnTo>
                <a:close/>
              </a:path>
            </a:pathLst>
          </a:custGeom>
        </p:spPr>
        <p:txBody>
          <a:bodyPr wrap="square">
            <a:noAutofit/>
          </a:bodyPr>
          <a:lstStyle/>
          <a:p>
            <a:endParaRPr lang="zh-CN" altLang="en-US"/>
          </a:p>
        </p:txBody>
      </p:sp>
      <p:sp>
        <p:nvSpPr>
          <p:cNvPr id="20" name="图片占位符 19"/>
          <p:cNvSpPr>
            <a:spLocks noGrp="1"/>
          </p:cNvSpPr>
          <p:nvPr>
            <p:ph type="pic" sz="quarter" idx="14"/>
          </p:nvPr>
        </p:nvSpPr>
        <p:spPr>
          <a:xfrm>
            <a:off x="5575531" y="4128070"/>
            <a:ext cx="1040940" cy="1202327"/>
          </a:xfrm>
          <a:custGeom>
            <a:avLst/>
            <a:gdLst>
              <a:gd name="connsiteX0" fmla="*/ 525028 w 1040940"/>
              <a:gd name="connsiteY0" fmla="*/ 0 h 1202326"/>
              <a:gd name="connsiteX1" fmla="*/ 1040940 w 1040940"/>
              <a:gd name="connsiteY1" fmla="*/ 299125 h 1202326"/>
              <a:gd name="connsiteX2" fmla="*/ 1040940 w 1040940"/>
              <a:gd name="connsiteY2" fmla="*/ 905696 h 1202326"/>
              <a:gd name="connsiteX3" fmla="*/ 529331 w 1040940"/>
              <a:gd name="connsiteY3" fmla="*/ 1202326 h 1202326"/>
              <a:gd name="connsiteX4" fmla="*/ 520726 w 1040940"/>
              <a:gd name="connsiteY4" fmla="*/ 1202326 h 1202326"/>
              <a:gd name="connsiteX5" fmla="*/ 0 w 1040940"/>
              <a:gd name="connsiteY5" fmla="*/ 900410 h 1202326"/>
              <a:gd name="connsiteX6" fmla="*/ 0 w 1040940"/>
              <a:gd name="connsiteY6" fmla="*/ 304411 h 12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940" h="1202326">
                <a:moveTo>
                  <a:pt x="525028" y="0"/>
                </a:moveTo>
                <a:lnTo>
                  <a:pt x="1040940" y="299125"/>
                </a:lnTo>
                <a:lnTo>
                  <a:pt x="1040940" y="905696"/>
                </a:lnTo>
                <a:lnTo>
                  <a:pt x="529331" y="1202326"/>
                </a:lnTo>
                <a:lnTo>
                  <a:pt x="520726" y="1202326"/>
                </a:lnTo>
                <a:lnTo>
                  <a:pt x="0" y="900410"/>
                </a:lnTo>
                <a:lnTo>
                  <a:pt x="0" y="304411"/>
                </a:lnTo>
                <a:close/>
              </a:path>
            </a:pathLst>
          </a:custGeom>
        </p:spPr>
        <p:txBody>
          <a:bodyPr wrap="square">
            <a:noAutofit/>
          </a:bodyPr>
          <a:lstStyle/>
          <a:p>
            <a:endParaRPr lang="zh-CN" altLang="en-US"/>
          </a:p>
        </p:txBody>
      </p:sp>
      <p:sp>
        <p:nvSpPr>
          <p:cNvPr id="21" name="图片占位符 20"/>
          <p:cNvSpPr>
            <a:spLocks noGrp="1"/>
          </p:cNvSpPr>
          <p:nvPr>
            <p:ph type="pic" sz="quarter" idx="15"/>
          </p:nvPr>
        </p:nvSpPr>
        <p:spPr>
          <a:xfrm>
            <a:off x="8713831" y="4128070"/>
            <a:ext cx="1040940" cy="1202327"/>
          </a:xfrm>
          <a:custGeom>
            <a:avLst/>
            <a:gdLst>
              <a:gd name="connsiteX0" fmla="*/ 525028 w 1040940"/>
              <a:gd name="connsiteY0" fmla="*/ 0 h 1202326"/>
              <a:gd name="connsiteX1" fmla="*/ 1040940 w 1040940"/>
              <a:gd name="connsiteY1" fmla="*/ 299125 h 1202326"/>
              <a:gd name="connsiteX2" fmla="*/ 1040940 w 1040940"/>
              <a:gd name="connsiteY2" fmla="*/ 905696 h 1202326"/>
              <a:gd name="connsiteX3" fmla="*/ 529331 w 1040940"/>
              <a:gd name="connsiteY3" fmla="*/ 1202326 h 1202326"/>
              <a:gd name="connsiteX4" fmla="*/ 520726 w 1040940"/>
              <a:gd name="connsiteY4" fmla="*/ 1202326 h 1202326"/>
              <a:gd name="connsiteX5" fmla="*/ 0 w 1040940"/>
              <a:gd name="connsiteY5" fmla="*/ 900410 h 1202326"/>
              <a:gd name="connsiteX6" fmla="*/ 0 w 1040940"/>
              <a:gd name="connsiteY6" fmla="*/ 304411 h 12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0940" h="1202326">
                <a:moveTo>
                  <a:pt x="525028" y="0"/>
                </a:moveTo>
                <a:lnTo>
                  <a:pt x="1040940" y="299125"/>
                </a:lnTo>
                <a:lnTo>
                  <a:pt x="1040940" y="905696"/>
                </a:lnTo>
                <a:lnTo>
                  <a:pt x="529331" y="1202326"/>
                </a:lnTo>
                <a:lnTo>
                  <a:pt x="520726" y="1202326"/>
                </a:lnTo>
                <a:lnTo>
                  <a:pt x="0" y="900410"/>
                </a:lnTo>
                <a:lnTo>
                  <a:pt x="0" y="304411"/>
                </a:lnTo>
                <a:close/>
              </a:path>
            </a:pathLst>
          </a:custGeom>
        </p:spPr>
        <p:txBody>
          <a:bodyPr wrap="square">
            <a:noAutofit/>
          </a:bodyPr>
          <a:lstStyle/>
          <a:p>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4" name="矩形 3"/>
          <p:cNvSpPr/>
          <p:nvPr userDrawn="1"/>
        </p:nvSpPr>
        <p:spPr>
          <a:xfrm>
            <a:off x="8325228" y="6545425"/>
            <a:ext cx="775136" cy="246221"/>
          </a:xfrm>
          <a:prstGeom prst="rect">
            <a:avLst/>
          </a:prstGeom>
        </p:spPr>
        <p:txBody>
          <a:bodyPr wrap="square">
            <a:spAutoFit/>
          </a:bodyPr>
          <a:lstStyle/>
          <a:p>
            <a:pPr defTabSz="914400"/>
            <a:r>
              <a:rPr lang="en-US" altLang="zh-CN" sz="100" dirty="0">
                <a:solidFill>
                  <a:prstClr val="white"/>
                </a:solidFill>
                <a:ea typeface="宋体" panose="02010600030101010101" pitchFamily="2" charset="-122"/>
              </a:rPr>
              <a:t>PPT</a:t>
            </a:r>
            <a:r>
              <a:rPr lang="zh-CN" altLang="en-US" sz="100" dirty="0">
                <a:solidFill>
                  <a:prstClr val="white"/>
                </a:solidFill>
                <a:ea typeface="宋体" panose="02010600030101010101" pitchFamily="2" charset="-122"/>
              </a:rPr>
              <a:t>模板下载：</a:t>
            </a:r>
            <a:r>
              <a:rPr lang="en-US" altLang="zh-CN" sz="100" dirty="0">
                <a:solidFill>
                  <a:prstClr val="white"/>
                </a:solidFill>
                <a:ea typeface="宋体" panose="02010600030101010101" pitchFamily="2" charset="-122"/>
              </a:rPr>
              <a:t>www.1ppt.com/moban/     </a:t>
            </a:r>
            <a:r>
              <a:rPr lang="zh-CN" altLang="en-US" sz="100" dirty="0">
                <a:solidFill>
                  <a:prstClr val="white"/>
                </a:solidFill>
                <a:ea typeface="宋体" panose="02010600030101010101" pitchFamily="2" charset="-122"/>
              </a:rPr>
              <a:t>行业</a:t>
            </a:r>
            <a:r>
              <a:rPr lang="en-US" altLang="zh-CN" sz="100" dirty="0">
                <a:solidFill>
                  <a:prstClr val="white"/>
                </a:solidFill>
                <a:ea typeface="宋体" panose="02010600030101010101" pitchFamily="2" charset="-122"/>
              </a:rPr>
              <a:t>PPT</a:t>
            </a:r>
            <a:r>
              <a:rPr lang="zh-CN" altLang="en-US" sz="100" dirty="0">
                <a:solidFill>
                  <a:prstClr val="white"/>
                </a:solidFill>
                <a:ea typeface="宋体" panose="02010600030101010101" pitchFamily="2" charset="-122"/>
              </a:rPr>
              <a:t>模板：</a:t>
            </a:r>
            <a:r>
              <a:rPr lang="en-US" altLang="zh-CN" sz="100" dirty="0">
                <a:solidFill>
                  <a:prstClr val="white"/>
                </a:solidFill>
                <a:ea typeface="宋体" panose="02010600030101010101" pitchFamily="2" charset="-122"/>
              </a:rPr>
              <a:t>www.1ppt.com/hangye/ </a:t>
            </a:r>
          </a:p>
          <a:p>
            <a:pPr defTabSz="914400"/>
            <a:r>
              <a:rPr lang="zh-CN" altLang="en-US" sz="100" dirty="0">
                <a:solidFill>
                  <a:prstClr val="white"/>
                </a:solidFill>
                <a:ea typeface="宋体" panose="02010600030101010101" pitchFamily="2" charset="-122"/>
              </a:rPr>
              <a:t>节日</a:t>
            </a:r>
            <a:r>
              <a:rPr lang="en-US" altLang="zh-CN" sz="100" dirty="0">
                <a:solidFill>
                  <a:prstClr val="white"/>
                </a:solidFill>
                <a:ea typeface="宋体" panose="02010600030101010101" pitchFamily="2" charset="-122"/>
              </a:rPr>
              <a:t>PPT</a:t>
            </a:r>
            <a:r>
              <a:rPr lang="zh-CN" altLang="en-US" sz="100" dirty="0">
                <a:solidFill>
                  <a:prstClr val="white"/>
                </a:solidFill>
                <a:ea typeface="宋体" panose="02010600030101010101" pitchFamily="2" charset="-122"/>
              </a:rPr>
              <a:t>模板：</a:t>
            </a:r>
            <a:r>
              <a:rPr lang="en-US" altLang="zh-CN" sz="100" dirty="0">
                <a:solidFill>
                  <a:prstClr val="white"/>
                </a:solidFill>
                <a:ea typeface="宋体" panose="02010600030101010101" pitchFamily="2" charset="-122"/>
              </a:rPr>
              <a:t>www.1ppt.com/jieri/           PPT</a:t>
            </a:r>
            <a:r>
              <a:rPr lang="zh-CN" altLang="en-US" sz="100" dirty="0">
                <a:solidFill>
                  <a:prstClr val="white"/>
                </a:solidFill>
                <a:ea typeface="宋体" panose="02010600030101010101" pitchFamily="2" charset="-122"/>
              </a:rPr>
              <a:t>素材下载：</a:t>
            </a:r>
            <a:r>
              <a:rPr lang="en-US" altLang="zh-CN" sz="100" dirty="0">
                <a:solidFill>
                  <a:prstClr val="white"/>
                </a:solidFill>
                <a:ea typeface="宋体" panose="02010600030101010101" pitchFamily="2" charset="-122"/>
              </a:rPr>
              <a:t>www.1ppt.com/sucai/</a:t>
            </a:r>
          </a:p>
          <a:p>
            <a:pPr defTabSz="914400"/>
            <a:r>
              <a:rPr lang="en-US" altLang="zh-CN" sz="100" dirty="0">
                <a:solidFill>
                  <a:prstClr val="white"/>
                </a:solidFill>
                <a:ea typeface="宋体" panose="02010600030101010101" pitchFamily="2" charset="-122"/>
              </a:rPr>
              <a:t>PPT</a:t>
            </a:r>
            <a:r>
              <a:rPr lang="zh-CN" altLang="en-US" sz="100" dirty="0">
                <a:solidFill>
                  <a:prstClr val="white"/>
                </a:solidFill>
                <a:ea typeface="宋体" panose="02010600030101010101" pitchFamily="2" charset="-122"/>
              </a:rPr>
              <a:t>背景图片：</a:t>
            </a:r>
            <a:r>
              <a:rPr lang="en-US" altLang="zh-CN" sz="100" dirty="0">
                <a:solidFill>
                  <a:prstClr val="white"/>
                </a:solidFill>
                <a:ea typeface="宋体" panose="02010600030101010101" pitchFamily="2" charset="-122"/>
              </a:rPr>
              <a:t>www.1ppt.com/beijing/      PPT</a:t>
            </a:r>
            <a:r>
              <a:rPr lang="zh-CN" altLang="en-US" sz="100" dirty="0">
                <a:solidFill>
                  <a:prstClr val="white"/>
                </a:solidFill>
                <a:ea typeface="宋体" panose="02010600030101010101" pitchFamily="2" charset="-122"/>
              </a:rPr>
              <a:t>图表下载：</a:t>
            </a:r>
            <a:r>
              <a:rPr lang="en-US" altLang="zh-CN" sz="100" dirty="0">
                <a:solidFill>
                  <a:prstClr val="white"/>
                </a:solidFill>
                <a:ea typeface="宋体" panose="02010600030101010101" pitchFamily="2" charset="-122"/>
              </a:rPr>
              <a:t>www.1ppt.com/tubiao/      </a:t>
            </a:r>
          </a:p>
          <a:p>
            <a:pPr defTabSz="914400"/>
            <a:r>
              <a:rPr lang="zh-CN" altLang="en-US" sz="100" dirty="0">
                <a:solidFill>
                  <a:prstClr val="white"/>
                </a:solidFill>
                <a:ea typeface="宋体" panose="02010600030101010101" pitchFamily="2" charset="-122"/>
              </a:rPr>
              <a:t>优秀</a:t>
            </a:r>
            <a:r>
              <a:rPr lang="en-US" altLang="zh-CN" sz="100" dirty="0">
                <a:solidFill>
                  <a:prstClr val="white"/>
                </a:solidFill>
                <a:ea typeface="宋体" panose="02010600030101010101" pitchFamily="2" charset="-122"/>
              </a:rPr>
              <a:t>PPT</a:t>
            </a:r>
            <a:r>
              <a:rPr lang="zh-CN" altLang="en-US" sz="100" dirty="0">
                <a:solidFill>
                  <a:prstClr val="white"/>
                </a:solidFill>
                <a:ea typeface="宋体" panose="02010600030101010101" pitchFamily="2" charset="-122"/>
              </a:rPr>
              <a:t>下载：</a:t>
            </a:r>
            <a:r>
              <a:rPr lang="en-US" altLang="zh-CN" sz="100" dirty="0">
                <a:solidFill>
                  <a:prstClr val="white"/>
                </a:solidFill>
                <a:ea typeface="宋体" panose="02010600030101010101" pitchFamily="2" charset="-122"/>
              </a:rPr>
              <a:t>www.1ppt.com/xiazai/        PPT</a:t>
            </a:r>
            <a:r>
              <a:rPr lang="zh-CN" altLang="en-US" sz="100" dirty="0">
                <a:solidFill>
                  <a:prstClr val="white"/>
                </a:solidFill>
                <a:ea typeface="宋体" panose="02010600030101010101" pitchFamily="2" charset="-122"/>
              </a:rPr>
              <a:t>教程： </a:t>
            </a:r>
            <a:r>
              <a:rPr lang="en-US" altLang="zh-CN" sz="100" dirty="0">
                <a:solidFill>
                  <a:prstClr val="white"/>
                </a:solidFill>
                <a:ea typeface="宋体" panose="02010600030101010101" pitchFamily="2" charset="-122"/>
              </a:rPr>
              <a:t>www.1ppt.com/powerpoint/      </a:t>
            </a:r>
          </a:p>
          <a:p>
            <a:pPr defTabSz="914400"/>
            <a:r>
              <a:rPr lang="en-US" altLang="zh-CN" sz="100" dirty="0">
                <a:solidFill>
                  <a:prstClr val="white"/>
                </a:solidFill>
                <a:ea typeface="宋体" panose="02010600030101010101" pitchFamily="2" charset="-122"/>
              </a:rPr>
              <a:t>Word</a:t>
            </a:r>
            <a:r>
              <a:rPr lang="zh-CN" altLang="en-US" sz="100" dirty="0">
                <a:solidFill>
                  <a:prstClr val="white"/>
                </a:solidFill>
                <a:ea typeface="宋体" panose="02010600030101010101" pitchFamily="2" charset="-122"/>
              </a:rPr>
              <a:t>教程： </a:t>
            </a:r>
            <a:r>
              <a:rPr lang="en-US" altLang="zh-CN" sz="100" dirty="0">
                <a:solidFill>
                  <a:prstClr val="white"/>
                </a:solidFill>
                <a:ea typeface="宋体" panose="02010600030101010101" pitchFamily="2" charset="-122"/>
              </a:rPr>
              <a:t>www.1ppt.com/word/              Excel</a:t>
            </a:r>
            <a:r>
              <a:rPr lang="zh-CN" altLang="en-US" sz="100" dirty="0">
                <a:solidFill>
                  <a:prstClr val="white"/>
                </a:solidFill>
                <a:ea typeface="宋体" panose="02010600030101010101" pitchFamily="2" charset="-122"/>
              </a:rPr>
              <a:t>教程：</a:t>
            </a:r>
            <a:r>
              <a:rPr lang="en-US" altLang="zh-CN" sz="100" dirty="0">
                <a:solidFill>
                  <a:prstClr val="white"/>
                </a:solidFill>
                <a:ea typeface="宋体" panose="02010600030101010101" pitchFamily="2" charset="-122"/>
              </a:rPr>
              <a:t>www.1ppt.com/excel/  </a:t>
            </a:r>
          </a:p>
          <a:p>
            <a:pPr defTabSz="914400"/>
            <a:r>
              <a:rPr lang="zh-CN" altLang="en-US" sz="100" dirty="0">
                <a:solidFill>
                  <a:prstClr val="white"/>
                </a:solidFill>
                <a:ea typeface="宋体" panose="02010600030101010101" pitchFamily="2" charset="-122"/>
              </a:rPr>
              <a:t>资料下载：</a:t>
            </a:r>
            <a:r>
              <a:rPr lang="en-US" altLang="zh-CN" sz="100" dirty="0">
                <a:solidFill>
                  <a:prstClr val="white"/>
                </a:solidFill>
                <a:ea typeface="宋体" panose="02010600030101010101" pitchFamily="2" charset="-122"/>
              </a:rPr>
              <a:t>www.1ppt.com/ziliao/                PPT</a:t>
            </a:r>
            <a:r>
              <a:rPr lang="zh-CN" altLang="en-US" sz="100" dirty="0">
                <a:solidFill>
                  <a:prstClr val="white"/>
                </a:solidFill>
                <a:ea typeface="宋体" panose="02010600030101010101" pitchFamily="2" charset="-122"/>
              </a:rPr>
              <a:t>课件下载：</a:t>
            </a:r>
            <a:r>
              <a:rPr lang="en-US" altLang="zh-CN" sz="100" dirty="0">
                <a:solidFill>
                  <a:prstClr val="white"/>
                </a:solidFill>
                <a:ea typeface="宋体" panose="02010600030101010101" pitchFamily="2" charset="-122"/>
              </a:rPr>
              <a:t>www.1ppt.com/kejian/ </a:t>
            </a:r>
          </a:p>
          <a:p>
            <a:pPr defTabSz="914400"/>
            <a:r>
              <a:rPr lang="zh-CN" altLang="en-US" sz="100" dirty="0">
                <a:solidFill>
                  <a:prstClr val="white"/>
                </a:solidFill>
                <a:ea typeface="宋体" panose="02010600030101010101" pitchFamily="2" charset="-122"/>
              </a:rPr>
              <a:t>范文下载：</a:t>
            </a:r>
            <a:r>
              <a:rPr lang="en-US" altLang="zh-CN" sz="100" dirty="0">
                <a:solidFill>
                  <a:prstClr val="white"/>
                </a:solidFill>
                <a:ea typeface="宋体" panose="02010600030101010101" pitchFamily="2" charset="-122"/>
              </a:rPr>
              <a:t>www.1ppt.com/fanwen/             </a:t>
            </a:r>
            <a:r>
              <a:rPr lang="zh-CN" altLang="en-US" sz="100" dirty="0">
                <a:solidFill>
                  <a:prstClr val="white"/>
                </a:solidFill>
                <a:ea typeface="宋体" panose="02010600030101010101" pitchFamily="2" charset="-122"/>
              </a:rPr>
              <a:t>试卷下载：</a:t>
            </a:r>
            <a:r>
              <a:rPr lang="en-US" altLang="zh-CN" sz="100" dirty="0">
                <a:solidFill>
                  <a:prstClr val="white"/>
                </a:solidFill>
                <a:ea typeface="宋体" panose="02010600030101010101" pitchFamily="2" charset="-122"/>
              </a:rPr>
              <a:t>www.1ppt.com/shiti/  </a:t>
            </a:r>
          </a:p>
          <a:p>
            <a:pPr defTabSz="914400"/>
            <a:r>
              <a:rPr lang="zh-CN" altLang="en-US" sz="100" dirty="0">
                <a:solidFill>
                  <a:prstClr val="white"/>
                </a:solidFill>
                <a:ea typeface="宋体" panose="02010600030101010101" pitchFamily="2" charset="-122"/>
              </a:rPr>
              <a:t>教案下载：</a:t>
            </a:r>
            <a:r>
              <a:rPr lang="en-US" altLang="zh-CN" sz="100" dirty="0">
                <a:solidFill>
                  <a:prstClr val="white"/>
                </a:solidFill>
                <a:ea typeface="宋体" panose="02010600030101010101" pitchFamily="2" charset="-122"/>
              </a:rPr>
              <a:t>www.1ppt.com/jiaoan/        </a:t>
            </a:r>
          </a:p>
          <a:p>
            <a:pPr defTabSz="914400"/>
            <a:r>
              <a:rPr lang="zh-CN" altLang="en-US" sz="100" dirty="0">
                <a:solidFill>
                  <a:prstClr val="white"/>
                </a:solidFill>
                <a:ea typeface="宋体" panose="02010600030101010101" pitchFamily="2" charset="-122"/>
              </a:rPr>
              <a:t>字体下载：</a:t>
            </a:r>
            <a:r>
              <a:rPr lang="en-US" altLang="zh-CN" sz="100" dirty="0">
                <a:solidFill>
                  <a:prstClr val="white"/>
                </a:solidFill>
                <a:ea typeface="宋体" panose="02010600030101010101" pitchFamily="2" charset="-122"/>
              </a:rPr>
              <a:t>www.1ppt.com/ziti/</a:t>
            </a:r>
          </a:p>
          <a:p>
            <a:pPr defTabSz="914400"/>
            <a:r>
              <a:rPr lang="en-US" altLang="zh-CN" sz="100" dirty="0">
                <a:solidFill>
                  <a:prstClr val="white"/>
                </a:solidFill>
                <a:ea typeface="宋体" panose="02010600030101010101" pitchFamily="2" charset="-122"/>
              </a:rPr>
              <a:t> </a:t>
            </a:r>
            <a:endParaRPr lang="zh-CN" altLang="en-US" sz="100" dirty="0">
              <a:solidFill>
                <a:prstClr val="white"/>
              </a:solidFill>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空白页">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FBCFA9B9-1031-A047-99B7-9CB66AD1FDFF}"/>
              </a:ext>
            </a:extLst>
          </p:cNvPr>
          <p:cNvPicPr>
            <a:picLocks noChangeAspect="1"/>
          </p:cNvPicPr>
          <p:nvPr userDrawn="1"/>
        </p:nvPicPr>
        <p:blipFill>
          <a:blip r:embed="rId11" cstate="print">
            <a:alphaModFix amt="60000"/>
            <a:extLst>
              <a:ext uri="{28A0092B-C50C-407E-A947-70E740481C1C}">
                <a14:useLocalDpi xmlns:a14="http://schemas.microsoft.com/office/drawing/2010/main" val="0"/>
              </a:ext>
            </a:extLst>
          </a:blip>
          <a:stretch>
            <a:fillRect/>
          </a:stretch>
        </p:blipFill>
        <p:spPr>
          <a:xfrm>
            <a:off x="8532547" y="135781"/>
            <a:ext cx="3333358" cy="107785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mc:AlternateContent xmlns:mc="http://schemas.openxmlformats.org/markup-compatibility/2006" xmlns:p14="http://schemas.microsoft.com/office/powerpoint/2010/main">
    <mc:Choice Requires="p14">
      <p:transition spd="slow" p14:dur="1250" advClick="0" advTm="0">
        <p:split orient="vert"/>
      </p:transition>
    </mc:Choice>
    <mc:Fallback xmlns="">
      <p:transition spd="slow" advClick="0" advTm="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2504" y="1190484"/>
            <a:ext cx="6096000" cy="5016758"/>
          </a:xfrm>
          <a:prstGeom prst="rect">
            <a:avLst/>
          </a:prstGeom>
        </p:spPr>
        <p:txBody>
          <a:bodyPr>
            <a:spAutoFit/>
          </a:bodyPr>
          <a:lstStyle/>
          <a:p>
            <a:r>
              <a:rPr lang="zh-CN" altLang="en-US" sz="4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4000" b="1" dirty="0">
              <a:solidFill>
                <a:srgbClr val="FF0000"/>
              </a:solidFill>
              <a:latin typeface="HelveticaNeue" charset="0"/>
            </a:endParaRPr>
          </a:p>
          <a:p>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更多教学资源请关注</a:t>
            </a:r>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595" y="2503014"/>
            <a:ext cx="3276600" cy="3276600"/>
          </a:xfrm>
          <a:prstGeom prst="rect">
            <a:avLst/>
          </a:prstGeom>
        </p:spPr>
      </p:pic>
      <p:sp>
        <p:nvSpPr>
          <p:cNvPr id="4" name="矩形 3"/>
          <p:cNvSpPr/>
          <p:nvPr/>
        </p:nvSpPr>
        <p:spPr>
          <a:xfrm>
            <a:off x="6990735" y="1190484"/>
            <a:ext cx="5201265" cy="1015663"/>
          </a:xfrm>
          <a:prstGeom prst="rect">
            <a:avLst/>
          </a:prstGeom>
        </p:spPr>
        <p:txBody>
          <a:bodyPr wrap="square">
            <a:spAutoFit/>
          </a:bodyPr>
          <a:lstStyle/>
          <a:p>
            <a:r>
              <a:rPr lang="zh-CN" altLang="en-US" sz="6000" b="1" dirty="0">
                <a:latin typeface="华文新魏" panose="02010800040101010101" pitchFamily="2" charset="-122"/>
                <a:ea typeface="华文新魏" panose="02010800040101010101" pitchFamily="2" charset="-122"/>
              </a:rPr>
              <a:t>知识产权声明</a:t>
            </a:r>
          </a:p>
        </p:txBody>
      </p:sp>
    </p:spTree>
    <p:extLst>
      <p:ext uri="{BB962C8B-B14F-4D97-AF65-F5344CB8AC3E}">
        <p14:creationId xmlns:p14="http://schemas.microsoft.com/office/powerpoint/2010/main" val="36941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5225" y="1058545"/>
            <a:ext cx="10520680" cy="5631180"/>
          </a:xfrm>
          <a:prstGeom prst="rect">
            <a:avLst/>
          </a:prstGeom>
          <a:noFill/>
        </p:spPr>
        <p:txBody>
          <a:bodyPr wrap="square" rtlCol="0">
            <a:spAutoFit/>
          </a:bodyPr>
          <a:lstStyle/>
          <a:p>
            <a:pPr fontAlgn="auto">
              <a:lnSpc>
                <a:spcPct val="150000"/>
              </a:lnSpc>
            </a:pPr>
            <a:r>
              <a:rPr lang="zh-CN" altLang="en-US" sz="2000"/>
              <a:t>（2012）根据英语作文要求，我们可以写出这样的句子：</a:t>
            </a:r>
          </a:p>
          <a:p>
            <a:pPr fontAlgn="auto">
              <a:lnSpc>
                <a:spcPct val="150000"/>
              </a:lnSpc>
            </a:pPr>
            <a:r>
              <a:rPr lang="zh-CN" altLang="en-US" sz="2000"/>
              <a:t>     To some extent, we are the captains of our own routines, and what we want has a profound influence on the directions.</a:t>
            </a:r>
          </a:p>
          <a:p>
            <a:pPr fontAlgn="auto">
              <a:lnSpc>
                <a:spcPct val="150000"/>
              </a:lnSpc>
            </a:pPr>
            <a:r>
              <a:rPr lang="zh-CN" altLang="en-US" sz="2000"/>
              <a:t>“一定意义上来说，我们都是自己人生航海中的船长，我们的所欲对我们的方向有着巨大的影响。”</a:t>
            </a:r>
          </a:p>
          <a:p>
            <a:pPr fontAlgn="auto">
              <a:lnSpc>
                <a:spcPct val="150000"/>
              </a:lnSpc>
            </a:pPr>
            <a:r>
              <a:rPr lang="zh-CN" altLang="en-US" sz="2000"/>
              <a:t>该句中将“我们”比喻为“船长”，生动形象地表示出个人对自己人生的决定意义。</a:t>
            </a:r>
          </a:p>
          <a:p>
            <a:pPr fontAlgn="auto">
              <a:lnSpc>
                <a:spcPct val="150000"/>
              </a:lnSpc>
            </a:pPr>
            <a:r>
              <a:rPr lang="zh-CN" altLang="en-US" sz="2000"/>
              <a:t>（2012）根据英语作文要求，我们可以写出这样的句子：</a:t>
            </a:r>
          </a:p>
          <a:p>
            <a:pPr fontAlgn="auto">
              <a:lnSpc>
                <a:spcPct val="150000"/>
              </a:lnSpc>
            </a:pPr>
            <a:r>
              <a:rPr lang="zh-CN" altLang="en-US" sz="2000"/>
              <a:t>       With directions in your hand and wheels under your feet, nobody but you can change the path on your lane.”</a:t>
            </a:r>
          </a:p>
          <a:p>
            <a:pPr fontAlgn="auto">
              <a:lnSpc>
                <a:spcPct val="150000"/>
              </a:lnSpc>
            </a:pPr>
            <a:r>
              <a:rPr lang="zh-CN" altLang="en-US" sz="2000"/>
              <a:t>      “你的方向掌握在你手中，你的车轮滚动在你的脚下，只有你能改变你的道路。”</a:t>
            </a:r>
          </a:p>
          <a:p>
            <a:pPr fontAlgn="auto">
              <a:lnSpc>
                <a:spcPct val="150000"/>
              </a:lnSpc>
            </a:pPr>
            <a:r>
              <a:rPr lang="zh-CN" altLang="en-US" sz="2000"/>
              <a:t>       该句中将人生方向与前进隐喻为手中的方向盘和车轮的前进，使抽象的事物具体化。</a:t>
            </a:r>
          </a:p>
          <a:p>
            <a:pPr fontAlgn="auto">
              <a:lnSpc>
                <a:spcPct val="150000"/>
              </a:lnSpc>
            </a:pPr>
            <a:r>
              <a:rPr lang="zh-CN" altLang="en-US" sz="2000"/>
              <a:t>  </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5225" y="1058545"/>
            <a:ext cx="10520680" cy="5631180"/>
          </a:xfrm>
          <a:prstGeom prst="rect">
            <a:avLst/>
          </a:prstGeom>
          <a:noFill/>
        </p:spPr>
        <p:txBody>
          <a:bodyPr wrap="square" rtlCol="0">
            <a:spAutoFit/>
          </a:bodyPr>
          <a:lstStyle/>
          <a:p>
            <a:pPr fontAlgn="auto">
              <a:lnSpc>
                <a:spcPct val="150000"/>
              </a:lnSpc>
            </a:pPr>
            <a:r>
              <a:rPr lang="zh-CN" altLang="en-US" sz="2400"/>
              <a:t>(2016年10月)根据英语作文要求，我们可以写出这样的句子：</a:t>
            </a:r>
          </a:p>
          <a:p>
            <a:pPr fontAlgn="auto">
              <a:lnSpc>
                <a:spcPct val="150000"/>
              </a:lnSpc>
            </a:pPr>
            <a:r>
              <a:rPr lang="zh-CN" altLang="en-US" sz="2400"/>
              <a:t> The twinkling stars seemed the helicopter driven by Tom to pick her up away from this terrible forest.</a:t>
            </a:r>
          </a:p>
          <a:p>
            <a:pPr fontAlgn="auto">
              <a:lnSpc>
                <a:spcPct val="150000"/>
              </a:lnSpc>
            </a:pPr>
            <a:r>
              <a:rPr lang="zh-CN" altLang="en-US" sz="2400"/>
              <a:t>    “天空中闪烁的明星好像是Tom驾驶的来接她离开这片可怖森林的直升机。”</a:t>
            </a:r>
          </a:p>
          <a:p>
            <a:pPr fontAlgn="auto">
              <a:lnSpc>
                <a:spcPct val="150000"/>
              </a:lnSpc>
            </a:pPr>
            <a:r>
              <a:rPr lang="zh-CN" altLang="en-US" sz="2400"/>
              <a:t>      该句中将明星比喻为直升机，表达了She此刻的无助与后悔。</a:t>
            </a:r>
          </a:p>
          <a:p>
            <a:pPr fontAlgn="auto">
              <a:lnSpc>
                <a:spcPct val="150000"/>
              </a:lnSpc>
            </a:pPr>
            <a:endParaRPr lang="zh-CN" altLang="en-US" sz="2400"/>
          </a:p>
          <a:p>
            <a:pPr fontAlgn="auto">
              <a:lnSpc>
                <a:spcPct val="150000"/>
              </a:lnSpc>
            </a:pPr>
            <a:r>
              <a:rPr lang="zh-CN" altLang="en-US" sz="2400"/>
              <a:t>(2016年10月)根据英语作文要求，我们可以写出这样的句子：</a:t>
            </a:r>
          </a:p>
          <a:p>
            <a:pPr fontAlgn="auto">
              <a:lnSpc>
                <a:spcPct val="150000"/>
              </a:lnSpc>
            </a:pPr>
            <a:r>
              <a:rPr lang="zh-CN" altLang="en-US" sz="2400"/>
              <a:t>Jane was so hungry that there was thunder in her stomach and she could hardly mo</a:t>
            </a:r>
            <a:r>
              <a:rPr lang="en-US" altLang="zh-CN" sz="2400"/>
              <a:t>v</a:t>
            </a:r>
            <a:r>
              <a:rPr lang="zh-CN" altLang="en-US" sz="2400"/>
              <a:t>e.“Jane是如此饥饿以致于她的肚子中雷声阵阵，并且无力移动一分。” </a:t>
            </a:r>
          </a:p>
          <a:p>
            <a:pPr fontAlgn="auto">
              <a:lnSpc>
                <a:spcPct val="150000"/>
              </a:lnSpc>
            </a:pPr>
            <a:r>
              <a:rPr lang="zh-CN" altLang="en-US" sz="2400"/>
              <a:t>    该句中将饥饿时的肚子叫比喻为雷声，生动地表现出Jane此时的饥饿。</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5225" y="1058545"/>
            <a:ext cx="10520680" cy="5262245"/>
          </a:xfrm>
          <a:prstGeom prst="rect">
            <a:avLst/>
          </a:prstGeom>
          <a:noFill/>
        </p:spPr>
        <p:txBody>
          <a:bodyPr wrap="square" rtlCol="0">
            <a:spAutoFit/>
          </a:bodyPr>
          <a:lstStyle/>
          <a:p>
            <a:pPr fontAlgn="auto">
              <a:lnSpc>
                <a:spcPct val="150000"/>
              </a:lnSpc>
            </a:pPr>
            <a:r>
              <a:rPr lang="zh-CN" altLang="en-US" sz="2800"/>
              <a:t>(2016年10月)根据英语作文要求，我们可以写出这样的句子：</a:t>
            </a:r>
          </a:p>
          <a:p>
            <a:pPr fontAlgn="auto">
              <a:lnSpc>
                <a:spcPct val="150000"/>
              </a:lnSpc>
            </a:pPr>
            <a:r>
              <a:rPr lang="zh-CN" altLang="en-US" sz="2800"/>
              <a:t>The voice of the birds is like water bubbling in the silver jar, and flowers are as yellow as the hair of the mermaid(美人鱼) who sits upon the amber throne.</a:t>
            </a:r>
          </a:p>
          <a:p>
            <a:pPr fontAlgn="auto">
              <a:lnSpc>
                <a:spcPct val="150000"/>
              </a:lnSpc>
            </a:pPr>
            <a:r>
              <a:rPr lang="zh-CN" altLang="en-US" sz="2800"/>
              <a:t>(2017年6月) 根据英语作文要求，我们可以写出这样的句子：</a:t>
            </a:r>
          </a:p>
          <a:p>
            <a:pPr fontAlgn="auto">
              <a:lnSpc>
                <a:spcPct val="150000"/>
              </a:lnSpc>
            </a:pPr>
            <a:r>
              <a:rPr lang="zh-CN" altLang="en-US" sz="2800"/>
              <a:t>These words like a penetrate of sunshine warmed his heart.</a:t>
            </a:r>
          </a:p>
          <a:p>
            <a:pPr fontAlgn="auto">
              <a:lnSpc>
                <a:spcPct val="150000"/>
              </a:lnSpc>
            </a:pPr>
            <a:r>
              <a:rPr lang="zh-CN" altLang="en-US" sz="2800"/>
              <a:t> “这些话就像一缕阳光温暖了他的心。”</a:t>
            </a:r>
          </a:p>
          <a:p>
            <a:pPr fontAlgn="auto">
              <a:lnSpc>
                <a:spcPct val="150000"/>
              </a:lnSpc>
            </a:pPr>
            <a:r>
              <a:rPr lang="zh-CN" altLang="en-US" sz="2800"/>
              <a:t>  该句将话语比喻为一缕阳光，生动地写出了这些话的温暖。</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513080" y="1047750"/>
            <a:ext cx="11165840" cy="5554345"/>
          </a:xfrm>
          <a:prstGeom prst="rect">
            <a:avLst/>
          </a:prstGeom>
          <a:noFill/>
        </p:spPr>
        <p:txBody>
          <a:bodyPr wrap="square" rtlCol="0">
            <a:spAutoFit/>
          </a:bodyPr>
          <a:lstStyle/>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(2017年6月) 根据英语作文要求，我们可以写出这样的句子：</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 </a:t>
            </a:r>
            <a:r>
              <a:rPr lang="zh-CN" altLang="en-US" sz="2800" dirty="0">
                <a:latin typeface="Times New Roman" panose="02020603050405020304" pitchFamily="18" charset="0"/>
                <a:ea typeface="汉仪旗黑-55S" panose="00020600040101010101" charset="-122"/>
                <a:cs typeface="Times New Roman" panose="02020603050405020304" pitchFamily="18" charset="0"/>
              </a:rPr>
              <a:t>Paul accelerated the car immediately, with Mac’s heart still popping wildly like a deer.</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   “</a:t>
            </a:r>
            <a:r>
              <a:rPr lang="zh-CN" altLang="en-US" sz="2800" dirty="0">
                <a:latin typeface="Times New Roman" panose="02020603050405020304" pitchFamily="18" charset="0"/>
                <a:ea typeface="汉仪旗黑-55S" panose="00020600040101010101" charset="-122"/>
                <a:cs typeface="Times New Roman" panose="02020603050405020304" pitchFamily="18" charset="0"/>
              </a:rPr>
              <a:t>Paul</a:t>
            </a:r>
            <a:r>
              <a:rPr lang="zh-CN" altLang="en-US" sz="2800" dirty="0">
                <a:latin typeface="汉仪旗黑-55S" panose="00020600040101010101" charset="-122"/>
                <a:ea typeface="汉仪旗黑-55S" panose="00020600040101010101" charset="-122"/>
                <a:cs typeface="汉仪旗黑-55S" panose="00020600040101010101" charset="-122"/>
              </a:rPr>
              <a:t>立即加快车速，而</a:t>
            </a:r>
            <a:r>
              <a:rPr lang="zh-CN" altLang="en-US" sz="2800" dirty="0">
                <a:latin typeface="Times New Roman" panose="02020603050405020304" pitchFamily="18" charset="0"/>
                <a:ea typeface="汉仪旗黑-55S" panose="00020600040101010101" charset="-122"/>
                <a:cs typeface="Times New Roman" panose="02020603050405020304" pitchFamily="18" charset="0"/>
              </a:rPr>
              <a:t>Mac</a:t>
            </a:r>
            <a:r>
              <a:rPr lang="zh-CN" altLang="en-US" sz="2800" dirty="0">
                <a:latin typeface="汉仪旗黑-55S" panose="00020600040101010101" charset="-122"/>
                <a:ea typeface="汉仪旗黑-55S" panose="00020600040101010101" charset="-122"/>
                <a:cs typeface="汉仪旗黑-55S" panose="00020600040101010101" charset="-122"/>
              </a:rPr>
              <a:t>的心依旧像小鹿一样跳个不停。”</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    该句中将</a:t>
            </a:r>
            <a:r>
              <a:rPr lang="zh-CN" altLang="en-US" sz="2800" dirty="0">
                <a:latin typeface="Times New Roman" panose="02020603050405020304" pitchFamily="18" charset="0"/>
                <a:ea typeface="汉仪旗黑-55S" panose="00020600040101010101" charset="-122"/>
                <a:cs typeface="Times New Roman" panose="02020603050405020304" pitchFamily="18" charset="0"/>
              </a:rPr>
              <a:t>Mac</a:t>
            </a:r>
            <a:r>
              <a:rPr lang="zh-CN" altLang="en-US" sz="2800" dirty="0">
                <a:latin typeface="汉仪旗黑-55S" panose="00020600040101010101" charset="-122"/>
                <a:ea typeface="汉仪旗黑-55S" panose="00020600040101010101" charset="-122"/>
                <a:cs typeface="汉仪旗黑-55S" panose="00020600040101010101" charset="-122"/>
              </a:rPr>
              <a:t>的心跳比喻为小鹿跳动，生动地写出了Mac此时的紧张、心有余悸。</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(2017年6月) 根据英语作文要求，我们可以写出这样的句子：</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 </a:t>
            </a:r>
            <a:r>
              <a:rPr lang="zh-CN" altLang="en-US" sz="2800" dirty="0">
                <a:latin typeface="Times New Roman" panose="02020603050405020304" pitchFamily="18" charset="0"/>
                <a:ea typeface="汉仪旗黑-55S" panose="00020600040101010101" charset="-122"/>
                <a:cs typeface="Times New Roman" panose="02020603050405020304" pitchFamily="18" charset="0"/>
              </a:rPr>
              <a:t>The car dashed away like the wind.</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“车如旋风迅速地开走了。”</a:t>
            </a:r>
          </a:p>
          <a:p>
            <a:pPr fontAlgn="auto">
              <a:lnSpc>
                <a:spcPts val="4260"/>
              </a:lnSpc>
            </a:pPr>
            <a:r>
              <a:rPr lang="zh-CN" altLang="en-US" sz="2800" dirty="0">
                <a:latin typeface="汉仪旗黑-55S" panose="00020600040101010101" charset="-122"/>
                <a:ea typeface="汉仪旗黑-55S" panose="00020600040101010101" charset="-122"/>
                <a:cs typeface="汉仪旗黑-55S" panose="00020600040101010101" charset="-122"/>
              </a:rPr>
              <a:t>该句中将车开走比喻为风，生动地写出了车速之快。</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5225" y="1058545"/>
            <a:ext cx="10520680" cy="5908040"/>
          </a:xfrm>
          <a:prstGeom prst="rect">
            <a:avLst/>
          </a:prstGeom>
          <a:noFill/>
        </p:spPr>
        <p:txBody>
          <a:bodyPr wrap="square" rtlCol="0">
            <a:spAutoFit/>
          </a:bodyPr>
          <a:lstStyle/>
          <a:p>
            <a:pPr fontAlgn="auto">
              <a:lnSpc>
                <a:spcPct val="150000"/>
              </a:lnSpc>
            </a:pPr>
            <a:r>
              <a:rPr lang="zh-CN" altLang="en-US" sz="2800" dirty="0"/>
              <a:t>(2017年6月) 根据英语作文要求，我们可以写出这样的句子：</a:t>
            </a:r>
          </a:p>
          <a:p>
            <a:pPr fontAlgn="auto">
              <a:lnSpc>
                <a:spcPct val="150000"/>
              </a:lnSpc>
            </a:pPr>
            <a:r>
              <a:rPr lang="zh-CN" altLang="en-US" sz="2800" dirty="0"/>
              <a:t>The wolf was chasing the car like playing a game.</a:t>
            </a:r>
          </a:p>
          <a:p>
            <a:pPr fontAlgn="auto">
              <a:lnSpc>
                <a:spcPct val="150000"/>
              </a:lnSpc>
            </a:pPr>
            <a:r>
              <a:rPr lang="zh-CN" altLang="en-US" sz="2800" dirty="0"/>
              <a:t>     “这匹狼就像玩游戏一样追逐着汽车。”</a:t>
            </a:r>
          </a:p>
          <a:p>
            <a:pPr fontAlgn="auto">
              <a:lnSpc>
                <a:spcPct val="150000"/>
              </a:lnSpc>
            </a:pPr>
            <a:r>
              <a:rPr lang="zh-CN" altLang="en-US" sz="2800" dirty="0"/>
              <a:t>     该句中将狼的追逐比喻为玩游戏，生动写出了狼的邪恶凶猛。</a:t>
            </a:r>
          </a:p>
          <a:p>
            <a:pPr fontAlgn="auto">
              <a:lnSpc>
                <a:spcPct val="150000"/>
              </a:lnSpc>
            </a:pPr>
            <a:r>
              <a:rPr lang="zh-CN" altLang="en-US" sz="2800" dirty="0"/>
              <a:t>(2017年6月)根据英语作文要求，我们可以写出这样的句子： </a:t>
            </a:r>
          </a:p>
          <a:p>
            <a:pPr fontAlgn="auto">
              <a:lnSpc>
                <a:spcPct val="150000"/>
              </a:lnSpc>
            </a:pPr>
            <a:r>
              <a:rPr lang="zh-CN" altLang="en-US" sz="2800" dirty="0"/>
              <a:t>Feeling a warm current coursing through their body, Paul and Becky had their eyes blurred.</a:t>
            </a:r>
          </a:p>
          <a:p>
            <a:pPr fontAlgn="auto">
              <a:lnSpc>
                <a:spcPct val="150000"/>
              </a:lnSpc>
            </a:pPr>
            <a:r>
              <a:rPr lang="zh-CN" altLang="en-US" sz="2800" dirty="0"/>
              <a:t>   “Paul和Becky感受到了一股热流从身体中淌过，”</a:t>
            </a:r>
          </a:p>
          <a:p>
            <a:pPr fontAlgn="auto">
              <a:lnSpc>
                <a:spcPct val="150000"/>
              </a:lnSpc>
            </a:pPr>
            <a:r>
              <a:rPr lang="zh-CN" altLang="en-US" sz="2800" dirty="0"/>
              <a:t>    该句中将感动比喻为热流，生动地写出了这份感受的温暖。</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257707" y="27814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20140" y="1298575"/>
            <a:ext cx="9083675" cy="4615815"/>
          </a:xfrm>
          <a:prstGeom prst="rect">
            <a:avLst/>
          </a:prstGeom>
          <a:noFill/>
        </p:spPr>
        <p:txBody>
          <a:bodyPr wrap="square" rtlCol="0">
            <a:spAutoFit/>
          </a:bodyPr>
          <a:lstStyle/>
          <a:p>
            <a:pPr fontAlgn="auto">
              <a:lnSpc>
                <a:spcPct val="150000"/>
              </a:lnSpc>
            </a:pPr>
            <a:r>
              <a:rPr lang="zh-CN" altLang="en-US" sz="2800"/>
              <a:t>(2017年6月)根据英语作文要求，我们可以写出这样的句子：</a:t>
            </a:r>
          </a:p>
          <a:p>
            <a:pPr fontAlgn="auto">
              <a:lnSpc>
                <a:spcPct val="150000"/>
              </a:lnSpc>
            </a:pPr>
            <a:r>
              <a:rPr lang="zh-CN" altLang="en-US" sz="2800"/>
              <a:t> Mac felt what happened just now was like a bad dream.</a:t>
            </a:r>
          </a:p>
          <a:p>
            <a:pPr fontAlgn="auto">
              <a:lnSpc>
                <a:spcPct val="150000"/>
              </a:lnSpc>
            </a:pPr>
            <a:r>
              <a:rPr lang="zh-CN" altLang="en-US" sz="2800"/>
              <a:t>   “Mac感觉刚才所发生的一切都是一场噩梦。”</a:t>
            </a:r>
          </a:p>
          <a:p>
            <a:pPr fontAlgn="auto">
              <a:lnSpc>
                <a:spcPct val="150000"/>
              </a:lnSpc>
            </a:pPr>
            <a:r>
              <a:rPr lang="zh-CN" altLang="en-US" sz="2800"/>
              <a:t>    该句中将刚才的事件比喻为一场噩梦，生动写出了这件事情对Mac带来的可怕印象。</a:t>
            </a:r>
          </a:p>
          <a:p>
            <a:pPr fontAlgn="auto">
              <a:lnSpc>
                <a:spcPct val="150000"/>
              </a:lnSpc>
            </a:pP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实战</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5225" y="1058545"/>
            <a:ext cx="9410700" cy="4615815"/>
          </a:xfrm>
          <a:prstGeom prst="rect">
            <a:avLst/>
          </a:prstGeom>
          <a:noFill/>
        </p:spPr>
        <p:txBody>
          <a:bodyPr wrap="square" rtlCol="0">
            <a:spAutoFit/>
          </a:bodyPr>
          <a:lstStyle/>
          <a:p>
            <a:pPr fontAlgn="auto">
              <a:lnSpc>
                <a:spcPct val="150000"/>
              </a:lnSpc>
            </a:pPr>
            <a:r>
              <a:rPr lang="zh-CN" altLang="en-US" sz="2800">
                <a:sym typeface="+mn-ea"/>
              </a:rPr>
              <a:t>(2017年6月) 根据英语作文要求，我们可以写出这样的句子：</a:t>
            </a:r>
            <a:endParaRPr lang="zh-CN" altLang="en-US" sz="2800"/>
          </a:p>
          <a:p>
            <a:pPr fontAlgn="auto">
              <a:lnSpc>
                <a:spcPct val="150000"/>
              </a:lnSpc>
            </a:pPr>
            <a:r>
              <a:rPr lang="zh-CN" altLang="en-US" sz="2800">
                <a:sym typeface="+mn-ea"/>
              </a:rPr>
              <a:t>A cluster of sunshine cast over the road as if extending its encouragement </a:t>
            </a:r>
            <a:endParaRPr lang="zh-CN" altLang="en-US" sz="2800"/>
          </a:p>
          <a:p>
            <a:pPr fontAlgn="auto">
              <a:lnSpc>
                <a:spcPct val="150000"/>
              </a:lnSpc>
            </a:pPr>
            <a:r>
              <a:rPr lang="zh-CN" altLang="en-US" sz="2800">
                <a:sym typeface="+mn-ea"/>
              </a:rPr>
              <a:t>and blessing to them.</a:t>
            </a:r>
            <a:endParaRPr lang="zh-CN" altLang="en-US" sz="2800"/>
          </a:p>
          <a:p>
            <a:pPr fontAlgn="auto">
              <a:lnSpc>
                <a:spcPct val="150000"/>
              </a:lnSpc>
            </a:pPr>
            <a:r>
              <a:rPr lang="zh-CN" altLang="en-US" sz="2800">
                <a:sym typeface="+mn-ea"/>
              </a:rPr>
              <a:t>“一缕阳光落到路上，好像在表达对他们的鼓励与祝福。”</a:t>
            </a:r>
            <a:endParaRPr lang="zh-CN" altLang="en-US" sz="2800"/>
          </a:p>
          <a:p>
            <a:pPr fontAlgn="auto">
              <a:lnSpc>
                <a:spcPct val="150000"/>
              </a:lnSpc>
            </a:pPr>
            <a:r>
              <a:rPr lang="zh-CN" altLang="en-US" sz="2800">
                <a:sym typeface="+mn-ea"/>
              </a:rPr>
              <a:t>该句中将阳光比喻为鼓励和祝福，生动地写出了该场景的温暖。</a:t>
            </a: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14605" y="-660671"/>
            <a:ext cx="12221029" cy="5515428"/>
          </a:xfrm>
          <a:custGeom>
            <a:avLst/>
            <a:gdLst>
              <a:gd name="connsiteX0" fmla="*/ 0 w 12221029"/>
              <a:gd name="connsiteY0" fmla="*/ 0 h 5515428"/>
              <a:gd name="connsiteX1" fmla="*/ 0 w 12221029"/>
              <a:gd name="connsiteY1" fmla="*/ 5515428 h 5515428"/>
              <a:gd name="connsiteX2" fmla="*/ 12192000 w 12221029"/>
              <a:gd name="connsiteY2" fmla="*/ 1741714 h 5515428"/>
              <a:gd name="connsiteX3" fmla="*/ 12221029 w 12221029"/>
              <a:gd name="connsiteY3" fmla="*/ 0 h 5515428"/>
              <a:gd name="connsiteX4" fmla="*/ 0 w 12221029"/>
              <a:gd name="connsiteY4" fmla="*/ 0 h 55154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1029" h="5515428">
                <a:moveTo>
                  <a:pt x="0" y="0"/>
                </a:moveTo>
                <a:lnTo>
                  <a:pt x="0" y="5515428"/>
                </a:lnTo>
                <a:lnTo>
                  <a:pt x="12192000" y="1741714"/>
                </a:lnTo>
                <a:lnTo>
                  <a:pt x="12221029" y="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5" name="组合 4"/>
          <p:cNvGrpSpPr/>
          <p:nvPr/>
        </p:nvGrpSpPr>
        <p:grpSpPr>
          <a:xfrm rot="1341225" flipH="1" flipV="1">
            <a:off x="1513909" y="1627995"/>
            <a:ext cx="4334509" cy="4349934"/>
            <a:chOff x="4689566" y="1058089"/>
            <a:chExt cx="3670664" cy="3984172"/>
          </a:xfrm>
        </p:grpSpPr>
        <p:sp>
          <p:nvSpPr>
            <p:cNvPr id="6" name="六边形 5"/>
            <p:cNvSpPr/>
            <p:nvPr/>
          </p:nvSpPr>
          <p:spPr>
            <a:xfrm rot="16200000">
              <a:off x="4539345" y="1221376"/>
              <a:ext cx="3984171" cy="3657598"/>
            </a:xfrm>
            <a:prstGeom prst="hexagon">
              <a:avLst>
                <a:gd name="adj" fmla="val 28953"/>
                <a:gd name="vf" fmla="val 115470"/>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7" name="等腰三角形 6"/>
            <p:cNvSpPr/>
            <p:nvPr/>
          </p:nvSpPr>
          <p:spPr>
            <a:xfrm>
              <a:off x="5512524" y="1058090"/>
              <a:ext cx="2037807" cy="1340022"/>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8" name="等腰三角形 7"/>
            <p:cNvSpPr/>
            <p:nvPr/>
          </p:nvSpPr>
          <p:spPr>
            <a:xfrm flipH="1" flipV="1">
              <a:off x="5537668" y="2398113"/>
              <a:ext cx="2035456" cy="1703625"/>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9" name="任意多边形 8"/>
            <p:cNvSpPr/>
            <p:nvPr/>
          </p:nvSpPr>
          <p:spPr>
            <a:xfrm>
              <a:off x="4689566" y="2194716"/>
              <a:ext cx="3661600" cy="1914315"/>
            </a:xfrm>
            <a:custGeom>
              <a:avLst/>
              <a:gdLst>
                <a:gd name="connsiteX0" fmla="*/ 0 w 3683725"/>
                <a:gd name="connsiteY0" fmla="*/ 0 h 1881051"/>
                <a:gd name="connsiteX1" fmla="*/ 822960 w 3683725"/>
                <a:gd name="connsiteY1" fmla="*/ 352697 h 1881051"/>
                <a:gd name="connsiteX2" fmla="*/ 13063 w 3683725"/>
                <a:gd name="connsiteY2" fmla="*/ 1854926 h 1881051"/>
                <a:gd name="connsiteX3" fmla="*/ 1854925 w 3683725"/>
                <a:gd name="connsiteY3" fmla="*/ 1750423 h 1881051"/>
                <a:gd name="connsiteX4" fmla="*/ 3683725 w 3683725"/>
                <a:gd name="connsiteY4" fmla="*/ 1881051 h 1881051"/>
                <a:gd name="connsiteX5" fmla="*/ 2860765 w 3683725"/>
                <a:gd name="connsiteY5" fmla="*/ 339634 h 1881051"/>
                <a:gd name="connsiteX6" fmla="*/ 3670663 w 3683725"/>
                <a:gd name="connsiteY6" fmla="*/ 26126 h 1881051"/>
                <a:gd name="connsiteX7" fmla="*/ 3670663 w 3683725"/>
                <a:gd name="connsiteY7" fmla="*/ 26126 h 1881051"/>
                <a:gd name="connsiteX0-1" fmla="*/ 0 w 3683725"/>
                <a:gd name="connsiteY0-2" fmla="*/ 0 h 1881051"/>
                <a:gd name="connsiteX1-3" fmla="*/ 836023 w 3683725"/>
                <a:gd name="connsiteY1-4" fmla="*/ 470263 h 1881051"/>
                <a:gd name="connsiteX2-5" fmla="*/ 13063 w 3683725"/>
                <a:gd name="connsiteY2-6" fmla="*/ 1854926 h 1881051"/>
                <a:gd name="connsiteX3-7" fmla="*/ 1854925 w 3683725"/>
                <a:gd name="connsiteY3-8" fmla="*/ 1750423 h 1881051"/>
                <a:gd name="connsiteX4-9" fmla="*/ 3683725 w 3683725"/>
                <a:gd name="connsiteY4-10" fmla="*/ 1881051 h 1881051"/>
                <a:gd name="connsiteX5-11" fmla="*/ 2860765 w 3683725"/>
                <a:gd name="connsiteY5-12" fmla="*/ 339634 h 1881051"/>
                <a:gd name="connsiteX6-13" fmla="*/ 3670663 w 3683725"/>
                <a:gd name="connsiteY6-14" fmla="*/ 26126 h 1881051"/>
                <a:gd name="connsiteX7-15" fmla="*/ 3670663 w 3683725"/>
                <a:gd name="connsiteY7-16" fmla="*/ 26126 h 1881051"/>
                <a:gd name="connsiteX0-17" fmla="*/ 0 w 3683725"/>
                <a:gd name="connsiteY0-18" fmla="*/ 0 h 1881051"/>
                <a:gd name="connsiteX1-19" fmla="*/ 836023 w 3683725"/>
                <a:gd name="connsiteY1-20" fmla="*/ 470263 h 1881051"/>
                <a:gd name="connsiteX2-21" fmla="*/ 13063 w 3683725"/>
                <a:gd name="connsiteY2-22" fmla="*/ 1854926 h 1881051"/>
                <a:gd name="connsiteX3-23" fmla="*/ 1854925 w 3683725"/>
                <a:gd name="connsiteY3-24" fmla="*/ 1750423 h 1881051"/>
                <a:gd name="connsiteX4-25" fmla="*/ 3683725 w 3683725"/>
                <a:gd name="connsiteY4-26" fmla="*/ 1881051 h 1881051"/>
                <a:gd name="connsiteX5-27" fmla="*/ 2860765 w 3683725"/>
                <a:gd name="connsiteY5-28" fmla="*/ 444137 h 1881051"/>
                <a:gd name="connsiteX6-29" fmla="*/ 3670663 w 3683725"/>
                <a:gd name="connsiteY6-30" fmla="*/ 26126 h 1881051"/>
                <a:gd name="connsiteX7-31" fmla="*/ 3670663 w 3683725"/>
                <a:gd name="connsiteY7-32" fmla="*/ 26126 h 1881051"/>
                <a:gd name="connsiteX0-33" fmla="*/ 0 w 3683725"/>
                <a:gd name="connsiteY0-34" fmla="*/ 0 h 1881051"/>
                <a:gd name="connsiteX1-35" fmla="*/ 836023 w 3683725"/>
                <a:gd name="connsiteY1-36" fmla="*/ 222068 h 1881051"/>
                <a:gd name="connsiteX2-37" fmla="*/ 13063 w 3683725"/>
                <a:gd name="connsiteY2-38" fmla="*/ 1854926 h 1881051"/>
                <a:gd name="connsiteX3-39" fmla="*/ 1854925 w 3683725"/>
                <a:gd name="connsiteY3-40" fmla="*/ 1750423 h 1881051"/>
                <a:gd name="connsiteX4-41" fmla="*/ 3683725 w 3683725"/>
                <a:gd name="connsiteY4-42" fmla="*/ 1881051 h 1881051"/>
                <a:gd name="connsiteX5-43" fmla="*/ 2860765 w 3683725"/>
                <a:gd name="connsiteY5-44" fmla="*/ 444137 h 1881051"/>
                <a:gd name="connsiteX6-45" fmla="*/ 3670663 w 3683725"/>
                <a:gd name="connsiteY6-46" fmla="*/ 26126 h 1881051"/>
                <a:gd name="connsiteX7-47" fmla="*/ 3670663 w 3683725"/>
                <a:gd name="connsiteY7-48" fmla="*/ 26126 h 1881051"/>
                <a:gd name="connsiteX0-49" fmla="*/ 0 w 3683725"/>
                <a:gd name="connsiteY0-50" fmla="*/ 0 h 1881051"/>
                <a:gd name="connsiteX1-51" fmla="*/ 836023 w 3683725"/>
                <a:gd name="connsiteY1-52" fmla="*/ 222068 h 1881051"/>
                <a:gd name="connsiteX2-53" fmla="*/ 13063 w 3683725"/>
                <a:gd name="connsiteY2-54" fmla="*/ 1854926 h 1881051"/>
                <a:gd name="connsiteX3-55" fmla="*/ 1854925 w 3683725"/>
                <a:gd name="connsiteY3-56" fmla="*/ 1750423 h 1881051"/>
                <a:gd name="connsiteX4-57" fmla="*/ 3683725 w 3683725"/>
                <a:gd name="connsiteY4-58" fmla="*/ 1881051 h 1881051"/>
                <a:gd name="connsiteX5-59" fmla="*/ 2899953 w 3683725"/>
                <a:gd name="connsiteY5-60" fmla="*/ 195943 h 1881051"/>
                <a:gd name="connsiteX6-61" fmla="*/ 3670663 w 3683725"/>
                <a:gd name="connsiteY6-62" fmla="*/ 26126 h 1881051"/>
                <a:gd name="connsiteX7-63" fmla="*/ 3670663 w 3683725"/>
                <a:gd name="connsiteY7-64" fmla="*/ 26126 h 1881051"/>
                <a:gd name="connsiteX0-65" fmla="*/ 0 w 3683725"/>
                <a:gd name="connsiteY0-66" fmla="*/ 0 h 1881051"/>
                <a:gd name="connsiteX1-67" fmla="*/ 836023 w 3683725"/>
                <a:gd name="connsiteY1-68" fmla="*/ 222068 h 1881051"/>
                <a:gd name="connsiteX2-69" fmla="*/ 13063 w 3683725"/>
                <a:gd name="connsiteY2-70" fmla="*/ 1854926 h 1881051"/>
                <a:gd name="connsiteX3-71" fmla="*/ 1854925 w 3683725"/>
                <a:gd name="connsiteY3-72" fmla="*/ 1750423 h 1881051"/>
                <a:gd name="connsiteX4-73" fmla="*/ 3683725 w 3683725"/>
                <a:gd name="connsiteY4-74" fmla="*/ 1881051 h 1881051"/>
                <a:gd name="connsiteX5-75" fmla="*/ 2847702 w 3683725"/>
                <a:gd name="connsiteY5-76" fmla="*/ 195943 h 1881051"/>
                <a:gd name="connsiteX6-77" fmla="*/ 3670663 w 3683725"/>
                <a:gd name="connsiteY6-78" fmla="*/ 26126 h 1881051"/>
                <a:gd name="connsiteX7-79" fmla="*/ 3670663 w 3683725"/>
                <a:gd name="connsiteY7-80" fmla="*/ 26126 h 1881051"/>
                <a:gd name="connsiteX0-81" fmla="*/ 0 w 3683725"/>
                <a:gd name="connsiteY0-82" fmla="*/ 0 h 1959429"/>
                <a:gd name="connsiteX1-83" fmla="*/ 836023 w 3683725"/>
                <a:gd name="connsiteY1-84" fmla="*/ 222068 h 1959429"/>
                <a:gd name="connsiteX2-85" fmla="*/ 13063 w 3683725"/>
                <a:gd name="connsiteY2-86" fmla="*/ 1854926 h 1959429"/>
                <a:gd name="connsiteX3-87" fmla="*/ 1881050 w 3683725"/>
                <a:gd name="connsiteY3-88" fmla="*/ 1959429 h 1959429"/>
                <a:gd name="connsiteX4-89" fmla="*/ 3683725 w 3683725"/>
                <a:gd name="connsiteY4-90" fmla="*/ 1881051 h 1959429"/>
                <a:gd name="connsiteX5-91" fmla="*/ 2847702 w 3683725"/>
                <a:gd name="connsiteY5-92" fmla="*/ 195943 h 1959429"/>
                <a:gd name="connsiteX6-93" fmla="*/ 3670663 w 3683725"/>
                <a:gd name="connsiteY6-94" fmla="*/ 26126 h 1959429"/>
                <a:gd name="connsiteX7-95" fmla="*/ 3670663 w 3683725"/>
                <a:gd name="connsiteY7-96" fmla="*/ 26126 h 1959429"/>
                <a:gd name="connsiteX0-97" fmla="*/ 0 w 3683725"/>
                <a:gd name="connsiteY0-98" fmla="*/ 0 h 1998617"/>
                <a:gd name="connsiteX1-99" fmla="*/ 836023 w 3683725"/>
                <a:gd name="connsiteY1-100" fmla="*/ 222068 h 1998617"/>
                <a:gd name="connsiteX2-101" fmla="*/ 13063 w 3683725"/>
                <a:gd name="connsiteY2-102" fmla="*/ 1854926 h 1998617"/>
                <a:gd name="connsiteX3-103" fmla="*/ 1881050 w 3683725"/>
                <a:gd name="connsiteY3-104" fmla="*/ 1998617 h 1998617"/>
                <a:gd name="connsiteX4-105" fmla="*/ 3683725 w 3683725"/>
                <a:gd name="connsiteY4-106" fmla="*/ 1881051 h 1998617"/>
                <a:gd name="connsiteX5-107" fmla="*/ 2847702 w 3683725"/>
                <a:gd name="connsiteY5-108" fmla="*/ 195943 h 1998617"/>
                <a:gd name="connsiteX6-109" fmla="*/ 3670663 w 3683725"/>
                <a:gd name="connsiteY6-110" fmla="*/ 26126 h 1998617"/>
                <a:gd name="connsiteX7-111" fmla="*/ 3670663 w 3683725"/>
                <a:gd name="connsiteY7-112" fmla="*/ 26126 h 1998617"/>
                <a:gd name="connsiteX0-113" fmla="*/ 0 w 3683725"/>
                <a:gd name="connsiteY0-114" fmla="*/ 0 h 2086295"/>
                <a:gd name="connsiteX1-115" fmla="*/ 836023 w 3683725"/>
                <a:gd name="connsiteY1-116" fmla="*/ 222068 h 2086295"/>
                <a:gd name="connsiteX2-117" fmla="*/ 13063 w 3683725"/>
                <a:gd name="connsiteY2-118" fmla="*/ 1854926 h 2086295"/>
                <a:gd name="connsiteX3-119" fmla="*/ 1869921 w 3683725"/>
                <a:gd name="connsiteY3-120" fmla="*/ 2086295 h 2086295"/>
                <a:gd name="connsiteX4-121" fmla="*/ 3683725 w 3683725"/>
                <a:gd name="connsiteY4-122" fmla="*/ 1881051 h 2086295"/>
                <a:gd name="connsiteX5-123" fmla="*/ 2847702 w 3683725"/>
                <a:gd name="connsiteY5-124" fmla="*/ 195943 h 2086295"/>
                <a:gd name="connsiteX6-125" fmla="*/ 3670663 w 3683725"/>
                <a:gd name="connsiteY6-126" fmla="*/ 26126 h 2086295"/>
                <a:gd name="connsiteX7-127" fmla="*/ 3670663 w 3683725"/>
                <a:gd name="connsiteY7-128" fmla="*/ 26126 h 208629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3683725" h="2086295">
                  <a:moveTo>
                    <a:pt x="0" y="0"/>
                  </a:moveTo>
                  <a:lnTo>
                    <a:pt x="836023" y="222068"/>
                  </a:lnTo>
                  <a:lnTo>
                    <a:pt x="13063" y="1854926"/>
                  </a:lnTo>
                  <a:lnTo>
                    <a:pt x="1869921" y="2086295"/>
                  </a:lnTo>
                  <a:lnTo>
                    <a:pt x="3683725" y="1881051"/>
                  </a:lnTo>
                  <a:lnTo>
                    <a:pt x="2847702" y="195943"/>
                  </a:lnTo>
                  <a:lnTo>
                    <a:pt x="3670663" y="26126"/>
                  </a:lnTo>
                  <a:lnTo>
                    <a:pt x="3670663" y="26126"/>
                  </a:lnTo>
                </a:path>
              </a:pathLst>
            </a:cu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10" name="直接连接符 9"/>
            <p:cNvCxnSpPr/>
            <p:nvPr/>
          </p:nvCxnSpPr>
          <p:spPr>
            <a:xfrm flipH="1">
              <a:off x="6557557" y="4114800"/>
              <a:ext cx="0" cy="927461"/>
            </a:xfrm>
            <a:prstGeom prst="line">
              <a:avLst/>
            </a:prstGeom>
            <a:ln w="2857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1" name="组合 10"/>
          <p:cNvGrpSpPr/>
          <p:nvPr/>
        </p:nvGrpSpPr>
        <p:grpSpPr>
          <a:xfrm>
            <a:off x="6581359" y="4001176"/>
            <a:ext cx="5625511" cy="1445260"/>
            <a:chOff x="2838305" y="2932663"/>
            <a:chExt cx="5625511" cy="1445260"/>
          </a:xfrm>
        </p:grpSpPr>
        <p:sp>
          <p:nvSpPr>
            <p:cNvPr id="12" name="文本框 11"/>
            <p:cNvSpPr txBox="1"/>
            <p:nvPr/>
          </p:nvSpPr>
          <p:spPr>
            <a:xfrm>
              <a:off x="2838305" y="2932663"/>
              <a:ext cx="5625511" cy="1445260"/>
            </a:xfrm>
            <a:prstGeom prst="rect">
              <a:avLst/>
            </a:prstGeom>
            <a:noFill/>
          </p:spPr>
          <p:txBody>
            <a:bodyPr wrap="square" rtlCol="0">
              <a:spAutoFit/>
              <a:scene3d>
                <a:camera prst="orthographicFront"/>
                <a:lightRig rig="threePt" dir="t"/>
              </a:scene3d>
            </a:bodyPr>
            <a:lstStyle/>
            <a:p>
              <a:r>
                <a:rPr lang="zh-CN" altLang="en-US" sz="8800" b="1" dirty="0">
                  <a:ln w="12700">
                    <a:solidFill>
                      <a:schemeClr val="accent5"/>
                    </a:solidFill>
                    <a:prstDash val="solid"/>
                  </a:ln>
                  <a:pattFill prst="ltDnDiag">
                    <a:fgClr>
                      <a:schemeClr val="accent5">
                        <a:lumMod val="60000"/>
                        <a:lumOff val="40000"/>
                      </a:schemeClr>
                    </a:fgClr>
                    <a:bgClr>
                      <a:schemeClr val="bg1"/>
                    </a:bgClr>
                  </a:pattFill>
                  <a:effectLst/>
                  <a:latin typeface="微软雅黑" panose="020B0503020204020204" pitchFamily="34" charset="-122"/>
                  <a:ea typeface="微软雅黑" panose="020B0503020204020204" pitchFamily="34" charset="-122"/>
                  <a:sym typeface="FZHei-B01S" panose="02010601030101010101" pitchFamily="2" charset="-122"/>
                </a:rPr>
                <a:t>拟 人</a:t>
              </a:r>
            </a:p>
          </p:txBody>
        </p:sp>
        <p:sp>
          <p:nvSpPr>
            <p:cNvPr id="13" name="文本框 12"/>
            <p:cNvSpPr txBox="1"/>
            <p:nvPr/>
          </p:nvSpPr>
          <p:spPr>
            <a:xfrm>
              <a:off x="2838305" y="3960819"/>
              <a:ext cx="5563054" cy="275590"/>
            </a:xfrm>
            <a:prstGeom prst="rect">
              <a:avLst/>
            </a:prstGeom>
            <a:noFill/>
          </p:spPr>
          <p:txBody>
            <a:bodyPr wrap="square" rtlCol="0">
              <a:spAutoFit/>
            </a:bodyPr>
            <a:lstStyle/>
            <a:p>
              <a:endParaRPr lang="zh-CN" altLang="en-US" sz="1200" dirty="0">
                <a:latin typeface="微软雅黑" panose="020B0503020204020204" pitchFamily="34" charset="-122"/>
                <a:ea typeface="微软雅黑" panose="020B0503020204020204" pitchFamily="34" charset="-122"/>
                <a:sym typeface="FZHei-B01S" panose="02010601030101010101" pitchFamily="2" charset="-122"/>
              </a:endParaRPr>
            </a:p>
          </p:txBody>
        </p:sp>
      </p:grpSp>
      <p:sp>
        <p:nvSpPr>
          <p:cNvPr id="15" name="椭圆 14"/>
          <p:cNvSpPr/>
          <p:nvPr/>
        </p:nvSpPr>
        <p:spPr>
          <a:xfrm>
            <a:off x="10881360"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8" name="椭圆 17"/>
          <p:cNvSpPr/>
          <p:nvPr/>
        </p:nvSpPr>
        <p:spPr>
          <a:xfrm>
            <a:off x="10158549"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9" name="椭圆 18"/>
          <p:cNvSpPr/>
          <p:nvPr/>
        </p:nvSpPr>
        <p:spPr>
          <a:xfrm>
            <a:off x="9435738"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20" name="直接连接符 19"/>
          <p:cNvCxnSpPr>
            <a:stCxn id="15" idx="7"/>
            <a:endCxn id="15" idx="3"/>
          </p:cNvCxnSpPr>
          <p:nvPr/>
        </p:nvCxnSpPr>
        <p:spPr>
          <a:xfrm flipH="1">
            <a:off x="10960441" y="675618"/>
            <a:ext cx="381838" cy="3818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7843521" y="5540100"/>
            <a:ext cx="360000" cy="360000"/>
            <a:chOff x="10528663" y="2230843"/>
            <a:chExt cx="360000" cy="360000"/>
          </a:xfrm>
        </p:grpSpPr>
        <p:cxnSp>
          <p:nvCxnSpPr>
            <p:cNvPr id="22" name="直接连接符 21"/>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接连接符 23"/>
          <p:cNvCxnSpPr/>
          <p:nvPr/>
        </p:nvCxnSpPr>
        <p:spPr>
          <a:xfrm>
            <a:off x="2719977" y="-35708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19977" y="330891"/>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3104605" y="921623"/>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712720" y="124387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3104606" y="1441267"/>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2342605" y="11608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342606" y="635724"/>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3242490" y="5675052"/>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3242491" y="61946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0420" y="918845"/>
            <a:ext cx="11038205" cy="5908040"/>
          </a:xfrm>
          <a:prstGeom prst="rect">
            <a:avLst/>
          </a:prstGeom>
          <a:noFill/>
        </p:spPr>
        <p:txBody>
          <a:bodyPr wrap="square" rtlCol="0">
            <a:spAutoFit/>
          </a:bodyPr>
          <a:lstStyle/>
          <a:p>
            <a:pPr fontAlgn="auto">
              <a:lnSpc>
                <a:spcPct val="150000"/>
              </a:lnSpc>
            </a:pPr>
            <a:r>
              <a:rPr lang="zh-CN" altLang="en-US" sz="2800"/>
              <a:t>新概念英语第二册第九课讲的是，一座大钟在新年到来之际停了不走，拒绝欢迎新年的到来，The big clock refused to welcome the New Year，用的是拟人化的手法，这句话相当于说the big clock was in bad humor 大钟心情不好，但是镇上的人们情绪并没有受到影响，They were still very cheerful，they sang and laughed他们又是唱歌又是笑。在The big clock refused to welcome the New Year中，赋予了钟这个无生命的事物具有了有生命事物的比如人类欢迎的功能，我们称为拟人。拟人（personification）这种修辞方法是把人类的特点、特性加于外界事物之上，使之人格化，以物拟人，以达到彼此交融，合二为一。</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435610" y="918845"/>
            <a:ext cx="11038205" cy="5908040"/>
          </a:xfrm>
          <a:prstGeom prst="rect">
            <a:avLst/>
          </a:prstGeom>
          <a:noFill/>
        </p:spPr>
        <p:txBody>
          <a:bodyPr wrap="square" rtlCol="0">
            <a:spAutoFit/>
          </a:bodyPr>
          <a:lstStyle/>
          <a:p>
            <a:pPr fontAlgn="auto">
              <a:lnSpc>
                <a:spcPct val="150000"/>
              </a:lnSpc>
            </a:pPr>
            <a:r>
              <a:rPr lang="zh-CN" altLang="en-US" sz="2800"/>
              <a:t>例子:</a:t>
            </a:r>
          </a:p>
          <a:p>
            <a:pPr fontAlgn="auto">
              <a:lnSpc>
                <a:spcPct val="150000"/>
              </a:lnSpc>
            </a:pPr>
            <a:r>
              <a:rPr lang="zh-CN" altLang="en-US" sz="2800"/>
              <a:t>1.She may have tens of thousand of babies in one summer.(From“ Watching Ants”) </a:t>
            </a:r>
          </a:p>
          <a:p>
            <a:pPr fontAlgn="auto">
              <a:lnSpc>
                <a:spcPct val="150000"/>
              </a:lnSpc>
            </a:pPr>
            <a:r>
              <a:rPr lang="zh-CN" altLang="en-US" sz="2800"/>
              <a:t>一个夏天她可能生育成千上万个孩子。 这里用“she”和“babies”把蜜蜂比作人类妇女的生育。 </a:t>
            </a:r>
          </a:p>
          <a:p>
            <a:pPr fontAlgn="auto">
              <a:lnSpc>
                <a:spcPct val="150000"/>
              </a:lnSpc>
            </a:pPr>
            <a:r>
              <a:rPr lang="zh-CN" altLang="en-US" sz="2800"/>
              <a:t>2.My only worry was that January would find me hunting for a job again. 我唯一担心的是，到了一月份我又得去找工作。 英语里常把“年”“月”“日”人格化，赋以生命，使人们读起来亲切生动。 </a:t>
            </a:r>
          </a:p>
          <a:p>
            <a:pPr fontAlgn="auto">
              <a:lnSpc>
                <a:spcPct val="150000"/>
              </a:lnSpc>
            </a:pP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文本框 29"/>
          <p:cNvSpPr txBox="1"/>
          <p:nvPr/>
        </p:nvSpPr>
        <p:spPr>
          <a:xfrm>
            <a:off x="3178810" y="4384221"/>
            <a:ext cx="5577840" cy="2150110"/>
          </a:xfrm>
          <a:prstGeom prst="rect">
            <a:avLst/>
          </a:prstGeom>
          <a:noFill/>
        </p:spPr>
        <p:txBody>
          <a:bodyPr wrap="square" rtlCol="0">
            <a:spAutoFit/>
          </a:bodyPr>
          <a:lstStyle/>
          <a:p>
            <a:pPr algn="dist"/>
            <a:r>
              <a:rPr lang="zh-CN" altLang="en-US" sz="4400" dirty="0">
                <a:latin typeface="微软雅黑" panose="020B0503020204020204" pitchFamily="34" charset="-122"/>
                <a:ea typeface="微软雅黑" panose="020B0503020204020204" pitchFamily="34" charset="-122"/>
                <a:sym typeface="FZHei-B01S" panose="02010601030101010101" pitchFamily="2" charset="-122"/>
              </a:rPr>
              <a:t>修辞手法在高考英语书面表达中的妙用</a:t>
            </a:r>
          </a:p>
          <a:p>
            <a:pPr algn="dist"/>
            <a:endParaRPr lang="zh-CN" altLang="en-US" sz="4400"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1" name="矩形 30"/>
          <p:cNvSpPr/>
          <p:nvPr/>
        </p:nvSpPr>
        <p:spPr>
          <a:xfrm>
            <a:off x="4556346" y="6014476"/>
            <a:ext cx="3078480" cy="460375"/>
          </a:xfrm>
          <a:prstGeom prst="rect">
            <a:avLst/>
          </a:prstGeom>
        </p:spPr>
        <p:txBody>
          <a:bodyPr wrap="none">
            <a:spAutoFit/>
          </a:bodyPr>
          <a:lstStyle/>
          <a:p>
            <a:pPr algn="dist"/>
            <a:r>
              <a:rPr lang="zh-CN" altLang="en-US" sz="2400" dirty="0">
                <a:latin typeface="楷体_GB2312" panose="02010609030101010101" charset="-122"/>
                <a:ea typeface="楷体_GB2312" panose="02010609030101010101" charset="-122"/>
                <a:cs typeface="楷体_GB2312" panose="02010609030101010101" charset="-122"/>
                <a:sym typeface="FZHei-B01S" panose="02010601030101010101" pitchFamily="2" charset="-122"/>
              </a:rPr>
              <a:t>从G12高分作文说开去</a:t>
            </a:r>
          </a:p>
        </p:txBody>
      </p:sp>
      <p:pic>
        <p:nvPicPr>
          <p:cNvPr id="32" name="图片 31"/>
          <p:cNvPicPr>
            <a:picLocks noChangeAspect="1"/>
          </p:cNvPicPr>
          <p:nvPr/>
        </p:nvPicPr>
        <p:blipFill>
          <a:blip r:embed="rId3" cstate="screen"/>
          <a:stretch>
            <a:fillRect/>
          </a:stretch>
        </p:blipFill>
        <p:spPr>
          <a:xfrm>
            <a:off x="4505002" y="937980"/>
            <a:ext cx="3235424" cy="3257892"/>
          </a:xfrm>
          <a:prstGeom prst="rect">
            <a:avLst/>
          </a:prstGeom>
        </p:spPr>
      </p:pic>
      <p:grpSp>
        <p:nvGrpSpPr>
          <p:cNvPr id="3" name="组合 2"/>
          <p:cNvGrpSpPr/>
          <p:nvPr/>
        </p:nvGrpSpPr>
        <p:grpSpPr>
          <a:xfrm>
            <a:off x="10123715" y="139337"/>
            <a:ext cx="1689462" cy="644434"/>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n w="22225">
                    <a:noFill/>
                    <a:prstDash val="solid"/>
                  </a:ln>
                  <a:solidFill>
                    <a:schemeClr val="accent2">
                      <a:lumMod val="40000"/>
                      <a:lumOff val="60000"/>
                    </a:schemeClr>
                  </a:solidFill>
                  <a:effectLst/>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WELCOME</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直接连接符 44"/>
          <p:cNvCxnSpPr/>
          <p:nvPr/>
        </p:nvCxnSpPr>
        <p:spPr>
          <a:xfrm>
            <a:off x="3435531" y="1188719"/>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2995748" y="68797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2995748" y="137595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2995748" y="206393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2625633" y="258209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32560" y="5194662"/>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061718" y="428026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061718" y="46321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061718" y="534413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61718" y="5876065"/>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061718" y="658800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0" name="组合 59"/>
          <p:cNvGrpSpPr/>
          <p:nvPr/>
        </p:nvGrpSpPr>
        <p:grpSpPr>
          <a:xfrm>
            <a:off x="1159692" y="656043"/>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3" name="直接连接符 62"/>
          <p:cNvCxnSpPr/>
          <p:nvPr/>
        </p:nvCxnSpPr>
        <p:spPr>
          <a:xfrm>
            <a:off x="10884262" y="4503782"/>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0884262" y="5191759"/>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1268890" y="5782491"/>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7" name="立方体 66"/>
          <p:cNvSpPr/>
          <p:nvPr/>
        </p:nvSpPr>
        <p:spPr>
          <a:xfrm rot="20629588">
            <a:off x="9662465" y="3977376"/>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8" name="弧形 67"/>
          <p:cNvSpPr/>
          <p:nvPr/>
        </p:nvSpPr>
        <p:spPr>
          <a:xfrm>
            <a:off x="1422401" y="4702628"/>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9" name="弧形 68"/>
          <p:cNvSpPr/>
          <p:nvPr/>
        </p:nvSpPr>
        <p:spPr>
          <a:xfrm rot="16200000">
            <a:off x="8396515" y="3751943"/>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2" name="组合 1"/>
          <p:cNvGrpSpPr/>
          <p:nvPr/>
        </p:nvGrpSpPr>
        <p:grpSpPr>
          <a:xfrm>
            <a:off x="8533130" y="-269875"/>
            <a:ext cx="1469390" cy="2338070"/>
            <a:chOff x="13438" y="-425"/>
            <a:chExt cx="2314" cy="3682"/>
          </a:xfrm>
        </p:grpSpPr>
        <p:grpSp>
          <p:nvGrpSpPr>
            <p:cNvPr id="59" name="组合 58"/>
            <p:cNvGrpSpPr/>
            <p:nvPr/>
          </p:nvGrpSpPr>
          <p:grpSpPr>
            <a:xfrm>
              <a:off x="15186" y="1845"/>
              <a:ext cx="567" cy="567"/>
              <a:chOff x="10528663" y="2230843"/>
              <a:chExt cx="360000" cy="360000"/>
            </a:xfrm>
          </p:grpSpPr>
          <p:cxnSp>
            <p:nvCxnSpPr>
              <p:cNvPr id="57" name="直接连接符 56"/>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0" name="直接连接符 69"/>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 name="文本框 3"/>
          <p:cNvSpPr txBox="1"/>
          <p:nvPr/>
        </p:nvSpPr>
        <p:spPr>
          <a:xfrm>
            <a:off x="8948420" y="5782310"/>
            <a:ext cx="2559685" cy="1005840"/>
          </a:xfrm>
          <a:prstGeom prst="rect">
            <a:avLst/>
          </a:prstGeom>
          <a:noFill/>
        </p:spPr>
        <p:txBody>
          <a:bodyPr wrap="square" rtlCol="0">
            <a:spAutoFit/>
          </a:bodyPr>
          <a:lstStyle/>
          <a:p>
            <a:pPr fontAlgn="auto">
              <a:lnSpc>
                <a:spcPct val="150000"/>
              </a:lnSpc>
            </a:pPr>
            <a:r>
              <a:rPr lang="zh-CN" altLang="en-US" sz="2000"/>
              <a:t>浙江金华第一中学</a:t>
            </a:r>
          </a:p>
          <a:p>
            <a:pPr fontAlgn="auto">
              <a:lnSpc>
                <a:spcPct val="150000"/>
              </a:lnSpc>
            </a:pPr>
            <a:r>
              <a:rPr lang="zh-CN" altLang="en-US" sz="2000"/>
              <a:t>何建军</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1000"/>
                                        <p:tgtEl>
                                          <p:spTgt spid="30"/>
                                        </p:tgtEl>
                                      </p:cBhvr>
                                    </p:animEffect>
                                    <p:anim calcmode="lin" valueType="num">
                                      <p:cBhvr>
                                        <p:cTn id="18" dur="1000" fill="hold"/>
                                        <p:tgtEl>
                                          <p:spTgt spid="30"/>
                                        </p:tgtEl>
                                        <p:attrNameLst>
                                          <p:attrName>ppt_x</p:attrName>
                                        </p:attrNameLst>
                                      </p:cBhvr>
                                      <p:tavLst>
                                        <p:tav tm="0">
                                          <p:val>
                                            <p:strVal val="#ppt_x"/>
                                          </p:val>
                                        </p:tav>
                                        <p:tav tm="100000">
                                          <p:val>
                                            <p:strVal val="#ppt_x"/>
                                          </p:val>
                                        </p:tav>
                                      </p:tavLst>
                                    </p:anim>
                                    <p:anim calcmode="lin" valueType="num">
                                      <p:cBhvr>
                                        <p:cTn id="19" dur="1000" fill="hold"/>
                                        <p:tgtEl>
                                          <p:spTgt spid="30"/>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2" presetClass="entr" presetSubtype="0" fill="hold" grpId="0" nodeType="after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1000"/>
                                        <p:tgtEl>
                                          <p:spTgt spid="31"/>
                                        </p:tgtEl>
                                      </p:cBhvr>
                                    </p:animEffect>
                                    <p:anim calcmode="lin" valueType="num">
                                      <p:cBhvr>
                                        <p:cTn id="24" dur="1000" fill="hold"/>
                                        <p:tgtEl>
                                          <p:spTgt spid="31"/>
                                        </p:tgtEl>
                                        <p:attrNameLst>
                                          <p:attrName>ppt_x</p:attrName>
                                        </p:attrNameLst>
                                      </p:cBhvr>
                                      <p:tavLst>
                                        <p:tav tm="0">
                                          <p:val>
                                            <p:strVal val="#ppt_x"/>
                                          </p:val>
                                        </p:tav>
                                        <p:tav tm="100000">
                                          <p:val>
                                            <p:strVal val="#ppt_x"/>
                                          </p:val>
                                        </p:tav>
                                      </p:tavLst>
                                    </p:anim>
                                    <p:anim calcmode="lin" valueType="num">
                                      <p:cBhvr>
                                        <p:cTn id="25"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969010" y="1480820"/>
            <a:ext cx="9956800" cy="4399915"/>
          </a:xfrm>
          <a:prstGeom prst="rect">
            <a:avLst/>
          </a:prstGeom>
          <a:noFill/>
        </p:spPr>
        <p:txBody>
          <a:bodyPr wrap="square" rtlCol="0">
            <a:spAutoFit/>
          </a:bodyPr>
          <a:lstStyle/>
          <a:p>
            <a:pPr fontAlgn="auto">
              <a:lnSpc>
                <a:spcPct val="200000"/>
              </a:lnSpc>
            </a:pPr>
            <a:r>
              <a:rPr lang="zh-CN" altLang="en-US" sz="2800"/>
              <a:t>3.The wind stood up and gave a shout.大风凛冽,发出怒吼。</a:t>
            </a:r>
          </a:p>
          <a:p>
            <a:pPr fontAlgn="auto">
              <a:lnSpc>
                <a:spcPct val="200000"/>
              </a:lnSpc>
            </a:pPr>
            <a:r>
              <a:rPr lang="zh-CN" altLang="en-US" sz="2800"/>
              <a:t>4.The night gently lays her hand at our fevered heads.夜晚温柔地安抚着我们狂热的头脑。</a:t>
            </a:r>
          </a:p>
          <a:p>
            <a:pPr fontAlgn="auto">
              <a:lnSpc>
                <a:spcPct val="200000"/>
              </a:lnSpc>
            </a:pPr>
            <a:r>
              <a:rPr lang="zh-CN" altLang="en-US" sz="2800"/>
              <a:t>5.I was very happy and could hear the birds singing in the woods. 我很开心，似乎听到了林中唱歌的鸟儿。</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0420" y="1298575"/>
            <a:ext cx="11038205" cy="4615815"/>
          </a:xfrm>
          <a:prstGeom prst="rect">
            <a:avLst/>
          </a:prstGeom>
          <a:noFill/>
        </p:spPr>
        <p:txBody>
          <a:bodyPr wrap="square" rtlCol="0">
            <a:spAutoFit/>
          </a:bodyPr>
          <a:lstStyle/>
          <a:p>
            <a:pPr fontAlgn="auto">
              <a:lnSpc>
                <a:spcPct val="150000"/>
              </a:lnSpc>
            </a:pPr>
            <a:r>
              <a:rPr lang="zh-CN" altLang="en-US" sz="2800" dirty="0"/>
              <a:t>（2012）根据英语作文要求，我们可以写出这样的句子：</a:t>
            </a:r>
          </a:p>
          <a:p>
            <a:pPr fontAlgn="auto">
              <a:lnSpc>
                <a:spcPct val="150000"/>
              </a:lnSpc>
            </a:pPr>
            <a:r>
              <a:rPr lang="zh-CN" altLang="en-US" sz="2800" dirty="0"/>
              <a:t>Several examples bolster my opinion.</a:t>
            </a:r>
          </a:p>
          <a:p>
            <a:pPr fontAlgn="auto">
              <a:lnSpc>
                <a:spcPct val="150000"/>
              </a:lnSpc>
            </a:pPr>
            <a:r>
              <a:rPr lang="zh-CN" altLang="en-US" sz="2800" dirty="0"/>
              <a:t>   “有几个例子”</a:t>
            </a:r>
          </a:p>
          <a:p>
            <a:pPr fontAlgn="auto">
              <a:lnSpc>
                <a:spcPct val="150000"/>
              </a:lnSpc>
            </a:pPr>
            <a:r>
              <a:rPr lang="zh-CN" altLang="en-US" sz="2800" dirty="0"/>
              <a:t>（2012）根据英语作文要求，我们可以写出这样的句子：</a:t>
            </a:r>
            <a:endParaRPr lang="en-US" altLang="zh-CN" sz="2800" dirty="0"/>
          </a:p>
          <a:p>
            <a:pPr fontAlgn="auto">
              <a:lnSpc>
                <a:spcPct val="150000"/>
              </a:lnSpc>
            </a:pPr>
            <a:r>
              <a:rPr lang="zh-CN" altLang="en-US" sz="2800" dirty="0"/>
              <a:t>His deed can fairly shed light on “Your future depends mostly on you.”</a:t>
            </a:r>
          </a:p>
          <a:p>
            <a:pPr fontAlgn="auto">
              <a:lnSpc>
                <a:spcPct val="150000"/>
              </a:lnSpc>
            </a:pPr>
            <a:r>
              <a:rPr lang="zh-CN" altLang="en-US" sz="2800" dirty="0"/>
              <a:t>“他的行为完全可以印证这句话“你的未来大部分取决于你。”</a:t>
            </a:r>
          </a:p>
          <a:p>
            <a:pPr fontAlgn="auto">
              <a:lnSpc>
                <a:spcPct val="150000"/>
              </a:lnSpc>
            </a:pPr>
            <a:r>
              <a:rPr lang="zh-CN" altLang="en-US" sz="2800" dirty="0"/>
              <a:t>该句中将他的行为拟人化，更为生动。</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381317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435610" y="918845"/>
            <a:ext cx="11038205" cy="5908040"/>
          </a:xfrm>
          <a:prstGeom prst="rect">
            <a:avLst/>
          </a:prstGeom>
          <a:noFill/>
        </p:spPr>
        <p:txBody>
          <a:bodyPr wrap="square" rtlCol="0">
            <a:spAutoFit/>
          </a:bodyPr>
          <a:lstStyle/>
          <a:p>
            <a:pPr fontAlgn="auto">
              <a:lnSpc>
                <a:spcPct val="150000"/>
              </a:lnSpc>
            </a:pPr>
            <a:r>
              <a:rPr lang="zh-CN" altLang="en-US" sz="2800"/>
              <a:t>（2012）根据英语作文要求，我们可以写出这样的句子：With his lover leaving him without a word, he was nearly beaten down by all the obstacles.“他的爱人一言不发地离开了，而他几乎被这些挫折所打败。”将挫折人格化，更为生动。</a:t>
            </a:r>
          </a:p>
          <a:p>
            <a:pPr fontAlgn="auto">
              <a:lnSpc>
                <a:spcPct val="150000"/>
              </a:lnSpc>
            </a:pPr>
            <a:r>
              <a:rPr lang="zh-CN" altLang="en-US" sz="2800"/>
              <a:t>（2014）根据英语作文要求，我们可以写出这样的句子：Literary books weave an attractive portrait of complex relationships and extraordinary stories. “文学书籍描述了一个具有吸引力的人物关系和不同寻常的故事情节。”该句中运用weave这个单词将books人格化，这比用have、cover、include等词生动得多。</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435610" y="767080"/>
            <a:ext cx="10857865" cy="5908040"/>
          </a:xfrm>
          <a:prstGeom prst="rect">
            <a:avLst/>
          </a:prstGeom>
          <a:noFill/>
        </p:spPr>
        <p:txBody>
          <a:bodyPr wrap="square" rtlCol="0">
            <a:spAutoFit/>
          </a:bodyPr>
          <a:lstStyle/>
          <a:p>
            <a:pPr fontAlgn="auto">
              <a:lnSpc>
                <a:spcPct val="150000"/>
              </a:lnSpc>
            </a:pPr>
            <a:r>
              <a:rPr lang="zh-CN" altLang="en-US" sz="2800" dirty="0"/>
              <a:t>（2014）根据英语作文要求，我们可以写出这样的句子：Science is perhaps the most powerful force to push human civilization forward.</a:t>
            </a:r>
            <a:endParaRPr lang="en-US" altLang="zh-CN" sz="2800" dirty="0"/>
          </a:p>
          <a:p>
            <a:pPr fontAlgn="auto">
              <a:lnSpc>
                <a:spcPct val="150000"/>
              </a:lnSpc>
            </a:pPr>
            <a:r>
              <a:rPr lang="zh-CN" altLang="en-US" sz="2800" dirty="0"/>
              <a:t>“科学可能是推动人类文明前进的最强大的的力量。”</a:t>
            </a:r>
          </a:p>
          <a:p>
            <a:pPr fontAlgn="auto">
              <a:lnSpc>
                <a:spcPct val="150000"/>
              </a:lnSpc>
            </a:pPr>
            <a:r>
              <a:rPr lang="zh-CN" altLang="en-US" sz="2800" dirty="0"/>
              <a:t>（2014）Literary books have the power to touch our hearts, make us think and help us to discover the value of what we call “life”.</a:t>
            </a:r>
          </a:p>
          <a:p>
            <a:pPr fontAlgn="auto">
              <a:lnSpc>
                <a:spcPct val="150000"/>
              </a:lnSpc>
            </a:pPr>
            <a:r>
              <a:rPr lang="zh-CN" altLang="en-US" sz="2800" dirty="0"/>
              <a:t>（2014）Literary books, not only does it create a magical world full of imagination, but also it helps us get to know the deeper meaning of human being.</a:t>
            </a:r>
          </a:p>
          <a:p>
            <a:pPr fontAlgn="auto">
              <a:lnSpc>
                <a:spcPct val="150000"/>
              </a:lnSpc>
            </a:pPr>
            <a:endParaRPr lang="zh-CN" altLang="en-US" sz="2800" dirty="0"/>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435610" y="918845"/>
            <a:ext cx="11038205" cy="5908040"/>
          </a:xfrm>
          <a:prstGeom prst="rect">
            <a:avLst/>
          </a:prstGeom>
          <a:noFill/>
        </p:spPr>
        <p:txBody>
          <a:bodyPr wrap="square" rtlCol="0">
            <a:spAutoFit/>
          </a:bodyPr>
          <a:lstStyle/>
          <a:p>
            <a:pPr fontAlgn="auto">
              <a:lnSpc>
                <a:spcPct val="150000"/>
              </a:lnSpc>
            </a:pPr>
            <a:r>
              <a:rPr lang="zh-CN" altLang="en-US" sz="2800">
                <a:sym typeface="+mn-ea"/>
              </a:rPr>
              <a:t>(2016年10月) With the yellow blouse dancing in the breeze, she flashed back to her satisfactory life with Tom.</a:t>
            </a:r>
          </a:p>
          <a:p>
            <a:pPr fontAlgn="auto">
              <a:lnSpc>
                <a:spcPct val="150000"/>
              </a:lnSpc>
            </a:pPr>
            <a:r>
              <a:rPr lang="zh-CN" altLang="en-US" sz="2800"/>
              <a:t>(2016年10月) A sense of despair hit her, and the endless loneliness was swallowing her.</a:t>
            </a:r>
          </a:p>
          <a:p>
            <a:pPr fontAlgn="auto">
              <a:lnSpc>
                <a:spcPct val="150000"/>
              </a:lnSpc>
            </a:pPr>
            <a:r>
              <a:rPr lang="zh-CN" altLang="en-US" sz="2800"/>
              <a:t>(2016年10月) Loneliness crowded in her mind.</a:t>
            </a:r>
          </a:p>
          <a:p>
            <a:pPr fontAlgn="auto">
              <a:lnSpc>
                <a:spcPct val="150000"/>
              </a:lnSpc>
            </a:pPr>
            <a:r>
              <a:rPr lang="zh-CN" altLang="en-US" sz="2800"/>
              <a:t>(2016年10月)Exhaustion came dominating Jane as she hopelessly fell down into the soft grass.</a:t>
            </a:r>
          </a:p>
          <a:p>
            <a:pPr fontAlgn="auto">
              <a:lnSpc>
                <a:spcPct val="150000"/>
              </a:lnSpc>
            </a:pPr>
            <a:r>
              <a:rPr lang="zh-CN" altLang="en-US" sz="2800"/>
              <a:t>(2016年10月)A strong feeling of wanting to survive immediately caught her heart.</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拟人</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435610" y="918845"/>
            <a:ext cx="11038205" cy="5908040"/>
          </a:xfrm>
          <a:prstGeom prst="rect">
            <a:avLst/>
          </a:prstGeom>
          <a:noFill/>
        </p:spPr>
        <p:txBody>
          <a:bodyPr wrap="square" rtlCol="0">
            <a:spAutoFit/>
          </a:bodyPr>
          <a:lstStyle/>
          <a:p>
            <a:pPr fontAlgn="auto">
              <a:lnSpc>
                <a:spcPct val="150000"/>
              </a:lnSpc>
            </a:pPr>
            <a:r>
              <a:rPr lang="zh-CN" altLang="en-US" sz="2800"/>
              <a:t>(2017年6月) Guilt oppressing them ,they apologized.</a:t>
            </a:r>
          </a:p>
          <a:p>
            <a:pPr fontAlgn="auto">
              <a:lnSpc>
                <a:spcPct val="150000"/>
              </a:lnSpc>
            </a:pPr>
            <a:r>
              <a:rPr lang="zh-CN" altLang="en-US" sz="2800"/>
              <a:t>(2017年6月) Even the cars are afraid of the wolves here.</a:t>
            </a:r>
          </a:p>
          <a:p>
            <a:pPr fontAlgn="auto">
              <a:lnSpc>
                <a:spcPct val="150000"/>
              </a:lnSpc>
            </a:pPr>
            <a:r>
              <a:rPr lang="zh-CN" altLang="en-US" sz="2800"/>
              <a:t>(2017年6月) Just in time ,Paul’s car arrived, blaring angrily .</a:t>
            </a:r>
          </a:p>
          <a:p>
            <a:pPr fontAlgn="auto">
              <a:lnSpc>
                <a:spcPct val="150000"/>
              </a:lnSpc>
            </a:pPr>
            <a:r>
              <a:rPr lang="zh-CN" altLang="en-US" sz="2800"/>
              <a:t>(2017年6月) Watching the wolf swallowed by the road, Mac sank down to the back seat.</a:t>
            </a:r>
          </a:p>
          <a:p>
            <a:pPr fontAlgn="auto">
              <a:lnSpc>
                <a:spcPct val="150000"/>
              </a:lnSpc>
            </a:pPr>
            <a:r>
              <a:rPr lang="zh-CN" altLang="en-US" sz="2800"/>
              <a:t>(2017年6月) Haunted by a deep sorrow and intolerable sadness, he left the two cyclists.</a:t>
            </a:r>
          </a:p>
          <a:p>
            <a:pPr fontAlgn="auto">
              <a:lnSpc>
                <a:spcPct val="150000"/>
              </a:lnSpc>
            </a:pPr>
            <a:r>
              <a:rPr lang="zh-CN" altLang="en-US" sz="2800"/>
              <a:t>(2017年6月) Never before in his life had he been so overwhelmingly overcome by sadness.</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0" y="-667656"/>
            <a:ext cx="12221029" cy="5515428"/>
          </a:xfrm>
          <a:custGeom>
            <a:avLst/>
            <a:gdLst>
              <a:gd name="connsiteX0" fmla="*/ 0 w 12221029"/>
              <a:gd name="connsiteY0" fmla="*/ 0 h 5515428"/>
              <a:gd name="connsiteX1" fmla="*/ 0 w 12221029"/>
              <a:gd name="connsiteY1" fmla="*/ 5515428 h 5515428"/>
              <a:gd name="connsiteX2" fmla="*/ 12192000 w 12221029"/>
              <a:gd name="connsiteY2" fmla="*/ 1741714 h 5515428"/>
              <a:gd name="connsiteX3" fmla="*/ 12221029 w 12221029"/>
              <a:gd name="connsiteY3" fmla="*/ 0 h 5515428"/>
              <a:gd name="connsiteX4" fmla="*/ 0 w 12221029"/>
              <a:gd name="connsiteY4" fmla="*/ 0 h 55154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1029" h="5515428">
                <a:moveTo>
                  <a:pt x="0" y="0"/>
                </a:moveTo>
                <a:lnTo>
                  <a:pt x="0" y="5515428"/>
                </a:lnTo>
                <a:lnTo>
                  <a:pt x="12192000" y="1741714"/>
                </a:lnTo>
                <a:lnTo>
                  <a:pt x="12221029" y="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5" name="组合 4"/>
          <p:cNvGrpSpPr/>
          <p:nvPr/>
        </p:nvGrpSpPr>
        <p:grpSpPr>
          <a:xfrm rot="1341225" flipH="1" flipV="1">
            <a:off x="1513909" y="1627995"/>
            <a:ext cx="4334509" cy="4349934"/>
            <a:chOff x="4689566" y="1058089"/>
            <a:chExt cx="3670664" cy="3984172"/>
          </a:xfrm>
        </p:grpSpPr>
        <p:sp>
          <p:nvSpPr>
            <p:cNvPr id="6" name="六边形 5"/>
            <p:cNvSpPr/>
            <p:nvPr/>
          </p:nvSpPr>
          <p:spPr>
            <a:xfrm rot="16200000">
              <a:off x="4539345" y="1221376"/>
              <a:ext cx="3984171" cy="3657598"/>
            </a:xfrm>
            <a:prstGeom prst="hexagon">
              <a:avLst>
                <a:gd name="adj" fmla="val 28953"/>
                <a:gd name="vf" fmla="val 115470"/>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7" name="等腰三角形 6"/>
            <p:cNvSpPr/>
            <p:nvPr/>
          </p:nvSpPr>
          <p:spPr>
            <a:xfrm>
              <a:off x="5512524" y="1058090"/>
              <a:ext cx="2037807" cy="1340022"/>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8" name="等腰三角形 7"/>
            <p:cNvSpPr/>
            <p:nvPr/>
          </p:nvSpPr>
          <p:spPr>
            <a:xfrm flipH="1" flipV="1">
              <a:off x="5537668" y="2398113"/>
              <a:ext cx="2035456" cy="1703625"/>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9" name="任意多边形 8"/>
            <p:cNvSpPr/>
            <p:nvPr/>
          </p:nvSpPr>
          <p:spPr>
            <a:xfrm>
              <a:off x="4689566" y="2194716"/>
              <a:ext cx="3661600" cy="1914315"/>
            </a:xfrm>
            <a:custGeom>
              <a:avLst/>
              <a:gdLst>
                <a:gd name="connsiteX0" fmla="*/ 0 w 3683725"/>
                <a:gd name="connsiteY0" fmla="*/ 0 h 1881051"/>
                <a:gd name="connsiteX1" fmla="*/ 822960 w 3683725"/>
                <a:gd name="connsiteY1" fmla="*/ 352697 h 1881051"/>
                <a:gd name="connsiteX2" fmla="*/ 13063 w 3683725"/>
                <a:gd name="connsiteY2" fmla="*/ 1854926 h 1881051"/>
                <a:gd name="connsiteX3" fmla="*/ 1854925 w 3683725"/>
                <a:gd name="connsiteY3" fmla="*/ 1750423 h 1881051"/>
                <a:gd name="connsiteX4" fmla="*/ 3683725 w 3683725"/>
                <a:gd name="connsiteY4" fmla="*/ 1881051 h 1881051"/>
                <a:gd name="connsiteX5" fmla="*/ 2860765 w 3683725"/>
                <a:gd name="connsiteY5" fmla="*/ 339634 h 1881051"/>
                <a:gd name="connsiteX6" fmla="*/ 3670663 w 3683725"/>
                <a:gd name="connsiteY6" fmla="*/ 26126 h 1881051"/>
                <a:gd name="connsiteX7" fmla="*/ 3670663 w 3683725"/>
                <a:gd name="connsiteY7" fmla="*/ 26126 h 1881051"/>
                <a:gd name="connsiteX0-1" fmla="*/ 0 w 3683725"/>
                <a:gd name="connsiteY0-2" fmla="*/ 0 h 1881051"/>
                <a:gd name="connsiteX1-3" fmla="*/ 836023 w 3683725"/>
                <a:gd name="connsiteY1-4" fmla="*/ 470263 h 1881051"/>
                <a:gd name="connsiteX2-5" fmla="*/ 13063 w 3683725"/>
                <a:gd name="connsiteY2-6" fmla="*/ 1854926 h 1881051"/>
                <a:gd name="connsiteX3-7" fmla="*/ 1854925 w 3683725"/>
                <a:gd name="connsiteY3-8" fmla="*/ 1750423 h 1881051"/>
                <a:gd name="connsiteX4-9" fmla="*/ 3683725 w 3683725"/>
                <a:gd name="connsiteY4-10" fmla="*/ 1881051 h 1881051"/>
                <a:gd name="connsiteX5-11" fmla="*/ 2860765 w 3683725"/>
                <a:gd name="connsiteY5-12" fmla="*/ 339634 h 1881051"/>
                <a:gd name="connsiteX6-13" fmla="*/ 3670663 w 3683725"/>
                <a:gd name="connsiteY6-14" fmla="*/ 26126 h 1881051"/>
                <a:gd name="connsiteX7-15" fmla="*/ 3670663 w 3683725"/>
                <a:gd name="connsiteY7-16" fmla="*/ 26126 h 1881051"/>
                <a:gd name="connsiteX0-17" fmla="*/ 0 w 3683725"/>
                <a:gd name="connsiteY0-18" fmla="*/ 0 h 1881051"/>
                <a:gd name="connsiteX1-19" fmla="*/ 836023 w 3683725"/>
                <a:gd name="connsiteY1-20" fmla="*/ 470263 h 1881051"/>
                <a:gd name="connsiteX2-21" fmla="*/ 13063 w 3683725"/>
                <a:gd name="connsiteY2-22" fmla="*/ 1854926 h 1881051"/>
                <a:gd name="connsiteX3-23" fmla="*/ 1854925 w 3683725"/>
                <a:gd name="connsiteY3-24" fmla="*/ 1750423 h 1881051"/>
                <a:gd name="connsiteX4-25" fmla="*/ 3683725 w 3683725"/>
                <a:gd name="connsiteY4-26" fmla="*/ 1881051 h 1881051"/>
                <a:gd name="connsiteX5-27" fmla="*/ 2860765 w 3683725"/>
                <a:gd name="connsiteY5-28" fmla="*/ 444137 h 1881051"/>
                <a:gd name="connsiteX6-29" fmla="*/ 3670663 w 3683725"/>
                <a:gd name="connsiteY6-30" fmla="*/ 26126 h 1881051"/>
                <a:gd name="connsiteX7-31" fmla="*/ 3670663 w 3683725"/>
                <a:gd name="connsiteY7-32" fmla="*/ 26126 h 1881051"/>
                <a:gd name="connsiteX0-33" fmla="*/ 0 w 3683725"/>
                <a:gd name="connsiteY0-34" fmla="*/ 0 h 1881051"/>
                <a:gd name="connsiteX1-35" fmla="*/ 836023 w 3683725"/>
                <a:gd name="connsiteY1-36" fmla="*/ 222068 h 1881051"/>
                <a:gd name="connsiteX2-37" fmla="*/ 13063 w 3683725"/>
                <a:gd name="connsiteY2-38" fmla="*/ 1854926 h 1881051"/>
                <a:gd name="connsiteX3-39" fmla="*/ 1854925 w 3683725"/>
                <a:gd name="connsiteY3-40" fmla="*/ 1750423 h 1881051"/>
                <a:gd name="connsiteX4-41" fmla="*/ 3683725 w 3683725"/>
                <a:gd name="connsiteY4-42" fmla="*/ 1881051 h 1881051"/>
                <a:gd name="connsiteX5-43" fmla="*/ 2860765 w 3683725"/>
                <a:gd name="connsiteY5-44" fmla="*/ 444137 h 1881051"/>
                <a:gd name="connsiteX6-45" fmla="*/ 3670663 w 3683725"/>
                <a:gd name="connsiteY6-46" fmla="*/ 26126 h 1881051"/>
                <a:gd name="connsiteX7-47" fmla="*/ 3670663 w 3683725"/>
                <a:gd name="connsiteY7-48" fmla="*/ 26126 h 1881051"/>
                <a:gd name="connsiteX0-49" fmla="*/ 0 w 3683725"/>
                <a:gd name="connsiteY0-50" fmla="*/ 0 h 1881051"/>
                <a:gd name="connsiteX1-51" fmla="*/ 836023 w 3683725"/>
                <a:gd name="connsiteY1-52" fmla="*/ 222068 h 1881051"/>
                <a:gd name="connsiteX2-53" fmla="*/ 13063 w 3683725"/>
                <a:gd name="connsiteY2-54" fmla="*/ 1854926 h 1881051"/>
                <a:gd name="connsiteX3-55" fmla="*/ 1854925 w 3683725"/>
                <a:gd name="connsiteY3-56" fmla="*/ 1750423 h 1881051"/>
                <a:gd name="connsiteX4-57" fmla="*/ 3683725 w 3683725"/>
                <a:gd name="connsiteY4-58" fmla="*/ 1881051 h 1881051"/>
                <a:gd name="connsiteX5-59" fmla="*/ 2899953 w 3683725"/>
                <a:gd name="connsiteY5-60" fmla="*/ 195943 h 1881051"/>
                <a:gd name="connsiteX6-61" fmla="*/ 3670663 w 3683725"/>
                <a:gd name="connsiteY6-62" fmla="*/ 26126 h 1881051"/>
                <a:gd name="connsiteX7-63" fmla="*/ 3670663 w 3683725"/>
                <a:gd name="connsiteY7-64" fmla="*/ 26126 h 1881051"/>
                <a:gd name="connsiteX0-65" fmla="*/ 0 w 3683725"/>
                <a:gd name="connsiteY0-66" fmla="*/ 0 h 1881051"/>
                <a:gd name="connsiteX1-67" fmla="*/ 836023 w 3683725"/>
                <a:gd name="connsiteY1-68" fmla="*/ 222068 h 1881051"/>
                <a:gd name="connsiteX2-69" fmla="*/ 13063 w 3683725"/>
                <a:gd name="connsiteY2-70" fmla="*/ 1854926 h 1881051"/>
                <a:gd name="connsiteX3-71" fmla="*/ 1854925 w 3683725"/>
                <a:gd name="connsiteY3-72" fmla="*/ 1750423 h 1881051"/>
                <a:gd name="connsiteX4-73" fmla="*/ 3683725 w 3683725"/>
                <a:gd name="connsiteY4-74" fmla="*/ 1881051 h 1881051"/>
                <a:gd name="connsiteX5-75" fmla="*/ 2847702 w 3683725"/>
                <a:gd name="connsiteY5-76" fmla="*/ 195943 h 1881051"/>
                <a:gd name="connsiteX6-77" fmla="*/ 3670663 w 3683725"/>
                <a:gd name="connsiteY6-78" fmla="*/ 26126 h 1881051"/>
                <a:gd name="connsiteX7-79" fmla="*/ 3670663 w 3683725"/>
                <a:gd name="connsiteY7-80" fmla="*/ 26126 h 1881051"/>
                <a:gd name="connsiteX0-81" fmla="*/ 0 w 3683725"/>
                <a:gd name="connsiteY0-82" fmla="*/ 0 h 1959429"/>
                <a:gd name="connsiteX1-83" fmla="*/ 836023 w 3683725"/>
                <a:gd name="connsiteY1-84" fmla="*/ 222068 h 1959429"/>
                <a:gd name="connsiteX2-85" fmla="*/ 13063 w 3683725"/>
                <a:gd name="connsiteY2-86" fmla="*/ 1854926 h 1959429"/>
                <a:gd name="connsiteX3-87" fmla="*/ 1881050 w 3683725"/>
                <a:gd name="connsiteY3-88" fmla="*/ 1959429 h 1959429"/>
                <a:gd name="connsiteX4-89" fmla="*/ 3683725 w 3683725"/>
                <a:gd name="connsiteY4-90" fmla="*/ 1881051 h 1959429"/>
                <a:gd name="connsiteX5-91" fmla="*/ 2847702 w 3683725"/>
                <a:gd name="connsiteY5-92" fmla="*/ 195943 h 1959429"/>
                <a:gd name="connsiteX6-93" fmla="*/ 3670663 w 3683725"/>
                <a:gd name="connsiteY6-94" fmla="*/ 26126 h 1959429"/>
                <a:gd name="connsiteX7-95" fmla="*/ 3670663 w 3683725"/>
                <a:gd name="connsiteY7-96" fmla="*/ 26126 h 1959429"/>
                <a:gd name="connsiteX0-97" fmla="*/ 0 w 3683725"/>
                <a:gd name="connsiteY0-98" fmla="*/ 0 h 1998617"/>
                <a:gd name="connsiteX1-99" fmla="*/ 836023 w 3683725"/>
                <a:gd name="connsiteY1-100" fmla="*/ 222068 h 1998617"/>
                <a:gd name="connsiteX2-101" fmla="*/ 13063 w 3683725"/>
                <a:gd name="connsiteY2-102" fmla="*/ 1854926 h 1998617"/>
                <a:gd name="connsiteX3-103" fmla="*/ 1881050 w 3683725"/>
                <a:gd name="connsiteY3-104" fmla="*/ 1998617 h 1998617"/>
                <a:gd name="connsiteX4-105" fmla="*/ 3683725 w 3683725"/>
                <a:gd name="connsiteY4-106" fmla="*/ 1881051 h 1998617"/>
                <a:gd name="connsiteX5-107" fmla="*/ 2847702 w 3683725"/>
                <a:gd name="connsiteY5-108" fmla="*/ 195943 h 1998617"/>
                <a:gd name="connsiteX6-109" fmla="*/ 3670663 w 3683725"/>
                <a:gd name="connsiteY6-110" fmla="*/ 26126 h 1998617"/>
                <a:gd name="connsiteX7-111" fmla="*/ 3670663 w 3683725"/>
                <a:gd name="connsiteY7-112" fmla="*/ 26126 h 1998617"/>
                <a:gd name="connsiteX0-113" fmla="*/ 0 w 3683725"/>
                <a:gd name="connsiteY0-114" fmla="*/ 0 h 2086295"/>
                <a:gd name="connsiteX1-115" fmla="*/ 836023 w 3683725"/>
                <a:gd name="connsiteY1-116" fmla="*/ 222068 h 2086295"/>
                <a:gd name="connsiteX2-117" fmla="*/ 13063 w 3683725"/>
                <a:gd name="connsiteY2-118" fmla="*/ 1854926 h 2086295"/>
                <a:gd name="connsiteX3-119" fmla="*/ 1869921 w 3683725"/>
                <a:gd name="connsiteY3-120" fmla="*/ 2086295 h 2086295"/>
                <a:gd name="connsiteX4-121" fmla="*/ 3683725 w 3683725"/>
                <a:gd name="connsiteY4-122" fmla="*/ 1881051 h 2086295"/>
                <a:gd name="connsiteX5-123" fmla="*/ 2847702 w 3683725"/>
                <a:gd name="connsiteY5-124" fmla="*/ 195943 h 2086295"/>
                <a:gd name="connsiteX6-125" fmla="*/ 3670663 w 3683725"/>
                <a:gd name="connsiteY6-126" fmla="*/ 26126 h 2086295"/>
                <a:gd name="connsiteX7-127" fmla="*/ 3670663 w 3683725"/>
                <a:gd name="connsiteY7-128" fmla="*/ 26126 h 208629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3683725" h="2086295">
                  <a:moveTo>
                    <a:pt x="0" y="0"/>
                  </a:moveTo>
                  <a:lnTo>
                    <a:pt x="836023" y="222068"/>
                  </a:lnTo>
                  <a:lnTo>
                    <a:pt x="13063" y="1854926"/>
                  </a:lnTo>
                  <a:lnTo>
                    <a:pt x="1869921" y="2086295"/>
                  </a:lnTo>
                  <a:lnTo>
                    <a:pt x="3683725" y="1881051"/>
                  </a:lnTo>
                  <a:lnTo>
                    <a:pt x="2847702" y="195943"/>
                  </a:lnTo>
                  <a:lnTo>
                    <a:pt x="3670663" y="26126"/>
                  </a:lnTo>
                  <a:lnTo>
                    <a:pt x="3670663" y="26126"/>
                  </a:lnTo>
                </a:path>
              </a:pathLst>
            </a:cu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10" name="直接连接符 9"/>
            <p:cNvCxnSpPr/>
            <p:nvPr/>
          </p:nvCxnSpPr>
          <p:spPr>
            <a:xfrm flipH="1">
              <a:off x="6557557" y="4114800"/>
              <a:ext cx="0" cy="927461"/>
            </a:xfrm>
            <a:prstGeom prst="line">
              <a:avLst/>
            </a:prstGeom>
            <a:ln w="2857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1" name="组合 10"/>
          <p:cNvGrpSpPr/>
          <p:nvPr/>
        </p:nvGrpSpPr>
        <p:grpSpPr>
          <a:xfrm>
            <a:off x="5990809" y="3551596"/>
            <a:ext cx="5625511" cy="1782536"/>
            <a:chOff x="2838305" y="2932663"/>
            <a:chExt cx="5625511" cy="1782536"/>
          </a:xfrm>
        </p:grpSpPr>
        <p:sp>
          <p:nvSpPr>
            <p:cNvPr id="12" name="文本框 11"/>
            <p:cNvSpPr txBox="1"/>
            <p:nvPr/>
          </p:nvSpPr>
          <p:spPr>
            <a:xfrm>
              <a:off x="2838305" y="2932663"/>
              <a:ext cx="5625511" cy="1198880"/>
            </a:xfrm>
            <a:prstGeom prst="rect">
              <a:avLst/>
            </a:prstGeom>
            <a:noFill/>
          </p:spPr>
          <p:txBody>
            <a:bodyPr wrap="square" rtlCol="0">
              <a:spAutoFit/>
            </a:bodyPr>
            <a:lstStyle/>
            <a:p>
              <a:r>
                <a:rPr lang="zh-CN" altLang="en-US" sz="7200" b="1" dirty="0">
                  <a:ln w="12700">
                    <a:solidFill>
                      <a:schemeClr val="accent5"/>
                    </a:solidFill>
                    <a:prstDash val="solid"/>
                  </a:ln>
                  <a:pattFill prst="ltDnDiag">
                    <a:fgClr>
                      <a:schemeClr val="accent5">
                        <a:lumMod val="60000"/>
                        <a:lumOff val="40000"/>
                      </a:schemeClr>
                    </a:fgClr>
                    <a:bgClr>
                      <a:schemeClr val="bg1"/>
                    </a:bgClr>
                  </a:pattFill>
                  <a:effectLst/>
                  <a:latin typeface="微软雅黑" panose="020B0503020204020204" pitchFamily="34" charset="-122"/>
                  <a:ea typeface="微软雅黑" panose="020B0503020204020204" pitchFamily="34" charset="-122"/>
                  <a:sym typeface="FZHei-B01S" panose="02010601030101010101" pitchFamily="2" charset="-122"/>
                </a:rPr>
                <a:t>夸张</a:t>
              </a:r>
            </a:p>
          </p:txBody>
        </p:sp>
        <p:sp>
          <p:nvSpPr>
            <p:cNvPr id="13" name="文本框 12"/>
            <p:cNvSpPr txBox="1"/>
            <p:nvPr/>
          </p:nvSpPr>
          <p:spPr>
            <a:xfrm>
              <a:off x="2869420" y="4131634"/>
              <a:ext cx="5563054" cy="583565"/>
            </a:xfrm>
            <a:prstGeom prst="rect">
              <a:avLst/>
            </a:prstGeom>
            <a:noFill/>
          </p:spPr>
          <p:txBody>
            <a:bodyPr wrap="square" rtlCol="0">
              <a:spAutoFit/>
            </a:bodyPr>
            <a:lstStyle/>
            <a:p>
              <a:r>
                <a:rPr lang="zh-CN" altLang="en-US" sz="1600" dirty="0">
                  <a:latin typeface="微软雅黑" panose="020B0503020204020204" pitchFamily="34" charset="-122"/>
                  <a:ea typeface="微软雅黑" panose="020B0503020204020204" pitchFamily="34" charset="-122"/>
                  <a:sym typeface="FZHei-B01S" panose="02010601030101010101" pitchFamily="2" charset="-122"/>
                </a:rPr>
                <a:t>夸张是对事物着意夸大，以言过其实的说法来表达强调的目的。夸张的修辞手法可以加强语势，增加表达效果。</a:t>
              </a:r>
            </a:p>
          </p:txBody>
        </p:sp>
      </p:grpSp>
      <p:sp>
        <p:nvSpPr>
          <p:cNvPr id="15" name="椭圆 14"/>
          <p:cNvSpPr/>
          <p:nvPr/>
        </p:nvSpPr>
        <p:spPr>
          <a:xfrm>
            <a:off x="10881360"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8" name="椭圆 17"/>
          <p:cNvSpPr/>
          <p:nvPr/>
        </p:nvSpPr>
        <p:spPr>
          <a:xfrm>
            <a:off x="10158549"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9" name="椭圆 18"/>
          <p:cNvSpPr/>
          <p:nvPr/>
        </p:nvSpPr>
        <p:spPr>
          <a:xfrm>
            <a:off x="9435738"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20" name="直接连接符 19"/>
          <p:cNvCxnSpPr>
            <a:stCxn id="15" idx="7"/>
            <a:endCxn id="15" idx="3"/>
          </p:cNvCxnSpPr>
          <p:nvPr/>
        </p:nvCxnSpPr>
        <p:spPr>
          <a:xfrm flipH="1">
            <a:off x="10960441" y="675618"/>
            <a:ext cx="381838" cy="3818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7843521" y="5540100"/>
            <a:ext cx="360000" cy="360000"/>
            <a:chOff x="10528663" y="2230843"/>
            <a:chExt cx="360000" cy="360000"/>
          </a:xfrm>
        </p:grpSpPr>
        <p:cxnSp>
          <p:nvCxnSpPr>
            <p:cNvPr id="22" name="直接连接符 21"/>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接连接符 23"/>
          <p:cNvCxnSpPr/>
          <p:nvPr/>
        </p:nvCxnSpPr>
        <p:spPr>
          <a:xfrm>
            <a:off x="2719977" y="-35708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19977" y="330891"/>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3104605" y="921623"/>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712720" y="124387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3104606" y="1441267"/>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2342605" y="11608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342606" y="635724"/>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3242490" y="5675052"/>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3242491" y="61946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夸张</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1690" y="918845"/>
            <a:ext cx="9754235" cy="5262245"/>
          </a:xfrm>
          <a:prstGeom prst="rect">
            <a:avLst/>
          </a:prstGeom>
          <a:noFill/>
        </p:spPr>
        <p:txBody>
          <a:bodyPr wrap="square" rtlCol="0">
            <a:spAutoFit/>
          </a:bodyPr>
          <a:lstStyle/>
          <a:p>
            <a:pPr fontAlgn="auto">
              <a:lnSpc>
                <a:spcPct val="150000"/>
              </a:lnSpc>
            </a:pPr>
            <a:r>
              <a:rPr lang="zh-CN" altLang="en-US" sz="2800"/>
              <a:t>1.My blood froze. 我的血液都凝固了。</a:t>
            </a:r>
          </a:p>
          <a:p>
            <a:pPr fontAlgn="auto">
              <a:lnSpc>
                <a:spcPct val="150000"/>
              </a:lnSpc>
            </a:pPr>
            <a:r>
              <a:rPr lang="zh-CN" altLang="en-US" sz="2800"/>
              <a:t>2. I beg a thousand pardons.我千百次地祈求宽恕。</a:t>
            </a:r>
          </a:p>
          <a:p>
            <a:pPr fontAlgn="auto">
              <a:lnSpc>
                <a:spcPct val="150000"/>
              </a:lnSpc>
            </a:pPr>
            <a:r>
              <a:rPr lang="zh-CN" altLang="en-US" sz="2800"/>
              <a:t>3. Love you. You are the whole world to me, and the moon and the stars.我爱你。你对我而言如同全世界，如同夜空中的星月一般圣洁。</a:t>
            </a:r>
          </a:p>
          <a:p>
            <a:pPr fontAlgn="auto">
              <a:lnSpc>
                <a:spcPct val="150000"/>
              </a:lnSpc>
            </a:pPr>
            <a:r>
              <a:rPr lang="zh-CN" altLang="en-US" sz="2800"/>
              <a:t>4. I was scared to death.我吓死了。</a:t>
            </a:r>
          </a:p>
          <a:p>
            <a:pPr fontAlgn="auto">
              <a:lnSpc>
                <a:spcPct val="150000"/>
              </a:lnSpc>
            </a:pPr>
            <a:r>
              <a:rPr lang="zh-CN" altLang="en-US" sz="2800"/>
              <a:t>5. When she heard the bad news, a river of tears poured out. </a:t>
            </a:r>
          </a:p>
          <a:p>
            <a:pPr fontAlgn="auto">
              <a:lnSpc>
                <a:spcPct val="150000"/>
              </a:lnSpc>
            </a:pPr>
            <a:r>
              <a:rPr lang="zh-CN" altLang="en-US" sz="2800"/>
              <a:t>当她听到这个噩耗，眼泪像绝了堤的洪水，滚落下来。</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夸张</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a:off x="10396220" y="4533900"/>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36295" y="1518920"/>
            <a:ext cx="10474960" cy="4615815"/>
          </a:xfrm>
          <a:prstGeom prst="rect">
            <a:avLst/>
          </a:prstGeom>
          <a:noFill/>
        </p:spPr>
        <p:txBody>
          <a:bodyPr wrap="square" rtlCol="0">
            <a:spAutoFit/>
          </a:bodyPr>
          <a:lstStyle/>
          <a:p>
            <a:pPr fontAlgn="auto">
              <a:lnSpc>
                <a:spcPct val="150000"/>
              </a:lnSpc>
            </a:pPr>
            <a:r>
              <a:rPr lang="zh-CN" altLang="en-US" sz="2800"/>
              <a:t>夸张—— 夸张能强化语义，突出形象，渲染感情。如何表达她十分地紧张，几乎所有人都会翻译成She was extremely anxious.意思一目了然，表现却显得单薄。如果改成She had her heart in her mouth.是不是味道完全不一样了？同样再看一句</a:t>
            </a:r>
          </a:p>
          <a:p>
            <a:pPr fontAlgn="auto">
              <a:lnSpc>
                <a:spcPct val="150000"/>
              </a:lnSpc>
            </a:pPr>
            <a:r>
              <a:rPr lang="zh-CN" altLang="en-US" sz="2800"/>
              <a:t>She went home, crying terribly.</a:t>
            </a:r>
          </a:p>
          <a:p>
            <a:pPr fontAlgn="auto">
              <a:lnSpc>
                <a:spcPct val="150000"/>
              </a:lnSpc>
            </a:pPr>
            <a:r>
              <a:rPr lang="zh-CN" altLang="en-US" sz="2800"/>
              <a:t>She went home in a flood of tears./ She went home, tears streaming down.</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夸张</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1690" y="918845"/>
            <a:ext cx="9754235" cy="5262979"/>
          </a:xfrm>
          <a:prstGeom prst="rect">
            <a:avLst/>
          </a:prstGeom>
          <a:noFill/>
        </p:spPr>
        <p:txBody>
          <a:bodyPr wrap="square" rtlCol="0">
            <a:spAutoFit/>
          </a:bodyPr>
          <a:lstStyle/>
          <a:p>
            <a:pPr fontAlgn="auto">
              <a:lnSpc>
                <a:spcPct val="150000"/>
              </a:lnSpc>
            </a:pPr>
            <a:r>
              <a:rPr lang="zh-CN" altLang="en-US" sz="2800" dirty="0"/>
              <a:t>与运用了夸张手法的后者相比，前者明显黯然失色许多。2016年10月浙江省高考英语书面表达的读后续写就可以这样表达： </a:t>
            </a:r>
          </a:p>
          <a:p>
            <a:pPr fontAlgn="auto">
              <a:lnSpc>
                <a:spcPct val="150000"/>
              </a:lnSpc>
            </a:pPr>
            <a:r>
              <a:rPr lang="zh-CN" altLang="en-US" sz="2800" dirty="0"/>
              <a:t>She sat by the stream, resting her aching feet. If I hadn</a:t>
            </a:r>
            <a:r>
              <a:rPr lang="en-US" altLang="zh-CN" sz="2800" dirty="0"/>
              <a:t>'</a:t>
            </a:r>
            <a:r>
              <a:rPr lang="zh-CN" altLang="en-US" sz="2800" dirty="0"/>
              <a:t>t quarreled with Tom, I wouldn’t have to be here. Jane thought regretfully, with tears welling up in her eyes.</a:t>
            </a:r>
          </a:p>
          <a:p>
            <a:pPr fontAlgn="auto">
              <a:lnSpc>
                <a:spcPct val="150000"/>
              </a:lnSpc>
            </a:pPr>
            <a:r>
              <a:rPr lang="zh-CN" altLang="en-US" sz="2800" dirty="0"/>
              <a:t>Desperate and hopeless, Jane knelt down, tears streaming down her face.</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图片 31"/>
          <p:cNvPicPr>
            <a:picLocks noChangeAspect="1"/>
          </p:cNvPicPr>
          <p:nvPr/>
        </p:nvPicPr>
        <p:blipFill>
          <a:blip r:embed="rId3" cstate="screen"/>
          <a:stretch>
            <a:fillRect/>
          </a:stretch>
        </p:blipFill>
        <p:spPr>
          <a:xfrm>
            <a:off x="8756962" y="3481790"/>
            <a:ext cx="3235424" cy="3257892"/>
          </a:xfrm>
          <a:prstGeom prst="rect">
            <a:avLst/>
          </a:prstGeom>
        </p:spPr>
      </p:pic>
      <p:grpSp>
        <p:nvGrpSpPr>
          <p:cNvPr id="3" name="组合 2"/>
          <p:cNvGrpSpPr/>
          <p:nvPr/>
        </p:nvGrpSpPr>
        <p:grpSpPr>
          <a:xfrm>
            <a:off x="10123715" y="139337"/>
            <a:ext cx="1689462" cy="644434"/>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ln w="22225">
                    <a:noFill/>
                    <a:prstDash val="solid"/>
                  </a:ln>
                  <a:solidFill>
                    <a:schemeClr val="accent2">
                      <a:lumMod val="40000"/>
                      <a:lumOff val="60000"/>
                    </a:schemeClr>
                  </a:solidFill>
                  <a:effectLst/>
                  <a:latin typeface="微软雅黑" panose="020B0503020204020204" pitchFamily="34" charset="-122"/>
                  <a:ea typeface="宋体" panose="02010600030101010101" pitchFamily="2" charset="-122"/>
                  <a:cs typeface="Arial" panose="020B0604020202020204" pitchFamily="34" charset="0"/>
                  <a:sym typeface="FZHei-B01S" panose="02010601030101010101" pitchFamily="2" charset="-122"/>
                </a:rPr>
                <a:t>佳作赏析</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直接连接符 44"/>
          <p:cNvCxnSpPr/>
          <p:nvPr/>
        </p:nvCxnSpPr>
        <p:spPr>
          <a:xfrm>
            <a:off x="3435531" y="1188719"/>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2995748" y="68797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2995748" y="137595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2995748" y="206393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2625633" y="258209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32560" y="5194662"/>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061718" y="428026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061718" y="46321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061718" y="534413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61718" y="5876065"/>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061718" y="657276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9" name="组合 58"/>
          <p:cNvGrpSpPr/>
          <p:nvPr/>
        </p:nvGrpSpPr>
        <p:grpSpPr>
          <a:xfrm>
            <a:off x="9643292" y="1171300"/>
            <a:ext cx="360000" cy="360000"/>
            <a:chOff x="10528663" y="2230843"/>
            <a:chExt cx="360000" cy="360000"/>
          </a:xfrm>
        </p:grpSpPr>
        <p:cxnSp>
          <p:nvCxnSpPr>
            <p:cNvPr id="57" name="直接连接符 56"/>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1159692" y="656043"/>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3" name="直接连接符 62"/>
          <p:cNvCxnSpPr/>
          <p:nvPr/>
        </p:nvCxnSpPr>
        <p:spPr>
          <a:xfrm>
            <a:off x="10884262" y="4503782"/>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0884262" y="5191759"/>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1268890" y="5782491"/>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7" name="立方体 66"/>
          <p:cNvSpPr/>
          <p:nvPr/>
        </p:nvSpPr>
        <p:spPr>
          <a:xfrm rot="20629588">
            <a:off x="9662465" y="3977376"/>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8" name="弧形 67"/>
          <p:cNvSpPr/>
          <p:nvPr/>
        </p:nvSpPr>
        <p:spPr>
          <a:xfrm>
            <a:off x="1422401" y="4702628"/>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9" name="弧形 68"/>
          <p:cNvSpPr/>
          <p:nvPr/>
        </p:nvSpPr>
        <p:spPr>
          <a:xfrm rot="16200000">
            <a:off x="8396515" y="3736703"/>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70" name="直接连接符 69"/>
          <p:cNvCxnSpPr/>
          <p:nvPr/>
        </p:nvCxnSpPr>
        <p:spPr>
          <a:xfrm>
            <a:off x="8540205" y="-27000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540205" y="417977"/>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8924833" y="1008709"/>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8532948" y="1330959"/>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8924834" y="152835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 name="组合 5"/>
          <p:cNvGrpSpPr/>
          <p:nvPr/>
        </p:nvGrpSpPr>
        <p:grpSpPr>
          <a:xfrm>
            <a:off x="76835" y="104140"/>
            <a:ext cx="8319770" cy="6468110"/>
            <a:chOff x="121" y="164"/>
            <a:chExt cx="13102" cy="10186"/>
          </a:xfrm>
        </p:grpSpPr>
        <p:pic>
          <p:nvPicPr>
            <p:cNvPr id="2" name="图片 -2147482624" descr="HS8OM0%~81CJ9MC7NHB{2PI"/>
            <p:cNvPicPr>
              <a:picLocks noChangeAspect="1"/>
            </p:cNvPicPr>
            <p:nvPr/>
          </p:nvPicPr>
          <p:blipFill>
            <a:blip r:embed="rId4"/>
            <a:stretch>
              <a:fillRect/>
            </a:stretch>
          </p:blipFill>
          <p:spPr>
            <a:xfrm>
              <a:off x="121" y="164"/>
              <a:ext cx="13102" cy="10187"/>
            </a:xfrm>
            <a:prstGeom prst="rect">
              <a:avLst/>
            </a:prstGeom>
            <a:noFill/>
            <a:ln w="9525">
              <a:noFill/>
            </a:ln>
          </p:spPr>
        </p:pic>
        <p:cxnSp>
          <p:nvCxnSpPr>
            <p:cNvPr id="4" name="直接连接符 3"/>
            <p:cNvCxnSpPr/>
            <p:nvPr/>
          </p:nvCxnSpPr>
          <p:spPr>
            <a:xfrm>
              <a:off x="11203" y="2677"/>
              <a:ext cx="1556" cy="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270" y="3257"/>
              <a:ext cx="1556" cy="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9426" y="7690"/>
              <a:ext cx="2498" cy="0"/>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14605" y="-667656"/>
            <a:ext cx="12221029" cy="5515428"/>
          </a:xfrm>
          <a:custGeom>
            <a:avLst/>
            <a:gdLst>
              <a:gd name="connsiteX0" fmla="*/ 0 w 12221029"/>
              <a:gd name="connsiteY0" fmla="*/ 0 h 5515428"/>
              <a:gd name="connsiteX1" fmla="*/ 0 w 12221029"/>
              <a:gd name="connsiteY1" fmla="*/ 5515428 h 5515428"/>
              <a:gd name="connsiteX2" fmla="*/ 12192000 w 12221029"/>
              <a:gd name="connsiteY2" fmla="*/ 1741714 h 5515428"/>
              <a:gd name="connsiteX3" fmla="*/ 12221029 w 12221029"/>
              <a:gd name="connsiteY3" fmla="*/ 0 h 5515428"/>
              <a:gd name="connsiteX4" fmla="*/ 0 w 12221029"/>
              <a:gd name="connsiteY4" fmla="*/ 0 h 55154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1029" h="5515428">
                <a:moveTo>
                  <a:pt x="0" y="0"/>
                </a:moveTo>
                <a:lnTo>
                  <a:pt x="0" y="5515428"/>
                </a:lnTo>
                <a:lnTo>
                  <a:pt x="12192000" y="1741714"/>
                </a:lnTo>
                <a:lnTo>
                  <a:pt x="12221029" y="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5" name="组合 4"/>
          <p:cNvGrpSpPr/>
          <p:nvPr/>
        </p:nvGrpSpPr>
        <p:grpSpPr>
          <a:xfrm rot="1341225" flipH="1" flipV="1">
            <a:off x="1513909" y="1627995"/>
            <a:ext cx="4334509" cy="4349934"/>
            <a:chOff x="4689566" y="1058089"/>
            <a:chExt cx="3670664" cy="3984172"/>
          </a:xfrm>
        </p:grpSpPr>
        <p:sp>
          <p:nvSpPr>
            <p:cNvPr id="6" name="六边形 5"/>
            <p:cNvSpPr/>
            <p:nvPr/>
          </p:nvSpPr>
          <p:spPr>
            <a:xfrm rot="16200000">
              <a:off x="4539345" y="1221376"/>
              <a:ext cx="3984171" cy="3657598"/>
            </a:xfrm>
            <a:prstGeom prst="hexagon">
              <a:avLst>
                <a:gd name="adj" fmla="val 28953"/>
                <a:gd name="vf" fmla="val 115470"/>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7" name="等腰三角形 6"/>
            <p:cNvSpPr/>
            <p:nvPr/>
          </p:nvSpPr>
          <p:spPr>
            <a:xfrm>
              <a:off x="5512524" y="1058090"/>
              <a:ext cx="2037807" cy="1340022"/>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8" name="等腰三角形 7"/>
            <p:cNvSpPr/>
            <p:nvPr/>
          </p:nvSpPr>
          <p:spPr>
            <a:xfrm flipH="1" flipV="1">
              <a:off x="5537668" y="2398113"/>
              <a:ext cx="2035456" cy="1703625"/>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9" name="任意多边形 8"/>
            <p:cNvSpPr/>
            <p:nvPr/>
          </p:nvSpPr>
          <p:spPr>
            <a:xfrm>
              <a:off x="4689566" y="2194716"/>
              <a:ext cx="3661600" cy="1914315"/>
            </a:xfrm>
            <a:custGeom>
              <a:avLst/>
              <a:gdLst>
                <a:gd name="connsiteX0" fmla="*/ 0 w 3683725"/>
                <a:gd name="connsiteY0" fmla="*/ 0 h 1881051"/>
                <a:gd name="connsiteX1" fmla="*/ 822960 w 3683725"/>
                <a:gd name="connsiteY1" fmla="*/ 352697 h 1881051"/>
                <a:gd name="connsiteX2" fmla="*/ 13063 w 3683725"/>
                <a:gd name="connsiteY2" fmla="*/ 1854926 h 1881051"/>
                <a:gd name="connsiteX3" fmla="*/ 1854925 w 3683725"/>
                <a:gd name="connsiteY3" fmla="*/ 1750423 h 1881051"/>
                <a:gd name="connsiteX4" fmla="*/ 3683725 w 3683725"/>
                <a:gd name="connsiteY4" fmla="*/ 1881051 h 1881051"/>
                <a:gd name="connsiteX5" fmla="*/ 2860765 w 3683725"/>
                <a:gd name="connsiteY5" fmla="*/ 339634 h 1881051"/>
                <a:gd name="connsiteX6" fmla="*/ 3670663 w 3683725"/>
                <a:gd name="connsiteY6" fmla="*/ 26126 h 1881051"/>
                <a:gd name="connsiteX7" fmla="*/ 3670663 w 3683725"/>
                <a:gd name="connsiteY7" fmla="*/ 26126 h 1881051"/>
                <a:gd name="connsiteX0-1" fmla="*/ 0 w 3683725"/>
                <a:gd name="connsiteY0-2" fmla="*/ 0 h 1881051"/>
                <a:gd name="connsiteX1-3" fmla="*/ 836023 w 3683725"/>
                <a:gd name="connsiteY1-4" fmla="*/ 470263 h 1881051"/>
                <a:gd name="connsiteX2-5" fmla="*/ 13063 w 3683725"/>
                <a:gd name="connsiteY2-6" fmla="*/ 1854926 h 1881051"/>
                <a:gd name="connsiteX3-7" fmla="*/ 1854925 w 3683725"/>
                <a:gd name="connsiteY3-8" fmla="*/ 1750423 h 1881051"/>
                <a:gd name="connsiteX4-9" fmla="*/ 3683725 w 3683725"/>
                <a:gd name="connsiteY4-10" fmla="*/ 1881051 h 1881051"/>
                <a:gd name="connsiteX5-11" fmla="*/ 2860765 w 3683725"/>
                <a:gd name="connsiteY5-12" fmla="*/ 339634 h 1881051"/>
                <a:gd name="connsiteX6-13" fmla="*/ 3670663 w 3683725"/>
                <a:gd name="connsiteY6-14" fmla="*/ 26126 h 1881051"/>
                <a:gd name="connsiteX7-15" fmla="*/ 3670663 w 3683725"/>
                <a:gd name="connsiteY7-16" fmla="*/ 26126 h 1881051"/>
                <a:gd name="connsiteX0-17" fmla="*/ 0 w 3683725"/>
                <a:gd name="connsiteY0-18" fmla="*/ 0 h 1881051"/>
                <a:gd name="connsiteX1-19" fmla="*/ 836023 w 3683725"/>
                <a:gd name="connsiteY1-20" fmla="*/ 470263 h 1881051"/>
                <a:gd name="connsiteX2-21" fmla="*/ 13063 w 3683725"/>
                <a:gd name="connsiteY2-22" fmla="*/ 1854926 h 1881051"/>
                <a:gd name="connsiteX3-23" fmla="*/ 1854925 w 3683725"/>
                <a:gd name="connsiteY3-24" fmla="*/ 1750423 h 1881051"/>
                <a:gd name="connsiteX4-25" fmla="*/ 3683725 w 3683725"/>
                <a:gd name="connsiteY4-26" fmla="*/ 1881051 h 1881051"/>
                <a:gd name="connsiteX5-27" fmla="*/ 2860765 w 3683725"/>
                <a:gd name="connsiteY5-28" fmla="*/ 444137 h 1881051"/>
                <a:gd name="connsiteX6-29" fmla="*/ 3670663 w 3683725"/>
                <a:gd name="connsiteY6-30" fmla="*/ 26126 h 1881051"/>
                <a:gd name="connsiteX7-31" fmla="*/ 3670663 w 3683725"/>
                <a:gd name="connsiteY7-32" fmla="*/ 26126 h 1881051"/>
                <a:gd name="connsiteX0-33" fmla="*/ 0 w 3683725"/>
                <a:gd name="connsiteY0-34" fmla="*/ 0 h 1881051"/>
                <a:gd name="connsiteX1-35" fmla="*/ 836023 w 3683725"/>
                <a:gd name="connsiteY1-36" fmla="*/ 222068 h 1881051"/>
                <a:gd name="connsiteX2-37" fmla="*/ 13063 w 3683725"/>
                <a:gd name="connsiteY2-38" fmla="*/ 1854926 h 1881051"/>
                <a:gd name="connsiteX3-39" fmla="*/ 1854925 w 3683725"/>
                <a:gd name="connsiteY3-40" fmla="*/ 1750423 h 1881051"/>
                <a:gd name="connsiteX4-41" fmla="*/ 3683725 w 3683725"/>
                <a:gd name="connsiteY4-42" fmla="*/ 1881051 h 1881051"/>
                <a:gd name="connsiteX5-43" fmla="*/ 2860765 w 3683725"/>
                <a:gd name="connsiteY5-44" fmla="*/ 444137 h 1881051"/>
                <a:gd name="connsiteX6-45" fmla="*/ 3670663 w 3683725"/>
                <a:gd name="connsiteY6-46" fmla="*/ 26126 h 1881051"/>
                <a:gd name="connsiteX7-47" fmla="*/ 3670663 w 3683725"/>
                <a:gd name="connsiteY7-48" fmla="*/ 26126 h 1881051"/>
                <a:gd name="connsiteX0-49" fmla="*/ 0 w 3683725"/>
                <a:gd name="connsiteY0-50" fmla="*/ 0 h 1881051"/>
                <a:gd name="connsiteX1-51" fmla="*/ 836023 w 3683725"/>
                <a:gd name="connsiteY1-52" fmla="*/ 222068 h 1881051"/>
                <a:gd name="connsiteX2-53" fmla="*/ 13063 w 3683725"/>
                <a:gd name="connsiteY2-54" fmla="*/ 1854926 h 1881051"/>
                <a:gd name="connsiteX3-55" fmla="*/ 1854925 w 3683725"/>
                <a:gd name="connsiteY3-56" fmla="*/ 1750423 h 1881051"/>
                <a:gd name="connsiteX4-57" fmla="*/ 3683725 w 3683725"/>
                <a:gd name="connsiteY4-58" fmla="*/ 1881051 h 1881051"/>
                <a:gd name="connsiteX5-59" fmla="*/ 2899953 w 3683725"/>
                <a:gd name="connsiteY5-60" fmla="*/ 195943 h 1881051"/>
                <a:gd name="connsiteX6-61" fmla="*/ 3670663 w 3683725"/>
                <a:gd name="connsiteY6-62" fmla="*/ 26126 h 1881051"/>
                <a:gd name="connsiteX7-63" fmla="*/ 3670663 w 3683725"/>
                <a:gd name="connsiteY7-64" fmla="*/ 26126 h 1881051"/>
                <a:gd name="connsiteX0-65" fmla="*/ 0 w 3683725"/>
                <a:gd name="connsiteY0-66" fmla="*/ 0 h 1881051"/>
                <a:gd name="connsiteX1-67" fmla="*/ 836023 w 3683725"/>
                <a:gd name="connsiteY1-68" fmla="*/ 222068 h 1881051"/>
                <a:gd name="connsiteX2-69" fmla="*/ 13063 w 3683725"/>
                <a:gd name="connsiteY2-70" fmla="*/ 1854926 h 1881051"/>
                <a:gd name="connsiteX3-71" fmla="*/ 1854925 w 3683725"/>
                <a:gd name="connsiteY3-72" fmla="*/ 1750423 h 1881051"/>
                <a:gd name="connsiteX4-73" fmla="*/ 3683725 w 3683725"/>
                <a:gd name="connsiteY4-74" fmla="*/ 1881051 h 1881051"/>
                <a:gd name="connsiteX5-75" fmla="*/ 2847702 w 3683725"/>
                <a:gd name="connsiteY5-76" fmla="*/ 195943 h 1881051"/>
                <a:gd name="connsiteX6-77" fmla="*/ 3670663 w 3683725"/>
                <a:gd name="connsiteY6-78" fmla="*/ 26126 h 1881051"/>
                <a:gd name="connsiteX7-79" fmla="*/ 3670663 w 3683725"/>
                <a:gd name="connsiteY7-80" fmla="*/ 26126 h 1881051"/>
                <a:gd name="connsiteX0-81" fmla="*/ 0 w 3683725"/>
                <a:gd name="connsiteY0-82" fmla="*/ 0 h 1959429"/>
                <a:gd name="connsiteX1-83" fmla="*/ 836023 w 3683725"/>
                <a:gd name="connsiteY1-84" fmla="*/ 222068 h 1959429"/>
                <a:gd name="connsiteX2-85" fmla="*/ 13063 w 3683725"/>
                <a:gd name="connsiteY2-86" fmla="*/ 1854926 h 1959429"/>
                <a:gd name="connsiteX3-87" fmla="*/ 1881050 w 3683725"/>
                <a:gd name="connsiteY3-88" fmla="*/ 1959429 h 1959429"/>
                <a:gd name="connsiteX4-89" fmla="*/ 3683725 w 3683725"/>
                <a:gd name="connsiteY4-90" fmla="*/ 1881051 h 1959429"/>
                <a:gd name="connsiteX5-91" fmla="*/ 2847702 w 3683725"/>
                <a:gd name="connsiteY5-92" fmla="*/ 195943 h 1959429"/>
                <a:gd name="connsiteX6-93" fmla="*/ 3670663 w 3683725"/>
                <a:gd name="connsiteY6-94" fmla="*/ 26126 h 1959429"/>
                <a:gd name="connsiteX7-95" fmla="*/ 3670663 w 3683725"/>
                <a:gd name="connsiteY7-96" fmla="*/ 26126 h 1959429"/>
                <a:gd name="connsiteX0-97" fmla="*/ 0 w 3683725"/>
                <a:gd name="connsiteY0-98" fmla="*/ 0 h 1998617"/>
                <a:gd name="connsiteX1-99" fmla="*/ 836023 w 3683725"/>
                <a:gd name="connsiteY1-100" fmla="*/ 222068 h 1998617"/>
                <a:gd name="connsiteX2-101" fmla="*/ 13063 w 3683725"/>
                <a:gd name="connsiteY2-102" fmla="*/ 1854926 h 1998617"/>
                <a:gd name="connsiteX3-103" fmla="*/ 1881050 w 3683725"/>
                <a:gd name="connsiteY3-104" fmla="*/ 1998617 h 1998617"/>
                <a:gd name="connsiteX4-105" fmla="*/ 3683725 w 3683725"/>
                <a:gd name="connsiteY4-106" fmla="*/ 1881051 h 1998617"/>
                <a:gd name="connsiteX5-107" fmla="*/ 2847702 w 3683725"/>
                <a:gd name="connsiteY5-108" fmla="*/ 195943 h 1998617"/>
                <a:gd name="connsiteX6-109" fmla="*/ 3670663 w 3683725"/>
                <a:gd name="connsiteY6-110" fmla="*/ 26126 h 1998617"/>
                <a:gd name="connsiteX7-111" fmla="*/ 3670663 w 3683725"/>
                <a:gd name="connsiteY7-112" fmla="*/ 26126 h 1998617"/>
                <a:gd name="connsiteX0-113" fmla="*/ 0 w 3683725"/>
                <a:gd name="connsiteY0-114" fmla="*/ 0 h 2086295"/>
                <a:gd name="connsiteX1-115" fmla="*/ 836023 w 3683725"/>
                <a:gd name="connsiteY1-116" fmla="*/ 222068 h 2086295"/>
                <a:gd name="connsiteX2-117" fmla="*/ 13063 w 3683725"/>
                <a:gd name="connsiteY2-118" fmla="*/ 1854926 h 2086295"/>
                <a:gd name="connsiteX3-119" fmla="*/ 1869921 w 3683725"/>
                <a:gd name="connsiteY3-120" fmla="*/ 2086295 h 2086295"/>
                <a:gd name="connsiteX4-121" fmla="*/ 3683725 w 3683725"/>
                <a:gd name="connsiteY4-122" fmla="*/ 1881051 h 2086295"/>
                <a:gd name="connsiteX5-123" fmla="*/ 2847702 w 3683725"/>
                <a:gd name="connsiteY5-124" fmla="*/ 195943 h 2086295"/>
                <a:gd name="connsiteX6-125" fmla="*/ 3670663 w 3683725"/>
                <a:gd name="connsiteY6-126" fmla="*/ 26126 h 2086295"/>
                <a:gd name="connsiteX7-127" fmla="*/ 3670663 w 3683725"/>
                <a:gd name="connsiteY7-128" fmla="*/ 26126 h 208629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3683725" h="2086295">
                  <a:moveTo>
                    <a:pt x="0" y="0"/>
                  </a:moveTo>
                  <a:lnTo>
                    <a:pt x="836023" y="222068"/>
                  </a:lnTo>
                  <a:lnTo>
                    <a:pt x="13063" y="1854926"/>
                  </a:lnTo>
                  <a:lnTo>
                    <a:pt x="1869921" y="2086295"/>
                  </a:lnTo>
                  <a:lnTo>
                    <a:pt x="3683725" y="1881051"/>
                  </a:lnTo>
                  <a:lnTo>
                    <a:pt x="2847702" y="195943"/>
                  </a:lnTo>
                  <a:lnTo>
                    <a:pt x="3670663" y="26126"/>
                  </a:lnTo>
                  <a:lnTo>
                    <a:pt x="3670663" y="26126"/>
                  </a:lnTo>
                </a:path>
              </a:pathLst>
            </a:cu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10" name="直接连接符 9"/>
            <p:cNvCxnSpPr/>
            <p:nvPr/>
          </p:nvCxnSpPr>
          <p:spPr>
            <a:xfrm flipH="1">
              <a:off x="6557557" y="4114800"/>
              <a:ext cx="0" cy="927461"/>
            </a:xfrm>
            <a:prstGeom prst="line">
              <a:avLst/>
            </a:prstGeom>
            <a:ln w="2857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1" name="组合 10"/>
          <p:cNvGrpSpPr/>
          <p:nvPr/>
        </p:nvGrpSpPr>
        <p:grpSpPr>
          <a:xfrm>
            <a:off x="5990809" y="3551596"/>
            <a:ext cx="5625511" cy="2618740"/>
            <a:chOff x="2838305" y="2932663"/>
            <a:chExt cx="5625511" cy="2618740"/>
          </a:xfrm>
        </p:grpSpPr>
        <p:sp>
          <p:nvSpPr>
            <p:cNvPr id="12" name="文本框 11"/>
            <p:cNvSpPr txBox="1"/>
            <p:nvPr/>
          </p:nvSpPr>
          <p:spPr>
            <a:xfrm>
              <a:off x="2838305" y="2932663"/>
              <a:ext cx="5625511" cy="1445260"/>
            </a:xfrm>
            <a:prstGeom prst="rect">
              <a:avLst/>
            </a:prstGeom>
            <a:noFill/>
          </p:spPr>
          <p:txBody>
            <a:bodyPr wrap="square" rtlCol="0">
              <a:spAutoFit/>
            </a:bodyPr>
            <a:lstStyle/>
            <a:p>
              <a:r>
                <a:rPr lang="zh-CN" altLang="en-US" sz="8800" dirty="0">
                  <a:ln w="12700">
                    <a:solidFill>
                      <a:schemeClr val="accent5"/>
                    </a:solidFill>
                    <a:prstDash val="solid"/>
                  </a:ln>
                  <a:pattFill prst="ltDnDiag">
                    <a:fgClr>
                      <a:schemeClr val="accent5">
                        <a:lumMod val="60000"/>
                        <a:lumOff val="40000"/>
                      </a:schemeClr>
                    </a:fgClr>
                    <a:bgClr>
                      <a:schemeClr val="bg1"/>
                    </a:bgClr>
                  </a:pattFill>
                  <a:effectLst/>
                  <a:latin typeface="微软雅黑" panose="020B0503020204020204" pitchFamily="34" charset="-122"/>
                  <a:ea typeface="微软雅黑" panose="020B0503020204020204" pitchFamily="34" charset="-122"/>
                  <a:sym typeface="FZHei-B01S" panose="02010601030101010101" pitchFamily="2" charset="-122"/>
                </a:rPr>
                <a:t>押韵</a:t>
              </a:r>
            </a:p>
          </p:txBody>
        </p:sp>
        <p:sp>
          <p:nvSpPr>
            <p:cNvPr id="13" name="文本框 12"/>
            <p:cNvSpPr txBox="1"/>
            <p:nvPr/>
          </p:nvSpPr>
          <p:spPr>
            <a:xfrm>
              <a:off x="2838940" y="4229333"/>
              <a:ext cx="5624830" cy="1322070"/>
            </a:xfrm>
            <a:prstGeom prst="rect">
              <a:avLst/>
            </a:prstGeom>
            <a:noFill/>
          </p:spPr>
          <p:txBody>
            <a:bodyPr wrap="square" rtlCol="0">
              <a:spAutoFit/>
            </a:bodyPr>
            <a:lstStyle/>
            <a:p>
              <a:r>
                <a:rPr lang="zh-CN" altLang="en-US" sz="2000" dirty="0">
                  <a:solidFill>
                    <a:schemeClr val="bg1">
                      <a:lumMod val="65000"/>
                    </a:schemeClr>
                  </a:solidFill>
                  <a:latin typeface="微软雅黑" panose="020B0503020204020204" pitchFamily="34" charset="-122"/>
                  <a:ea typeface="微软雅黑" panose="020B0503020204020204" pitchFamily="34" charset="-122"/>
                  <a:sym typeface="FZHei-B01S" panose="02010601030101010101" pitchFamily="2" charset="-122"/>
                </a:rPr>
                <a:t>在生活和阅读中一天天一点点的积累，会让我们在某一天不自觉地写出这样优美的句子来，使文章带上一层靓丽的颜色。</a:t>
              </a:r>
              <a:endParaRPr lang="zh-CN" altLang="en-US" sz="2000" dirty="0">
                <a:latin typeface="微软雅黑" panose="020B0503020204020204" pitchFamily="34" charset="-122"/>
                <a:ea typeface="微软雅黑" panose="020B0503020204020204" pitchFamily="34" charset="-122"/>
                <a:sym typeface="FZHei-B01S" panose="02010601030101010101" pitchFamily="2" charset="-122"/>
              </a:endParaRPr>
            </a:p>
            <a:p>
              <a:endParaRPr lang="zh-CN" altLang="en-US" sz="2000" dirty="0">
                <a:latin typeface="微软雅黑" panose="020B0503020204020204" pitchFamily="34" charset="-122"/>
                <a:ea typeface="微软雅黑" panose="020B0503020204020204" pitchFamily="34" charset="-122"/>
                <a:sym typeface="FZHei-B01S" panose="02010601030101010101" pitchFamily="2" charset="-122"/>
              </a:endParaRPr>
            </a:p>
          </p:txBody>
        </p:sp>
      </p:grpSp>
      <p:sp>
        <p:nvSpPr>
          <p:cNvPr id="15" name="椭圆 14"/>
          <p:cNvSpPr/>
          <p:nvPr/>
        </p:nvSpPr>
        <p:spPr>
          <a:xfrm>
            <a:off x="10881360"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8" name="椭圆 17"/>
          <p:cNvSpPr/>
          <p:nvPr/>
        </p:nvSpPr>
        <p:spPr>
          <a:xfrm>
            <a:off x="10158549"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9" name="椭圆 18"/>
          <p:cNvSpPr/>
          <p:nvPr/>
        </p:nvSpPr>
        <p:spPr>
          <a:xfrm>
            <a:off x="9435738"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20" name="直接连接符 19"/>
          <p:cNvCxnSpPr>
            <a:stCxn id="15" idx="7"/>
            <a:endCxn id="15" idx="3"/>
          </p:cNvCxnSpPr>
          <p:nvPr/>
        </p:nvCxnSpPr>
        <p:spPr>
          <a:xfrm flipH="1">
            <a:off x="10960441" y="675618"/>
            <a:ext cx="381838" cy="3818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5765166" y="5990315"/>
            <a:ext cx="360000" cy="360000"/>
            <a:chOff x="10528663" y="2230843"/>
            <a:chExt cx="360000" cy="360000"/>
          </a:xfrm>
        </p:grpSpPr>
        <p:cxnSp>
          <p:nvCxnSpPr>
            <p:cNvPr id="22" name="直接连接符 21"/>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接连接符 23"/>
          <p:cNvCxnSpPr/>
          <p:nvPr/>
        </p:nvCxnSpPr>
        <p:spPr>
          <a:xfrm>
            <a:off x="2719977" y="-35708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19977" y="330891"/>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3104605" y="921623"/>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712720" y="124387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3104606" y="1441267"/>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2342605" y="11608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342606" y="635724"/>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3242490" y="5675052"/>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3242491" y="61946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1690" y="918845"/>
            <a:ext cx="9754235" cy="5262245"/>
          </a:xfrm>
          <a:prstGeom prst="rect">
            <a:avLst/>
          </a:prstGeom>
          <a:noFill/>
        </p:spPr>
        <p:txBody>
          <a:bodyPr wrap="square" rtlCol="0">
            <a:spAutoFit/>
          </a:bodyPr>
          <a:lstStyle/>
          <a:p>
            <a:pPr fontAlgn="auto">
              <a:lnSpc>
                <a:spcPct val="150000"/>
              </a:lnSpc>
            </a:pPr>
            <a:r>
              <a:rPr lang="zh-CN" altLang="en-US" sz="2800"/>
              <a:t>1) Our hopes, our hearts, our hands are with those on every continent who are building democracy and freedom. 我们的希望，我们的内心，我们的双手与各大洲为民主和自由而奋斗的人民紧紧相连。这是美国第42任总统克林顿就职演说中的一句话，他利用头韵hope，heart，hand三个单词清辅音三次重复/h/，使得演说音韵悠扬，节奏明朗。这种音韵美，更能充分地表达出自己的思想感情，给人以更深刻的印象，可谓诵之金声玉振，闻之行云流水。</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1690" y="918845"/>
            <a:ext cx="10474960" cy="5908040"/>
          </a:xfrm>
          <a:prstGeom prst="rect">
            <a:avLst/>
          </a:prstGeom>
          <a:noFill/>
        </p:spPr>
        <p:txBody>
          <a:bodyPr wrap="square" rtlCol="0">
            <a:spAutoFit/>
          </a:bodyPr>
          <a:lstStyle/>
          <a:p>
            <a:pPr fontAlgn="auto">
              <a:lnSpc>
                <a:spcPct val="150000"/>
              </a:lnSpc>
            </a:pPr>
            <a:r>
              <a:rPr lang="zh-CN" altLang="en-US" sz="2800"/>
              <a:t> 2) As snug as a bug in a rug. 就像臭虫钻在地毯里一样舒服。这句话没有贬义，仅仅表示非常舒服而已。它是美国政治家 Benjamin Franklin创造的,他巧妙的运用了三个同韵词，读起来琅琅上口。外国大人安顿小孩上床睡觉就常使用。 Let’s pull up the covers. There you are, Tom, as snug as a bug in a rug. 被子盖上，就是这样，汤姆，恩，很舒服的。Benjamin Franklin创造的还有：</a:t>
            </a:r>
          </a:p>
          <a:p>
            <a:pPr fontAlgn="auto">
              <a:lnSpc>
                <a:spcPct val="150000"/>
              </a:lnSpc>
            </a:pPr>
            <a:r>
              <a:rPr lang="zh-CN" altLang="en-US" sz="2800"/>
              <a:t>Time is money. Early to bed and early to rise makes one healthy, wealthy and wise.睡的好，起的早，富足，聪明，身体好。此句中的healthy和wealthy音韵的感觉就特别好。</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160780" y="1121410"/>
            <a:ext cx="9573260" cy="4615815"/>
          </a:xfrm>
          <a:prstGeom prst="rect">
            <a:avLst/>
          </a:prstGeom>
          <a:noFill/>
        </p:spPr>
        <p:txBody>
          <a:bodyPr wrap="square" rtlCol="0">
            <a:spAutoFit/>
          </a:bodyPr>
          <a:lstStyle/>
          <a:p>
            <a:pPr fontAlgn="auto">
              <a:lnSpc>
                <a:spcPct val="150000"/>
              </a:lnSpc>
            </a:pPr>
            <a:r>
              <a:rPr lang="zh-CN" altLang="en-US" sz="2800"/>
              <a:t>3）Marriage is a three-ring circus: engagement ring, wedding ring, and suffering.这是刊登在读者文摘上的一句话，通过ring这个词的韵律，使得句子非常美。</a:t>
            </a:r>
          </a:p>
          <a:p>
            <a:pPr fontAlgn="auto">
              <a:lnSpc>
                <a:spcPct val="150000"/>
              </a:lnSpc>
            </a:pPr>
            <a:r>
              <a:rPr lang="zh-CN" altLang="en-US" sz="2800"/>
              <a:t>4)"Performance is based upon preparation; therefore, prepare well and you will perform well." 这个韵律优美的句子来自于读者文摘中Damon Nailer老师。</a:t>
            </a:r>
          </a:p>
          <a:p>
            <a:pPr fontAlgn="auto">
              <a:lnSpc>
                <a:spcPct val="150000"/>
              </a:lnSpc>
            </a:pP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821690" y="918845"/>
            <a:ext cx="10159365" cy="5908040"/>
          </a:xfrm>
          <a:prstGeom prst="rect">
            <a:avLst/>
          </a:prstGeom>
          <a:noFill/>
        </p:spPr>
        <p:txBody>
          <a:bodyPr wrap="square" rtlCol="0">
            <a:spAutoFit/>
          </a:bodyPr>
          <a:lstStyle/>
          <a:p>
            <a:pPr fontAlgn="auto">
              <a:lnSpc>
                <a:spcPct val="150000"/>
              </a:lnSpc>
            </a:pPr>
            <a:r>
              <a:rPr lang="zh-CN" altLang="en-US" sz="2800">
                <a:sym typeface="+mn-ea"/>
              </a:rPr>
              <a:t>5）如表达土生土长的，新概念英语3 lesson41有这样的句子，City born and city bred, I have always regarded the country as something you look at through a train window, or something you occasionally visit during the weekend.我生在城市，长在城市，总认为乡村是透过火车车窗看到的那个样子，或偶尔周末去游玩一下的景象。</a:t>
            </a:r>
          </a:p>
          <a:p>
            <a:pPr fontAlgn="auto">
              <a:lnSpc>
                <a:spcPct val="150000"/>
              </a:lnSpc>
            </a:pPr>
            <a:r>
              <a:rPr lang="zh-CN" altLang="en-US" sz="2800"/>
              <a:t>6）如表达到处here and there，There were a few books here and there, but apart from that the room was quite bare.房间里到处放着几本书，但除此之外几乎没有什么东西。</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5620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384300" y="1298575"/>
            <a:ext cx="9371330" cy="4615815"/>
          </a:xfrm>
          <a:prstGeom prst="rect">
            <a:avLst/>
          </a:prstGeom>
          <a:noFill/>
        </p:spPr>
        <p:txBody>
          <a:bodyPr wrap="square" rtlCol="0">
            <a:spAutoFit/>
          </a:bodyPr>
          <a:lstStyle/>
          <a:p>
            <a:pPr fontAlgn="auto">
              <a:lnSpc>
                <a:spcPct val="150000"/>
              </a:lnSpc>
            </a:pPr>
            <a:r>
              <a:rPr lang="zh-CN" altLang="en-US" sz="2800"/>
              <a:t>7）如表达bread and butter 谋生的职业;谋生之道。Gardening is my bread and butter at the moment.眼下园艺工作是我的谋生之道。</a:t>
            </a:r>
          </a:p>
          <a:p>
            <a:pPr fontAlgn="auto">
              <a:lnSpc>
                <a:spcPct val="150000"/>
              </a:lnSpc>
            </a:pPr>
            <a:r>
              <a:rPr lang="zh-CN" altLang="en-US" sz="2800"/>
              <a:t>8）描写成功的艰辛：How and why he had come to Princeton, New Jersey is a story of struggle, success, and sadness.</a:t>
            </a:r>
          </a:p>
          <a:p>
            <a:pPr fontAlgn="auto">
              <a:lnSpc>
                <a:spcPct val="150000"/>
              </a:lnSpc>
            </a:pPr>
            <a:r>
              <a:rPr lang="zh-CN" altLang="en-US" sz="2800"/>
              <a:t>9）描写一堂课：interesting and informative</a:t>
            </a:r>
          </a:p>
          <a:p>
            <a:pPr fontAlgn="auto">
              <a:lnSpc>
                <a:spcPct val="150000"/>
              </a:lnSpc>
            </a:pPr>
            <a:r>
              <a:rPr lang="zh-CN" altLang="en-US" sz="2800"/>
              <a:t>10）描写牛奶：frothing and fragrant</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956310" y="767080"/>
            <a:ext cx="10789920" cy="5908040"/>
          </a:xfrm>
          <a:prstGeom prst="rect">
            <a:avLst/>
          </a:prstGeom>
          <a:noFill/>
        </p:spPr>
        <p:txBody>
          <a:bodyPr wrap="square" rtlCol="0">
            <a:spAutoFit/>
          </a:bodyPr>
          <a:lstStyle/>
          <a:p>
            <a:pPr fontAlgn="auto">
              <a:lnSpc>
                <a:spcPct val="150000"/>
              </a:lnSpc>
            </a:pPr>
            <a:r>
              <a:rPr lang="zh-CN" altLang="en-US" sz="2800"/>
              <a:t>11）说到美貌和智慧，大多数人都想把两者做到最好。</a:t>
            </a:r>
          </a:p>
          <a:p>
            <a:pPr fontAlgn="auto">
              <a:lnSpc>
                <a:spcPct val="150000"/>
              </a:lnSpc>
            </a:pPr>
            <a:r>
              <a:rPr lang="zh-CN" altLang="en-US" sz="2800"/>
              <a:t>When it comes to beauty and brains, most people want to get the best of both.</a:t>
            </a:r>
          </a:p>
          <a:p>
            <a:pPr fontAlgn="auto">
              <a:lnSpc>
                <a:spcPct val="150000"/>
              </a:lnSpc>
            </a:pPr>
            <a:r>
              <a:rPr lang="zh-CN" altLang="en-US" sz="2800"/>
              <a:t>12）当你逐渐走进英语，领略到她的深处之美，或许便能写出更是吸引人的文字，如：</a:t>
            </a:r>
          </a:p>
          <a:p>
            <a:pPr fontAlgn="auto">
              <a:lnSpc>
                <a:spcPct val="150000"/>
              </a:lnSpc>
            </a:pPr>
            <a:r>
              <a:rPr lang="zh-CN" altLang="en-US" sz="2800"/>
              <a:t>The composition(作文）and completion of this dissertation（专题论文）would not have been possible without the contribution, motivation and supervision of a number of individuals to whom I would like to extend my sincerest gratitude.（既有com的头韵，又有tion的尾韵）</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956310" y="767080"/>
            <a:ext cx="10789920" cy="5908040"/>
          </a:xfrm>
          <a:prstGeom prst="rect">
            <a:avLst/>
          </a:prstGeom>
          <a:noFill/>
        </p:spPr>
        <p:txBody>
          <a:bodyPr wrap="square" rtlCol="0">
            <a:spAutoFit/>
          </a:bodyPr>
          <a:lstStyle/>
          <a:p>
            <a:pPr fontAlgn="auto">
              <a:lnSpc>
                <a:spcPct val="150000"/>
              </a:lnSpc>
            </a:pPr>
            <a:r>
              <a:rPr lang="zh-CN" altLang="en-US" sz="2800"/>
              <a:t>11）说到美貌和智慧，大多数人都想把两者做到最好。</a:t>
            </a:r>
          </a:p>
          <a:p>
            <a:pPr fontAlgn="auto">
              <a:lnSpc>
                <a:spcPct val="150000"/>
              </a:lnSpc>
            </a:pPr>
            <a:r>
              <a:rPr lang="zh-CN" altLang="en-US" sz="2800"/>
              <a:t>When it comes to beauty and brains, most people want to get the best of both.</a:t>
            </a:r>
          </a:p>
          <a:p>
            <a:pPr fontAlgn="auto">
              <a:lnSpc>
                <a:spcPct val="150000"/>
              </a:lnSpc>
            </a:pPr>
            <a:r>
              <a:rPr lang="zh-CN" altLang="en-US" sz="2800"/>
              <a:t>12）当你逐渐走进英语，领略到她的深处之美，或许便能写出更是吸引人的文字，如：</a:t>
            </a:r>
          </a:p>
          <a:p>
            <a:pPr fontAlgn="auto">
              <a:lnSpc>
                <a:spcPct val="150000"/>
              </a:lnSpc>
            </a:pPr>
            <a:r>
              <a:rPr lang="zh-CN" altLang="en-US" sz="2800"/>
              <a:t>The composition(作文）and completion of this dissertation（专题论文）would not have been possible without the contribution, motivation and supervision of a number of individuals to whom I would like to extend my sincerest gratitude.（既有com的头韵，又有tion的尾韵）</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317625" y="1292860"/>
            <a:ext cx="9077960" cy="4523105"/>
          </a:xfrm>
          <a:prstGeom prst="rect">
            <a:avLst/>
          </a:prstGeom>
          <a:noFill/>
        </p:spPr>
        <p:txBody>
          <a:bodyPr wrap="square" rtlCol="0">
            <a:spAutoFit/>
          </a:bodyPr>
          <a:lstStyle/>
          <a:p>
            <a:pPr fontAlgn="auto">
              <a:lnSpc>
                <a:spcPct val="150000"/>
              </a:lnSpc>
            </a:pPr>
            <a:r>
              <a:rPr lang="zh-CN" altLang="en-US" sz="3200"/>
              <a:t>例1  thick 和 thin 为前韵词，可用于表达困难、苦难，对于2016年10月的读后续写我们可以这样运用：…it was at the moved instant that she knew this man deserve her to rely on through thick and thin...“就在那动人的一瞬间她明白了，这个男人值得她依赖，值得与她风雨兼程。”</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572770" y="767080"/>
            <a:ext cx="10725150" cy="6000750"/>
          </a:xfrm>
          <a:prstGeom prst="rect">
            <a:avLst/>
          </a:prstGeom>
          <a:noFill/>
        </p:spPr>
        <p:txBody>
          <a:bodyPr wrap="square" rtlCol="0">
            <a:spAutoFit/>
          </a:bodyPr>
          <a:lstStyle/>
          <a:p>
            <a:pPr fontAlgn="auto">
              <a:lnSpc>
                <a:spcPct val="150000"/>
              </a:lnSpc>
            </a:pPr>
            <a:r>
              <a:rPr lang="zh-CN" altLang="en-US" sz="3200"/>
              <a:t>例2  safe 和 sound 为前韵词，可用于形容人未受伤害、安然无恙，2017年6月读后续写我们可以这样写：Finding his friends safe and sound，Mac finally came to a relief.“发现他的朋友安然无恙后，Mac终于松了一口气。”</a:t>
            </a:r>
          </a:p>
          <a:p>
            <a:pPr fontAlgn="auto">
              <a:lnSpc>
                <a:spcPct val="150000"/>
              </a:lnSpc>
            </a:pPr>
            <a:r>
              <a:rPr lang="zh-CN" altLang="en-US" sz="3200"/>
              <a:t>2016年10月的读后续写同样可以写：Tom rushed at her, held her arms and looked at her from head to toe to make sure she was safe and sound.“Tom冲向她，抱住她，把她从头到脚检查了一遍确保她安然无恙。”</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601657" y="417915"/>
            <a:ext cx="3235424" cy="3257892"/>
          </a:xfrm>
          <a:prstGeom prst="rect">
            <a:avLst/>
          </a:prstGeom>
        </p:spPr>
      </p:pic>
      <p:grpSp>
        <p:nvGrpSpPr>
          <p:cNvPr id="3" name="组合 2"/>
          <p:cNvGrpSpPr/>
          <p:nvPr/>
        </p:nvGrpSpPr>
        <p:grpSpPr>
          <a:xfrm>
            <a:off x="10123715" y="139337"/>
            <a:ext cx="1689462" cy="644434"/>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n w="22225">
                    <a:noFill/>
                    <a:prstDash val="solid"/>
                  </a:ln>
                  <a:solidFill>
                    <a:schemeClr val="accent2">
                      <a:lumMod val="40000"/>
                      <a:lumOff val="60000"/>
                    </a:schemeClr>
                  </a:solidFill>
                  <a:effectLst/>
                  <a:latin typeface="微软雅黑" panose="020B0503020204020204" pitchFamily="34" charset="-122"/>
                  <a:ea typeface="宋体" panose="02010600030101010101" pitchFamily="2" charset="-122"/>
                  <a:cs typeface="Arial" panose="020B0604020202020204" pitchFamily="34" charset="0"/>
                  <a:sym typeface="FZHei-B01S" panose="02010601030101010101" pitchFamily="2" charset="-122"/>
                </a:rPr>
                <a:t>引言</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0" name="直接连接符 49"/>
          <p:cNvCxnSpPr/>
          <p:nvPr/>
        </p:nvCxnSpPr>
        <p:spPr>
          <a:xfrm>
            <a:off x="1432560" y="5194662"/>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061718" y="428026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061718" y="46321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061718" y="534413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61718" y="5876065"/>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061718" y="658800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9" name="组合 58"/>
          <p:cNvGrpSpPr/>
          <p:nvPr/>
        </p:nvGrpSpPr>
        <p:grpSpPr>
          <a:xfrm>
            <a:off x="4729027" y="721720"/>
            <a:ext cx="360000" cy="360000"/>
            <a:chOff x="10528663" y="2230843"/>
            <a:chExt cx="360000" cy="360000"/>
          </a:xfrm>
        </p:grpSpPr>
        <p:cxnSp>
          <p:nvCxnSpPr>
            <p:cNvPr id="57" name="直接连接符 56"/>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97717" y="2959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3" name="直接连接符 62"/>
          <p:cNvCxnSpPr/>
          <p:nvPr/>
        </p:nvCxnSpPr>
        <p:spPr>
          <a:xfrm>
            <a:off x="8362042" y="-332378"/>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8109947" y="-152401"/>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2039780" y="6228261"/>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立方体 65"/>
          <p:cNvSpPr/>
          <p:nvPr/>
        </p:nvSpPr>
        <p:spPr>
          <a:xfrm rot="759971">
            <a:off x="2487567" y="3977548"/>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7" name="立方体 66"/>
          <p:cNvSpPr/>
          <p:nvPr/>
        </p:nvSpPr>
        <p:spPr>
          <a:xfrm rot="20629588">
            <a:off x="9662465" y="3977376"/>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8" name="弧形 67"/>
          <p:cNvSpPr/>
          <p:nvPr/>
        </p:nvSpPr>
        <p:spPr>
          <a:xfrm>
            <a:off x="1422401" y="4702628"/>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9" name="弧形 68"/>
          <p:cNvSpPr/>
          <p:nvPr/>
        </p:nvSpPr>
        <p:spPr>
          <a:xfrm rot="16200000">
            <a:off x="6962050" y="207373"/>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2" name="矩形 1"/>
          <p:cNvSpPr/>
          <p:nvPr/>
        </p:nvSpPr>
        <p:spPr>
          <a:xfrm>
            <a:off x="2380615" y="4712970"/>
            <a:ext cx="2932430" cy="1445260"/>
          </a:xfrm>
          <a:prstGeom prst="rect">
            <a:avLst/>
          </a:prstGeom>
          <a:noFill/>
          <a:ln>
            <a:noFill/>
          </a:ln>
        </p:spPr>
        <p:txBody>
          <a:bodyPr wrap="none" rtlCol="0" anchor="t">
            <a:spAutoFit/>
          </a:bodyPr>
          <a:lstStyle/>
          <a:p>
            <a:pPr algn="ctr"/>
            <a:r>
              <a:rPr lang="zh-CN" altLang="en-US" sz="8800" b="1">
                <a:solidFill>
                  <a:schemeClr val="tx1"/>
                </a:solidFill>
                <a:effectLst>
                  <a:outerShdw blurRad="38100" dist="19050" dir="2700000" algn="tl" rotWithShape="0">
                    <a:schemeClr val="dk1">
                      <a:alpha val="40000"/>
                    </a:schemeClr>
                  </a:outerShdw>
                </a:effectLst>
              </a:rPr>
              <a:t>修  辞</a:t>
            </a:r>
          </a:p>
        </p:txBody>
      </p:sp>
      <p:sp>
        <p:nvSpPr>
          <p:cNvPr id="4" name="文本框 3"/>
          <p:cNvSpPr txBox="1"/>
          <p:nvPr/>
        </p:nvSpPr>
        <p:spPr>
          <a:xfrm>
            <a:off x="6259195" y="622935"/>
            <a:ext cx="5553710" cy="6185535"/>
          </a:xfrm>
          <a:prstGeom prst="rect">
            <a:avLst/>
          </a:prstGeom>
          <a:noFill/>
        </p:spPr>
        <p:txBody>
          <a:bodyPr wrap="square" rtlCol="0">
            <a:spAutoFit/>
          </a:bodyPr>
          <a:lstStyle/>
          <a:p>
            <a:pPr fontAlgn="auto">
              <a:lnSpc>
                <a:spcPct val="150000"/>
              </a:lnSpc>
            </a:pPr>
            <a:r>
              <a:rPr lang="zh-CN" altLang="en-US" sz="2400" dirty="0">
                <a:latin typeface="黑体" panose="02010609060101010101" charset="-122"/>
                <a:ea typeface="黑体" panose="02010609060101010101" charset="-122"/>
                <a:cs typeface="黑体" panose="02010609060101010101" charset="-122"/>
              </a:rPr>
              <a:t>修辞手法是通过修饰、调整语句，运用特定的表达形式以提高语言表达作用的方式和方法。修辞不仅仅在中文里很常见，在英文里也是多种多样。据粗略统计，莎士比亚剧作中就有60多种。</a:t>
            </a:r>
          </a:p>
          <a:p>
            <a:pPr fontAlgn="auto">
              <a:lnSpc>
                <a:spcPct val="150000"/>
              </a:lnSpc>
            </a:pPr>
            <a:r>
              <a:rPr lang="zh-CN" altLang="en-US" sz="2400" dirty="0">
                <a:latin typeface="黑体" panose="02010609060101010101" charset="-122"/>
                <a:ea typeface="黑体" panose="02010609060101010101" charset="-122"/>
                <a:cs typeface="黑体" panose="02010609060101010101" charset="-122"/>
              </a:rPr>
              <a:t>英文修辞法在文章中运用恰当，能化平淡为新奇，化呆板为鲜活，化枯燥为生动，化冗杂为洗练，化晦涩为明快，化一般为艺术，唤起美感，娱人耳目，增强语言的表现力，说服力和感染力！</a:t>
            </a:r>
          </a:p>
          <a:p>
            <a:pPr fontAlgn="auto">
              <a:lnSpc>
                <a:spcPct val="150000"/>
              </a:lnSpc>
            </a:pPr>
            <a:r>
              <a:rPr lang="zh-CN" altLang="en-US" sz="2400" dirty="0">
                <a:latin typeface="黑体" panose="02010609060101010101" charset="-122"/>
                <a:ea typeface="黑体" panose="02010609060101010101" charset="-122"/>
                <a:cs typeface="黑体" panose="02010609060101010101" charset="-122"/>
              </a:rPr>
              <a:t>现实生活不乏这样的例子。</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317625" y="1292860"/>
            <a:ext cx="9077960" cy="4523105"/>
          </a:xfrm>
          <a:prstGeom prst="rect">
            <a:avLst/>
          </a:prstGeom>
          <a:noFill/>
        </p:spPr>
        <p:txBody>
          <a:bodyPr wrap="square" rtlCol="0">
            <a:spAutoFit/>
          </a:bodyPr>
          <a:lstStyle/>
          <a:p>
            <a:pPr fontAlgn="auto">
              <a:lnSpc>
                <a:spcPct val="150000"/>
              </a:lnSpc>
            </a:pPr>
            <a:r>
              <a:rPr lang="zh-CN" altLang="en-US" sz="3200"/>
              <a:t>例3  Confused 和 depressed 为结尾音节韵词，用以形容人的迷惑与沮丧，我们可以将它作为状语用于2017年6月读后续写中：Confused and depressed, Jane held her yellow blouse with her trembling hands.“非常沮丧和迷惑，Jane用颤抖的手抓着她的黄衬衫。”</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317625" y="1292860"/>
            <a:ext cx="9077960" cy="4523105"/>
          </a:xfrm>
          <a:prstGeom prst="rect">
            <a:avLst/>
          </a:prstGeom>
          <a:noFill/>
        </p:spPr>
        <p:txBody>
          <a:bodyPr wrap="square" rtlCol="0">
            <a:spAutoFit/>
          </a:bodyPr>
          <a:lstStyle/>
          <a:p>
            <a:pPr fontAlgn="auto">
              <a:lnSpc>
                <a:spcPct val="150000"/>
              </a:lnSpc>
            </a:pPr>
            <a:r>
              <a:rPr lang="zh-CN" altLang="en-US" sz="3200"/>
              <a:t>例4   Inside 和 outside 为后韵词，表示里里外外、内部和外部的，2017年6月读后续写表达Jane处于险境中，我们可以这样描写：Twelve people inside and outside of the rescue party came to help when Jane was in difficulty.“当Jane处于困境中，内内外外有12个人参与了拯救工作。”</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468120" y="918845"/>
            <a:ext cx="9077960" cy="5262245"/>
          </a:xfrm>
          <a:prstGeom prst="rect">
            <a:avLst/>
          </a:prstGeom>
          <a:noFill/>
        </p:spPr>
        <p:txBody>
          <a:bodyPr wrap="square" rtlCol="0">
            <a:spAutoFit/>
          </a:bodyPr>
          <a:lstStyle/>
          <a:p>
            <a:pPr fontAlgn="auto">
              <a:lnSpc>
                <a:spcPct val="150000"/>
              </a:lnSpc>
            </a:pPr>
            <a:r>
              <a:rPr lang="zh-CN" altLang="en-US" sz="3200"/>
              <a:t>例5  tightly 和lovingly 为后韵词，表示充满爱意、紧紧地（相拥），在2016年10月的读后续写中，Tom找到Jane之后，我们可以这样叙述：Tom hugged Jane tightly and kissed her lovingly, apologizing constantly for his huge mistake.“Tom与Jane紧紧相拥，充满爱意地亲吻着她，不断地为他的巨大过错而道歉。”</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572667" y="283222"/>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押韵实例</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rot="10800000">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468120" y="918845"/>
            <a:ext cx="9077960" cy="4523105"/>
          </a:xfrm>
          <a:prstGeom prst="rect">
            <a:avLst/>
          </a:prstGeom>
          <a:noFill/>
        </p:spPr>
        <p:txBody>
          <a:bodyPr wrap="square" rtlCol="0">
            <a:spAutoFit/>
          </a:bodyPr>
          <a:lstStyle/>
          <a:p>
            <a:pPr fontAlgn="auto">
              <a:lnSpc>
                <a:spcPct val="150000"/>
              </a:lnSpc>
            </a:pPr>
            <a:r>
              <a:rPr lang="zh-CN" altLang="en-US" sz="3200"/>
              <a:t>例6  Excited 和 thrilled 为后韵词，表达人的激动，在2016年10月的读后续写中，Jane终于找到飞机的心里感受，我们可以这样表达：Excited and thrilled, she spotted the helicopter landed beside her on the open area .“她激动地发现一架直升机在她边上的一块开阔地带落了地。” </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315505" y="569867"/>
            <a:ext cx="1689462" cy="644434"/>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Conclusion</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2" name="文本框 1"/>
          <p:cNvSpPr txBox="1"/>
          <p:nvPr/>
        </p:nvSpPr>
        <p:spPr>
          <a:xfrm>
            <a:off x="2820035" y="140335"/>
            <a:ext cx="8177530" cy="6186309"/>
          </a:xfrm>
          <a:prstGeom prst="rect">
            <a:avLst/>
          </a:prstGeom>
          <a:noFill/>
        </p:spPr>
        <p:txBody>
          <a:bodyPr wrap="square" rtlCol="0">
            <a:spAutoFit/>
          </a:bodyPr>
          <a:lstStyle/>
          <a:p>
            <a:pPr fontAlgn="auto">
              <a:lnSpc>
                <a:spcPct val="150000"/>
              </a:lnSpc>
            </a:pPr>
            <a:r>
              <a:rPr lang="zh-CN" altLang="en-US" sz="2400" dirty="0"/>
              <a:t>要想写出活泼的句子，优美的文章，离不开修辞手法的运用。很多学生写文章时，仅仅满足把事情说清楚，平铺直叙，只注重语言通顺不通顺，合理不合理，对语言的运用不作深究，说穿了就是“冷落”修辞手法，忽略了修辞与写作的“攀枝结节”。</a:t>
            </a:r>
          </a:p>
          <a:p>
            <a:pPr fontAlgn="auto">
              <a:lnSpc>
                <a:spcPct val="150000"/>
              </a:lnSpc>
            </a:pPr>
            <a:r>
              <a:rPr lang="zh-CN" altLang="en-US" sz="2400" dirty="0"/>
              <a:t>本人认为，让人读起来舒畅、愉悦的文字，便是好文章，所以，无需拘泥于拗口的高级句型和词汇，如水般流畅便是最美。语言的使用者不分高低贵贱，因此地道的纯粹的英语，是通顺的、流畅的、简洁的，如此而已。因此巧妙地使用押韵，比喻和拟人的修辞手法可以让读者有有美的视觉感，五脏六腑都有轻松愉悦之享受。这种特殊的魅力，让笔下生花。</a:t>
            </a:r>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9152573" y="366395"/>
            <a:ext cx="2505392" cy="956310"/>
            <a:chOff x="10123501" y="139337"/>
            <a:chExt cx="1689676" cy="644862"/>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23501" y="313936"/>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Think</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5" name="图片 4" descr="25e42f9cbe1481e06bba348358a3583"/>
          <p:cNvPicPr>
            <a:picLocks noChangeAspect="1"/>
          </p:cNvPicPr>
          <p:nvPr/>
        </p:nvPicPr>
        <p:blipFill>
          <a:blip r:embed="rId4"/>
          <a:stretch>
            <a:fillRect/>
          </a:stretch>
        </p:blipFill>
        <p:spPr>
          <a:xfrm>
            <a:off x="2475230" y="0"/>
            <a:ext cx="5229225" cy="6972935"/>
          </a:xfrm>
          <a:prstGeom prst="rect">
            <a:avLst/>
          </a:prstGeom>
        </p:spPr>
      </p:pic>
      <p:sp>
        <p:nvSpPr>
          <p:cNvPr id="6" name="文本框 5"/>
          <p:cNvSpPr txBox="1"/>
          <p:nvPr/>
        </p:nvSpPr>
        <p:spPr>
          <a:xfrm>
            <a:off x="704850" y="366395"/>
            <a:ext cx="2746375" cy="365760"/>
          </a:xfrm>
          <a:prstGeom prst="rect">
            <a:avLst/>
          </a:prstGeom>
          <a:noFill/>
        </p:spPr>
        <p:txBody>
          <a:bodyPr wrap="square" rtlCol="0">
            <a:spAutoFit/>
          </a:bodyPr>
          <a:lstStyle/>
          <a:p>
            <a:r>
              <a:rPr lang="zh-CN" altLang="en-US"/>
              <a:t>修辞？</a:t>
            </a:r>
          </a:p>
        </p:txBody>
      </p:sp>
      <p:sp>
        <p:nvSpPr>
          <p:cNvPr id="2" name="文本框 1"/>
          <p:cNvSpPr txBox="1"/>
          <p:nvPr/>
        </p:nvSpPr>
        <p:spPr>
          <a:xfrm>
            <a:off x="7910195" y="2517775"/>
            <a:ext cx="3927475" cy="1938020"/>
          </a:xfrm>
          <a:prstGeom prst="rect">
            <a:avLst/>
          </a:prstGeom>
          <a:noFill/>
        </p:spPr>
        <p:txBody>
          <a:bodyPr wrap="square" rtlCol="0">
            <a:spAutoFit/>
          </a:bodyPr>
          <a:lstStyle/>
          <a:p>
            <a:pPr algn="ctr" fontAlgn="auto">
              <a:lnSpc>
                <a:spcPct val="150000"/>
              </a:lnSpc>
            </a:pPr>
            <a:r>
              <a:rPr lang="en-US" altLang="zh-CN" sz="4000">
                <a:latin typeface="Comic Sans MS" panose="030F0902030302020204" charset="0"/>
                <a:cs typeface="Comic Sans MS" panose="030F0902030302020204" charset="0"/>
              </a:rPr>
              <a:t>Beijing was not built in a day.</a:t>
            </a:r>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9152890" y="366395"/>
            <a:ext cx="2505075" cy="955675"/>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HOMEWORK</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4" name="文本框 3"/>
          <p:cNvSpPr txBox="1"/>
          <p:nvPr/>
        </p:nvSpPr>
        <p:spPr>
          <a:xfrm>
            <a:off x="2475230" y="1322705"/>
            <a:ext cx="9512300" cy="5212080"/>
          </a:xfrm>
          <a:prstGeom prst="rect">
            <a:avLst/>
          </a:prstGeom>
          <a:noFill/>
        </p:spPr>
        <p:txBody>
          <a:bodyPr wrap="square" rtlCol="0">
            <a:spAutoFit/>
          </a:bodyPr>
          <a:lstStyle/>
          <a:p>
            <a:pPr fontAlgn="auto">
              <a:lnSpc>
                <a:spcPct val="200000"/>
              </a:lnSpc>
            </a:pPr>
            <a:r>
              <a:rPr lang="zh-CN" altLang="en-US" sz="2800"/>
              <a:t>Suddenly a little rabbit jumped out in front of my horse. Never had I seen such a lovely creature in my life so I followed its track without thinking twice. But the cute rabbit, which aroused my interest, was quickly out of sight. In the process of seeking for it , I was totally immersed in the charm of nature. The luxuriant forests, the tiny flowers that perfumed the air, the groups of </a:t>
            </a:r>
          </a:p>
        </p:txBody>
      </p:sp>
      <p:sp>
        <p:nvSpPr>
          <p:cNvPr id="2" name="文本框 1"/>
          <p:cNvSpPr txBox="1"/>
          <p:nvPr/>
        </p:nvSpPr>
        <p:spPr>
          <a:xfrm>
            <a:off x="2675890" y="1078230"/>
            <a:ext cx="5163820" cy="368300"/>
          </a:xfrm>
          <a:prstGeom prst="rect">
            <a:avLst/>
          </a:prstGeom>
          <a:noFill/>
        </p:spPr>
        <p:txBody>
          <a:bodyPr wrap="square" rtlCol="0">
            <a:spAutoFit/>
          </a:bodyPr>
          <a:lstStyle/>
          <a:p>
            <a:r>
              <a:rPr lang="zh-CN" altLang="en-US"/>
              <a:t>欣赏</a:t>
            </a:r>
            <a:r>
              <a:rPr lang="en-US" altLang="zh-CN"/>
              <a:t>2018</a:t>
            </a:r>
            <a:r>
              <a:rPr lang="zh-CN" altLang="en-US"/>
              <a:t>年六月高考好文章并模仿</a:t>
            </a:r>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9152890" y="366395"/>
            <a:ext cx="2505075" cy="955675"/>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HOMEWORK</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4" name="文本框 3"/>
          <p:cNvSpPr txBox="1"/>
          <p:nvPr/>
        </p:nvSpPr>
        <p:spPr>
          <a:xfrm>
            <a:off x="2758440" y="1235710"/>
            <a:ext cx="9229090" cy="5212080"/>
          </a:xfrm>
          <a:prstGeom prst="rect">
            <a:avLst/>
          </a:prstGeom>
          <a:noFill/>
        </p:spPr>
        <p:txBody>
          <a:bodyPr wrap="square" rtlCol="0">
            <a:spAutoFit/>
          </a:bodyPr>
          <a:lstStyle/>
          <a:p>
            <a:pPr fontAlgn="auto">
              <a:lnSpc>
                <a:spcPct val="200000"/>
              </a:lnSpc>
            </a:pPr>
            <a:r>
              <a:rPr lang="zh-CN" altLang="en-US" sz="2800">
                <a:sym typeface="+mn-ea"/>
              </a:rPr>
              <a:t>sheep in the far distance and the singing river all made me feel my soul purified. Both dad and I had forgotten the time and it seemed difficult for us to go back.</a:t>
            </a:r>
            <a:endParaRPr lang="zh-CN" altLang="en-US" sz="2800"/>
          </a:p>
          <a:p>
            <a:pPr fontAlgn="auto">
              <a:lnSpc>
                <a:spcPct val="200000"/>
              </a:lnSpc>
            </a:pPr>
            <a:r>
              <a:rPr lang="zh-CN" altLang="en-US" sz="2800">
                <a:sym typeface="+mn-ea"/>
              </a:rPr>
              <a:t>We had no idea where we were and it was getting dark. The lovely plants around us turned into a horrible appearance. The dead silence between dad and me made me more nervous </a:t>
            </a: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9152890" y="366395"/>
            <a:ext cx="2505075" cy="955675"/>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HOMEWORK</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4" name="文本框 3"/>
          <p:cNvSpPr txBox="1"/>
          <p:nvPr/>
        </p:nvSpPr>
        <p:spPr>
          <a:xfrm>
            <a:off x="2758440" y="1235710"/>
            <a:ext cx="9229090" cy="4358640"/>
          </a:xfrm>
          <a:prstGeom prst="rect">
            <a:avLst/>
          </a:prstGeom>
          <a:noFill/>
        </p:spPr>
        <p:txBody>
          <a:bodyPr wrap="square" rtlCol="0">
            <a:spAutoFit/>
          </a:bodyPr>
          <a:lstStyle/>
          <a:p>
            <a:pPr fontAlgn="auto">
              <a:lnSpc>
                <a:spcPct val="200000"/>
              </a:lnSpc>
            </a:pPr>
            <a:r>
              <a:rPr lang="zh-CN" altLang="en-US" sz="2800">
                <a:sym typeface="+mn-ea"/>
              </a:rPr>
              <a:t>and scared. Finally we decided to wait. At that moment, it was completely dark except the faint light given out of a few stars in the sky. All of a sudden, I saw torchlight moving and heard the voice of Uncle Paul. Instinctively I shouted back crazily. The fear and despair that had been building up inside of me just </a:t>
            </a: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0"/>
            <a:ext cx="24758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pic>
        <p:nvPicPr>
          <p:cNvPr id="32" name="图片 31"/>
          <p:cNvPicPr>
            <a:picLocks noChangeAspect="1"/>
          </p:cNvPicPr>
          <p:nvPr/>
        </p:nvPicPr>
        <p:blipFill>
          <a:blip r:embed="rId3" cstate="screen"/>
          <a:stretch>
            <a:fillRect/>
          </a:stretch>
        </p:blipFill>
        <p:spPr>
          <a:xfrm>
            <a:off x="-1443678" y="4866090"/>
            <a:ext cx="3235424" cy="3257892"/>
          </a:xfrm>
          <a:prstGeom prst="rect">
            <a:avLst/>
          </a:prstGeom>
        </p:spPr>
      </p:pic>
      <p:grpSp>
        <p:nvGrpSpPr>
          <p:cNvPr id="3" name="组合 2"/>
          <p:cNvGrpSpPr/>
          <p:nvPr/>
        </p:nvGrpSpPr>
        <p:grpSpPr>
          <a:xfrm>
            <a:off x="9152890" y="366395"/>
            <a:ext cx="2505075" cy="955675"/>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HOMEWORK</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524692" y="3686898"/>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4" name="文本框 3"/>
          <p:cNvSpPr txBox="1"/>
          <p:nvPr/>
        </p:nvSpPr>
        <p:spPr>
          <a:xfrm>
            <a:off x="2758440" y="1235710"/>
            <a:ext cx="9229090" cy="2651760"/>
          </a:xfrm>
          <a:prstGeom prst="rect">
            <a:avLst/>
          </a:prstGeom>
          <a:noFill/>
        </p:spPr>
        <p:txBody>
          <a:bodyPr wrap="square" rtlCol="0">
            <a:spAutoFit/>
          </a:bodyPr>
          <a:lstStyle/>
          <a:p>
            <a:pPr fontAlgn="auto">
              <a:lnSpc>
                <a:spcPct val="200000"/>
              </a:lnSpc>
            </a:pPr>
            <a:r>
              <a:rPr lang="zh-CN" altLang="en-US" sz="2800">
                <a:sym typeface="+mn-ea"/>
              </a:rPr>
              <a:t>came to an end. Ultimately, we were back, safe and sound. Sitting in the guestroom, I found it really blissful to be accompanied by your beloved ones!</a:t>
            </a:r>
            <a:endParaRPr lang="zh-CN" altLang="en-US" sz="2800"/>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 name="组合 67"/>
          <p:cNvGrpSpPr/>
          <p:nvPr/>
        </p:nvGrpSpPr>
        <p:grpSpPr>
          <a:xfrm>
            <a:off x="1427480" y="1981200"/>
            <a:ext cx="8845550" cy="1434465"/>
            <a:chOff x="2248" y="3906"/>
            <a:chExt cx="13930" cy="2259"/>
          </a:xfrm>
        </p:grpSpPr>
        <p:grpSp>
          <p:nvGrpSpPr>
            <p:cNvPr id="65" name="Group 16"/>
            <p:cNvGrpSpPr/>
            <p:nvPr/>
          </p:nvGrpSpPr>
          <p:grpSpPr>
            <a:xfrm>
              <a:off x="3298" y="3906"/>
              <a:ext cx="12880" cy="2259"/>
              <a:chOff x="2159115" y="2368608"/>
              <a:chExt cx="8179695" cy="1434540"/>
            </a:xfrm>
          </p:grpSpPr>
          <p:sp>
            <p:nvSpPr>
              <p:cNvPr id="66" name="TextBox 153"/>
              <p:cNvSpPr txBox="1"/>
              <p:nvPr/>
            </p:nvSpPr>
            <p:spPr>
              <a:xfrm>
                <a:off x="2159115" y="2368608"/>
                <a:ext cx="8053317" cy="977316"/>
              </a:xfrm>
              <a:prstGeom prst="rect">
                <a:avLst/>
              </a:prstGeom>
              <a:noFill/>
            </p:spPr>
            <p:txBody>
              <a:bodyPr wrap="square" rtlCol="0">
                <a:spAutoFit/>
              </a:bodyPr>
              <a:lstStyle/>
              <a:p>
                <a:pPr algn="ctr">
                  <a:lnSpc>
                    <a:spcPct val="120000"/>
                  </a:lnSpc>
                </a:pPr>
                <a:r>
                  <a:rPr lang="en-US" altLang="zh-CN" sz="2800">
                    <a:latin typeface="Comic Sans MS" panose="030F0902030302020204" charset="0"/>
                    <a:cs typeface="Comic Sans MS" panose="030F0902030302020204" charset="0"/>
                    <a:sym typeface="+mn-ea"/>
                  </a:rPr>
                  <a:t>   </a:t>
                </a:r>
                <a:r>
                  <a:rPr lang="zh-CN" altLang="en-US" sz="2000">
                    <a:latin typeface="Comic Sans MS" panose="030F0902030302020204" charset="0"/>
                    <a:cs typeface="Comic Sans MS" panose="030F0902030302020204" charset="0"/>
                    <a:sym typeface="+mn-ea"/>
                  </a:rPr>
                  <a:t>When you rescued your trousers ，did you find the note was whiter than white？</a:t>
                </a:r>
              </a:p>
            </p:txBody>
          </p:sp>
          <p:sp>
            <p:nvSpPr>
              <p:cNvPr id="67" name="Rectangle 154"/>
              <p:cNvSpPr/>
              <p:nvPr/>
            </p:nvSpPr>
            <p:spPr>
              <a:xfrm>
                <a:off x="2655104" y="3345924"/>
                <a:ext cx="7683706" cy="457224"/>
              </a:xfrm>
              <a:prstGeom prst="rect">
                <a:avLst/>
              </a:prstGeom>
            </p:spPr>
            <p:txBody>
              <a:bodyPr wrap="square">
                <a:spAutoFit/>
              </a:bodyPr>
              <a:lstStyle/>
              <a:p>
                <a:pPr>
                  <a:lnSpc>
                    <a:spcPct val="120000"/>
                  </a:lnSpc>
                </a:pPr>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mn-ea"/>
                    <a:sym typeface="FZHei-B01S" panose="02010601030101010101" pitchFamily="2" charset="-122"/>
                  </a:rPr>
                  <a:t>就是反讽的形式，从洁白无瑕的原意来形容洗白了的钞票。</a:t>
                </a:r>
              </a:p>
            </p:txBody>
          </p:sp>
        </p:grpSp>
        <p:grpSp>
          <p:nvGrpSpPr>
            <p:cNvPr id="42" name="Group 160"/>
            <p:cNvGrpSpPr/>
            <p:nvPr/>
          </p:nvGrpSpPr>
          <p:grpSpPr>
            <a:xfrm>
              <a:off x="2248" y="4933"/>
              <a:ext cx="437" cy="436"/>
              <a:chOff x="2138511" y="2464802"/>
              <a:chExt cx="354012" cy="352956"/>
            </a:xfrm>
            <a:solidFill>
              <a:schemeClr val="accent2"/>
            </a:solidFill>
          </p:grpSpPr>
          <p:sp>
            <p:nvSpPr>
              <p:cNvPr id="94" name="Oval 161"/>
              <p:cNvSpPr>
                <a:spLocks noChangeArrowheads="1"/>
              </p:cNvSpPr>
              <p:nvPr/>
            </p:nvSpPr>
            <p:spPr bwMode="auto">
              <a:xfrm>
                <a:off x="2229830" y="2555417"/>
                <a:ext cx="171376" cy="17172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sp>
            <p:nvSpPr>
              <p:cNvPr id="95" name="Freeform 162"/>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grpSp>
      </p:grpSp>
      <p:grpSp>
        <p:nvGrpSpPr>
          <p:cNvPr id="70" name="组合 69"/>
          <p:cNvGrpSpPr/>
          <p:nvPr/>
        </p:nvGrpSpPr>
        <p:grpSpPr>
          <a:xfrm>
            <a:off x="1428296" y="3612515"/>
            <a:ext cx="8470084" cy="977265"/>
            <a:chOff x="2250" y="6398"/>
            <a:chExt cx="13339" cy="1539"/>
          </a:xfrm>
        </p:grpSpPr>
        <p:sp>
          <p:nvSpPr>
            <p:cNvPr id="60" name="TextBox 153"/>
            <p:cNvSpPr txBox="1"/>
            <p:nvPr/>
          </p:nvSpPr>
          <p:spPr>
            <a:xfrm>
              <a:off x="2908" y="6398"/>
              <a:ext cx="12681" cy="1539"/>
            </a:xfrm>
            <a:prstGeom prst="rect">
              <a:avLst/>
            </a:prstGeom>
            <a:noFill/>
          </p:spPr>
          <p:txBody>
            <a:bodyPr wrap="square" rtlCol="0">
              <a:spAutoFit/>
            </a:bodyPr>
            <a:lstStyle/>
            <a:p>
              <a:pPr algn="ctr">
                <a:lnSpc>
                  <a:spcPct val="120000"/>
                </a:lnSpc>
              </a:pPr>
              <a:r>
                <a:rPr lang="en-US" altLang="zh-CN" sz="2800">
                  <a:latin typeface="Comic Sans MS" panose="030F0902030302020204" charset="0"/>
                  <a:cs typeface="Comic Sans MS" panose="030F0902030302020204" charset="0"/>
                  <a:sym typeface="+mn-ea"/>
                </a:rPr>
                <a:t>   </a:t>
              </a:r>
              <a:r>
                <a:rPr lang="zh-CN" altLang="en-US" sz="2000">
                  <a:latin typeface="Comic Sans MS" panose="030F0902030302020204" charset="0"/>
                  <a:cs typeface="Comic Sans MS" panose="030F0902030302020204" charset="0"/>
                  <a:sym typeface="+mn-ea"/>
                </a:rPr>
                <a:t>The bad news was a dagger into her heart（隐喻）</a:t>
              </a:r>
            </a:p>
            <a:p>
              <a:pPr algn="ctr">
                <a:lnSpc>
                  <a:spcPct val="120000"/>
                </a:lnSpc>
              </a:pPr>
              <a:r>
                <a:rPr lang="zh-CN" altLang="en-US" sz="2000">
                  <a:latin typeface="Comic Sans MS" panose="030F0902030302020204" charset="0"/>
                  <a:cs typeface="Comic Sans MS" panose="030F0902030302020204" charset="0"/>
                  <a:sym typeface="+mn-ea"/>
                </a:rPr>
                <a:t>The bad news knocked at her door at midnight（拟人）</a:t>
              </a:r>
            </a:p>
          </p:txBody>
        </p:sp>
        <p:grpSp>
          <p:nvGrpSpPr>
            <p:cNvPr id="44" name="Group 165"/>
            <p:cNvGrpSpPr/>
            <p:nvPr/>
          </p:nvGrpSpPr>
          <p:grpSpPr>
            <a:xfrm>
              <a:off x="2250" y="6950"/>
              <a:ext cx="437" cy="436"/>
              <a:chOff x="2139321" y="1756318"/>
              <a:chExt cx="354012" cy="352956"/>
            </a:xfrm>
            <a:solidFill>
              <a:schemeClr val="accent3"/>
            </a:solidFill>
          </p:grpSpPr>
          <p:sp>
            <p:nvSpPr>
              <p:cNvPr id="100" name="Oval 166"/>
              <p:cNvSpPr>
                <a:spLocks noChangeArrowheads="1"/>
              </p:cNvSpPr>
              <p:nvPr/>
            </p:nvSpPr>
            <p:spPr bwMode="auto">
              <a:xfrm>
                <a:off x="2229830" y="1846123"/>
                <a:ext cx="171376" cy="17172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sp>
            <p:nvSpPr>
              <p:cNvPr id="101" name="Freeform 167"/>
              <p:cNvSpPr>
                <a:spLocks noEditPoints="1"/>
              </p:cNvSpPr>
              <p:nvPr/>
            </p:nvSpPr>
            <p:spPr bwMode="auto">
              <a:xfrm>
                <a:off x="2139321" y="1756318"/>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grpSp>
      </p:grpSp>
      <p:grpSp>
        <p:nvGrpSpPr>
          <p:cNvPr id="69" name="组合 68"/>
          <p:cNvGrpSpPr/>
          <p:nvPr/>
        </p:nvGrpSpPr>
        <p:grpSpPr>
          <a:xfrm>
            <a:off x="1427480" y="360045"/>
            <a:ext cx="8597265" cy="1437640"/>
            <a:chOff x="2248" y="567"/>
            <a:chExt cx="13539" cy="2264"/>
          </a:xfrm>
        </p:grpSpPr>
        <p:grpSp>
          <p:nvGrpSpPr>
            <p:cNvPr id="40" name="Group 155"/>
            <p:cNvGrpSpPr/>
            <p:nvPr/>
          </p:nvGrpSpPr>
          <p:grpSpPr>
            <a:xfrm>
              <a:off x="2248" y="1294"/>
              <a:ext cx="437" cy="436"/>
              <a:chOff x="2138511" y="2464802"/>
              <a:chExt cx="354012" cy="352956"/>
            </a:xfrm>
            <a:solidFill>
              <a:schemeClr val="accent1"/>
            </a:solidFill>
          </p:grpSpPr>
          <p:sp>
            <p:nvSpPr>
              <p:cNvPr id="88" name="Oval 156"/>
              <p:cNvSpPr>
                <a:spLocks noChangeArrowheads="1"/>
              </p:cNvSpPr>
              <p:nvPr/>
            </p:nvSpPr>
            <p:spPr bwMode="auto">
              <a:xfrm>
                <a:off x="2229830" y="2555417"/>
                <a:ext cx="171376" cy="17172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sp>
            <p:nvSpPr>
              <p:cNvPr id="89" name="Freeform 157"/>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grpSp>
        <p:grpSp>
          <p:nvGrpSpPr>
            <p:cNvPr id="62" name="Group 16"/>
            <p:cNvGrpSpPr/>
            <p:nvPr/>
          </p:nvGrpSpPr>
          <p:grpSpPr>
            <a:xfrm>
              <a:off x="2907" y="567"/>
              <a:ext cx="12880" cy="2264"/>
              <a:chOff x="2159115" y="2368608"/>
              <a:chExt cx="8179695" cy="1437715"/>
            </a:xfrm>
          </p:grpSpPr>
          <p:sp>
            <p:nvSpPr>
              <p:cNvPr id="63" name="TextBox 153"/>
              <p:cNvSpPr txBox="1"/>
              <p:nvPr/>
            </p:nvSpPr>
            <p:spPr>
              <a:xfrm>
                <a:off x="2159115" y="2368608"/>
                <a:ext cx="8053317" cy="969061"/>
              </a:xfrm>
              <a:prstGeom prst="rect">
                <a:avLst/>
              </a:prstGeom>
              <a:noFill/>
            </p:spPr>
            <p:txBody>
              <a:bodyPr wrap="square" rtlCol="0">
                <a:spAutoFit/>
              </a:bodyPr>
              <a:lstStyle/>
              <a:p>
                <a:pPr algn="ctr">
                  <a:lnSpc>
                    <a:spcPct val="120000"/>
                  </a:lnSpc>
                </a:pPr>
                <a:r>
                  <a:rPr lang="en-US" altLang="zh-CN" sz="2800">
                    <a:latin typeface="Comic Sans MS" panose="030F0902030302020204" charset="0"/>
                    <a:cs typeface="Comic Sans MS" panose="030F0902030302020204" charset="0"/>
                    <a:sym typeface="+mn-ea"/>
                  </a:rPr>
                  <a:t>   </a:t>
                </a:r>
                <a:r>
                  <a:rPr lang="zh-CN" altLang="en-US" sz="2000">
                    <a:latin typeface="Comic Sans MS" panose="030F0902030302020204" charset="0"/>
                    <a:cs typeface="Comic Sans MS" panose="030F0902030302020204" charset="0"/>
                    <a:sym typeface="+mn-ea"/>
                  </a:rPr>
                  <a:t>If people keep telling you to quit smoking, don</a:t>
                </a:r>
                <a:r>
                  <a:rPr lang="en-US" altLang="zh-CN" sz="2000">
                    <a:latin typeface="Comic Sans MS" panose="030F0902030302020204" charset="0"/>
                    <a:cs typeface="Comic Sans MS" panose="030F0902030302020204" charset="0"/>
                    <a:sym typeface="+mn-ea"/>
                  </a:rPr>
                  <a:t>‘</a:t>
                </a:r>
                <a:r>
                  <a:rPr lang="zh-CN" altLang="en-US" sz="2000">
                    <a:latin typeface="Comic Sans MS" panose="030F0902030302020204" charset="0"/>
                    <a:cs typeface="Comic Sans MS" panose="030F0902030302020204" charset="0"/>
                    <a:sym typeface="+mn-ea"/>
                  </a:rPr>
                  <a:t>t listen… They are probably trying to trick you into living longer. </a:t>
                </a:r>
                <a:endParaRPr lang="zh-CN" altLang="en-US" sz="2000" dirty="0">
                  <a:solidFill>
                    <a:schemeClr val="bg1">
                      <a:lumMod val="65000"/>
                    </a:schemeClr>
                  </a:solidFill>
                  <a:latin typeface="Comic Sans MS" panose="030F0902030302020204" charset="0"/>
                  <a:ea typeface="微软雅黑" panose="020B0503020204020204" pitchFamily="34" charset="-122"/>
                  <a:cs typeface="Comic Sans MS" panose="030F0902030302020204" charset="0"/>
                  <a:sym typeface="+mn-ea"/>
                </a:endParaRPr>
              </a:p>
            </p:txBody>
          </p:sp>
          <p:sp>
            <p:nvSpPr>
              <p:cNvPr id="64" name="Rectangle 154"/>
              <p:cNvSpPr/>
              <p:nvPr/>
            </p:nvSpPr>
            <p:spPr>
              <a:xfrm>
                <a:off x="2655104" y="3345924"/>
                <a:ext cx="7683706" cy="460399"/>
              </a:xfrm>
              <a:prstGeom prst="rect">
                <a:avLst/>
              </a:prstGeom>
            </p:spPr>
            <p:txBody>
              <a:bodyPr wrap="square">
                <a:spAutoFit/>
              </a:bodyPr>
              <a:lstStyle/>
              <a:p>
                <a:pPr>
                  <a:lnSpc>
                    <a:spcPct val="120000"/>
                  </a:lnSpc>
                </a:pPr>
                <a:r>
                  <a:rPr lang="zh-CN" altLang="en-US" sz="2000" dirty="0">
                    <a:solidFill>
                      <a:schemeClr val="bg1">
                        <a:lumMod val="65000"/>
                      </a:schemeClr>
                    </a:solidFill>
                    <a:latin typeface="微软雅黑" panose="020B0503020204020204" pitchFamily="34" charset="-122"/>
                    <a:ea typeface="微软雅黑" panose="020B0503020204020204" pitchFamily="34" charset="-122"/>
                    <a:cs typeface="+mn-ea"/>
                    <a:sym typeface="FZHei-B01S" panose="02010601030101010101" pitchFamily="2" charset="-122"/>
                  </a:rPr>
                  <a:t>如果有人苦口婆心劝你戒烟，不要理…他们大概是想骗你活得长些</a:t>
                </a:r>
              </a:p>
            </p:txBody>
          </p:sp>
        </p:grpSp>
      </p:grpSp>
      <p:grpSp>
        <p:nvGrpSpPr>
          <p:cNvPr id="71" name="组合 70"/>
          <p:cNvGrpSpPr/>
          <p:nvPr/>
        </p:nvGrpSpPr>
        <p:grpSpPr>
          <a:xfrm>
            <a:off x="1356541" y="4722495"/>
            <a:ext cx="8470719" cy="1419860"/>
            <a:chOff x="2250" y="6049"/>
            <a:chExt cx="13340" cy="2236"/>
          </a:xfrm>
        </p:grpSpPr>
        <p:sp>
          <p:nvSpPr>
            <p:cNvPr id="72" name="TextBox 153"/>
            <p:cNvSpPr txBox="1"/>
            <p:nvPr/>
          </p:nvSpPr>
          <p:spPr>
            <a:xfrm>
              <a:off x="2909" y="6049"/>
              <a:ext cx="12681" cy="2236"/>
            </a:xfrm>
            <a:prstGeom prst="rect">
              <a:avLst/>
            </a:prstGeom>
            <a:noFill/>
          </p:spPr>
          <p:txBody>
            <a:bodyPr wrap="square" rtlCol="0">
              <a:spAutoFit/>
            </a:bodyPr>
            <a:lstStyle/>
            <a:p>
              <a:pPr algn="ctr">
                <a:lnSpc>
                  <a:spcPct val="120000"/>
                </a:lnSpc>
              </a:pPr>
              <a:r>
                <a:rPr dirty="0">
                  <a:latin typeface="Comic Sans MS" panose="030F0902030302020204" charset="0"/>
                  <a:cs typeface="Comic Sans MS" panose="030F0902030302020204" charset="0"/>
                  <a:sym typeface="+mn-ea"/>
                </a:rPr>
                <a:t>1）When reports came into London Zoo that a wild puma had been spotted forty-five miles south of London, they were not taken seriously. 2）When the article arrived, the editor read the first sentence and then refused to publish it. The article began</a:t>
              </a:r>
              <a:r>
                <a:rPr lang="en-US" dirty="0">
                  <a:latin typeface="Comic Sans MS" panose="030F0902030302020204" charset="0"/>
                  <a:cs typeface="Comic Sans MS" panose="030F0902030302020204" charset="0"/>
                  <a:sym typeface="+mn-ea"/>
                </a:rPr>
                <a:t>.</a:t>
              </a:r>
              <a:endParaRPr dirty="0">
                <a:latin typeface="Comic Sans MS" panose="030F0902030302020204" charset="0"/>
                <a:cs typeface="Comic Sans MS" panose="030F0902030302020204" charset="0"/>
                <a:sym typeface="+mn-ea"/>
              </a:endParaRPr>
            </a:p>
          </p:txBody>
        </p:sp>
        <p:grpSp>
          <p:nvGrpSpPr>
            <p:cNvPr id="73" name="Group 165"/>
            <p:cNvGrpSpPr/>
            <p:nvPr/>
          </p:nvGrpSpPr>
          <p:grpSpPr>
            <a:xfrm>
              <a:off x="2250" y="6950"/>
              <a:ext cx="437" cy="436"/>
              <a:chOff x="2139321" y="1756318"/>
              <a:chExt cx="354012" cy="352956"/>
            </a:xfrm>
            <a:solidFill>
              <a:schemeClr val="accent3"/>
            </a:solidFill>
          </p:grpSpPr>
          <p:sp>
            <p:nvSpPr>
              <p:cNvPr id="74" name="Oval 166"/>
              <p:cNvSpPr>
                <a:spLocks noChangeArrowheads="1"/>
              </p:cNvSpPr>
              <p:nvPr/>
            </p:nvSpPr>
            <p:spPr bwMode="auto">
              <a:xfrm>
                <a:off x="2229830" y="1846123"/>
                <a:ext cx="171376" cy="17172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sp>
            <p:nvSpPr>
              <p:cNvPr id="75" name="Freeform 167"/>
              <p:cNvSpPr>
                <a:spLocks noEditPoints="1"/>
              </p:cNvSpPr>
              <p:nvPr/>
            </p:nvSpPr>
            <p:spPr bwMode="auto">
              <a:xfrm>
                <a:off x="2139321" y="1756318"/>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8573" tIns="64288" rIns="128573" bIns="64288" numCol="1" anchor="t" anchorCtr="0" compatLnSpc="1"/>
              <a:lstStyle/>
              <a:p>
                <a:pPr algn="ctr">
                  <a:lnSpc>
                    <a:spcPct val="120000"/>
                  </a:lnSpc>
                </a:pPr>
                <a:endParaRPr lang="id-ID" sz="935" dirty="0">
                  <a:latin typeface="微软雅黑" panose="020B0503020204020204" pitchFamily="34" charset="-122"/>
                  <a:ea typeface="微软雅黑" panose="020B0503020204020204" pitchFamily="34" charset="-122"/>
                  <a:cs typeface="+mn-ea"/>
                  <a:sym typeface="FZHei-B01S" panose="02010601030101010101" pitchFamily="2" charset="-122"/>
                </a:endParaRPr>
              </a:p>
            </p:txBody>
          </p:sp>
        </p:grpSp>
      </p:grpSp>
      <p:sp>
        <p:nvSpPr>
          <p:cNvPr id="76" name="立方体 75"/>
          <p:cNvSpPr/>
          <p:nvPr/>
        </p:nvSpPr>
        <p:spPr>
          <a:xfrm rot="759971">
            <a:off x="656227" y="12337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105" name="组合 104"/>
          <p:cNvGrpSpPr/>
          <p:nvPr/>
        </p:nvGrpSpPr>
        <p:grpSpPr>
          <a:xfrm>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文本框 29"/>
          <p:cNvSpPr txBox="1"/>
          <p:nvPr/>
        </p:nvSpPr>
        <p:spPr>
          <a:xfrm>
            <a:off x="3552825" y="4112260"/>
            <a:ext cx="4187190" cy="808990"/>
          </a:xfrm>
          <a:prstGeom prst="rect">
            <a:avLst/>
          </a:prstGeom>
          <a:noFill/>
        </p:spPr>
        <p:txBody>
          <a:bodyPr wrap="square" rtlCol="0">
            <a:spAutoFit/>
          </a:bodyPr>
          <a:lstStyle/>
          <a:p>
            <a:pPr algn="dist"/>
            <a:r>
              <a:rPr lang="en-US" altLang="zh-CN" sz="4400" b="1" dirty="0">
                <a:latin typeface="微软雅黑" panose="020B0503020204020204" pitchFamily="34" charset="-122"/>
                <a:ea typeface="微软雅黑" panose="020B0503020204020204" pitchFamily="34" charset="-122"/>
                <a:sym typeface="FZHei-B01S" panose="02010601030101010101" pitchFamily="2" charset="-122"/>
              </a:rPr>
              <a:t>THANK YOU</a:t>
            </a:r>
          </a:p>
        </p:txBody>
      </p:sp>
      <p:sp>
        <p:nvSpPr>
          <p:cNvPr id="31" name="矩形 30"/>
          <p:cNvSpPr/>
          <p:nvPr/>
        </p:nvSpPr>
        <p:spPr>
          <a:xfrm>
            <a:off x="2833591" y="5043561"/>
            <a:ext cx="6524350" cy="461665"/>
          </a:xfrm>
          <a:prstGeom prst="rect">
            <a:avLst/>
          </a:prstGeom>
        </p:spPr>
        <p:txBody>
          <a:bodyPr wrap="none">
            <a:spAutoFit/>
          </a:bodyPr>
          <a:lstStyle/>
          <a:p>
            <a:r>
              <a:rPr lang="zh-CN" altLang="en-US" sz="2400" dirty="0">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Performance management and assessment</a:t>
            </a:r>
          </a:p>
        </p:txBody>
      </p:sp>
      <p:pic>
        <p:nvPicPr>
          <p:cNvPr id="32" name="图片 31"/>
          <p:cNvPicPr>
            <a:picLocks noChangeAspect="1"/>
          </p:cNvPicPr>
          <p:nvPr/>
        </p:nvPicPr>
        <p:blipFill>
          <a:blip r:embed="rId3" cstate="screen"/>
          <a:stretch>
            <a:fillRect/>
          </a:stretch>
        </p:blipFill>
        <p:spPr>
          <a:xfrm>
            <a:off x="4505002" y="678900"/>
            <a:ext cx="3235424" cy="3257892"/>
          </a:xfrm>
          <a:prstGeom prst="rect">
            <a:avLst/>
          </a:prstGeom>
        </p:spPr>
      </p:pic>
      <p:grpSp>
        <p:nvGrpSpPr>
          <p:cNvPr id="3" name="组合 2"/>
          <p:cNvGrpSpPr/>
          <p:nvPr/>
        </p:nvGrpSpPr>
        <p:grpSpPr>
          <a:xfrm>
            <a:off x="10123715" y="139337"/>
            <a:ext cx="1689462" cy="644434"/>
            <a:chOff x="10123715" y="139337"/>
            <a:chExt cx="1689462" cy="644434"/>
          </a:xfrm>
        </p:grpSpPr>
        <p:sp>
          <p:nvSpPr>
            <p:cNvPr id="34" name="矩形 33"/>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3" name="矩形 32"/>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BYE</a:t>
              </a:r>
            </a:p>
          </p:txBody>
        </p:sp>
        <p:cxnSp>
          <p:nvCxnSpPr>
            <p:cNvPr id="36" name="直接连接符 35"/>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5" name="直接连接符 44"/>
          <p:cNvCxnSpPr/>
          <p:nvPr/>
        </p:nvCxnSpPr>
        <p:spPr>
          <a:xfrm>
            <a:off x="3435531" y="1188719"/>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2995748" y="68797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2995748" y="137595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2995748" y="206393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2625633" y="258209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32560" y="5194662"/>
            <a:ext cx="0" cy="1280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061718" y="4280262"/>
            <a:ext cx="0" cy="18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061718" y="46321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061718" y="534413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61718" y="5876065"/>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061718" y="658800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9" name="组合 58"/>
          <p:cNvGrpSpPr/>
          <p:nvPr/>
        </p:nvGrpSpPr>
        <p:grpSpPr>
          <a:xfrm>
            <a:off x="9643292" y="1171300"/>
            <a:ext cx="360000" cy="360000"/>
            <a:chOff x="10528663" y="2230843"/>
            <a:chExt cx="360000" cy="360000"/>
          </a:xfrm>
        </p:grpSpPr>
        <p:cxnSp>
          <p:nvCxnSpPr>
            <p:cNvPr id="57" name="直接连接符 56"/>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0" name="组合 59"/>
          <p:cNvGrpSpPr/>
          <p:nvPr/>
        </p:nvGrpSpPr>
        <p:grpSpPr>
          <a:xfrm>
            <a:off x="1159692" y="656043"/>
            <a:ext cx="360000" cy="360000"/>
            <a:chOff x="10528663" y="2230843"/>
            <a:chExt cx="360000" cy="360000"/>
          </a:xfrm>
        </p:grpSpPr>
        <p:cxnSp>
          <p:nvCxnSpPr>
            <p:cNvPr id="61" name="直接连接符 6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3" name="直接连接符 62"/>
          <p:cNvCxnSpPr/>
          <p:nvPr/>
        </p:nvCxnSpPr>
        <p:spPr>
          <a:xfrm>
            <a:off x="10884262" y="4503782"/>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0884262" y="5191759"/>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1268890" y="5782491"/>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立方体 65"/>
          <p:cNvSpPr/>
          <p:nvPr/>
        </p:nvSpPr>
        <p:spPr>
          <a:xfrm rot="759971">
            <a:off x="1378857" y="2021113"/>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7" name="立方体 66"/>
          <p:cNvSpPr/>
          <p:nvPr/>
        </p:nvSpPr>
        <p:spPr>
          <a:xfrm rot="20629588">
            <a:off x="9662465" y="3977376"/>
            <a:ext cx="377371" cy="360000"/>
          </a:xfrm>
          <a:prstGeom prst="cube">
            <a:avLst>
              <a:gd name="adj" fmla="val 29032"/>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8" name="弧形 67"/>
          <p:cNvSpPr/>
          <p:nvPr/>
        </p:nvSpPr>
        <p:spPr>
          <a:xfrm>
            <a:off x="1422401" y="4702628"/>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9" name="弧形 68"/>
          <p:cNvSpPr/>
          <p:nvPr/>
        </p:nvSpPr>
        <p:spPr>
          <a:xfrm rot="16200000">
            <a:off x="8396515" y="3751943"/>
            <a:ext cx="360000" cy="360000"/>
          </a:xfrm>
          <a:prstGeom prst="arc">
            <a:avLst>
              <a:gd name="adj1" fmla="val 16200000"/>
              <a:gd name="adj2" fmla="val 5786267"/>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70" name="直接连接符 69"/>
          <p:cNvCxnSpPr/>
          <p:nvPr/>
        </p:nvCxnSpPr>
        <p:spPr>
          <a:xfrm>
            <a:off x="8540205" y="-270000"/>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540205" y="417977"/>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8924833" y="1008709"/>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8532948" y="1330959"/>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8924834" y="152835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4220845" y="5551805"/>
            <a:ext cx="3749040" cy="1188720"/>
          </a:xfrm>
          <a:prstGeom prst="rect">
            <a:avLst/>
          </a:prstGeom>
          <a:noFill/>
        </p:spPr>
        <p:txBody>
          <a:bodyPr wrap="square" rtlCol="0">
            <a:spAutoFit/>
          </a:bodyPr>
          <a:lstStyle/>
          <a:p>
            <a:pPr algn="ctr" fontAlgn="auto">
              <a:lnSpc>
                <a:spcPct val="150000"/>
              </a:lnSpc>
            </a:pPr>
            <a:r>
              <a:rPr lang="zh-CN" altLang="en-US" sz="2400">
                <a:latin typeface="华文行楷" panose="02010800040101010101" charset="-122"/>
                <a:ea typeface="华文行楷" panose="02010800040101010101" charset="-122"/>
              </a:rPr>
              <a:t>浙江金华第一中学 </a:t>
            </a:r>
          </a:p>
          <a:p>
            <a:pPr algn="ctr" fontAlgn="auto">
              <a:lnSpc>
                <a:spcPct val="150000"/>
              </a:lnSpc>
            </a:pPr>
            <a:r>
              <a:rPr lang="zh-CN" altLang="en-US" sz="2400">
                <a:latin typeface="华文行楷" panose="02010800040101010101" charset="-122"/>
                <a:ea typeface="华文行楷" panose="02010800040101010101" charset="-122"/>
              </a:rPr>
              <a:t>何建军</a:t>
            </a:r>
          </a:p>
        </p:txBody>
      </p:sp>
    </p:spTree>
  </p:cSld>
  <p:clrMapOvr>
    <a:masterClrMapping/>
  </p:clrMapOvr>
  <mc:AlternateContent xmlns:mc="http://schemas.openxmlformats.org/markup-compatibility/2006" xmlns:p14="http://schemas.microsoft.com/office/powerpoint/2010/main">
    <mc:Choice Requires="p14">
      <p:transition spd="slow" p14:dur="125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barn(outVertical)">
                                      <p:cBhvr>
                                        <p:cTn id="7" dur="500"/>
                                        <p:tgtEl>
                                          <p:spTgt spid="32"/>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1000"/>
                                        <p:tgtEl>
                                          <p:spTgt spid="30"/>
                                        </p:tgtEl>
                                      </p:cBhvr>
                                    </p:animEffect>
                                    <p:anim calcmode="lin" valueType="num">
                                      <p:cBhvr>
                                        <p:cTn id="18" dur="1000" fill="hold"/>
                                        <p:tgtEl>
                                          <p:spTgt spid="30"/>
                                        </p:tgtEl>
                                        <p:attrNameLst>
                                          <p:attrName>ppt_x</p:attrName>
                                        </p:attrNameLst>
                                      </p:cBhvr>
                                      <p:tavLst>
                                        <p:tav tm="0">
                                          <p:val>
                                            <p:strVal val="#ppt_x"/>
                                          </p:val>
                                        </p:tav>
                                        <p:tav tm="100000">
                                          <p:val>
                                            <p:strVal val="#ppt_x"/>
                                          </p:val>
                                        </p:tav>
                                      </p:tavLst>
                                    </p:anim>
                                    <p:anim calcmode="lin" valueType="num">
                                      <p:cBhvr>
                                        <p:cTn id="19" dur="1000" fill="hold"/>
                                        <p:tgtEl>
                                          <p:spTgt spid="30"/>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2" presetClass="entr" presetSubtype="0" fill="hold" grpId="0" nodeType="after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1000"/>
                                        <p:tgtEl>
                                          <p:spTgt spid="31"/>
                                        </p:tgtEl>
                                      </p:cBhvr>
                                    </p:animEffect>
                                    <p:anim calcmode="lin" valueType="num">
                                      <p:cBhvr>
                                        <p:cTn id="24" dur="1000" fill="hold"/>
                                        <p:tgtEl>
                                          <p:spTgt spid="31"/>
                                        </p:tgtEl>
                                        <p:attrNameLst>
                                          <p:attrName>ppt_x</p:attrName>
                                        </p:attrNameLst>
                                      </p:cBhvr>
                                      <p:tavLst>
                                        <p:tav tm="0">
                                          <p:val>
                                            <p:strVal val="#ppt_x"/>
                                          </p:val>
                                        </p:tav>
                                        <p:tav tm="100000">
                                          <p:val>
                                            <p:strVal val="#ppt_x"/>
                                          </p:val>
                                        </p:tav>
                                      </p:tavLst>
                                    </p:anim>
                                    <p:anim calcmode="lin" valueType="num">
                                      <p:cBhvr>
                                        <p:cTn id="25"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2504" y="1190484"/>
            <a:ext cx="6096000" cy="5016758"/>
          </a:xfrm>
          <a:prstGeom prst="rect">
            <a:avLst/>
          </a:prstGeom>
        </p:spPr>
        <p:txBody>
          <a:bodyPr>
            <a:spAutoFit/>
          </a:bodyPr>
          <a:lstStyle/>
          <a:p>
            <a:r>
              <a:rPr lang="zh-CN" altLang="en-US" sz="4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4000" b="1" dirty="0">
              <a:solidFill>
                <a:srgbClr val="FF0000"/>
              </a:solidFill>
              <a:latin typeface="HelveticaNeue" charset="0"/>
            </a:endParaRPr>
          </a:p>
          <a:p>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更多教学资源请关注</a:t>
            </a:r>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595" y="2503014"/>
            <a:ext cx="3276600" cy="3276600"/>
          </a:xfrm>
          <a:prstGeom prst="rect">
            <a:avLst/>
          </a:prstGeom>
        </p:spPr>
      </p:pic>
      <p:sp>
        <p:nvSpPr>
          <p:cNvPr id="4" name="矩形 3"/>
          <p:cNvSpPr/>
          <p:nvPr/>
        </p:nvSpPr>
        <p:spPr>
          <a:xfrm>
            <a:off x="6990735" y="1190484"/>
            <a:ext cx="5201265" cy="1015663"/>
          </a:xfrm>
          <a:prstGeom prst="rect">
            <a:avLst/>
          </a:prstGeom>
        </p:spPr>
        <p:txBody>
          <a:bodyPr wrap="square">
            <a:spAutoFit/>
          </a:bodyPr>
          <a:lstStyle/>
          <a:p>
            <a:r>
              <a:rPr lang="zh-CN" altLang="en-US" sz="6000" b="1" dirty="0">
                <a:latin typeface="华文新魏" panose="02010800040101010101" pitchFamily="2" charset="-122"/>
                <a:ea typeface="华文新魏" panose="02010800040101010101" pitchFamily="2" charset="-122"/>
              </a:rPr>
              <a:t>知识产权声明</a:t>
            </a:r>
          </a:p>
        </p:txBody>
      </p:sp>
    </p:spTree>
    <p:extLst>
      <p:ext uri="{BB962C8B-B14F-4D97-AF65-F5344CB8AC3E}">
        <p14:creationId xmlns:p14="http://schemas.microsoft.com/office/powerpoint/2010/main" val="1534223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solidFill>
        <a:effectLst/>
      </p:bgPr>
    </p:bg>
    <p:spTree>
      <p:nvGrpSpPr>
        <p:cNvPr id="1" name=""/>
        <p:cNvGrpSpPr/>
        <p:nvPr/>
      </p:nvGrpSpPr>
      <p:grpSpPr>
        <a:xfrm>
          <a:off x="0" y="0"/>
          <a:ext cx="0" cy="0"/>
          <a:chOff x="0" y="0"/>
          <a:chExt cx="0" cy="0"/>
        </a:xfrm>
      </p:grpSpPr>
      <p:grpSp>
        <p:nvGrpSpPr>
          <p:cNvPr id="2" name="组合 1"/>
          <p:cNvGrpSpPr/>
          <p:nvPr/>
        </p:nvGrpSpPr>
        <p:grpSpPr>
          <a:xfrm>
            <a:off x="1480457" y="609600"/>
            <a:ext cx="9108171" cy="899104"/>
            <a:chOff x="1480457" y="609600"/>
            <a:chExt cx="9108171" cy="899104"/>
          </a:xfrm>
        </p:grpSpPr>
        <p:cxnSp>
          <p:nvCxnSpPr>
            <p:cNvPr id="4" name="直接连接符 3"/>
            <p:cNvCxnSpPr/>
            <p:nvPr/>
          </p:nvCxnSpPr>
          <p:spPr>
            <a:xfrm>
              <a:off x="1480457" y="954314"/>
              <a:ext cx="3600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6988628" y="954314"/>
              <a:ext cx="3600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392057" y="609600"/>
              <a:ext cx="1407885" cy="583565"/>
            </a:xfrm>
            <a:prstGeom prst="rect">
              <a:avLst/>
            </a:prstGeom>
            <a:solidFill>
              <a:schemeClr val="accent2"/>
            </a:solidFill>
          </p:spPr>
          <p:txBody>
            <a:bodyPr wrap="square" rtlCol="0">
              <a:spAutoFit/>
            </a:bodyPr>
            <a:lstStyle/>
            <a:p>
              <a:pPr algn="dist"/>
              <a:r>
                <a:rPr lang="zh-CN" altLang="en-US" sz="3200" b="1"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rPr>
                <a:t>修辞</a:t>
              </a:r>
            </a:p>
          </p:txBody>
        </p:sp>
        <p:sp>
          <p:nvSpPr>
            <p:cNvPr id="7" name="文本框 6"/>
            <p:cNvSpPr txBox="1"/>
            <p:nvPr/>
          </p:nvSpPr>
          <p:spPr>
            <a:xfrm>
              <a:off x="5252357" y="1139372"/>
              <a:ext cx="1687286" cy="369332"/>
            </a:xfrm>
            <a:prstGeom prst="rect">
              <a:avLst/>
            </a:prstGeom>
            <a:solidFill>
              <a:schemeClr val="accent2"/>
            </a:solidFill>
          </p:spPr>
          <p:txBody>
            <a:bodyPr wrap="square" rtlCol="0">
              <a:spAutoFit/>
            </a:bodyPr>
            <a:lstStyle/>
            <a:p>
              <a:pPr algn="dist"/>
              <a:r>
                <a:rPr lang="en-US" altLang="zh-CN" b="1"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rPr>
                <a:t>CONTENTS</a:t>
              </a:r>
              <a:endParaRPr lang="zh-CN" altLang="en-US" b="1"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endParaRPr>
            </a:p>
          </p:txBody>
        </p:sp>
      </p:grpSp>
      <p:grpSp>
        <p:nvGrpSpPr>
          <p:cNvPr id="32" name="组合 31"/>
          <p:cNvGrpSpPr/>
          <p:nvPr/>
        </p:nvGrpSpPr>
        <p:grpSpPr>
          <a:xfrm>
            <a:off x="1360260" y="2286332"/>
            <a:ext cx="3944711" cy="1141458"/>
            <a:chOff x="1382032" y="2286332"/>
            <a:chExt cx="3944711" cy="1141458"/>
          </a:xfrm>
        </p:grpSpPr>
        <p:sp>
          <p:nvSpPr>
            <p:cNvPr id="10" name="文本框 9"/>
            <p:cNvSpPr txBox="1"/>
            <p:nvPr/>
          </p:nvSpPr>
          <p:spPr>
            <a:xfrm>
              <a:off x="1763712" y="2286332"/>
              <a:ext cx="3181350" cy="521970"/>
            </a:xfrm>
            <a:prstGeom prst="rect">
              <a:avLst/>
            </a:prstGeom>
            <a:noFill/>
          </p:spPr>
          <p:txBody>
            <a:bodyPr wrap="square" rtlCol="0">
              <a:spAutoFit/>
            </a:bodyPr>
            <a:lstStyle/>
            <a:p>
              <a:pPr algn="ctr"/>
              <a:r>
                <a:rPr lang="zh-CN" altLang="zh-CN" sz="2800" dirty="0">
                  <a:solidFill>
                    <a:schemeClr val="bg1"/>
                  </a:solidFill>
                  <a:latin typeface="微软雅黑" panose="020B0503020204020204" pitchFamily="34" charset="-122"/>
                  <a:ea typeface="宋体" panose="02010600030101010101" pitchFamily="2" charset="-122"/>
                  <a:sym typeface="FZHei-B01S" panose="02010601030101010101" pitchFamily="2" charset="-122"/>
                </a:rPr>
                <a:t>比喻</a:t>
              </a:r>
            </a:p>
          </p:txBody>
        </p:sp>
        <p:sp>
          <p:nvSpPr>
            <p:cNvPr id="11" name="文本框 10"/>
            <p:cNvSpPr txBox="1"/>
            <p:nvPr/>
          </p:nvSpPr>
          <p:spPr>
            <a:xfrm>
              <a:off x="1382032" y="2844225"/>
              <a:ext cx="3944711" cy="583565"/>
            </a:xfrm>
            <a:prstGeom prst="rect">
              <a:avLst/>
            </a:prstGeom>
            <a:noFill/>
          </p:spPr>
          <p:txBody>
            <a:bodyPr wrap="square" rtlCol="0">
              <a:spAutoFit/>
            </a:bodyPr>
            <a:lstStyle/>
            <a:p>
              <a:pPr algn="ctr"/>
              <a:r>
                <a:rPr lang="zh-CN" altLang="en-US" sz="1600" dirty="0">
                  <a:solidFill>
                    <a:schemeClr val="bg1"/>
                  </a:solidFill>
                  <a:latin typeface="Comic Sans MS" panose="030F0902030302020204" charset="0"/>
                  <a:ea typeface="微软雅黑" panose="020B0503020204020204" pitchFamily="34" charset="-122"/>
                  <a:cs typeface="Comic Sans MS" panose="030F0902030302020204" charset="0"/>
                  <a:sym typeface="FZHei-B01S" panose="02010601030101010101" pitchFamily="2" charset="-122"/>
                </a:rPr>
                <a:t>Man’s life is often compared to a candle.</a:t>
              </a:r>
            </a:p>
          </p:txBody>
        </p:sp>
      </p:grpSp>
      <p:grpSp>
        <p:nvGrpSpPr>
          <p:cNvPr id="33" name="组合 32"/>
          <p:cNvGrpSpPr/>
          <p:nvPr/>
        </p:nvGrpSpPr>
        <p:grpSpPr>
          <a:xfrm>
            <a:off x="1360260" y="4170627"/>
            <a:ext cx="3944711" cy="1126944"/>
            <a:chOff x="1338488" y="4170627"/>
            <a:chExt cx="3944711" cy="1126944"/>
          </a:xfrm>
        </p:grpSpPr>
        <p:sp>
          <p:nvSpPr>
            <p:cNvPr id="16" name="文本框 15"/>
            <p:cNvSpPr txBox="1"/>
            <p:nvPr/>
          </p:nvSpPr>
          <p:spPr>
            <a:xfrm>
              <a:off x="1720168" y="4170627"/>
              <a:ext cx="3181350" cy="521970"/>
            </a:xfrm>
            <a:prstGeom prst="rect">
              <a:avLst/>
            </a:prstGeom>
            <a:noFill/>
          </p:spPr>
          <p:txBody>
            <a:bodyPr wrap="square" rtlCol="0">
              <a:spAutoFit/>
            </a:bodyPr>
            <a:lstStyle/>
            <a:p>
              <a:pPr algn="ctr"/>
              <a:r>
                <a:rPr lang="zh-CN" altLang="en-US" sz="2800"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rPr>
                <a:t>夸张</a:t>
              </a:r>
            </a:p>
          </p:txBody>
        </p:sp>
        <p:sp>
          <p:nvSpPr>
            <p:cNvPr id="17" name="文本框 16"/>
            <p:cNvSpPr txBox="1"/>
            <p:nvPr/>
          </p:nvSpPr>
          <p:spPr>
            <a:xfrm>
              <a:off x="1338488" y="4714006"/>
              <a:ext cx="3944711" cy="583565"/>
            </a:xfrm>
            <a:prstGeom prst="rect">
              <a:avLst/>
            </a:prstGeom>
            <a:noFill/>
          </p:spPr>
          <p:txBody>
            <a:bodyPr wrap="square" rtlCol="0">
              <a:spAutoFit/>
            </a:bodyPr>
            <a:lstStyle/>
            <a:p>
              <a:pPr algn="ctr"/>
              <a:r>
                <a:rPr lang="zh-CN" altLang="en-US" sz="1600" dirty="0">
                  <a:solidFill>
                    <a:schemeClr val="bg1"/>
                  </a:solidFill>
                  <a:latin typeface="Comic Sans MS" panose="030F0902030302020204" charset="0"/>
                  <a:ea typeface="微软雅黑" panose="020B0503020204020204" pitchFamily="34" charset="-122"/>
                  <a:cs typeface="Comic Sans MS" panose="030F0902030302020204" charset="0"/>
                  <a:sym typeface="FZHei-B01S" panose="02010601030101010101" pitchFamily="2" charset="-122"/>
                </a:rPr>
                <a:t> You are the whole world to me, and the moon and the stars.</a:t>
              </a:r>
            </a:p>
          </p:txBody>
        </p:sp>
      </p:grpSp>
      <p:grpSp>
        <p:nvGrpSpPr>
          <p:cNvPr id="34" name="组合 33"/>
          <p:cNvGrpSpPr/>
          <p:nvPr/>
        </p:nvGrpSpPr>
        <p:grpSpPr>
          <a:xfrm>
            <a:off x="6887482" y="2286332"/>
            <a:ext cx="3944711" cy="895078"/>
            <a:chOff x="6887482" y="2286332"/>
            <a:chExt cx="3944711" cy="895078"/>
          </a:xfrm>
        </p:grpSpPr>
        <p:sp>
          <p:nvSpPr>
            <p:cNvPr id="22" name="文本框 21"/>
            <p:cNvSpPr txBox="1"/>
            <p:nvPr/>
          </p:nvSpPr>
          <p:spPr>
            <a:xfrm>
              <a:off x="7250112" y="2286332"/>
              <a:ext cx="3181350" cy="521970"/>
            </a:xfrm>
            <a:prstGeom prst="rect">
              <a:avLst/>
            </a:prstGeom>
            <a:noFill/>
          </p:spPr>
          <p:txBody>
            <a:bodyPr wrap="square" rtlCol="0">
              <a:spAutoFit/>
            </a:bodyPr>
            <a:lstStyle/>
            <a:p>
              <a:pPr algn="ctr"/>
              <a:r>
                <a:rPr lang="zh-CN" altLang="en-US" sz="2800"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rPr>
                <a:t>拟人</a:t>
              </a:r>
            </a:p>
          </p:txBody>
        </p:sp>
        <p:sp>
          <p:nvSpPr>
            <p:cNvPr id="23" name="文本框 22"/>
            <p:cNvSpPr txBox="1"/>
            <p:nvPr/>
          </p:nvSpPr>
          <p:spPr>
            <a:xfrm>
              <a:off x="6887482" y="2844225"/>
              <a:ext cx="3944711" cy="337185"/>
            </a:xfrm>
            <a:prstGeom prst="rect">
              <a:avLst/>
            </a:prstGeom>
            <a:noFill/>
          </p:spPr>
          <p:txBody>
            <a:bodyPr wrap="square" rtlCol="0">
              <a:spAutoFit/>
            </a:bodyPr>
            <a:lstStyle/>
            <a:p>
              <a:pPr algn="ctr">
                <a:buClrTx/>
                <a:buSzTx/>
                <a:buFontTx/>
              </a:pPr>
              <a:r>
                <a:rPr lang="zh-CN" altLang="en-US" sz="1600" dirty="0">
                  <a:solidFill>
                    <a:schemeClr val="bg1"/>
                  </a:solidFill>
                  <a:latin typeface="Comic Sans MS" panose="030F0902030302020204" charset="0"/>
                  <a:ea typeface="微软雅黑" panose="020B0503020204020204" pitchFamily="34" charset="-122"/>
                  <a:cs typeface="Comic Sans MS" panose="030F0902030302020204" charset="0"/>
                  <a:sym typeface="FZHei-B01S" panose="02010601030101010101" pitchFamily="2" charset="-122"/>
                </a:rPr>
                <a:t>The wind stood up and gave a shout.</a:t>
              </a:r>
            </a:p>
          </p:txBody>
        </p:sp>
      </p:grpSp>
      <p:grpSp>
        <p:nvGrpSpPr>
          <p:cNvPr id="35" name="组合 34"/>
          <p:cNvGrpSpPr/>
          <p:nvPr/>
        </p:nvGrpSpPr>
        <p:grpSpPr>
          <a:xfrm>
            <a:off x="6868432" y="4185142"/>
            <a:ext cx="3944711" cy="1358809"/>
            <a:chOff x="6868432" y="3486066"/>
            <a:chExt cx="3944711" cy="1358809"/>
          </a:xfrm>
        </p:grpSpPr>
        <p:sp>
          <p:nvSpPr>
            <p:cNvPr id="28" name="文本框 27"/>
            <p:cNvSpPr txBox="1"/>
            <p:nvPr/>
          </p:nvSpPr>
          <p:spPr>
            <a:xfrm>
              <a:off x="7250112" y="3486066"/>
              <a:ext cx="3181350" cy="521970"/>
            </a:xfrm>
            <a:prstGeom prst="rect">
              <a:avLst/>
            </a:prstGeom>
            <a:noFill/>
          </p:spPr>
          <p:txBody>
            <a:bodyPr wrap="square" rtlCol="0">
              <a:spAutoFit/>
            </a:bodyPr>
            <a:lstStyle/>
            <a:p>
              <a:pPr algn="ctr"/>
              <a:r>
                <a:rPr lang="zh-CN" altLang="en-US" sz="2800" dirty="0">
                  <a:solidFill>
                    <a:schemeClr val="bg1"/>
                  </a:solidFill>
                  <a:latin typeface="微软雅黑" panose="020B0503020204020204" pitchFamily="34" charset="-122"/>
                  <a:ea typeface="微软雅黑" panose="020B0503020204020204" pitchFamily="34" charset="-122"/>
                  <a:sym typeface="FZHei-B01S" panose="02010601030101010101" pitchFamily="2" charset="-122"/>
                </a:rPr>
                <a:t>押韵</a:t>
              </a:r>
            </a:p>
          </p:txBody>
        </p:sp>
        <p:sp>
          <p:nvSpPr>
            <p:cNvPr id="29" name="文本框 28"/>
            <p:cNvSpPr txBox="1"/>
            <p:nvPr/>
          </p:nvSpPr>
          <p:spPr>
            <a:xfrm>
              <a:off x="6868432" y="4014930"/>
              <a:ext cx="3944711" cy="829945"/>
            </a:xfrm>
            <a:prstGeom prst="rect">
              <a:avLst/>
            </a:prstGeom>
            <a:noFill/>
          </p:spPr>
          <p:txBody>
            <a:bodyPr wrap="square" rtlCol="0">
              <a:spAutoFit/>
            </a:bodyPr>
            <a:lstStyle/>
            <a:p>
              <a:pPr algn="ctr"/>
              <a:r>
                <a:rPr lang="zh-CN" altLang="en-US" sz="1600" dirty="0">
                  <a:solidFill>
                    <a:schemeClr val="bg1"/>
                  </a:solidFill>
                  <a:latin typeface="Comic Sans MS" panose="030F0902030302020204" charset="0"/>
                  <a:ea typeface="微软雅黑" panose="020B0503020204020204" pitchFamily="34" charset="-122"/>
                  <a:cs typeface="Comic Sans MS" panose="030F0902030302020204" charset="0"/>
                  <a:sym typeface="FZHei-B01S" panose="02010601030101010101" pitchFamily="2" charset="-122"/>
                </a:rPr>
                <a:t>Our hopes, our hearts, our hands are with those on every continent who are building democracy and freedom. </a:t>
              </a:r>
            </a:p>
          </p:txBody>
        </p:sp>
      </p:grpSp>
      <p:pic>
        <p:nvPicPr>
          <p:cNvPr id="19" name="图片 18"/>
          <p:cNvPicPr>
            <a:picLocks noChangeAspect="1"/>
          </p:cNvPicPr>
          <p:nvPr/>
        </p:nvPicPr>
        <p:blipFill>
          <a:blip r:embed="rId3" cstate="screen"/>
          <a:stretch>
            <a:fillRect/>
          </a:stretch>
        </p:blipFill>
        <p:spPr>
          <a:xfrm>
            <a:off x="1335579" y="3775959"/>
            <a:ext cx="812722" cy="818366"/>
          </a:xfrm>
          <a:prstGeom prst="rect">
            <a:avLst/>
          </a:prstGeom>
        </p:spPr>
      </p:pic>
      <p:pic>
        <p:nvPicPr>
          <p:cNvPr id="20" name="图片 19"/>
          <p:cNvPicPr>
            <a:picLocks noChangeAspect="1"/>
          </p:cNvPicPr>
          <p:nvPr/>
        </p:nvPicPr>
        <p:blipFill>
          <a:blip r:embed="rId3" cstate="screen"/>
          <a:stretch>
            <a:fillRect/>
          </a:stretch>
        </p:blipFill>
        <p:spPr>
          <a:xfrm>
            <a:off x="1335579" y="1926337"/>
            <a:ext cx="812722" cy="818366"/>
          </a:xfrm>
          <a:prstGeom prst="rect">
            <a:avLst/>
          </a:prstGeom>
        </p:spPr>
      </p:pic>
      <p:pic>
        <p:nvPicPr>
          <p:cNvPr id="21" name="图片 20"/>
          <p:cNvPicPr>
            <a:picLocks noChangeAspect="1"/>
          </p:cNvPicPr>
          <p:nvPr/>
        </p:nvPicPr>
        <p:blipFill>
          <a:blip r:embed="rId3" cstate="screen"/>
          <a:stretch>
            <a:fillRect/>
          </a:stretch>
        </p:blipFill>
        <p:spPr>
          <a:xfrm>
            <a:off x="6887031" y="3775959"/>
            <a:ext cx="812722" cy="818366"/>
          </a:xfrm>
          <a:prstGeom prst="rect">
            <a:avLst/>
          </a:prstGeom>
        </p:spPr>
      </p:pic>
      <p:pic>
        <p:nvPicPr>
          <p:cNvPr id="24" name="图片 23"/>
          <p:cNvPicPr>
            <a:picLocks noChangeAspect="1"/>
          </p:cNvPicPr>
          <p:nvPr/>
        </p:nvPicPr>
        <p:blipFill>
          <a:blip r:embed="rId3" cstate="screen"/>
          <a:stretch>
            <a:fillRect/>
          </a:stretch>
        </p:blipFill>
        <p:spPr>
          <a:xfrm>
            <a:off x="6887031" y="1926337"/>
            <a:ext cx="812722" cy="81836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wipe(up)">
                                      <p:cBhvr>
                                        <p:cTn id="11" dur="500"/>
                                        <p:tgtEl>
                                          <p:spTgt spid="32"/>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up)">
                                      <p:cBhvr>
                                        <p:cTn id="15" dur="500"/>
                                        <p:tgtEl>
                                          <p:spTgt spid="33"/>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wipe(up)">
                                      <p:cBhvr>
                                        <p:cTn id="19" dur="500"/>
                                        <p:tgtEl>
                                          <p:spTgt spid="34"/>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up)">
                                      <p:cBhvr>
                                        <p:cTn id="23" dur="500"/>
                                        <p:tgtEl>
                                          <p:spTgt spid="35"/>
                                        </p:tgtEl>
                                      </p:cBhvr>
                                    </p:animEffect>
                                  </p:childTnLst>
                                </p:cTn>
                              </p:par>
                            </p:childTnLst>
                          </p:cTn>
                        </p:par>
                        <p:par>
                          <p:cTn id="24" fill="hold">
                            <p:stCondLst>
                              <p:cond delay="2500"/>
                            </p:stCondLst>
                            <p:childTnLst>
                              <p:par>
                                <p:cTn id="25" presetID="16" presetClass="entr" presetSubtype="37"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outVertical)">
                                      <p:cBhvr>
                                        <p:cTn id="27" dur="500"/>
                                        <p:tgtEl>
                                          <p:spTgt spid="19"/>
                                        </p:tgtEl>
                                      </p:cBhvr>
                                    </p:animEffect>
                                  </p:childTnLst>
                                </p:cTn>
                              </p:par>
                            </p:childTnLst>
                          </p:cTn>
                        </p:par>
                        <p:par>
                          <p:cTn id="28" fill="hold">
                            <p:stCondLst>
                              <p:cond delay="3000"/>
                            </p:stCondLst>
                            <p:childTnLst>
                              <p:par>
                                <p:cTn id="29" presetID="16" presetClass="entr" presetSubtype="37" fill="hold"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arn(outVertical)">
                                      <p:cBhvr>
                                        <p:cTn id="31" dur="500"/>
                                        <p:tgtEl>
                                          <p:spTgt spid="20"/>
                                        </p:tgtEl>
                                      </p:cBhvr>
                                    </p:animEffect>
                                  </p:childTnLst>
                                </p:cTn>
                              </p:par>
                            </p:childTnLst>
                          </p:cTn>
                        </p:par>
                        <p:par>
                          <p:cTn id="32" fill="hold">
                            <p:stCondLst>
                              <p:cond delay="3500"/>
                            </p:stCondLst>
                            <p:childTnLst>
                              <p:par>
                                <p:cTn id="33" presetID="16" presetClass="entr" presetSubtype="37" fill="hold"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barn(outVertical)">
                                      <p:cBhvr>
                                        <p:cTn id="35" dur="500"/>
                                        <p:tgtEl>
                                          <p:spTgt spid="21"/>
                                        </p:tgtEl>
                                      </p:cBhvr>
                                    </p:animEffect>
                                  </p:childTnLst>
                                </p:cTn>
                              </p:par>
                            </p:childTnLst>
                          </p:cTn>
                        </p:par>
                        <p:par>
                          <p:cTn id="36" fill="hold">
                            <p:stCondLst>
                              <p:cond delay="4000"/>
                            </p:stCondLst>
                            <p:childTnLst>
                              <p:par>
                                <p:cTn id="37" presetID="16" presetClass="entr" presetSubtype="37" fill="hold" nodeType="after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barn(outVertical)">
                                      <p:cBhvr>
                                        <p:cTn id="3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任意多边形 3"/>
          <p:cNvSpPr/>
          <p:nvPr/>
        </p:nvSpPr>
        <p:spPr>
          <a:xfrm>
            <a:off x="0" y="-667656"/>
            <a:ext cx="12221029" cy="5515428"/>
          </a:xfrm>
          <a:custGeom>
            <a:avLst/>
            <a:gdLst>
              <a:gd name="connsiteX0" fmla="*/ 0 w 12221029"/>
              <a:gd name="connsiteY0" fmla="*/ 0 h 5515428"/>
              <a:gd name="connsiteX1" fmla="*/ 0 w 12221029"/>
              <a:gd name="connsiteY1" fmla="*/ 5515428 h 5515428"/>
              <a:gd name="connsiteX2" fmla="*/ 12192000 w 12221029"/>
              <a:gd name="connsiteY2" fmla="*/ 1741714 h 5515428"/>
              <a:gd name="connsiteX3" fmla="*/ 12221029 w 12221029"/>
              <a:gd name="connsiteY3" fmla="*/ 0 h 5515428"/>
              <a:gd name="connsiteX4" fmla="*/ 0 w 12221029"/>
              <a:gd name="connsiteY4" fmla="*/ 0 h 55154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1029" h="5515428">
                <a:moveTo>
                  <a:pt x="0" y="0"/>
                </a:moveTo>
                <a:lnTo>
                  <a:pt x="0" y="5515428"/>
                </a:lnTo>
                <a:lnTo>
                  <a:pt x="12192000" y="1741714"/>
                </a:lnTo>
                <a:lnTo>
                  <a:pt x="12221029" y="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grpSp>
        <p:nvGrpSpPr>
          <p:cNvPr id="5" name="组合 4"/>
          <p:cNvGrpSpPr/>
          <p:nvPr/>
        </p:nvGrpSpPr>
        <p:grpSpPr>
          <a:xfrm rot="1341225" flipH="1" flipV="1">
            <a:off x="1513909" y="1627995"/>
            <a:ext cx="4334509" cy="4349934"/>
            <a:chOff x="4689566" y="1058089"/>
            <a:chExt cx="3670664" cy="3984172"/>
          </a:xfrm>
        </p:grpSpPr>
        <p:sp>
          <p:nvSpPr>
            <p:cNvPr id="6" name="六边形 5"/>
            <p:cNvSpPr/>
            <p:nvPr/>
          </p:nvSpPr>
          <p:spPr>
            <a:xfrm rot="16200000">
              <a:off x="4539345" y="1221376"/>
              <a:ext cx="3984171" cy="3657598"/>
            </a:xfrm>
            <a:prstGeom prst="hexagon">
              <a:avLst>
                <a:gd name="adj" fmla="val 28953"/>
                <a:gd name="vf" fmla="val 115470"/>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7" name="等腰三角形 6"/>
            <p:cNvSpPr/>
            <p:nvPr/>
          </p:nvSpPr>
          <p:spPr>
            <a:xfrm>
              <a:off x="5512524" y="1058090"/>
              <a:ext cx="2037807" cy="1340022"/>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8" name="等腰三角形 7"/>
            <p:cNvSpPr/>
            <p:nvPr/>
          </p:nvSpPr>
          <p:spPr>
            <a:xfrm flipH="1" flipV="1">
              <a:off x="5537668" y="2398113"/>
              <a:ext cx="2035456" cy="1703625"/>
            </a:xfrm>
            <a:prstGeom prst="triangle">
              <a:avLst/>
            </a:pr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9" name="任意多边形 8"/>
            <p:cNvSpPr/>
            <p:nvPr/>
          </p:nvSpPr>
          <p:spPr>
            <a:xfrm>
              <a:off x="4689566" y="2194716"/>
              <a:ext cx="3661600" cy="1914315"/>
            </a:xfrm>
            <a:custGeom>
              <a:avLst/>
              <a:gdLst>
                <a:gd name="connsiteX0" fmla="*/ 0 w 3683725"/>
                <a:gd name="connsiteY0" fmla="*/ 0 h 1881051"/>
                <a:gd name="connsiteX1" fmla="*/ 822960 w 3683725"/>
                <a:gd name="connsiteY1" fmla="*/ 352697 h 1881051"/>
                <a:gd name="connsiteX2" fmla="*/ 13063 w 3683725"/>
                <a:gd name="connsiteY2" fmla="*/ 1854926 h 1881051"/>
                <a:gd name="connsiteX3" fmla="*/ 1854925 w 3683725"/>
                <a:gd name="connsiteY3" fmla="*/ 1750423 h 1881051"/>
                <a:gd name="connsiteX4" fmla="*/ 3683725 w 3683725"/>
                <a:gd name="connsiteY4" fmla="*/ 1881051 h 1881051"/>
                <a:gd name="connsiteX5" fmla="*/ 2860765 w 3683725"/>
                <a:gd name="connsiteY5" fmla="*/ 339634 h 1881051"/>
                <a:gd name="connsiteX6" fmla="*/ 3670663 w 3683725"/>
                <a:gd name="connsiteY6" fmla="*/ 26126 h 1881051"/>
                <a:gd name="connsiteX7" fmla="*/ 3670663 w 3683725"/>
                <a:gd name="connsiteY7" fmla="*/ 26126 h 1881051"/>
                <a:gd name="connsiteX0-1" fmla="*/ 0 w 3683725"/>
                <a:gd name="connsiteY0-2" fmla="*/ 0 h 1881051"/>
                <a:gd name="connsiteX1-3" fmla="*/ 836023 w 3683725"/>
                <a:gd name="connsiteY1-4" fmla="*/ 470263 h 1881051"/>
                <a:gd name="connsiteX2-5" fmla="*/ 13063 w 3683725"/>
                <a:gd name="connsiteY2-6" fmla="*/ 1854926 h 1881051"/>
                <a:gd name="connsiteX3-7" fmla="*/ 1854925 w 3683725"/>
                <a:gd name="connsiteY3-8" fmla="*/ 1750423 h 1881051"/>
                <a:gd name="connsiteX4-9" fmla="*/ 3683725 w 3683725"/>
                <a:gd name="connsiteY4-10" fmla="*/ 1881051 h 1881051"/>
                <a:gd name="connsiteX5-11" fmla="*/ 2860765 w 3683725"/>
                <a:gd name="connsiteY5-12" fmla="*/ 339634 h 1881051"/>
                <a:gd name="connsiteX6-13" fmla="*/ 3670663 w 3683725"/>
                <a:gd name="connsiteY6-14" fmla="*/ 26126 h 1881051"/>
                <a:gd name="connsiteX7-15" fmla="*/ 3670663 w 3683725"/>
                <a:gd name="connsiteY7-16" fmla="*/ 26126 h 1881051"/>
                <a:gd name="connsiteX0-17" fmla="*/ 0 w 3683725"/>
                <a:gd name="connsiteY0-18" fmla="*/ 0 h 1881051"/>
                <a:gd name="connsiteX1-19" fmla="*/ 836023 w 3683725"/>
                <a:gd name="connsiteY1-20" fmla="*/ 470263 h 1881051"/>
                <a:gd name="connsiteX2-21" fmla="*/ 13063 w 3683725"/>
                <a:gd name="connsiteY2-22" fmla="*/ 1854926 h 1881051"/>
                <a:gd name="connsiteX3-23" fmla="*/ 1854925 w 3683725"/>
                <a:gd name="connsiteY3-24" fmla="*/ 1750423 h 1881051"/>
                <a:gd name="connsiteX4-25" fmla="*/ 3683725 w 3683725"/>
                <a:gd name="connsiteY4-26" fmla="*/ 1881051 h 1881051"/>
                <a:gd name="connsiteX5-27" fmla="*/ 2860765 w 3683725"/>
                <a:gd name="connsiteY5-28" fmla="*/ 444137 h 1881051"/>
                <a:gd name="connsiteX6-29" fmla="*/ 3670663 w 3683725"/>
                <a:gd name="connsiteY6-30" fmla="*/ 26126 h 1881051"/>
                <a:gd name="connsiteX7-31" fmla="*/ 3670663 w 3683725"/>
                <a:gd name="connsiteY7-32" fmla="*/ 26126 h 1881051"/>
                <a:gd name="connsiteX0-33" fmla="*/ 0 w 3683725"/>
                <a:gd name="connsiteY0-34" fmla="*/ 0 h 1881051"/>
                <a:gd name="connsiteX1-35" fmla="*/ 836023 w 3683725"/>
                <a:gd name="connsiteY1-36" fmla="*/ 222068 h 1881051"/>
                <a:gd name="connsiteX2-37" fmla="*/ 13063 w 3683725"/>
                <a:gd name="connsiteY2-38" fmla="*/ 1854926 h 1881051"/>
                <a:gd name="connsiteX3-39" fmla="*/ 1854925 w 3683725"/>
                <a:gd name="connsiteY3-40" fmla="*/ 1750423 h 1881051"/>
                <a:gd name="connsiteX4-41" fmla="*/ 3683725 w 3683725"/>
                <a:gd name="connsiteY4-42" fmla="*/ 1881051 h 1881051"/>
                <a:gd name="connsiteX5-43" fmla="*/ 2860765 w 3683725"/>
                <a:gd name="connsiteY5-44" fmla="*/ 444137 h 1881051"/>
                <a:gd name="connsiteX6-45" fmla="*/ 3670663 w 3683725"/>
                <a:gd name="connsiteY6-46" fmla="*/ 26126 h 1881051"/>
                <a:gd name="connsiteX7-47" fmla="*/ 3670663 w 3683725"/>
                <a:gd name="connsiteY7-48" fmla="*/ 26126 h 1881051"/>
                <a:gd name="connsiteX0-49" fmla="*/ 0 w 3683725"/>
                <a:gd name="connsiteY0-50" fmla="*/ 0 h 1881051"/>
                <a:gd name="connsiteX1-51" fmla="*/ 836023 w 3683725"/>
                <a:gd name="connsiteY1-52" fmla="*/ 222068 h 1881051"/>
                <a:gd name="connsiteX2-53" fmla="*/ 13063 w 3683725"/>
                <a:gd name="connsiteY2-54" fmla="*/ 1854926 h 1881051"/>
                <a:gd name="connsiteX3-55" fmla="*/ 1854925 w 3683725"/>
                <a:gd name="connsiteY3-56" fmla="*/ 1750423 h 1881051"/>
                <a:gd name="connsiteX4-57" fmla="*/ 3683725 w 3683725"/>
                <a:gd name="connsiteY4-58" fmla="*/ 1881051 h 1881051"/>
                <a:gd name="connsiteX5-59" fmla="*/ 2899953 w 3683725"/>
                <a:gd name="connsiteY5-60" fmla="*/ 195943 h 1881051"/>
                <a:gd name="connsiteX6-61" fmla="*/ 3670663 w 3683725"/>
                <a:gd name="connsiteY6-62" fmla="*/ 26126 h 1881051"/>
                <a:gd name="connsiteX7-63" fmla="*/ 3670663 w 3683725"/>
                <a:gd name="connsiteY7-64" fmla="*/ 26126 h 1881051"/>
                <a:gd name="connsiteX0-65" fmla="*/ 0 w 3683725"/>
                <a:gd name="connsiteY0-66" fmla="*/ 0 h 1881051"/>
                <a:gd name="connsiteX1-67" fmla="*/ 836023 w 3683725"/>
                <a:gd name="connsiteY1-68" fmla="*/ 222068 h 1881051"/>
                <a:gd name="connsiteX2-69" fmla="*/ 13063 w 3683725"/>
                <a:gd name="connsiteY2-70" fmla="*/ 1854926 h 1881051"/>
                <a:gd name="connsiteX3-71" fmla="*/ 1854925 w 3683725"/>
                <a:gd name="connsiteY3-72" fmla="*/ 1750423 h 1881051"/>
                <a:gd name="connsiteX4-73" fmla="*/ 3683725 w 3683725"/>
                <a:gd name="connsiteY4-74" fmla="*/ 1881051 h 1881051"/>
                <a:gd name="connsiteX5-75" fmla="*/ 2847702 w 3683725"/>
                <a:gd name="connsiteY5-76" fmla="*/ 195943 h 1881051"/>
                <a:gd name="connsiteX6-77" fmla="*/ 3670663 w 3683725"/>
                <a:gd name="connsiteY6-78" fmla="*/ 26126 h 1881051"/>
                <a:gd name="connsiteX7-79" fmla="*/ 3670663 w 3683725"/>
                <a:gd name="connsiteY7-80" fmla="*/ 26126 h 1881051"/>
                <a:gd name="connsiteX0-81" fmla="*/ 0 w 3683725"/>
                <a:gd name="connsiteY0-82" fmla="*/ 0 h 1959429"/>
                <a:gd name="connsiteX1-83" fmla="*/ 836023 w 3683725"/>
                <a:gd name="connsiteY1-84" fmla="*/ 222068 h 1959429"/>
                <a:gd name="connsiteX2-85" fmla="*/ 13063 w 3683725"/>
                <a:gd name="connsiteY2-86" fmla="*/ 1854926 h 1959429"/>
                <a:gd name="connsiteX3-87" fmla="*/ 1881050 w 3683725"/>
                <a:gd name="connsiteY3-88" fmla="*/ 1959429 h 1959429"/>
                <a:gd name="connsiteX4-89" fmla="*/ 3683725 w 3683725"/>
                <a:gd name="connsiteY4-90" fmla="*/ 1881051 h 1959429"/>
                <a:gd name="connsiteX5-91" fmla="*/ 2847702 w 3683725"/>
                <a:gd name="connsiteY5-92" fmla="*/ 195943 h 1959429"/>
                <a:gd name="connsiteX6-93" fmla="*/ 3670663 w 3683725"/>
                <a:gd name="connsiteY6-94" fmla="*/ 26126 h 1959429"/>
                <a:gd name="connsiteX7-95" fmla="*/ 3670663 w 3683725"/>
                <a:gd name="connsiteY7-96" fmla="*/ 26126 h 1959429"/>
                <a:gd name="connsiteX0-97" fmla="*/ 0 w 3683725"/>
                <a:gd name="connsiteY0-98" fmla="*/ 0 h 1998617"/>
                <a:gd name="connsiteX1-99" fmla="*/ 836023 w 3683725"/>
                <a:gd name="connsiteY1-100" fmla="*/ 222068 h 1998617"/>
                <a:gd name="connsiteX2-101" fmla="*/ 13063 w 3683725"/>
                <a:gd name="connsiteY2-102" fmla="*/ 1854926 h 1998617"/>
                <a:gd name="connsiteX3-103" fmla="*/ 1881050 w 3683725"/>
                <a:gd name="connsiteY3-104" fmla="*/ 1998617 h 1998617"/>
                <a:gd name="connsiteX4-105" fmla="*/ 3683725 w 3683725"/>
                <a:gd name="connsiteY4-106" fmla="*/ 1881051 h 1998617"/>
                <a:gd name="connsiteX5-107" fmla="*/ 2847702 w 3683725"/>
                <a:gd name="connsiteY5-108" fmla="*/ 195943 h 1998617"/>
                <a:gd name="connsiteX6-109" fmla="*/ 3670663 w 3683725"/>
                <a:gd name="connsiteY6-110" fmla="*/ 26126 h 1998617"/>
                <a:gd name="connsiteX7-111" fmla="*/ 3670663 w 3683725"/>
                <a:gd name="connsiteY7-112" fmla="*/ 26126 h 1998617"/>
                <a:gd name="connsiteX0-113" fmla="*/ 0 w 3683725"/>
                <a:gd name="connsiteY0-114" fmla="*/ 0 h 2086295"/>
                <a:gd name="connsiteX1-115" fmla="*/ 836023 w 3683725"/>
                <a:gd name="connsiteY1-116" fmla="*/ 222068 h 2086295"/>
                <a:gd name="connsiteX2-117" fmla="*/ 13063 w 3683725"/>
                <a:gd name="connsiteY2-118" fmla="*/ 1854926 h 2086295"/>
                <a:gd name="connsiteX3-119" fmla="*/ 1869921 w 3683725"/>
                <a:gd name="connsiteY3-120" fmla="*/ 2086295 h 2086295"/>
                <a:gd name="connsiteX4-121" fmla="*/ 3683725 w 3683725"/>
                <a:gd name="connsiteY4-122" fmla="*/ 1881051 h 2086295"/>
                <a:gd name="connsiteX5-123" fmla="*/ 2847702 w 3683725"/>
                <a:gd name="connsiteY5-124" fmla="*/ 195943 h 2086295"/>
                <a:gd name="connsiteX6-125" fmla="*/ 3670663 w 3683725"/>
                <a:gd name="connsiteY6-126" fmla="*/ 26126 h 2086295"/>
                <a:gd name="connsiteX7-127" fmla="*/ 3670663 w 3683725"/>
                <a:gd name="connsiteY7-128" fmla="*/ 26126 h 208629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3683725" h="2086295">
                  <a:moveTo>
                    <a:pt x="0" y="0"/>
                  </a:moveTo>
                  <a:lnTo>
                    <a:pt x="836023" y="222068"/>
                  </a:lnTo>
                  <a:lnTo>
                    <a:pt x="13063" y="1854926"/>
                  </a:lnTo>
                  <a:lnTo>
                    <a:pt x="1869921" y="2086295"/>
                  </a:lnTo>
                  <a:lnTo>
                    <a:pt x="3683725" y="1881051"/>
                  </a:lnTo>
                  <a:lnTo>
                    <a:pt x="2847702" y="195943"/>
                  </a:lnTo>
                  <a:lnTo>
                    <a:pt x="3670663" y="26126"/>
                  </a:lnTo>
                  <a:lnTo>
                    <a:pt x="3670663" y="26126"/>
                  </a:lnTo>
                </a:path>
              </a:pathLst>
            </a:custGeom>
            <a:noFill/>
            <a:ln w="28575">
              <a:solidFill>
                <a:schemeClr val="bg1">
                  <a:lumMod val="8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10" name="直接连接符 9"/>
            <p:cNvCxnSpPr/>
            <p:nvPr/>
          </p:nvCxnSpPr>
          <p:spPr>
            <a:xfrm flipH="1">
              <a:off x="6557557" y="4114800"/>
              <a:ext cx="0" cy="927461"/>
            </a:xfrm>
            <a:prstGeom prst="line">
              <a:avLst/>
            </a:prstGeom>
            <a:ln w="2857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11" name="组合 10"/>
          <p:cNvGrpSpPr/>
          <p:nvPr/>
        </p:nvGrpSpPr>
        <p:grpSpPr>
          <a:xfrm>
            <a:off x="6263859" y="3663991"/>
            <a:ext cx="5625511" cy="1396456"/>
            <a:chOff x="2838305" y="2932663"/>
            <a:chExt cx="5625511" cy="1396456"/>
          </a:xfrm>
        </p:grpSpPr>
        <p:sp>
          <p:nvSpPr>
            <p:cNvPr id="12" name="文本框 11"/>
            <p:cNvSpPr txBox="1"/>
            <p:nvPr/>
          </p:nvSpPr>
          <p:spPr>
            <a:xfrm>
              <a:off x="2838305" y="2932663"/>
              <a:ext cx="5625511" cy="1106805"/>
            </a:xfrm>
            <a:prstGeom prst="rect">
              <a:avLst/>
            </a:prstGeom>
            <a:noFill/>
          </p:spPr>
          <p:txBody>
            <a:bodyPr wrap="square" rtlCol="0">
              <a:spAutoFit/>
            </a:bodyPr>
            <a:lstStyle/>
            <a:p>
              <a:r>
                <a:rPr lang="zh-CN" altLang="en-US" sz="6600" dirty="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FZHei-B01S" panose="02010601030101010101" pitchFamily="2" charset="-122"/>
                </a:rPr>
                <a:t>比 喻</a:t>
              </a:r>
            </a:p>
          </p:txBody>
        </p:sp>
        <p:sp>
          <p:nvSpPr>
            <p:cNvPr id="13" name="文本框 12"/>
            <p:cNvSpPr txBox="1"/>
            <p:nvPr/>
          </p:nvSpPr>
          <p:spPr>
            <a:xfrm>
              <a:off x="2838305" y="3960819"/>
              <a:ext cx="5563054" cy="368300"/>
            </a:xfrm>
            <a:prstGeom prst="rect">
              <a:avLst/>
            </a:prstGeom>
            <a:noFill/>
          </p:spPr>
          <p:txBody>
            <a:bodyPr wrap="square" rtlCol="0">
              <a:spAutoFit/>
            </a:bodyPr>
            <a:lstStyle/>
            <a:p>
              <a:r>
                <a:rPr lang="zh-CN" altLang="en-US" dirty="0">
                  <a:latin typeface="微软雅黑" panose="020B0503020204020204" pitchFamily="34" charset="-122"/>
                  <a:ea typeface="微软雅黑" panose="020B0503020204020204" pitchFamily="34" charset="-122"/>
                  <a:sym typeface="FZHei-B01S" panose="02010601030101010101" pitchFamily="2" charset="-122"/>
                </a:rPr>
                <a:t>比喻能化抽象为形象</a:t>
              </a:r>
            </a:p>
          </p:txBody>
        </p:sp>
      </p:grpSp>
      <p:sp>
        <p:nvSpPr>
          <p:cNvPr id="15" name="椭圆 14"/>
          <p:cNvSpPr/>
          <p:nvPr/>
        </p:nvSpPr>
        <p:spPr>
          <a:xfrm>
            <a:off x="10881360"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8" name="椭圆 17"/>
          <p:cNvSpPr/>
          <p:nvPr/>
        </p:nvSpPr>
        <p:spPr>
          <a:xfrm>
            <a:off x="10158549"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19" name="椭圆 18"/>
          <p:cNvSpPr/>
          <p:nvPr/>
        </p:nvSpPr>
        <p:spPr>
          <a:xfrm>
            <a:off x="9435738" y="596537"/>
            <a:ext cx="540000" cy="540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cxnSp>
        <p:nvCxnSpPr>
          <p:cNvPr id="20" name="直接连接符 19"/>
          <p:cNvCxnSpPr>
            <a:stCxn id="15" idx="7"/>
            <a:endCxn id="15" idx="3"/>
          </p:cNvCxnSpPr>
          <p:nvPr/>
        </p:nvCxnSpPr>
        <p:spPr>
          <a:xfrm flipH="1">
            <a:off x="10960441" y="675618"/>
            <a:ext cx="381838" cy="3818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组合 20"/>
          <p:cNvGrpSpPr/>
          <p:nvPr/>
        </p:nvGrpSpPr>
        <p:grpSpPr>
          <a:xfrm>
            <a:off x="7843521" y="5540100"/>
            <a:ext cx="360000" cy="360000"/>
            <a:chOff x="10528663" y="2230843"/>
            <a:chExt cx="360000" cy="360000"/>
          </a:xfrm>
        </p:grpSpPr>
        <p:cxnSp>
          <p:nvCxnSpPr>
            <p:cNvPr id="22" name="直接连接符 21"/>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直接连接符 23"/>
          <p:cNvCxnSpPr/>
          <p:nvPr/>
        </p:nvCxnSpPr>
        <p:spPr>
          <a:xfrm>
            <a:off x="2719977" y="-35708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19977" y="330891"/>
            <a:ext cx="0" cy="72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3104605" y="921623"/>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712720" y="1243873"/>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3104606" y="1441267"/>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2342605" y="116080"/>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2342606" y="635724"/>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3242490" y="5675052"/>
            <a:ext cx="0" cy="36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3242491" y="6194696"/>
            <a:ext cx="0" cy="540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9983367" y="130187"/>
            <a:ext cx="1689462" cy="644434"/>
            <a:chOff x="10123715" y="139337"/>
            <a:chExt cx="1689462" cy="644434"/>
          </a:xfrm>
        </p:grpSpPr>
        <p:sp>
          <p:nvSpPr>
            <p:cNvPr id="5" name="矩形 4"/>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6" name="矩形 5"/>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accent1"/>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明 喻</a:t>
              </a:r>
            </a:p>
          </p:txBody>
        </p:sp>
        <p:cxnSp>
          <p:nvCxnSpPr>
            <p:cNvPr id="9" name="直接连接符 8"/>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文本框 1"/>
          <p:cNvSpPr txBox="1"/>
          <p:nvPr/>
        </p:nvSpPr>
        <p:spPr>
          <a:xfrm>
            <a:off x="952500" y="-79375"/>
            <a:ext cx="9636760" cy="6949440"/>
          </a:xfrm>
          <a:prstGeom prst="rect">
            <a:avLst/>
          </a:prstGeom>
          <a:noFill/>
        </p:spPr>
        <p:txBody>
          <a:bodyPr wrap="square" rtlCol="0">
            <a:spAutoFit/>
          </a:bodyPr>
          <a:lstStyle/>
          <a:p>
            <a:pPr fontAlgn="auto">
              <a:lnSpc>
                <a:spcPct val="150000"/>
              </a:lnSpc>
            </a:pPr>
            <a:r>
              <a:rPr lang="zh-CN" altLang="en-US" sz="2000"/>
              <a:t>1、Simile 明喻</a:t>
            </a:r>
          </a:p>
          <a:p>
            <a:pPr fontAlgn="auto">
              <a:lnSpc>
                <a:spcPct val="150000"/>
              </a:lnSpc>
            </a:pPr>
            <a:r>
              <a:rPr lang="zh-CN" altLang="en-US" sz="2000"/>
              <a:t>明喻是一种最简单、最常见的修辞方法，将具有共性的不同事物作对比，</a:t>
            </a:r>
          </a:p>
          <a:p>
            <a:pPr fontAlgn="auto">
              <a:lnSpc>
                <a:spcPct val="150000"/>
              </a:lnSpc>
            </a:pPr>
            <a:r>
              <a:rPr lang="zh-CN" altLang="en-US" sz="2000"/>
              <a:t>表明本体和喻体的关系，两者都在对比中出现，其基本格式是“A像B”， </a:t>
            </a:r>
          </a:p>
          <a:p>
            <a:pPr fontAlgn="auto">
              <a:lnSpc>
                <a:spcPct val="150000"/>
              </a:lnSpc>
            </a:pPr>
            <a:r>
              <a:rPr lang="zh-CN" altLang="en-US" sz="2000"/>
              <a:t>标志词常用like, as, seem, as if, as though, similar to, such as 等。例子：</a:t>
            </a:r>
          </a:p>
          <a:p>
            <a:pPr fontAlgn="auto">
              <a:lnSpc>
                <a:spcPct val="150000"/>
              </a:lnSpc>
            </a:pPr>
            <a:r>
              <a:rPr lang="zh-CN" altLang="en-US" sz="2000"/>
              <a:t>1）The whispers in the morning of lovers sleeping tight are rolling like thunder now. From ”The Power of Love”</a:t>
            </a:r>
          </a:p>
          <a:p>
            <a:pPr fontAlgn="auto">
              <a:lnSpc>
                <a:spcPct val="150000"/>
              </a:lnSpc>
            </a:pPr>
            <a:r>
              <a:rPr lang="zh-CN" altLang="en-US" sz="2000"/>
              <a:t>2）I wandered lonely as a stay dog.</a:t>
            </a:r>
            <a:r>
              <a:rPr lang="zh-CN" altLang="en-US" sz="2000">
                <a:solidFill>
                  <a:schemeClr val="bg1">
                    <a:lumMod val="50000"/>
                  </a:schemeClr>
                </a:solidFill>
              </a:rPr>
              <a:t>我像一只流浪狗一样孤独地四处漂泊。</a:t>
            </a:r>
            <a:endParaRPr lang="zh-CN" altLang="en-US" sz="2000"/>
          </a:p>
          <a:p>
            <a:pPr fontAlgn="auto">
              <a:lnSpc>
                <a:spcPct val="150000"/>
              </a:lnSpc>
            </a:pPr>
            <a:r>
              <a:rPr lang="zh-CN" altLang="en-US" sz="2000"/>
              <a:t>3）Einstein likes to put a cloak on, as if he had just walked out of a fairy tale. </a:t>
            </a:r>
          </a:p>
          <a:p>
            <a:pPr fontAlgn="auto">
              <a:lnSpc>
                <a:spcPct val="150000"/>
              </a:lnSpc>
            </a:pPr>
            <a:r>
              <a:rPr lang="zh-CN" altLang="en-US" sz="2000">
                <a:solidFill>
                  <a:schemeClr val="bg1">
                    <a:lumMod val="50000"/>
                  </a:schemeClr>
                </a:solidFill>
              </a:rPr>
              <a:t>爱因斯坦喜欢披着斗篷，就好像刚刚从童话故事中走出来。</a:t>
            </a:r>
            <a:endParaRPr lang="zh-CN" altLang="en-US" sz="2000"/>
          </a:p>
          <a:p>
            <a:pPr fontAlgn="auto">
              <a:lnSpc>
                <a:spcPct val="150000"/>
              </a:lnSpc>
            </a:pPr>
            <a:r>
              <a:rPr lang="zh-CN" altLang="en-US" sz="2000"/>
              <a:t>4）This elephant is like a snake</a:t>
            </a:r>
            <a:r>
              <a:rPr lang="en-US" altLang="zh-CN" sz="2000"/>
              <a:t>,</a:t>
            </a:r>
            <a:r>
              <a:rPr lang="zh-CN" altLang="en-US" sz="2000"/>
              <a:t> as anybody can see. </a:t>
            </a:r>
          </a:p>
          <a:p>
            <a:pPr fontAlgn="auto">
              <a:lnSpc>
                <a:spcPct val="150000"/>
              </a:lnSpc>
            </a:pPr>
            <a:r>
              <a:rPr lang="zh-CN" altLang="en-US" sz="2000">
                <a:solidFill>
                  <a:schemeClr val="bg1">
                    <a:lumMod val="50000"/>
                  </a:schemeClr>
                </a:solidFill>
              </a:rPr>
              <a:t>这头大象和任何人见到的一样像一条蛇。</a:t>
            </a:r>
            <a:r>
              <a:rPr lang="zh-CN" altLang="en-US" sz="2000"/>
              <a:t> </a:t>
            </a:r>
          </a:p>
          <a:p>
            <a:pPr algn="l" fontAlgn="auto">
              <a:lnSpc>
                <a:spcPct val="150000"/>
              </a:lnSpc>
              <a:buClrTx/>
              <a:buSzTx/>
              <a:buFontTx/>
            </a:pPr>
            <a:r>
              <a:rPr lang="zh-CN" altLang="en-US" sz="2000"/>
              <a:t>5）He looked as if he had just stepped out of my book of fairy tales and had passed me like a spirit. </a:t>
            </a:r>
            <a:r>
              <a:rPr lang="zh-CN" altLang="en-US" sz="2000">
                <a:solidFill>
                  <a:schemeClr val="bg1">
                    <a:lumMod val="50000"/>
                  </a:schemeClr>
                </a:solidFill>
              </a:rPr>
              <a:t>他看上去好像刚从我的童话故事书中走出来，像幽灵一样从我身旁走过去。 </a:t>
            </a:r>
          </a:p>
          <a:p>
            <a:pPr fontAlgn="auto">
              <a:lnSpc>
                <a:spcPct val="150000"/>
              </a:lnSpc>
            </a:pPr>
            <a:r>
              <a:rPr lang="zh-CN" altLang="en-US" sz="2000"/>
              <a:t>6）It has long leaves that sway in the wind like slim fingers reaching to touch something. </a:t>
            </a:r>
          </a:p>
          <a:p>
            <a:pPr fontAlgn="auto">
              <a:lnSpc>
                <a:spcPct val="150000"/>
              </a:lnSpc>
            </a:pPr>
            <a:r>
              <a:rPr lang="zh-CN" altLang="en-US" sz="2000">
                <a:solidFill>
                  <a:schemeClr val="bg1">
                    <a:lumMod val="50000"/>
                  </a:schemeClr>
                </a:solidFill>
              </a:rPr>
              <a:t>它那长长的叶子在风中摆动，好像伸出纤细的手指去触摸什么东西似的。 </a:t>
            </a:r>
          </a:p>
        </p:txBody>
      </p:sp>
      <p:grpSp>
        <p:nvGrpSpPr>
          <p:cNvPr id="105" name="组合 104"/>
          <p:cNvGrpSpPr/>
          <p:nvPr/>
        </p:nvGrpSpPr>
        <p:grpSpPr>
          <a:xfrm>
            <a:off x="10589260" y="4598670"/>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988592" y="299097"/>
            <a:ext cx="1689462" cy="644434"/>
            <a:chOff x="10123715" y="139337"/>
            <a:chExt cx="1689462" cy="644434"/>
          </a:xfrm>
        </p:grpSpPr>
        <p:sp>
          <p:nvSpPr>
            <p:cNvPr id="29" name="矩形 28"/>
            <p:cNvSpPr/>
            <p:nvPr/>
          </p:nvSpPr>
          <p:spPr>
            <a:xfrm>
              <a:off x="10328366" y="152400"/>
              <a:ext cx="1463040" cy="470263"/>
            </a:xfrm>
            <a:prstGeom prst="rect">
              <a:avLst/>
            </a:prstGeom>
            <a:solidFill>
              <a:schemeClr val="accent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微软雅黑" panose="020B0503020204020204" pitchFamily="34" charset="-122"/>
                <a:ea typeface="微软雅黑" panose="020B0503020204020204" pitchFamily="34" charset="-122"/>
                <a:sym typeface="FZHei-B01S" panose="02010601030101010101" pitchFamily="2" charset="-122"/>
              </a:endParaRPr>
            </a:p>
          </p:txBody>
        </p:sp>
        <p:sp>
          <p:nvSpPr>
            <p:cNvPr id="30" name="矩形 29"/>
            <p:cNvSpPr/>
            <p:nvPr/>
          </p:nvSpPr>
          <p:spPr>
            <a:xfrm>
              <a:off x="10136777" y="313508"/>
              <a:ext cx="1463040" cy="47026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FZHei-B01S" panose="02010601030101010101" pitchFamily="2" charset="-122"/>
                </a:rPr>
                <a:t>暗喻</a:t>
              </a:r>
            </a:p>
          </p:txBody>
        </p:sp>
        <p:cxnSp>
          <p:nvCxnSpPr>
            <p:cNvPr id="31" name="直接连接符 30"/>
            <p:cNvCxnSpPr/>
            <p:nvPr/>
          </p:nvCxnSpPr>
          <p:spPr>
            <a:xfrm flipH="1">
              <a:off x="10123715" y="156754"/>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1569338" y="139337"/>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11604172" y="618309"/>
              <a:ext cx="209005" cy="1567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5" name="组合 104"/>
          <p:cNvGrpSpPr/>
          <p:nvPr/>
        </p:nvGrpSpPr>
        <p:grpSpPr>
          <a:xfrm>
            <a:off x="10396220" y="4264025"/>
            <a:ext cx="1469390" cy="2338070"/>
            <a:chOff x="13438" y="-425"/>
            <a:chExt cx="2314" cy="3682"/>
          </a:xfrm>
        </p:grpSpPr>
        <p:grpSp>
          <p:nvGrpSpPr>
            <p:cNvPr id="108" name="组合 107"/>
            <p:cNvGrpSpPr/>
            <p:nvPr/>
          </p:nvGrpSpPr>
          <p:grpSpPr>
            <a:xfrm>
              <a:off x="15186" y="1845"/>
              <a:ext cx="567" cy="567"/>
              <a:chOff x="10528663" y="2230843"/>
              <a:chExt cx="360000" cy="360000"/>
            </a:xfrm>
          </p:grpSpPr>
          <p:cxnSp>
            <p:nvCxnSpPr>
              <p:cNvPr id="111" name="直接连接符 110"/>
              <p:cNvCxnSpPr/>
              <p:nvPr/>
            </p:nvCxnSpPr>
            <p:spPr>
              <a:xfrm>
                <a:off x="10708663" y="2230843"/>
                <a:ext cx="0" cy="3600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10528663" y="2410843"/>
                <a:ext cx="360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15" name="直接连接符 114"/>
            <p:cNvCxnSpPr/>
            <p:nvPr/>
          </p:nvCxnSpPr>
          <p:spPr>
            <a:xfrm>
              <a:off x="13449" y="-425"/>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13449" y="658"/>
              <a:ext cx="0" cy="113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14055" y="1589"/>
              <a:ext cx="0" cy="5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13438" y="2096"/>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14055" y="2407"/>
              <a:ext cx="0" cy="8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文本框 26"/>
          <p:cNvSpPr txBox="1"/>
          <p:nvPr/>
        </p:nvSpPr>
        <p:spPr>
          <a:xfrm>
            <a:off x="1605915" y="1443990"/>
            <a:ext cx="7882255" cy="5029200"/>
          </a:xfrm>
          <a:prstGeom prst="rect">
            <a:avLst/>
          </a:prstGeom>
          <a:noFill/>
        </p:spPr>
        <p:txBody>
          <a:bodyPr wrap="square" rtlCol="0">
            <a:spAutoFit/>
          </a:bodyPr>
          <a:lstStyle/>
          <a:p>
            <a:pPr fontAlgn="auto">
              <a:lnSpc>
                <a:spcPct val="200000"/>
              </a:lnSpc>
            </a:pPr>
            <a:r>
              <a:rPr lang="zh-CN" altLang="en-US"/>
              <a:t>2、metaphor 隐喻，暗喻</a:t>
            </a:r>
          </a:p>
          <a:p>
            <a:pPr fontAlgn="auto">
              <a:lnSpc>
                <a:spcPct val="200000"/>
              </a:lnSpc>
            </a:pPr>
            <a:r>
              <a:rPr lang="zh-CN" altLang="en-US"/>
              <a:t>隐喻是简缩了的明喻，是将某一事物的名称用于另一事物，通过比较形成。这种比喻不通过比喻词进行，而是直接将用事物当作乙事物来描写，甲乙两事物之间的联系和相似之处是暗含的。举个例子</a:t>
            </a:r>
          </a:p>
          <a:p>
            <a:pPr fontAlgn="auto">
              <a:lnSpc>
                <a:spcPct val="200000"/>
              </a:lnSpc>
            </a:pPr>
            <a:r>
              <a:rPr lang="zh-CN" altLang="en-US"/>
              <a:t>1）Man</a:t>
            </a:r>
            <a:r>
              <a:rPr lang="en-US" altLang="zh-CN"/>
              <a:t>'</a:t>
            </a:r>
            <a:r>
              <a:rPr lang="zh-CN" altLang="en-US"/>
              <a:t>s life is often compared to a candle.人生常被比为蜡烛。</a:t>
            </a:r>
          </a:p>
          <a:p>
            <a:pPr fontAlgn="auto">
              <a:lnSpc>
                <a:spcPct val="200000"/>
              </a:lnSpc>
            </a:pPr>
            <a:r>
              <a:rPr lang="zh-CN" altLang="en-US"/>
              <a:t>2）Hope is a good breakfast, but it is a bad supper.希望是顿美好的早餐，但却是一顿糟糕的晚餐。</a:t>
            </a:r>
          </a:p>
          <a:p>
            <a:pPr fontAlgn="auto">
              <a:lnSpc>
                <a:spcPct val="200000"/>
              </a:lnSpc>
            </a:pPr>
            <a:r>
              <a:rPr lang="en-US" altLang="zh-CN"/>
              <a:t>3) Life was like a box of chocolates, you never know what you're going to get.　　</a:t>
            </a:r>
          </a:p>
          <a:p>
            <a:pPr fontAlgn="auto">
              <a:lnSpc>
                <a:spcPct val="200000"/>
              </a:lnSpc>
            </a:pPr>
            <a:r>
              <a:rPr lang="en-US" altLang="zh-CN"/>
              <a:t>生命就像一盒巧克力，结果往往出人意料。&lt;310&gt;</a:t>
            </a:r>
          </a:p>
        </p:txBody>
      </p:sp>
    </p:spTree>
  </p:cSld>
  <p:clrMapOvr>
    <a:masterClrMapping/>
  </p:clrMapOvr>
  <mc:AlternateContent xmlns:mc="http://schemas.openxmlformats.org/markup-compatibility/2006" xmlns:p14="http://schemas.microsoft.com/office/powerpoint/2010/main">
    <mc:Choice Requires="p14">
      <p:transition spd="slow" p14:dur="125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第一PPT，www.1ppt.com">
  <a:themeElements>
    <a:clrScheme name="自定义 842">
      <a:dk1>
        <a:sysClr val="windowText" lastClr="000000"/>
      </a:dk1>
      <a:lt1>
        <a:sysClr val="window" lastClr="FFFFFF"/>
      </a:lt1>
      <a:dk2>
        <a:srgbClr val="1F497D"/>
      </a:dk2>
      <a:lt2>
        <a:srgbClr val="EEECE1"/>
      </a:lt2>
      <a:accent1>
        <a:srgbClr val="262626"/>
      </a:accent1>
      <a:accent2>
        <a:srgbClr val="C0504D"/>
      </a:accent2>
      <a:accent3>
        <a:srgbClr val="262626"/>
      </a:accent3>
      <a:accent4>
        <a:srgbClr val="C0504D"/>
      </a:accent4>
      <a:accent5>
        <a:srgbClr val="262626"/>
      </a:accent5>
      <a:accent6>
        <a:srgbClr val="C0504D"/>
      </a:accent6>
      <a:hlink>
        <a:srgbClr val="262626"/>
      </a:hlink>
      <a:folHlink>
        <a:srgbClr val="C0504D"/>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4962</Words>
  <Application>Microsoft Macintosh PowerPoint</Application>
  <PresentationFormat>宽屏</PresentationFormat>
  <Paragraphs>285</Paragraphs>
  <Slides>51</Slides>
  <Notes>49</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51</vt:i4>
      </vt:variant>
    </vt:vector>
  </HeadingPairs>
  <TitlesOfParts>
    <vt:vector size="65" baseType="lpstr">
      <vt:lpstr>等线</vt:lpstr>
      <vt:lpstr>汉仪旗黑-55S</vt:lpstr>
      <vt:lpstr>黑体</vt:lpstr>
      <vt:lpstr>华文新魏</vt:lpstr>
      <vt:lpstr>华文行楷</vt:lpstr>
      <vt:lpstr>楷体_GB2312</vt:lpstr>
      <vt:lpstr>微软雅黑</vt:lpstr>
      <vt:lpstr>Arial</vt:lpstr>
      <vt:lpstr>Calibri</vt:lpstr>
      <vt:lpstr>Calibri Light</vt:lpstr>
      <vt:lpstr>Comic Sans MS</vt:lpstr>
      <vt:lpstr>HelveticaNeue</vt:lpstr>
      <vt:lpstr>Times New Roman</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孟菲斯</dc:title>
  <dc:creator>第一PPT</dc:creator>
  <cp:keywords>www.1ppt.com</cp:keywords>
  <dc:description>www.1ppt.com</dc:description>
  <cp:lastModifiedBy>nqdp</cp:lastModifiedBy>
  <cp:revision>89</cp:revision>
  <dcterms:created xsi:type="dcterms:W3CDTF">2017-08-18T03:02:00Z</dcterms:created>
  <dcterms:modified xsi:type="dcterms:W3CDTF">2019-05-28T04:25:02Z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2052-10.1.0.6260</vt:lpwstr>
  </property>
</Properties>
</file>