
<file path=[Content_Types].xml><?xml version="1.0" encoding="utf-8"?>
<Types xmlns="http://schemas.openxmlformats.org/package/2006/content-types">
  <Default Extension="jpeg" ContentType="image/jpeg"/>
  <Default Extension="emf" ContentType="image/x-emf"/>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20"/>
  </p:handoutMasterIdLst>
  <p:sldIdLst>
    <p:sldId id="987" r:id="rId3"/>
    <p:sldId id="691" r:id="rId5"/>
    <p:sldId id="1063" r:id="rId6"/>
    <p:sldId id="451" r:id="rId7"/>
    <p:sldId id="1037" r:id="rId8"/>
    <p:sldId id="442" r:id="rId9"/>
    <p:sldId id="448" r:id="rId10"/>
    <p:sldId id="452" r:id="rId11"/>
    <p:sldId id="882" r:id="rId12"/>
    <p:sldId id="462" r:id="rId13"/>
    <p:sldId id="1015" r:id="rId14"/>
    <p:sldId id="1064" r:id="rId15"/>
    <p:sldId id="694" r:id="rId16"/>
    <p:sldId id="508" r:id="rId17"/>
    <p:sldId id="959" r:id="rId18"/>
    <p:sldId id="569" r:id="rId19"/>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卢潇潇" initials="卢"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41D5"/>
    <a:srgbClr val="53D3BA"/>
    <a:srgbClr val="212042"/>
    <a:srgbClr val="FFC78F"/>
    <a:srgbClr val="FF8810"/>
    <a:srgbClr val="7EBF27"/>
    <a:srgbClr val="1C981C"/>
    <a:srgbClr val="E51CEF"/>
    <a:srgbClr val="F7B447"/>
    <a:srgbClr val="B34A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中度样式 4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0174" autoAdjust="0"/>
    <p:restoredTop sz="94660" autoAdjust="0"/>
  </p:normalViewPr>
  <p:slideViewPr>
    <p:cSldViewPr>
      <p:cViewPr varScale="1">
        <p:scale>
          <a:sx n="98" d="100"/>
          <a:sy n="98" d="100"/>
        </p:scale>
        <p:origin x="162" y="78"/>
      </p:cViewPr>
      <p:guideLst>
        <p:guide orient="horz" pos="1924"/>
        <p:guide pos="299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3" d="100"/>
        <a:sy n="73" d="100"/>
      </p:scale>
      <p:origin x="0" y="0"/>
    </p:cViewPr>
  </p:sorterViewPr>
  <p:notesViewPr>
    <p:cSldViewPr>
      <p:cViewPr varScale="1">
        <p:scale>
          <a:sx n="86" d="100"/>
          <a:sy n="86" d="100"/>
        </p:scale>
        <p:origin x="2634" y="72"/>
      </p:cViewPr>
      <p:guideLst>
        <p:guide orient="horz" pos="2752"/>
        <p:guide pos="2247"/>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4" Type="http://schemas.openxmlformats.org/officeDocument/2006/relationships/commentAuthors" Target="commentAuthors.xml"/><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handoutMaster" Target="handoutMasters/handoutMaster1.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353A075-29DF-4CAE-8BA7-CDA0ED456C88}"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E3924EE-29F1-4E68-A53A-86CBCBDF827A}"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2B73EA-EE91-4E33-A9C1-8BF5DD7139A2}"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92B679-AE23-4750-8FB0-6513430B8953}"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BA0B297-7626-4ADE-B609-22B2D0BE3870}"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BA0B297-7626-4ADE-B609-22B2D0BE3870}"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BA0B297-7626-4ADE-B609-22B2D0BE3870}"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93308" y="104543"/>
            <a:ext cx="518252" cy="506306"/>
          </a:xfrm>
          <a:prstGeom prst="rect">
            <a:avLst/>
          </a:prstGeom>
        </p:spPr>
      </p:pic>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4_标题幻灯片">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7_标题幻灯片">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2_标题幻灯片">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7_标题幻灯片">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628650" y="4767263"/>
            <a:ext cx="2057400" cy="273844"/>
          </a:xfrm>
          <a:prstGeom prst="rect">
            <a:avLst/>
          </a:prstGeom>
        </p:spPr>
        <p:txBody>
          <a:bodyPr/>
          <a:lstStyle/>
          <a:p>
            <a:fld id="{EE8C1BB4-362A-4FA9-8DB1-67ED03367B5F}" type="datetimeFigureOut">
              <a:rPr lang="zh-CN" altLang="en-US" smtClean="0"/>
            </a:fld>
            <a:endParaRPr lang="zh-CN" altLang="en-US"/>
          </a:p>
        </p:txBody>
      </p:sp>
      <p:sp>
        <p:nvSpPr>
          <p:cNvPr id="5" name="页脚占位符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7950" y="4767263"/>
            <a:ext cx="2057400" cy="273844"/>
          </a:xfrm>
          <a:prstGeom prst="rect">
            <a:avLst/>
          </a:prstGeom>
        </p:spPr>
        <p:txBody>
          <a:bodyPr/>
          <a:lstStyle/>
          <a:p>
            <a:fld id="{FF8A68BC-99F0-46F7-8FC8-CC50DBF267E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500" advClick="0">
        <p:checker/>
      </p:transition>
    </mc:Choice>
    <mc:Fallback>
      <p:transition spd="slow" advClick="0">
        <p:checker/>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矩形 3"/>
          <p:cNvSpPr/>
          <p:nvPr userDrawn="1"/>
        </p:nvSpPr>
        <p:spPr>
          <a:xfrm>
            <a:off x="827584" y="109824"/>
            <a:ext cx="8321637" cy="560075"/>
          </a:xfrm>
          <a:prstGeom prst="rect">
            <a:avLst/>
          </a:prstGeom>
          <a:gradFill flip="none" rotWithShape="1">
            <a:gsLst>
              <a:gs pos="0">
                <a:srgbClr val="E8ECEE">
                  <a:alpha val="0"/>
                  <a:lumMod val="55000"/>
                </a:srgbClr>
              </a:gs>
              <a:gs pos="71000">
                <a:schemeClr val="accent1">
                  <a:lumMod val="45000"/>
                  <a:lumOff val="55000"/>
                </a:schemeClr>
              </a:gs>
              <a:gs pos="100000">
                <a:schemeClr val="accent1">
                  <a:lumMod val="30000"/>
                  <a:lumOff val="70000"/>
                  <a:alpha val="59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userDrawn="1"/>
        </p:nvGrpSpPr>
        <p:grpSpPr>
          <a:xfrm flipH="1">
            <a:off x="251520" y="109824"/>
            <a:ext cx="447017" cy="586466"/>
            <a:chOff x="7626263" y="2072194"/>
            <a:chExt cx="1137666" cy="1492566"/>
          </a:xfrm>
        </p:grpSpPr>
        <p:sp>
          <p:nvSpPr>
            <p:cNvPr id="6" name="等腰三角形 5"/>
            <p:cNvSpPr/>
            <p:nvPr/>
          </p:nvSpPr>
          <p:spPr>
            <a:xfrm rot="10800000" flipH="1" flipV="1">
              <a:off x="7626263" y="2077207"/>
              <a:ext cx="575510" cy="573284"/>
            </a:xfrm>
            <a:prstGeom prst="triangle">
              <a:avLst>
                <a:gd name="adj" fmla="val 100000"/>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等腰三角形 6"/>
            <p:cNvSpPr/>
            <p:nvPr/>
          </p:nvSpPr>
          <p:spPr>
            <a:xfrm rot="10800000" flipH="1" flipV="1">
              <a:off x="8188418" y="2072194"/>
              <a:ext cx="575511" cy="577192"/>
            </a:xfrm>
            <a:prstGeom prst="triangle">
              <a:avLst>
                <a:gd name="adj" fmla="val 0"/>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等腰三角形 7"/>
            <p:cNvSpPr/>
            <p:nvPr/>
          </p:nvSpPr>
          <p:spPr>
            <a:xfrm rot="10800000" flipH="1">
              <a:off x="7626263" y="2650491"/>
              <a:ext cx="575510" cy="914269"/>
            </a:xfrm>
            <a:prstGeom prst="triangle">
              <a:avLst>
                <a:gd name="adj" fmla="val 100000"/>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等腰三角形 8"/>
            <p:cNvSpPr/>
            <p:nvPr/>
          </p:nvSpPr>
          <p:spPr>
            <a:xfrm rot="10800000" flipH="1">
              <a:off x="8188418" y="2650491"/>
              <a:ext cx="575511" cy="914269"/>
            </a:xfrm>
            <a:prstGeom prst="triangle">
              <a:avLst>
                <a:gd name="adj" fmla="val 0"/>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10" name="图片 4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72000" y="214761"/>
            <a:ext cx="4443629" cy="1436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fld>
            <a:endParaRPr lang="zh-CN" altLang="en-US"/>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fld>
            <a:endParaRPr lang="zh-CN" altLang="en-US"/>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内容与标题">
    <p:bg>
      <p:bgPr>
        <a:gradFill>
          <a:gsLst>
            <a:gs pos="100000">
              <a:srgbClr val="6BA0BF"/>
            </a:gs>
            <a:gs pos="77000">
              <a:srgbClr val="96BFD8"/>
            </a:gs>
          </a:gsLst>
          <a:lin ang="5400000" scaled="1"/>
        </a:gradFill>
        <a:effectLst/>
      </p:bgPr>
    </p:bg>
    <p:spTree>
      <p:nvGrpSpPr>
        <p:cNvPr id="1" name=""/>
        <p:cNvGrpSpPr/>
        <p:nvPr/>
      </p:nvGrpSpPr>
      <p:grpSpPr>
        <a:xfrm>
          <a:off x="0" y="0"/>
          <a:ext cx="0" cy="0"/>
          <a:chOff x="0" y="0"/>
          <a:chExt cx="0" cy="0"/>
        </a:xfrm>
      </p:grpSpPr>
      <p:sp>
        <p:nvSpPr>
          <p:cNvPr id="8" name="矩形 7"/>
          <p:cNvSpPr/>
          <p:nvPr userDrawn="1"/>
        </p:nvSpPr>
        <p:spPr>
          <a:xfrm>
            <a:off x="2292825" y="-1"/>
            <a:ext cx="4554940" cy="5143501"/>
          </a:xfrm>
          <a:prstGeom prst="rect">
            <a:avLst/>
          </a:prstGeom>
          <a:gradFill>
            <a:gsLst>
              <a:gs pos="100000">
                <a:srgbClr val="F4C1B8"/>
              </a:gs>
              <a:gs pos="66000">
                <a:srgbClr val="FCD8D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9" name="组合 8"/>
          <p:cNvGrpSpPr/>
          <p:nvPr userDrawn="1"/>
        </p:nvGrpSpPr>
        <p:grpSpPr>
          <a:xfrm>
            <a:off x="84357" y="174009"/>
            <a:ext cx="8984581" cy="6428096"/>
            <a:chOff x="1496680" y="1476374"/>
            <a:chExt cx="7266319" cy="4386807"/>
          </a:xfrm>
        </p:grpSpPr>
        <p:pic>
          <p:nvPicPr>
            <p:cNvPr id="10"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flipH="1">
              <a:off x="4560449" y="1660630"/>
              <a:ext cx="1138782" cy="7266319"/>
            </a:xfrm>
            <a:prstGeom prst="rect">
              <a:avLst/>
            </a:prstGeom>
          </p:spPr>
        </p:pic>
        <p:sp>
          <p:nvSpPr>
            <p:cNvPr id="11" name="矩形 10"/>
            <p:cNvSpPr/>
            <p:nvPr/>
          </p:nvSpPr>
          <p:spPr>
            <a:xfrm>
              <a:off x="1571625" y="1476374"/>
              <a:ext cx="7086600" cy="3248025"/>
            </a:xfrm>
            <a:prstGeom prst="rect">
              <a:avLst/>
            </a:prstGeom>
            <a:solidFill>
              <a:schemeClr val="bg1"/>
            </a:solidFill>
            <a:ln>
              <a:noFill/>
            </a:ln>
            <a:effectLst>
              <a:glow>
                <a:schemeClr val="accent1">
                  <a:alpha val="60000"/>
                </a:schemeClr>
              </a:glow>
              <a:outerShdw dir="67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grpSp>
      <p:pic>
        <p:nvPicPr>
          <p:cNvPr id="6" name="图片 4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88425" y="174009"/>
            <a:ext cx="4443629" cy="1436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8_标题幻灯片">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0_标题幻灯片">
    <p:spTree>
      <p:nvGrpSpPr>
        <p:cNvPr id="1" name=""/>
        <p:cNvGrpSpPr/>
        <p:nvPr/>
      </p:nvGrpSpPr>
      <p:grpSpPr>
        <a:xfrm>
          <a:off x="0" y="0"/>
          <a:ext cx="0" cy="0"/>
          <a:chOff x="0" y="0"/>
          <a:chExt cx="0" cy="0"/>
        </a:xfrm>
      </p:grpSpPr>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image" Target="../media/image3.png"/><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CF6F8"/>
        </a:solidFill>
        <a:effectLst/>
      </p:bgPr>
    </p:bg>
    <p:spTree>
      <p:nvGrpSpPr>
        <p:cNvPr id="1" name=""/>
        <p:cNvGrpSpPr/>
        <p:nvPr/>
      </p:nvGrpSpPr>
      <p:grpSpPr>
        <a:xfrm>
          <a:off x="0" y="0"/>
          <a:ext cx="0" cy="0"/>
          <a:chOff x="0" y="0"/>
          <a:chExt cx="0" cy="0"/>
        </a:xfrm>
      </p:grpSpPr>
      <p:pic>
        <p:nvPicPr>
          <p:cNvPr id="2" name="图片 45"/>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4572000" y="123478"/>
            <a:ext cx="4443629" cy="1436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slow">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7.png"/><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image" Target="../media/image6.png"/><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image" Target="../media/image5.png"/><Relationship Id="rId27" Type="http://schemas.openxmlformats.org/officeDocument/2006/relationships/notesSlide" Target="../notesSlides/notesSlide1.xml"/><Relationship Id="rId26" Type="http://schemas.openxmlformats.org/officeDocument/2006/relationships/slideLayout" Target="../slideLayouts/slideLayout5.xml"/><Relationship Id="rId25" Type="http://schemas.openxmlformats.org/officeDocument/2006/relationships/tags" Target="../tags/tag14.xml"/><Relationship Id="rId24" Type="http://schemas.openxmlformats.org/officeDocument/2006/relationships/image" Target="../media/image13.png"/><Relationship Id="rId23" Type="http://schemas.openxmlformats.org/officeDocument/2006/relationships/image" Target="../media/image12.png"/><Relationship Id="rId22" Type="http://schemas.openxmlformats.org/officeDocument/2006/relationships/tags" Target="../tags/tag13.xml"/><Relationship Id="rId21" Type="http://schemas.openxmlformats.org/officeDocument/2006/relationships/image" Target="../media/image11.png"/><Relationship Id="rId20" Type="http://schemas.openxmlformats.org/officeDocument/2006/relationships/image" Target="../media/image10.png"/><Relationship Id="rId2" Type="http://schemas.openxmlformats.org/officeDocument/2006/relationships/tags" Target="../tags/tag2.xml"/><Relationship Id="rId19" Type="http://schemas.openxmlformats.org/officeDocument/2006/relationships/tags" Target="../tags/tag12.xml"/><Relationship Id="rId18" Type="http://schemas.openxmlformats.org/officeDocument/2006/relationships/tags" Target="../tags/tag11.xml"/><Relationship Id="rId17" Type="http://schemas.openxmlformats.org/officeDocument/2006/relationships/image" Target="../media/image9.png"/><Relationship Id="rId16" Type="http://schemas.microsoft.com/office/2007/relationships/media" Target="../media/media1.mp3"/><Relationship Id="rId15" Type="http://schemas.openxmlformats.org/officeDocument/2006/relationships/audio" Target="../media/media1.mp3"/><Relationship Id="rId14" Type="http://schemas.openxmlformats.org/officeDocument/2006/relationships/tags" Target="../tags/tag10.xml"/><Relationship Id="rId13" Type="http://schemas.openxmlformats.org/officeDocument/2006/relationships/tags" Target="../tags/tag9.xml"/><Relationship Id="rId12" Type="http://schemas.openxmlformats.org/officeDocument/2006/relationships/image" Target="../media/image8.png"/><Relationship Id="rId11" Type="http://schemas.openxmlformats.org/officeDocument/2006/relationships/tags" Target="../tags/tag8.xml"/><Relationship Id="rId10" Type="http://schemas.openxmlformats.org/officeDocument/2006/relationships/tags" Target="../tags/tag7.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6.xml"/><Relationship Id="rId2" Type="http://schemas.openxmlformats.org/officeDocument/2006/relationships/image" Target="../media/image18.png"/><Relationship Id="rId1"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20.jpeg"/><Relationship Id="rId1"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6.xml"/><Relationship Id="rId2" Type="http://schemas.openxmlformats.org/officeDocument/2006/relationships/image" Target="../media/image18.png"/><Relationship Id="rId1"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100000">
              <a:srgbClr val="6BA0BF"/>
            </a:gs>
            <a:gs pos="77000">
              <a:srgbClr val="96BFD8"/>
            </a:gs>
          </a:gsLst>
          <a:lin ang="5400000" scaled="1"/>
        </a:gradFill>
        <a:effectLst/>
      </p:bgPr>
    </p:bg>
    <p:spTree>
      <p:nvGrpSpPr>
        <p:cNvPr id="1" name=""/>
        <p:cNvGrpSpPr/>
        <p:nvPr/>
      </p:nvGrpSpPr>
      <p:grpSpPr>
        <a:xfrm>
          <a:off x="0" y="0"/>
          <a:ext cx="0" cy="0"/>
          <a:chOff x="0" y="0"/>
          <a:chExt cx="0" cy="0"/>
        </a:xfrm>
      </p:grpSpPr>
      <p:sp>
        <p:nvSpPr>
          <p:cNvPr id="16" name="KSO_Shape"/>
          <p:cNvSpPr/>
          <p:nvPr>
            <p:custDataLst>
              <p:tags r:id="rId1"/>
            </p:custDataLst>
          </p:nvPr>
        </p:nvSpPr>
        <p:spPr bwMode="auto">
          <a:xfrm>
            <a:off x="189260" y="606739"/>
            <a:ext cx="1079897" cy="842963"/>
          </a:xfrm>
          <a:custGeom>
            <a:avLst/>
            <a:gdLst>
              <a:gd name="T0" fmla="*/ 336346 w 381"/>
              <a:gd name="T1" fmla="*/ 870399 h 297"/>
              <a:gd name="T2" fmla="*/ 162504 w 381"/>
              <a:gd name="T3" fmla="*/ 987714 h 297"/>
              <a:gd name="T4" fmla="*/ 774729 w 381"/>
              <a:gd name="T5" fmla="*/ 658476 h 297"/>
              <a:gd name="T6" fmla="*/ 710484 w 381"/>
              <a:gd name="T7" fmla="*/ 715241 h 297"/>
              <a:gd name="T8" fmla="*/ 449721 w 381"/>
              <a:gd name="T9" fmla="*/ 870399 h 297"/>
              <a:gd name="T10" fmla="*/ 521525 w 381"/>
              <a:gd name="T11" fmla="*/ 859046 h 297"/>
              <a:gd name="T12" fmla="*/ 1001480 w 381"/>
              <a:gd name="T13" fmla="*/ 533592 h 297"/>
              <a:gd name="T14" fmla="*/ 309892 w 381"/>
              <a:gd name="T15" fmla="*/ 991498 h 297"/>
              <a:gd name="T16" fmla="*/ 672692 w 381"/>
              <a:gd name="T17" fmla="*/ 802281 h 297"/>
              <a:gd name="T18" fmla="*/ 268321 w 381"/>
              <a:gd name="T19" fmla="*/ 1033126 h 297"/>
              <a:gd name="T20" fmla="*/ 517746 w 381"/>
              <a:gd name="T21" fmla="*/ 949870 h 297"/>
              <a:gd name="T22" fmla="*/ 1137530 w 381"/>
              <a:gd name="T23" fmla="*/ 507102 h 297"/>
              <a:gd name="T24" fmla="*/ 1402071 w 381"/>
              <a:gd name="T25" fmla="*/ 204355 h 297"/>
              <a:gd name="T26" fmla="*/ 1292475 w 381"/>
              <a:gd name="T27" fmla="*/ 98393 h 297"/>
              <a:gd name="T28" fmla="*/ 1133750 w 381"/>
              <a:gd name="T29" fmla="*/ 0 h 297"/>
              <a:gd name="T30" fmla="*/ 581992 w 381"/>
              <a:gd name="T31" fmla="*/ 518455 h 297"/>
              <a:gd name="T32" fmla="*/ 294775 w 381"/>
              <a:gd name="T33" fmla="*/ 719025 h 297"/>
              <a:gd name="T34" fmla="*/ 362800 w 381"/>
              <a:gd name="T35" fmla="*/ 696319 h 297"/>
              <a:gd name="T36" fmla="*/ 408150 w 381"/>
              <a:gd name="T37" fmla="*/ 692535 h 297"/>
              <a:gd name="T38" fmla="*/ 340125 w 381"/>
              <a:gd name="T39" fmla="*/ 745516 h 297"/>
              <a:gd name="T40" fmla="*/ 487513 w 381"/>
              <a:gd name="T41" fmla="*/ 703888 h 297"/>
              <a:gd name="T42" fmla="*/ 600888 w 381"/>
              <a:gd name="T43" fmla="*/ 628201 h 297"/>
              <a:gd name="T44" fmla="*/ 884325 w 381"/>
              <a:gd name="T45" fmla="*/ 412493 h 297"/>
              <a:gd name="T46" fmla="*/ 978805 w 381"/>
              <a:gd name="T47" fmla="*/ 359513 h 297"/>
              <a:gd name="T48" fmla="*/ 903221 w 381"/>
              <a:gd name="T49" fmla="*/ 412493 h 297"/>
              <a:gd name="T50" fmla="*/ 793625 w 381"/>
              <a:gd name="T51" fmla="*/ 510886 h 297"/>
              <a:gd name="T52" fmla="*/ 608446 w 381"/>
              <a:gd name="T53" fmla="*/ 681182 h 297"/>
              <a:gd name="T54" fmla="*/ 491292 w 381"/>
              <a:gd name="T55" fmla="*/ 726594 h 297"/>
              <a:gd name="T56" fmla="*/ 389254 w 381"/>
              <a:gd name="T57" fmla="*/ 802281 h 297"/>
              <a:gd name="T58" fmla="*/ 147388 w 381"/>
              <a:gd name="T59" fmla="*/ 927164 h 297"/>
              <a:gd name="T60" fmla="*/ 238088 w 381"/>
              <a:gd name="T61" fmla="*/ 889321 h 297"/>
              <a:gd name="T62" fmla="*/ 362800 w 381"/>
              <a:gd name="T63" fmla="*/ 893105 h 297"/>
              <a:gd name="T64" fmla="*/ 411929 w 381"/>
              <a:gd name="T65" fmla="*/ 817418 h 297"/>
              <a:gd name="T66" fmla="*/ 336346 w 381"/>
              <a:gd name="T67" fmla="*/ 677397 h 297"/>
              <a:gd name="T68" fmla="*/ 415708 w 381"/>
              <a:gd name="T69" fmla="*/ 719025 h 297"/>
              <a:gd name="T70" fmla="*/ 585771 w 381"/>
              <a:gd name="T71" fmla="*/ 874183 h 297"/>
              <a:gd name="T72" fmla="*/ 581992 w 381"/>
              <a:gd name="T73" fmla="*/ 824987 h 297"/>
              <a:gd name="T74" fmla="*/ 506409 w 381"/>
              <a:gd name="T75" fmla="*/ 662260 h 297"/>
              <a:gd name="T76" fmla="*/ 551759 w 381"/>
              <a:gd name="T77" fmla="*/ 605495 h 297"/>
              <a:gd name="T78" fmla="*/ 551759 w 381"/>
              <a:gd name="T79" fmla="*/ 635770 h 297"/>
              <a:gd name="T80" fmla="*/ 566875 w 381"/>
              <a:gd name="T81" fmla="*/ 628201 h 297"/>
              <a:gd name="T82" fmla="*/ 540421 w 381"/>
              <a:gd name="T83" fmla="*/ 567652 h 297"/>
              <a:gd name="T84" fmla="*/ 752054 w 381"/>
              <a:gd name="T85" fmla="*/ 760653 h 297"/>
              <a:gd name="T86" fmla="*/ 695367 w 381"/>
              <a:gd name="T87" fmla="*/ 662260 h 297"/>
              <a:gd name="T88" fmla="*/ 627342 w 381"/>
              <a:gd name="T89" fmla="*/ 552514 h 297"/>
              <a:gd name="T90" fmla="*/ 789846 w 381"/>
              <a:gd name="T91" fmla="*/ 590358 h 297"/>
              <a:gd name="T92" fmla="*/ 831417 w 381"/>
              <a:gd name="T93" fmla="*/ 711457 h 297"/>
              <a:gd name="T94" fmla="*/ 665134 w 381"/>
              <a:gd name="T95" fmla="*/ 484396 h 297"/>
              <a:gd name="T96" fmla="*/ 827638 w 381"/>
              <a:gd name="T97" fmla="*/ 605495 h 297"/>
              <a:gd name="T98" fmla="*/ 941013 w 381"/>
              <a:gd name="T99" fmla="*/ 673613 h 297"/>
              <a:gd name="T100" fmla="*/ 846534 w 381"/>
              <a:gd name="T101" fmla="*/ 537377 h 297"/>
              <a:gd name="T102" fmla="*/ 944792 w 381"/>
              <a:gd name="T103" fmla="*/ 507102 h 297"/>
              <a:gd name="T104" fmla="*/ 759613 w 381"/>
              <a:gd name="T105" fmla="*/ 435199 h 297"/>
              <a:gd name="T106" fmla="*/ 975025 w 381"/>
              <a:gd name="T107" fmla="*/ 491965 h 297"/>
              <a:gd name="T108" fmla="*/ 963688 w 381"/>
              <a:gd name="T109" fmla="*/ 491965 h 297"/>
              <a:gd name="T110" fmla="*/ 1012817 w 381"/>
              <a:gd name="T111" fmla="*/ 476827 h 297"/>
              <a:gd name="T112" fmla="*/ 1069505 w 381"/>
              <a:gd name="T113" fmla="*/ 469259 h 297"/>
              <a:gd name="T114" fmla="*/ 1141309 w 381"/>
              <a:gd name="T115" fmla="*/ 427631 h 297"/>
              <a:gd name="T116" fmla="*/ 1133750 w 381"/>
              <a:gd name="T117" fmla="*/ 408709 h 297"/>
              <a:gd name="T118" fmla="*/ 1137530 w 381"/>
              <a:gd name="T119" fmla="*/ 333022 h 297"/>
              <a:gd name="T120" fmla="*/ 1224450 w 381"/>
              <a:gd name="T121" fmla="*/ 340591 h 297"/>
              <a:gd name="T122" fmla="*/ 1288696 w 381"/>
              <a:gd name="T123" fmla="*/ 283826 h 297"/>
              <a:gd name="T124" fmla="*/ 1235788 w 381"/>
              <a:gd name="T125" fmla="*/ 90824 h 29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81" h="297">
                <a:moveTo>
                  <a:pt x="0" y="262"/>
                </a:moveTo>
                <a:cubicBezTo>
                  <a:pt x="6" y="261"/>
                  <a:pt x="11" y="258"/>
                  <a:pt x="17" y="257"/>
                </a:cubicBezTo>
                <a:cubicBezTo>
                  <a:pt x="16" y="257"/>
                  <a:pt x="16" y="257"/>
                  <a:pt x="16" y="258"/>
                </a:cubicBezTo>
                <a:cubicBezTo>
                  <a:pt x="24" y="255"/>
                  <a:pt x="28" y="254"/>
                  <a:pt x="37" y="250"/>
                </a:cubicBezTo>
                <a:cubicBezTo>
                  <a:pt x="37" y="250"/>
                  <a:pt x="36" y="249"/>
                  <a:pt x="37" y="249"/>
                </a:cubicBezTo>
                <a:cubicBezTo>
                  <a:pt x="60" y="240"/>
                  <a:pt x="85" y="228"/>
                  <a:pt x="107" y="217"/>
                </a:cubicBezTo>
                <a:cubicBezTo>
                  <a:pt x="103" y="220"/>
                  <a:pt x="100" y="220"/>
                  <a:pt x="97" y="223"/>
                </a:cubicBezTo>
                <a:cubicBezTo>
                  <a:pt x="107" y="218"/>
                  <a:pt x="120" y="211"/>
                  <a:pt x="132" y="204"/>
                </a:cubicBezTo>
                <a:cubicBezTo>
                  <a:pt x="133" y="204"/>
                  <a:pt x="135" y="204"/>
                  <a:pt x="135" y="201"/>
                </a:cubicBezTo>
                <a:cubicBezTo>
                  <a:pt x="132" y="203"/>
                  <a:pt x="128" y="206"/>
                  <a:pt x="125" y="207"/>
                </a:cubicBezTo>
                <a:cubicBezTo>
                  <a:pt x="123" y="209"/>
                  <a:pt x="119" y="210"/>
                  <a:pt x="117" y="212"/>
                </a:cubicBezTo>
                <a:cubicBezTo>
                  <a:pt x="117" y="211"/>
                  <a:pt x="116" y="212"/>
                  <a:pt x="116" y="211"/>
                </a:cubicBezTo>
                <a:cubicBezTo>
                  <a:pt x="118" y="211"/>
                  <a:pt x="120" y="209"/>
                  <a:pt x="122" y="208"/>
                </a:cubicBezTo>
                <a:cubicBezTo>
                  <a:pt x="121" y="207"/>
                  <a:pt x="121" y="208"/>
                  <a:pt x="121" y="207"/>
                </a:cubicBezTo>
                <a:cubicBezTo>
                  <a:pt x="122" y="207"/>
                  <a:pt x="122" y="207"/>
                  <a:pt x="122" y="208"/>
                </a:cubicBezTo>
                <a:cubicBezTo>
                  <a:pt x="128" y="205"/>
                  <a:pt x="135" y="201"/>
                  <a:pt x="140" y="198"/>
                </a:cubicBezTo>
                <a:cubicBezTo>
                  <a:pt x="139" y="200"/>
                  <a:pt x="136" y="200"/>
                  <a:pt x="135" y="202"/>
                </a:cubicBezTo>
                <a:cubicBezTo>
                  <a:pt x="137" y="202"/>
                  <a:pt x="138" y="200"/>
                  <a:pt x="140" y="199"/>
                </a:cubicBezTo>
                <a:cubicBezTo>
                  <a:pt x="140" y="200"/>
                  <a:pt x="139" y="200"/>
                  <a:pt x="140" y="201"/>
                </a:cubicBezTo>
                <a:cubicBezTo>
                  <a:pt x="142" y="199"/>
                  <a:pt x="142" y="196"/>
                  <a:pt x="145" y="197"/>
                </a:cubicBezTo>
                <a:cubicBezTo>
                  <a:pt x="144" y="195"/>
                  <a:pt x="147" y="197"/>
                  <a:pt x="146" y="195"/>
                </a:cubicBezTo>
                <a:cubicBezTo>
                  <a:pt x="145" y="195"/>
                  <a:pt x="145" y="195"/>
                  <a:pt x="144" y="195"/>
                </a:cubicBezTo>
                <a:cubicBezTo>
                  <a:pt x="145" y="194"/>
                  <a:pt x="147" y="195"/>
                  <a:pt x="148" y="196"/>
                </a:cubicBezTo>
                <a:cubicBezTo>
                  <a:pt x="147" y="197"/>
                  <a:pt x="146" y="198"/>
                  <a:pt x="145" y="198"/>
                </a:cubicBezTo>
                <a:cubicBezTo>
                  <a:pt x="146" y="199"/>
                  <a:pt x="146" y="198"/>
                  <a:pt x="147" y="199"/>
                </a:cubicBezTo>
                <a:cubicBezTo>
                  <a:pt x="146" y="199"/>
                  <a:pt x="146" y="200"/>
                  <a:pt x="145" y="199"/>
                </a:cubicBezTo>
                <a:cubicBezTo>
                  <a:pt x="145" y="199"/>
                  <a:pt x="145" y="198"/>
                  <a:pt x="145" y="198"/>
                </a:cubicBezTo>
                <a:cubicBezTo>
                  <a:pt x="144" y="200"/>
                  <a:pt x="142" y="202"/>
                  <a:pt x="140" y="202"/>
                </a:cubicBezTo>
                <a:cubicBezTo>
                  <a:pt x="141" y="204"/>
                  <a:pt x="138" y="203"/>
                  <a:pt x="137" y="203"/>
                </a:cubicBezTo>
                <a:cubicBezTo>
                  <a:pt x="136" y="206"/>
                  <a:pt x="131" y="207"/>
                  <a:pt x="128" y="209"/>
                </a:cubicBezTo>
                <a:cubicBezTo>
                  <a:pt x="127" y="209"/>
                  <a:pt x="127" y="209"/>
                  <a:pt x="127" y="209"/>
                </a:cubicBezTo>
                <a:cubicBezTo>
                  <a:pt x="126" y="212"/>
                  <a:pt x="120" y="213"/>
                  <a:pt x="119" y="214"/>
                </a:cubicBezTo>
                <a:cubicBezTo>
                  <a:pt x="117" y="214"/>
                  <a:pt x="116" y="214"/>
                  <a:pt x="116" y="215"/>
                </a:cubicBezTo>
                <a:cubicBezTo>
                  <a:pt x="116" y="214"/>
                  <a:pt x="115" y="214"/>
                  <a:pt x="115" y="214"/>
                </a:cubicBezTo>
                <a:cubicBezTo>
                  <a:pt x="115" y="214"/>
                  <a:pt x="114" y="216"/>
                  <a:pt x="113" y="216"/>
                </a:cubicBezTo>
                <a:cubicBezTo>
                  <a:pt x="113" y="216"/>
                  <a:pt x="114" y="215"/>
                  <a:pt x="114" y="215"/>
                </a:cubicBezTo>
                <a:cubicBezTo>
                  <a:pt x="111" y="215"/>
                  <a:pt x="110" y="218"/>
                  <a:pt x="106" y="219"/>
                </a:cubicBezTo>
                <a:cubicBezTo>
                  <a:pt x="104" y="222"/>
                  <a:pt x="96" y="225"/>
                  <a:pt x="91" y="228"/>
                </a:cubicBezTo>
                <a:cubicBezTo>
                  <a:pt x="91" y="229"/>
                  <a:pt x="90" y="229"/>
                  <a:pt x="91" y="230"/>
                </a:cubicBezTo>
                <a:cubicBezTo>
                  <a:pt x="90" y="229"/>
                  <a:pt x="91" y="228"/>
                  <a:pt x="90" y="228"/>
                </a:cubicBezTo>
                <a:cubicBezTo>
                  <a:pt x="90" y="229"/>
                  <a:pt x="88" y="229"/>
                  <a:pt x="89" y="230"/>
                </a:cubicBezTo>
                <a:cubicBezTo>
                  <a:pt x="89" y="230"/>
                  <a:pt x="89" y="229"/>
                  <a:pt x="90" y="230"/>
                </a:cubicBezTo>
                <a:cubicBezTo>
                  <a:pt x="88" y="230"/>
                  <a:pt x="88" y="231"/>
                  <a:pt x="88" y="231"/>
                </a:cubicBezTo>
                <a:cubicBezTo>
                  <a:pt x="87" y="231"/>
                  <a:pt x="87" y="230"/>
                  <a:pt x="87" y="230"/>
                </a:cubicBezTo>
                <a:cubicBezTo>
                  <a:pt x="87" y="231"/>
                  <a:pt x="86" y="231"/>
                  <a:pt x="87" y="232"/>
                </a:cubicBezTo>
                <a:cubicBezTo>
                  <a:pt x="85" y="231"/>
                  <a:pt x="82" y="235"/>
                  <a:pt x="80" y="235"/>
                </a:cubicBezTo>
                <a:cubicBezTo>
                  <a:pt x="81" y="235"/>
                  <a:pt x="81" y="235"/>
                  <a:pt x="81" y="235"/>
                </a:cubicBezTo>
                <a:cubicBezTo>
                  <a:pt x="80" y="235"/>
                  <a:pt x="79" y="235"/>
                  <a:pt x="78" y="235"/>
                </a:cubicBezTo>
                <a:cubicBezTo>
                  <a:pt x="79" y="235"/>
                  <a:pt x="79" y="234"/>
                  <a:pt x="81" y="234"/>
                </a:cubicBezTo>
                <a:cubicBezTo>
                  <a:pt x="79" y="233"/>
                  <a:pt x="77" y="236"/>
                  <a:pt x="74" y="237"/>
                </a:cubicBezTo>
                <a:cubicBezTo>
                  <a:pt x="72" y="238"/>
                  <a:pt x="70" y="238"/>
                  <a:pt x="69" y="239"/>
                </a:cubicBezTo>
                <a:cubicBezTo>
                  <a:pt x="69" y="239"/>
                  <a:pt x="69" y="239"/>
                  <a:pt x="70" y="240"/>
                </a:cubicBezTo>
                <a:cubicBezTo>
                  <a:pt x="69" y="240"/>
                  <a:pt x="67" y="238"/>
                  <a:pt x="67" y="240"/>
                </a:cubicBezTo>
                <a:cubicBezTo>
                  <a:pt x="67" y="240"/>
                  <a:pt x="68" y="239"/>
                  <a:pt x="68" y="240"/>
                </a:cubicBezTo>
                <a:cubicBezTo>
                  <a:pt x="68" y="242"/>
                  <a:pt x="67" y="240"/>
                  <a:pt x="67" y="241"/>
                </a:cubicBezTo>
                <a:cubicBezTo>
                  <a:pt x="67" y="240"/>
                  <a:pt x="67" y="243"/>
                  <a:pt x="66" y="241"/>
                </a:cubicBezTo>
                <a:cubicBezTo>
                  <a:pt x="66" y="241"/>
                  <a:pt x="67" y="241"/>
                  <a:pt x="66" y="241"/>
                </a:cubicBezTo>
                <a:cubicBezTo>
                  <a:pt x="66" y="241"/>
                  <a:pt x="65" y="242"/>
                  <a:pt x="65" y="242"/>
                </a:cubicBezTo>
                <a:cubicBezTo>
                  <a:pt x="63" y="242"/>
                  <a:pt x="60" y="244"/>
                  <a:pt x="57" y="245"/>
                </a:cubicBezTo>
                <a:cubicBezTo>
                  <a:pt x="58" y="247"/>
                  <a:pt x="55" y="246"/>
                  <a:pt x="56" y="248"/>
                </a:cubicBezTo>
                <a:cubicBezTo>
                  <a:pt x="56" y="246"/>
                  <a:pt x="54" y="247"/>
                  <a:pt x="55" y="248"/>
                </a:cubicBezTo>
                <a:cubicBezTo>
                  <a:pt x="55" y="248"/>
                  <a:pt x="55" y="247"/>
                  <a:pt x="56" y="248"/>
                </a:cubicBezTo>
                <a:cubicBezTo>
                  <a:pt x="52" y="247"/>
                  <a:pt x="51" y="251"/>
                  <a:pt x="50" y="251"/>
                </a:cubicBezTo>
                <a:cubicBezTo>
                  <a:pt x="50" y="250"/>
                  <a:pt x="51" y="250"/>
                  <a:pt x="51" y="249"/>
                </a:cubicBezTo>
                <a:cubicBezTo>
                  <a:pt x="41" y="255"/>
                  <a:pt x="25" y="259"/>
                  <a:pt x="16" y="264"/>
                </a:cubicBezTo>
                <a:cubicBezTo>
                  <a:pt x="21" y="262"/>
                  <a:pt x="25" y="261"/>
                  <a:pt x="28" y="260"/>
                </a:cubicBezTo>
                <a:cubicBezTo>
                  <a:pt x="26" y="261"/>
                  <a:pt x="26" y="262"/>
                  <a:pt x="24" y="262"/>
                </a:cubicBezTo>
                <a:cubicBezTo>
                  <a:pt x="24" y="262"/>
                  <a:pt x="25" y="262"/>
                  <a:pt x="24" y="262"/>
                </a:cubicBezTo>
                <a:cubicBezTo>
                  <a:pt x="21" y="264"/>
                  <a:pt x="16" y="265"/>
                  <a:pt x="12" y="267"/>
                </a:cubicBezTo>
                <a:cubicBezTo>
                  <a:pt x="17" y="267"/>
                  <a:pt x="21" y="264"/>
                  <a:pt x="25" y="264"/>
                </a:cubicBezTo>
                <a:cubicBezTo>
                  <a:pt x="25" y="264"/>
                  <a:pt x="25" y="264"/>
                  <a:pt x="25" y="265"/>
                </a:cubicBezTo>
                <a:cubicBezTo>
                  <a:pt x="30" y="261"/>
                  <a:pt x="37" y="258"/>
                  <a:pt x="43" y="258"/>
                </a:cubicBezTo>
                <a:cubicBezTo>
                  <a:pt x="42" y="258"/>
                  <a:pt x="35" y="263"/>
                  <a:pt x="36" y="260"/>
                </a:cubicBezTo>
                <a:cubicBezTo>
                  <a:pt x="36" y="261"/>
                  <a:pt x="35" y="260"/>
                  <a:pt x="34" y="261"/>
                </a:cubicBezTo>
                <a:cubicBezTo>
                  <a:pt x="35" y="261"/>
                  <a:pt x="35" y="261"/>
                  <a:pt x="35" y="262"/>
                </a:cubicBezTo>
                <a:cubicBezTo>
                  <a:pt x="30" y="263"/>
                  <a:pt x="22" y="266"/>
                  <a:pt x="21" y="267"/>
                </a:cubicBezTo>
                <a:cubicBezTo>
                  <a:pt x="21" y="267"/>
                  <a:pt x="21" y="267"/>
                  <a:pt x="20" y="267"/>
                </a:cubicBezTo>
                <a:cubicBezTo>
                  <a:pt x="20" y="267"/>
                  <a:pt x="20" y="268"/>
                  <a:pt x="19" y="269"/>
                </a:cubicBezTo>
                <a:cubicBezTo>
                  <a:pt x="26" y="266"/>
                  <a:pt x="30" y="265"/>
                  <a:pt x="39" y="262"/>
                </a:cubicBezTo>
                <a:cubicBezTo>
                  <a:pt x="38" y="262"/>
                  <a:pt x="38" y="262"/>
                  <a:pt x="38" y="263"/>
                </a:cubicBezTo>
                <a:cubicBezTo>
                  <a:pt x="39" y="262"/>
                  <a:pt x="39" y="262"/>
                  <a:pt x="41" y="262"/>
                </a:cubicBezTo>
                <a:cubicBezTo>
                  <a:pt x="40" y="261"/>
                  <a:pt x="43" y="260"/>
                  <a:pt x="43" y="261"/>
                </a:cubicBezTo>
                <a:cubicBezTo>
                  <a:pt x="43" y="261"/>
                  <a:pt x="43" y="260"/>
                  <a:pt x="44" y="260"/>
                </a:cubicBezTo>
                <a:cubicBezTo>
                  <a:pt x="44" y="260"/>
                  <a:pt x="47" y="259"/>
                  <a:pt x="49" y="259"/>
                </a:cubicBezTo>
                <a:cubicBezTo>
                  <a:pt x="53" y="257"/>
                  <a:pt x="57" y="255"/>
                  <a:pt x="62" y="253"/>
                </a:cubicBezTo>
                <a:cubicBezTo>
                  <a:pt x="62" y="253"/>
                  <a:pt x="62" y="254"/>
                  <a:pt x="63" y="254"/>
                </a:cubicBezTo>
                <a:cubicBezTo>
                  <a:pt x="62" y="253"/>
                  <a:pt x="65" y="253"/>
                  <a:pt x="64" y="252"/>
                </a:cubicBezTo>
                <a:cubicBezTo>
                  <a:pt x="64" y="251"/>
                  <a:pt x="66" y="253"/>
                  <a:pt x="65" y="252"/>
                </a:cubicBezTo>
                <a:cubicBezTo>
                  <a:pt x="65" y="251"/>
                  <a:pt x="67" y="251"/>
                  <a:pt x="68" y="250"/>
                </a:cubicBezTo>
                <a:cubicBezTo>
                  <a:pt x="82" y="244"/>
                  <a:pt x="97" y="236"/>
                  <a:pt x="108" y="231"/>
                </a:cubicBezTo>
                <a:cubicBezTo>
                  <a:pt x="103" y="234"/>
                  <a:pt x="100" y="236"/>
                  <a:pt x="96" y="238"/>
                </a:cubicBezTo>
                <a:cubicBezTo>
                  <a:pt x="100" y="238"/>
                  <a:pt x="101" y="235"/>
                  <a:pt x="104" y="235"/>
                </a:cubicBezTo>
                <a:cubicBezTo>
                  <a:pt x="104" y="235"/>
                  <a:pt x="103" y="235"/>
                  <a:pt x="104" y="234"/>
                </a:cubicBezTo>
                <a:cubicBezTo>
                  <a:pt x="105" y="235"/>
                  <a:pt x="106" y="234"/>
                  <a:pt x="106" y="233"/>
                </a:cubicBezTo>
                <a:cubicBezTo>
                  <a:pt x="107" y="234"/>
                  <a:pt x="108" y="231"/>
                  <a:pt x="110" y="232"/>
                </a:cubicBezTo>
                <a:cubicBezTo>
                  <a:pt x="112" y="228"/>
                  <a:pt x="120" y="228"/>
                  <a:pt x="123" y="224"/>
                </a:cubicBezTo>
                <a:cubicBezTo>
                  <a:pt x="122" y="224"/>
                  <a:pt x="122" y="223"/>
                  <a:pt x="121" y="223"/>
                </a:cubicBezTo>
                <a:cubicBezTo>
                  <a:pt x="121" y="224"/>
                  <a:pt x="121" y="224"/>
                  <a:pt x="121" y="224"/>
                </a:cubicBezTo>
                <a:cubicBezTo>
                  <a:pt x="120" y="223"/>
                  <a:pt x="119" y="224"/>
                  <a:pt x="119" y="223"/>
                </a:cubicBezTo>
                <a:cubicBezTo>
                  <a:pt x="125" y="221"/>
                  <a:pt x="131" y="215"/>
                  <a:pt x="137" y="214"/>
                </a:cubicBezTo>
                <a:cubicBezTo>
                  <a:pt x="133" y="217"/>
                  <a:pt x="124" y="220"/>
                  <a:pt x="122" y="223"/>
                </a:cubicBezTo>
                <a:cubicBezTo>
                  <a:pt x="123" y="224"/>
                  <a:pt x="124" y="222"/>
                  <a:pt x="125" y="222"/>
                </a:cubicBezTo>
                <a:cubicBezTo>
                  <a:pt x="125" y="222"/>
                  <a:pt x="123" y="223"/>
                  <a:pt x="124" y="223"/>
                </a:cubicBezTo>
                <a:cubicBezTo>
                  <a:pt x="131" y="219"/>
                  <a:pt x="138" y="217"/>
                  <a:pt x="140" y="213"/>
                </a:cubicBezTo>
                <a:cubicBezTo>
                  <a:pt x="140" y="214"/>
                  <a:pt x="141" y="212"/>
                  <a:pt x="141" y="213"/>
                </a:cubicBezTo>
                <a:cubicBezTo>
                  <a:pt x="141" y="214"/>
                  <a:pt x="140" y="214"/>
                  <a:pt x="141" y="215"/>
                </a:cubicBezTo>
                <a:cubicBezTo>
                  <a:pt x="145" y="211"/>
                  <a:pt x="147" y="212"/>
                  <a:pt x="150" y="207"/>
                </a:cubicBezTo>
                <a:cubicBezTo>
                  <a:pt x="150" y="208"/>
                  <a:pt x="149" y="208"/>
                  <a:pt x="150" y="209"/>
                </a:cubicBezTo>
                <a:cubicBezTo>
                  <a:pt x="151" y="208"/>
                  <a:pt x="149" y="207"/>
                  <a:pt x="150" y="207"/>
                </a:cubicBezTo>
                <a:cubicBezTo>
                  <a:pt x="152" y="208"/>
                  <a:pt x="156" y="205"/>
                  <a:pt x="157" y="204"/>
                </a:cubicBezTo>
                <a:cubicBezTo>
                  <a:pt x="158" y="205"/>
                  <a:pt x="158" y="205"/>
                  <a:pt x="158" y="205"/>
                </a:cubicBezTo>
                <a:cubicBezTo>
                  <a:pt x="158" y="204"/>
                  <a:pt x="158" y="204"/>
                  <a:pt x="159" y="204"/>
                </a:cubicBezTo>
                <a:cubicBezTo>
                  <a:pt x="158" y="203"/>
                  <a:pt x="158" y="203"/>
                  <a:pt x="158" y="203"/>
                </a:cubicBezTo>
                <a:cubicBezTo>
                  <a:pt x="159" y="204"/>
                  <a:pt x="158" y="201"/>
                  <a:pt x="159" y="202"/>
                </a:cubicBezTo>
                <a:cubicBezTo>
                  <a:pt x="159" y="203"/>
                  <a:pt x="159" y="203"/>
                  <a:pt x="159" y="203"/>
                </a:cubicBezTo>
                <a:cubicBezTo>
                  <a:pt x="159" y="203"/>
                  <a:pt x="158" y="203"/>
                  <a:pt x="159" y="204"/>
                </a:cubicBezTo>
                <a:cubicBezTo>
                  <a:pt x="166" y="200"/>
                  <a:pt x="170" y="198"/>
                  <a:pt x="176" y="194"/>
                </a:cubicBezTo>
                <a:cubicBezTo>
                  <a:pt x="176" y="193"/>
                  <a:pt x="175" y="192"/>
                  <a:pt x="175" y="192"/>
                </a:cubicBezTo>
                <a:cubicBezTo>
                  <a:pt x="175" y="193"/>
                  <a:pt x="175" y="193"/>
                  <a:pt x="174" y="194"/>
                </a:cubicBezTo>
                <a:cubicBezTo>
                  <a:pt x="174" y="192"/>
                  <a:pt x="174" y="194"/>
                  <a:pt x="173" y="193"/>
                </a:cubicBezTo>
                <a:cubicBezTo>
                  <a:pt x="175" y="193"/>
                  <a:pt x="174" y="192"/>
                  <a:pt x="177" y="192"/>
                </a:cubicBezTo>
                <a:cubicBezTo>
                  <a:pt x="177" y="192"/>
                  <a:pt x="176" y="193"/>
                  <a:pt x="176" y="193"/>
                </a:cubicBezTo>
                <a:cubicBezTo>
                  <a:pt x="186" y="188"/>
                  <a:pt x="194" y="182"/>
                  <a:pt x="205" y="174"/>
                </a:cubicBezTo>
                <a:cubicBezTo>
                  <a:pt x="205" y="171"/>
                  <a:pt x="208" y="172"/>
                  <a:pt x="208" y="170"/>
                </a:cubicBezTo>
                <a:cubicBezTo>
                  <a:pt x="208" y="171"/>
                  <a:pt x="209" y="170"/>
                  <a:pt x="210" y="170"/>
                </a:cubicBezTo>
                <a:cubicBezTo>
                  <a:pt x="209" y="169"/>
                  <a:pt x="211" y="169"/>
                  <a:pt x="212" y="168"/>
                </a:cubicBezTo>
                <a:cubicBezTo>
                  <a:pt x="212" y="169"/>
                  <a:pt x="210" y="170"/>
                  <a:pt x="211" y="170"/>
                </a:cubicBezTo>
                <a:cubicBezTo>
                  <a:pt x="214" y="168"/>
                  <a:pt x="217" y="165"/>
                  <a:pt x="221" y="163"/>
                </a:cubicBezTo>
                <a:cubicBezTo>
                  <a:pt x="221" y="162"/>
                  <a:pt x="221" y="162"/>
                  <a:pt x="221" y="162"/>
                </a:cubicBezTo>
                <a:cubicBezTo>
                  <a:pt x="222" y="163"/>
                  <a:pt x="223" y="161"/>
                  <a:pt x="224" y="161"/>
                </a:cubicBezTo>
                <a:cubicBezTo>
                  <a:pt x="224" y="160"/>
                  <a:pt x="222" y="161"/>
                  <a:pt x="223" y="160"/>
                </a:cubicBezTo>
                <a:cubicBezTo>
                  <a:pt x="224" y="159"/>
                  <a:pt x="225" y="157"/>
                  <a:pt x="226" y="158"/>
                </a:cubicBezTo>
                <a:cubicBezTo>
                  <a:pt x="226" y="159"/>
                  <a:pt x="224" y="159"/>
                  <a:pt x="224" y="160"/>
                </a:cubicBezTo>
                <a:cubicBezTo>
                  <a:pt x="225" y="160"/>
                  <a:pt x="227" y="159"/>
                  <a:pt x="228" y="157"/>
                </a:cubicBezTo>
                <a:cubicBezTo>
                  <a:pt x="227" y="158"/>
                  <a:pt x="227" y="158"/>
                  <a:pt x="226" y="157"/>
                </a:cubicBezTo>
                <a:cubicBezTo>
                  <a:pt x="227" y="156"/>
                  <a:pt x="229" y="155"/>
                  <a:pt x="230" y="154"/>
                </a:cubicBezTo>
                <a:cubicBezTo>
                  <a:pt x="228" y="153"/>
                  <a:pt x="229" y="156"/>
                  <a:pt x="227" y="155"/>
                </a:cubicBezTo>
                <a:cubicBezTo>
                  <a:pt x="227" y="154"/>
                  <a:pt x="229" y="154"/>
                  <a:pt x="229" y="153"/>
                </a:cubicBezTo>
                <a:cubicBezTo>
                  <a:pt x="229" y="152"/>
                  <a:pt x="228" y="153"/>
                  <a:pt x="228" y="152"/>
                </a:cubicBezTo>
                <a:cubicBezTo>
                  <a:pt x="229" y="152"/>
                  <a:pt x="229" y="150"/>
                  <a:pt x="230" y="151"/>
                </a:cubicBezTo>
                <a:cubicBezTo>
                  <a:pt x="230" y="151"/>
                  <a:pt x="229" y="152"/>
                  <a:pt x="228" y="152"/>
                </a:cubicBezTo>
                <a:cubicBezTo>
                  <a:pt x="229" y="153"/>
                  <a:pt x="230" y="153"/>
                  <a:pt x="230" y="154"/>
                </a:cubicBezTo>
                <a:cubicBezTo>
                  <a:pt x="231" y="153"/>
                  <a:pt x="231" y="153"/>
                  <a:pt x="232" y="152"/>
                </a:cubicBezTo>
                <a:cubicBezTo>
                  <a:pt x="232" y="152"/>
                  <a:pt x="231" y="151"/>
                  <a:pt x="231" y="151"/>
                </a:cubicBezTo>
                <a:cubicBezTo>
                  <a:pt x="232" y="151"/>
                  <a:pt x="232" y="152"/>
                  <a:pt x="232" y="152"/>
                </a:cubicBezTo>
                <a:cubicBezTo>
                  <a:pt x="233" y="151"/>
                  <a:pt x="231" y="151"/>
                  <a:pt x="232" y="150"/>
                </a:cubicBezTo>
                <a:cubicBezTo>
                  <a:pt x="232" y="151"/>
                  <a:pt x="233" y="150"/>
                  <a:pt x="233" y="150"/>
                </a:cubicBezTo>
                <a:cubicBezTo>
                  <a:pt x="234" y="151"/>
                  <a:pt x="236" y="149"/>
                  <a:pt x="237" y="148"/>
                </a:cubicBezTo>
                <a:cubicBezTo>
                  <a:pt x="238" y="149"/>
                  <a:pt x="238" y="148"/>
                  <a:pt x="238" y="148"/>
                </a:cubicBezTo>
                <a:cubicBezTo>
                  <a:pt x="237" y="150"/>
                  <a:pt x="236" y="150"/>
                  <a:pt x="235" y="152"/>
                </a:cubicBezTo>
                <a:cubicBezTo>
                  <a:pt x="235" y="151"/>
                  <a:pt x="236" y="151"/>
                  <a:pt x="236" y="151"/>
                </a:cubicBezTo>
                <a:cubicBezTo>
                  <a:pt x="235" y="152"/>
                  <a:pt x="234" y="154"/>
                  <a:pt x="234" y="154"/>
                </a:cubicBezTo>
                <a:cubicBezTo>
                  <a:pt x="234" y="154"/>
                  <a:pt x="233" y="154"/>
                  <a:pt x="233" y="154"/>
                </a:cubicBezTo>
                <a:cubicBezTo>
                  <a:pt x="230" y="155"/>
                  <a:pt x="225" y="161"/>
                  <a:pt x="220" y="164"/>
                </a:cubicBezTo>
                <a:cubicBezTo>
                  <a:pt x="217" y="167"/>
                  <a:pt x="214" y="168"/>
                  <a:pt x="213" y="171"/>
                </a:cubicBezTo>
                <a:cubicBezTo>
                  <a:pt x="212" y="169"/>
                  <a:pt x="211" y="171"/>
                  <a:pt x="211" y="172"/>
                </a:cubicBezTo>
                <a:cubicBezTo>
                  <a:pt x="209" y="173"/>
                  <a:pt x="207" y="175"/>
                  <a:pt x="206" y="176"/>
                </a:cubicBezTo>
                <a:cubicBezTo>
                  <a:pt x="206" y="176"/>
                  <a:pt x="204" y="176"/>
                  <a:pt x="204" y="177"/>
                </a:cubicBezTo>
                <a:cubicBezTo>
                  <a:pt x="202" y="178"/>
                  <a:pt x="200" y="180"/>
                  <a:pt x="198" y="181"/>
                </a:cubicBezTo>
                <a:cubicBezTo>
                  <a:pt x="198" y="181"/>
                  <a:pt x="198" y="181"/>
                  <a:pt x="198" y="181"/>
                </a:cubicBezTo>
                <a:cubicBezTo>
                  <a:pt x="195" y="181"/>
                  <a:pt x="192" y="186"/>
                  <a:pt x="189" y="186"/>
                </a:cubicBezTo>
                <a:cubicBezTo>
                  <a:pt x="190" y="187"/>
                  <a:pt x="189" y="187"/>
                  <a:pt x="189" y="188"/>
                </a:cubicBezTo>
                <a:cubicBezTo>
                  <a:pt x="189" y="188"/>
                  <a:pt x="188" y="188"/>
                  <a:pt x="188" y="187"/>
                </a:cubicBezTo>
                <a:cubicBezTo>
                  <a:pt x="187" y="188"/>
                  <a:pt x="188" y="189"/>
                  <a:pt x="188" y="189"/>
                </a:cubicBezTo>
                <a:cubicBezTo>
                  <a:pt x="186" y="189"/>
                  <a:pt x="185" y="193"/>
                  <a:pt x="183" y="192"/>
                </a:cubicBezTo>
                <a:cubicBezTo>
                  <a:pt x="183" y="192"/>
                  <a:pt x="184" y="190"/>
                  <a:pt x="183" y="191"/>
                </a:cubicBezTo>
                <a:cubicBezTo>
                  <a:pt x="183" y="190"/>
                  <a:pt x="183" y="192"/>
                  <a:pt x="182" y="191"/>
                </a:cubicBezTo>
                <a:cubicBezTo>
                  <a:pt x="182" y="192"/>
                  <a:pt x="183" y="192"/>
                  <a:pt x="183" y="192"/>
                </a:cubicBezTo>
                <a:cubicBezTo>
                  <a:pt x="182" y="193"/>
                  <a:pt x="182" y="193"/>
                  <a:pt x="182" y="192"/>
                </a:cubicBezTo>
                <a:cubicBezTo>
                  <a:pt x="181" y="194"/>
                  <a:pt x="178" y="191"/>
                  <a:pt x="178" y="194"/>
                </a:cubicBezTo>
                <a:cubicBezTo>
                  <a:pt x="178" y="194"/>
                  <a:pt x="177" y="195"/>
                  <a:pt x="176" y="196"/>
                </a:cubicBezTo>
                <a:cubicBezTo>
                  <a:pt x="176" y="196"/>
                  <a:pt x="176" y="199"/>
                  <a:pt x="173" y="198"/>
                </a:cubicBezTo>
                <a:cubicBezTo>
                  <a:pt x="174" y="197"/>
                  <a:pt x="175" y="197"/>
                  <a:pt x="174" y="196"/>
                </a:cubicBezTo>
                <a:cubicBezTo>
                  <a:pt x="171" y="198"/>
                  <a:pt x="170" y="200"/>
                  <a:pt x="166" y="201"/>
                </a:cubicBezTo>
                <a:cubicBezTo>
                  <a:pt x="166" y="201"/>
                  <a:pt x="167" y="201"/>
                  <a:pt x="166" y="201"/>
                </a:cubicBezTo>
                <a:cubicBezTo>
                  <a:pt x="165" y="201"/>
                  <a:pt x="166" y="202"/>
                  <a:pt x="166" y="203"/>
                </a:cubicBezTo>
                <a:cubicBezTo>
                  <a:pt x="165" y="202"/>
                  <a:pt x="165" y="205"/>
                  <a:pt x="164" y="203"/>
                </a:cubicBezTo>
                <a:cubicBezTo>
                  <a:pt x="164" y="202"/>
                  <a:pt x="166" y="203"/>
                  <a:pt x="165" y="202"/>
                </a:cubicBezTo>
                <a:cubicBezTo>
                  <a:pt x="165" y="202"/>
                  <a:pt x="164" y="203"/>
                  <a:pt x="163" y="203"/>
                </a:cubicBezTo>
                <a:cubicBezTo>
                  <a:pt x="164" y="204"/>
                  <a:pt x="164" y="204"/>
                  <a:pt x="164" y="204"/>
                </a:cubicBezTo>
                <a:cubicBezTo>
                  <a:pt x="164" y="204"/>
                  <a:pt x="162" y="204"/>
                  <a:pt x="163" y="203"/>
                </a:cubicBezTo>
                <a:cubicBezTo>
                  <a:pt x="162" y="205"/>
                  <a:pt x="161" y="203"/>
                  <a:pt x="161" y="205"/>
                </a:cubicBezTo>
                <a:cubicBezTo>
                  <a:pt x="161" y="204"/>
                  <a:pt x="157" y="207"/>
                  <a:pt x="158" y="207"/>
                </a:cubicBezTo>
                <a:cubicBezTo>
                  <a:pt x="159" y="207"/>
                  <a:pt x="161" y="204"/>
                  <a:pt x="163" y="205"/>
                </a:cubicBezTo>
                <a:cubicBezTo>
                  <a:pt x="162" y="205"/>
                  <a:pt x="162" y="205"/>
                  <a:pt x="162" y="206"/>
                </a:cubicBezTo>
                <a:cubicBezTo>
                  <a:pt x="162" y="205"/>
                  <a:pt x="162" y="205"/>
                  <a:pt x="162" y="205"/>
                </a:cubicBezTo>
                <a:cubicBezTo>
                  <a:pt x="161" y="208"/>
                  <a:pt x="156" y="209"/>
                  <a:pt x="154" y="211"/>
                </a:cubicBezTo>
                <a:cubicBezTo>
                  <a:pt x="154" y="211"/>
                  <a:pt x="155" y="211"/>
                  <a:pt x="155" y="211"/>
                </a:cubicBezTo>
                <a:cubicBezTo>
                  <a:pt x="154" y="212"/>
                  <a:pt x="153" y="213"/>
                  <a:pt x="152" y="212"/>
                </a:cubicBezTo>
                <a:cubicBezTo>
                  <a:pt x="151" y="213"/>
                  <a:pt x="149" y="214"/>
                  <a:pt x="147" y="214"/>
                </a:cubicBezTo>
                <a:cubicBezTo>
                  <a:pt x="149" y="213"/>
                  <a:pt x="151" y="212"/>
                  <a:pt x="152" y="211"/>
                </a:cubicBezTo>
                <a:cubicBezTo>
                  <a:pt x="150" y="212"/>
                  <a:pt x="147" y="213"/>
                  <a:pt x="145" y="214"/>
                </a:cubicBezTo>
                <a:cubicBezTo>
                  <a:pt x="141" y="216"/>
                  <a:pt x="138" y="218"/>
                  <a:pt x="135" y="220"/>
                </a:cubicBezTo>
                <a:cubicBezTo>
                  <a:pt x="134" y="219"/>
                  <a:pt x="134" y="220"/>
                  <a:pt x="134" y="220"/>
                </a:cubicBezTo>
                <a:cubicBezTo>
                  <a:pt x="134" y="221"/>
                  <a:pt x="133" y="219"/>
                  <a:pt x="132" y="220"/>
                </a:cubicBezTo>
                <a:cubicBezTo>
                  <a:pt x="132" y="221"/>
                  <a:pt x="133" y="220"/>
                  <a:pt x="133" y="221"/>
                </a:cubicBezTo>
                <a:cubicBezTo>
                  <a:pt x="132" y="220"/>
                  <a:pt x="133" y="222"/>
                  <a:pt x="132" y="221"/>
                </a:cubicBezTo>
                <a:cubicBezTo>
                  <a:pt x="132" y="221"/>
                  <a:pt x="132" y="220"/>
                  <a:pt x="132" y="220"/>
                </a:cubicBezTo>
                <a:cubicBezTo>
                  <a:pt x="130" y="222"/>
                  <a:pt x="127" y="222"/>
                  <a:pt x="125" y="225"/>
                </a:cubicBezTo>
                <a:cubicBezTo>
                  <a:pt x="125" y="224"/>
                  <a:pt x="126" y="224"/>
                  <a:pt x="127" y="225"/>
                </a:cubicBezTo>
                <a:cubicBezTo>
                  <a:pt x="126" y="225"/>
                  <a:pt x="125" y="226"/>
                  <a:pt x="124" y="227"/>
                </a:cubicBezTo>
                <a:cubicBezTo>
                  <a:pt x="124" y="227"/>
                  <a:pt x="125" y="227"/>
                  <a:pt x="125" y="228"/>
                </a:cubicBezTo>
                <a:cubicBezTo>
                  <a:pt x="124" y="228"/>
                  <a:pt x="124" y="227"/>
                  <a:pt x="124" y="227"/>
                </a:cubicBezTo>
                <a:cubicBezTo>
                  <a:pt x="124" y="227"/>
                  <a:pt x="124" y="228"/>
                  <a:pt x="124" y="228"/>
                </a:cubicBezTo>
                <a:cubicBezTo>
                  <a:pt x="123" y="227"/>
                  <a:pt x="121" y="230"/>
                  <a:pt x="119" y="230"/>
                </a:cubicBezTo>
                <a:cubicBezTo>
                  <a:pt x="120" y="230"/>
                  <a:pt x="120" y="231"/>
                  <a:pt x="119" y="231"/>
                </a:cubicBezTo>
                <a:cubicBezTo>
                  <a:pt x="119" y="231"/>
                  <a:pt x="119" y="231"/>
                  <a:pt x="119" y="230"/>
                </a:cubicBezTo>
                <a:cubicBezTo>
                  <a:pt x="117" y="232"/>
                  <a:pt x="113" y="233"/>
                  <a:pt x="112" y="235"/>
                </a:cubicBezTo>
                <a:cubicBezTo>
                  <a:pt x="112" y="236"/>
                  <a:pt x="113" y="234"/>
                  <a:pt x="113" y="235"/>
                </a:cubicBezTo>
                <a:cubicBezTo>
                  <a:pt x="112" y="236"/>
                  <a:pt x="110" y="237"/>
                  <a:pt x="109" y="237"/>
                </a:cubicBezTo>
                <a:cubicBezTo>
                  <a:pt x="109" y="236"/>
                  <a:pt x="111" y="236"/>
                  <a:pt x="112" y="235"/>
                </a:cubicBezTo>
                <a:cubicBezTo>
                  <a:pt x="109" y="235"/>
                  <a:pt x="106" y="238"/>
                  <a:pt x="103" y="239"/>
                </a:cubicBezTo>
                <a:cubicBezTo>
                  <a:pt x="103" y="240"/>
                  <a:pt x="104" y="239"/>
                  <a:pt x="104" y="240"/>
                </a:cubicBezTo>
                <a:cubicBezTo>
                  <a:pt x="103" y="240"/>
                  <a:pt x="103" y="240"/>
                  <a:pt x="103" y="240"/>
                </a:cubicBezTo>
                <a:cubicBezTo>
                  <a:pt x="103" y="240"/>
                  <a:pt x="103" y="240"/>
                  <a:pt x="102" y="239"/>
                </a:cubicBezTo>
                <a:cubicBezTo>
                  <a:pt x="101" y="240"/>
                  <a:pt x="101" y="240"/>
                  <a:pt x="101" y="240"/>
                </a:cubicBezTo>
                <a:cubicBezTo>
                  <a:pt x="102" y="242"/>
                  <a:pt x="99" y="242"/>
                  <a:pt x="98" y="242"/>
                </a:cubicBezTo>
                <a:cubicBezTo>
                  <a:pt x="99" y="244"/>
                  <a:pt x="95" y="245"/>
                  <a:pt x="94" y="243"/>
                </a:cubicBezTo>
                <a:cubicBezTo>
                  <a:pt x="94" y="244"/>
                  <a:pt x="92" y="244"/>
                  <a:pt x="93" y="245"/>
                </a:cubicBezTo>
                <a:cubicBezTo>
                  <a:pt x="93" y="244"/>
                  <a:pt x="93" y="244"/>
                  <a:pt x="94" y="244"/>
                </a:cubicBezTo>
                <a:cubicBezTo>
                  <a:pt x="91" y="247"/>
                  <a:pt x="85" y="249"/>
                  <a:pt x="80" y="252"/>
                </a:cubicBezTo>
                <a:cubicBezTo>
                  <a:pt x="74" y="254"/>
                  <a:pt x="69" y="257"/>
                  <a:pt x="65" y="258"/>
                </a:cubicBezTo>
                <a:cubicBezTo>
                  <a:pt x="50" y="265"/>
                  <a:pt x="35" y="271"/>
                  <a:pt x="20" y="277"/>
                </a:cubicBezTo>
                <a:cubicBezTo>
                  <a:pt x="20" y="276"/>
                  <a:pt x="19" y="277"/>
                  <a:pt x="19" y="277"/>
                </a:cubicBezTo>
                <a:cubicBezTo>
                  <a:pt x="21" y="278"/>
                  <a:pt x="23" y="277"/>
                  <a:pt x="26" y="276"/>
                </a:cubicBezTo>
                <a:cubicBezTo>
                  <a:pt x="40" y="270"/>
                  <a:pt x="53" y="266"/>
                  <a:pt x="68" y="259"/>
                </a:cubicBezTo>
                <a:cubicBezTo>
                  <a:pt x="68" y="260"/>
                  <a:pt x="68" y="260"/>
                  <a:pt x="68" y="260"/>
                </a:cubicBezTo>
                <a:cubicBezTo>
                  <a:pt x="71" y="258"/>
                  <a:pt x="75" y="255"/>
                  <a:pt x="79" y="255"/>
                </a:cubicBezTo>
                <a:cubicBezTo>
                  <a:pt x="80" y="253"/>
                  <a:pt x="85" y="252"/>
                  <a:pt x="87" y="251"/>
                </a:cubicBezTo>
                <a:cubicBezTo>
                  <a:pt x="94" y="248"/>
                  <a:pt x="104" y="241"/>
                  <a:pt x="115" y="237"/>
                </a:cubicBezTo>
                <a:cubicBezTo>
                  <a:pt x="115" y="237"/>
                  <a:pt x="114" y="237"/>
                  <a:pt x="115" y="237"/>
                </a:cubicBezTo>
                <a:cubicBezTo>
                  <a:pt x="115" y="237"/>
                  <a:pt x="114" y="236"/>
                  <a:pt x="115" y="236"/>
                </a:cubicBezTo>
                <a:cubicBezTo>
                  <a:pt x="117" y="236"/>
                  <a:pt x="118" y="234"/>
                  <a:pt x="120" y="234"/>
                </a:cubicBezTo>
                <a:cubicBezTo>
                  <a:pt x="120" y="233"/>
                  <a:pt x="122" y="233"/>
                  <a:pt x="123" y="234"/>
                </a:cubicBezTo>
                <a:cubicBezTo>
                  <a:pt x="123" y="233"/>
                  <a:pt x="129" y="229"/>
                  <a:pt x="132" y="227"/>
                </a:cubicBezTo>
                <a:cubicBezTo>
                  <a:pt x="146" y="220"/>
                  <a:pt x="162" y="210"/>
                  <a:pt x="177" y="202"/>
                </a:cubicBezTo>
                <a:cubicBezTo>
                  <a:pt x="168" y="208"/>
                  <a:pt x="160" y="213"/>
                  <a:pt x="149" y="219"/>
                </a:cubicBezTo>
                <a:cubicBezTo>
                  <a:pt x="148" y="220"/>
                  <a:pt x="150" y="220"/>
                  <a:pt x="149" y="221"/>
                </a:cubicBezTo>
                <a:cubicBezTo>
                  <a:pt x="149" y="221"/>
                  <a:pt x="147" y="219"/>
                  <a:pt x="148" y="220"/>
                </a:cubicBezTo>
                <a:cubicBezTo>
                  <a:pt x="148" y="220"/>
                  <a:pt x="149" y="221"/>
                  <a:pt x="148" y="221"/>
                </a:cubicBezTo>
                <a:cubicBezTo>
                  <a:pt x="147" y="220"/>
                  <a:pt x="147" y="221"/>
                  <a:pt x="147" y="222"/>
                </a:cubicBezTo>
                <a:cubicBezTo>
                  <a:pt x="147" y="221"/>
                  <a:pt x="147" y="221"/>
                  <a:pt x="147" y="221"/>
                </a:cubicBezTo>
                <a:cubicBezTo>
                  <a:pt x="146" y="221"/>
                  <a:pt x="146" y="222"/>
                  <a:pt x="146" y="223"/>
                </a:cubicBezTo>
                <a:cubicBezTo>
                  <a:pt x="146" y="222"/>
                  <a:pt x="145" y="222"/>
                  <a:pt x="145" y="222"/>
                </a:cubicBezTo>
                <a:cubicBezTo>
                  <a:pt x="145" y="223"/>
                  <a:pt x="143" y="222"/>
                  <a:pt x="143" y="222"/>
                </a:cubicBezTo>
                <a:cubicBezTo>
                  <a:pt x="143" y="225"/>
                  <a:pt x="138" y="223"/>
                  <a:pt x="138" y="227"/>
                </a:cubicBezTo>
                <a:cubicBezTo>
                  <a:pt x="136" y="227"/>
                  <a:pt x="132" y="229"/>
                  <a:pt x="132" y="231"/>
                </a:cubicBezTo>
                <a:cubicBezTo>
                  <a:pt x="131" y="231"/>
                  <a:pt x="131" y="230"/>
                  <a:pt x="130" y="230"/>
                </a:cubicBezTo>
                <a:cubicBezTo>
                  <a:pt x="130" y="231"/>
                  <a:pt x="131" y="231"/>
                  <a:pt x="130" y="231"/>
                </a:cubicBezTo>
                <a:cubicBezTo>
                  <a:pt x="128" y="232"/>
                  <a:pt x="120" y="235"/>
                  <a:pt x="119" y="236"/>
                </a:cubicBezTo>
                <a:cubicBezTo>
                  <a:pt x="118" y="237"/>
                  <a:pt x="114" y="238"/>
                  <a:pt x="115" y="239"/>
                </a:cubicBezTo>
                <a:cubicBezTo>
                  <a:pt x="114" y="239"/>
                  <a:pt x="113" y="239"/>
                  <a:pt x="112" y="240"/>
                </a:cubicBezTo>
                <a:cubicBezTo>
                  <a:pt x="112" y="240"/>
                  <a:pt x="113" y="240"/>
                  <a:pt x="112" y="241"/>
                </a:cubicBezTo>
                <a:cubicBezTo>
                  <a:pt x="101" y="246"/>
                  <a:pt x="87" y="253"/>
                  <a:pt x="77" y="258"/>
                </a:cubicBezTo>
                <a:cubicBezTo>
                  <a:pt x="69" y="262"/>
                  <a:pt x="61" y="264"/>
                  <a:pt x="54" y="269"/>
                </a:cubicBezTo>
                <a:cubicBezTo>
                  <a:pt x="62" y="266"/>
                  <a:pt x="69" y="262"/>
                  <a:pt x="76" y="260"/>
                </a:cubicBezTo>
                <a:cubicBezTo>
                  <a:pt x="76" y="260"/>
                  <a:pt x="76" y="259"/>
                  <a:pt x="76" y="259"/>
                </a:cubicBezTo>
                <a:cubicBezTo>
                  <a:pt x="79" y="259"/>
                  <a:pt x="82" y="256"/>
                  <a:pt x="83" y="257"/>
                </a:cubicBezTo>
                <a:cubicBezTo>
                  <a:pt x="84" y="255"/>
                  <a:pt x="88" y="255"/>
                  <a:pt x="89" y="254"/>
                </a:cubicBezTo>
                <a:cubicBezTo>
                  <a:pt x="87" y="257"/>
                  <a:pt x="82" y="257"/>
                  <a:pt x="80" y="260"/>
                </a:cubicBezTo>
                <a:cubicBezTo>
                  <a:pt x="85" y="258"/>
                  <a:pt x="90" y="254"/>
                  <a:pt x="96" y="252"/>
                </a:cubicBezTo>
                <a:cubicBezTo>
                  <a:pt x="96" y="251"/>
                  <a:pt x="95" y="252"/>
                  <a:pt x="95" y="251"/>
                </a:cubicBezTo>
                <a:cubicBezTo>
                  <a:pt x="97" y="252"/>
                  <a:pt x="99" y="250"/>
                  <a:pt x="101" y="249"/>
                </a:cubicBezTo>
                <a:cubicBezTo>
                  <a:pt x="100" y="248"/>
                  <a:pt x="98" y="251"/>
                  <a:pt x="96" y="251"/>
                </a:cubicBezTo>
                <a:cubicBezTo>
                  <a:pt x="98" y="249"/>
                  <a:pt x="99" y="249"/>
                  <a:pt x="102" y="248"/>
                </a:cubicBezTo>
                <a:cubicBezTo>
                  <a:pt x="101" y="248"/>
                  <a:pt x="101" y="249"/>
                  <a:pt x="102" y="249"/>
                </a:cubicBezTo>
                <a:cubicBezTo>
                  <a:pt x="107" y="246"/>
                  <a:pt x="112" y="244"/>
                  <a:pt x="117" y="241"/>
                </a:cubicBezTo>
                <a:cubicBezTo>
                  <a:pt x="116" y="240"/>
                  <a:pt x="116" y="243"/>
                  <a:pt x="115" y="241"/>
                </a:cubicBezTo>
                <a:cubicBezTo>
                  <a:pt x="116" y="241"/>
                  <a:pt x="118" y="239"/>
                  <a:pt x="119" y="239"/>
                </a:cubicBezTo>
                <a:cubicBezTo>
                  <a:pt x="119" y="240"/>
                  <a:pt x="118" y="240"/>
                  <a:pt x="119" y="240"/>
                </a:cubicBezTo>
                <a:cubicBezTo>
                  <a:pt x="127" y="236"/>
                  <a:pt x="134" y="233"/>
                  <a:pt x="142" y="227"/>
                </a:cubicBezTo>
                <a:cubicBezTo>
                  <a:pt x="145" y="227"/>
                  <a:pt x="149" y="224"/>
                  <a:pt x="150" y="222"/>
                </a:cubicBezTo>
                <a:cubicBezTo>
                  <a:pt x="150" y="223"/>
                  <a:pt x="150" y="224"/>
                  <a:pt x="149" y="223"/>
                </a:cubicBezTo>
                <a:cubicBezTo>
                  <a:pt x="150" y="222"/>
                  <a:pt x="150" y="222"/>
                  <a:pt x="150" y="222"/>
                </a:cubicBezTo>
                <a:cubicBezTo>
                  <a:pt x="150" y="222"/>
                  <a:pt x="151" y="223"/>
                  <a:pt x="151" y="223"/>
                </a:cubicBezTo>
                <a:cubicBezTo>
                  <a:pt x="151" y="220"/>
                  <a:pt x="155" y="220"/>
                  <a:pt x="156" y="219"/>
                </a:cubicBezTo>
                <a:cubicBezTo>
                  <a:pt x="156" y="220"/>
                  <a:pt x="153" y="220"/>
                  <a:pt x="154" y="221"/>
                </a:cubicBezTo>
                <a:cubicBezTo>
                  <a:pt x="155" y="220"/>
                  <a:pt x="157" y="220"/>
                  <a:pt x="158" y="219"/>
                </a:cubicBezTo>
                <a:cubicBezTo>
                  <a:pt x="158" y="219"/>
                  <a:pt x="158" y="219"/>
                  <a:pt x="158" y="218"/>
                </a:cubicBezTo>
                <a:cubicBezTo>
                  <a:pt x="158" y="218"/>
                  <a:pt x="159" y="219"/>
                  <a:pt x="160" y="219"/>
                </a:cubicBezTo>
                <a:cubicBezTo>
                  <a:pt x="160" y="219"/>
                  <a:pt x="160" y="218"/>
                  <a:pt x="160" y="218"/>
                </a:cubicBezTo>
                <a:cubicBezTo>
                  <a:pt x="162" y="216"/>
                  <a:pt x="166" y="215"/>
                  <a:pt x="169" y="213"/>
                </a:cubicBezTo>
                <a:cubicBezTo>
                  <a:pt x="178" y="207"/>
                  <a:pt x="190" y="200"/>
                  <a:pt x="198" y="194"/>
                </a:cubicBezTo>
                <a:cubicBezTo>
                  <a:pt x="200" y="193"/>
                  <a:pt x="202" y="191"/>
                  <a:pt x="204" y="190"/>
                </a:cubicBezTo>
                <a:cubicBezTo>
                  <a:pt x="204" y="190"/>
                  <a:pt x="204" y="190"/>
                  <a:pt x="204" y="190"/>
                </a:cubicBezTo>
                <a:cubicBezTo>
                  <a:pt x="207" y="188"/>
                  <a:pt x="210" y="186"/>
                  <a:pt x="213" y="183"/>
                </a:cubicBezTo>
                <a:cubicBezTo>
                  <a:pt x="230" y="171"/>
                  <a:pt x="248" y="156"/>
                  <a:pt x="265" y="141"/>
                </a:cubicBezTo>
                <a:cubicBezTo>
                  <a:pt x="265" y="141"/>
                  <a:pt x="264" y="141"/>
                  <a:pt x="265" y="142"/>
                </a:cubicBezTo>
                <a:cubicBezTo>
                  <a:pt x="266" y="141"/>
                  <a:pt x="265" y="141"/>
                  <a:pt x="265" y="140"/>
                </a:cubicBezTo>
                <a:cubicBezTo>
                  <a:pt x="266" y="141"/>
                  <a:pt x="268" y="140"/>
                  <a:pt x="267" y="139"/>
                </a:cubicBezTo>
                <a:cubicBezTo>
                  <a:pt x="268" y="140"/>
                  <a:pt x="270" y="137"/>
                  <a:pt x="270" y="136"/>
                </a:cubicBezTo>
                <a:cubicBezTo>
                  <a:pt x="269" y="136"/>
                  <a:pt x="269" y="138"/>
                  <a:pt x="268" y="138"/>
                </a:cubicBezTo>
                <a:cubicBezTo>
                  <a:pt x="268" y="137"/>
                  <a:pt x="271" y="134"/>
                  <a:pt x="271" y="136"/>
                </a:cubicBezTo>
                <a:cubicBezTo>
                  <a:pt x="272" y="135"/>
                  <a:pt x="273" y="134"/>
                  <a:pt x="271" y="135"/>
                </a:cubicBezTo>
                <a:cubicBezTo>
                  <a:pt x="272" y="134"/>
                  <a:pt x="272" y="133"/>
                  <a:pt x="273" y="133"/>
                </a:cubicBezTo>
                <a:cubicBezTo>
                  <a:pt x="273" y="133"/>
                  <a:pt x="272" y="134"/>
                  <a:pt x="273" y="134"/>
                </a:cubicBezTo>
                <a:cubicBezTo>
                  <a:pt x="274" y="133"/>
                  <a:pt x="276" y="131"/>
                  <a:pt x="278" y="130"/>
                </a:cubicBezTo>
                <a:cubicBezTo>
                  <a:pt x="277" y="131"/>
                  <a:pt x="277" y="131"/>
                  <a:pt x="278" y="131"/>
                </a:cubicBezTo>
                <a:cubicBezTo>
                  <a:pt x="269" y="140"/>
                  <a:pt x="259" y="150"/>
                  <a:pt x="249" y="158"/>
                </a:cubicBezTo>
                <a:cubicBezTo>
                  <a:pt x="249" y="159"/>
                  <a:pt x="249" y="159"/>
                  <a:pt x="249" y="159"/>
                </a:cubicBezTo>
                <a:cubicBezTo>
                  <a:pt x="249" y="158"/>
                  <a:pt x="249" y="159"/>
                  <a:pt x="249" y="159"/>
                </a:cubicBezTo>
                <a:cubicBezTo>
                  <a:pt x="244" y="164"/>
                  <a:pt x="233" y="171"/>
                  <a:pt x="226" y="178"/>
                </a:cubicBezTo>
                <a:cubicBezTo>
                  <a:pt x="226" y="178"/>
                  <a:pt x="225" y="176"/>
                  <a:pt x="225" y="177"/>
                </a:cubicBezTo>
                <a:cubicBezTo>
                  <a:pt x="226" y="177"/>
                  <a:pt x="225" y="178"/>
                  <a:pt x="225" y="178"/>
                </a:cubicBezTo>
                <a:cubicBezTo>
                  <a:pt x="225" y="178"/>
                  <a:pt x="225" y="178"/>
                  <a:pt x="225" y="178"/>
                </a:cubicBezTo>
                <a:cubicBezTo>
                  <a:pt x="223" y="180"/>
                  <a:pt x="219" y="181"/>
                  <a:pt x="218" y="183"/>
                </a:cubicBezTo>
                <a:cubicBezTo>
                  <a:pt x="218" y="183"/>
                  <a:pt x="218" y="184"/>
                  <a:pt x="218" y="184"/>
                </a:cubicBezTo>
                <a:cubicBezTo>
                  <a:pt x="217" y="184"/>
                  <a:pt x="215" y="184"/>
                  <a:pt x="214" y="185"/>
                </a:cubicBezTo>
                <a:cubicBezTo>
                  <a:pt x="213" y="186"/>
                  <a:pt x="212" y="186"/>
                  <a:pt x="212" y="187"/>
                </a:cubicBezTo>
                <a:cubicBezTo>
                  <a:pt x="212" y="187"/>
                  <a:pt x="212" y="187"/>
                  <a:pt x="212" y="187"/>
                </a:cubicBezTo>
                <a:cubicBezTo>
                  <a:pt x="209" y="187"/>
                  <a:pt x="206" y="193"/>
                  <a:pt x="203" y="192"/>
                </a:cubicBezTo>
                <a:cubicBezTo>
                  <a:pt x="203" y="192"/>
                  <a:pt x="204" y="192"/>
                  <a:pt x="204" y="193"/>
                </a:cubicBezTo>
                <a:cubicBezTo>
                  <a:pt x="197" y="195"/>
                  <a:pt x="193" y="200"/>
                  <a:pt x="188" y="203"/>
                </a:cubicBezTo>
                <a:cubicBezTo>
                  <a:pt x="184" y="205"/>
                  <a:pt x="175" y="209"/>
                  <a:pt x="170" y="214"/>
                </a:cubicBezTo>
                <a:cubicBezTo>
                  <a:pt x="168" y="213"/>
                  <a:pt x="167" y="215"/>
                  <a:pt x="165" y="216"/>
                </a:cubicBezTo>
                <a:cubicBezTo>
                  <a:pt x="166" y="216"/>
                  <a:pt x="166" y="216"/>
                  <a:pt x="166" y="216"/>
                </a:cubicBezTo>
                <a:cubicBezTo>
                  <a:pt x="166" y="216"/>
                  <a:pt x="165" y="217"/>
                  <a:pt x="165" y="216"/>
                </a:cubicBezTo>
                <a:cubicBezTo>
                  <a:pt x="164" y="218"/>
                  <a:pt x="161" y="217"/>
                  <a:pt x="161" y="220"/>
                </a:cubicBezTo>
                <a:cubicBezTo>
                  <a:pt x="160" y="218"/>
                  <a:pt x="157" y="222"/>
                  <a:pt x="157" y="221"/>
                </a:cubicBezTo>
                <a:cubicBezTo>
                  <a:pt x="156" y="222"/>
                  <a:pt x="154" y="224"/>
                  <a:pt x="152" y="224"/>
                </a:cubicBezTo>
                <a:cubicBezTo>
                  <a:pt x="153" y="224"/>
                  <a:pt x="153" y="225"/>
                  <a:pt x="152" y="225"/>
                </a:cubicBezTo>
                <a:cubicBezTo>
                  <a:pt x="151" y="225"/>
                  <a:pt x="152" y="224"/>
                  <a:pt x="151" y="224"/>
                </a:cubicBezTo>
                <a:cubicBezTo>
                  <a:pt x="152" y="225"/>
                  <a:pt x="149" y="227"/>
                  <a:pt x="149" y="225"/>
                </a:cubicBezTo>
                <a:cubicBezTo>
                  <a:pt x="145" y="229"/>
                  <a:pt x="141" y="231"/>
                  <a:pt x="137" y="232"/>
                </a:cubicBezTo>
                <a:cubicBezTo>
                  <a:pt x="138" y="232"/>
                  <a:pt x="138" y="232"/>
                  <a:pt x="138" y="232"/>
                </a:cubicBezTo>
                <a:cubicBezTo>
                  <a:pt x="132" y="236"/>
                  <a:pt x="125" y="239"/>
                  <a:pt x="121" y="241"/>
                </a:cubicBezTo>
                <a:cubicBezTo>
                  <a:pt x="110" y="249"/>
                  <a:pt x="92" y="255"/>
                  <a:pt x="81" y="261"/>
                </a:cubicBezTo>
                <a:cubicBezTo>
                  <a:pt x="82" y="261"/>
                  <a:pt x="82" y="261"/>
                  <a:pt x="82" y="262"/>
                </a:cubicBezTo>
                <a:cubicBezTo>
                  <a:pt x="76" y="264"/>
                  <a:pt x="65" y="270"/>
                  <a:pt x="57" y="274"/>
                </a:cubicBezTo>
                <a:cubicBezTo>
                  <a:pt x="60" y="273"/>
                  <a:pt x="63" y="272"/>
                  <a:pt x="65" y="271"/>
                </a:cubicBezTo>
                <a:cubicBezTo>
                  <a:pt x="66" y="271"/>
                  <a:pt x="65" y="271"/>
                  <a:pt x="66" y="271"/>
                </a:cubicBezTo>
                <a:cubicBezTo>
                  <a:pt x="65" y="270"/>
                  <a:pt x="67" y="271"/>
                  <a:pt x="66" y="270"/>
                </a:cubicBezTo>
                <a:cubicBezTo>
                  <a:pt x="66" y="270"/>
                  <a:pt x="66" y="271"/>
                  <a:pt x="66" y="270"/>
                </a:cubicBezTo>
                <a:cubicBezTo>
                  <a:pt x="68" y="270"/>
                  <a:pt x="69" y="268"/>
                  <a:pt x="71" y="268"/>
                </a:cubicBezTo>
                <a:cubicBezTo>
                  <a:pt x="72" y="268"/>
                  <a:pt x="71" y="268"/>
                  <a:pt x="72" y="267"/>
                </a:cubicBezTo>
                <a:cubicBezTo>
                  <a:pt x="72" y="267"/>
                  <a:pt x="74" y="267"/>
                  <a:pt x="74" y="267"/>
                </a:cubicBezTo>
                <a:cubicBezTo>
                  <a:pt x="77" y="265"/>
                  <a:pt x="80" y="263"/>
                  <a:pt x="82" y="263"/>
                </a:cubicBezTo>
                <a:cubicBezTo>
                  <a:pt x="83" y="263"/>
                  <a:pt x="84" y="262"/>
                  <a:pt x="85" y="261"/>
                </a:cubicBezTo>
                <a:cubicBezTo>
                  <a:pt x="89" y="260"/>
                  <a:pt x="94" y="258"/>
                  <a:pt x="98" y="256"/>
                </a:cubicBezTo>
                <a:cubicBezTo>
                  <a:pt x="97" y="256"/>
                  <a:pt x="98" y="255"/>
                  <a:pt x="98" y="255"/>
                </a:cubicBezTo>
                <a:cubicBezTo>
                  <a:pt x="99" y="255"/>
                  <a:pt x="98" y="256"/>
                  <a:pt x="99" y="256"/>
                </a:cubicBezTo>
                <a:cubicBezTo>
                  <a:pt x="99" y="255"/>
                  <a:pt x="100" y="255"/>
                  <a:pt x="100" y="255"/>
                </a:cubicBezTo>
                <a:cubicBezTo>
                  <a:pt x="100" y="255"/>
                  <a:pt x="100" y="254"/>
                  <a:pt x="99" y="254"/>
                </a:cubicBezTo>
                <a:cubicBezTo>
                  <a:pt x="101" y="253"/>
                  <a:pt x="103" y="254"/>
                  <a:pt x="105" y="252"/>
                </a:cubicBezTo>
                <a:cubicBezTo>
                  <a:pt x="106" y="252"/>
                  <a:pt x="107" y="249"/>
                  <a:pt x="108" y="251"/>
                </a:cubicBezTo>
                <a:cubicBezTo>
                  <a:pt x="108" y="251"/>
                  <a:pt x="106" y="251"/>
                  <a:pt x="107" y="252"/>
                </a:cubicBezTo>
                <a:cubicBezTo>
                  <a:pt x="108" y="251"/>
                  <a:pt x="110" y="250"/>
                  <a:pt x="111" y="250"/>
                </a:cubicBezTo>
                <a:cubicBezTo>
                  <a:pt x="111" y="248"/>
                  <a:pt x="110" y="251"/>
                  <a:pt x="109" y="250"/>
                </a:cubicBezTo>
                <a:cubicBezTo>
                  <a:pt x="114" y="247"/>
                  <a:pt x="119" y="243"/>
                  <a:pt x="124" y="243"/>
                </a:cubicBezTo>
                <a:cubicBezTo>
                  <a:pt x="124" y="242"/>
                  <a:pt x="124" y="242"/>
                  <a:pt x="125" y="241"/>
                </a:cubicBezTo>
                <a:cubicBezTo>
                  <a:pt x="125" y="242"/>
                  <a:pt x="125" y="242"/>
                  <a:pt x="125" y="242"/>
                </a:cubicBezTo>
                <a:cubicBezTo>
                  <a:pt x="127" y="242"/>
                  <a:pt x="127" y="239"/>
                  <a:pt x="130" y="240"/>
                </a:cubicBezTo>
                <a:cubicBezTo>
                  <a:pt x="129" y="239"/>
                  <a:pt x="129" y="239"/>
                  <a:pt x="129" y="239"/>
                </a:cubicBezTo>
                <a:cubicBezTo>
                  <a:pt x="131" y="238"/>
                  <a:pt x="132" y="238"/>
                  <a:pt x="134" y="238"/>
                </a:cubicBezTo>
                <a:cubicBezTo>
                  <a:pt x="134" y="238"/>
                  <a:pt x="134" y="237"/>
                  <a:pt x="134" y="236"/>
                </a:cubicBezTo>
                <a:cubicBezTo>
                  <a:pt x="135" y="238"/>
                  <a:pt x="135" y="235"/>
                  <a:pt x="136" y="236"/>
                </a:cubicBezTo>
                <a:cubicBezTo>
                  <a:pt x="137" y="235"/>
                  <a:pt x="135" y="236"/>
                  <a:pt x="136" y="235"/>
                </a:cubicBezTo>
                <a:cubicBezTo>
                  <a:pt x="137" y="235"/>
                  <a:pt x="139" y="232"/>
                  <a:pt x="140" y="234"/>
                </a:cubicBezTo>
                <a:cubicBezTo>
                  <a:pt x="144" y="231"/>
                  <a:pt x="149" y="230"/>
                  <a:pt x="152" y="226"/>
                </a:cubicBezTo>
                <a:cubicBezTo>
                  <a:pt x="153" y="226"/>
                  <a:pt x="155" y="226"/>
                  <a:pt x="154" y="224"/>
                </a:cubicBezTo>
                <a:cubicBezTo>
                  <a:pt x="154" y="226"/>
                  <a:pt x="155" y="224"/>
                  <a:pt x="155" y="225"/>
                </a:cubicBezTo>
                <a:cubicBezTo>
                  <a:pt x="156" y="224"/>
                  <a:pt x="157" y="225"/>
                  <a:pt x="158" y="223"/>
                </a:cubicBezTo>
                <a:cubicBezTo>
                  <a:pt x="158" y="223"/>
                  <a:pt x="158" y="223"/>
                  <a:pt x="159" y="224"/>
                </a:cubicBezTo>
                <a:cubicBezTo>
                  <a:pt x="161" y="221"/>
                  <a:pt x="163" y="222"/>
                  <a:pt x="164" y="219"/>
                </a:cubicBezTo>
                <a:cubicBezTo>
                  <a:pt x="165" y="220"/>
                  <a:pt x="165" y="220"/>
                  <a:pt x="165" y="220"/>
                </a:cubicBezTo>
                <a:cubicBezTo>
                  <a:pt x="168" y="218"/>
                  <a:pt x="168" y="218"/>
                  <a:pt x="171" y="216"/>
                </a:cubicBezTo>
                <a:cubicBezTo>
                  <a:pt x="171" y="216"/>
                  <a:pt x="170" y="216"/>
                  <a:pt x="170" y="216"/>
                </a:cubicBezTo>
                <a:cubicBezTo>
                  <a:pt x="173" y="215"/>
                  <a:pt x="176" y="213"/>
                  <a:pt x="178" y="211"/>
                </a:cubicBezTo>
                <a:cubicBezTo>
                  <a:pt x="178" y="212"/>
                  <a:pt x="178" y="212"/>
                  <a:pt x="178" y="212"/>
                </a:cubicBezTo>
                <a:cubicBezTo>
                  <a:pt x="180" y="211"/>
                  <a:pt x="180" y="210"/>
                  <a:pt x="182" y="210"/>
                </a:cubicBezTo>
                <a:cubicBezTo>
                  <a:pt x="181" y="209"/>
                  <a:pt x="182" y="209"/>
                  <a:pt x="182" y="209"/>
                </a:cubicBezTo>
                <a:cubicBezTo>
                  <a:pt x="182" y="209"/>
                  <a:pt x="184" y="209"/>
                  <a:pt x="183" y="208"/>
                </a:cubicBezTo>
                <a:cubicBezTo>
                  <a:pt x="185" y="208"/>
                  <a:pt x="186" y="205"/>
                  <a:pt x="189" y="207"/>
                </a:cubicBezTo>
                <a:cubicBezTo>
                  <a:pt x="188" y="208"/>
                  <a:pt x="185" y="209"/>
                  <a:pt x="184" y="210"/>
                </a:cubicBezTo>
                <a:cubicBezTo>
                  <a:pt x="184" y="210"/>
                  <a:pt x="184" y="210"/>
                  <a:pt x="184" y="210"/>
                </a:cubicBezTo>
                <a:cubicBezTo>
                  <a:pt x="184" y="211"/>
                  <a:pt x="181" y="210"/>
                  <a:pt x="181" y="211"/>
                </a:cubicBezTo>
                <a:cubicBezTo>
                  <a:pt x="182" y="211"/>
                  <a:pt x="182" y="211"/>
                  <a:pt x="182" y="211"/>
                </a:cubicBezTo>
                <a:cubicBezTo>
                  <a:pt x="181" y="212"/>
                  <a:pt x="180" y="213"/>
                  <a:pt x="179" y="213"/>
                </a:cubicBezTo>
                <a:cubicBezTo>
                  <a:pt x="179" y="212"/>
                  <a:pt x="179" y="213"/>
                  <a:pt x="179" y="212"/>
                </a:cubicBezTo>
                <a:cubicBezTo>
                  <a:pt x="178" y="212"/>
                  <a:pt x="177" y="215"/>
                  <a:pt x="176" y="214"/>
                </a:cubicBezTo>
                <a:cubicBezTo>
                  <a:pt x="176" y="215"/>
                  <a:pt x="176" y="215"/>
                  <a:pt x="177" y="215"/>
                </a:cubicBezTo>
                <a:cubicBezTo>
                  <a:pt x="164" y="222"/>
                  <a:pt x="158" y="228"/>
                  <a:pt x="146" y="232"/>
                </a:cubicBezTo>
                <a:cubicBezTo>
                  <a:pt x="147" y="233"/>
                  <a:pt x="147" y="233"/>
                  <a:pt x="147" y="233"/>
                </a:cubicBezTo>
                <a:cubicBezTo>
                  <a:pt x="146" y="233"/>
                  <a:pt x="144" y="233"/>
                  <a:pt x="146" y="234"/>
                </a:cubicBezTo>
                <a:cubicBezTo>
                  <a:pt x="144" y="235"/>
                  <a:pt x="143" y="234"/>
                  <a:pt x="142" y="236"/>
                </a:cubicBezTo>
                <a:cubicBezTo>
                  <a:pt x="142" y="235"/>
                  <a:pt x="141" y="235"/>
                  <a:pt x="141" y="235"/>
                </a:cubicBezTo>
                <a:cubicBezTo>
                  <a:pt x="140" y="235"/>
                  <a:pt x="140" y="236"/>
                  <a:pt x="139" y="237"/>
                </a:cubicBezTo>
                <a:cubicBezTo>
                  <a:pt x="139" y="237"/>
                  <a:pt x="139" y="237"/>
                  <a:pt x="139" y="236"/>
                </a:cubicBezTo>
                <a:cubicBezTo>
                  <a:pt x="138" y="239"/>
                  <a:pt x="134" y="238"/>
                  <a:pt x="133" y="240"/>
                </a:cubicBezTo>
                <a:cubicBezTo>
                  <a:pt x="133" y="240"/>
                  <a:pt x="134" y="240"/>
                  <a:pt x="133" y="239"/>
                </a:cubicBezTo>
                <a:cubicBezTo>
                  <a:pt x="132" y="240"/>
                  <a:pt x="133" y="240"/>
                  <a:pt x="133" y="241"/>
                </a:cubicBezTo>
                <a:cubicBezTo>
                  <a:pt x="131" y="239"/>
                  <a:pt x="132" y="241"/>
                  <a:pt x="132" y="241"/>
                </a:cubicBezTo>
                <a:cubicBezTo>
                  <a:pt x="131" y="242"/>
                  <a:pt x="128" y="243"/>
                  <a:pt x="126" y="243"/>
                </a:cubicBezTo>
                <a:cubicBezTo>
                  <a:pt x="127" y="244"/>
                  <a:pt x="125" y="245"/>
                  <a:pt x="125" y="244"/>
                </a:cubicBezTo>
                <a:cubicBezTo>
                  <a:pt x="124" y="244"/>
                  <a:pt x="124" y="245"/>
                  <a:pt x="124" y="245"/>
                </a:cubicBezTo>
                <a:cubicBezTo>
                  <a:pt x="124" y="245"/>
                  <a:pt x="121" y="246"/>
                  <a:pt x="122" y="246"/>
                </a:cubicBezTo>
                <a:cubicBezTo>
                  <a:pt x="121" y="247"/>
                  <a:pt x="121" y="247"/>
                  <a:pt x="122" y="248"/>
                </a:cubicBezTo>
                <a:cubicBezTo>
                  <a:pt x="114" y="249"/>
                  <a:pt x="103" y="256"/>
                  <a:pt x="97" y="258"/>
                </a:cubicBezTo>
                <a:cubicBezTo>
                  <a:pt x="98" y="258"/>
                  <a:pt x="97" y="259"/>
                  <a:pt x="97" y="260"/>
                </a:cubicBezTo>
                <a:cubicBezTo>
                  <a:pt x="93" y="259"/>
                  <a:pt x="92" y="263"/>
                  <a:pt x="89" y="262"/>
                </a:cubicBezTo>
                <a:cubicBezTo>
                  <a:pt x="90" y="264"/>
                  <a:pt x="89" y="263"/>
                  <a:pt x="89" y="263"/>
                </a:cubicBezTo>
                <a:cubicBezTo>
                  <a:pt x="89" y="264"/>
                  <a:pt x="90" y="264"/>
                  <a:pt x="89" y="264"/>
                </a:cubicBezTo>
                <a:cubicBezTo>
                  <a:pt x="88" y="265"/>
                  <a:pt x="84" y="266"/>
                  <a:pt x="83" y="267"/>
                </a:cubicBezTo>
                <a:cubicBezTo>
                  <a:pt x="83" y="267"/>
                  <a:pt x="84" y="266"/>
                  <a:pt x="84" y="266"/>
                </a:cubicBezTo>
                <a:cubicBezTo>
                  <a:pt x="83" y="267"/>
                  <a:pt x="82" y="268"/>
                  <a:pt x="81" y="267"/>
                </a:cubicBezTo>
                <a:cubicBezTo>
                  <a:pt x="82" y="269"/>
                  <a:pt x="79" y="268"/>
                  <a:pt x="78" y="269"/>
                </a:cubicBezTo>
                <a:cubicBezTo>
                  <a:pt x="76" y="270"/>
                  <a:pt x="75" y="272"/>
                  <a:pt x="73" y="272"/>
                </a:cubicBezTo>
                <a:cubicBezTo>
                  <a:pt x="73" y="271"/>
                  <a:pt x="75" y="271"/>
                  <a:pt x="74" y="271"/>
                </a:cubicBezTo>
                <a:cubicBezTo>
                  <a:pt x="72" y="272"/>
                  <a:pt x="72" y="273"/>
                  <a:pt x="70" y="273"/>
                </a:cubicBezTo>
                <a:cubicBezTo>
                  <a:pt x="70" y="273"/>
                  <a:pt x="71" y="273"/>
                  <a:pt x="71" y="273"/>
                </a:cubicBezTo>
                <a:cubicBezTo>
                  <a:pt x="70" y="273"/>
                  <a:pt x="68" y="274"/>
                  <a:pt x="69" y="275"/>
                </a:cubicBezTo>
                <a:cubicBezTo>
                  <a:pt x="69" y="275"/>
                  <a:pt x="69" y="274"/>
                  <a:pt x="70" y="274"/>
                </a:cubicBezTo>
                <a:cubicBezTo>
                  <a:pt x="70" y="275"/>
                  <a:pt x="69" y="276"/>
                  <a:pt x="68" y="276"/>
                </a:cubicBezTo>
                <a:cubicBezTo>
                  <a:pt x="67" y="276"/>
                  <a:pt x="69" y="276"/>
                  <a:pt x="69" y="277"/>
                </a:cubicBezTo>
                <a:cubicBezTo>
                  <a:pt x="70" y="276"/>
                  <a:pt x="70" y="276"/>
                  <a:pt x="70" y="275"/>
                </a:cubicBezTo>
                <a:cubicBezTo>
                  <a:pt x="71" y="275"/>
                  <a:pt x="72" y="274"/>
                  <a:pt x="72" y="273"/>
                </a:cubicBezTo>
                <a:cubicBezTo>
                  <a:pt x="74" y="275"/>
                  <a:pt x="77" y="270"/>
                  <a:pt x="80" y="271"/>
                </a:cubicBezTo>
                <a:cubicBezTo>
                  <a:pt x="78" y="273"/>
                  <a:pt x="75" y="274"/>
                  <a:pt x="73" y="274"/>
                </a:cubicBezTo>
                <a:cubicBezTo>
                  <a:pt x="73" y="275"/>
                  <a:pt x="74" y="276"/>
                  <a:pt x="72" y="275"/>
                </a:cubicBezTo>
                <a:cubicBezTo>
                  <a:pt x="73" y="275"/>
                  <a:pt x="73" y="275"/>
                  <a:pt x="72" y="275"/>
                </a:cubicBezTo>
                <a:cubicBezTo>
                  <a:pt x="72" y="275"/>
                  <a:pt x="72" y="276"/>
                  <a:pt x="71" y="275"/>
                </a:cubicBezTo>
                <a:cubicBezTo>
                  <a:pt x="71" y="275"/>
                  <a:pt x="72" y="276"/>
                  <a:pt x="71" y="276"/>
                </a:cubicBezTo>
                <a:cubicBezTo>
                  <a:pt x="66" y="279"/>
                  <a:pt x="63" y="281"/>
                  <a:pt x="58" y="283"/>
                </a:cubicBezTo>
                <a:cubicBezTo>
                  <a:pt x="58" y="283"/>
                  <a:pt x="58" y="282"/>
                  <a:pt x="59" y="283"/>
                </a:cubicBezTo>
                <a:cubicBezTo>
                  <a:pt x="55" y="284"/>
                  <a:pt x="50" y="286"/>
                  <a:pt x="46" y="287"/>
                </a:cubicBezTo>
                <a:cubicBezTo>
                  <a:pt x="43" y="288"/>
                  <a:pt x="40" y="290"/>
                  <a:pt x="38" y="291"/>
                </a:cubicBezTo>
                <a:cubicBezTo>
                  <a:pt x="38" y="291"/>
                  <a:pt x="37" y="290"/>
                  <a:pt x="38" y="291"/>
                </a:cubicBezTo>
                <a:cubicBezTo>
                  <a:pt x="32" y="293"/>
                  <a:pt x="26" y="295"/>
                  <a:pt x="21" y="297"/>
                </a:cubicBezTo>
                <a:cubicBezTo>
                  <a:pt x="41" y="292"/>
                  <a:pt x="60" y="283"/>
                  <a:pt x="78" y="276"/>
                </a:cubicBezTo>
                <a:cubicBezTo>
                  <a:pt x="78" y="276"/>
                  <a:pt x="77" y="276"/>
                  <a:pt x="77" y="276"/>
                </a:cubicBezTo>
                <a:cubicBezTo>
                  <a:pt x="79" y="274"/>
                  <a:pt x="81" y="275"/>
                  <a:pt x="83" y="273"/>
                </a:cubicBezTo>
                <a:cubicBezTo>
                  <a:pt x="82" y="273"/>
                  <a:pt x="82" y="273"/>
                  <a:pt x="82" y="273"/>
                </a:cubicBezTo>
                <a:cubicBezTo>
                  <a:pt x="85" y="272"/>
                  <a:pt x="87" y="270"/>
                  <a:pt x="89" y="270"/>
                </a:cubicBezTo>
                <a:cubicBezTo>
                  <a:pt x="88" y="271"/>
                  <a:pt x="86" y="271"/>
                  <a:pt x="85" y="272"/>
                </a:cubicBezTo>
                <a:cubicBezTo>
                  <a:pt x="90" y="271"/>
                  <a:pt x="96" y="267"/>
                  <a:pt x="101" y="265"/>
                </a:cubicBezTo>
                <a:cubicBezTo>
                  <a:pt x="103" y="264"/>
                  <a:pt x="107" y="264"/>
                  <a:pt x="106" y="262"/>
                </a:cubicBezTo>
                <a:cubicBezTo>
                  <a:pt x="106" y="262"/>
                  <a:pt x="106" y="262"/>
                  <a:pt x="106" y="263"/>
                </a:cubicBezTo>
                <a:cubicBezTo>
                  <a:pt x="112" y="260"/>
                  <a:pt x="117" y="257"/>
                  <a:pt x="121" y="256"/>
                </a:cubicBezTo>
                <a:cubicBezTo>
                  <a:pt x="121" y="256"/>
                  <a:pt x="121" y="257"/>
                  <a:pt x="121" y="257"/>
                </a:cubicBezTo>
                <a:cubicBezTo>
                  <a:pt x="122" y="257"/>
                  <a:pt x="122" y="256"/>
                  <a:pt x="123" y="257"/>
                </a:cubicBezTo>
                <a:cubicBezTo>
                  <a:pt x="123" y="255"/>
                  <a:pt x="123" y="257"/>
                  <a:pt x="122" y="256"/>
                </a:cubicBezTo>
                <a:cubicBezTo>
                  <a:pt x="123" y="256"/>
                  <a:pt x="124" y="255"/>
                  <a:pt x="124" y="255"/>
                </a:cubicBezTo>
                <a:cubicBezTo>
                  <a:pt x="124" y="256"/>
                  <a:pt x="124" y="256"/>
                  <a:pt x="124" y="256"/>
                </a:cubicBezTo>
                <a:cubicBezTo>
                  <a:pt x="125" y="255"/>
                  <a:pt x="127" y="255"/>
                  <a:pt x="128" y="254"/>
                </a:cubicBezTo>
                <a:cubicBezTo>
                  <a:pt x="129" y="254"/>
                  <a:pt x="129" y="255"/>
                  <a:pt x="129" y="255"/>
                </a:cubicBezTo>
                <a:cubicBezTo>
                  <a:pt x="130" y="254"/>
                  <a:pt x="130" y="254"/>
                  <a:pt x="130" y="253"/>
                </a:cubicBezTo>
                <a:cubicBezTo>
                  <a:pt x="132" y="253"/>
                  <a:pt x="133" y="251"/>
                  <a:pt x="135" y="252"/>
                </a:cubicBezTo>
                <a:cubicBezTo>
                  <a:pt x="133" y="250"/>
                  <a:pt x="137" y="250"/>
                  <a:pt x="134" y="249"/>
                </a:cubicBezTo>
                <a:cubicBezTo>
                  <a:pt x="135" y="249"/>
                  <a:pt x="136" y="249"/>
                  <a:pt x="137" y="250"/>
                </a:cubicBezTo>
                <a:cubicBezTo>
                  <a:pt x="137" y="250"/>
                  <a:pt x="135" y="249"/>
                  <a:pt x="136" y="250"/>
                </a:cubicBezTo>
                <a:cubicBezTo>
                  <a:pt x="137" y="250"/>
                  <a:pt x="137" y="250"/>
                  <a:pt x="137" y="251"/>
                </a:cubicBezTo>
                <a:cubicBezTo>
                  <a:pt x="137" y="250"/>
                  <a:pt x="138" y="249"/>
                  <a:pt x="139" y="248"/>
                </a:cubicBezTo>
                <a:cubicBezTo>
                  <a:pt x="139" y="250"/>
                  <a:pt x="142" y="248"/>
                  <a:pt x="141" y="248"/>
                </a:cubicBezTo>
                <a:cubicBezTo>
                  <a:pt x="141" y="247"/>
                  <a:pt x="141" y="249"/>
                  <a:pt x="140" y="248"/>
                </a:cubicBezTo>
                <a:cubicBezTo>
                  <a:pt x="140" y="248"/>
                  <a:pt x="142" y="246"/>
                  <a:pt x="142" y="248"/>
                </a:cubicBezTo>
                <a:cubicBezTo>
                  <a:pt x="143" y="246"/>
                  <a:pt x="144" y="247"/>
                  <a:pt x="144" y="245"/>
                </a:cubicBezTo>
                <a:cubicBezTo>
                  <a:pt x="145" y="245"/>
                  <a:pt x="145" y="245"/>
                  <a:pt x="146" y="245"/>
                </a:cubicBezTo>
                <a:cubicBezTo>
                  <a:pt x="145" y="244"/>
                  <a:pt x="145" y="245"/>
                  <a:pt x="145" y="244"/>
                </a:cubicBezTo>
                <a:cubicBezTo>
                  <a:pt x="144" y="244"/>
                  <a:pt x="144" y="245"/>
                  <a:pt x="143" y="244"/>
                </a:cubicBezTo>
                <a:cubicBezTo>
                  <a:pt x="152" y="238"/>
                  <a:pt x="156" y="238"/>
                  <a:pt x="165" y="231"/>
                </a:cubicBezTo>
                <a:cubicBezTo>
                  <a:pt x="165" y="233"/>
                  <a:pt x="166" y="232"/>
                  <a:pt x="167" y="232"/>
                </a:cubicBezTo>
                <a:cubicBezTo>
                  <a:pt x="167" y="233"/>
                  <a:pt x="166" y="233"/>
                  <a:pt x="166" y="233"/>
                </a:cubicBezTo>
                <a:cubicBezTo>
                  <a:pt x="169" y="233"/>
                  <a:pt x="172" y="231"/>
                  <a:pt x="174" y="229"/>
                </a:cubicBezTo>
                <a:cubicBezTo>
                  <a:pt x="180" y="225"/>
                  <a:pt x="190" y="221"/>
                  <a:pt x="198" y="216"/>
                </a:cubicBezTo>
                <a:cubicBezTo>
                  <a:pt x="198" y="216"/>
                  <a:pt x="200" y="215"/>
                  <a:pt x="200" y="215"/>
                </a:cubicBezTo>
                <a:cubicBezTo>
                  <a:pt x="200" y="214"/>
                  <a:pt x="201" y="214"/>
                  <a:pt x="202" y="214"/>
                </a:cubicBezTo>
                <a:cubicBezTo>
                  <a:pt x="206" y="211"/>
                  <a:pt x="210" y="208"/>
                  <a:pt x="213" y="206"/>
                </a:cubicBezTo>
                <a:cubicBezTo>
                  <a:pt x="216" y="204"/>
                  <a:pt x="220" y="203"/>
                  <a:pt x="222" y="201"/>
                </a:cubicBezTo>
                <a:cubicBezTo>
                  <a:pt x="220" y="200"/>
                  <a:pt x="220" y="203"/>
                  <a:pt x="218" y="202"/>
                </a:cubicBezTo>
                <a:cubicBezTo>
                  <a:pt x="222" y="199"/>
                  <a:pt x="226" y="197"/>
                  <a:pt x="231" y="194"/>
                </a:cubicBezTo>
                <a:cubicBezTo>
                  <a:pt x="231" y="193"/>
                  <a:pt x="230" y="193"/>
                  <a:pt x="230" y="193"/>
                </a:cubicBezTo>
                <a:cubicBezTo>
                  <a:pt x="234" y="193"/>
                  <a:pt x="234" y="189"/>
                  <a:pt x="238" y="189"/>
                </a:cubicBezTo>
                <a:cubicBezTo>
                  <a:pt x="237" y="188"/>
                  <a:pt x="237" y="188"/>
                  <a:pt x="237" y="188"/>
                </a:cubicBezTo>
                <a:cubicBezTo>
                  <a:pt x="238" y="188"/>
                  <a:pt x="238" y="188"/>
                  <a:pt x="238" y="188"/>
                </a:cubicBezTo>
                <a:cubicBezTo>
                  <a:pt x="237" y="187"/>
                  <a:pt x="237" y="189"/>
                  <a:pt x="236" y="188"/>
                </a:cubicBezTo>
                <a:cubicBezTo>
                  <a:pt x="236" y="188"/>
                  <a:pt x="237" y="186"/>
                  <a:pt x="237" y="187"/>
                </a:cubicBezTo>
                <a:cubicBezTo>
                  <a:pt x="238" y="188"/>
                  <a:pt x="236" y="187"/>
                  <a:pt x="238" y="188"/>
                </a:cubicBezTo>
                <a:cubicBezTo>
                  <a:pt x="238" y="188"/>
                  <a:pt x="239" y="186"/>
                  <a:pt x="239" y="187"/>
                </a:cubicBezTo>
                <a:cubicBezTo>
                  <a:pt x="239" y="187"/>
                  <a:pt x="239" y="188"/>
                  <a:pt x="240" y="187"/>
                </a:cubicBezTo>
                <a:cubicBezTo>
                  <a:pt x="242" y="186"/>
                  <a:pt x="244" y="183"/>
                  <a:pt x="248" y="181"/>
                </a:cubicBezTo>
                <a:cubicBezTo>
                  <a:pt x="247" y="180"/>
                  <a:pt x="248" y="181"/>
                  <a:pt x="248" y="180"/>
                </a:cubicBezTo>
                <a:cubicBezTo>
                  <a:pt x="254" y="177"/>
                  <a:pt x="259" y="171"/>
                  <a:pt x="264" y="167"/>
                </a:cubicBezTo>
                <a:cubicBezTo>
                  <a:pt x="263" y="167"/>
                  <a:pt x="263" y="167"/>
                  <a:pt x="263" y="167"/>
                </a:cubicBezTo>
                <a:cubicBezTo>
                  <a:pt x="266" y="164"/>
                  <a:pt x="266" y="164"/>
                  <a:pt x="266" y="164"/>
                </a:cubicBezTo>
                <a:cubicBezTo>
                  <a:pt x="266" y="165"/>
                  <a:pt x="267" y="165"/>
                  <a:pt x="267" y="165"/>
                </a:cubicBezTo>
                <a:cubicBezTo>
                  <a:pt x="272" y="160"/>
                  <a:pt x="281" y="150"/>
                  <a:pt x="286" y="146"/>
                </a:cubicBezTo>
                <a:cubicBezTo>
                  <a:pt x="286" y="147"/>
                  <a:pt x="285" y="147"/>
                  <a:pt x="286" y="147"/>
                </a:cubicBezTo>
                <a:cubicBezTo>
                  <a:pt x="287" y="146"/>
                  <a:pt x="288" y="146"/>
                  <a:pt x="287" y="144"/>
                </a:cubicBezTo>
                <a:cubicBezTo>
                  <a:pt x="289" y="145"/>
                  <a:pt x="289" y="143"/>
                  <a:pt x="290" y="142"/>
                </a:cubicBezTo>
                <a:cubicBezTo>
                  <a:pt x="291" y="141"/>
                  <a:pt x="294" y="141"/>
                  <a:pt x="293" y="139"/>
                </a:cubicBezTo>
                <a:cubicBezTo>
                  <a:pt x="293" y="140"/>
                  <a:pt x="294" y="140"/>
                  <a:pt x="294" y="140"/>
                </a:cubicBezTo>
                <a:cubicBezTo>
                  <a:pt x="296" y="138"/>
                  <a:pt x="297" y="135"/>
                  <a:pt x="301" y="134"/>
                </a:cubicBezTo>
                <a:cubicBezTo>
                  <a:pt x="300" y="133"/>
                  <a:pt x="301" y="133"/>
                  <a:pt x="301" y="132"/>
                </a:cubicBezTo>
                <a:cubicBezTo>
                  <a:pt x="301" y="132"/>
                  <a:pt x="301" y="133"/>
                  <a:pt x="301" y="133"/>
                </a:cubicBezTo>
                <a:cubicBezTo>
                  <a:pt x="302" y="131"/>
                  <a:pt x="304" y="132"/>
                  <a:pt x="303" y="130"/>
                </a:cubicBezTo>
                <a:cubicBezTo>
                  <a:pt x="303" y="132"/>
                  <a:pt x="305" y="130"/>
                  <a:pt x="305" y="129"/>
                </a:cubicBezTo>
                <a:cubicBezTo>
                  <a:pt x="304" y="129"/>
                  <a:pt x="305" y="130"/>
                  <a:pt x="304" y="130"/>
                </a:cubicBezTo>
                <a:cubicBezTo>
                  <a:pt x="304" y="129"/>
                  <a:pt x="303" y="129"/>
                  <a:pt x="304" y="129"/>
                </a:cubicBezTo>
                <a:cubicBezTo>
                  <a:pt x="306" y="130"/>
                  <a:pt x="305" y="127"/>
                  <a:pt x="306" y="128"/>
                </a:cubicBezTo>
                <a:cubicBezTo>
                  <a:pt x="308" y="125"/>
                  <a:pt x="310" y="126"/>
                  <a:pt x="311" y="123"/>
                </a:cubicBezTo>
                <a:cubicBezTo>
                  <a:pt x="312" y="123"/>
                  <a:pt x="312" y="123"/>
                  <a:pt x="313" y="121"/>
                </a:cubicBezTo>
                <a:cubicBezTo>
                  <a:pt x="313" y="123"/>
                  <a:pt x="313" y="121"/>
                  <a:pt x="313" y="122"/>
                </a:cubicBezTo>
                <a:cubicBezTo>
                  <a:pt x="314" y="121"/>
                  <a:pt x="313" y="121"/>
                  <a:pt x="313" y="121"/>
                </a:cubicBezTo>
                <a:cubicBezTo>
                  <a:pt x="315" y="121"/>
                  <a:pt x="314" y="119"/>
                  <a:pt x="315" y="119"/>
                </a:cubicBezTo>
                <a:cubicBezTo>
                  <a:pt x="316" y="120"/>
                  <a:pt x="315" y="119"/>
                  <a:pt x="315" y="120"/>
                </a:cubicBezTo>
                <a:cubicBezTo>
                  <a:pt x="316" y="120"/>
                  <a:pt x="317" y="118"/>
                  <a:pt x="317" y="118"/>
                </a:cubicBezTo>
                <a:cubicBezTo>
                  <a:pt x="316" y="118"/>
                  <a:pt x="316" y="119"/>
                  <a:pt x="315" y="118"/>
                </a:cubicBezTo>
                <a:cubicBezTo>
                  <a:pt x="319" y="115"/>
                  <a:pt x="323" y="111"/>
                  <a:pt x="326" y="108"/>
                </a:cubicBezTo>
                <a:cubicBezTo>
                  <a:pt x="330" y="104"/>
                  <a:pt x="335" y="99"/>
                  <a:pt x="338" y="96"/>
                </a:cubicBezTo>
                <a:cubicBezTo>
                  <a:pt x="339" y="94"/>
                  <a:pt x="341" y="94"/>
                  <a:pt x="341" y="92"/>
                </a:cubicBezTo>
                <a:cubicBezTo>
                  <a:pt x="341" y="93"/>
                  <a:pt x="342" y="93"/>
                  <a:pt x="342" y="93"/>
                </a:cubicBezTo>
                <a:cubicBezTo>
                  <a:pt x="342" y="90"/>
                  <a:pt x="345" y="90"/>
                  <a:pt x="345" y="88"/>
                </a:cubicBezTo>
                <a:cubicBezTo>
                  <a:pt x="347" y="88"/>
                  <a:pt x="348" y="83"/>
                  <a:pt x="351" y="84"/>
                </a:cubicBezTo>
                <a:cubicBezTo>
                  <a:pt x="351" y="84"/>
                  <a:pt x="349" y="85"/>
                  <a:pt x="349" y="85"/>
                </a:cubicBezTo>
                <a:cubicBezTo>
                  <a:pt x="352" y="84"/>
                  <a:pt x="354" y="83"/>
                  <a:pt x="353" y="80"/>
                </a:cubicBezTo>
                <a:cubicBezTo>
                  <a:pt x="355" y="81"/>
                  <a:pt x="356" y="79"/>
                  <a:pt x="355" y="78"/>
                </a:cubicBezTo>
                <a:cubicBezTo>
                  <a:pt x="356" y="78"/>
                  <a:pt x="355" y="79"/>
                  <a:pt x="356" y="79"/>
                </a:cubicBezTo>
                <a:cubicBezTo>
                  <a:pt x="361" y="75"/>
                  <a:pt x="367" y="68"/>
                  <a:pt x="373" y="66"/>
                </a:cubicBezTo>
                <a:cubicBezTo>
                  <a:pt x="373" y="67"/>
                  <a:pt x="372" y="68"/>
                  <a:pt x="372" y="68"/>
                </a:cubicBezTo>
                <a:cubicBezTo>
                  <a:pt x="373" y="67"/>
                  <a:pt x="374" y="68"/>
                  <a:pt x="375" y="68"/>
                </a:cubicBezTo>
                <a:cubicBezTo>
                  <a:pt x="376" y="68"/>
                  <a:pt x="374" y="66"/>
                  <a:pt x="374" y="65"/>
                </a:cubicBezTo>
                <a:cubicBezTo>
                  <a:pt x="374" y="63"/>
                  <a:pt x="378" y="63"/>
                  <a:pt x="380" y="61"/>
                </a:cubicBezTo>
                <a:cubicBezTo>
                  <a:pt x="380" y="61"/>
                  <a:pt x="379" y="60"/>
                  <a:pt x="379" y="59"/>
                </a:cubicBezTo>
                <a:cubicBezTo>
                  <a:pt x="379" y="58"/>
                  <a:pt x="381" y="60"/>
                  <a:pt x="381" y="59"/>
                </a:cubicBezTo>
                <a:cubicBezTo>
                  <a:pt x="380" y="59"/>
                  <a:pt x="380" y="58"/>
                  <a:pt x="380" y="58"/>
                </a:cubicBezTo>
                <a:cubicBezTo>
                  <a:pt x="380" y="58"/>
                  <a:pt x="380" y="58"/>
                  <a:pt x="379" y="58"/>
                </a:cubicBezTo>
                <a:cubicBezTo>
                  <a:pt x="379" y="57"/>
                  <a:pt x="378" y="57"/>
                  <a:pt x="378" y="56"/>
                </a:cubicBezTo>
                <a:cubicBezTo>
                  <a:pt x="378" y="57"/>
                  <a:pt x="377" y="57"/>
                  <a:pt x="376" y="57"/>
                </a:cubicBezTo>
                <a:cubicBezTo>
                  <a:pt x="377" y="55"/>
                  <a:pt x="379" y="56"/>
                  <a:pt x="380" y="54"/>
                </a:cubicBezTo>
                <a:cubicBezTo>
                  <a:pt x="378" y="54"/>
                  <a:pt x="378" y="55"/>
                  <a:pt x="376" y="53"/>
                </a:cubicBezTo>
                <a:cubicBezTo>
                  <a:pt x="377" y="53"/>
                  <a:pt x="377" y="52"/>
                  <a:pt x="378" y="52"/>
                </a:cubicBezTo>
                <a:cubicBezTo>
                  <a:pt x="377" y="51"/>
                  <a:pt x="376" y="53"/>
                  <a:pt x="375" y="51"/>
                </a:cubicBezTo>
                <a:cubicBezTo>
                  <a:pt x="373" y="52"/>
                  <a:pt x="373" y="53"/>
                  <a:pt x="371" y="54"/>
                </a:cubicBezTo>
                <a:cubicBezTo>
                  <a:pt x="370" y="52"/>
                  <a:pt x="369" y="52"/>
                  <a:pt x="368" y="51"/>
                </a:cubicBezTo>
                <a:cubicBezTo>
                  <a:pt x="369" y="52"/>
                  <a:pt x="369" y="51"/>
                  <a:pt x="370" y="52"/>
                </a:cubicBezTo>
                <a:cubicBezTo>
                  <a:pt x="370" y="51"/>
                  <a:pt x="373" y="52"/>
                  <a:pt x="372" y="50"/>
                </a:cubicBezTo>
                <a:cubicBezTo>
                  <a:pt x="372" y="51"/>
                  <a:pt x="371" y="51"/>
                  <a:pt x="371" y="50"/>
                </a:cubicBezTo>
                <a:cubicBezTo>
                  <a:pt x="373" y="50"/>
                  <a:pt x="371" y="48"/>
                  <a:pt x="373" y="47"/>
                </a:cubicBezTo>
                <a:cubicBezTo>
                  <a:pt x="372" y="47"/>
                  <a:pt x="372" y="46"/>
                  <a:pt x="371" y="46"/>
                </a:cubicBezTo>
                <a:cubicBezTo>
                  <a:pt x="371" y="46"/>
                  <a:pt x="371" y="47"/>
                  <a:pt x="370" y="46"/>
                </a:cubicBezTo>
                <a:cubicBezTo>
                  <a:pt x="370" y="46"/>
                  <a:pt x="371" y="46"/>
                  <a:pt x="371" y="45"/>
                </a:cubicBezTo>
                <a:cubicBezTo>
                  <a:pt x="370" y="45"/>
                  <a:pt x="370" y="46"/>
                  <a:pt x="370" y="46"/>
                </a:cubicBezTo>
                <a:cubicBezTo>
                  <a:pt x="369" y="45"/>
                  <a:pt x="369" y="45"/>
                  <a:pt x="368" y="44"/>
                </a:cubicBezTo>
                <a:cubicBezTo>
                  <a:pt x="369" y="43"/>
                  <a:pt x="367" y="42"/>
                  <a:pt x="366" y="42"/>
                </a:cubicBezTo>
                <a:cubicBezTo>
                  <a:pt x="365" y="44"/>
                  <a:pt x="362" y="46"/>
                  <a:pt x="360" y="47"/>
                </a:cubicBezTo>
                <a:cubicBezTo>
                  <a:pt x="360" y="47"/>
                  <a:pt x="360" y="46"/>
                  <a:pt x="361" y="46"/>
                </a:cubicBezTo>
                <a:cubicBezTo>
                  <a:pt x="360" y="46"/>
                  <a:pt x="360" y="45"/>
                  <a:pt x="359" y="44"/>
                </a:cubicBezTo>
                <a:cubicBezTo>
                  <a:pt x="360" y="44"/>
                  <a:pt x="361" y="44"/>
                  <a:pt x="362" y="45"/>
                </a:cubicBezTo>
                <a:cubicBezTo>
                  <a:pt x="362" y="45"/>
                  <a:pt x="360" y="44"/>
                  <a:pt x="360" y="45"/>
                </a:cubicBezTo>
                <a:cubicBezTo>
                  <a:pt x="362" y="45"/>
                  <a:pt x="360" y="45"/>
                  <a:pt x="361" y="46"/>
                </a:cubicBezTo>
                <a:cubicBezTo>
                  <a:pt x="363" y="44"/>
                  <a:pt x="366" y="43"/>
                  <a:pt x="366" y="41"/>
                </a:cubicBezTo>
                <a:cubicBezTo>
                  <a:pt x="364" y="40"/>
                  <a:pt x="364" y="43"/>
                  <a:pt x="363" y="42"/>
                </a:cubicBezTo>
                <a:cubicBezTo>
                  <a:pt x="364" y="41"/>
                  <a:pt x="364" y="39"/>
                  <a:pt x="363" y="38"/>
                </a:cubicBezTo>
                <a:cubicBezTo>
                  <a:pt x="363" y="38"/>
                  <a:pt x="362" y="38"/>
                  <a:pt x="362" y="39"/>
                </a:cubicBezTo>
                <a:cubicBezTo>
                  <a:pt x="362" y="38"/>
                  <a:pt x="363" y="37"/>
                  <a:pt x="362" y="37"/>
                </a:cubicBezTo>
                <a:cubicBezTo>
                  <a:pt x="361" y="37"/>
                  <a:pt x="361" y="38"/>
                  <a:pt x="360" y="38"/>
                </a:cubicBezTo>
                <a:cubicBezTo>
                  <a:pt x="360" y="37"/>
                  <a:pt x="361" y="37"/>
                  <a:pt x="360" y="36"/>
                </a:cubicBezTo>
                <a:cubicBezTo>
                  <a:pt x="358" y="38"/>
                  <a:pt x="355" y="38"/>
                  <a:pt x="353" y="39"/>
                </a:cubicBezTo>
                <a:cubicBezTo>
                  <a:pt x="355" y="37"/>
                  <a:pt x="357" y="37"/>
                  <a:pt x="358" y="35"/>
                </a:cubicBezTo>
                <a:cubicBezTo>
                  <a:pt x="357" y="35"/>
                  <a:pt x="357" y="36"/>
                  <a:pt x="357" y="35"/>
                </a:cubicBezTo>
                <a:cubicBezTo>
                  <a:pt x="356" y="35"/>
                  <a:pt x="356" y="36"/>
                  <a:pt x="355" y="35"/>
                </a:cubicBezTo>
                <a:cubicBezTo>
                  <a:pt x="355" y="35"/>
                  <a:pt x="355" y="35"/>
                  <a:pt x="356" y="35"/>
                </a:cubicBezTo>
                <a:cubicBezTo>
                  <a:pt x="355" y="33"/>
                  <a:pt x="355" y="35"/>
                  <a:pt x="354" y="34"/>
                </a:cubicBezTo>
                <a:cubicBezTo>
                  <a:pt x="355" y="34"/>
                  <a:pt x="355" y="33"/>
                  <a:pt x="354" y="32"/>
                </a:cubicBezTo>
                <a:cubicBezTo>
                  <a:pt x="354" y="32"/>
                  <a:pt x="354" y="33"/>
                  <a:pt x="353" y="32"/>
                </a:cubicBezTo>
                <a:cubicBezTo>
                  <a:pt x="353" y="32"/>
                  <a:pt x="353" y="31"/>
                  <a:pt x="353" y="31"/>
                </a:cubicBezTo>
                <a:cubicBezTo>
                  <a:pt x="354" y="31"/>
                  <a:pt x="353" y="31"/>
                  <a:pt x="354" y="30"/>
                </a:cubicBezTo>
                <a:cubicBezTo>
                  <a:pt x="351" y="30"/>
                  <a:pt x="350" y="32"/>
                  <a:pt x="348" y="33"/>
                </a:cubicBezTo>
                <a:cubicBezTo>
                  <a:pt x="349" y="32"/>
                  <a:pt x="347" y="32"/>
                  <a:pt x="347" y="31"/>
                </a:cubicBezTo>
                <a:cubicBezTo>
                  <a:pt x="350" y="30"/>
                  <a:pt x="352" y="25"/>
                  <a:pt x="348" y="26"/>
                </a:cubicBezTo>
                <a:cubicBezTo>
                  <a:pt x="347" y="26"/>
                  <a:pt x="348" y="25"/>
                  <a:pt x="347" y="25"/>
                </a:cubicBezTo>
                <a:cubicBezTo>
                  <a:pt x="345" y="25"/>
                  <a:pt x="345" y="27"/>
                  <a:pt x="342" y="27"/>
                </a:cubicBezTo>
                <a:cubicBezTo>
                  <a:pt x="342" y="26"/>
                  <a:pt x="345" y="26"/>
                  <a:pt x="345" y="24"/>
                </a:cubicBezTo>
                <a:cubicBezTo>
                  <a:pt x="344" y="25"/>
                  <a:pt x="343" y="25"/>
                  <a:pt x="342" y="26"/>
                </a:cubicBezTo>
                <a:cubicBezTo>
                  <a:pt x="340" y="25"/>
                  <a:pt x="340" y="26"/>
                  <a:pt x="338" y="25"/>
                </a:cubicBezTo>
                <a:cubicBezTo>
                  <a:pt x="338" y="26"/>
                  <a:pt x="338" y="26"/>
                  <a:pt x="337" y="26"/>
                </a:cubicBezTo>
                <a:cubicBezTo>
                  <a:pt x="338" y="25"/>
                  <a:pt x="336" y="24"/>
                  <a:pt x="338" y="24"/>
                </a:cubicBezTo>
                <a:cubicBezTo>
                  <a:pt x="338" y="25"/>
                  <a:pt x="338" y="25"/>
                  <a:pt x="338" y="25"/>
                </a:cubicBezTo>
                <a:cubicBezTo>
                  <a:pt x="339" y="25"/>
                  <a:pt x="340" y="23"/>
                  <a:pt x="342" y="24"/>
                </a:cubicBezTo>
                <a:cubicBezTo>
                  <a:pt x="342" y="23"/>
                  <a:pt x="342" y="22"/>
                  <a:pt x="342" y="21"/>
                </a:cubicBezTo>
                <a:cubicBezTo>
                  <a:pt x="341" y="22"/>
                  <a:pt x="342" y="23"/>
                  <a:pt x="340" y="22"/>
                </a:cubicBezTo>
                <a:cubicBezTo>
                  <a:pt x="341" y="21"/>
                  <a:pt x="341" y="22"/>
                  <a:pt x="342" y="21"/>
                </a:cubicBezTo>
                <a:cubicBezTo>
                  <a:pt x="341" y="21"/>
                  <a:pt x="341" y="20"/>
                  <a:pt x="341" y="20"/>
                </a:cubicBezTo>
                <a:cubicBezTo>
                  <a:pt x="340" y="20"/>
                  <a:pt x="340" y="19"/>
                  <a:pt x="339" y="19"/>
                </a:cubicBezTo>
                <a:cubicBezTo>
                  <a:pt x="338" y="19"/>
                  <a:pt x="336" y="20"/>
                  <a:pt x="335" y="20"/>
                </a:cubicBezTo>
                <a:cubicBezTo>
                  <a:pt x="335" y="19"/>
                  <a:pt x="337" y="19"/>
                  <a:pt x="337" y="18"/>
                </a:cubicBezTo>
                <a:cubicBezTo>
                  <a:pt x="335" y="17"/>
                  <a:pt x="335" y="20"/>
                  <a:pt x="333" y="20"/>
                </a:cubicBezTo>
                <a:cubicBezTo>
                  <a:pt x="332" y="19"/>
                  <a:pt x="332" y="19"/>
                  <a:pt x="332" y="19"/>
                </a:cubicBezTo>
                <a:cubicBezTo>
                  <a:pt x="333" y="18"/>
                  <a:pt x="334" y="17"/>
                  <a:pt x="335" y="16"/>
                </a:cubicBezTo>
                <a:cubicBezTo>
                  <a:pt x="334" y="16"/>
                  <a:pt x="333" y="16"/>
                  <a:pt x="333" y="16"/>
                </a:cubicBezTo>
                <a:cubicBezTo>
                  <a:pt x="333" y="16"/>
                  <a:pt x="333" y="15"/>
                  <a:pt x="333" y="15"/>
                </a:cubicBezTo>
                <a:cubicBezTo>
                  <a:pt x="332" y="15"/>
                  <a:pt x="332" y="15"/>
                  <a:pt x="331" y="14"/>
                </a:cubicBezTo>
                <a:cubicBezTo>
                  <a:pt x="330" y="15"/>
                  <a:pt x="329" y="16"/>
                  <a:pt x="328" y="17"/>
                </a:cubicBezTo>
                <a:cubicBezTo>
                  <a:pt x="328" y="16"/>
                  <a:pt x="325" y="16"/>
                  <a:pt x="326" y="17"/>
                </a:cubicBezTo>
                <a:cubicBezTo>
                  <a:pt x="327" y="17"/>
                  <a:pt x="327" y="16"/>
                  <a:pt x="328" y="17"/>
                </a:cubicBezTo>
                <a:cubicBezTo>
                  <a:pt x="327" y="18"/>
                  <a:pt x="327" y="18"/>
                  <a:pt x="326" y="18"/>
                </a:cubicBezTo>
                <a:cubicBezTo>
                  <a:pt x="325" y="17"/>
                  <a:pt x="325" y="17"/>
                  <a:pt x="325" y="17"/>
                </a:cubicBezTo>
                <a:cubicBezTo>
                  <a:pt x="324" y="18"/>
                  <a:pt x="324" y="18"/>
                  <a:pt x="323" y="18"/>
                </a:cubicBezTo>
                <a:cubicBezTo>
                  <a:pt x="325" y="16"/>
                  <a:pt x="329" y="15"/>
                  <a:pt x="328" y="13"/>
                </a:cubicBezTo>
                <a:cubicBezTo>
                  <a:pt x="327" y="13"/>
                  <a:pt x="326" y="15"/>
                  <a:pt x="324" y="15"/>
                </a:cubicBezTo>
                <a:cubicBezTo>
                  <a:pt x="325" y="14"/>
                  <a:pt x="327" y="13"/>
                  <a:pt x="327" y="12"/>
                </a:cubicBezTo>
                <a:cubicBezTo>
                  <a:pt x="325" y="11"/>
                  <a:pt x="325" y="12"/>
                  <a:pt x="323" y="12"/>
                </a:cubicBezTo>
                <a:cubicBezTo>
                  <a:pt x="322" y="11"/>
                  <a:pt x="324" y="11"/>
                  <a:pt x="324" y="10"/>
                </a:cubicBezTo>
                <a:cubicBezTo>
                  <a:pt x="322" y="10"/>
                  <a:pt x="321" y="12"/>
                  <a:pt x="320" y="12"/>
                </a:cubicBezTo>
                <a:cubicBezTo>
                  <a:pt x="321" y="11"/>
                  <a:pt x="322" y="10"/>
                  <a:pt x="323" y="9"/>
                </a:cubicBezTo>
                <a:cubicBezTo>
                  <a:pt x="321" y="8"/>
                  <a:pt x="319" y="8"/>
                  <a:pt x="317" y="8"/>
                </a:cubicBezTo>
                <a:cubicBezTo>
                  <a:pt x="318" y="7"/>
                  <a:pt x="316" y="7"/>
                  <a:pt x="317" y="6"/>
                </a:cubicBezTo>
                <a:cubicBezTo>
                  <a:pt x="317" y="7"/>
                  <a:pt x="318" y="6"/>
                  <a:pt x="317" y="6"/>
                </a:cubicBezTo>
                <a:cubicBezTo>
                  <a:pt x="315" y="5"/>
                  <a:pt x="313" y="5"/>
                  <a:pt x="311" y="6"/>
                </a:cubicBezTo>
                <a:cubicBezTo>
                  <a:pt x="311" y="5"/>
                  <a:pt x="313" y="6"/>
                  <a:pt x="312" y="5"/>
                </a:cubicBezTo>
                <a:cubicBezTo>
                  <a:pt x="309" y="5"/>
                  <a:pt x="307" y="5"/>
                  <a:pt x="305" y="6"/>
                </a:cubicBezTo>
                <a:cubicBezTo>
                  <a:pt x="305" y="5"/>
                  <a:pt x="309" y="5"/>
                  <a:pt x="308" y="3"/>
                </a:cubicBezTo>
                <a:cubicBezTo>
                  <a:pt x="307" y="3"/>
                  <a:pt x="306" y="4"/>
                  <a:pt x="304" y="4"/>
                </a:cubicBezTo>
                <a:cubicBezTo>
                  <a:pt x="305" y="3"/>
                  <a:pt x="302" y="3"/>
                  <a:pt x="300" y="2"/>
                </a:cubicBezTo>
                <a:cubicBezTo>
                  <a:pt x="301" y="1"/>
                  <a:pt x="301" y="1"/>
                  <a:pt x="300" y="0"/>
                </a:cubicBezTo>
                <a:cubicBezTo>
                  <a:pt x="299" y="0"/>
                  <a:pt x="298" y="1"/>
                  <a:pt x="298" y="1"/>
                </a:cubicBezTo>
                <a:cubicBezTo>
                  <a:pt x="298" y="1"/>
                  <a:pt x="298" y="1"/>
                  <a:pt x="297" y="1"/>
                </a:cubicBezTo>
                <a:cubicBezTo>
                  <a:pt x="294" y="3"/>
                  <a:pt x="291" y="5"/>
                  <a:pt x="287" y="6"/>
                </a:cubicBezTo>
                <a:cubicBezTo>
                  <a:pt x="287" y="6"/>
                  <a:pt x="288" y="6"/>
                  <a:pt x="287" y="6"/>
                </a:cubicBezTo>
                <a:cubicBezTo>
                  <a:pt x="286" y="8"/>
                  <a:pt x="283" y="10"/>
                  <a:pt x="281" y="12"/>
                </a:cubicBezTo>
                <a:cubicBezTo>
                  <a:pt x="281" y="12"/>
                  <a:pt x="281" y="12"/>
                  <a:pt x="280" y="12"/>
                </a:cubicBezTo>
                <a:cubicBezTo>
                  <a:pt x="274" y="17"/>
                  <a:pt x="269" y="22"/>
                  <a:pt x="264" y="28"/>
                </a:cubicBezTo>
                <a:cubicBezTo>
                  <a:pt x="252" y="41"/>
                  <a:pt x="239" y="54"/>
                  <a:pt x="228" y="66"/>
                </a:cubicBezTo>
                <a:cubicBezTo>
                  <a:pt x="220" y="74"/>
                  <a:pt x="213" y="82"/>
                  <a:pt x="205" y="90"/>
                </a:cubicBezTo>
                <a:cubicBezTo>
                  <a:pt x="206" y="90"/>
                  <a:pt x="206" y="90"/>
                  <a:pt x="206" y="90"/>
                </a:cubicBezTo>
                <a:cubicBezTo>
                  <a:pt x="206" y="90"/>
                  <a:pt x="206" y="90"/>
                  <a:pt x="206" y="90"/>
                </a:cubicBezTo>
                <a:cubicBezTo>
                  <a:pt x="205" y="89"/>
                  <a:pt x="208" y="89"/>
                  <a:pt x="207" y="90"/>
                </a:cubicBezTo>
                <a:cubicBezTo>
                  <a:pt x="210" y="88"/>
                  <a:pt x="212" y="84"/>
                  <a:pt x="215" y="82"/>
                </a:cubicBezTo>
                <a:cubicBezTo>
                  <a:pt x="215" y="82"/>
                  <a:pt x="213" y="82"/>
                  <a:pt x="214" y="81"/>
                </a:cubicBezTo>
                <a:cubicBezTo>
                  <a:pt x="214" y="81"/>
                  <a:pt x="215" y="81"/>
                  <a:pt x="215" y="82"/>
                </a:cubicBezTo>
                <a:cubicBezTo>
                  <a:pt x="220" y="77"/>
                  <a:pt x="224" y="73"/>
                  <a:pt x="228" y="69"/>
                </a:cubicBezTo>
                <a:cubicBezTo>
                  <a:pt x="229" y="70"/>
                  <a:pt x="227" y="70"/>
                  <a:pt x="228" y="71"/>
                </a:cubicBezTo>
                <a:cubicBezTo>
                  <a:pt x="229" y="70"/>
                  <a:pt x="229" y="69"/>
                  <a:pt x="229" y="68"/>
                </a:cubicBezTo>
                <a:cubicBezTo>
                  <a:pt x="230" y="70"/>
                  <a:pt x="232" y="66"/>
                  <a:pt x="232" y="64"/>
                </a:cubicBezTo>
                <a:cubicBezTo>
                  <a:pt x="232" y="65"/>
                  <a:pt x="232" y="65"/>
                  <a:pt x="232" y="65"/>
                </a:cubicBezTo>
                <a:cubicBezTo>
                  <a:pt x="233" y="64"/>
                  <a:pt x="232" y="63"/>
                  <a:pt x="234" y="63"/>
                </a:cubicBezTo>
                <a:cubicBezTo>
                  <a:pt x="234" y="63"/>
                  <a:pt x="233" y="63"/>
                  <a:pt x="234" y="64"/>
                </a:cubicBezTo>
                <a:cubicBezTo>
                  <a:pt x="235" y="63"/>
                  <a:pt x="235" y="60"/>
                  <a:pt x="236" y="61"/>
                </a:cubicBezTo>
                <a:cubicBezTo>
                  <a:pt x="237" y="57"/>
                  <a:pt x="241" y="57"/>
                  <a:pt x="243" y="52"/>
                </a:cubicBezTo>
                <a:cubicBezTo>
                  <a:pt x="243" y="53"/>
                  <a:pt x="243" y="53"/>
                  <a:pt x="244" y="53"/>
                </a:cubicBezTo>
                <a:cubicBezTo>
                  <a:pt x="245" y="50"/>
                  <a:pt x="250" y="48"/>
                  <a:pt x="251" y="44"/>
                </a:cubicBezTo>
                <a:cubicBezTo>
                  <a:pt x="252" y="44"/>
                  <a:pt x="253" y="45"/>
                  <a:pt x="253" y="45"/>
                </a:cubicBezTo>
                <a:cubicBezTo>
                  <a:pt x="241" y="58"/>
                  <a:pt x="229" y="70"/>
                  <a:pt x="217" y="82"/>
                </a:cubicBezTo>
                <a:cubicBezTo>
                  <a:pt x="218" y="82"/>
                  <a:pt x="219" y="82"/>
                  <a:pt x="218" y="81"/>
                </a:cubicBezTo>
                <a:cubicBezTo>
                  <a:pt x="216" y="82"/>
                  <a:pt x="216" y="82"/>
                  <a:pt x="216" y="82"/>
                </a:cubicBezTo>
                <a:cubicBezTo>
                  <a:pt x="216" y="83"/>
                  <a:pt x="217" y="83"/>
                  <a:pt x="217" y="83"/>
                </a:cubicBezTo>
                <a:cubicBezTo>
                  <a:pt x="216" y="83"/>
                  <a:pt x="217" y="84"/>
                  <a:pt x="217" y="84"/>
                </a:cubicBezTo>
                <a:cubicBezTo>
                  <a:pt x="213" y="86"/>
                  <a:pt x="208" y="93"/>
                  <a:pt x="204" y="96"/>
                </a:cubicBezTo>
                <a:cubicBezTo>
                  <a:pt x="201" y="101"/>
                  <a:pt x="193" y="107"/>
                  <a:pt x="188" y="111"/>
                </a:cubicBezTo>
                <a:cubicBezTo>
                  <a:pt x="191" y="112"/>
                  <a:pt x="193" y="108"/>
                  <a:pt x="196" y="107"/>
                </a:cubicBezTo>
                <a:cubicBezTo>
                  <a:pt x="194" y="109"/>
                  <a:pt x="191" y="112"/>
                  <a:pt x="188" y="113"/>
                </a:cubicBezTo>
                <a:cubicBezTo>
                  <a:pt x="188" y="113"/>
                  <a:pt x="189" y="112"/>
                  <a:pt x="188" y="112"/>
                </a:cubicBezTo>
                <a:cubicBezTo>
                  <a:pt x="183" y="117"/>
                  <a:pt x="173" y="120"/>
                  <a:pt x="170" y="127"/>
                </a:cubicBezTo>
                <a:cubicBezTo>
                  <a:pt x="168" y="127"/>
                  <a:pt x="167" y="128"/>
                  <a:pt x="165" y="128"/>
                </a:cubicBezTo>
                <a:cubicBezTo>
                  <a:pt x="165" y="128"/>
                  <a:pt x="166" y="129"/>
                  <a:pt x="165" y="129"/>
                </a:cubicBezTo>
                <a:cubicBezTo>
                  <a:pt x="162" y="131"/>
                  <a:pt x="157" y="134"/>
                  <a:pt x="154" y="137"/>
                </a:cubicBezTo>
                <a:cubicBezTo>
                  <a:pt x="154" y="137"/>
                  <a:pt x="156" y="138"/>
                  <a:pt x="155" y="137"/>
                </a:cubicBezTo>
                <a:cubicBezTo>
                  <a:pt x="156" y="137"/>
                  <a:pt x="162" y="134"/>
                  <a:pt x="164" y="130"/>
                </a:cubicBezTo>
                <a:cubicBezTo>
                  <a:pt x="165" y="132"/>
                  <a:pt x="166" y="130"/>
                  <a:pt x="165" y="130"/>
                </a:cubicBezTo>
                <a:cubicBezTo>
                  <a:pt x="168" y="128"/>
                  <a:pt x="172" y="126"/>
                  <a:pt x="175" y="123"/>
                </a:cubicBezTo>
                <a:cubicBezTo>
                  <a:pt x="175" y="124"/>
                  <a:pt x="175" y="123"/>
                  <a:pt x="176" y="123"/>
                </a:cubicBezTo>
                <a:cubicBezTo>
                  <a:pt x="163" y="133"/>
                  <a:pt x="151" y="141"/>
                  <a:pt x="136" y="150"/>
                </a:cubicBezTo>
                <a:cubicBezTo>
                  <a:pt x="137" y="149"/>
                  <a:pt x="139" y="149"/>
                  <a:pt x="138" y="149"/>
                </a:cubicBezTo>
                <a:cubicBezTo>
                  <a:pt x="140" y="149"/>
                  <a:pt x="142" y="146"/>
                  <a:pt x="143" y="145"/>
                </a:cubicBezTo>
                <a:cubicBezTo>
                  <a:pt x="143" y="145"/>
                  <a:pt x="142" y="146"/>
                  <a:pt x="143" y="146"/>
                </a:cubicBezTo>
                <a:cubicBezTo>
                  <a:pt x="144" y="146"/>
                  <a:pt x="144" y="144"/>
                  <a:pt x="145" y="143"/>
                </a:cubicBezTo>
                <a:cubicBezTo>
                  <a:pt x="145" y="144"/>
                  <a:pt x="145" y="144"/>
                  <a:pt x="145" y="144"/>
                </a:cubicBezTo>
                <a:cubicBezTo>
                  <a:pt x="146" y="144"/>
                  <a:pt x="144" y="143"/>
                  <a:pt x="145" y="143"/>
                </a:cubicBezTo>
                <a:cubicBezTo>
                  <a:pt x="146" y="144"/>
                  <a:pt x="146" y="143"/>
                  <a:pt x="146" y="144"/>
                </a:cubicBezTo>
                <a:cubicBezTo>
                  <a:pt x="149" y="141"/>
                  <a:pt x="152" y="140"/>
                  <a:pt x="154" y="138"/>
                </a:cubicBezTo>
                <a:cubicBezTo>
                  <a:pt x="154" y="138"/>
                  <a:pt x="154" y="138"/>
                  <a:pt x="153" y="137"/>
                </a:cubicBezTo>
                <a:cubicBezTo>
                  <a:pt x="145" y="143"/>
                  <a:pt x="137" y="149"/>
                  <a:pt x="127" y="153"/>
                </a:cubicBezTo>
                <a:cubicBezTo>
                  <a:pt x="130" y="152"/>
                  <a:pt x="132" y="149"/>
                  <a:pt x="136" y="148"/>
                </a:cubicBezTo>
                <a:cubicBezTo>
                  <a:pt x="130" y="150"/>
                  <a:pt x="125" y="154"/>
                  <a:pt x="122" y="156"/>
                </a:cubicBezTo>
                <a:cubicBezTo>
                  <a:pt x="122" y="156"/>
                  <a:pt x="122" y="157"/>
                  <a:pt x="122" y="157"/>
                </a:cubicBezTo>
                <a:cubicBezTo>
                  <a:pt x="117" y="160"/>
                  <a:pt x="109" y="166"/>
                  <a:pt x="101" y="170"/>
                </a:cubicBezTo>
                <a:cubicBezTo>
                  <a:pt x="98" y="172"/>
                  <a:pt x="91" y="174"/>
                  <a:pt x="91" y="176"/>
                </a:cubicBezTo>
                <a:cubicBezTo>
                  <a:pt x="86" y="177"/>
                  <a:pt x="83" y="181"/>
                  <a:pt x="78" y="184"/>
                </a:cubicBezTo>
                <a:cubicBezTo>
                  <a:pt x="72" y="187"/>
                  <a:pt x="65" y="189"/>
                  <a:pt x="60" y="193"/>
                </a:cubicBezTo>
                <a:cubicBezTo>
                  <a:pt x="61" y="192"/>
                  <a:pt x="63" y="191"/>
                  <a:pt x="64" y="192"/>
                </a:cubicBezTo>
                <a:cubicBezTo>
                  <a:pt x="63" y="193"/>
                  <a:pt x="61" y="193"/>
                  <a:pt x="62" y="194"/>
                </a:cubicBezTo>
                <a:cubicBezTo>
                  <a:pt x="63" y="193"/>
                  <a:pt x="65" y="193"/>
                  <a:pt x="64" y="191"/>
                </a:cubicBezTo>
                <a:cubicBezTo>
                  <a:pt x="64" y="191"/>
                  <a:pt x="65" y="190"/>
                  <a:pt x="66" y="191"/>
                </a:cubicBezTo>
                <a:cubicBezTo>
                  <a:pt x="66" y="192"/>
                  <a:pt x="64" y="191"/>
                  <a:pt x="65" y="192"/>
                </a:cubicBezTo>
                <a:cubicBezTo>
                  <a:pt x="66" y="192"/>
                  <a:pt x="67" y="190"/>
                  <a:pt x="69" y="191"/>
                </a:cubicBezTo>
                <a:cubicBezTo>
                  <a:pt x="59" y="197"/>
                  <a:pt x="48" y="201"/>
                  <a:pt x="37" y="207"/>
                </a:cubicBezTo>
                <a:cubicBezTo>
                  <a:pt x="38" y="207"/>
                  <a:pt x="41" y="208"/>
                  <a:pt x="40" y="206"/>
                </a:cubicBezTo>
                <a:cubicBezTo>
                  <a:pt x="47" y="204"/>
                  <a:pt x="55" y="201"/>
                  <a:pt x="60" y="197"/>
                </a:cubicBezTo>
                <a:cubicBezTo>
                  <a:pt x="61" y="197"/>
                  <a:pt x="64" y="196"/>
                  <a:pt x="64" y="195"/>
                </a:cubicBezTo>
                <a:cubicBezTo>
                  <a:pt x="64" y="197"/>
                  <a:pt x="64" y="195"/>
                  <a:pt x="65" y="196"/>
                </a:cubicBezTo>
                <a:cubicBezTo>
                  <a:pt x="62" y="197"/>
                  <a:pt x="59" y="199"/>
                  <a:pt x="55" y="201"/>
                </a:cubicBezTo>
                <a:cubicBezTo>
                  <a:pt x="59" y="200"/>
                  <a:pt x="64" y="197"/>
                  <a:pt x="66" y="195"/>
                </a:cubicBezTo>
                <a:cubicBezTo>
                  <a:pt x="66" y="196"/>
                  <a:pt x="64" y="195"/>
                  <a:pt x="65" y="195"/>
                </a:cubicBezTo>
                <a:cubicBezTo>
                  <a:pt x="66" y="196"/>
                  <a:pt x="71" y="195"/>
                  <a:pt x="70" y="192"/>
                </a:cubicBezTo>
                <a:cubicBezTo>
                  <a:pt x="69" y="193"/>
                  <a:pt x="69" y="194"/>
                  <a:pt x="68" y="194"/>
                </a:cubicBezTo>
                <a:cubicBezTo>
                  <a:pt x="71" y="191"/>
                  <a:pt x="74" y="190"/>
                  <a:pt x="77" y="189"/>
                </a:cubicBezTo>
                <a:cubicBezTo>
                  <a:pt x="78" y="189"/>
                  <a:pt x="77" y="189"/>
                  <a:pt x="78" y="190"/>
                </a:cubicBezTo>
                <a:cubicBezTo>
                  <a:pt x="79" y="189"/>
                  <a:pt x="77" y="189"/>
                  <a:pt x="77" y="188"/>
                </a:cubicBezTo>
                <a:cubicBezTo>
                  <a:pt x="78" y="190"/>
                  <a:pt x="78" y="188"/>
                  <a:pt x="79" y="189"/>
                </a:cubicBezTo>
                <a:cubicBezTo>
                  <a:pt x="79" y="189"/>
                  <a:pt x="78" y="190"/>
                  <a:pt x="79" y="190"/>
                </a:cubicBezTo>
                <a:cubicBezTo>
                  <a:pt x="79" y="188"/>
                  <a:pt x="80" y="189"/>
                  <a:pt x="81" y="188"/>
                </a:cubicBezTo>
                <a:cubicBezTo>
                  <a:pt x="80" y="188"/>
                  <a:pt x="80" y="187"/>
                  <a:pt x="81" y="187"/>
                </a:cubicBezTo>
                <a:cubicBezTo>
                  <a:pt x="81" y="187"/>
                  <a:pt x="81" y="187"/>
                  <a:pt x="81" y="188"/>
                </a:cubicBezTo>
                <a:cubicBezTo>
                  <a:pt x="82" y="188"/>
                  <a:pt x="81" y="187"/>
                  <a:pt x="81" y="186"/>
                </a:cubicBezTo>
                <a:cubicBezTo>
                  <a:pt x="83" y="187"/>
                  <a:pt x="85" y="185"/>
                  <a:pt x="87" y="185"/>
                </a:cubicBezTo>
                <a:cubicBezTo>
                  <a:pt x="86" y="182"/>
                  <a:pt x="88" y="183"/>
                  <a:pt x="88" y="182"/>
                </a:cubicBezTo>
                <a:cubicBezTo>
                  <a:pt x="90" y="183"/>
                  <a:pt x="88" y="183"/>
                  <a:pt x="89" y="184"/>
                </a:cubicBezTo>
                <a:cubicBezTo>
                  <a:pt x="98" y="179"/>
                  <a:pt x="109" y="171"/>
                  <a:pt x="118" y="168"/>
                </a:cubicBezTo>
                <a:cubicBezTo>
                  <a:pt x="116" y="168"/>
                  <a:pt x="116" y="169"/>
                  <a:pt x="116" y="170"/>
                </a:cubicBezTo>
                <a:cubicBezTo>
                  <a:pt x="115" y="170"/>
                  <a:pt x="116" y="170"/>
                  <a:pt x="115" y="169"/>
                </a:cubicBezTo>
                <a:cubicBezTo>
                  <a:pt x="114" y="170"/>
                  <a:pt x="115" y="171"/>
                  <a:pt x="114" y="170"/>
                </a:cubicBezTo>
                <a:cubicBezTo>
                  <a:pt x="114" y="170"/>
                  <a:pt x="115" y="171"/>
                  <a:pt x="115" y="171"/>
                </a:cubicBezTo>
                <a:cubicBezTo>
                  <a:pt x="112" y="170"/>
                  <a:pt x="112" y="172"/>
                  <a:pt x="110" y="173"/>
                </a:cubicBezTo>
                <a:cubicBezTo>
                  <a:pt x="110" y="173"/>
                  <a:pt x="110" y="173"/>
                  <a:pt x="110" y="173"/>
                </a:cubicBezTo>
                <a:cubicBezTo>
                  <a:pt x="109" y="174"/>
                  <a:pt x="108" y="175"/>
                  <a:pt x="106" y="175"/>
                </a:cubicBezTo>
                <a:cubicBezTo>
                  <a:pt x="106" y="175"/>
                  <a:pt x="107" y="175"/>
                  <a:pt x="107" y="175"/>
                </a:cubicBezTo>
                <a:cubicBezTo>
                  <a:pt x="106" y="175"/>
                  <a:pt x="106" y="176"/>
                  <a:pt x="105" y="176"/>
                </a:cubicBezTo>
                <a:cubicBezTo>
                  <a:pt x="105" y="177"/>
                  <a:pt x="106" y="177"/>
                  <a:pt x="106" y="178"/>
                </a:cubicBezTo>
                <a:cubicBezTo>
                  <a:pt x="105" y="177"/>
                  <a:pt x="104" y="176"/>
                  <a:pt x="103" y="176"/>
                </a:cubicBezTo>
                <a:cubicBezTo>
                  <a:pt x="104" y="177"/>
                  <a:pt x="104" y="177"/>
                  <a:pt x="104" y="177"/>
                </a:cubicBezTo>
                <a:cubicBezTo>
                  <a:pt x="103" y="177"/>
                  <a:pt x="102" y="179"/>
                  <a:pt x="101" y="178"/>
                </a:cubicBezTo>
                <a:cubicBezTo>
                  <a:pt x="101" y="178"/>
                  <a:pt x="103" y="177"/>
                  <a:pt x="102" y="177"/>
                </a:cubicBezTo>
                <a:cubicBezTo>
                  <a:pt x="101" y="178"/>
                  <a:pt x="98" y="178"/>
                  <a:pt x="99" y="181"/>
                </a:cubicBezTo>
                <a:cubicBezTo>
                  <a:pt x="100" y="179"/>
                  <a:pt x="103" y="178"/>
                  <a:pt x="105" y="177"/>
                </a:cubicBezTo>
                <a:cubicBezTo>
                  <a:pt x="102" y="181"/>
                  <a:pt x="97" y="182"/>
                  <a:pt x="94" y="184"/>
                </a:cubicBezTo>
                <a:cubicBezTo>
                  <a:pt x="92" y="186"/>
                  <a:pt x="88" y="187"/>
                  <a:pt x="86" y="189"/>
                </a:cubicBezTo>
                <a:cubicBezTo>
                  <a:pt x="86" y="188"/>
                  <a:pt x="86" y="188"/>
                  <a:pt x="86" y="188"/>
                </a:cubicBezTo>
                <a:cubicBezTo>
                  <a:pt x="90" y="186"/>
                  <a:pt x="92" y="184"/>
                  <a:pt x="96" y="182"/>
                </a:cubicBezTo>
                <a:cubicBezTo>
                  <a:pt x="89" y="184"/>
                  <a:pt x="83" y="188"/>
                  <a:pt x="78" y="191"/>
                </a:cubicBezTo>
                <a:cubicBezTo>
                  <a:pt x="77" y="192"/>
                  <a:pt x="75" y="192"/>
                  <a:pt x="75" y="194"/>
                </a:cubicBezTo>
                <a:cubicBezTo>
                  <a:pt x="78" y="192"/>
                  <a:pt x="83" y="188"/>
                  <a:pt x="86" y="189"/>
                </a:cubicBezTo>
                <a:cubicBezTo>
                  <a:pt x="85" y="190"/>
                  <a:pt x="84" y="190"/>
                  <a:pt x="84" y="189"/>
                </a:cubicBezTo>
                <a:cubicBezTo>
                  <a:pt x="84" y="190"/>
                  <a:pt x="84" y="190"/>
                  <a:pt x="84" y="190"/>
                </a:cubicBezTo>
                <a:cubicBezTo>
                  <a:pt x="84" y="190"/>
                  <a:pt x="84" y="190"/>
                  <a:pt x="84" y="190"/>
                </a:cubicBezTo>
                <a:cubicBezTo>
                  <a:pt x="86" y="191"/>
                  <a:pt x="86" y="188"/>
                  <a:pt x="87" y="188"/>
                </a:cubicBezTo>
                <a:cubicBezTo>
                  <a:pt x="87" y="188"/>
                  <a:pt x="87" y="189"/>
                  <a:pt x="87" y="189"/>
                </a:cubicBezTo>
                <a:cubicBezTo>
                  <a:pt x="90" y="188"/>
                  <a:pt x="91" y="186"/>
                  <a:pt x="94" y="184"/>
                </a:cubicBezTo>
                <a:cubicBezTo>
                  <a:pt x="94" y="184"/>
                  <a:pt x="95" y="185"/>
                  <a:pt x="96" y="184"/>
                </a:cubicBezTo>
                <a:cubicBezTo>
                  <a:pt x="97" y="184"/>
                  <a:pt x="101" y="180"/>
                  <a:pt x="103" y="181"/>
                </a:cubicBezTo>
                <a:cubicBezTo>
                  <a:pt x="105" y="179"/>
                  <a:pt x="110" y="177"/>
                  <a:pt x="112" y="176"/>
                </a:cubicBezTo>
                <a:cubicBezTo>
                  <a:pt x="109" y="179"/>
                  <a:pt x="104" y="180"/>
                  <a:pt x="101" y="183"/>
                </a:cubicBezTo>
                <a:cubicBezTo>
                  <a:pt x="101" y="182"/>
                  <a:pt x="101" y="182"/>
                  <a:pt x="101" y="182"/>
                </a:cubicBezTo>
                <a:cubicBezTo>
                  <a:pt x="99" y="184"/>
                  <a:pt x="96" y="184"/>
                  <a:pt x="94" y="187"/>
                </a:cubicBezTo>
                <a:cubicBezTo>
                  <a:pt x="94" y="186"/>
                  <a:pt x="94" y="186"/>
                  <a:pt x="94" y="186"/>
                </a:cubicBezTo>
                <a:cubicBezTo>
                  <a:pt x="92" y="187"/>
                  <a:pt x="92" y="188"/>
                  <a:pt x="90" y="188"/>
                </a:cubicBezTo>
                <a:cubicBezTo>
                  <a:pt x="90" y="189"/>
                  <a:pt x="91" y="188"/>
                  <a:pt x="91" y="189"/>
                </a:cubicBezTo>
                <a:cubicBezTo>
                  <a:pt x="90" y="189"/>
                  <a:pt x="90" y="190"/>
                  <a:pt x="90" y="190"/>
                </a:cubicBezTo>
                <a:cubicBezTo>
                  <a:pt x="90" y="189"/>
                  <a:pt x="89" y="188"/>
                  <a:pt x="89" y="189"/>
                </a:cubicBezTo>
                <a:cubicBezTo>
                  <a:pt x="90" y="189"/>
                  <a:pt x="89" y="189"/>
                  <a:pt x="89" y="189"/>
                </a:cubicBezTo>
                <a:cubicBezTo>
                  <a:pt x="89" y="189"/>
                  <a:pt x="89" y="190"/>
                  <a:pt x="89" y="190"/>
                </a:cubicBezTo>
                <a:cubicBezTo>
                  <a:pt x="86" y="191"/>
                  <a:pt x="86" y="193"/>
                  <a:pt x="83" y="193"/>
                </a:cubicBezTo>
                <a:cubicBezTo>
                  <a:pt x="83" y="192"/>
                  <a:pt x="84" y="192"/>
                  <a:pt x="85" y="192"/>
                </a:cubicBezTo>
                <a:cubicBezTo>
                  <a:pt x="83" y="190"/>
                  <a:pt x="80" y="195"/>
                  <a:pt x="79" y="194"/>
                </a:cubicBezTo>
                <a:cubicBezTo>
                  <a:pt x="78" y="196"/>
                  <a:pt x="75" y="195"/>
                  <a:pt x="75" y="197"/>
                </a:cubicBezTo>
                <a:cubicBezTo>
                  <a:pt x="74" y="196"/>
                  <a:pt x="71" y="199"/>
                  <a:pt x="70" y="200"/>
                </a:cubicBezTo>
                <a:cubicBezTo>
                  <a:pt x="69" y="200"/>
                  <a:pt x="69" y="199"/>
                  <a:pt x="68" y="199"/>
                </a:cubicBezTo>
                <a:cubicBezTo>
                  <a:pt x="67" y="202"/>
                  <a:pt x="65" y="200"/>
                  <a:pt x="65" y="202"/>
                </a:cubicBezTo>
                <a:cubicBezTo>
                  <a:pt x="66" y="202"/>
                  <a:pt x="68" y="201"/>
                  <a:pt x="69" y="201"/>
                </a:cubicBezTo>
                <a:cubicBezTo>
                  <a:pt x="69" y="202"/>
                  <a:pt x="67" y="202"/>
                  <a:pt x="67" y="203"/>
                </a:cubicBezTo>
                <a:cubicBezTo>
                  <a:pt x="73" y="201"/>
                  <a:pt x="74" y="196"/>
                  <a:pt x="80" y="195"/>
                </a:cubicBezTo>
                <a:cubicBezTo>
                  <a:pt x="79" y="196"/>
                  <a:pt x="78" y="196"/>
                  <a:pt x="79" y="197"/>
                </a:cubicBezTo>
                <a:cubicBezTo>
                  <a:pt x="86" y="194"/>
                  <a:pt x="90" y="192"/>
                  <a:pt x="96" y="187"/>
                </a:cubicBezTo>
                <a:cubicBezTo>
                  <a:pt x="97" y="187"/>
                  <a:pt x="96" y="188"/>
                  <a:pt x="97" y="188"/>
                </a:cubicBezTo>
                <a:cubicBezTo>
                  <a:pt x="96" y="187"/>
                  <a:pt x="99" y="188"/>
                  <a:pt x="97" y="186"/>
                </a:cubicBezTo>
                <a:cubicBezTo>
                  <a:pt x="98" y="187"/>
                  <a:pt x="98" y="186"/>
                  <a:pt x="99" y="186"/>
                </a:cubicBezTo>
                <a:cubicBezTo>
                  <a:pt x="100" y="187"/>
                  <a:pt x="101" y="185"/>
                  <a:pt x="101" y="184"/>
                </a:cubicBezTo>
                <a:cubicBezTo>
                  <a:pt x="102" y="185"/>
                  <a:pt x="104" y="182"/>
                  <a:pt x="105" y="184"/>
                </a:cubicBezTo>
                <a:cubicBezTo>
                  <a:pt x="105" y="182"/>
                  <a:pt x="106" y="183"/>
                  <a:pt x="107" y="183"/>
                </a:cubicBezTo>
                <a:cubicBezTo>
                  <a:pt x="108" y="183"/>
                  <a:pt x="112" y="181"/>
                  <a:pt x="112" y="180"/>
                </a:cubicBezTo>
                <a:cubicBezTo>
                  <a:pt x="112" y="180"/>
                  <a:pt x="114" y="177"/>
                  <a:pt x="113" y="179"/>
                </a:cubicBezTo>
                <a:cubicBezTo>
                  <a:pt x="115" y="178"/>
                  <a:pt x="115" y="178"/>
                  <a:pt x="115" y="178"/>
                </a:cubicBezTo>
                <a:cubicBezTo>
                  <a:pt x="115" y="178"/>
                  <a:pt x="113" y="177"/>
                  <a:pt x="114" y="177"/>
                </a:cubicBezTo>
                <a:cubicBezTo>
                  <a:pt x="115" y="178"/>
                  <a:pt x="115" y="177"/>
                  <a:pt x="116" y="177"/>
                </a:cubicBezTo>
                <a:cubicBezTo>
                  <a:pt x="116" y="178"/>
                  <a:pt x="116" y="178"/>
                  <a:pt x="116" y="178"/>
                </a:cubicBezTo>
                <a:cubicBezTo>
                  <a:pt x="114" y="179"/>
                  <a:pt x="113" y="180"/>
                  <a:pt x="111" y="181"/>
                </a:cubicBezTo>
                <a:cubicBezTo>
                  <a:pt x="111" y="182"/>
                  <a:pt x="111" y="182"/>
                  <a:pt x="111" y="182"/>
                </a:cubicBezTo>
                <a:cubicBezTo>
                  <a:pt x="110" y="182"/>
                  <a:pt x="110" y="182"/>
                  <a:pt x="109" y="182"/>
                </a:cubicBezTo>
                <a:cubicBezTo>
                  <a:pt x="110" y="183"/>
                  <a:pt x="108" y="183"/>
                  <a:pt x="109" y="184"/>
                </a:cubicBezTo>
                <a:cubicBezTo>
                  <a:pt x="108" y="184"/>
                  <a:pt x="109" y="183"/>
                  <a:pt x="108" y="183"/>
                </a:cubicBezTo>
                <a:cubicBezTo>
                  <a:pt x="106" y="183"/>
                  <a:pt x="106" y="186"/>
                  <a:pt x="104" y="186"/>
                </a:cubicBezTo>
                <a:cubicBezTo>
                  <a:pt x="104" y="186"/>
                  <a:pt x="106" y="185"/>
                  <a:pt x="105" y="185"/>
                </a:cubicBezTo>
                <a:cubicBezTo>
                  <a:pt x="104" y="186"/>
                  <a:pt x="99" y="187"/>
                  <a:pt x="99" y="189"/>
                </a:cubicBezTo>
                <a:cubicBezTo>
                  <a:pt x="97" y="188"/>
                  <a:pt x="95" y="191"/>
                  <a:pt x="93" y="191"/>
                </a:cubicBezTo>
                <a:cubicBezTo>
                  <a:pt x="93" y="189"/>
                  <a:pt x="96" y="189"/>
                  <a:pt x="95" y="188"/>
                </a:cubicBezTo>
                <a:cubicBezTo>
                  <a:pt x="92" y="193"/>
                  <a:pt x="85" y="194"/>
                  <a:pt x="83" y="198"/>
                </a:cubicBezTo>
                <a:cubicBezTo>
                  <a:pt x="84" y="198"/>
                  <a:pt x="85" y="199"/>
                  <a:pt x="85" y="198"/>
                </a:cubicBezTo>
                <a:cubicBezTo>
                  <a:pt x="84" y="198"/>
                  <a:pt x="84" y="198"/>
                  <a:pt x="84" y="198"/>
                </a:cubicBezTo>
                <a:cubicBezTo>
                  <a:pt x="84" y="198"/>
                  <a:pt x="84" y="197"/>
                  <a:pt x="84" y="197"/>
                </a:cubicBezTo>
                <a:cubicBezTo>
                  <a:pt x="86" y="198"/>
                  <a:pt x="89" y="197"/>
                  <a:pt x="91" y="195"/>
                </a:cubicBezTo>
                <a:cubicBezTo>
                  <a:pt x="90" y="195"/>
                  <a:pt x="90" y="195"/>
                  <a:pt x="90" y="195"/>
                </a:cubicBezTo>
                <a:cubicBezTo>
                  <a:pt x="91" y="194"/>
                  <a:pt x="91" y="194"/>
                  <a:pt x="91" y="194"/>
                </a:cubicBezTo>
                <a:cubicBezTo>
                  <a:pt x="91" y="196"/>
                  <a:pt x="92" y="194"/>
                  <a:pt x="91" y="194"/>
                </a:cubicBezTo>
                <a:cubicBezTo>
                  <a:pt x="93" y="194"/>
                  <a:pt x="93" y="194"/>
                  <a:pt x="93" y="194"/>
                </a:cubicBezTo>
                <a:cubicBezTo>
                  <a:pt x="96" y="192"/>
                  <a:pt x="99" y="191"/>
                  <a:pt x="103" y="188"/>
                </a:cubicBezTo>
                <a:cubicBezTo>
                  <a:pt x="104" y="189"/>
                  <a:pt x="104" y="189"/>
                  <a:pt x="104" y="190"/>
                </a:cubicBezTo>
                <a:cubicBezTo>
                  <a:pt x="104" y="189"/>
                  <a:pt x="104" y="189"/>
                  <a:pt x="105" y="189"/>
                </a:cubicBezTo>
                <a:cubicBezTo>
                  <a:pt x="104" y="188"/>
                  <a:pt x="104" y="189"/>
                  <a:pt x="103" y="188"/>
                </a:cubicBezTo>
                <a:cubicBezTo>
                  <a:pt x="105" y="188"/>
                  <a:pt x="106" y="187"/>
                  <a:pt x="105" y="187"/>
                </a:cubicBezTo>
                <a:cubicBezTo>
                  <a:pt x="107" y="187"/>
                  <a:pt x="109" y="186"/>
                  <a:pt x="109" y="185"/>
                </a:cubicBezTo>
                <a:cubicBezTo>
                  <a:pt x="110" y="187"/>
                  <a:pt x="111" y="185"/>
                  <a:pt x="110" y="185"/>
                </a:cubicBezTo>
                <a:cubicBezTo>
                  <a:pt x="110" y="185"/>
                  <a:pt x="111" y="184"/>
                  <a:pt x="112" y="185"/>
                </a:cubicBezTo>
                <a:cubicBezTo>
                  <a:pt x="112" y="186"/>
                  <a:pt x="110" y="186"/>
                  <a:pt x="109" y="186"/>
                </a:cubicBezTo>
                <a:cubicBezTo>
                  <a:pt x="110" y="187"/>
                  <a:pt x="109" y="187"/>
                  <a:pt x="109" y="187"/>
                </a:cubicBezTo>
                <a:cubicBezTo>
                  <a:pt x="109" y="187"/>
                  <a:pt x="108" y="186"/>
                  <a:pt x="108" y="187"/>
                </a:cubicBezTo>
                <a:cubicBezTo>
                  <a:pt x="108" y="187"/>
                  <a:pt x="108" y="187"/>
                  <a:pt x="108" y="188"/>
                </a:cubicBezTo>
                <a:cubicBezTo>
                  <a:pt x="109" y="187"/>
                  <a:pt x="110" y="187"/>
                  <a:pt x="111" y="187"/>
                </a:cubicBezTo>
                <a:cubicBezTo>
                  <a:pt x="106" y="191"/>
                  <a:pt x="98" y="194"/>
                  <a:pt x="94" y="198"/>
                </a:cubicBezTo>
                <a:cubicBezTo>
                  <a:pt x="93" y="195"/>
                  <a:pt x="98" y="196"/>
                  <a:pt x="98" y="193"/>
                </a:cubicBezTo>
                <a:cubicBezTo>
                  <a:pt x="98" y="193"/>
                  <a:pt x="98" y="194"/>
                  <a:pt x="98" y="193"/>
                </a:cubicBezTo>
                <a:cubicBezTo>
                  <a:pt x="98" y="193"/>
                  <a:pt x="100" y="193"/>
                  <a:pt x="99" y="192"/>
                </a:cubicBezTo>
                <a:cubicBezTo>
                  <a:pt x="98" y="192"/>
                  <a:pt x="98" y="194"/>
                  <a:pt x="97" y="193"/>
                </a:cubicBezTo>
                <a:cubicBezTo>
                  <a:pt x="97" y="194"/>
                  <a:pt x="96" y="195"/>
                  <a:pt x="95" y="195"/>
                </a:cubicBezTo>
                <a:cubicBezTo>
                  <a:pt x="95" y="195"/>
                  <a:pt x="97" y="194"/>
                  <a:pt x="96" y="194"/>
                </a:cubicBezTo>
                <a:cubicBezTo>
                  <a:pt x="95" y="194"/>
                  <a:pt x="95" y="195"/>
                  <a:pt x="94" y="195"/>
                </a:cubicBezTo>
                <a:cubicBezTo>
                  <a:pt x="94" y="194"/>
                  <a:pt x="94" y="195"/>
                  <a:pt x="93" y="195"/>
                </a:cubicBezTo>
                <a:cubicBezTo>
                  <a:pt x="93" y="196"/>
                  <a:pt x="93" y="196"/>
                  <a:pt x="91" y="197"/>
                </a:cubicBezTo>
                <a:cubicBezTo>
                  <a:pt x="92" y="197"/>
                  <a:pt x="92" y="198"/>
                  <a:pt x="92" y="198"/>
                </a:cubicBezTo>
                <a:cubicBezTo>
                  <a:pt x="92" y="197"/>
                  <a:pt x="91" y="197"/>
                  <a:pt x="91" y="197"/>
                </a:cubicBezTo>
                <a:cubicBezTo>
                  <a:pt x="91" y="198"/>
                  <a:pt x="91" y="198"/>
                  <a:pt x="91" y="198"/>
                </a:cubicBezTo>
                <a:cubicBezTo>
                  <a:pt x="91" y="198"/>
                  <a:pt x="91" y="197"/>
                  <a:pt x="90" y="197"/>
                </a:cubicBezTo>
                <a:cubicBezTo>
                  <a:pt x="88" y="199"/>
                  <a:pt x="86" y="199"/>
                  <a:pt x="84" y="201"/>
                </a:cubicBezTo>
                <a:cubicBezTo>
                  <a:pt x="86" y="201"/>
                  <a:pt x="88" y="198"/>
                  <a:pt x="91" y="198"/>
                </a:cubicBezTo>
                <a:cubicBezTo>
                  <a:pt x="90" y="199"/>
                  <a:pt x="88" y="201"/>
                  <a:pt x="87" y="200"/>
                </a:cubicBezTo>
                <a:cubicBezTo>
                  <a:pt x="87" y="201"/>
                  <a:pt x="87" y="202"/>
                  <a:pt x="86" y="201"/>
                </a:cubicBezTo>
                <a:cubicBezTo>
                  <a:pt x="86" y="202"/>
                  <a:pt x="85" y="203"/>
                  <a:pt x="85" y="204"/>
                </a:cubicBezTo>
                <a:cubicBezTo>
                  <a:pt x="87" y="203"/>
                  <a:pt x="89" y="202"/>
                  <a:pt x="92" y="200"/>
                </a:cubicBezTo>
                <a:cubicBezTo>
                  <a:pt x="92" y="201"/>
                  <a:pt x="92" y="201"/>
                  <a:pt x="92" y="201"/>
                </a:cubicBezTo>
                <a:cubicBezTo>
                  <a:pt x="93" y="201"/>
                  <a:pt x="93" y="200"/>
                  <a:pt x="94" y="201"/>
                </a:cubicBezTo>
                <a:cubicBezTo>
                  <a:pt x="92" y="200"/>
                  <a:pt x="95" y="198"/>
                  <a:pt x="96" y="198"/>
                </a:cubicBezTo>
                <a:cubicBezTo>
                  <a:pt x="96" y="199"/>
                  <a:pt x="95" y="198"/>
                  <a:pt x="95" y="200"/>
                </a:cubicBezTo>
                <a:cubicBezTo>
                  <a:pt x="98" y="198"/>
                  <a:pt x="100" y="197"/>
                  <a:pt x="102" y="197"/>
                </a:cubicBezTo>
                <a:cubicBezTo>
                  <a:pt x="102" y="197"/>
                  <a:pt x="100" y="197"/>
                  <a:pt x="100" y="198"/>
                </a:cubicBezTo>
                <a:cubicBezTo>
                  <a:pt x="102" y="198"/>
                  <a:pt x="104" y="197"/>
                  <a:pt x="104" y="196"/>
                </a:cubicBezTo>
                <a:cubicBezTo>
                  <a:pt x="103" y="196"/>
                  <a:pt x="103" y="195"/>
                  <a:pt x="104" y="195"/>
                </a:cubicBezTo>
                <a:cubicBezTo>
                  <a:pt x="105" y="196"/>
                  <a:pt x="105" y="196"/>
                  <a:pt x="105" y="197"/>
                </a:cubicBezTo>
                <a:cubicBezTo>
                  <a:pt x="105" y="197"/>
                  <a:pt x="106" y="197"/>
                  <a:pt x="106" y="196"/>
                </a:cubicBezTo>
                <a:cubicBezTo>
                  <a:pt x="105" y="196"/>
                  <a:pt x="105" y="195"/>
                  <a:pt x="105" y="195"/>
                </a:cubicBezTo>
                <a:cubicBezTo>
                  <a:pt x="104" y="194"/>
                  <a:pt x="104" y="195"/>
                  <a:pt x="103" y="195"/>
                </a:cubicBezTo>
                <a:cubicBezTo>
                  <a:pt x="105" y="193"/>
                  <a:pt x="106" y="192"/>
                  <a:pt x="107" y="192"/>
                </a:cubicBezTo>
                <a:cubicBezTo>
                  <a:pt x="107" y="194"/>
                  <a:pt x="106" y="193"/>
                  <a:pt x="105" y="194"/>
                </a:cubicBezTo>
                <a:cubicBezTo>
                  <a:pt x="108" y="194"/>
                  <a:pt x="110" y="191"/>
                  <a:pt x="113" y="191"/>
                </a:cubicBezTo>
                <a:cubicBezTo>
                  <a:pt x="112" y="191"/>
                  <a:pt x="109" y="193"/>
                  <a:pt x="112" y="192"/>
                </a:cubicBezTo>
                <a:cubicBezTo>
                  <a:pt x="116" y="190"/>
                  <a:pt x="117" y="187"/>
                  <a:pt x="122" y="186"/>
                </a:cubicBezTo>
                <a:cubicBezTo>
                  <a:pt x="121" y="187"/>
                  <a:pt x="121" y="187"/>
                  <a:pt x="120" y="187"/>
                </a:cubicBezTo>
                <a:cubicBezTo>
                  <a:pt x="121" y="187"/>
                  <a:pt x="120" y="189"/>
                  <a:pt x="121" y="188"/>
                </a:cubicBezTo>
                <a:cubicBezTo>
                  <a:pt x="120" y="188"/>
                  <a:pt x="122" y="189"/>
                  <a:pt x="121" y="188"/>
                </a:cubicBezTo>
                <a:cubicBezTo>
                  <a:pt x="121" y="188"/>
                  <a:pt x="121" y="188"/>
                  <a:pt x="121" y="188"/>
                </a:cubicBezTo>
                <a:cubicBezTo>
                  <a:pt x="122" y="187"/>
                  <a:pt x="122" y="187"/>
                  <a:pt x="122" y="186"/>
                </a:cubicBezTo>
                <a:cubicBezTo>
                  <a:pt x="123" y="186"/>
                  <a:pt x="123" y="187"/>
                  <a:pt x="124" y="187"/>
                </a:cubicBezTo>
                <a:cubicBezTo>
                  <a:pt x="123" y="185"/>
                  <a:pt x="125" y="186"/>
                  <a:pt x="124" y="185"/>
                </a:cubicBezTo>
                <a:cubicBezTo>
                  <a:pt x="124" y="185"/>
                  <a:pt x="123" y="185"/>
                  <a:pt x="123" y="185"/>
                </a:cubicBezTo>
                <a:cubicBezTo>
                  <a:pt x="123" y="185"/>
                  <a:pt x="124" y="184"/>
                  <a:pt x="125" y="184"/>
                </a:cubicBezTo>
                <a:cubicBezTo>
                  <a:pt x="124" y="184"/>
                  <a:pt x="124" y="185"/>
                  <a:pt x="125" y="185"/>
                </a:cubicBezTo>
                <a:cubicBezTo>
                  <a:pt x="126" y="185"/>
                  <a:pt x="131" y="182"/>
                  <a:pt x="133" y="181"/>
                </a:cubicBezTo>
                <a:cubicBezTo>
                  <a:pt x="132" y="181"/>
                  <a:pt x="133" y="182"/>
                  <a:pt x="133" y="182"/>
                </a:cubicBezTo>
                <a:cubicBezTo>
                  <a:pt x="133" y="182"/>
                  <a:pt x="133" y="182"/>
                  <a:pt x="132" y="182"/>
                </a:cubicBezTo>
                <a:cubicBezTo>
                  <a:pt x="131" y="183"/>
                  <a:pt x="127" y="183"/>
                  <a:pt x="128" y="186"/>
                </a:cubicBezTo>
                <a:cubicBezTo>
                  <a:pt x="127" y="184"/>
                  <a:pt x="127" y="188"/>
                  <a:pt x="125" y="186"/>
                </a:cubicBezTo>
                <a:cubicBezTo>
                  <a:pt x="126" y="187"/>
                  <a:pt x="126" y="187"/>
                  <a:pt x="125" y="186"/>
                </a:cubicBezTo>
                <a:cubicBezTo>
                  <a:pt x="124" y="188"/>
                  <a:pt x="127" y="187"/>
                  <a:pt x="126" y="188"/>
                </a:cubicBezTo>
                <a:cubicBezTo>
                  <a:pt x="127" y="188"/>
                  <a:pt x="129" y="187"/>
                  <a:pt x="129" y="186"/>
                </a:cubicBezTo>
                <a:cubicBezTo>
                  <a:pt x="128" y="186"/>
                  <a:pt x="127" y="188"/>
                  <a:pt x="126" y="187"/>
                </a:cubicBezTo>
                <a:cubicBezTo>
                  <a:pt x="130" y="186"/>
                  <a:pt x="133" y="182"/>
                  <a:pt x="135" y="181"/>
                </a:cubicBezTo>
                <a:cubicBezTo>
                  <a:pt x="135" y="182"/>
                  <a:pt x="133" y="181"/>
                  <a:pt x="134" y="182"/>
                </a:cubicBezTo>
                <a:cubicBezTo>
                  <a:pt x="135" y="182"/>
                  <a:pt x="136" y="182"/>
                  <a:pt x="136" y="181"/>
                </a:cubicBezTo>
                <a:cubicBezTo>
                  <a:pt x="136" y="180"/>
                  <a:pt x="135" y="181"/>
                  <a:pt x="134" y="180"/>
                </a:cubicBezTo>
                <a:cubicBezTo>
                  <a:pt x="135" y="180"/>
                  <a:pt x="135" y="180"/>
                  <a:pt x="136" y="180"/>
                </a:cubicBezTo>
                <a:cubicBezTo>
                  <a:pt x="135" y="179"/>
                  <a:pt x="136" y="179"/>
                  <a:pt x="137" y="179"/>
                </a:cubicBezTo>
                <a:cubicBezTo>
                  <a:pt x="136" y="177"/>
                  <a:pt x="135" y="178"/>
                  <a:pt x="135" y="177"/>
                </a:cubicBezTo>
                <a:cubicBezTo>
                  <a:pt x="136" y="177"/>
                  <a:pt x="137" y="179"/>
                  <a:pt x="138" y="178"/>
                </a:cubicBezTo>
                <a:cubicBezTo>
                  <a:pt x="137" y="177"/>
                  <a:pt x="140" y="178"/>
                  <a:pt x="140" y="176"/>
                </a:cubicBezTo>
                <a:cubicBezTo>
                  <a:pt x="139" y="177"/>
                  <a:pt x="140" y="176"/>
                  <a:pt x="139" y="176"/>
                </a:cubicBezTo>
                <a:cubicBezTo>
                  <a:pt x="138" y="176"/>
                  <a:pt x="137" y="178"/>
                  <a:pt x="136" y="177"/>
                </a:cubicBezTo>
                <a:cubicBezTo>
                  <a:pt x="145" y="172"/>
                  <a:pt x="155" y="166"/>
                  <a:pt x="166" y="158"/>
                </a:cubicBezTo>
                <a:cubicBezTo>
                  <a:pt x="167" y="159"/>
                  <a:pt x="169" y="155"/>
                  <a:pt x="172" y="154"/>
                </a:cubicBezTo>
                <a:cubicBezTo>
                  <a:pt x="174" y="152"/>
                  <a:pt x="178" y="150"/>
                  <a:pt x="179" y="149"/>
                </a:cubicBezTo>
                <a:cubicBezTo>
                  <a:pt x="180" y="145"/>
                  <a:pt x="187" y="145"/>
                  <a:pt x="190" y="141"/>
                </a:cubicBezTo>
                <a:cubicBezTo>
                  <a:pt x="190" y="141"/>
                  <a:pt x="189" y="141"/>
                  <a:pt x="189" y="140"/>
                </a:cubicBezTo>
                <a:cubicBezTo>
                  <a:pt x="194" y="139"/>
                  <a:pt x="199" y="133"/>
                  <a:pt x="203" y="131"/>
                </a:cubicBezTo>
                <a:cubicBezTo>
                  <a:pt x="198" y="136"/>
                  <a:pt x="190" y="142"/>
                  <a:pt x="187" y="144"/>
                </a:cubicBezTo>
                <a:cubicBezTo>
                  <a:pt x="188" y="144"/>
                  <a:pt x="188" y="145"/>
                  <a:pt x="188" y="145"/>
                </a:cubicBezTo>
                <a:cubicBezTo>
                  <a:pt x="187" y="144"/>
                  <a:pt x="187" y="144"/>
                  <a:pt x="187" y="144"/>
                </a:cubicBezTo>
                <a:cubicBezTo>
                  <a:pt x="184" y="148"/>
                  <a:pt x="177" y="150"/>
                  <a:pt x="176" y="154"/>
                </a:cubicBezTo>
                <a:cubicBezTo>
                  <a:pt x="175" y="154"/>
                  <a:pt x="175" y="153"/>
                  <a:pt x="175" y="153"/>
                </a:cubicBezTo>
                <a:cubicBezTo>
                  <a:pt x="175" y="154"/>
                  <a:pt x="174" y="154"/>
                  <a:pt x="173" y="154"/>
                </a:cubicBezTo>
                <a:cubicBezTo>
                  <a:pt x="174" y="154"/>
                  <a:pt x="174" y="155"/>
                  <a:pt x="174" y="155"/>
                </a:cubicBezTo>
                <a:cubicBezTo>
                  <a:pt x="173" y="155"/>
                  <a:pt x="174" y="155"/>
                  <a:pt x="173" y="154"/>
                </a:cubicBezTo>
                <a:cubicBezTo>
                  <a:pt x="171" y="157"/>
                  <a:pt x="166" y="158"/>
                  <a:pt x="164" y="161"/>
                </a:cubicBezTo>
                <a:cubicBezTo>
                  <a:pt x="164" y="161"/>
                  <a:pt x="164" y="161"/>
                  <a:pt x="164" y="161"/>
                </a:cubicBezTo>
                <a:cubicBezTo>
                  <a:pt x="163" y="161"/>
                  <a:pt x="164" y="161"/>
                  <a:pt x="164" y="162"/>
                </a:cubicBezTo>
                <a:cubicBezTo>
                  <a:pt x="162" y="161"/>
                  <a:pt x="160" y="163"/>
                  <a:pt x="160" y="164"/>
                </a:cubicBezTo>
                <a:cubicBezTo>
                  <a:pt x="157" y="163"/>
                  <a:pt x="155" y="167"/>
                  <a:pt x="151" y="169"/>
                </a:cubicBezTo>
                <a:cubicBezTo>
                  <a:pt x="150" y="169"/>
                  <a:pt x="152" y="170"/>
                  <a:pt x="151" y="170"/>
                </a:cubicBezTo>
                <a:cubicBezTo>
                  <a:pt x="150" y="170"/>
                  <a:pt x="151" y="170"/>
                  <a:pt x="151" y="170"/>
                </a:cubicBezTo>
                <a:cubicBezTo>
                  <a:pt x="149" y="169"/>
                  <a:pt x="150" y="171"/>
                  <a:pt x="150" y="172"/>
                </a:cubicBezTo>
                <a:cubicBezTo>
                  <a:pt x="150" y="172"/>
                  <a:pt x="150" y="171"/>
                  <a:pt x="151" y="172"/>
                </a:cubicBezTo>
                <a:cubicBezTo>
                  <a:pt x="151" y="173"/>
                  <a:pt x="152" y="173"/>
                  <a:pt x="152" y="174"/>
                </a:cubicBezTo>
                <a:cubicBezTo>
                  <a:pt x="152" y="173"/>
                  <a:pt x="154" y="174"/>
                  <a:pt x="153" y="173"/>
                </a:cubicBezTo>
                <a:cubicBezTo>
                  <a:pt x="153" y="173"/>
                  <a:pt x="152" y="173"/>
                  <a:pt x="152" y="173"/>
                </a:cubicBezTo>
                <a:cubicBezTo>
                  <a:pt x="152" y="172"/>
                  <a:pt x="152" y="171"/>
                  <a:pt x="153" y="171"/>
                </a:cubicBezTo>
                <a:cubicBezTo>
                  <a:pt x="152" y="170"/>
                  <a:pt x="152" y="173"/>
                  <a:pt x="151" y="172"/>
                </a:cubicBezTo>
                <a:cubicBezTo>
                  <a:pt x="152" y="169"/>
                  <a:pt x="157" y="167"/>
                  <a:pt x="159" y="166"/>
                </a:cubicBezTo>
                <a:cubicBezTo>
                  <a:pt x="163" y="163"/>
                  <a:pt x="173" y="157"/>
                  <a:pt x="175" y="154"/>
                </a:cubicBezTo>
                <a:cubicBezTo>
                  <a:pt x="177" y="155"/>
                  <a:pt x="180" y="151"/>
                  <a:pt x="182" y="151"/>
                </a:cubicBezTo>
                <a:cubicBezTo>
                  <a:pt x="182" y="150"/>
                  <a:pt x="183" y="150"/>
                  <a:pt x="182" y="149"/>
                </a:cubicBezTo>
                <a:cubicBezTo>
                  <a:pt x="183" y="150"/>
                  <a:pt x="183" y="149"/>
                  <a:pt x="183" y="148"/>
                </a:cubicBezTo>
                <a:cubicBezTo>
                  <a:pt x="185" y="150"/>
                  <a:pt x="186" y="146"/>
                  <a:pt x="186" y="147"/>
                </a:cubicBezTo>
                <a:cubicBezTo>
                  <a:pt x="188" y="145"/>
                  <a:pt x="189" y="145"/>
                  <a:pt x="192" y="143"/>
                </a:cubicBezTo>
                <a:cubicBezTo>
                  <a:pt x="191" y="143"/>
                  <a:pt x="191" y="142"/>
                  <a:pt x="191" y="142"/>
                </a:cubicBezTo>
                <a:cubicBezTo>
                  <a:pt x="193" y="144"/>
                  <a:pt x="196" y="140"/>
                  <a:pt x="194" y="140"/>
                </a:cubicBezTo>
                <a:cubicBezTo>
                  <a:pt x="195" y="139"/>
                  <a:pt x="195" y="139"/>
                  <a:pt x="195" y="139"/>
                </a:cubicBezTo>
                <a:cubicBezTo>
                  <a:pt x="195" y="140"/>
                  <a:pt x="195" y="140"/>
                  <a:pt x="195" y="141"/>
                </a:cubicBezTo>
                <a:cubicBezTo>
                  <a:pt x="197" y="140"/>
                  <a:pt x="195" y="138"/>
                  <a:pt x="196" y="140"/>
                </a:cubicBezTo>
                <a:cubicBezTo>
                  <a:pt x="197" y="139"/>
                  <a:pt x="196" y="139"/>
                  <a:pt x="196" y="138"/>
                </a:cubicBezTo>
                <a:cubicBezTo>
                  <a:pt x="197" y="139"/>
                  <a:pt x="197" y="138"/>
                  <a:pt x="197" y="139"/>
                </a:cubicBezTo>
                <a:cubicBezTo>
                  <a:pt x="197" y="137"/>
                  <a:pt x="201" y="137"/>
                  <a:pt x="199" y="136"/>
                </a:cubicBezTo>
                <a:cubicBezTo>
                  <a:pt x="201" y="134"/>
                  <a:pt x="205" y="135"/>
                  <a:pt x="204" y="131"/>
                </a:cubicBezTo>
                <a:cubicBezTo>
                  <a:pt x="204" y="132"/>
                  <a:pt x="204" y="132"/>
                  <a:pt x="204" y="132"/>
                </a:cubicBezTo>
                <a:cubicBezTo>
                  <a:pt x="204" y="131"/>
                  <a:pt x="205" y="130"/>
                  <a:pt x="205" y="132"/>
                </a:cubicBezTo>
                <a:cubicBezTo>
                  <a:pt x="206" y="131"/>
                  <a:pt x="207" y="130"/>
                  <a:pt x="208" y="131"/>
                </a:cubicBezTo>
                <a:cubicBezTo>
                  <a:pt x="207" y="130"/>
                  <a:pt x="206" y="129"/>
                  <a:pt x="207" y="129"/>
                </a:cubicBezTo>
                <a:cubicBezTo>
                  <a:pt x="207" y="129"/>
                  <a:pt x="207" y="130"/>
                  <a:pt x="208" y="130"/>
                </a:cubicBezTo>
                <a:cubicBezTo>
                  <a:pt x="209" y="130"/>
                  <a:pt x="209" y="130"/>
                  <a:pt x="210" y="131"/>
                </a:cubicBezTo>
                <a:cubicBezTo>
                  <a:pt x="209" y="129"/>
                  <a:pt x="208" y="127"/>
                  <a:pt x="211" y="127"/>
                </a:cubicBezTo>
                <a:cubicBezTo>
                  <a:pt x="212" y="124"/>
                  <a:pt x="216" y="121"/>
                  <a:pt x="219" y="121"/>
                </a:cubicBezTo>
                <a:cubicBezTo>
                  <a:pt x="219" y="121"/>
                  <a:pt x="218" y="121"/>
                  <a:pt x="219" y="122"/>
                </a:cubicBezTo>
                <a:cubicBezTo>
                  <a:pt x="219" y="121"/>
                  <a:pt x="220" y="122"/>
                  <a:pt x="220" y="121"/>
                </a:cubicBezTo>
                <a:cubicBezTo>
                  <a:pt x="220" y="122"/>
                  <a:pt x="221" y="119"/>
                  <a:pt x="221" y="120"/>
                </a:cubicBezTo>
                <a:cubicBezTo>
                  <a:pt x="221" y="119"/>
                  <a:pt x="223" y="118"/>
                  <a:pt x="224" y="117"/>
                </a:cubicBezTo>
                <a:cubicBezTo>
                  <a:pt x="222" y="117"/>
                  <a:pt x="222" y="118"/>
                  <a:pt x="221" y="118"/>
                </a:cubicBezTo>
                <a:cubicBezTo>
                  <a:pt x="221" y="117"/>
                  <a:pt x="223" y="115"/>
                  <a:pt x="224" y="116"/>
                </a:cubicBezTo>
                <a:cubicBezTo>
                  <a:pt x="224" y="116"/>
                  <a:pt x="223" y="116"/>
                  <a:pt x="223" y="115"/>
                </a:cubicBezTo>
                <a:cubicBezTo>
                  <a:pt x="224" y="115"/>
                  <a:pt x="225" y="115"/>
                  <a:pt x="225" y="115"/>
                </a:cubicBezTo>
                <a:cubicBezTo>
                  <a:pt x="225" y="114"/>
                  <a:pt x="226" y="113"/>
                  <a:pt x="227" y="113"/>
                </a:cubicBezTo>
                <a:cubicBezTo>
                  <a:pt x="227" y="113"/>
                  <a:pt x="227" y="114"/>
                  <a:pt x="227" y="114"/>
                </a:cubicBezTo>
                <a:cubicBezTo>
                  <a:pt x="227" y="113"/>
                  <a:pt x="228" y="113"/>
                  <a:pt x="228" y="112"/>
                </a:cubicBezTo>
                <a:cubicBezTo>
                  <a:pt x="229" y="113"/>
                  <a:pt x="230" y="113"/>
                  <a:pt x="230" y="113"/>
                </a:cubicBezTo>
                <a:cubicBezTo>
                  <a:pt x="229" y="112"/>
                  <a:pt x="229" y="111"/>
                  <a:pt x="227" y="112"/>
                </a:cubicBezTo>
                <a:cubicBezTo>
                  <a:pt x="228" y="111"/>
                  <a:pt x="229" y="108"/>
                  <a:pt x="231" y="110"/>
                </a:cubicBezTo>
                <a:cubicBezTo>
                  <a:pt x="232" y="109"/>
                  <a:pt x="232" y="108"/>
                  <a:pt x="234" y="107"/>
                </a:cubicBezTo>
                <a:cubicBezTo>
                  <a:pt x="233" y="108"/>
                  <a:pt x="233" y="108"/>
                  <a:pt x="233" y="108"/>
                </a:cubicBezTo>
                <a:cubicBezTo>
                  <a:pt x="234" y="109"/>
                  <a:pt x="234" y="109"/>
                  <a:pt x="234" y="110"/>
                </a:cubicBezTo>
                <a:cubicBezTo>
                  <a:pt x="234" y="110"/>
                  <a:pt x="236" y="109"/>
                  <a:pt x="234" y="109"/>
                </a:cubicBezTo>
                <a:cubicBezTo>
                  <a:pt x="235" y="108"/>
                  <a:pt x="236" y="107"/>
                  <a:pt x="236" y="107"/>
                </a:cubicBezTo>
                <a:cubicBezTo>
                  <a:pt x="237" y="108"/>
                  <a:pt x="235" y="107"/>
                  <a:pt x="235" y="108"/>
                </a:cubicBezTo>
                <a:cubicBezTo>
                  <a:pt x="236" y="109"/>
                  <a:pt x="236" y="108"/>
                  <a:pt x="237" y="107"/>
                </a:cubicBezTo>
                <a:cubicBezTo>
                  <a:pt x="237" y="107"/>
                  <a:pt x="236" y="106"/>
                  <a:pt x="236" y="106"/>
                </a:cubicBezTo>
                <a:cubicBezTo>
                  <a:pt x="240" y="106"/>
                  <a:pt x="240" y="101"/>
                  <a:pt x="243" y="101"/>
                </a:cubicBezTo>
                <a:cubicBezTo>
                  <a:pt x="243" y="101"/>
                  <a:pt x="241" y="101"/>
                  <a:pt x="243" y="102"/>
                </a:cubicBezTo>
                <a:cubicBezTo>
                  <a:pt x="244" y="100"/>
                  <a:pt x="246" y="98"/>
                  <a:pt x="248" y="96"/>
                </a:cubicBezTo>
                <a:cubicBezTo>
                  <a:pt x="248" y="95"/>
                  <a:pt x="248" y="97"/>
                  <a:pt x="247" y="96"/>
                </a:cubicBezTo>
                <a:cubicBezTo>
                  <a:pt x="248" y="96"/>
                  <a:pt x="248" y="94"/>
                  <a:pt x="249" y="95"/>
                </a:cubicBezTo>
                <a:cubicBezTo>
                  <a:pt x="250" y="95"/>
                  <a:pt x="248" y="96"/>
                  <a:pt x="249" y="96"/>
                </a:cubicBezTo>
                <a:cubicBezTo>
                  <a:pt x="250" y="95"/>
                  <a:pt x="251" y="94"/>
                  <a:pt x="252" y="93"/>
                </a:cubicBezTo>
                <a:cubicBezTo>
                  <a:pt x="251" y="92"/>
                  <a:pt x="251" y="93"/>
                  <a:pt x="251" y="92"/>
                </a:cubicBezTo>
                <a:cubicBezTo>
                  <a:pt x="251" y="92"/>
                  <a:pt x="252" y="92"/>
                  <a:pt x="252" y="91"/>
                </a:cubicBezTo>
                <a:cubicBezTo>
                  <a:pt x="253" y="91"/>
                  <a:pt x="253" y="91"/>
                  <a:pt x="253" y="91"/>
                </a:cubicBezTo>
                <a:cubicBezTo>
                  <a:pt x="256" y="88"/>
                  <a:pt x="260" y="86"/>
                  <a:pt x="260" y="83"/>
                </a:cubicBezTo>
                <a:cubicBezTo>
                  <a:pt x="263" y="83"/>
                  <a:pt x="262" y="80"/>
                  <a:pt x="264" y="81"/>
                </a:cubicBezTo>
                <a:cubicBezTo>
                  <a:pt x="264" y="82"/>
                  <a:pt x="264" y="82"/>
                  <a:pt x="264" y="82"/>
                </a:cubicBezTo>
                <a:cubicBezTo>
                  <a:pt x="264" y="83"/>
                  <a:pt x="262" y="83"/>
                  <a:pt x="261" y="84"/>
                </a:cubicBezTo>
                <a:cubicBezTo>
                  <a:pt x="262" y="85"/>
                  <a:pt x="262" y="84"/>
                  <a:pt x="262" y="85"/>
                </a:cubicBezTo>
                <a:cubicBezTo>
                  <a:pt x="262" y="85"/>
                  <a:pt x="261" y="86"/>
                  <a:pt x="261" y="84"/>
                </a:cubicBezTo>
                <a:cubicBezTo>
                  <a:pt x="259" y="88"/>
                  <a:pt x="255" y="90"/>
                  <a:pt x="253" y="94"/>
                </a:cubicBezTo>
                <a:cubicBezTo>
                  <a:pt x="253" y="93"/>
                  <a:pt x="253" y="93"/>
                  <a:pt x="252" y="93"/>
                </a:cubicBezTo>
                <a:cubicBezTo>
                  <a:pt x="252" y="97"/>
                  <a:pt x="247" y="98"/>
                  <a:pt x="247" y="100"/>
                </a:cubicBezTo>
                <a:cubicBezTo>
                  <a:pt x="245" y="99"/>
                  <a:pt x="243" y="103"/>
                  <a:pt x="243" y="105"/>
                </a:cubicBezTo>
                <a:cubicBezTo>
                  <a:pt x="244" y="104"/>
                  <a:pt x="244" y="102"/>
                  <a:pt x="246" y="102"/>
                </a:cubicBezTo>
                <a:cubicBezTo>
                  <a:pt x="245" y="101"/>
                  <a:pt x="247" y="100"/>
                  <a:pt x="248" y="101"/>
                </a:cubicBezTo>
                <a:cubicBezTo>
                  <a:pt x="247" y="100"/>
                  <a:pt x="251" y="98"/>
                  <a:pt x="251" y="97"/>
                </a:cubicBezTo>
                <a:cubicBezTo>
                  <a:pt x="251" y="97"/>
                  <a:pt x="251" y="98"/>
                  <a:pt x="252" y="98"/>
                </a:cubicBezTo>
                <a:cubicBezTo>
                  <a:pt x="253" y="97"/>
                  <a:pt x="256" y="97"/>
                  <a:pt x="256" y="94"/>
                </a:cubicBezTo>
                <a:cubicBezTo>
                  <a:pt x="256" y="94"/>
                  <a:pt x="256" y="95"/>
                  <a:pt x="256" y="95"/>
                </a:cubicBezTo>
                <a:cubicBezTo>
                  <a:pt x="260" y="93"/>
                  <a:pt x="261" y="88"/>
                  <a:pt x="264" y="87"/>
                </a:cubicBezTo>
                <a:cubicBezTo>
                  <a:pt x="263" y="86"/>
                  <a:pt x="269" y="83"/>
                  <a:pt x="270" y="81"/>
                </a:cubicBezTo>
                <a:cubicBezTo>
                  <a:pt x="270" y="80"/>
                  <a:pt x="274" y="76"/>
                  <a:pt x="272" y="77"/>
                </a:cubicBezTo>
                <a:cubicBezTo>
                  <a:pt x="274" y="76"/>
                  <a:pt x="276" y="76"/>
                  <a:pt x="276" y="74"/>
                </a:cubicBezTo>
                <a:cubicBezTo>
                  <a:pt x="279" y="74"/>
                  <a:pt x="278" y="72"/>
                  <a:pt x="279" y="71"/>
                </a:cubicBezTo>
                <a:cubicBezTo>
                  <a:pt x="280" y="73"/>
                  <a:pt x="277" y="75"/>
                  <a:pt x="276" y="77"/>
                </a:cubicBezTo>
                <a:cubicBezTo>
                  <a:pt x="277" y="77"/>
                  <a:pt x="276" y="77"/>
                  <a:pt x="275" y="78"/>
                </a:cubicBezTo>
                <a:cubicBezTo>
                  <a:pt x="274" y="78"/>
                  <a:pt x="273" y="82"/>
                  <a:pt x="271" y="81"/>
                </a:cubicBezTo>
                <a:cubicBezTo>
                  <a:pt x="271" y="84"/>
                  <a:pt x="267" y="85"/>
                  <a:pt x="266" y="88"/>
                </a:cubicBezTo>
                <a:cubicBezTo>
                  <a:pt x="264" y="87"/>
                  <a:pt x="262" y="92"/>
                  <a:pt x="259" y="94"/>
                </a:cubicBezTo>
                <a:cubicBezTo>
                  <a:pt x="259" y="94"/>
                  <a:pt x="259" y="94"/>
                  <a:pt x="259" y="95"/>
                </a:cubicBezTo>
                <a:cubicBezTo>
                  <a:pt x="259" y="94"/>
                  <a:pt x="258" y="95"/>
                  <a:pt x="258" y="96"/>
                </a:cubicBezTo>
                <a:cubicBezTo>
                  <a:pt x="258" y="95"/>
                  <a:pt x="257" y="96"/>
                  <a:pt x="257" y="96"/>
                </a:cubicBezTo>
                <a:cubicBezTo>
                  <a:pt x="257" y="97"/>
                  <a:pt x="257" y="96"/>
                  <a:pt x="256" y="97"/>
                </a:cubicBezTo>
                <a:cubicBezTo>
                  <a:pt x="257" y="98"/>
                  <a:pt x="254" y="100"/>
                  <a:pt x="253" y="101"/>
                </a:cubicBezTo>
                <a:cubicBezTo>
                  <a:pt x="253" y="101"/>
                  <a:pt x="253" y="100"/>
                  <a:pt x="253" y="100"/>
                </a:cubicBezTo>
                <a:cubicBezTo>
                  <a:pt x="250" y="101"/>
                  <a:pt x="249" y="107"/>
                  <a:pt x="246" y="108"/>
                </a:cubicBezTo>
                <a:cubicBezTo>
                  <a:pt x="246" y="108"/>
                  <a:pt x="246" y="107"/>
                  <a:pt x="246" y="107"/>
                </a:cubicBezTo>
                <a:cubicBezTo>
                  <a:pt x="243" y="109"/>
                  <a:pt x="243" y="111"/>
                  <a:pt x="241" y="112"/>
                </a:cubicBezTo>
                <a:cubicBezTo>
                  <a:pt x="242" y="112"/>
                  <a:pt x="242" y="112"/>
                  <a:pt x="242" y="113"/>
                </a:cubicBezTo>
                <a:cubicBezTo>
                  <a:pt x="241" y="111"/>
                  <a:pt x="239" y="113"/>
                  <a:pt x="241" y="113"/>
                </a:cubicBezTo>
                <a:cubicBezTo>
                  <a:pt x="239" y="115"/>
                  <a:pt x="238" y="117"/>
                  <a:pt x="235" y="118"/>
                </a:cubicBezTo>
                <a:cubicBezTo>
                  <a:pt x="236" y="118"/>
                  <a:pt x="236" y="117"/>
                  <a:pt x="236" y="117"/>
                </a:cubicBezTo>
                <a:cubicBezTo>
                  <a:pt x="233" y="122"/>
                  <a:pt x="228" y="124"/>
                  <a:pt x="226" y="128"/>
                </a:cubicBezTo>
                <a:cubicBezTo>
                  <a:pt x="225" y="127"/>
                  <a:pt x="225" y="127"/>
                  <a:pt x="225" y="127"/>
                </a:cubicBezTo>
                <a:cubicBezTo>
                  <a:pt x="225" y="129"/>
                  <a:pt x="223" y="128"/>
                  <a:pt x="223" y="130"/>
                </a:cubicBezTo>
                <a:cubicBezTo>
                  <a:pt x="223" y="130"/>
                  <a:pt x="223" y="129"/>
                  <a:pt x="223" y="129"/>
                </a:cubicBezTo>
                <a:cubicBezTo>
                  <a:pt x="222" y="130"/>
                  <a:pt x="222" y="130"/>
                  <a:pt x="222" y="130"/>
                </a:cubicBezTo>
                <a:cubicBezTo>
                  <a:pt x="222" y="130"/>
                  <a:pt x="220" y="131"/>
                  <a:pt x="221" y="131"/>
                </a:cubicBezTo>
                <a:cubicBezTo>
                  <a:pt x="221" y="131"/>
                  <a:pt x="221" y="132"/>
                  <a:pt x="221" y="132"/>
                </a:cubicBezTo>
                <a:cubicBezTo>
                  <a:pt x="220" y="133"/>
                  <a:pt x="219" y="132"/>
                  <a:pt x="219" y="132"/>
                </a:cubicBezTo>
                <a:cubicBezTo>
                  <a:pt x="221" y="133"/>
                  <a:pt x="218" y="133"/>
                  <a:pt x="218" y="134"/>
                </a:cubicBezTo>
                <a:cubicBezTo>
                  <a:pt x="218" y="133"/>
                  <a:pt x="219" y="133"/>
                  <a:pt x="218" y="132"/>
                </a:cubicBezTo>
                <a:cubicBezTo>
                  <a:pt x="216" y="133"/>
                  <a:pt x="217" y="135"/>
                  <a:pt x="215" y="134"/>
                </a:cubicBezTo>
                <a:cubicBezTo>
                  <a:pt x="215" y="133"/>
                  <a:pt x="217" y="133"/>
                  <a:pt x="216" y="132"/>
                </a:cubicBezTo>
                <a:cubicBezTo>
                  <a:pt x="217" y="134"/>
                  <a:pt x="218" y="132"/>
                  <a:pt x="218" y="132"/>
                </a:cubicBezTo>
                <a:cubicBezTo>
                  <a:pt x="217" y="132"/>
                  <a:pt x="217" y="133"/>
                  <a:pt x="217" y="132"/>
                </a:cubicBezTo>
                <a:cubicBezTo>
                  <a:pt x="217" y="132"/>
                  <a:pt x="218" y="131"/>
                  <a:pt x="218" y="131"/>
                </a:cubicBezTo>
                <a:cubicBezTo>
                  <a:pt x="218" y="131"/>
                  <a:pt x="218" y="132"/>
                  <a:pt x="218" y="132"/>
                </a:cubicBezTo>
                <a:cubicBezTo>
                  <a:pt x="219" y="132"/>
                  <a:pt x="218" y="131"/>
                  <a:pt x="218" y="131"/>
                </a:cubicBezTo>
                <a:cubicBezTo>
                  <a:pt x="219" y="132"/>
                  <a:pt x="220" y="131"/>
                  <a:pt x="221" y="131"/>
                </a:cubicBezTo>
                <a:cubicBezTo>
                  <a:pt x="220" y="130"/>
                  <a:pt x="219" y="130"/>
                  <a:pt x="219" y="130"/>
                </a:cubicBezTo>
                <a:cubicBezTo>
                  <a:pt x="220" y="130"/>
                  <a:pt x="223" y="130"/>
                  <a:pt x="221" y="129"/>
                </a:cubicBezTo>
                <a:cubicBezTo>
                  <a:pt x="225" y="126"/>
                  <a:pt x="228" y="123"/>
                  <a:pt x="231" y="119"/>
                </a:cubicBezTo>
                <a:cubicBezTo>
                  <a:pt x="234" y="118"/>
                  <a:pt x="236" y="114"/>
                  <a:pt x="238" y="113"/>
                </a:cubicBezTo>
                <a:cubicBezTo>
                  <a:pt x="241" y="111"/>
                  <a:pt x="243" y="108"/>
                  <a:pt x="245" y="107"/>
                </a:cubicBezTo>
                <a:cubicBezTo>
                  <a:pt x="244" y="104"/>
                  <a:pt x="253" y="102"/>
                  <a:pt x="251" y="98"/>
                </a:cubicBezTo>
                <a:cubicBezTo>
                  <a:pt x="251" y="99"/>
                  <a:pt x="246" y="102"/>
                  <a:pt x="246" y="105"/>
                </a:cubicBezTo>
                <a:cubicBezTo>
                  <a:pt x="245" y="104"/>
                  <a:pt x="243" y="106"/>
                  <a:pt x="244" y="106"/>
                </a:cubicBezTo>
                <a:cubicBezTo>
                  <a:pt x="243" y="107"/>
                  <a:pt x="242" y="107"/>
                  <a:pt x="241" y="107"/>
                </a:cubicBezTo>
                <a:cubicBezTo>
                  <a:pt x="241" y="107"/>
                  <a:pt x="242" y="107"/>
                  <a:pt x="241" y="108"/>
                </a:cubicBezTo>
                <a:cubicBezTo>
                  <a:pt x="240" y="107"/>
                  <a:pt x="240" y="110"/>
                  <a:pt x="239" y="109"/>
                </a:cubicBezTo>
                <a:cubicBezTo>
                  <a:pt x="239" y="108"/>
                  <a:pt x="240" y="107"/>
                  <a:pt x="241" y="106"/>
                </a:cubicBezTo>
                <a:cubicBezTo>
                  <a:pt x="240" y="106"/>
                  <a:pt x="241" y="106"/>
                  <a:pt x="241" y="105"/>
                </a:cubicBezTo>
                <a:cubicBezTo>
                  <a:pt x="240" y="106"/>
                  <a:pt x="240" y="106"/>
                  <a:pt x="239" y="106"/>
                </a:cubicBezTo>
                <a:cubicBezTo>
                  <a:pt x="240" y="106"/>
                  <a:pt x="240" y="106"/>
                  <a:pt x="240" y="107"/>
                </a:cubicBezTo>
                <a:cubicBezTo>
                  <a:pt x="239" y="107"/>
                  <a:pt x="237" y="107"/>
                  <a:pt x="238" y="109"/>
                </a:cubicBezTo>
                <a:cubicBezTo>
                  <a:pt x="236" y="109"/>
                  <a:pt x="234" y="110"/>
                  <a:pt x="234" y="112"/>
                </a:cubicBezTo>
                <a:cubicBezTo>
                  <a:pt x="231" y="114"/>
                  <a:pt x="229" y="116"/>
                  <a:pt x="227" y="119"/>
                </a:cubicBezTo>
                <a:cubicBezTo>
                  <a:pt x="228" y="119"/>
                  <a:pt x="227" y="116"/>
                  <a:pt x="230" y="116"/>
                </a:cubicBezTo>
                <a:cubicBezTo>
                  <a:pt x="229" y="118"/>
                  <a:pt x="229" y="117"/>
                  <a:pt x="228" y="118"/>
                </a:cubicBezTo>
                <a:cubicBezTo>
                  <a:pt x="230" y="119"/>
                  <a:pt x="231" y="115"/>
                  <a:pt x="233" y="114"/>
                </a:cubicBezTo>
                <a:cubicBezTo>
                  <a:pt x="234" y="114"/>
                  <a:pt x="234" y="114"/>
                  <a:pt x="234" y="114"/>
                </a:cubicBezTo>
                <a:cubicBezTo>
                  <a:pt x="233" y="114"/>
                  <a:pt x="234" y="115"/>
                  <a:pt x="233" y="116"/>
                </a:cubicBezTo>
                <a:cubicBezTo>
                  <a:pt x="232" y="115"/>
                  <a:pt x="231" y="119"/>
                  <a:pt x="229" y="120"/>
                </a:cubicBezTo>
                <a:cubicBezTo>
                  <a:pt x="229" y="120"/>
                  <a:pt x="227" y="119"/>
                  <a:pt x="228" y="120"/>
                </a:cubicBezTo>
                <a:cubicBezTo>
                  <a:pt x="228" y="120"/>
                  <a:pt x="229" y="120"/>
                  <a:pt x="229" y="120"/>
                </a:cubicBezTo>
                <a:cubicBezTo>
                  <a:pt x="228" y="120"/>
                  <a:pt x="228" y="122"/>
                  <a:pt x="228" y="121"/>
                </a:cubicBezTo>
                <a:cubicBezTo>
                  <a:pt x="227" y="121"/>
                  <a:pt x="228" y="120"/>
                  <a:pt x="227" y="120"/>
                </a:cubicBezTo>
                <a:cubicBezTo>
                  <a:pt x="227" y="121"/>
                  <a:pt x="227" y="121"/>
                  <a:pt x="227" y="121"/>
                </a:cubicBezTo>
                <a:cubicBezTo>
                  <a:pt x="227" y="120"/>
                  <a:pt x="227" y="120"/>
                  <a:pt x="226" y="121"/>
                </a:cubicBezTo>
                <a:cubicBezTo>
                  <a:pt x="227" y="121"/>
                  <a:pt x="228" y="121"/>
                  <a:pt x="228" y="122"/>
                </a:cubicBezTo>
                <a:cubicBezTo>
                  <a:pt x="227" y="124"/>
                  <a:pt x="223" y="122"/>
                  <a:pt x="224" y="124"/>
                </a:cubicBezTo>
                <a:cubicBezTo>
                  <a:pt x="224" y="123"/>
                  <a:pt x="225" y="123"/>
                  <a:pt x="225" y="123"/>
                </a:cubicBezTo>
                <a:cubicBezTo>
                  <a:pt x="225" y="124"/>
                  <a:pt x="224" y="124"/>
                  <a:pt x="223" y="124"/>
                </a:cubicBezTo>
                <a:cubicBezTo>
                  <a:pt x="223" y="124"/>
                  <a:pt x="224" y="125"/>
                  <a:pt x="224" y="125"/>
                </a:cubicBezTo>
                <a:cubicBezTo>
                  <a:pt x="223" y="125"/>
                  <a:pt x="223" y="125"/>
                  <a:pt x="223" y="125"/>
                </a:cubicBezTo>
                <a:cubicBezTo>
                  <a:pt x="223" y="125"/>
                  <a:pt x="223" y="124"/>
                  <a:pt x="223" y="124"/>
                </a:cubicBezTo>
                <a:cubicBezTo>
                  <a:pt x="222" y="124"/>
                  <a:pt x="222" y="125"/>
                  <a:pt x="221" y="126"/>
                </a:cubicBezTo>
                <a:cubicBezTo>
                  <a:pt x="221" y="126"/>
                  <a:pt x="222" y="126"/>
                  <a:pt x="222" y="126"/>
                </a:cubicBezTo>
                <a:cubicBezTo>
                  <a:pt x="222" y="127"/>
                  <a:pt x="221" y="126"/>
                  <a:pt x="221" y="126"/>
                </a:cubicBezTo>
                <a:cubicBezTo>
                  <a:pt x="222" y="127"/>
                  <a:pt x="219" y="126"/>
                  <a:pt x="220" y="127"/>
                </a:cubicBezTo>
                <a:cubicBezTo>
                  <a:pt x="220" y="127"/>
                  <a:pt x="221" y="127"/>
                  <a:pt x="221" y="127"/>
                </a:cubicBezTo>
                <a:cubicBezTo>
                  <a:pt x="220" y="126"/>
                  <a:pt x="220" y="129"/>
                  <a:pt x="219" y="128"/>
                </a:cubicBezTo>
                <a:cubicBezTo>
                  <a:pt x="219" y="128"/>
                  <a:pt x="221" y="126"/>
                  <a:pt x="220" y="125"/>
                </a:cubicBezTo>
                <a:cubicBezTo>
                  <a:pt x="217" y="127"/>
                  <a:pt x="214" y="130"/>
                  <a:pt x="211" y="133"/>
                </a:cubicBezTo>
                <a:cubicBezTo>
                  <a:pt x="211" y="133"/>
                  <a:pt x="211" y="133"/>
                  <a:pt x="211" y="134"/>
                </a:cubicBezTo>
                <a:cubicBezTo>
                  <a:pt x="210" y="134"/>
                  <a:pt x="210" y="133"/>
                  <a:pt x="209" y="133"/>
                </a:cubicBezTo>
                <a:cubicBezTo>
                  <a:pt x="209" y="134"/>
                  <a:pt x="209" y="135"/>
                  <a:pt x="208" y="135"/>
                </a:cubicBezTo>
                <a:cubicBezTo>
                  <a:pt x="208" y="135"/>
                  <a:pt x="209" y="135"/>
                  <a:pt x="209" y="134"/>
                </a:cubicBezTo>
                <a:cubicBezTo>
                  <a:pt x="208" y="135"/>
                  <a:pt x="207" y="135"/>
                  <a:pt x="207" y="136"/>
                </a:cubicBezTo>
                <a:cubicBezTo>
                  <a:pt x="208" y="135"/>
                  <a:pt x="208" y="136"/>
                  <a:pt x="209" y="136"/>
                </a:cubicBezTo>
                <a:cubicBezTo>
                  <a:pt x="209" y="136"/>
                  <a:pt x="209" y="135"/>
                  <a:pt x="210" y="135"/>
                </a:cubicBezTo>
                <a:cubicBezTo>
                  <a:pt x="210" y="136"/>
                  <a:pt x="209" y="136"/>
                  <a:pt x="211" y="137"/>
                </a:cubicBezTo>
                <a:cubicBezTo>
                  <a:pt x="211" y="136"/>
                  <a:pt x="213" y="134"/>
                  <a:pt x="216" y="135"/>
                </a:cubicBezTo>
                <a:cubicBezTo>
                  <a:pt x="215" y="135"/>
                  <a:pt x="215" y="137"/>
                  <a:pt x="214" y="136"/>
                </a:cubicBezTo>
                <a:cubicBezTo>
                  <a:pt x="213" y="137"/>
                  <a:pt x="212" y="137"/>
                  <a:pt x="214" y="138"/>
                </a:cubicBezTo>
                <a:cubicBezTo>
                  <a:pt x="213" y="139"/>
                  <a:pt x="212" y="137"/>
                  <a:pt x="212" y="138"/>
                </a:cubicBezTo>
                <a:cubicBezTo>
                  <a:pt x="213" y="138"/>
                  <a:pt x="213" y="138"/>
                  <a:pt x="213" y="138"/>
                </a:cubicBezTo>
                <a:cubicBezTo>
                  <a:pt x="212" y="138"/>
                  <a:pt x="212" y="138"/>
                  <a:pt x="212" y="139"/>
                </a:cubicBezTo>
                <a:cubicBezTo>
                  <a:pt x="212" y="139"/>
                  <a:pt x="212" y="138"/>
                  <a:pt x="212" y="138"/>
                </a:cubicBezTo>
                <a:cubicBezTo>
                  <a:pt x="211" y="138"/>
                  <a:pt x="210" y="140"/>
                  <a:pt x="211" y="139"/>
                </a:cubicBezTo>
                <a:cubicBezTo>
                  <a:pt x="211" y="139"/>
                  <a:pt x="211" y="139"/>
                  <a:pt x="212" y="139"/>
                </a:cubicBezTo>
                <a:cubicBezTo>
                  <a:pt x="211" y="140"/>
                  <a:pt x="209" y="141"/>
                  <a:pt x="207" y="143"/>
                </a:cubicBezTo>
                <a:cubicBezTo>
                  <a:pt x="207" y="143"/>
                  <a:pt x="209" y="144"/>
                  <a:pt x="208" y="144"/>
                </a:cubicBezTo>
                <a:cubicBezTo>
                  <a:pt x="207" y="144"/>
                  <a:pt x="207" y="144"/>
                  <a:pt x="207" y="143"/>
                </a:cubicBezTo>
                <a:cubicBezTo>
                  <a:pt x="206" y="144"/>
                  <a:pt x="205" y="145"/>
                  <a:pt x="206" y="146"/>
                </a:cubicBezTo>
                <a:cubicBezTo>
                  <a:pt x="205" y="146"/>
                  <a:pt x="205" y="145"/>
                  <a:pt x="205" y="145"/>
                </a:cubicBezTo>
                <a:cubicBezTo>
                  <a:pt x="206" y="147"/>
                  <a:pt x="204" y="147"/>
                  <a:pt x="203" y="147"/>
                </a:cubicBezTo>
                <a:cubicBezTo>
                  <a:pt x="204" y="149"/>
                  <a:pt x="203" y="151"/>
                  <a:pt x="202" y="150"/>
                </a:cubicBezTo>
                <a:cubicBezTo>
                  <a:pt x="202" y="149"/>
                  <a:pt x="203" y="150"/>
                  <a:pt x="203" y="149"/>
                </a:cubicBezTo>
                <a:cubicBezTo>
                  <a:pt x="201" y="149"/>
                  <a:pt x="204" y="148"/>
                  <a:pt x="203" y="148"/>
                </a:cubicBezTo>
                <a:cubicBezTo>
                  <a:pt x="202" y="149"/>
                  <a:pt x="201" y="149"/>
                  <a:pt x="201" y="150"/>
                </a:cubicBezTo>
                <a:cubicBezTo>
                  <a:pt x="200" y="150"/>
                  <a:pt x="199" y="150"/>
                  <a:pt x="198" y="152"/>
                </a:cubicBezTo>
                <a:cubicBezTo>
                  <a:pt x="199" y="152"/>
                  <a:pt x="199" y="152"/>
                  <a:pt x="200" y="152"/>
                </a:cubicBezTo>
                <a:cubicBezTo>
                  <a:pt x="199" y="153"/>
                  <a:pt x="198" y="152"/>
                  <a:pt x="197" y="152"/>
                </a:cubicBezTo>
                <a:cubicBezTo>
                  <a:pt x="195" y="154"/>
                  <a:pt x="193" y="154"/>
                  <a:pt x="192" y="156"/>
                </a:cubicBezTo>
                <a:cubicBezTo>
                  <a:pt x="192" y="156"/>
                  <a:pt x="192" y="156"/>
                  <a:pt x="192" y="155"/>
                </a:cubicBezTo>
                <a:cubicBezTo>
                  <a:pt x="191" y="158"/>
                  <a:pt x="188" y="157"/>
                  <a:pt x="188" y="160"/>
                </a:cubicBezTo>
                <a:cubicBezTo>
                  <a:pt x="187" y="160"/>
                  <a:pt x="187" y="159"/>
                  <a:pt x="187" y="160"/>
                </a:cubicBezTo>
                <a:cubicBezTo>
                  <a:pt x="187" y="161"/>
                  <a:pt x="188" y="160"/>
                  <a:pt x="188" y="161"/>
                </a:cubicBezTo>
                <a:cubicBezTo>
                  <a:pt x="187" y="160"/>
                  <a:pt x="186" y="162"/>
                  <a:pt x="186" y="160"/>
                </a:cubicBezTo>
                <a:cubicBezTo>
                  <a:pt x="180" y="164"/>
                  <a:pt x="174" y="169"/>
                  <a:pt x="168" y="172"/>
                </a:cubicBezTo>
                <a:cubicBezTo>
                  <a:pt x="169" y="173"/>
                  <a:pt x="168" y="173"/>
                  <a:pt x="168" y="174"/>
                </a:cubicBezTo>
                <a:cubicBezTo>
                  <a:pt x="167" y="172"/>
                  <a:pt x="167" y="176"/>
                  <a:pt x="166" y="173"/>
                </a:cubicBezTo>
                <a:cubicBezTo>
                  <a:pt x="166" y="174"/>
                  <a:pt x="167" y="174"/>
                  <a:pt x="166" y="175"/>
                </a:cubicBezTo>
                <a:cubicBezTo>
                  <a:pt x="166" y="174"/>
                  <a:pt x="166" y="174"/>
                  <a:pt x="166" y="174"/>
                </a:cubicBezTo>
                <a:cubicBezTo>
                  <a:pt x="165" y="174"/>
                  <a:pt x="166" y="175"/>
                  <a:pt x="165" y="175"/>
                </a:cubicBezTo>
                <a:cubicBezTo>
                  <a:pt x="165" y="175"/>
                  <a:pt x="165" y="174"/>
                  <a:pt x="164" y="175"/>
                </a:cubicBezTo>
                <a:cubicBezTo>
                  <a:pt x="164" y="176"/>
                  <a:pt x="162" y="176"/>
                  <a:pt x="162" y="177"/>
                </a:cubicBezTo>
                <a:cubicBezTo>
                  <a:pt x="162" y="177"/>
                  <a:pt x="162" y="177"/>
                  <a:pt x="162" y="177"/>
                </a:cubicBezTo>
                <a:cubicBezTo>
                  <a:pt x="162" y="178"/>
                  <a:pt x="161" y="178"/>
                  <a:pt x="161" y="179"/>
                </a:cubicBezTo>
                <a:cubicBezTo>
                  <a:pt x="161" y="179"/>
                  <a:pt x="162" y="178"/>
                  <a:pt x="162" y="178"/>
                </a:cubicBezTo>
                <a:cubicBezTo>
                  <a:pt x="161" y="180"/>
                  <a:pt x="161" y="180"/>
                  <a:pt x="161" y="180"/>
                </a:cubicBezTo>
                <a:cubicBezTo>
                  <a:pt x="160" y="179"/>
                  <a:pt x="160" y="178"/>
                  <a:pt x="160" y="178"/>
                </a:cubicBezTo>
                <a:cubicBezTo>
                  <a:pt x="161" y="180"/>
                  <a:pt x="159" y="179"/>
                  <a:pt x="160" y="180"/>
                </a:cubicBezTo>
                <a:cubicBezTo>
                  <a:pt x="160" y="179"/>
                  <a:pt x="159" y="181"/>
                  <a:pt x="159" y="180"/>
                </a:cubicBezTo>
                <a:cubicBezTo>
                  <a:pt x="159" y="180"/>
                  <a:pt x="159" y="179"/>
                  <a:pt x="159" y="178"/>
                </a:cubicBezTo>
                <a:cubicBezTo>
                  <a:pt x="158" y="179"/>
                  <a:pt x="155" y="180"/>
                  <a:pt x="157" y="180"/>
                </a:cubicBezTo>
                <a:cubicBezTo>
                  <a:pt x="157" y="181"/>
                  <a:pt x="154" y="181"/>
                  <a:pt x="155" y="181"/>
                </a:cubicBezTo>
                <a:cubicBezTo>
                  <a:pt x="154" y="181"/>
                  <a:pt x="154" y="181"/>
                  <a:pt x="154" y="182"/>
                </a:cubicBezTo>
                <a:cubicBezTo>
                  <a:pt x="153" y="183"/>
                  <a:pt x="151" y="184"/>
                  <a:pt x="149" y="185"/>
                </a:cubicBezTo>
                <a:cubicBezTo>
                  <a:pt x="149" y="184"/>
                  <a:pt x="150" y="184"/>
                  <a:pt x="149" y="184"/>
                </a:cubicBezTo>
                <a:cubicBezTo>
                  <a:pt x="148" y="185"/>
                  <a:pt x="147" y="187"/>
                  <a:pt x="145" y="186"/>
                </a:cubicBezTo>
                <a:cubicBezTo>
                  <a:pt x="145" y="188"/>
                  <a:pt x="143" y="189"/>
                  <a:pt x="142" y="188"/>
                </a:cubicBezTo>
                <a:cubicBezTo>
                  <a:pt x="142" y="188"/>
                  <a:pt x="143" y="189"/>
                  <a:pt x="142" y="190"/>
                </a:cubicBezTo>
                <a:cubicBezTo>
                  <a:pt x="141" y="189"/>
                  <a:pt x="142" y="189"/>
                  <a:pt x="141" y="189"/>
                </a:cubicBezTo>
                <a:cubicBezTo>
                  <a:pt x="139" y="191"/>
                  <a:pt x="137" y="191"/>
                  <a:pt x="136" y="192"/>
                </a:cubicBezTo>
                <a:cubicBezTo>
                  <a:pt x="136" y="192"/>
                  <a:pt x="136" y="192"/>
                  <a:pt x="136" y="192"/>
                </a:cubicBezTo>
                <a:cubicBezTo>
                  <a:pt x="136" y="193"/>
                  <a:pt x="135" y="194"/>
                  <a:pt x="134" y="193"/>
                </a:cubicBezTo>
                <a:cubicBezTo>
                  <a:pt x="134" y="192"/>
                  <a:pt x="135" y="193"/>
                  <a:pt x="136" y="192"/>
                </a:cubicBezTo>
                <a:cubicBezTo>
                  <a:pt x="134" y="191"/>
                  <a:pt x="136" y="192"/>
                  <a:pt x="136" y="191"/>
                </a:cubicBezTo>
                <a:cubicBezTo>
                  <a:pt x="133" y="192"/>
                  <a:pt x="130" y="193"/>
                  <a:pt x="130" y="194"/>
                </a:cubicBezTo>
                <a:cubicBezTo>
                  <a:pt x="132" y="195"/>
                  <a:pt x="132" y="193"/>
                  <a:pt x="134" y="193"/>
                </a:cubicBezTo>
                <a:cubicBezTo>
                  <a:pt x="132" y="195"/>
                  <a:pt x="130" y="196"/>
                  <a:pt x="127" y="197"/>
                </a:cubicBezTo>
                <a:cubicBezTo>
                  <a:pt x="127" y="197"/>
                  <a:pt x="127" y="196"/>
                  <a:pt x="127" y="196"/>
                </a:cubicBezTo>
                <a:cubicBezTo>
                  <a:pt x="127" y="196"/>
                  <a:pt x="125" y="196"/>
                  <a:pt x="126" y="197"/>
                </a:cubicBezTo>
                <a:cubicBezTo>
                  <a:pt x="127" y="196"/>
                  <a:pt x="126" y="198"/>
                  <a:pt x="127" y="198"/>
                </a:cubicBezTo>
                <a:cubicBezTo>
                  <a:pt x="126" y="198"/>
                  <a:pt x="125" y="199"/>
                  <a:pt x="124" y="199"/>
                </a:cubicBezTo>
                <a:cubicBezTo>
                  <a:pt x="124" y="199"/>
                  <a:pt x="126" y="198"/>
                  <a:pt x="125" y="197"/>
                </a:cubicBezTo>
                <a:cubicBezTo>
                  <a:pt x="124" y="198"/>
                  <a:pt x="122" y="199"/>
                  <a:pt x="120" y="199"/>
                </a:cubicBezTo>
                <a:cubicBezTo>
                  <a:pt x="123" y="198"/>
                  <a:pt x="130" y="194"/>
                  <a:pt x="133" y="191"/>
                </a:cubicBezTo>
                <a:cubicBezTo>
                  <a:pt x="134" y="191"/>
                  <a:pt x="137" y="189"/>
                  <a:pt x="135" y="190"/>
                </a:cubicBezTo>
                <a:cubicBezTo>
                  <a:pt x="134" y="190"/>
                  <a:pt x="132" y="192"/>
                  <a:pt x="130" y="192"/>
                </a:cubicBezTo>
                <a:cubicBezTo>
                  <a:pt x="130" y="191"/>
                  <a:pt x="131" y="191"/>
                  <a:pt x="132" y="191"/>
                </a:cubicBezTo>
                <a:cubicBezTo>
                  <a:pt x="130" y="189"/>
                  <a:pt x="129" y="192"/>
                  <a:pt x="128" y="192"/>
                </a:cubicBezTo>
                <a:cubicBezTo>
                  <a:pt x="127" y="191"/>
                  <a:pt x="129" y="192"/>
                  <a:pt x="128" y="191"/>
                </a:cubicBezTo>
                <a:cubicBezTo>
                  <a:pt x="127" y="191"/>
                  <a:pt x="128" y="192"/>
                  <a:pt x="127" y="191"/>
                </a:cubicBezTo>
                <a:cubicBezTo>
                  <a:pt x="127" y="192"/>
                  <a:pt x="126" y="192"/>
                  <a:pt x="126" y="193"/>
                </a:cubicBezTo>
                <a:cubicBezTo>
                  <a:pt x="126" y="192"/>
                  <a:pt x="126" y="192"/>
                  <a:pt x="126" y="192"/>
                </a:cubicBezTo>
                <a:cubicBezTo>
                  <a:pt x="125" y="193"/>
                  <a:pt x="120" y="194"/>
                  <a:pt x="121" y="195"/>
                </a:cubicBezTo>
                <a:cubicBezTo>
                  <a:pt x="122" y="194"/>
                  <a:pt x="127" y="193"/>
                  <a:pt x="128" y="192"/>
                </a:cubicBezTo>
                <a:cubicBezTo>
                  <a:pt x="127" y="193"/>
                  <a:pt x="128" y="194"/>
                  <a:pt x="127" y="194"/>
                </a:cubicBezTo>
                <a:cubicBezTo>
                  <a:pt x="128" y="195"/>
                  <a:pt x="128" y="193"/>
                  <a:pt x="128" y="193"/>
                </a:cubicBezTo>
                <a:cubicBezTo>
                  <a:pt x="129" y="194"/>
                  <a:pt x="129" y="192"/>
                  <a:pt x="130" y="192"/>
                </a:cubicBezTo>
                <a:cubicBezTo>
                  <a:pt x="127" y="195"/>
                  <a:pt x="124" y="197"/>
                  <a:pt x="120" y="198"/>
                </a:cubicBezTo>
                <a:cubicBezTo>
                  <a:pt x="121" y="197"/>
                  <a:pt x="126" y="196"/>
                  <a:pt x="126" y="194"/>
                </a:cubicBezTo>
                <a:cubicBezTo>
                  <a:pt x="123" y="194"/>
                  <a:pt x="122" y="196"/>
                  <a:pt x="120" y="196"/>
                </a:cubicBezTo>
                <a:cubicBezTo>
                  <a:pt x="120" y="196"/>
                  <a:pt x="120" y="195"/>
                  <a:pt x="119" y="196"/>
                </a:cubicBezTo>
                <a:cubicBezTo>
                  <a:pt x="120" y="197"/>
                  <a:pt x="120" y="196"/>
                  <a:pt x="120" y="197"/>
                </a:cubicBezTo>
                <a:cubicBezTo>
                  <a:pt x="119" y="197"/>
                  <a:pt x="118" y="197"/>
                  <a:pt x="118" y="198"/>
                </a:cubicBezTo>
                <a:cubicBezTo>
                  <a:pt x="119" y="198"/>
                  <a:pt x="118" y="199"/>
                  <a:pt x="120" y="199"/>
                </a:cubicBezTo>
                <a:cubicBezTo>
                  <a:pt x="118" y="200"/>
                  <a:pt x="114" y="201"/>
                  <a:pt x="115" y="203"/>
                </a:cubicBezTo>
                <a:cubicBezTo>
                  <a:pt x="116" y="202"/>
                  <a:pt x="118" y="201"/>
                  <a:pt x="119" y="200"/>
                </a:cubicBezTo>
                <a:cubicBezTo>
                  <a:pt x="119" y="201"/>
                  <a:pt x="117" y="202"/>
                  <a:pt x="118" y="202"/>
                </a:cubicBezTo>
                <a:cubicBezTo>
                  <a:pt x="119" y="201"/>
                  <a:pt x="121" y="201"/>
                  <a:pt x="122" y="200"/>
                </a:cubicBezTo>
                <a:cubicBezTo>
                  <a:pt x="121" y="201"/>
                  <a:pt x="121" y="202"/>
                  <a:pt x="121" y="202"/>
                </a:cubicBezTo>
                <a:cubicBezTo>
                  <a:pt x="120" y="200"/>
                  <a:pt x="120" y="204"/>
                  <a:pt x="119" y="202"/>
                </a:cubicBezTo>
                <a:cubicBezTo>
                  <a:pt x="120" y="204"/>
                  <a:pt x="118" y="205"/>
                  <a:pt x="119" y="203"/>
                </a:cubicBezTo>
                <a:cubicBezTo>
                  <a:pt x="118" y="204"/>
                  <a:pt x="116" y="205"/>
                  <a:pt x="116" y="205"/>
                </a:cubicBezTo>
                <a:cubicBezTo>
                  <a:pt x="117" y="206"/>
                  <a:pt x="117" y="204"/>
                  <a:pt x="118" y="205"/>
                </a:cubicBezTo>
                <a:cubicBezTo>
                  <a:pt x="117" y="206"/>
                  <a:pt x="114" y="207"/>
                  <a:pt x="116" y="205"/>
                </a:cubicBezTo>
                <a:cubicBezTo>
                  <a:pt x="114" y="206"/>
                  <a:pt x="115" y="207"/>
                  <a:pt x="113" y="208"/>
                </a:cubicBezTo>
                <a:cubicBezTo>
                  <a:pt x="113" y="207"/>
                  <a:pt x="113" y="207"/>
                  <a:pt x="113" y="207"/>
                </a:cubicBezTo>
                <a:cubicBezTo>
                  <a:pt x="112" y="207"/>
                  <a:pt x="112" y="208"/>
                  <a:pt x="111" y="207"/>
                </a:cubicBezTo>
                <a:cubicBezTo>
                  <a:pt x="111" y="206"/>
                  <a:pt x="111" y="206"/>
                  <a:pt x="111" y="206"/>
                </a:cubicBezTo>
                <a:cubicBezTo>
                  <a:pt x="113" y="205"/>
                  <a:pt x="114" y="205"/>
                  <a:pt x="114" y="203"/>
                </a:cubicBezTo>
                <a:cubicBezTo>
                  <a:pt x="116" y="205"/>
                  <a:pt x="118" y="202"/>
                  <a:pt x="116" y="202"/>
                </a:cubicBezTo>
                <a:cubicBezTo>
                  <a:pt x="117" y="203"/>
                  <a:pt x="116" y="203"/>
                  <a:pt x="115" y="204"/>
                </a:cubicBezTo>
                <a:cubicBezTo>
                  <a:pt x="115" y="202"/>
                  <a:pt x="113" y="203"/>
                  <a:pt x="113" y="203"/>
                </a:cubicBezTo>
                <a:cubicBezTo>
                  <a:pt x="114" y="203"/>
                  <a:pt x="114" y="202"/>
                  <a:pt x="114" y="202"/>
                </a:cubicBezTo>
                <a:cubicBezTo>
                  <a:pt x="113" y="202"/>
                  <a:pt x="105" y="207"/>
                  <a:pt x="110" y="205"/>
                </a:cubicBezTo>
                <a:cubicBezTo>
                  <a:pt x="111" y="205"/>
                  <a:pt x="111" y="203"/>
                  <a:pt x="112" y="205"/>
                </a:cubicBezTo>
                <a:cubicBezTo>
                  <a:pt x="111" y="206"/>
                  <a:pt x="106" y="206"/>
                  <a:pt x="106" y="208"/>
                </a:cubicBezTo>
                <a:cubicBezTo>
                  <a:pt x="107" y="209"/>
                  <a:pt x="108" y="208"/>
                  <a:pt x="108" y="207"/>
                </a:cubicBezTo>
                <a:cubicBezTo>
                  <a:pt x="109" y="208"/>
                  <a:pt x="109" y="208"/>
                  <a:pt x="110" y="208"/>
                </a:cubicBezTo>
                <a:cubicBezTo>
                  <a:pt x="107" y="210"/>
                  <a:pt x="106" y="209"/>
                  <a:pt x="104" y="211"/>
                </a:cubicBezTo>
                <a:cubicBezTo>
                  <a:pt x="104" y="211"/>
                  <a:pt x="103" y="210"/>
                  <a:pt x="104" y="210"/>
                </a:cubicBezTo>
                <a:cubicBezTo>
                  <a:pt x="104" y="210"/>
                  <a:pt x="104" y="210"/>
                  <a:pt x="105" y="210"/>
                </a:cubicBezTo>
                <a:cubicBezTo>
                  <a:pt x="104" y="208"/>
                  <a:pt x="104" y="209"/>
                  <a:pt x="104" y="208"/>
                </a:cubicBezTo>
                <a:cubicBezTo>
                  <a:pt x="104" y="208"/>
                  <a:pt x="102" y="208"/>
                  <a:pt x="103" y="209"/>
                </a:cubicBezTo>
                <a:cubicBezTo>
                  <a:pt x="103" y="208"/>
                  <a:pt x="104" y="209"/>
                  <a:pt x="104" y="209"/>
                </a:cubicBezTo>
                <a:cubicBezTo>
                  <a:pt x="103" y="209"/>
                  <a:pt x="102" y="211"/>
                  <a:pt x="102" y="210"/>
                </a:cubicBezTo>
                <a:cubicBezTo>
                  <a:pt x="102" y="210"/>
                  <a:pt x="102" y="211"/>
                  <a:pt x="102" y="211"/>
                </a:cubicBezTo>
                <a:cubicBezTo>
                  <a:pt x="102" y="211"/>
                  <a:pt x="103" y="210"/>
                  <a:pt x="103" y="211"/>
                </a:cubicBezTo>
                <a:cubicBezTo>
                  <a:pt x="102" y="212"/>
                  <a:pt x="102" y="212"/>
                  <a:pt x="103" y="212"/>
                </a:cubicBezTo>
                <a:cubicBezTo>
                  <a:pt x="102" y="214"/>
                  <a:pt x="99" y="213"/>
                  <a:pt x="99" y="215"/>
                </a:cubicBezTo>
                <a:cubicBezTo>
                  <a:pt x="101" y="216"/>
                  <a:pt x="103" y="213"/>
                  <a:pt x="105" y="213"/>
                </a:cubicBezTo>
                <a:cubicBezTo>
                  <a:pt x="102" y="216"/>
                  <a:pt x="98" y="216"/>
                  <a:pt x="97" y="219"/>
                </a:cubicBezTo>
                <a:cubicBezTo>
                  <a:pt x="96" y="218"/>
                  <a:pt x="94" y="219"/>
                  <a:pt x="94" y="220"/>
                </a:cubicBezTo>
                <a:cubicBezTo>
                  <a:pt x="95" y="219"/>
                  <a:pt x="95" y="219"/>
                  <a:pt x="95" y="220"/>
                </a:cubicBezTo>
                <a:cubicBezTo>
                  <a:pt x="94" y="221"/>
                  <a:pt x="94" y="221"/>
                  <a:pt x="94" y="220"/>
                </a:cubicBezTo>
                <a:cubicBezTo>
                  <a:pt x="93" y="221"/>
                  <a:pt x="91" y="221"/>
                  <a:pt x="90" y="221"/>
                </a:cubicBezTo>
                <a:cubicBezTo>
                  <a:pt x="89" y="219"/>
                  <a:pt x="92" y="221"/>
                  <a:pt x="92" y="219"/>
                </a:cubicBezTo>
                <a:cubicBezTo>
                  <a:pt x="91" y="219"/>
                  <a:pt x="88" y="221"/>
                  <a:pt x="88" y="222"/>
                </a:cubicBezTo>
                <a:cubicBezTo>
                  <a:pt x="89" y="221"/>
                  <a:pt x="90" y="221"/>
                  <a:pt x="90" y="223"/>
                </a:cubicBezTo>
                <a:cubicBezTo>
                  <a:pt x="86" y="225"/>
                  <a:pt x="90" y="223"/>
                  <a:pt x="92" y="222"/>
                </a:cubicBezTo>
                <a:cubicBezTo>
                  <a:pt x="93" y="221"/>
                  <a:pt x="95" y="220"/>
                  <a:pt x="97" y="220"/>
                </a:cubicBezTo>
                <a:cubicBezTo>
                  <a:pt x="96" y="221"/>
                  <a:pt x="93" y="221"/>
                  <a:pt x="93" y="223"/>
                </a:cubicBezTo>
                <a:cubicBezTo>
                  <a:pt x="89" y="224"/>
                  <a:pt x="84" y="228"/>
                  <a:pt x="77" y="230"/>
                </a:cubicBezTo>
                <a:cubicBezTo>
                  <a:pt x="81" y="227"/>
                  <a:pt x="84" y="227"/>
                  <a:pt x="88" y="224"/>
                </a:cubicBezTo>
                <a:cubicBezTo>
                  <a:pt x="86" y="222"/>
                  <a:pt x="84" y="226"/>
                  <a:pt x="82" y="225"/>
                </a:cubicBezTo>
                <a:cubicBezTo>
                  <a:pt x="83" y="224"/>
                  <a:pt x="84" y="223"/>
                  <a:pt x="86" y="223"/>
                </a:cubicBezTo>
                <a:cubicBezTo>
                  <a:pt x="85" y="222"/>
                  <a:pt x="85" y="223"/>
                  <a:pt x="84" y="222"/>
                </a:cubicBezTo>
                <a:cubicBezTo>
                  <a:pt x="82" y="224"/>
                  <a:pt x="80" y="225"/>
                  <a:pt x="78" y="226"/>
                </a:cubicBezTo>
                <a:cubicBezTo>
                  <a:pt x="74" y="228"/>
                  <a:pt x="64" y="232"/>
                  <a:pt x="63" y="234"/>
                </a:cubicBezTo>
                <a:cubicBezTo>
                  <a:pt x="61" y="232"/>
                  <a:pt x="61" y="235"/>
                  <a:pt x="60" y="234"/>
                </a:cubicBezTo>
                <a:cubicBezTo>
                  <a:pt x="60" y="234"/>
                  <a:pt x="60" y="234"/>
                  <a:pt x="60" y="234"/>
                </a:cubicBezTo>
                <a:cubicBezTo>
                  <a:pt x="60" y="234"/>
                  <a:pt x="60" y="236"/>
                  <a:pt x="60" y="236"/>
                </a:cubicBezTo>
                <a:cubicBezTo>
                  <a:pt x="61" y="236"/>
                  <a:pt x="62" y="234"/>
                  <a:pt x="63" y="235"/>
                </a:cubicBezTo>
                <a:cubicBezTo>
                  <a:pt x="62" y="235"/>
                  <a:pt x="62" y="235"/>
                  <a:pt x="62" y="235"/>
                </a:cubicBezTo>
                <a:cubicBezTo>
                  <a:pt x="62" y="235"/>
                  <a:pt x="63" y="235"/>
                  <a:pt x="63" y="236"/>
                </a:cubicBezTo>
                <a:cubicBezTo>
                  <a:pt x="62" y="236"/>
                  <a:pt x="60" y="237"/>
                  <a:pt x="60" y="237"/>
                </a:cubicBezTo>
                <a:cubicBezTo>
                  <a:pt x="61" y="237"/>
                  <a:pt x="61" y="236"/>
                  <a:pt x="61" y="237"/>
                </a:cubicBezTo>
                <a:cubicBezTo>
                  <a:pt x="61" y="238"/>
                  <a:pt x="60" y="238"/>
                  <a:pt x="59" y="238"/>
                </a:cubicBezTo>
                <a:cubicBezTo>
                  <a:pt x="59" y="238"/>
                  <a:pt x="60" y="238"/>
                  <a:pt x="60" y="237"/>
                </a:cubicBezTo>
                <a:cubicBezTo>
                  <a:pt x="59" y="238"/>
                  <a:pt x="58" y="237"/>
                  <a:pt x="58" y="238"/>
                </a:cubicBezTo>
                <a:cubicBezTo>
                  <a:pt x="58" y="238"/>
                  <a:pt x="58" y="239"/>
                  <a:pt x="58" y="239"/>
                </a:cubicBezTo>
                <a:cubicBezTo>
                  <a:pt x="57" y="239"/>
                  <a:pt x="57" y="239"/>
                  <a:pt x="56" y="240"/>
                </a:cubicBezTo>
                <a:cubicBezTo>
                  <a:pt x="56" y="238"/>
                  <a:pt x="55" y="240"/>
                  <a:pt x="54" y="239"/>
                </a:cubicBezTo>
                <a:cubicBezTo>
                  <a:pt x="55" y="238"/>
                  <a:pt x="58" y="238"/>
                  <a:pt x="58" y="237"/>
                </a:cubicBezTo>
                <a:cubicBezTo>
                  <a:pt x="56" y="236"/>
                  <a:pt x="56" y="237"/>
                  <a:pt x="54" y="237"/>
                </a:cubicBezTo>
                <a:cubicBezTo>
                  <a:pt x="55" y="237"/>
                  <a:pt x="55" y="237"/>
                  <a:pt x="55" y="238"/>
                </a:cubicBezTo>
                <a:cubicBezTo>
                  <a:pt x="52" y="238"/>
                  <a:pt x="50" y="240"/>
                  <a:pt x="48" y="241"/>
                </a:cubicBezTo>
                <a:cubicBezTo>
                  <a:pt x="49" y="241"/>
                  <a:pt x="50" y="241"/>
                  <a:pt x="51" y="241"/>
                </a:cubicBezTo>
                <a:cubicBezTo>
                  <a:pt x="48" y="243"/>
                  <a:pt x="43" y="245"/>
                  <a:pt x="39" y="246"/>
                </a:cubicBezTo>
                <a:cubicBezTo>
                  <a:pt x="39" y="246"/>
                  <a:pt x="39" y="246"/>
                  <a:pt x="39" y="245"/>
                </a:cubicBezTo>
                <a:cubicBezTo>
                  <a:pt x="37" y="245"/>
                  <a:pt x="35" y="247"/>
                  <a:pt x="34" y="247"/>
                </a:cubicBezTo>
                <a:cubicBezTo>
                  <a:pt x="34" y="247"/>
                  <a:pt x="35" y="247"/>
                  <a:pt x="34" y="247"/>
                </a:cubicBezTo>
                <a:cubicBezTo>
                  <a:pt x="25" y="253"/>
                  <a:pt x="9" y="258"/>
                  <a:pt x="0" y="262"/>
                </a:cubicBezTo>
                <a:close/>
                <a:moveTo>
                  <a:pt x="93" y="197"/>
                </a:moveTo>
                <a:cubicBezTo>
                  <a:pt x="93" y="198"/>
                  <a:pt x="93" y="198"/>
                  <a:pt x="92" y="199"/>
                </a:cubicBezTo>
                <a:cubicBezTo>
                  <a:pt x="92" y="198"/>
                  <a:pt x="92" y="196"/>
                  <a:pt x="93" y="197"/>
                </a:cubicBezTo>
                <a:close/>
                <a:moveTo>
                  <a:pt x="111" y="184"/>
                </a:moveTo>
                <a:cubicBezTo>
                  <a:pt x="111" y="184"/>
                  <a:pt x="112" y="184"/>
                  <a:pt x="112" y="184"/>
                </a:cubicBezTo>
                <a:cubicBezTo>
                  <a:pt x="113" y="185"/>
                  <a:pt x="113" y="185"/>
                  <a:pt x="113" y="185"/>
                </a:cubicBezTo>
                <a:cubicBezTo>
                  <a:pt x="112" y="185"/>
                  <a:pt x="113" y="184"/>
                  <a:pt x="112" y="184"/>
                </a:cubicBezTo>
                <a:cubicBezTo>
                  <a:pt x="112" y="184"/>
                  <a:pt x="112" y="185"/>
                  <a:pt x="112" y="185"/>
                </a:cubicBezTo>
                <a:cubicBezTo>
                  <a:pt x="112" y="185"/>
                  <a:pt x="112" y="184"/>
                  <a:pt x="111" y="184"/>
                </a:cubicBezTo>
                <a:close/>
                <a:moveTo>
                  <a:pt x="102" y="248"/>
                </a:moveTo>
                <a:cubicBezTo>
                  <a:pt x="101" y="248"/>
                  <a:pt x="104" y="246"/>
                  <a:pt x="104" y="247"/>
                </a:cubicBezTo>
                <a:cubicBezTo>
                  <a:pt x="104" y="248"/>
                  <a:pt x="103" y="247"/>
                  <a:pt x="102" y="248"/>
                </a:cubicBezTo>
                <a:close/>
                <a:moveTo>
                  <a:pt x="182" y="193"/>
                </a:moveTo>
                <a:cubicBezTo>
                  <a:pt x="182" y="193"/>
                  <a:pt x="181" y="195"/>
                  <a:pt x="180" y="193"/>
                </a:cubicBezTo>
                <a:cubicBezTo>
                  <a:pt x="181" y="193"/>
                  <a:pt x="181" y="193"/>
                  <a:pt x="182" y="193"/>
                </a:cubicBezTo>
                <a:close/>
                <a:moveTo>
                  <a:pt x="29" y="260"/>
                </a:moveTo>
                <a:cubicBezTo>
                  <a:pt x="28" y="259"/>
                  <a:pt x="30" y="259"/>
                  <a:pt x="30" y="259"/>
                </a:cubicBezTo>
                <a:cubicBezTo>
                  <a:pt x="30" y="259"/>
                  <a:pt x="30" y="259"/>
                  <a:pt x="30" y="259"/>
                </a:cubicBezTo>
                <a:cubicBezTo>
                  <a:pt x="31" y="260"/>
                  <a:pt x="29" y="260"/>
                  <a:pt x="29" y="260"/>
                </a:cubicBezTo>
                <a:close/>
                <a:moveTo>
                  <a:pt x="39" y="256"/>
                </a:moveTo>
                <a:cubicBezTo>
                  <a:pt x="38" y="257"/>
                  <a:pt x="40" y="254"/>
                  <a:pt x="38" y="256"/>
                </a:cubicBezTo>
                <a:cubicBezTo>
                  <a:pt x="39" y="255"/>
                  <a:pt x="39" y="255"/>
                  <a:pt x="40" y="254"/>
                </a:cubicBezTo>
                <a:cubicBezTo>
                  <a:pt x="40" y="254"/>
                  <a:pt x="41" y="255"/>
                  <a:pt x="41" y="255"/>
                </a:cubicBezTo>
                <a:cubicBezTo>
                  <a:pt x="41" y="256"/>
                  <a:pt x="40" y="255"/>
                  <a:pt x="39" y="256"/>
                </a:cubicBezTo>
                <a:close/>
                <a:moveTo>
                  <a:pt x="80" y="271"/>
                </a:moveTo>
                <a:cubicBezTo>
                  <a:pt x="80" y="270"/>
                  <a:pt x="81" y="270"/>
                  <a:pt x="82" y="269"/>
                </a:cubicBezTo>
                <a:cubicBezTo>
                  <a:pt x="82" y="270"/>
                  <a:pt x="81" y="270"/>
                  <a:pt x="80" y="271"/>
                </a:cubicBezTo>
                <a:close/>
                <a:moveTo>
                  <a:pt x="65" y="244"/>
                </a:moveTo>
                <a:cubicBezTo>
                  <a:pt x="65" y="243"/>
                  <a:pt x="67" y="242"/>
                  <a:pt x="68" y="242"/>
                </a:cubicBezTo>
                <a:cubicBezTo>
                  <a:pt x="68" y="243"/>
                  <a:pt x="66" y="243"/>
                  <a:pt x="65" y="244"/>
                </a:cubicBezTo>
                <a:close/>
                <a:moveTo>
                  <a:pt x="82" y="269"/>
                </a:moveTo>
                <a:cubicBezTo>
                  <a:pt x="83" y="267"/>
                  <a:pt x="89" y="266"/>
                  <a:pt x="90" y="265"/>
                </a:cubicBezTo>
                <a:cubicBezTo>
                  <a:pt x="90" y="266"/>
                  <a:pt x="88" y="266"/>
                  <a:pt x="88" y="267"/>
                </a:cubicBezTo>
                <a:cubicBezTo>
                  <a:pt x="89" y="266"/>
                  <a:pt x="87" y="266"/>
                  <a:pt x="88" y="267"/>
                </a:cubicBezTo>
                <a:cubicBezTo>
                  <a:pt x="86" y="267"/>
                  <a:pt x="84" y="269"/>
                  <a:pt x="82" y="269"/>
                </a:cubicBezTo>
                <a:close/>
                <a:moveTo>
                  <a:pt x="63" y="235"/>
                </a:moveTo>
                <a:cubicBezTo>
                  <a:pt x="63" y="234"/>
                  <a:pt x="65" y="234"/>
                  <a:pt x="67" y="233"/>
                </a:cubicBezTo>
                <a:cubicBezTo>
                  <a:pt x="67" y="234"/>
                  <a:pt x="65" y="234"/>
                  <a:pt x="63" y="235"/>
                </a:cubicBezTo>
                <a:close/>
                <a:moveTo>
                  <a:pt x="67" y="232"/>
                </a:moveTo>
                <a:cubicBezTo>
                  <a:pt x="67" y="231"/>
                  <a:pt x="68" y="231"/>
                  <a:pt x="69" y="231"/>
                </a:cubicBezTo>
                <a:cubicBezTo>
                  <a:pt x="71" y="230"/>
                  <a:pt x="68" y="232"/>
                  <a:pt x="67" y="232"/>
                </a:cubicBezTo>
                <a:close/>
                <a:moveTo>
                  <a:pt x="91" y="265"/>
                </a:moveTo>
                <a:cubicBezTo>
                  <a:pt x="91" y="264"/>
                  <a:pt x="92" y="263"/>
                  <a:pt x="93" y="263"/>
                </a:cubicBezTo>
                <a:cubicBezTo>
                  <a:pt x="93" y="264"/>
                  <a:pt x="92" y="264"/>
                  <a:pt x="91" y="265"/>
                </a:cubicBezTo>
                <a:close/>
                <a:moveTo>
                  <a:pt x="94" y="267"/>
                </a:moveTo>
                <a:cubicBezTo>
                  <a:pt x="95" y="266"/>
                  <a:pt x="97" y="266"/>
                  <a:pt x="98" y="266"/>
                </a:cubicBezTo>
                <a:cubicBezTo>
                  <a:pt x="97" y="267"/>
                  <a:pt x="95" y="267"/>
                  <a:pt x="94" y="267"/>
                </a:cubicBezTo>
                <a:close/>
                <a:moveTo>
                  <a:pt x="79" y="244"/>
                </a:moveTo>
                <a:cubicBezTo>
                  <a:pt x="78" y="244"/>
                  <a:pt x="80" y="242"/>
                  <a:pt x="81" y="243"/>
                </a:cubicBezTo>
                <a:cubicBezTo>
                  <a:pt x="81" y="244"/>
                  <a:pt x="79" y="243"/>
                  <a:pt x="79" y="244"/>
                </a:cubicBezTo>
                <a:close/>
                <a:moveTo>
                  <a:pt x="98" y="258"/>
                </a:moveTo>
                <a:cubicBezTo>
                  <a:pt x="99" y="258"/>
                  <a:pt x="100" y="258"/>
                  <a:pt x="100" y="259"/>
                </a:cubicBezTo>
                <a:cubicBezTo>
                  <a:pt x="102" y="259"/>
                  <a:pt x="101" y="258"/>
                  <a:pt x="101" y="258"/>
                </a:cubicBezTo>
                <a:cubicBezTo>
                  <a:pt x="102" y="259"/>
                  <a:pt x="102" y="257"/>
                  <a:pt x="103" y="258"/>
                </a:cubicBezTo>
                <a:cubicBezTo>
                  <a:pt x="105" y="256"/>
                  <a:pt x="107" y="256"/>
                  <a:pt x="110" y="254"/>
                </a:cubicBezTo>
                <a:cubicBezTo>
                  <a:pt x="106" y="259"/>
                  <a:pt x="98" y="260"/>
                  <a:pt x="94" y="264"/>
                </a:cubicBezTo>
                <a:cubicBezTo>
                  <a:pt x="92" y="263"/>
                  <a:pt x="96" y="263"/>
                  <a:pt x="94" y="261"/>
                </a:cubicBezTo>
                <a:cubicBezTo>
                  <a:pt x="94" y="260"/>
                  <a:pt x="96" y="261"/>
                  <a:pt x="95" y="260"/>
                </a:cubicBezTo>
                <a:cubicBezTo>
                  <a:pt x="97" y="261"/>
                  <a:pt x="99" y="259"/>
                  <a:pt x="100" y="260"/>
                </a:cubicBezTo>
                <a:cubicBezTo>
                  <a:pt x="100" y="259"/>
                  <a:pt x="98" y="259"/>
                  <a:pt x="98" y="258"/>
                </a:cubicBezTo>
                <a:close/>
                <a:moveTo>
                  <a:pt x="90" y="254"/>
                </a:moveTo>
                <a:cubicBezTo>
                  <a:pt x="89" y="253"/>
                  <a:pt x="92" y="253"/>
                  <a:pt x="93" y="253"/>
                </a:cubicBezTo>
                <a:cubicBezTo>
                  <a:pt x="93" y="252"/>
                  <a:pt x="94" y="251"/>
                  <a:pt x="95" y="252"/>
                </a:cubicBezTo>
                <a:cubicBezTo>
                  <a:pt x="93" y="253"/>
                  <a:pt x="93" y="253"/>
                  <a:pt x="93" y="253"/>
                </a:cubicBezTo>
                <a:cubicBezTo>
                  <a:pt x="91" y="253"/>
                  <a:pt x="91" y="254"/>
                  <a:pt x="90" y="254"/>
                </a:cubicBezTo>
                <a:close/>
                <a:moveTo>
                  <a:pt x="95" y="236"/>
                </a:moveTo>
                <a:cubicBezTo>
                  <a:pt x="94" y="237"/>
                  <a:pt x="88" y="240"/>
                  <a:pt x="86" y="240"/>
                </a:cubicBezTo>
                <a:cubicBezTo>
                  <a:pt x="89" y="238"/>
                  <a:pt x="92" y="236"/>
                  <a:pt x="95" y="236"/>
                </a:cubicBezTo>
                <a:close/>
                <a:moveTo>
                  <a:pt x="79" y="227"/>
                </a:moveTo>
                <a:cubicBezTo>
                  <a:pt x="78" y="227"/>
                  <a:pt x="80" y="225"/>
                  <a:pt x="81" y="226"/>
                </a:cubicBezTo>
                <a:cubicBezTo>
                  <a:pt x="80" y="226"/>
                  <a:pt x="80" y="227"/>
                  <a:pt x="79" y="227"/>
                </a:cubicBezTo>
                <a:close/>
                <a:moveTo>
                  <a:pt x="94" y="235"/>
                </a:moveTo>
                <a:cubicBezTo>
                  <a:pt x="95" y="234"/>
                  <a:pt x="98" y="233"/>
                  <a:pt x="99" y="233"/>
                </a:cubicBezTo>
                <a:cubicBezTo>
                  <a:pt x="97" y="234"/>
                  <a:pt x="97" y="234"/>
                  <a:pt x="97" y="234"/>
                </a:cubicBezTo>
                <a:cubicBezTo>
                  <a:pt x="97" y="234"/>
                  <a:pt x="97" y="234"/>
                  <a:pt x="97" y="234"/>
                </a:cubicBezTo>
                <a:cubicBezTo>
                  <a:pt x="95" y="235"/>
                  <a:pt x="95" y="235"/>
                  <a:pt x="94" y="235"/>
                </a:cubicBezTo>
                <a:close/>
                <a:moveTo>
                  <a:pt x="96" y="236"/>
                </a:moveTo>
                <a:cubicBezTo>
                  <a:pt x="95" y="235"/>
                  <a:pt x="99" y="233"/>
                  <a:pt x="100" y="234"/>
                </a:cubicBezTo>
                <a:cubicBezTo>
                  <a:pt x="99" y="234"/>
                  <a:pt x="97" y="235"/>
                  <a:pt x="96" y="236"/>
                </a:cubicBezTo>
                <a:close/>
                <a:moveTo>
                  <a:pt x="110" y="255"/>
                </a:moveTo>
                <a:cubicBezTo>
                  <a:pt x="111" y="254"/>
                  <a:pt x="112" y="253"/>
                  <a:pt x="113" y="253"/>
                </a:cubicBezTo>
                <a:cubicBezTo>
                  <a:pt x="112" y="253"/>
                  <a:pt x="111" y="255"/>
                  <a:pt x="110" y="255"/>
                </a:cubicBezTo>
                <a:close/>
                <a:moveTo>
                  <a:pt x="100" y="234"/>
                </a:moveTo>
                <a:cubicBezTo>
                  <a:pt x="100" y="232"/>
                  <a:pt x="104" y="232"/>
                  <a:pt x="105" y="230"/>
                </a:cubicBezTo>
                <a:cubicBezTo>
                  <a:pt x="105" y="232"/>
                  <a:pt x="102" y="232"/>
                  <a:pt x="100" y="234"/>
                </a:cubicBezTo>
                <a:close/>
                <a:moveTo>
                  <a:pt x="75" y="186"/>
                </a:moveTo>
                <a:cubicBezTo>
                  <a:pt x="75" y="188"/>
                  <a:pt x="71" y="190"/>
                  <a:pt x="69" y="190"/>
                </a:cubicBezTo>
                <a:cubicBezTo>
                  <a:pt x="70" y="189"/>
                  <a:pt x="73" y="188"/>
                  <a:pt x="75" y="186"/>
                </a:cubicBezTo>
                <a:close/>
                <a:moveTo>
                  <a:pt x="97" y="229"/>
                </a:moveTo>
                <a:cubicBezTo>
                  <a:pt x="98" y="227"/>
                  <a:pt x="100" y="227"/>
                  <a:pt x="102" y="226"/>
                </a:cubicBezTo>
                <a:cubicBezTo>
                  <a:pt x="104" y="225"/>
                  <a:pt x="103" y="226"/>
                  <a:pt x="102" y="227"/>
                </a:cubicBezTo>
                <a:cubicBezTo>
                  <a:pt x="101" y="228"/>
                  <a:pt x="98" y="228"/>
                  <a:pt x="97" y="229"/>
                </a:cubicBezTo>
                <a:close/>
                <a:moveTo>
                  <a:pt x="106" y="231"/>
                </a:moveTo>
                <a:cubicBezTo>
                  <a:pt x="108" y="229"/>
                  <a:pt x="111" y="227"/>
                  <a:pt x="114" y="226"/>
                </a:cubicBezTo>
                <a:cubicBezTo>
                  <a:pt x="114" y="226"/>
                  <a:pt x="116" y="224"/>
                  <a:pt x="116" y="225"/>
                </a:cubicBezTo>
                <a:cubicBezTo>
                  <a:pt x="114" y="227"/>
                  <a:pt x="114" y="227"/>
                  <a:pt x="114" y="227"/>
                </a:cubicBezTo>
                <a:cubicBezTo>
                  <a:pt x="111" y="228"/>
                  <a:pt x="109" y="229"/>
                  <a:pt x="106" y="231"/>
                </a:cubicBezTo>
                <a:close/>
                <a:moveTo>
                  <a:pt x="76" y="187"/>
                </a:moveTo>
                <a:cubicBezTo>
                  <a:pt x="76" y="186"/>
                  <a:pt x="77" y="186"/>
                  <a:pt x="76" y="185"/>
                </a:cubicBezTo>
                <a:cubicBezTo>
                  <a:pt x="77" y="186"/>
                  <a:pt x="77" y="186"/>
                  <a:pt x="77" y="186"/>
                </a:cubicBezTo>
                <a:cubicBezTo>
                  <a:pt x="77" y="184"/>
                  <a:pt x="79" y="184"/>
                  <a:pt x="79" y="183"/>
                </a:cubicBezTo>
                <a:cubicBezTo>
                  <a:pt x="79" y="186"/>
                  <a:pt x="80" y="181"/>
                  <a:pt x="81" y="183"/>
                </a:cubicBezTo>
                <a:cubicBezTo>
                  <a:pt x="81" y="182"/>
                  <a:pt x="83" y="180"/>
                  <a:pt x="84" y="182"/>
                </a:cubicBezTo>
                <a:cubicBezTo>
                  <a:pt x="85" y="182"/>
                  <a:pt x="83" y="181"/>
                  <a:pt x="84" y="180"/>
                </a:cubicBezTo>
                <a:cubicBezTo>
                  <a:pt x="85" y="182"/>
                  <a:pt x="85" y="180"/>
                  <a:pt x="86" y="180"/>
                </a:cubicBezTo>
                <a:cubicBezTo>
                  <a:pt x="85" y="180"/>
                  <a:pt x="86" y="181"/>
                  <a:pt x="87" y="180"/>
                </a:cubicBezTo>
                <a:cubicBezTo>
                  <a:pt x="86" y="182"/>
                  <a:pt x="85" y="182"/>
                  <a:pt x="84" y="183"/>
                </a:cubicBezTo>
                <a:cubicBezTo>
                  <a:pt x="84" y="183"/>
                  <a:pt x="84" y="182"/>
                  <a:pt x="83" y="181"/>
                </a:cubicBezTo>
                <a:cubicBezTo>
                  <a:pt x="83" y="183"/>
                  <a:pt x="83" y="182"/>
                  <a:pt x="84" y="183"/>
                </a:cubicBezTo>
                <a:cubicBezTo>
                  <a:pt x="83" y="183"/>
                  <a:pt x="83" y="183"/>
                  <a:pt x="83" y="183"/>
                </a:cubicBezTo>
                <a:cubicBezTo>
                  <a:pt x="83" y="183"/>
                  <a:pt x="83" y="183"/>
                  <a:pt x="83" y="184"/>
                </a:cubicBezTo>
                <a:cubicBezTo>
                  <a:pt x="83" y="184"/>
                  <a:pt x="82" y="184"/>
                  <a:pt x="83" y="184"/>
                </a:cubicBezTo>
                <a:cubicBezTo>
                  <a:pt x="82" y="184"/>
                  <a:pt x="81" y="184"/>
                  <a:pt x="81" y="185"/>
                </a:cubicBezTo>
                <a:cubicBezTo>
                  <a:pt x="81" y="185"/>
                  <a:pt x="81" y="184"/>
                  <a:pt x="81" y="184"/>
                </a:cubicBezTo>
                <a:cubicBezTo>
                  <a:pt x="81" y="184"/>
                  <a:pt x="81" y="184"/>
                  <a:pt x="80" y="183"/>
                </a:cubicBezTo>
                <a:cubicBezTo>
                  <a:pt x="80" y="185"/>
                  <a:pt x="78" y="185"/>
                  <a:pt x="76" y="187"/>
                </a:cubicBezTo>
                <a:close/>
                <a:moveTo>
                  <a:pt x="106" y="213"/>
                </a:moveTo>
                <a:cubicBezTo>
                  <a:pt x="105" y="211"/>
                  <a:pt x="108" y="212"/>
                  <a:pt x="109" y="210"/>
                </a:cubicBezTo>
                <a:cubicBezTo>
                  <a:pt x="109" y="212"/>
                  <a:pt x="107" y="213"/>
                  <a:pt x="106" y="213"/>
                </a:cubicBezTo>
                <a:close/>
                <a:moveTo>
                  <a:pt x="109" y="216"/>
                </a:moveTo>
                <a:cubicBezTo>
                  <a:pt x="109" y="215"/>
                  <a:pt x="110" y="214"/>
                  <a:pt x="111" y="215"/>
                </a:cubicBezTo>
                <a:cubicBezTo>
                  <a:pt x="111" y="215"/>
                  <a:pt x="109" y="216"/>
                  <a:pt x="109" y="216"/>
                </a:cubicBezTo>
                <a:close/>
                <a:moveTo>
                  <a:pt x="116" y="225"/>
                </a:moveTo>
                <a:cubicBezTo>
                  <a:pt x="116" y="225"/>
                  <a:pt x="118" y="224"/>
                  <a:pt x="118" y="224"/>
                </a:cubicBezTo>
                <a:cubicBezTo>
                  <a:pt x="119" y="224"/>
                  <a:pt x="117" y="225"/>
                  <a:pt x="116" y="225"/>
                </a:cubicBezTo>
                <a:close/>
                <a:moveTo>
                  <a:pt x="111" y="215"/>
                </a:moveTo>
                <a:cubicBezTo>
                  <a:pt x="110" y="213"/>
                  <a:pt x="113" y="214"/>
                  <a:pt x="113" y="213"/>
                </a:cubicBezTo>
                <a:cubicBezTo>
                  <a:pt x="113" y="214"/>
                  <a:pt x="111" y="214"/>
                  <a:pt x="111" y="215"/>
                </a:cubicBezTo>
                <a:close/>
                <a:moveTo>
                  <a:pt x="115" y="219"/>
                </a:moveTo>
                <a:cubicBezTo>
                  <a:pt x="115" y="219"/>
                  <a:pt x="115" y="219"/>
                  <a:pt x="115" y="219"/>
                </a:cubicBezTo>
                <a:cubicBezTo>
                  <a:pt x="115" y="218"/>
                  <a:pt x="115" y="218"/>
                  <a:pt x="115" y="218"/>
                </a:cubicBezTo>
                <a:cubicBezTo>
                  <a:pt x="115" y="219"/>
                  <a:pt x="116" y="217"/>
                  <a:pt x="117" y="219"/>
                </a:cubicBezTo>
                <a:cubicBezTo>
                  <a:pt x="116" y="219"/>
                  <a:pt x="115" y="218"/>
                  <a:pt x="115" y="219"/>
                </a:cubicBezTo>
                <a:close/>
                <a:moveTo>
                  <a:pt x="110" y="211"/>
                </a:moveTo>
                <a:cubicBezTo>
                  <a:pt x="110" y="209"/>
                  <a:pt x="113" y="209"/>
                  <a:pt x="110" y="211"/>
                </a:cubicBezTo>
                <a:close/>
                <a:moveTo>
                  <a:pt x="126" y="227"/>
                </a:moveTo>
                <a:cubicBezTo>
                  <a:pt x="125" y="227"/>
                  <a:pt x="127" y="225"/>
                  <a:pt x="128" y="226"/>
                </a:cubicBezTo>
                <a:cubicBezTo>
                  <a:pt x="127" y="225"/>
                  <a:pt x="128" y="227"/>
                  <a:pt x="127" y="226"/>
                </a:cubicBezTo>
                <a:cubicBezTo>
                  <a:pt x="127" y="226"/>
                  <a:pt x="127" y="226"/>
                  <a:pt x="127" y="227"/>
                </a:cubicBezTo>
                <a:cubicBezTo>
                  <a:pt x="127" y="228"/>
                  <a:pt x="123" y="229"/>
                  <a:pt x="125" y="227"/>
                </a:cubicBezTo>
                <a:cubicBezTo>
                  <a:pt x="125" y="227"/>
                  <a:pt x="126" y="227"/>
                  <a:pt x="126" y="227"/>
                </a:cubicBezTo>
                <a:close/>
                <a:moveTo>
                  <a:pt x="117" y="218"/>
                </a:moveTo>
                <a:cubicBezTo>
                  <a:pt x="118" y="217"/>
                  <a:pt x="118" y="217"/>
                  <a:pt x="120" y="216"/>
                </a:cubicBezTo>
                <a:cubicBezTo>
                  <a:pt x="121" y="217"/>
                  <a:pt x="117" y="218"/>
                  <a:pt x="118" y="219"/>
                </a:cubicBezTo>
                <a:cubicBezTo>
                  <a:pt x="118" y="219"/>
                  <a:pt x="117" y="218"/>
                  <a:pt x="117" y="218"/>
                </a:cubicBezTo>
                <a:close/>
                <a:moveTo>
                  <a:pt x="89" y="182"/>
                </a:moveTo>
                <a:cubicBezTo>
                  <a:pt x="89" y="181"/>
                  <a:pt x="90" y="181"/>
                  <a:pt x="91" y="180"/>
                </a:cubicBezTo>
                <a:cubicBezTo>
                  <a:pt x="91" y="181"/>
                  <a:pt x="91" y="181"/>
                  <a:pt x="91" y="181"/>
                </a:cubicBezTo>
                <a:cubicBezTo>
                  <a:pt x="90" y="180"/>
                  <a:pt x="90" y="182"/>
                  <a:pt x="90" y="183"/>
                </a:cubicBezTo>
                <a:cubicBezTo>
                  <a:pt x="90" y="182"/>
                  <a:pt x="90" y="182"/>
                  <a:pt x="89" y="182"/>
                </a:cubicBezTo>
                <a:close/>
                <a:moveTo>
                  <a:pt x="132" y="238"/>
                </a:moveTo>
                <a:cubicBezTo>
                  <a:pt x="132" y="237"/>
                  <a:pt x="133" y="237"/>
                  <a:pt x="133" y="236"/>
                </a:cubicBezTo>
                <a:cubicBezTo>
                  <a:pt x="134" y="237"/>
                  <a:pt x="133" y="237"/>
                  <a:pt x="132" y="238"/>
                </a:cubicBezTo>
                <a:close/>
                <a:moveTo>
                  <a:pt x="109" y="208"/>
                </a:moveTo>
                <a:cubicBezTo>
                  <a:pt x="109" y="207"/>
                  <a:pt x="110" y="207"/>
                  <a:pt x="111" y="206"/>
                </a:cubicBezTo>
                <a:cubicBezTo>
                  <a:pt x="111" y="207"/>
                  <a:pt x="110" y="207"/>
                  <a:pt x="109" y="208"/>
                </a:cubicBezTo>
                <a:close/>
                <a:moveTo>
                  <a:pt x="114" y="213"/>
                </a:moveTo>
                <a:cubicBezTo>
                  <a:pt x="113" y="213"/>
                  <a:pt x="115" y="211"/>
                  <a:pt x="116" y="212"/>
                </a:cubicBezTo>
                <a:cubicBezTo>
                  <a:pt x="116" y="213"/>
                  <a:pt x="114" y="212"/>
                  <a:pt x="114" y="213"/>
                </a:cubicBezTo>
                <a:close/>
                <a:moveTo>
                  <a:pt x="88" y="179"/>
                </a:moveTo>
                <a:cubicBezTo>
                  <a:pt x="87" y="179"/>
                  <a:pt x="89" y="179"/>
                  <a:pt x="89" y="179"/>
                </a:cubicBezTo>
                <a:cubicBezTo>
                  <a:pt x="89" y="179"/>
                  <a:pt x="89" y="179"/>
                  <a:pt x="89" y="179"/>
                </a:cubicBezTo>
                <a:cubicBezTo>
                  <a:pt x="89" y="179"/>
                  <a:pt x="90" y="178"/>
                  <a:pt x="91" y="178"/>
                </a:cubicBezTo>
                <a:cubicBezTo>
                  <a:pt x="92" y="178"/>
                  <a:pt x="90" y="178"/>
                  <a:pt x="90" y="179"/>
                </a:cubicBezTo>
                <a:cubicBezTo>
                  <a:pt x="89" y="179"/>
                  <a:pt x="90" y="180"/>
                  <a:pt x="88" y="179"/>
                </a:cubicBezTo>
                <a:close/>
                <a:moveTo>
                  <a:pt x="113" y="209"/>
                </a:moveTo>
                <a:cubicBezTo>
                  <a:pt x="112" y="208"/>
                  <a:pt x="116" y="208"/>
                  <a:pt x="113" y="209"/>
                </a:cubicBezTo>
                <a:close/>
                <a:moveTo>
                  <a:pt x="121" y="207"/>
                </a:moveTo>
                <a:cubicBezTo>
                  <a:pt x="120" y="210"/>
                  <a:pt x="116" y="209"/>
                  <a:pt x="115" y="211"/>
                </a:cubicBezTo>
                <a:cubicBezTo>
                  <a:pt x="115" y="211"/>
                  <a:pt x="115" y="211"/>
                  <a:pt x="115" y="210"/>
                </a:cubicBezTo>
                <a:cubicBezTo>
                  <a:pt x="115" y="210"/>
                  <a:pt x="115" y="210"/>
                  <a:pt x="115" y="210"/>
                </a:cubicBezTo>
                <a:cubicBezTo>
                  <a:pt x="116" y="209"/>
                  <a:pt x="118" y="208"/>
                  <a:pt x="121" y="207"/>
                </a:cubicBezTo>
                <a:close/>
                <a:moveTo>
                  <a:pt x="118" y="206"/>
                </a:moveTo>
                <a:cubicBezTo>
                  <a:pt x="118" y="207"/>
                  <a:pt x="117" y="208"/>
                  <a:pt x="116" y="208"/>
                </a:cubicBezTo>
                <a:cubicBezTo>
                  <a:pt x="115" y="208"/>
                  <a:pt x="115" y="209"/>
                  <a:pt x="115" y="208"/>
                </a:cubicBezTo>
                <a:cubicBezTo>
                  <a:pt x="116" y="208"/>
                  <a:pt x="117" y="206"/>
                  <a:pt x="118" y="206"/>
                </a:cubicBezTo>
                <a:close/>
                <a:moveTo>
                  <a:pt x="93" y="180"/>
                </a:moveTo>
                <a:cubicBezTo>
                  <a:pt x="92" y="179"/>
                  <a:pt x="94" y="179"/>
                  <a:pt x="94" y="179"/>
                </a:cubicBezTo>
                <a:cubicBezTo>
                  <a:pt x="95" y="180"/>
                  <a:pt x="92" y="179"/>
                  <a:pt x="93" y="180"/>
                </a:cubicBezTo>
                <a:close/>
                <a:moveTo>
                  <a:pt x="112" y="204"/>
                </a:moveTo>
                <a:cubicBezTo>
                  <a:pt x="111" y="203"/>
                  <a:pt x="113" y="204"/>
                  <a:pt x="113" y="203"/>
                </a:cubicBezTo>
                <a:cubicBezTo>
                  <a:pt x="114" y="204"/>
                  <a:pt x="112" y="204"/>
                  <a:pt x="112" y="204"/>
                </a:cubicBezTo>
                <a:close/>
                <a:moveTo>
                  <a:pt x="122" y="215"/>
                </a:moveTo>
                <a:cubicBezTo>
                  <a:pt x="121" y="214"/>
                  <a:pt x="123" y="215"/>
                  <a:pt x="123" y="214"/>
                </a:cubicBezTo>
                <a:cubicBezTo>
                  <a:pt x="124" y="214"/>
                  <a:pt x="122" y="215"/>
                  <a:pt x="122" y="215"/>
                </a:cubicBezTo>
                <a:close/>
                <a:moveTo>
                  <a:pt x="129" y="223"/>
                </a:moveTo>
                <a:cubicBezTo>
                  <a:pt x="128" y="223"/>
                  <a:pt x="129" y="223"/>
                  <a:pt x="130" y="223"/>
                </a:cubicBezTo>
                <a:cubicBezTo>
                  <a:pt x="132" y="220"/>
                  <a:pt x="130" y="223"/>
                  <a:pt x="129" y="223"/>
                </a:cubicBezTo>
                <a:close/>
                <a:moveTo>
                  <a:pt x="126" y="219"/>
                </a:moveTo>
                <a:cubicBezTo>
                  <a:pt x="125" y="218"/>
                  <a:pt x="128" y="217"/>
                  <a:pt x="129" y="216"/>
                </a:cubicBezTo>
                <a:cubicBezTo>
                  <a:pt x="129" y="218"/>
                  <a:pt x="126" y="218"/>
                  <a:pt x="126" y="219"/>
                </a:cubicBezTo>
                <a:close/>
                <a:moveTo>
                  <a:pt x="130" y="224"/>
                </a:moveTo>
                <a:cubicBezTo>
                  <a:pt x="130" y="223"/>
                  <a:pt x="132" y="223"/>
                  <a:pt x="132" y="223"/>
                </a:cubicBezTo>
                <a:cubicBezTo>
                  <a:pt x="135" y="222"/>
                  <a:pt x="133" y="223"/>
                  <a:pt x="130" y="224"/>
                </a:cubicBezTo>
                <a:close/>
                <a:moveTo>
                  <a:pt x="118" y="206"/>
                </a:moveTo>
                <a:cubicBezTo>
                  <a:pt x="119" y="206"/>
                  <a:pt x="120" y="204"/>
                  <a:pt x="122" y="205"/>
                </a:cubicBezTo>
                <a:cubicBezTo>
                  <a:pt x="122" y="206"/>
                  <a:pt x="118" y="206"/>
                  <a:pt x="119" y="207"/>
                </a:cubicBezTo>
                <a:cubicBezTo>
                  <a:pt x="119" y="207"/>
                  <a:pt x="118" y="206"/>
                  <a:pt x="118" y="206"/>
                </a:cubicBezTo>
                <a:close/>
                <a:moveTo>
                  <a:pt x="110" y="190"/>
                </a:moveTo>
                <a:cubicBezTo>
                  <a:pt x="110" y="191"/>
                  <a:pt x="110" y="191"/>
                  <a:pt x="110" y="191"/>
                </a:cubicBezTo>
                <a:cubicBezTo>
                  <a:pt x="109" y="191"/>
                  <a:pt x="109" y="192"/>
                  <a:pt x="108" y="191"/>
                </a:cubicBezTo>
                <a:cubicBezTo>
                  <a:pt x="109" y="190"/>
                  <a:pt x="109" y="192"/>
                  <a:pt x="110" y="190"/>
                </a:cubicBezTo>
                <a:close/>
                <a:moveTo>
                  <a:pt x="98" y="177"/>
                </a:moveTo>
                <a:cubicBezTo>
                  <a:pt x="98" y="176"/>
                  <a:pt x="100" y="175"/>
                  <a:pt x="102" y="175"/>
                </a:cubicBezTo>
                <a:cubicBezTo>
                  <a:pt x="101" y="175"/>
                  <a:pt x="100" y="176"/>
                  <a:pt x="99" y="177"/>
                </a:cubicBezTo>
                <a:cubicBezTo>
                  <a:pt x="100" y="176"/>
                  <a:pt x="98" y="176"/>
                  <a:pt x="98" y="177"/>
                </a:cubicBezTo>
                <a:close/>
                <a:moveTo>
                  <a:pt x="122" y="207"/>
                </a:moveTo>
                <a:cubicBezTo>
                  <a:pt x="122" y="205"/>
                  <a:pt x="124" y="206"/>
                  <a:pt x="125" y="205"/>
                </a:cubicBezTo>
                <a:cubicBezTo>
                  <a:pt x="125" y="206"/>
                  <a:pt x="124" y="206"/>
                  <a:pt x="122" y="207"/>
                </a:cubicBezTo>
                <a:close/>
                <a:moveTo>
                  <a:pt x="135" y="221"/>
                </a:moveTo>
                <a:cubicBezTo>
                  <a:pt x="137" y="219"/>
                  <a:pt x="139" y="218"/>
                  <a:pt x="143" y="217"/>
                </a:cubicBezTo>
                <a:cubicBezTo>
                  <a:pt x="141" y="219"/>
                  <a:pt x="137" y="220"/>
                  <a:pt x="135" y="221"/>
                </a:cubicBezTo>
                <a:close/>
                <a:moveTo>
                  <a:pt x="106" y="185"/>
                </a:moveTo>
                <a:cubicBezTo>
                  <a:pt x="106" y="184"/>
                  <a:pt x="108" y="185"/>
                  <a:pt x="108" y="184"/>
                </a:cubicBezTo>
                <a:cubicBezTo>
                  <a:pt x="109" y="186"/>
                  <a:pt x="107" y="185"/>
                  <a:pt x="106" y="185"/>
                </a:cubicBezTo>
                <a:close/>
                <a:moveTo>
                  <a:pt x="122" y="204"/>
                </a:moveTo>
                <a:cubicBezTo>
                  <a:pt x="122" y="203"/>
                  <a:pt x="123" y="204"/>
                  <a:pt x="123" y="203"/>
                </a:cubicBezTo>
                <a:cubicBezTo>
                  <a:pt x="124" y="204"/>
                  <a:pt x="122" y="204"/>
                  <a:pt x="122" y="204"/>
                </a:cubicBezTo>
                <a:close/>
                <a:moveTo>
                  <a:pt x="122" y="201"/>
                </a:moveTo>
                <a:cubicBezTo>
                  <a:pt x="122" y="202"/>
                  <a:pt x="124" y="199"/>
                  <a:pt x="125" y="200"/>
                </a:cubicBezTo>
                <a:cubicBezTo>
                  <a:pt x="124" y="200"/>
                  <a:pt x="123" y="201"/>
                  <a:pt x="122" y="201"/>
                </a:cubicBezTo>
                <a:close/>
                <a:moveTo>
                  <a:pt x="125" y="203"/>
                </a:moveTo>
                <a:cubicBezTo>
                  <a:pt x="125" y="203"/>
                  <a:pt x="125" y="203"/>
                  <a:pt x="124" y="202"/>
                </a:cubicBezTo>
                <a:cubicBezTo>
                  <a:pt x="125" y="202"/>
                  <a:pt x="126" y="202"/>
                  <a:pt x="127" y="201"/>
                </a:cubicBezTo>
                <a:cubicBezTo>
                  <a:pt x="127" y="201"/>
                  <a:pt x="126" y="202"/>
                  <a:pt x="127" y="202"/>
                </a:cubicBezTo>
                <a:cubicBezTo>
                  <a:pt x="126" y="202"/>
                  <a:pt x="125" y="203"/>
                  <a:pt x="125" y="203"/>
                </a:cubicBezTo>
                <a:close/>
                <a:moveTo>
                  <a:pt x="151" y="234"/>
                </a:moveTo>
                <a:cubicBezTo>
                  <a:pt x="149" y="233"/>
                  <a:pt x="153" y="232"/>
                  <a:pt x="152" y="232"/>
                </a:cubicBezTo>
                <a:cubicBezTo>
                  <a:pt x="153" y="232"/>
                  <a:pt x="153" y="232"/>
                  <a:pt x="153" y="232"/>
                </a:cubicBezTo>
                <a:cubicBezTo>
                  <a:pt x="154" y="232"/>
                  <a:pt x="151" y="233"/>
                  <a:pt x="151" y="234"/>
                </a:cubicBezTo>
                <a:close/>
                <a:moveTo>
                  <a:pt x="106" y="177"/>
                </a:moveTo>
                <a:cubicBezTo>
                  <a:pt x="105" y="176"/>
                  <a:pt x="108" y="176"/>
                  <a:pt x="109" y="176"/>
                </a:cubicBezTo>
                <a:cubicBezTo>
                  <a:pt x="109" y="177"/>
                  <a:pt x="107" y="176"/>
                  <a:pt x="106" y="177"/>
                </a:cubicBezTo>
                <a:close/>
                <a:moveTo>
                  <a:pt x="137" y="214"/>
                </a:moveTo>
                <a:cubicBezTo>
                  <a:pt x="140" y="210"/>
                  <a:pt x="144" y="209"/>
                  <a:pt x="148" y="207"/>
                </a:cubicBezTo>
                <a:cubicBezTo>
                  <a:pt x="145" y="210"/>
                  <a:pt x="141" y="211"/>
                  <a:pt x="137" y="214"/>
                </a:cubicBezTo>
                <a:close/>
                <a:moveTo>
                  <a:pt x="114" y="183"/>
                </a:moveTo>
                <a:cubicBezTo>
                  <a:pt x="113" y="182"/>
                  <a:pt x="115" y="183"/>
                  <a:pt x="116" y="182"/>
                </a:cubicBezTo>
                <a:cubicBezTo>
                  <a:pt x="117" y="182"/>
                  <a:pt x="114" y="183"/>
                  <a:pt x="115" y="184"/>
                </a:cubicBezTo>
                <a:cubicBezTo>
                  <a:pt x="115" y="183"/>
                  <a:pt x="115" y="183"/>
                  <a:pt x="114" y="183"/>
                </a:cubicBezTo>
                <a:close/>
                <a:moveTo>
                  <a:pt x="155" y="231"/>
                </a:moveTo>
                <a:cubicBezTo>
                  <a:pt x="155" y="230"/>
                  <a:pt x="157" y="229"/>
                  <a:pt x="158" y="228"/>
                </a:cubicBezTo>
                <a:cubicBezTo>
                  <a:pt x="158" y="230"/>
                  <a:pt x="156" y="230"/>
                  <a:pt x="155" y="231"/>
                </a:cubicBezTo>
                <a:close/>
                <a:moveTo>
                  <a:pt x="130" y="200"/>
                </a:moveTo>
                <a:cubicBezTo>
                  <a:pt x="130" y="200"/>
                  <a:pt x="130" y="200"/>
                  <a:pt x="130" y="200"/>
                </a:cubicBezTo>
                <a:cubicBezTo>
                  <a:pt x="130" y="200"/>
                  <a:pt x="130" y="200"/>
                  <a:pt x="130" y="199"/>
                </a:cubicBezTo>
                <a:cubicBezTo>
                  <a:pt x="130" y="199"/>
                  <a:pt x="130" y="200"/>
                  <a:pt x="130" y="200"/>
                </a:cubicBezTo>
                <a:cubicBezTo>
                  <a:pt x="130" y="199"/>
                  <a:pt x="131" y="200"/>
                  <a:pt x="131" y="199"/>
                </a:cubicBezTo>
                <a:cubicBezTo>
                  <a:pt x="131" y="199"/>
                  <a:pt x="131" y="200"/>
                  <a:pt x="130" y="200"/>
                </a:cubicBezTo>
                <a:close/>
                <a:moveTo>
                  <a:pt x="110" y="175"/>
                </a:moveTo>
                <a:cubicBezTo>
                  <a:pt x="109" y="175"/>
                  <a:pt x="111" y="174"/>
                  <a:pt x="111" y="174"/>
                </a:cubicBezTo>
                <a:cubicBezTo>
                  <a:pt x="112" y="174"/>
                  <a:pt x="110" y="175"/>
                  <a:pt x="110" y="175"/>
                </a:cubicBezTo>
                <a:close/>
                <a:moveTo>
                  <a:pt x="117" y="183"/>
                </a:moveTo>
                <a:cubicBezTo>
                  <a:pt x="117" y="183"/>
                  <a:pt x="117" y="182"/>
                  <a:pt x="117" y="182"/>
                </a:cubicBezTo>
                <a:cubicBezTo>
                  <a:pt x="117" y="182"/>
                  <a:pt x="117" y="181"/>
                  <a:pt x="116" y="182"/>
                </a:cubicBezTo>
                <a:cubicBezTo>
                  <a:pt x="116" y="180"/>
                  <a:pt x="118" y="181"/>
                  <a:pt x="118" y="182"/>
                </a:cubicBezTo>
                <a:cubicBezTo>
                  <a:pt x="118" y="182"/>
                  <a:pt x="117" y="182"/>
                  <a:pt x="117" y="183"/>
                </a:cubicBezTo>
                <a:close/>
                <a:moveTo>
                  <a:pt x="113" y="175"/>
                </a:moveTo>
                <a:cubicBezTo>
                  <a:pt x="112" y="174"/>
                  <a:pt x="115" y="174"/>
                  <a:pt x="115" y="174"/>
                </a:cubicBezTo>
                <a:cubicBezTo>
                  <a:pt x="115" y="174"/>
                  <a:pt x="114" y="174"/>
                  <a:pt x="113" y="175"/>
                </a:cubicBezTo>
                <a:close/>
                <a:moveTo>
                  <a:pt x="151" y="220"/>
                </a:moveTo>
                <a:cubicBezTo>
                  <a:pt x="151" y="218"/>
                  <a:pt x="153" y="218"/>
                  <a:pt x="154" y="218"/>
                </a:cubicBezTo>
                <a:cubicBezTo>
                  <a:pt x="154" y="219"/>
                  <a:pt x="152" y="219"/>
                  <a:pt x="151" y="220"/>
                </a:cubicBezTo>
                <a:close/>
                <a:moveTo>
                  <a:pt x="120" y="183"/>
                </a:moveTo>
                <a:cubicBezTo>
                  <a:pt x="120" y="181"/>
                  <a:pt x="121" y="182"/>
                  <a:pt x="122" y="181"/>
                </a:cubicBezTo>
                <a:cubicBezTo>
                  <a:pt x="122" y="182"/>
                  <a:pt x="120" y="182"/>
                  <a:pt x="120" y="183"/>
                </a:cubicBezTo>
                <a:close/>
                <a:moveTo>
                  <a:pt x="108" y="167"/>
                </a:moveTo>
                <a:cubicBezTo>
                  <a:pt x="108" y="166"/>
                  <a:pt x="109" y="166"/>
                  <a:pt x="110" y="166"/>
                </a:cubicBezTo>
                <a:cubicBezTo>
                  <a:pt x="110" y="167"/>
                  <a:pt x="108" y="166"/>
                  <a:pt x="108" y="167"/>
                </a:cubicBezTo>
                <a:close/>
                <a:moveTo>
                  <a:pt x="120" y="181"/>
                </a:moveTo>
                <a:cubicBezTo>
                  <a:pt x="122" y="178"/>
                  <a:pt x="126" y="177"/>
                  <a:pt x="128" y="176"/>
                </a:cubicBezTo>
                <a:cubicBezTo>
                  <a:pt x="127" y="178"/>
                  <a:pt x="123" y="179"/>
                  <a:pt x="120" y="181"/>
                </a:cubicBezTo>
                <a:close/>
                <a:moveTo>
                  <a:pt x="119" y="178"/>
                </a:moveTo>
                <a:cubicBezTo>
                  <a:pt x="119" y="177"/>
                  <a:pt x="121" y="175"/>
                  <a:pt x="122" y="176"/>
                </a:cubicBezTo>
                <a:cubicBezTo>
                  <a:pt x="121" y="176"/>
                  <a:pt x="120" y="177"/>
                  <a:pt x="119" y="178"/>
                </a:cubicBezTo>
                <a:close/>
                <a:moveTo>
                  <a:pt x="147" y="209"/>
                </a:moveTo>
                <a:cubicBezTo>
                  <a:pt x="146" y="209"/>
                  <a:pt x="147" y="207"/>
                  <a:pt x="148" y="209"/>
                </a:cubicBezTo>
                <a:cubicBezTo>
                  <a:pt x="148" y="210"/>
                  <a:pt x="147" y="209"/>
                  <a:pt x="147" y="209"/>
                </a:cubicBezTo>
                <a:close/>
                <a:moveTo>
                  <a:pt x="111" y="166"/>
                </a:moveTo>
                <a:cubicBezTo>
                  <a:pt x="112" y="163"/>
                  <a:pt x="116" y="163"/>
                  <a:pt x="118" y="160"/>
                </a:cubicBezTo>
                <a:cubicBezTo>
                  <a:pt x="118" y="163"/>
                  <a:pt x="113" y="163"/>
                  <a:pt x="111" y="166"/>
                </a:cubicBezTo>
                <a:close/>
                <a:moveTo>
                  <a:pt x="154" y="218"/>
                </a:moveTo>
                <a:cubicBezTo>
                  <a:pt x="155" y="217"/>
                  <a:pt x="155" y="216"/>
                  <a:pt x="156" y="216"/>
                </a:cubicBezTo>
                <a:cubicBezTo>
                  <a:pt x="156" y="217"/>
                  <a:pt x="155" y="217"/>
                  <a:pt x="154" y="218"/>
                </a:cubicBezTo>
                <a:close/>
                <a:moveTo>
                  <a:pt x="141" y="198"/>
                </a:moveTo>
                <a:cubicBezTo>
                  <a:pt x="140" y="196"/>
                  <a:pt x="142" y="196"/>
                  <a:pt x="143" y="196"/>
                </a:cubicBezTo>
                <a:cubicBezTo>
                  <a:pt x="143" y="197"/>
                  <a:pt x="141" y="197"/>
                  <a:pt x="141" y="198"/>
                </a:cubicBezTo>
                <a:close/>
                <a:moveTo>
                  <a:pt x="159" y="217"/>
                </a:moveTo>
                <a:cubicBezTo>
                  <a:pt x="159" y="216"/>
                  <a:pt x="161" y="216"/>
                  <a:pt x="162" y="215"/>
                </a:cubicBezTo>
                <a:cubicBezTo>
                  <a:pt x="162" y="217"/>
                  <a:pt x="160" y="216"/>
                  <a:pt x="159" y="217"/>
                </a:cubicBezTo>
                <a:close/>
                <a:moveTo>
                  <a:pt x="151" y="206"/>
                </a:moveTo>
                <a:cubicBezTo>
                  <a:pt x="150" y="204"/>
                  <a:pt x="154" y="204"/>
                  <a:pt x="154" y="203"/>
                </a:cubicBezTo>
                <a:cubicBezTo>
                  <a:pt x="154" y="205"/>
                  <a:pt x="151" y="204"/>
                  <a:pt x="151" y="206"/>
                </a:cubicBezTo>
                <a:close/>
                <a:moveTo>
                  <a:pt x="129" y="175"/>
                </a:moveTo>
                <a:cubicBezTo>
                  <a:pt x="129" y="175"/>
                  <a:pt x="130" y="174"/>
                  <a:pt x="131" y="174"/>
                </a:cubicBezTo>
                <a:cubicBezTo>
                  <a:pt x="131" y="174"/>
                  <a:pt x="130" y="175"/>
                  <a:pt x="129" y="175"/>
                </a:cubicBezTo>
                <a:close/>
                <a:moveTo>
                  <a:pt x="153" y="192"/>
                </a:moveTo>
                <a:cubicBezTo>
                  <a:pt x="154" y="193"/>
                  <a:pt x="154" y="192"/>
                  <a:pt x="153" y="191"/>
                </a:cubicBezTo>
                <a:cubicBezTo>
                  <a:pt x="154" y="191"/>
                  <a:pt x="154" y="191"/>
                  <a:pt x="155" y="190"/>
                </a:cubicBezTo>
                <a:cubicBezTo>
                  <a:pt x="155" y="190"/>
                  <a:pt x="154" y="191"/>
                  <a:pt x="154" y="191"/>
                </a:cubicBezTo>
                <a:cubicBezTo>
                  <a:pt x="155" y="192"/>
                  <a:pt x="155" y="191"/>
                  <a:pt x="155" y="192"/>
                </a:cubicBezTo>
                <a:cubicBezTo>
                  <a:pt x="155" y="191"/>
                  <a:pt x="155" y="189"/>
                  <a:pt x="157" y="190"/>
                </a:cubicBezTo>
                <a:cubicBezTo>
                  <a:pt x="157" y="190"/>
                  <a:pt x="156" y="190"/>
                  <a:pt x="156" y="189"/>
                </a:cubicBezTo>
                <a:cubicBezTo>
                  <a:pt x="157" y="189"/>
                  <a:pt x="157" y="189"/>
                  <a:pt x="158" y="189"/>
                </a:cubicBezTo>
                <a:cubicBezTo>
                  <a:pt x="158" y="189"/>
                  <a:pt x="157" y="189"/>
                  <a:pt x="157" y="190"/>
                </a:cubicBezTo>
                <a:cubicBezTo>
                  <a:pt x="158" y="189"/>
                  <a:pt x="160" y="189"/>
                  <a:pt x="161" y="188"/>
                </a:cubicBezTo>
                <a:cubicBezTo>
                  <a:pt x="158" y="192"/>
                  <a:pt x="154" y="193"/>
                  <a:pt x="148" y="196"/>
                </a:cubicBezTo>
                <a:cubicBezTo>
                  <a:pt x="147" y="195"/>
                  <a:pt x="150" y="195"/>
                  <a:pt x="148" y="194"/>
                </a:cubicBezTo>
                <a:cubicBezTo>
                  <a:pt x="149" y="193"/>
                  <a:pt x="150" y="194"/>
                  <a:pt x="151" y="193"/>
                </a:cubicBezTo>
                <a:cubicBezTo>
                  <a:pt x="150" y="191"/>
                  <a:pt x="150" y="194"/>
                  <a:pt x="149" y="192"/>
                </a:cubicBezTo>
                <a:cubicBezTo>
                  <a:pt x="150" y="193"/>
                  <a:pt x="150" y="192"/>
                  <a:pt x="151" y="191"/>
                </a:cubicBezTo>
                <a:cubicBezTo>
                  <a:pt x="151" y="193"/>
                  <a:pt x="152" y="193"/>
                  <a:pt x="153" y="193"/>
                </a:cubicBezTo>
                <a:cubicBezTo>
                  <a:pt x="153" y="192"/>
                  <a:pt x="153" y="192"/>
                  <a:pt x="153" y="191"/>
                </a:cubicBezTo>
                <a:cubicBezTo>
                  <a:pt x="153" y="191"/>
                  <a:pt x="154" y="192"/>
                  <a:pt x="153" y="192"/>
                </a:cubicBezTo>
                <a:close/>
                <a:moveTo>
                  <a:pt x="153" y="194"/>
                </a:moveTo>
                <a:cubicBezTo>
                  <a:pt x="152" y="195"/>
                  <a:pt x="151" y="196"/>
                  <a:pt x="150" y="197"/>
                </a:cubicBezTo>
                <a:cubicBezTo>
                  <a:pt x="150" y="194"/>
                  <a:pt x="153" y="195"/>
                  <a:pt x="154" y="194"/>
                </a:cubicBezTo>
                <a:cubicBezTo>
                  <a:pt x="155" y="195"/>
                  <a:pt x="153" y="195"/>
                  <a:pt x="153" y="195"/>
                </a:cubicBezTo>
                <a:cubicBezTo>
                  <a:pt x="153" y="195"/>
                  <a:pt x="153" y="195"/>
                  <a:pt x="153" y="194"/>
                </a:cubicBezTo>
                <a:close/>
                <a:moveTo>
                  <a:pt x="128" y="170"/>
                </a:moveTo>
                <a:cubicBezTo>
                  <a:pt x="128" y="169"/>
                  <a:pt x="129" y="170"/>
                  <a:pt x="129" y="169"/>
                </a:cubicBezTo>
                <a:cubicBezTo>
                  <a:pt x="131" y="171"/>
                  <a:pt x="129" y="170"/>
                  <a:pt x="128" y="170"/>
                </a:cubicBezTo>
                <a:close/>
                <a:moveTo>
                  <a:pt x="134" y="175"/>
                </a:moveTo>
                <a:cubicBezTo>
                  <a:pt x="134" y="174"/>
                  <a:pt x="135" y="174"/>
                  <a:pt x="136" y="173"/>
                </a:cubicBezTo>
                <a:cubicBezTo>
                  <a:pt x="136" y="174"/>
                  <a:pt x="135" y="174"/>
                  <a:pt x="134" y="175"/>
                </a:cubicBezTo>
                <a:close/>
                <a:moveTo>
                  <a:pt x="130" y="170"/>
                </a:moveTo>
                <a:cubicBezTo>
                  <a:pt x="130" y="169"/>
                  <a:pt x="130" y="169"/>
                  <a:pt x="130" y="168"/>
                </a:cubicBezTo>
                <a:cubicBezTo>
                  <a:pt x="131" y="169"/>
                  <a:pt x="131" y="169"/>
                  <a:pt x="132" y="169"/>
                </a:cubicBezTo>
                <a:cubicBezTo>
                  <a:pt x="131" y="169"/>
                  <a:pt x="131" y="169"/>
                  <a:pt x="131" y="169"/>
                </a:cubicBezTo>
                <a:cubicBezTo>
                  <a:pt x="131" y="170"/>
                  <a:pt x="130" y="169"/>
                  <a:pt x="130" y="170"/>
                </a:cubicBezTo>
                <a:close/>
                <a:moveTo>
                  <a:pt x="160" y="202"/>
                </a:moveTo>
                <a:cubicBezTo>
                  <a:pt x="160" y="200"/>
                  <a:pt x="162" y="201"/>
                  <a:pt x="163" y="199"/>
                </a:cubicBezTo>
                <a:cubicBezTo>
                  <a:pt x="163" y="200"/>
                  <a:pt x="163" y="199"/>
                  <a:pt x="164" y="200"/>
                </a:cubicBezTo>
                <a:cubicBezTo>
                  <a:pt x="163" y="201"/>
                  <a:pt x="163" y="201"/>
                  <a:pt x="163" y="201"/>
                </a:cubicBezTo>
                <a:cubicBezTo>
                  <a:pt x="162" y="201"/>
                  <a:pt x="162" y="201"/>
                  <a:pt x="162" y="201"/>
                </a:cubicBezTo>
                <a:cubicBezTo>
                  <a:pt x="161" y="201"/>
                  <a:pt x="162" y="202"/>
                  <a:pt x="161" y="202"/>
                </a:cubicBezTo>
                <a:cubicBezTo>
                  <a:pt x="161" y="202"/>
                  <a:pt x="161" y="202"/>
                  <a:pt x="160" y="202"/>
                </a:cubicBezTo>
                <a:close/>
                <a:moveTo>
                  <a:pt x="172" y="210"/>
                </a:moveTo>
                <a:cubicBezTo>
                  <a:pt x="171" y="210"/>
                  <a:pt x="171" y="211"/>
                  <a:pt x="170" y="211"/>
                </a:cubicBezTo>
                <a:cubicBezTo>
                  <a:pt x="169" y="211"/>
                  <a:pt x="171" y="209"/>
                  <a:pt x="172" y="210"/>
                </a:cubicBezTo>
                <a:close/>
                <a:moveTo>
                  <a:pt x="123" y="157"/>
                </a:moveTo>
                <a:cubicBezTo>
                  <a:pt x="122" y="156"/>
                  <a:pt x="124" y="156"/>
                  <a:pt x="123" y="156"/>
                </a:cubicBezTo>
                <a:cubicBezTo>
                  <a:pt x="125" y="156"/>
                  <a:pt x="123" y="157"/>
                  <a:pt x="123" y="157"/>
                </a:cubicBezTo>
                <a:close/>
                <a:moveTo>
                  <a:pt x="138" y="173"/>
                </a:moveTo>
                <a:cubicBezTo>
                  <a:pt x="138" y="171"/>
                  <a:pt x="141" y="171"/>
                  <a:pt x="143" y="169"/>
                </a:cubicBezTo>
                <a:cubicBezTo>
                  <a:pt x="143" y="169"/>
                  <a:pt x="143" y="170"/>
                  <a:pt x="143" y="170"/>
                </a:cubicBezTo>
                <a:cubicBezTo>
                  <a:pt x="144" y="170"/>
                  <a:pt x="142" y="170"/>
                  <a:pt x="143" y="171"/>
                </a:cubicBezTo>
                <a:cubicBezTo>
                  <a:pt x="142" y="169"/>
                  <a:pt x="141" y="171"/>
                  <a:pt x="141" y="172"/>
                </a:cubicBezTo>
                <a:cubicBezTo>
                  <a:pt x="140" y="172"/>
                  <a:pt x="139" y="171"/>
                  <a:pt x="138" y="173"/>
                </a:cubicBezTo>
                <a:close/>
                <a:moveTo>
                  <a:pt x="124" y="156"/>
                </a:moveTo>
                <a:cubicBezTo>
                  <a:pt x="124" y="154"/>
                  <a:pt x="126" y="154"/>
                  <a:pt x="127" y="153"/>
                </a:cubicBezTo>
                <a:cubicBezTo>
                  <a:pt x="127" y="154"/>
                  <a:pt x="125" y="155"/>
                  <a:pt x="124" y="156"/>
                </a:cubicBezTo>
                <a:close/>
                <a:moveTo>
                  <a:pt x="167" y="203"/>
                </a:moveTo>
                <a:cubicBezTo>
                  <a:pt x="166" y="202"/>
                  <a:pt x="167" y="202"/>
                  <a:pt x="167" y="202"/>
                </a:cubicBezTo>
                <a:cubicBezTo>
                  <a:pt x="168" y="202"/>
                  <a:pt x="168" y="203"/>
                  <a:pt x="167" y="203"/>
                </a:cubicBezTo>
                <a:close/>
                <a:moveTo>
                  <a:pt x="158" y="192"/>
                </a:moveTo>
                <a:cubicBezTo>
                  <a:pt x="158" y="192"/>
                  <a:pt x="159" y="190"/>
                  <a:pt x="160" y="191"/>
                </a:cubicBezTo>
                <a:cubicBezTo>
                  <a:pt x="159" y="191"/>
                  <a:pt x="158" y="192"/>
                  <a:pt x="158" y="192"/>
                </a:cubicBezTo>
                <a:close/>
                <a:moveTo>
                  <a:pt x="130" y="160"/>
                </a:moveTo>
                <a:cubicBezTo>
                  <a:pt x="130" y="159"/>
                  <a:pt x="131" y="160"/>
                  <a:pt x="131" y="159"/>
                </a:cubicBezTo>
                <a:cubicBezTo>
                  <a:pt x="132" y="160"/>
                  <a:pt x="132" y="158"/>
                  <a:pt x="132" y="159"/>
                </a:cubicBezTo>
                <a:cubicBezTo>
                  <a:pt x="134" y="160"/>
                  <a:pt x="132" y="159"/>
                  <a:pt x="132" y="160"/>
                </a:cubicBezTo>
                <a:cubicBezTo>
                  <a:pt x="131" y="159"/>
                  <a:pt x="131" y="160"/>
                  <a:pt x="130" y="160"/>
                </a:cubicBezTo>
                <a:close/>
                <a:moveTo>
                  <a:pt x="144" y="160"/>
                </a:moveTo>
                <a:cubicBezTo>
                  <a:pt x="145" y="160"/>
                  <a:pt x="145" y="161"/>
                  <a:pt x="144" y="159"/>
                </a:cubicBezTo>
                <a:cubicBezTo>
                  <a:pt x="145" y="159"/>
                  <a:pt x="145" y="160"/>
                  <a:pt x="146" y="160"/>
                </a:cubicBezTo>
                <a:cubicBezTo>
                  <a:pt x="145" y="161"/>
                  <a:pt x="146" y="161"/>
                  <a:pt x="145" y="161"/>
                </a:cubicBezTo>
                <a:cubicBezTo>
                  <a:pt x="146" y="163"/>
                  <a:pt x="147" y="161"/>
                  <a:pt x="147" y="160"/>
                </a:cubicBezTo>
                <a:cubicBezTo>
                  <a:pt x="148" y="160"/>
                  <a:pt x="149" y="159"/>
                  <a:pt x="150" y="158"/>
                </a:cubicBezTo>
                <a:cubicBezTo>
                  <a:pt x="149" y="158"/>
                  <a:pt x="149" y="157"/>
                  <a:pt x="150" y="156"/>
                </a:cubicBezTo>
                <a:cubicBezTo>
                  <a:pt x="151" y="156"/>
                  <a:pt x="150" y="157"/>
                  <a:pt x="150" y="157"/>
                </a:cubicBezTo>
                <a:cubicBezTo>
                  <a:pt x="152" y="158"/>
                  <a:pt x="153" y="155"/>
                  <a:pt x="154" y="154"/>
                </a:cubicBezTo>
                <a:cubicBezTo>
                  <a:pt x="154" y="154"/>
                  <a:pt x="155" y="155"/>
                  <a:pt x="155" y="155"/>
                </a:cubicBezTo>
                <a:cubicBezTo>
                  <a:pt x="156" y="155"/>
                  <a:pt x="154" y="154"/>
                  <a:pt x="155" y="153"/>
                </a:cubicBezTo>
                <a:cubicBezTo>
                  <a:pt x="156" y="154"/>
                  <a:pt x="156" y="153"/>
                  <a:pt x="156" y="154"/>
                </a:cubicBezTo>
                <a:cubicBezTo>
                  <a:pt x="157" y="154"/>
                  <a:pt x="158" y="152"/>
                  <a:pt x="158" y="153"/>
                </a:cubicBezTo>
                <a:cubicBezTo>
                  <a:pt x="159" y="153"/>
                  <a:pt x="157" y="154"/>
                  <a:pt x="158" y="155"/>
                </a:cubicBezTo>
                <a:cubicBezTo>
                  <a:pt x="157" y="154"/>
                  <a:pt x="158" y="154"/>
                  <a:pt x="157" y="154"/>
                </a:cubicBezTo>
                <a:cubicBezTo>
                  <a:pt x="157" y="155"/>
                  <a:pt x="157" y="155"/>
                  <a:pt x="157" y="155"/>
                </a:cubicBezTo>
                <a:cubicBezTo>
                  <a:pt x="156" y="155"/>
                  <a:pt x="156" y="154"/>
                  <a:pt x="156" y="155"/>
                </a:cubicBezTo>
                <a:cubicBezTo>
                  <a:pt x="155" y="155"/>
                  <a:pt x="156" y="155"/>
                  <a:pt x="156" y="156"/>
                </a:cubicBezTo>
                <a:cubicBezTo>
                  <a:pt x="156" y="156"/>
                  <a:pt x="155" y="156"/>
                  <a:pt x="155" y="156"/>
                </a:cubicBezTo>
                <a:cubicBezTo>
                  <a:pt x="154" y="156"/>
                  <a:pt x="155" y="156"/>
                  <a:pt x="155" y="155"/>
                </a:cubicBezTo>
                <a:cubicBezTo>
                  <a:pt x="153" y="154"/>
                  <a:pt x="152" y="159"/>
                  <a:pt x="151" y="158"/>
                </a:cubicBezTo>
                <a:cubicBezTo>
                  <a:pt x="147" y="162"/>
                  <a:pt x="143" y="165"/>
                  <a:pt x="139" y="167"/>
                </a:cubicBezTo>
                <a:cubicBezTo>
                  <a:pt x="139" y="165"/>
                  <a:pt x="142" y="165"/>
                  <a:pt x="143" y="163"/>
                </a:cubicBezTo>
                <a:cubicBezTo>
                  <a:pt x="141" y="163"/>
                  <a:pt x="142" y="163"/>
                  <a:pt x="141" y="162"/>
                </a:cubicBezTo>
                <a:cubicBezTo>
                  <a:pt x="143" y="163"/>
                  <a:pt x="142" y="161"/>
                  <a:pt x="143" y="161"/>
                </a:cubicBezTo>
                <a:cubicBezTo>
                  <a:pt x="144" y="162"/>
                  <a:pt x="143" y="162"/>
                  <a:pt x="143" y="163"/>
                </a:cubicBezTo>
                <a:cubicBezTo>
                  <a:pt x="143" y="163"/>
                  <a:pt x="144" y="163"/>
                  <a:pt x="144" y="163"/>
                </a:cubicBezTo>
                <a:cubicBezTo>
                  <a:pt x="144" y="162"/>
                  <a:pt x="144" y="162"/>
                  <a:pt x="145" y="162"/>
                </a:cubicBezTo>
                <a:cubicBezTo>
                  <a:pt x="145" y="162"/>
                  <a:pt x="145" y="162"/>
                  <a:pt x="144" y="161"/>
                </a:cubicBezTo>
                <a:cubicBezTo>
                  <a:pt x="144" y="162"/>
                  <a:pt x="144" y="161"/>
                  <a:pt x="144" y="160"/>
                </a:cubicBezTo>
                <a:close/>
                <a:moveTo>
                  <a:pt x="138" y="165"/>
                </a:moveTo>
                <a:cubicBezTo>
                  <a:pt x="137" y="165"/>
                  <a:pt x="139" y="163"/>
                  <a:pt x="140" y="164"/>
                </a:cubicBezTo>
                <a:cubicBezTo>
                  <a:pt x="139" y="164"/>
                  <a:pt x="139" y="165"/>
                  <a:pt x="138" y="165"/>
                </a:cubicBezTo>
                <a:close/>
                <a:moveTo>
                  <a:pt x="129" y="155"/>
                </a:moveTo>
                <a:cubicBezTo>
                  <a:pt x="129" y="153"/>
                  <a:pt x="132" y="153"/>
                  <a:pt x="132" y="152"/>
                </a:cubicBezTo>
                <a:cubicBezTo>
                  <a:pt x="133" y="154"/>
                  <a:pt x="130" y="154"/>
                  <a:pt x="129" y="155"/>
                </a:cubicBezTo>
                <a:close/>
                <a:moveTo>
                  <a:pt x="162" y="186"/>
                </a:moveTo>
                <a:cubicBezTo>
                  <a:pt x="163" y="187"/>
                  <a:pt x="162" y="187"/>
                  <a:pt x="161" y="188"/>
                </a:cubicBezTo>
                <a:cubicBezTo>
                  <a:pt x="160" y="186"/>
                  <a:pt x="162" y="187"/>
                  <a:pt x="162" y="186"/>
                </a:cubicBezTo>
                <a:close/>
                <a:moveTo>
                  <a:pt x="144" y="169"/>
                </a:moveTo>
                <a:cubicBezTo>
                  <a:pt x="145" y="168"/>
                  <a:pt x="144" y="168"/>
                  <a:pt x="145" y="167"/>
                </a:cubicBezTo>
                <a:cubicBezTo>
                  <a:pt x="145" y="168"/>
                  <a:pt x="145" y="168"/>
                  <a:pt x="145" y="168"/>
                </a:cubicBezTo>
                <a:cubicBezTo>
                  <a:pt x="146" y="168"/>
                  <a:pt x="144" y="167"/>
                  <a:pt x="145" y="167"/>
                </a:cubicBezTo>
                <a:cubicBezTo>
                  <a:pt x="145" y="167"/>
                  <a:pt x="145" y="168"/>
                  <a:pt x="146" y="168"/>
                </a:cubicBezTo>
                <a:cubicBezTo>
                  <a:pt x="147" y="168"/>
                  <a:pt x="145" y="167"/>
                  <a:pt x="146" y="167"/>
                </a:cubicBezTo>
                <a:cubicBezTo>
                  <a:pt x="146" y="167"/>
                  <a:pt x="146" y="167"/>
                  <a:pt x="146" y="168"/>
                </a:cubicBezTo>
                <a:cubicBezTo>
                  <a:pt x="147" y="167"/>
                  <a:pt x="147" y="166"/>
                  <a:pt x="148" y="167"/>
                </a:cubicBezTo>
                <a:cubicBezTo>
                  <a:pt x="149" y="165"/>
                  <a:pt x="150" y="166"/>
                  <a:pt x="149" y="167"/>
                </a:cubicBezTo>
                <a:cubicBezTo>
                  <a:pt x="147" y="167"/>
                  <a:pt x="146" y="169"/>
                  <a:pt x="144" y="169"/>
                </a:cubicBezTo>
                <a:cubicBezTo>
                  <a:pt x="144" y="169"/>
                  <a:pt x="144" y="169"/>
                  <a:pt x="144" y="169"/>
                </a:cubicBezTo>
                <a:cubicBezTo>
                  <a:pt x="144" y="170"/>
                  <a:pt x="144" y="169"/>
                  <a:pt x="144" y="170"/>
                </a:cubicBezTo>
                <a:cubicBezTo>
                  <a:pt x="143" y="169"/>
                  <a:pt x="143" y="169"/>
                  <a:pt x="143" y="169"/>
                </a:cubicBezTo>
                <a:cubicBezTo>
                  <a:pt x="144" y="169"/>
                  <a:pt x="144" y="168"/>
                  <a:pt x="143" y="169"/>
                </a:cubicBezTo>
                <a:cubicBezTo>
                  <a:pt x="143" y="168"/>
                  <a:pt x="144" y="168"/>
                  <a:pt x="144" y="169"/>
                </a:cubicBezTo>
                <a:close/>
                <a:moveTo>
                  <a:pt x="140" y="164"/>
                </a:moveTo>
                <a:cubicBezTo>
                  <a:pt x="139" y="163"/>
                  <a:pt x="140" y="162"/>
                  <a:pt x="141" y="163"/>
                </a:cubicBezTo>
                <a:lnTo>
                  <a:pt x="140" y="164"/>
                </a:lnTo>
                <a:close/>
                <a:moveTo>
                  <a:pt x="147" y="167"/>
                </a:moveTo>
                <a:cubicBezTo>
                  <a:pt x="146" y="166"/>
                  <a:pt x="144" y="166"/>
                  <a:pt x="144" y="167"/>
                </a:cubicBezTo>
                <a:cubicBezTo>
                  <a:pt x="144" y="167"/>
                  <a:pt x="143" y="166"/>
                  <a:pt x="143" y="167"/>
                </a:cubicBezTo>
                <a:cubicBezTo>
                  <a:pt x="144" y="165"/>
                  <a:pt x="146" y="164"/>
                  <a:pt x="148" y="164"/>
                </a:cubicBezTo>
                <a:cubicBezTo>
                  <a:pt x="147" y="165"/>
                  <a:pt x="146" y="165"/>
                  <a:pt x="147" y="167"/>
                </a:cubicBezTo>
                <a:close/>
                <a:moveTo>
                  <a:pt x="171" y="196"/>
                </a:moveTo>
                <a:cubicBezTo>
                  <a:pt x="169" y="196"/>
                  <a:pt x="173" y="195"/>
                  <a:pt x="171" y="195"/>
                </a:cubicBezTo>
                <a:cubicBezTo>
                  <a:pt x="171" y="194"/>
                  <a:pt x="172" y="195"/>
                  <a:pt x="172" y="194"/>
                </a:cubicBezTo>
                <a:cubicBezTo>
                  <a:pt x="173" y="196"/>
                  <a:pt x="171" y="196"/>
                  <a:pt x="171" y="196"/>
                </a:cubicBezTo>
                <a:close/>
                <a:moveTo>
                  <a:pt x="137" y="157"/>
                </a:moveTo>
                <a:cubicBezTo>
                  <a:pt x="136" y="156"/>
                  <a:pt x="137" y="156"/>
                  <a:pt x="137" y="156"/>
                </a:cubicBezTo>
                <a:cubicBezTo>
                  <a:pt x="136" y="155"/>
                  <a:pt x="138" y="154"/>
                  <a:pt x="139" y="155"/>
                </a:cubicBezTo>
                <a:cubicBezTo>
                  <a:pt x="139" y="155"/>
                  <a:pt x="139" y="154"/>
                  <a:pt x="140" y="154"/>
                </a:cubicBezTo>
                <a:cubicBezTo>
                  <a:pt x="139" y="153"/>
                  <a:pt x="139" y="154"/>
                  <a:pt x="138" y="154"/>
                </a:cubicBezTo>
                <a:cubicBezTo>
                  <a:pt x="138" y="154"/>
                  <a:pt x="139" y="153"/>
                  <a:pt x="140" y="153"/>
                </a:cubicBezTo>
                <a:cubicBezTo>
                  <a:pt x="140" y="154"/>
                  <a:pt x="141" y="153"/>
                  <a:pt x="142" y="153"/>
                </a:cubicBezTo>
                <a:cubicBezTo>
                  <a:pt x="142" y="154"/>
                  <a:pt x="139" y="155"/>
                  <a:pt x="140" y="156"/>
                </a:cubicBezTo>
                <a:cubicBezTo>
                  <a:pt x="139" y="156"/>
                  <a:pt x="138" y="156"/>
                  <a:pt x="138" y="155"/>
                </a:cubicBezTo>
                <a:cubicBezTo>
                  <a:pt x="138" y="156"/>
                  <a:pt x="138" y="156"/>
                  <a:pt x="138" y="156"/>
                </a:cubicBezTo>
                <a:cubicBezTo>
                  <a:pt x="137" y="156"/>
                  <a:pt x="137" y="156"/>
                  <a:pt x="137" y="157"/>
                </a:cubicBezTo>
                <a:close/>
                <a:moveTo>
                  <a:pt x="165" y="188"/>
                </a:moveTo>
                <a:cubicBezTo>
                  <a:pt x="165" y="188"/>
                  <a:pt x="165" y="186"/>
                  <a:pt x="164" y="187"/>
                </a:cubicBezTo>
                <a:cubicBezTo>
                  <a:pt x="164" y="186"/>
                  <a:pt x="164" y="186"/>
                  <a:pt x="165" y="185"/>
                </a:cubicBezTo>
                <a:cubicBezTo>
                  <a:pt x="164" y="185"/>
                  <a:pt x="164" y="185"/>
                  <a:pt x="164" y="184"/>
                </a:cubicBezTo>
                <a:cubicBezTo>
                  <a:pt x="165" y="185"/>
                  <a:pt x="166" y="184"/>
                  <a:pt x="168" y="185"/>
                </a:cubicBezTo>
                <a:cubicBezTo>
                  <a:pt x="166" y="185"/>
                  <a:pt x="167" y="187"/>
                  <a:pt x="165" y="188"/>
                </a:cubicBezTo>
                <a:close/>
                <a:moveTo>
                  <a:pt x="157" y="161"/>
                </a:moveTo>
                <a:cubicBezTo>
                  <a:pt x="154" y="161"/>
                  <a:pt x="154" y="164"/>
                  <a:pt x="150" y="166"/>
                </a:cubicBezTo>
                <a:cubicBezTo>
                  <a:pt x="150" y="165"/>
                  <a:pt x="150" y="165"/>
                  <a:pt x="149" y="165"/>
                </a:cubicBezTo>
                <a:cubicBezTo>
                  <a:pt x="153" y="163"/>
                  <a:pt x="156" y="159"/>
                  <a:pt x="161" y="158"/>
                </a:cubicBezTo>
                <a:cubicBezTo>
                  <a:pt x="161" y="158"/>
                  <a:pt x="159" y="157"/>
                  <a:pt x="160" y="157"/>
                </a:cubicBezTo>
                <a:cubicBezTo>
                  <a:pt x="159" y="157"/>
                  <a:pt x="159" y="156"/>
                  <a:pt x="158" y="157"/>
                </a:cubicBezTo>
                <a:cubicBezTo>
                  <a:pt x="158" y="156"/>
                  <a:pt x="159" y="155"/>
                  <a:pt x="160" y="156"/>
                </a:cubicBezTo>
                <a:cubicBezTo>
                  <a:pt x="160" y="156"/>
                  <a:pt x="159" y="156"/>
                  <a:pt x="159" y="156"/>
                </a:cubicBezTo>
                <a:cubicBezTo>
                  <a:pt x="160" y="157"/>
                  <a:pt x="160" y="156"/>
                  <a:pt x="161" y="158"/>
                </a:cubicBezTo>
                <a:cubicBezTo>
                  <a:pt x="163" y="157"/>
                  <a:pt x="161" y="157"/>
                  <a:pt x="162" y="156"/>
                </a:cubicBezTo>
                <a:cubicBezTo>
                  <a:pt x="163" y="157"/>
                  <a:pt x="162" y="156"/>
                  <a:pt x="163" y="156"/>
                </a:cubicBezTo>
                <a:cubicBezTo>
                  <a:pt x="164" y="154"/>
                  <a:pt x="165" y="155"/>
                  <a:pt x="167" y="154"/>
                </a:cubicBezTo>
                <a:cubicBezTo>
                  <a:pt x="175" y="150"/>
                  <a:pt x="182" y="141"/>
                  <a:pt x="191" y="137"/>
                </a:cubicBezTo>
                <a:cubicBezTo>
                  <a:pt x="189" y="139"/>
                  <a:pt x="186" y="141"/>
                  <a:pt x="183" y="143"/>
                </a:cubicBezTo>
                <a:cubicBezTo>
                  <a:pt x="183" y="143"/>
                  <a:pt x="184" y="144"/>
                  <a:pt x="184" y="144"/>
                </a:cubicBezTo>
                <a:cubicBezTo>
                  <a:pt x="183" y="145"/>
                  <a:pt x="184" y="143"/>
                  <a:pt x="183" y="143"/>
                </a:cubicBezTo>
                <a:cubicBezTo>
                  <a:pt x="176" y="149"/>
                  <a:pt x="166" y="155"/>
                  <a:pt x="158" y="161"/>
                </a:cubicBezTo>
                <a:cubicBezTo>
                  <a:pt x="158" y="160"/>
                  <a:pt x="159" y="160"/>
                  <a:pt x="159" y="159"/>
                </a:cubicBezTo>
                <a:cubicBezTo>
                  <a:pt x="158" y="159"/>
                  <a:pt x="157" y="160"/>
                  <a:pt x="157" y="161"/>
                </a:cubicBezTo>
                <a:close/>
                <a:moveTo>
                  <a:pt x="148" y="164"/>
                </a:moveTo>
                <a:cubicBezTo>
                  <a:pt x="148" y="163"/>
                  <a:pt x="158" y="157"/>
                  <a:pt x="153" y="161"/>
                </a:cubicBezTo>
                <a:cubicBezTo>
                  <a:pt x="153" y="161"/>
                  <a:pt x="153" y="161"/>
                  <a:pt x="153" y="161"/>
                </a:cubicBezTo>
                <a:cubicBezTo>
                  <a:pt x="152" y="163"/>
                  <a:pt x="150" y="163"/>
                  <a:pt x="148" y="164"/>
                </a:cubicBezTo>
                <a:close/>
                <a:moveTo>
                  <a:pt x="168" y="184"/>
                </a:moveTo>
                <a:cubicBezTo>
                  <a:pt x="167" y="183"/>
                  <a:pt x="167" y="184"/>
                  <a:pt x="166" y="183"/>
                </a:cubicBezTo>
                <a:cubicBezTo>
                  <a:pt x="168" y="182"/>
                  <a:pt x="169" y="182"/>
                  <a:pt x="169" y="181"/>
                </a:cubicBezTo>
                <a:cubicBezTo>
                  <a:pt x="171" y="181"/>
                  <a:pt x="169" y="183"/>
                  <a:pt x="169" y="183"/>
                </a:cubicBezTo>
                <a:cubicBezTo>
                  <a:pt x="169" y="182"/>
                  <a:pt x="167" y="183"/>
                  <a:pt x="168" y="184"/>
                </a:cubicBezTo>
                <a:close/>
                <a:moveTo>
                  <a:pt x="188" y="206"/>
                </a:moveTo>
                <a:cubicBezTo>
                  <a:pt x="188" y="204"/>
                  <a:pt x="191" y="204"/>
                  <a:pt x="193" y="202"/>
                </a:cubicBezTo>
                <a:cubicBezTo>
                  <a:pt x="193" y="203"/>
                  <a:pt x="194" y="203"/>
                  <a:pt x="194" y="203"/>
                </a:cubicBezTo>
                <a:cubicBezTo>
                  <a:pt x="193" y="205"/>
                  <a:pt x="190" y="206"/>
                  <a:pt x="188" y="206"/>
                </a:cubicBezTo>
                <a:close/>
                <a:moveTo>
                  <a:pt x="170" y="181"/>
                </a:moveTo>
                <a:cubicBezTo>
                  <a:pt x="171" y="179"/>
                  <a:pt x="174" y="179"/>
                  <a:pt x="175" y="177"/>
                </a:cubicBezTo>
                <a:cubicBezTo>
                  <a:pt x="175" y="177"/>
                  <a:pt x="176" y="178"/>
                  <a:pt x="176" y="178"/>
                </a:cubicBezTo>
                <a:cubicBezTo>
                  <a:pt x="175" y="176"/>
                  <a:pt x="177" y="176"/>
                  <a:pt x="178" y="175"/>
                </a:cubicBezTo>
                <a:cubicBezTo>
                  <a:pt x="178" y="176"/>
                  <a:pt x="178" y="176"/>
                  <a:pt x="178" y="176"/>
                </a:cubicBezTo>
                <a:cubicBezTo>
                  <a:pt x="178" y="176"/>
                  <a:pt x="178" y="176"/>
                  <a:pt x="179" y="176"/>
                </a:cubicBezTo>
                <a:cubicBezTo>
                  <a:pt x="179" y="176"/>
                  <a:pt x="178" y="176"/>
                  <a:pt x="178" y="175"/>
                </a:cubicBezTo>
                <a:cubicBezTo>
                  <a:pt x="179" y="174"/>
                  <a:pt x="179" y="175"/>
                  <a:pt x="179" y="176"/>
                </a:cubicBezTo>
                <a:cubicBezTo>
                  <a:pt x="176" y="178"/>
                  <a:pt x="172" y="181"/>
                  <a:pt x="170" y="181"/>
                </a:cubicBezTo>
                <a:close/>
                <a:moveTo>
                  <a:pt x="144" y="151"/>
                </a:moveTo>
                <a:cubicBezTo>
                  <a:pt x="144" y="151"/>
                  <a:pt x="144" y="151"/>
                  <a:pt x="143" y="150"/>
                </a:cubicBezTo>
                <a:cubicBezTo>
                  <a:pt x="144" y="150"/>
                  <a:pt x="145" y="150"/>
                  <a:pt x="145" y="149"/>
                </a:cubicBezTo>
                <a:cubicBezTo>
                  <a:pt x="146" y="149"/>
                  <a:pt x="144" y="150"/>
                  <a:pt x="145" y="151"/>
                </a:cubicBezTo>
                <a:cubicBezTo>
                  <a:pt x="145" y="151"/>
                  <a:pt x="144" y="150"/>
                  <a:pt x="144" y="151"/>
                </a:cubicBezTo>
                <a:close/>
                <a:moveTo>
                  <a:pt x="194" y="203"/>
                </a:moveTo>
                <a:cubicBezTo>
                  <a:pt x="194" y="201"/>
                  <a:pt x="195" y="201"/>
                  <a:pt x="197" y="200"/>
                </a:cubicBezTo>
                <a:cubicBezTo>
                  <a:pt x="197" y="200"/>
                  <a:pt x="198" y="201"/>
                  <a:pt x="198" y="201"/>
                </a:cubicBezTo>
                <a:cubicBezTo>
                  <a:pt x="198" y="202"/>
                  <a:pt x="197" y="202"/>
                  <a:pt x="196" y="203"/>
                </a:cubicBezTo>
                <a:cubicBezTo>
                  <a:pt x="195" y="203"/>
                  <a:pt x="194" y="202"/>
                  <a:pt x="194" y="203"/>
                </a:cubicBezTo>
                <a:close/>
                <a:moveTo>
                  <a:pt x="189" y="195"/>
                </a:moveTo>
                <a:cubicBezTo>
                  <a:pt x="191" y="192"/>
                  <a:pt x="197" y="189"/>
                  <a:pt x="198" y="188"/>
                </a:cubicBezTo>
                <a:cubicBezTo>
                  <a:pt x="195" y="191"/>
                  <a:pt x="192" y="192"/>
                  <a:pt x="189" y="195"/>
                </a:cubicBezTo>
                <a:close/>
                <a:moveTo>
                  <a:pt x="182" y="187"/>
                </a:moveTo>
                <a:cubicBezTo>
                  <a:pt x="184" y="185"/>
                  <a:pt x="185" y="184"/>
                  <a:pt x="187" y="183"/>
                </a:cubicBezTo>
                <a:cubicBezTo>
                  <a:pt x="188" y="183"/>
                  <a:pt x="187" y="184"/>
                  <a:pt x="186" y="184"/>
                </a:cubicBezTo>
                <a:cubicBezTo>
                  <a:pt x="187" y="185"/>
                  <a:pt x="188" y="183"/>
                  <a:pt x="189" y="185"/>
                </a:cubicBezTo>
                <a:cubicBezTo>
                  <a:pt x="187" y="185"/>
                  <a:pt x="186" y="186"/>
                  <a:pt x="186" y="187"/>
                </a:cubicBezTo>
                <a:cubicBezTo>
                  <a:pt x="185" y="187"/>
                  <a:pt x="185" y="186"/>
                  <a:pt x="185" y="186"/>
                </a:cubicBezTo>
                <a:cubicBezTo>
                  <a:pt x="184" y="186"/>
                  <a:pt x="183" y="187"/>
                  <a:pt x="184" y="188"/>
                </a:cubicBezTo>
                <a:cubicBezTo>
                  <a:pt x="183" y="186"/>
                  <a:pt x="183" y="187"/>
                  <a:pt x="182" y="187"/>
                </a:cubicBezTo>
                <a:close/>
                <a:moveTo>
                  <a:pt x="173" y="177"/>
                </a:moveTo>
                <a:cubicBezTo>
                  <a:pt x="175" y="175"/>
                  <a:pt x="177" y="175"/>
                  <a:pt x="179" y="172"/>
                </a:cubicBezTo>
                <a:cubicBezTo>
                  <a:pt x="178" y="175"/>
                  <a:pt x="175" y="175"/>
                  <a:pt x="173" y="177"/>
                </a:cubicBezTo>
                <a:close/>
                <a:moveTo>
                  <a:pt x="178" y="179"/>
                </a:moveTo>
                <a:cubicBezTo>
                  <a:pt x="177" y="179"/>
                  <a:pt x="178" y="179"/>
                  <a:pt x="177" y="178"/>
                </a:cubicBezTo>
                <a:cubicBezTo>
                  <a:pt x="180" y="178"/>
                  <a:pt x="180" y="175"/>
                  <a:pt x="183" y="175"/>
                </a:cubicBezTo>
                <a:cubicBezTo>
                  <a:pt x="182" y="177"/>
                  <a:pt x="179" y="178"/>
                  <a:pt x="178" y="179"/>
                </a:cubicBezTo>
                <a:close/>
                <a:moveTo>
                  <a:pt x="206" y="195"/>
                </a:moveTo>
                <a:cubicBezTo>
                  <a:pt x="206" y="195"/>
                  <a:pt x="206" y="195"/>
                  <a:pt x="205" y="194"/>
                </a:cubicBezTo>
                <a:cubicBezTo>
                  <a:pt x="206" y="194"/>
                  <a:pt x="206" y="194"/>
                  <a:pt x="206" y="195"/>
                </a:cubicBezTo>
                <a:cubicBezTo>
                  <a:pt x="206" y="194"/>
                  <a:pt x="205" y="194"/>
                  <a:pt x="207" y="194"/>
                </a:cubicBezTo>
                <a:cubicBezTo>
                  <a:pt x="207" y="193"/>
                  <a:pt x="206" y="193"/>
                  <a:pt x="206" y="193"/>
                </a:cubicBezTo>
                <a:cubicBezTo>
                  <a:pt x="205" y="192"/>
                  <a:pt x="207" y="193"/>
                  <a:pt x="206" y="192"/>
                </a:cubicBezTo>
                <a:cubicBezTo>
                  <a:pt x="207" y="193"/>
                  <a:pt x="208" y="192"/>
                  <a:pt x="209" y="193"/>
                </a:cubicBezTo>
                <a:cubicBezTo>
                  <a:pt x="208" y="192"/>
                  <a:pt x="210" y="191"/>
                  <a:pt x="210" y="192"/>
                </a:cubicBezTo>
                <a:cubicBezTo>
                  <a:pt x="210" y="191"/>
                  <a:pt x="212" y="191"/>
                  <a:pt x="214" y="190"/>
                </a:cubicBezTo>
                <a:cubicBezTo>
                  <a:pt x="215" y="189"/>
                  <a:pt x="216" y="186"/>
                  <a:pt x="218" y="188"/>
                </a:cubicBezTo>
                <a:cubicBezTo>
                  <a:pt x="217" y="188"/>
                  <a:pt x="217" y="189"/>
                  <a:pt x="217" y="190"/>
                </a:cubicBezTo>
                <a:cubicBezTo>
                  <a:pt x="216" y="188"/>
                  <a:pt x="215" y="189"/>
                  <a:pt x="214" y="190"/>
                </a:cubicBezTo>
                <a:cubicBezTo>
                  <a:pt x="214" y="191"/>
                  <a:pt x="217" y="190"/>
                  <a:pt x="216" y="190"/>
                </a:cubicBezTo>
                <a:cubicBezTo>
                  <a:pt x="214" y="192"/>
                  <a:pt x="211" y="194"/>
                  <a:pt x="208" y="195"/>
                </a:cubicBezTo>
                <a:cubicBezTo>
                  <a:pt x="206" y="198"/>
                  <a:pt x="202" y="199"/>
                  <a:pt x="199" y="201"/>
                </a:cubicBezTo>
                <a:cubicBezTo>
                  <a:pt x="198" y="200"/>
                  <a:pt x="198" y="200"/>
                  <a:pt x="198" y="200"/>
                </a:cubicBezTo>
                <a:cubicBezTo>
                  <a:pt x="198" y="200"/>
                  <a:pt x="199" y="200"/>
                  <a:pt x="200" y="200"/>
                </a:cubicBezTo>
                <a:cubicBezTo>
                  <a:pt x="198" y="200"/>
                  <a:pt x="199" y="198"/>
                  <a:pt x="201" y="199"/>
                </a:cubicBezTo>
                <a:cubicBezTo>
                  <a:pt x="202" y="198"/>
                  <a:pt x="201" y="198"/>
                  <a:pt x="202" y="198"/>
                </a:cubicBezTo>
                <a:cubicBezTo>
                  <a:pt x="202" y="197"/>
                  <a:pt x="201" y="197"/>
                  <a:pt x="201" y="197"/>
                </a:cubicBezTo>
                <a:cubicBezTo>
                  <a:pt x="202" y="196"/>
                  <a:pt x="204" y="194"/>
                  <a:pt x="206" y="195"/>
                </a:cubicBezTo>
                <a:close/>
                <a:moveTo>
                  <a:pt x="176" y="174"/>
                </a:moveTo>
                <a:cubicBezTo>
                  <a:pt x="176" y="172"/>
                  <a:pt x="178" y="171"/>
                  <a:pt x="180" y="170"/>
                </a:cubicBezTo>
                <a:cubicBezTo>
                  <a:pt x="180" y="171"/>
                  <a:pt x="178" y="172"/>
                  <a:pt x="176" y="174"/>
                </a:cubicBezTo>
                <a:close/>
                <a:moveTo>
                  <a:pt x="179" y="175"/>
                </a:moveTo>
                <a:cubicBezTo>
                  <a:pt x="181" y="174"/>
                  <a:pt x="182" y="171"/>
                  <a:pt x="185" y="172"/>
                </a:cubicBezTo>
                <a:cubicBezTo>
                  <a:pt x="184" y="172"/>
                  <a:pt x="184" y="172"/>
                  <a:pt x="185" y="172"/>
                </a:cubicBezTo>
                <a:cubicBezTo>
                  <a:pt x="184" y="173"/>
                  <a:pt x="184" y="172"/>
                  <a:pt x="183" y="172"/>
                </a:cubicBezTo>
                <a:cubicBezTo>
                  <a:pt x="185" y="172"/>
                  <a:pt x="181" y="176"/>
                  <a:pt x="179" y="175"/>
                </a:cubicBezTo>
                <a:close/>
                <a:moveTo>
                  <a:pt x="176" y="141"/>
                </a:moveTo>
                <a:cubicBezTo>
                  <a:pt x="176" y="141"/>
                  <a:pt x="175" y="142"/>
                  <a:pt x="176" y="142"/>
                </a:cubicBezTo>
                <a:cubicBezTo>
                  <a:pt x="177" y="142"/>
                  <a:pt x="176" y="142"/>
                  <a:pt x="176" y="143"/>
                </a:cubicBezTo>
                <a:cubicBezTo>
                  <a:pt x="175" y="142"/>
                  <a:pt x="175" y="141"/>
                  <a:pt x="176" y="141"/>
                </a:cubicBezTo>
                <a:close/>
                <a:moveTo>
                  <a:pt x="163" y="148"/>
                </a:moveTo>
                <a:cubicBezTo>
                  <a:pt x="163" y="147"/>
                  <a:pt x="165" y="146"/>
                  <a:pt x="166" y="146"/>
                </a:cubicBezTo>
                <a:cubicBezTo>
                  <a:pt x="167" y="147"/>
                  <a:pt x="164" y="146"/>
                  <a:pt x="165" y="147"/>
                </a:cubicBezTo>
                <a:cubicBezTo>
                  <a:pt x="168" y="147"/>
                  <a:pt x="170" y="145"/>
                  <a:pt x="172" y="143"/>
                </a:cubicBezTo>
                <a:cubicBezTo>
                  <a:pt x="173" y="144"/>
                  <a:pt x="174" y="142"/>
                  <a:pt x="175" y="142"/>
                </a:cubicBezTo>
                <a:cubicBezTo>
                  <a:pt x="176" y="144"/>
                  <a:pt x="173" y="143"/>
                  <a:pt x="173" y="145"/>
                </a:cubicBezTo>
                <a:cubicBezTo>
                  <a:pt x="172" y="145"/>
                  <a:pt x="173" y="144"/>
                  <a:pt x="172" y="144"/>
                </a:cubicBezTo>
                <a:cubicBezTo>
                  <a:pt x="168" y="149"/>
                  <a:pt x="165" y="150"/>
                  <a:pt x="160" y="153"/>
                </a:cubicBezTo>
                <a:cubicBezTo>
                  <a:pt x="160" y="152"/>
                  <a:pt x="162" y="151"/>
                  <a:pt x="163" y="151"/>
                </a:cubicBezTo>
                <a:cubicBezTo>
                  <a:pt x="162" y="150"/>
                  <a:pt x="162" y="151"/>
                  <a:pt x="162" y="150"/>
                </a:cubicBezTo>
                <a:cubicBezTo>
                  <a:pt x="161" y="150"/>
                  <a:pt x="161" y="150"/>
                  <a:pt x="161" y="150"/>
                </a:cubicBezTo>
                <a:cubicBezTo>
                  <a:pt x="161" y="149"/>
                  <a:pt x="163" y="150"/>
                  <a:pt x="163" y="149"/>
                </a:cubicBezTo>
                <a:cubicBezTo>
                  <a:pt x="163" y="150"/>
                  <a:pt x="163" y="150"/>
                  <a:pt x="163" y="150"/>
                </a:cubicBezTo>
                <a:cubicBezTo>
                  <a:pt x="163" y="151"/>
                  <a:pt x="164" y="150"/>
                  <a:pt x="163" y="149"/>
                </a:cubicBezTo>
                <a:cubicBezTo>
                  <a:pt x="165" y="150"/>
                  <a:pt x="164" y="148"/>
                  <a:pt x="165" y="147"/>
                </a:cubicBezTo>
                <a:cubicBezTo>
                  <a:pt x="164" y="147"/>
                  <a:pt x="164" y="148"/>
                  <a:pt x="163" y="148"/>
                </a:cubicBezTo>
                <a:close/>
                <a:moveTo>
                  <a:pt x="189" y="182"/>
                </a:moveTo>
                <a:cubicBezTo>
                  <a:pt x="188" y="181"/>
                  <a:pt x="190" y="182"/>
                  <a:pt x="190" y="181"/>
                </a:cubicBezTo>
                <a:cubicBezTo>
                  <a:pt x="190" y="181"/>
                  <a:pt x="190" y="182"/>
                  <a:pt x="191" y="181"/>
                </a:cubicBezTo>
                <a:cubicBezTo>
                  <a:pt x="191" y="183"/>
                  <a:pt x="189" y="181"/>
                  <a:pt x="189" y="182"/>
                </a:cubicBezTo>
                <a:close/>
                <a:moveTo>
                  <a:pt x="187" y="173"/>
                </a:moveTo>
                <a:cubicBezTo>
                  <a:pt x="187" y="173"/>
                  <a:pt x="187" y="173"/>
                  <a:pt x="187" y="173"/>
                </a:cubicBezTo>
                <a:cubicBezTo>
                  <a:pt x="186" y="172"/>
                  <a:pt x="185" y="174"/>
                  <a:pt x="184" y="175"/>
                </a:cubicBezTo>
                <a:cubicBezTo>
                  <a:pt x="183" y="173"/>
                  <a:pt x="186" y="172"/>
                  <a:pt x="187" y="173"/>
                </a:cubicBezTo>
                <a:close/>
                <a:moveTo>
                  <a:pt x="200" y="188"/>
                </a:moveTo>
                <a:cubicBezTo>
                  <a:pt x="199" y="191"/>
                  <a:pt x="197" y="190"/>
                  <a:pt x="200" y="188"/>
                </a:cubicBezTo>
                <a:close/>
                <a:moveTo>
                  <a:pt x="182" y="169"/>
                </a:moveTo>
                <a:cubicBezTo>
                  <a:pt x="182" y="168"/>
                  <a:pt x="184" y="168"/>
                  <a:pt x="184" y="168"/>
                </a:cubicBezTo>
                <a:cubicBezTo>
                  <a:pt x="184" y="168"/>
                  <a:pt x="182" y="169"/>
                  <a:pt x="182" y="169"/>
                </a:cubicBezTo>
                <a:close/>
                <a:moveTo>
                  <a:pt x="200" y="188"/>
                </a:moveTo>
                <a:cubicBezTo>
                  <a:pt x="202" y="185"/>
                  <a:pt x="206" y="183"/>
                  <a:pt x="209" y="181"/>
                </a:cubicBezTo>
                <a:cubicBezTo>
                  <a:pt x="213" y="179"/>
                  <a:pt x="216" y="175"/>
                  <a:pt x="221" y="173"/>
                </a:cubicBezTo>
                <a:cubicBezTo>
                  <a:pt x="215" y="177"/>
                  <a:pt x="207" y="182"/>
                  <a:pt x="200" y="188"/>
                </a:cubicBezTo>
                <a:close/>
                <a:moveTo>
                  <a:pt x="160" y="144"/>
                </a:moveTo>
                <a:cubicBezTo>
                  <a:pt x="159" y="141"/>
                  <a:pt x="165" y="139"/>
                  <a:pt x="166" y="138"/>
                </a:cubicBezTo>
                <a:cubicBezTo>
                  <a:pt x="166" y="137"/>
                  <a:pt x="172" y="134"/>
                  <a:pt x="174" y="132"/>
                </a:cubicBezTo>
                <a:cubicBezTo>
                  <a:pt x="171" y="136"/>
                  <a:pt x="168" y="137"/>
                  <a:pt x="166" y="140"/>
                </a:cubicBezTo>
                <a:cubicBezTo>
                  <a:pt x="166" y="139"/>
                  <a:pt x="164" y="141"/>
                  <a:pt x="163" y="141"/>
                </a:cubicBezTo>
                <a:cubicBezTo>
                  <a:pt x="162" y="142"/>
                  <a:pt x="160" y="143"/>
                  <a:pt x="160" y="144"/>
                </a:cubicBezTo>
                <a:close/>
                <a:moveTo>
                  <a:pt x="186" y="170"/>
                </a:moveTo>
                <a:cubicBezTo>
                  <a:pt x="185" y="170"/>
                  <a:pt x="188" y="169"/>
                  <a:pt x="188" y="168"/>
                </a:cubicBezTo>
                <a:cubicBezTo>
                  <a:pt x="189" y="169"/>
                  <a:pt x="189" y="169"/>
                  <a:pt x="189" y="169"/>
                </a:cubicBezTo>
                <a:cubicBezTo>
                  <a:pt x="188" y="170"/>
                  <a:pt x="188" y="170"/>
                  <a:pt x="186" y="170"/>
                </a:cubicBezTo>
                <a:close/>
                <a:moveTo>
                  <a:pt x="185" y="169"/>
                </a:moveTo>
                <a:cubicBezTo>
                  <a:pt x="184" y="169"/>
                  <a:pt x="186" y="168"/>
                  <a:pt x="186" y="168"/>
                </a:cubicBezTo>
                <a:cubicBezTo>
                  <a:pt x="187" y="168"/>
                  <a:pt x="185" y="169"/>
                  <a:pt x="185" y="169"/>
                </a:cubicBezTo>
                <a:close/>
                <a:moveTo>
                  <a:pt x="195" y="178"/>
                </a:moveTo>
                <a:cubicBezTo>
                  <a:pt x="194" y="178"/>
                  <a:pt x="197" y="176"/>
                  <a:pt x="199" y="175"/>
                </a:cubicBezTo>
                <a:cubicBezTo>
                  <a:pt x="198" y="177"/>
                  <a:pt x="196" y="177"/>
                  <a:pt x="195" y="178"/>
                </a:cubicBezTo>
                <a:close/>
                <a:moveTo>
                  <a:pt x="169" y="151"/>
                </a:moveTo>
                <a:cubicBezTo>
                  <a:pt x="170" y="150"/>
                  <a:pt x="170" y="148"/>
                  <a:pt x="169" y="149"/>
                </a:cubicBezTo>
                <a:cubicBezTo>
                  <a:pt x="169" y="150"/>
                  <a:pt x="169" y="149"/>
                  <a:pt x="171" y="148"/>
                </a:cubicBezTo>
                <a:cubicBezTo>
                  <a:pt x="171" y="148"/>
                  <a:pt x="170" y="149"/>
                  <a:pt x="170" y="149"/>
                </a:cubicBezTo>
                <a:cubicBezTo>
                  <a:pt x="171" y="150"/>
                  <a:pt x="171" y="148"/>
                  <a:pt x="172" y="149"/>
                </a:cubicBezTo>
                <a:cubicBezTo>
                  <a:pt x="171" y="149"/>
                  <a:pt x="170" y="150"/>
                  <a:pt x="169" y="151"/>
                </a:cubicBezTo>
                <a:close/>
                <a:moveTo>
                  <a:pt x="164" y="136"/>
                </a:moveTo>
                <a:cubicBezTo>
                  <a:pt x="164" y="138"/>
                  <a:pt x="161" y="138"/>
                  <a:pt x="160" y="140"/>
                </a:cubicBezTo>
                <a:cubicBezTo>
                  <a:pt x="159" y="139"/>
                  <a:pt x="163" y="137"/>
                  <a:pt x="164" y="136"/>
                </a:cubicBezTo>
                <a:close/>
                <a:moveTo>
                  <a:pt x="187" y="168"/>
                </a:moveTo>
                <a:cubicBezTo>
                  <a:pt x="186" y="167"/>
                  <a:pt x="188" y="167"/>
                  <a:pt x="188" y="166"/>
                </a:cubicBezTo>
                <a:cubicBezTo>
                  <a:pt x="188" y="167"/>
                  <a:pt x="188" y="168"/>
                  <a:pt x="187" y="168"/>
                </a:cubicBezTo>
                <a:close/>
                <a:moveTo>
                  <a:pt x="166" y="146"/>
                </a:moveTo>
                <a:cubicBezTo>
                  <a:pt x="166" y="145"/>
                  <a:pt x="167" y="145"/>
                  <a:pt x="168" y="144"/>
                </a:cubicBezTo>
                <a:cubicBezTo>
                  <a:pt x="168" y="145"/>
                  <a:pt x="168" y="146"/>
                  <a:pt x="166" y="146"/>
                </a:cubicBezTo>
                <a:close/>
                <a:moveTo>
                  <a:pt x="189" y="169"/>
                </a:moveTo>
                <a:cubicBezTo>
                  <a:pt x="189" y="169"/>
                  <a:pt x="189" y="169"/>
                  <a:pt x="189" y="169"/>
                </a:cubicBezTo>
                <a:cubicBezTo>
                  <a:pt x="189" y="168"/>
                  <a:pt x="189" y="168"/>
                  <a:pt x="189" y="168"/>
                </a:cubicBezTo>
                <a:cubicBezTo>
                  <a:pt x="190" y="169"/>
                  <a:pt x="190" y="167"/>
                  <a:pt x="191" y="168"/>
                </a:cubicBezTo>
                <a:cubicBezTo>
                  <a:pt x="190" y="168"/>
                  <a:pt x="190" y="169"/>
                  <a:pt x="189" y="169"/>
                </a:cubicBezTo>
                <a:close/>
                <a:moveTo>
                  <a:pt x="172" y="148"/>
                </a:moveTo>
                <a:cubicBezTo>
                  <a:pt x="173" y="147"/>
                  <a:pt x="173" y="148"/>
                  <a:pt x="173" y="147"/>
                </a:cubicBezTo>
                <a:cubicBezTo>
                  <a:pt x="175" y="148"/>
                  <a:pt x="173" y="149"/>
                  <a:pt x="172" y="148"/>
                </a:cubicBezTo>
                <a:close/>
                <a:moveTo>
                  <a:pt x="189" y="165"/>
                </a:moveTo>
                <a:cubicBezTo>
                  <a:pt x="188" y="164"/>
                  <a:pt x="190" y="164"/>
                  <a:pt x="190" y="165"/>
                </a:cubicBezTo>
                <a:cubicBezTo>
                  <a:pt x="190" y="166"/>
                  <a:pt x="190" y="166"/>
                  <a:pt x="190" y="166"/>
                </a:cubicBezTo>
                <a:cubicBezTo>
                  <a:pt x="189" y="166"/>
                  <a:pt x="190" y="164"/>
                  <a:pt x="189" y="165"/>
                </a:cubicBezTo>
                <a:close/>
                <a:moveTo>
                  <a:pt x="199" y="175"/>
                </a:moveTo>
                <a:cubicBezTo>
                  <a:pt x="201" y="174"/>
                  <a:pt x="205" y="170"/>
                  <a:pt x="207" y="170"/>
                </a:cubicBezTo>
                <a:cubicBezTo>
                  <a:pt x="206" y="170"/>
                  <a:pt x="205" y="171"/>
                  <a:pt x="205" y="172"/>
                </a:cubicBezTo>
                <a:cubicBezTo>
                  <a:pt x="205" y="172"/>
                  <a:pt x="205" y="171"/>
                  <a:pt x="205" y="171"/>
                </a:cubicBezTo>
                <a:cubicBezTo>
                  <a:pt x="202" y="173"/>
                  <a:pt x="202" y="174"/>
                  <a:pt x="199" y="175"/>
                </a:cubicBezTo>
                <a:close/>
                <a:moveTo>
                  <a:pt x="198" y="166"/>
                </a:moveTo>
                <a:cubicBezTo>
                  <a:pt x="197" y="166"/>
                  <a:pt x="197" y="164"/>
                  <a:pt x="196" y="165"/>
                </a:cubicBezTo>
                <a:cubicBezTo>
                  <a:pt x="195" y="165"/>
                  <a:pt x="196" y="165"/>
                  <a:pt x="196" y="165"/>
                </a:cubicBezTo>
                <a:cubicBezTo>
                  <a:pt x="196" y="166"/>
                  <a:pt x="195" y="165"/>
                  <a:pt x="195" y="165"/>
                </a:cubicBezTo>
                <a:cubicBezTo>
                  <a:pt x="196" y="166"/>
                  <a:pt x="194" y="168"/>
                  <a:pt x="192" y="167"/>
                </a:cubicBezTo>
                <a:cubicBezTo>
                  <a:pt x="192" y="166"/>
                  <a:pt x="192" y="166"/>
                  <a:pt x="193" y="165"/>
                </a:cubicBezTo>
                <a:cubicBezTo>
                  <a:pt x="192" y="165"/>
                  <a:pt x="191" y="164"/>
                  <a:pt x="191" y="165"/>
                </a:cubicBezTo>
                <a:cubicBezTo>
                  <a:pt x="190" y="164"/>
                  <a:pt x="193" y="162"/>
                  <a:pt x="195" y="163"/>
                </a:cubicBezTo>
                <a:cubicBezTo>
                  <a:pt x="194" y="164"/>
                  <a:pt x="193" y="164"/>
                  <a:pt x="192" y="165"/>
                </a:cubicBezTo>
                <a:cubicBezTo>
                  <a:pt x="194" y="165"/>
                  <a:pt x="195" y="164"/>
                  <a:pt x="196" y="163"/>
                </a:cubicBezTo>
                <a:cubicBezTo>
                  <a:pt x="196" y="164"/>
                  <a:pt x="196" y="164"/>
                  <a:pt x="196" y="164"/>
                </a:cubicBezTo>
                <a:cubicBezTo>
                  <a:pt x="197" y="163"/>
                  <a:pt x="197" y="163"/>
                  <a:pt x="198" y="162"/>
                </a:cubicBezTo>
                <a:cubicBezTo>
                  <a:pt x="198" y="163"/>
                  <a:pt x="199" y="162"/>
                  <a:pt x="200" y="161"/>
                </a:cubicBezTo>
                <a:cubicBezTo>
                  <a:pt x="199" y="161"/>
                  <a:pt x="199" y="161"/>
                  <a:pt x="199" y="162"/>
                </a:cubicBezTo>
                <a:cubicBezTo>
                  <a:pt x="201" y="159"/>
                  <a:pt x="201" y="159"/>
                  <a:pt x="204" y="158"/>
                </a:cubicBezTo>
                <a:cubicBezTo>
                  <a:pt x="204" y="158"/>
                  <a:pt x="204" y="157"/>
                  <a:pt x="204" y="157"/>
                </a:cubicBezTo>
                <a:cubicBezTo>
                  <a:pt x="204" y="156"/>
                  <a:pt x="204" y="158"/>
                  <a:pt x="205" y="158"/>
                </a:cubicBezTo>
                <a:cubicBezTo>
                  <a:pt x="206" y="157"/>
                  <a:pt x="205" y="157"/>
                  <a:pt x="207" y="157"/>
                </a:cubicBezTo>
                <a:cubicBezTo>
                  <a:pt x="207" y="155"/>
                  <a:pt x="207" y="155"/>
                  <a:pt x="209" y="155"/>
                </a:cubicBezTo>
                <a:cubicBezTo>
                  <a:pt x="209" y="155"/>
                  <a:pt x="208" y="155"/>
                  <a:pt x="208" y="155"/>
                </a:cubicBezTo>
                <a:cubicBezTo>
                  <a:pt x="208" y="154"/>
                  <a:pt x="209" y="155"/>
                  <a:pt x="209" y="154"/>
                </a:cubicBezTo>
                <a:cubicBezTo>
                  <a:pt x="209" y="154"/>
                  <a:pt x="209" y="154"/>
                  <a:pt x="209" y="155"/>
                </a:cubicBezTo>
                <a:cubicBezTo>
                  <a:pt x="211" y="155"/>
                  <a:pt x="210" y="153"/>
                  <a:pt x="212" y="153"/>
                </a:cubicBezTo>
                <a:cubicBezTo>
                  <a:pt x="213" y="154"/>
                  <a:pt x="210" y="155"/>
                  <a:pt x="209" y="156"/>
                </a:cubicBezTo>
                <a:cubicBezTo>
                  <a:pt x="211" y="156"/>
                  <a:pt x="209" y="156"/>
                  <a:pt x="209" y="156"/>
                </a:cubicBezTo>
                <a:cubicBezTo>
                  <a:pt x="209" y="156"/>
                  <a:pt x="209" y="158"/>
                  <a:pt x="208" y="157"/>
                </a:cubicBezTo>
                <a:cubicBezTo>
                  <a:pt x="208" y="157"/>
                  <a:pt x="208" y="158"/>
                  <a:pt x="208" y="158"/>
                </a:cubicBezTo>
                <a:cubicBezTo>
                  <a:pt x="206" y="159"/>
                  <a:pt x="207" y="158"/>
                  <a:pt x="206" y="160"/>
                </a:cubicBezTo>
                <a:cubicBezTo>
                  <a:pt x="205" y="160"/>
                  <a:pt x="205" y="159"/>
                  <a:pt x="204" y="159"/>
                </a:cubicBezTo>
                <a:cubicBezTo>
                  <a:pt x="204" y="159"/>
                  <a:pt x="204" y="160"/>
                  <a:pt x="205" y="160"/>
                </a:cubicBezTo>
                <a:cubicBezTo>
                  <a:pt x="203" y="160"/>
                  <a:pt x="204" y="162"/>
                  <a:pt x="202" y="162"/>
                </a:cubicBezTo>
                <a:cubicBezTo>
                  <a:pt x="202" y="161"/>
                  <a:pt x="203" y="161"/>
                  <a:pt x="203" y="160"/>
                </a:cubicBezTo>
                <a:cubicBezTo>
                  <a:pt x="201" y="161"/>
                  <a:pt x="197" y="163"/>
                  <a:pt x="198" y="166"/>
                </a:cubicBezTo>
                <a:close/>
                <a:moveTo>
                  <a:pt x="199" y="164"/>
                </a:moveTo>
                <a:cubicBezTo>
                  <a:pt x="199" y="165"/>
                  <a:pt x="199" y="165"/>
                  <a:pt x="198" y="166"/>
                </a:cubicBezTo>
                <a:cubicBezTo>
                  <a:pt x="198" y="165"/>
                  <a:pt x="198" y="165"/>
                  <a:pt x="198" y="165"/>
                </a:cubicBezTo>
                <a:cubicBezTo>
                  <a:pt x="198" y="164"/>
                  <a:pt x="198" y="165"/>
                  <a:pt x="199" y="164"/>
                </a:cubicBezTo>
                <a:close/>
                <a:moveTo>
                  <a:pt x="168" y="142"/>
                </a:moveTo>
                <a:cubicBezTo>
                  <a:pt x="168" y="141"/>
                  <a:pt x="169" y="139"/>
                  <a:pt x="170" y="141"/>
                </a:cubicBezTo>
                <a:cubicBezTo>
                  <a:pt x="169" y="141"/>
                  <a:pt x="168" y="141"/>
                  <a:pt x="168" y="142"/>
                </a:cubicBezTo>
                <a:close/>
                <a:moveTo>
                  <a:pt x="164" y="137"/>
                </a:moveTo>
                <a:cubicBezTo>
                  <a:pt x="166" y="135"/>
                  <a:pt x="169" y="133"/>
                  <a:pt x="170" y="132"/>
                </a:cubicBezTo>
                <a:cubicBezTo>
                  <a:pt x="169" y="134"/>
                  <a:pt x="166" y="135"/>
                  <a:pt x="164" y="137"/>
                </a:cubicBezTo>
                <a:close/>
                <a:moveTo>
                  <a:pt x="190" y="163"/>
                </a:moveTo>
                <a:cubicBezTo>
                  <a:pt x="193" y="161"/>
                  <a:pt x="196" y="159"/>
                  <a:pt x="199" y="158"/>
                </a:cubicBezTo>
                <a:cubicBezTo>
                  <a:pt x="194" y="160"/>
                  <a:pt x="194" y="163"/>
                  <a:pt x="190" y="163"/>
                </a:cubicBezTo>
                <a:close/>
                <a:moveTo>
                  <a:pt x="241" y="168"/>
                </a:moveTo>
                <a:cubicBezTo>
                  <a:pt x="243" y="167"/>
                  <a:pt x="247" y="165"/>
                  <a:pt x="248" y="162"/>
                </a:cubicBezTo>
                <a:cubicBezTo>
                  <a:pt x="248" y="162"/>
                  <a:pt x="248" y="162"/>
                  <a:pt x="248" y="162"/>
                </a:cubicBezTo>
                <a:cubicBezTo>
                  <a:pt x="251" y="161"/>
                  <a:pt x="252" y="159"/>
                  <a:pt x="255" y="157"/>
                </a:cubicBezTo>
                <a:cubicBezTo>
                  <a:pt x="252" y="157"/>
                  <a:pt x="256" y="156"/>
                  <a:pt x="256" y="154"/>
                </a:cubicBezTo>
                <a:cubicBezTo>
                  <a:pt x="257" y="155"/>
                  <a:pt x="254" y="156"/>
                  <a:pt x="255" y="157"/>
                </a:cubicBezTo>
                <a:cubicBezTo>
                  <a:pt x="258" y="155"/>
                  <a:pt x="260" y="152"/>
                  <a:pt x="262" y="151"/>
                </a:cubicBezTo>
                <a:cubicBezTo>
                  <a:pt x="262" y="150"/>
                  <a:pt x="261" y="151"/>
                  <a:pt x="261" y="150"/>
                </a:cubicBezTo>
                <a:cubicBezTo>
                  <a:pt x="261" y="150"/>
                  <a:pt x="262" y="150"/>
                  <a:pt x="263" y="151"/>
                </a:cubicBezTo>
                <a:cubicBezTo>
                  <a:pt x="263" y="149"/>
                  <a:pt x="266" y="148"/>
                  <a:pt x="267" y="146"/>
                </a:cubicBezTo>
                <a:cubicBezTo>
                  <a:pt x="268" y="148"/>
                  <a:pt x="264" y="150"/>
                  <a:pt x="262" y="152"/>
                </a:cubicBezTo>
                <a:cubicBezTo>
                  <a:pt x="261" y="153"/>
                  <a:pt x="260" y="155"/>
                  <a:pt x="259" y="154"/>
                </a:cubicBezTo>
                <a:cubicBezTo>
                  <a:pt x="253" y="162"/>
                  <a:pt x="241" y="169"/>
                  <a:pt x="233" y="177"/>
                </a:cubicBezTo>
                <a:cubicBezTo>
                  <a:pt x="233" y="177"/>
                  <a:pt x="233" y="177"/>
                  <a:pt x="233" y="177"/>
                </a:cubicBezTo>
                <a:cubicBezTo>
                  <a:pt x="230" y="180"/>
                  <a:pt x="225" y="182"/>
                  <a:pt x="223" y="185"/>
                </a:cubicBezTo>
                <a:cubicBezTo>
                  <a:pt x="223" y="185"/>
                  <a:pt x="223" y="184"/>
                  <a:pt x="222" y="185"/>
                </a:cubicBezTo>
                <a:cubicBezTo>
                  <a:pt x="222" y="185"/>
                  <a:pt x="223" y="186"/>
                  <a:pt x="222" y="186"/>
                </a:cubicBezTo>
                <a:cubicBezTo>
                  <a:pt x="222" y="185"/>
                  <a:pt x="221" y="186"/>
                  <a:pt x="220" y="186"/>
                </a:cubicBezTo>
                <a:cubicBezTo>
                  <a:pt x="223" y="186"/>
                  <a:pt x="220" y="187"/>
                  <a:pt x="220" y="188"/>
                </a:cubicBezTo>
                <a:cubicBezTo>
                  <a:pt x="219" y="188"/>
                  <a:pt x="219" y="186"/>
                  <a:pt x="218" y="188"/>
                </a:cubicBezTo>
                <a:cubicBezTo>
                  <a:pt x="218" y="187"/>
                  <a:pt x="218" y="186"/>
                  <a:pt x="217" y="186"/>
                </a:cubicBezTo>
                <a:cubicBezTo>
                  <a:pt x="219" y="186"/>
                  <a:pt x="221" y="185"/>
                  <a:pt x="222" y="183"/>
                </a:cubicBezTo>
                <a:cubicBezTo>
                  <a:pt x="222" y="184"/>
                  <a:pt x="222" y="184"/>
                  <a:pt x="222" y="184"/>
                </a:cubicBezTo>
                <a:cubicBezTo>
                  <a:pt x="223" y="181"/>
                  <a:pt x="226" y="182"/>
                  <a:pt x="226" y="180"/>
                </a:cubicBezTo>
                <a:cubicBezTo>
                  <a:pt x="227" y="179"/>
                  <a:pt x="227" y="180"/>
                  <a:pt x="228" y="180"/>
                </a:cubicBezTo>
                <a:cubicBezTo>
                  <a:pt x="229" y="179"/>
                  <a:pt x="228" y="178"/>
                  <a:pt x="229" y="177"/>
                </a:cubicBezTo>
                <a:cubicBezTo>
                  <a:pt x="229" y="178"/>
                  <a:pt x="228" y="178"/>
                  <a:pt x="229" y="179"/>
                </a:cubicBezTo>
                <a:cubicBezTo>
                  <a:pt x="230" y="178"/>
                  <a:pt x="231" y="178"/>
                  <a:pt x="232" y="176"/>
                </a:cubicBezTo>
                <a:cubicBezTo>
                  <a:pt x="232" y="176"/>
                  <a:pt x="231" y="176"/>
                  <a:pt x="231" y="177"/>
                </a:cubicBezTo>
                <a:cubicBezTo>
                  <a:pt x="233" y="175"/>
                  <a:pt x="239" y="172"/>
                  <a:pt x="241" y="168"/>
                </a:cubicBezTo>
                <a:close/>
                <a:moveTo>
                  <a:pt x="178" y="144"/>
                </a:moveTo>
                <a:cubicBezTo>
                  <a:pt x="178" y="143"/>
                  <a:pt x="179" y="142"/>
                  <a:pt x="180" y="142"/>
                </a:cubicBezTo>
                <a:cubicBezTo>
                  <a:pt x="180" y="142"/>
                  <a:pt x="179" y="143"/>
                  <a:pt x="178" y="144"/>
                </a:cubicBezTo>
                <a:close/>
                <a:moveTo>
                  <a:pt x="199" y="164"/>
                </a:moveTo>
                <a:cubicBezTo>
                  <a:pt x="199" y="163"/>
                  <a:pt x="200" y="163"/>
                  <a:pt x="200" y="163"/>
                </a:cubicBezTo>
                <a:cubicBezTo>
                  <a:pt x="200" y="163"/>
                  <a:pt x="200" y="163"/>
                  <a:pt x="200" y="163"/>
                </a:cubicBezTo>
                <a:cubicBezTo>
                  <a:pt x="201" y="163"/>
                  <a:pt x="201" y="163"/>
                  <a:pt x="201" y="163"/>
                </a:cubicBezTo>
                <a:cubicBezTo>
                  <a:pt x="200" y="163"/>
                  <a:pt x="201" y="164"/>
                  <a:pt x="200" y="164"/>
                </a:cubicBezTo>
                <a:cubicBezTo>
                  <a:pt x="200" y="164"/>
                  <a:pt x="200" y="164"/>
                  <a:pt x="199" y="164"/>
                </a:cubicBezTo>
                <a:close/>
                <a:moveTo>
                  <a:pt x="198" y="160"/>
                </a:moveTo>
                <a:cubicBezTo>
                  <a:pt x="197" y="160"/>
                  <a:pt x="197" y="160"/>
                  <a:pt x="197" y="160"/>
                </a:cubicBezTo>
                <a:cubicBezTo>
                  <a:pt x="198" y="159"/>
                  <a:pt x="198" y="159"/>
                  <a:pt x="198" y="159"/>
                </a:cubicBezTo>
                <a:cubicBezTo>
                  <a:pt x="198" y="160"/>
                  <a:pt x="198" y="160"/>
                  <a:pt x="198" y="160"/>
                </a:cubicBezTo>
                <a:cubicBezTo>
                  <a:pt x="198" y="159"/>
                  <a:pt x="198" y="159"/>
                  <a:pt x="199" y="160"/>
                </a:cubicBezTo>
                <a:cubicBezTo>
                  <a:pt x="199" y="159"/>
                  <a:pt x="198" y="161"/>
                  <a:pt x="198" y="160"/>
                </a:cubicBezTo>
                <a:close/>
                <a:moveTo>
                  <a:pt x="180" y="139"/>
                </a:moveTo>
                <a:cubicBezTo>
                  <a:pt x="181" y="138"/>
                  <a:pt x="180" y="138"/>
                  <a:pt x="181" y="137"/>
                </a:cubicBezTo>
                <a:cubicBezTo>
                  <a:pt x="180" y="137"/>
                  <a:pt x="180" y="137"/>
                  <a:pt x="180" y="137"/>
                </a:cubicBezTo>
                <a:cubicBezTo>
                  <a:pt x="181" y="137"/>
                  <a:pt x="181" y="138"/>
                  <a:pt x="181" y="138"/>
                </a:cubicBezTo>
                <a:cubicBezTo>
                  <a:pt x="181" y="138"/>
                  <a:pt x="181" y="138"/>
                  <a:pt x="181" y="138"/>
                </a:cubicBezTo>
                <a:cubicBezTo>
                  <a:pt x="182" y="139"/>
                  <a:pt x="179" y="140"/>
                  <a:pt x="178" y="141"/>
                </a:cubicBezTo>
                <a:cubicBezTo>
                  <a:pt x="178" y="140"/>
                  <a:pt x="178" y="139"/>
                  <a:pt x="179" y="138"/>
                </a:cubicBezTo>
                <a:cubicBezTo>
                  <a:pt x="179" y="138"/>
                  <a:pt x="179" y="139"/>
                  <a:pt x="179" y="139"/>
                </a:cubicBezTo>
                <a:cubicBezTo>
                  <a:pt x="180" y="139"/>
                  <a:pt x="180" y="138"/>
                  <a:pt x="179" y="137"/>
                </a:cubicBezTo>
                <a:cubicBezTo>
                  <a:pt x="180" y="137"/>
                  <a:pt x="180" y="138"/>
                  <a:pt x="180" y="139"/>
                </a:cubicBezTo>
                <a:close/>
                <a:moveTo>
                  <a:pt x="207" y="169"/>
                </a:moveTo>
                <a:cubicBezTo>
                  <a:pt x="207" y="168"/>
                  <a:pt x="209" y="168"/>
                  <a:pt x="209" y="168"/>
                </a:cubicBezTo>
                <a:cubicBezTo>
                  <a:pt x="210" y="169"/>
                  <a:pt x="208" y="168"/>
                  <a:pt x="207" y="169"/>
                </a:cubicBezTo>
                <a:close/>
                <a:moveTo>
                  <a:pt x="170" y="132"/>
                </a:moveTo>
                <a:cubicBezTo>
                  <a:pt x="172" y="131"/>
                  <a:pt x="174" y="129"/>
                  <a:pt x="176" y="128"/>
                </a:cubicBezTo>
                <a:cubicBezTo>
                  <a:pt x="175" y="129"/>
                  <a:pt x="173" y="131"/>
                  <a:pt x="170" y="132"/>
                </a:cubicBezTo>
                <a:close/>
                <a:moveTo>
                  <a:pt x="199" y="158"/>
                </a:moveTo>
                <a:cubicBezTo>
                  <a:pt x="199" y="157"/>
                  <a:pt x="200" y="157"/>
                  <a:pt x="199" y="156"/>
                </a:cubicBezTo>
                <a:cubicBezTo>
                  <a:pt x="200" y="157"/>
                  <a:pt x="200" y="156"/>
                  <a:pt x="201" y="157"/>
                </a:cubicBezTo>
                <a:cubicBezTo>
                  <a:pt x="200" y="157"/>
                  <a:pt x="200" y="157"/>
                  <a:pt x="200" y="157"/>
                </a:cubicBezTo>
                <a:cubicBezTo>
                  <a:pt x="200" y="157"/>
                  <a:pt x="200" y="157"/>
                  <a:pt x="199" y="158"/>
                </a:cubicBezTo>
                <a:close/>
                <a:moveTo>
                  <a:pt x="234" y="190"/>
                </a:moveTo>
                <a:cubicBezTo>
                  <a:pt x="233" y="189"/>
                  <a:pt x="236" y="188"/>
                  <a:pt x="235" y="188"/>
                </a:cubicBezTo>
                <a:cubicBezTo>
                  <a:pt x="237" y="189"/>
                  <a:pt x="234" y="189"/>
                  <a:pt x="234" y="190"/>
                </a:cubicBezTo>
                <a:close/>
                <a:moveTo>
                  <a:pt x="198" y="154"/>
                </a:moveTo>
                <a:cubicBezTo>
                  <a:pt x="197" y="153"/>
                  <a:pt x="198" y="153"/>
                  <a:pt x="199" y="153"/>
                </a:cubicBezTo>
                <a:cubicBezTo>
                  <a:pt x="199" y="153"/>
                  <a:pt x="198" y="153"/>
                  <a:pt x="198" y="154"/>
                </a:cubicBezTo>
                <a:close/>
                <a:moveTo>
                  <a:pt x="176" y="132"/>
                </a:moveTo>
                <a:cubicBezTo>
                  <a:pt x="175" y="132"/>
                  <a:pt x="176" y="131"/>
                  <a:pt x="177" y="131"/>
                </a:cubicBezTo>
                <a:cubicBezTo>
                  <a:pt x="178" y="132"/>
                  <a:pt x="176" y="132"/>
                  <a:pt x="176" y="132"/>
                </a:cubicBezTo>
                <a:close/>
                <a:moveTo>
                  <a:pt x="182" y="138"/>
                </a:moveTo>
                <a:cubicBezTo>
                  <a:pt x="182" y="137"/>
                  <a:pt x="183" y="136"/>
                  <a:pt x="183" y="137"/>
                </a:cubicBezTo>
                <a:cubicBezTo>
                  <a:pt x="183" y="137"/>
                  <a:pt x="183" y="138"/>
                  <a:pt x="182" y="138"/>
                </a:cubicBezTo>
                <a:close/>
                <a:moveTo>
                  <a:pt x="202" y="156"/>
                </a:moveTo>
                <a:cubicBezTo>
                  <a:pt x="200" y="154"/>
                  <a:pt x="203" y="155"/>
                  <a:pt x="202" y="154"/>
                </a:cubicBezTo>
                <a:cubicBezTo>
                  <a:pt x="203" y="154"/>
                  <a:pt x="202" y="155"/>
                  <a:pt x="202" y="156"/>
                </a:cubicBezTo>
                <a:close/>
                <a:moveTo>
                  <a:pt x="177" y="129"/>
                </a:moveTo>
                <a:cubicBezTo>
                  <a:pt x="181" y="127"/>
                  <a:pt x="182" y="126"/>
                  <a:pt x="186" y="123"/>
                </a:cubicBezTo>
                <a:cubicBezTo>
                  <a:pt x="184" y="125"/>
                  <a:pt x="183" y="127"/>
                  <a:pt x="180" y="128"/>
                </a:cubicBezTo>
                <a:cubicBezTo>
                  <a:pt x="180" y="129"/>
                  <a:pt x="179" y="131"/>
                  <a:pt x="177" y="129"/>
                </a:cubicBezTo>
                <a:close/>
                <a:moveTo>
                  <a:pt x="223" y="172"/>
                </a:moveTo>
                <a:cubicBezTo>
                  <a:pt x="222" y="172"/>
                  <a:pt x="224" y="170"/>
                  <a:pt x="224" y="170"/>
                </a:cubicBezTo>
                <a:cubicBezTo>
                  <a:pt x="225" y="170"/>
                  <a:pt x="223" y="171"/>
                  <a:pt x="223" y="172"/>
                </a:cubicBezTo>
                <a:close/>
                <a:moveTo>
                  <a:pt x="180" y="123"/>
                </a:moveTo>
                <a:cubicBezTo>
                  <a:pt x="182" y="124"/>
                  <a:pt x="180" y="125"/>
                  <a:pt x="180" y="125"/>
                </a:cubicBezTo>
                <a:cubicBezTo>
                  <a:pt x="179" y="126"/>
                  <a:pt x="179" y="126"/>
                  <a:pt x="178" y="127"/>
                </a:cubicBezTo>
                <a:cubicBezTo>
                  <a:pt x="177" y="127"/>
                  <a:pt x="178" y="126"/>
                  <a:pt x="178" y="126"/>
                </a:cubicBezTo>
                <a:cubicBezTo>
                  <a:pt x="179" y="124"/>
                  <a:pt x="181" y="125"/>
                  <a:pt x="180" y="123"/>
                </a:cubicBezTo>
                <a:close/>
                <a:moveTo>
                  <a:pt x="241" y="184"/>
                </a:moveTo>
                <a:cubicBezTo>
                  <a:pt x="241" y="183"/>
                  <a:pt x="242" y="183"/>
                  <a:pt x="243" y="183"/>
                </a:cubicBezTo>
                <a:cubicBezTo>
                  <a:pt x="242" y="184"/>
                  <a:pt x="241" y="184"/>
                  <a:pt x="241" y="184"/>
                </a:cubicBezTo>
                <a:close/>
                <a:moveTo>
                  <a:pt x="178" y="122"/>
                </a:moveTo>
                <a:cubicBezTo>
                  <a:pt x="178" y="121"/>
                  <a:pt x="177" y="120"/>
                  <a:pt x="178" y="120"/>
                </a:cubicBezTo>
                <a:cubicBezTo>
                  <a:pt x="179" y="120"/>
                  <a:pt x="178" y="121"/>
                  <a:pt x="179" y="120"/>
                </a:cubicBezTo>
                <a:cubicBezTo>
                  <a:pt x="179" y="121"/>
                  <a:pt x="178" y="121"/>
                  <a:pt x="178" y="122"/>
                </a:cubicBezTo>
                <a:close/>
                <a:moveTo>
                  <a:pt x="219" y="160"/>
                </a:moveTo>
                <a:cubicBezTo>
                  <a:pt x="219" y="160"/>
                  <a:pt x="220" y="159"/>
                  <a:pt x="220" y="158"/>
                </a:cubicBezTo>
                <a:cubicBezTo>
                  <a:pt x="220" y="158"/>
                  <a:pt x="221" y="159"/>
                  <a:pt x="221" y="159"/>
                </a:cubicBezTo>
                <a:cubicBezTo>
                  <a:pt x="222" y="160"/>
                  <a:pt x="220" y="159"/>
                  <a:pt x="221" y="160"/>
                </a:cubicBezTo>
                <a:cubicBezTo>
                  <a:pt x="220" y="160"/>
                  <a:pt x="220" y="160"/>
                  <a:pt x="219" y="160"/>
                </a:cubicBezTo>
                <a:close/>
                <a:moveTo>
                  <a:pt x="194" y="135"/>
                </a:moveTo>
                <a:cubicBezTo>
                  <a:pt x="193" y="134"/>
                  <a:pt x="195" y="134"/>
                  <a:pt x="195" y="133"/>
                </a:cubicBezTo>
                <a:cubicBezTo>
                  <a:pt x="196" y="134"/>
                  <a:pt x="195" y="135"/>
                  <a:pt x="194" y="135"/>
                </a:cubicBezTo>
                <a:close/>
                <a:moveTo>
                  <a:pt x="228" y="167"/>
                </a:moveTo>
                <a:cubicBezTo>
                  <a:pt x="228" y="166"/>
                  <a:pt x="230" y="167"/>
                  <a:pt x="229" y="166"/>
                </a:cubicBezTo>
                <a:cubicBezTo>
                  <a:pt x="230" y="166"/>
                  <a:pt x="229" y="168"/>
                  <a:pt x="228" y="167"/>
                </a:cubicBezTo>
                <a:close/>
                <a:moveTo>
                  <a:pt x="180" y="120"/>
                </a:moveTo>
                <a:cubicBezTo>
                  <a:pt x="180" y="119"/>
                  <a:pt x="181" y="117"/>
                  <a:pt x="182" y="118"/>
                </a:cubicBezTo>
                <a:cubicBezTo>
                  <a:pt x="181" y="119"/>
                  <a:pt x="181" y="120"/>
                  <a:pt x="180" y="120"/>
                </a:cubicBezTo>
                <a:close/>
                <a:moveTo>
                  <a:pt x="196" y="133"/>
                </a:moveTo>
                <a:cubicBezTo>
                  <a:pt x="195" y="132"/>
                  <a:pt x="200" y="131"/>
                  <a:pt x="196" y="133"/>
                </a:cubicBezTo>
                <a:close/>
                <a:moveTo>
                  <a:pt x="186" y="124"/>
                </a:moveTo>
                <a:cubicBezTo>
                  <a:pt x="185" y="123"/>
                  <a:pt x="187" y="122"/>
                  <a:pt x="187" y="122"/>
                </a:cubicBezTo>
                <a:cubicBezTo>
                  <a:pt x="190" y="120"/>
                  <a:pt x="187" y="123"/>
                  <a:pt x="186" y="124"/>
                </a:cubicBezTo>
                <a:close/>
                <a:moveTo>
                  <a:pt x="215" y="150"/>
                </a:moveTo>
                <a:cubicBezTo>
                  <a:pt x="216" y="149"/>
                  <a:pt x="217" y="149"/>
                  <a:pt x="218" y="147"/>
                </a:cubicBezTo>
                <a:cubicBezTo>
                  <a:pt x="219" y="148"/>
                  <a:pt x="219" y="148"/>
                  <a:pt x="219" y="148"/>
                </a:cubicBezTo>
                <a:cubicBezTo>
                  <a:pt x="219" y="148"/>
                  <a:pt x="219" y="148"/>
                  <a:pt x="219" y="149"/>
                </a:cubicBezTo>
                <a:cubicBezTo>
                  <a:pt x="218" y="148"/>
                  <a:pt x="218" y="149"/>
                  <a:pt x="217" y="148"/>
                </a:cubicBezTo>
                <a:cubicBezTo>
                  <a:pt x="218" y="149"/>
                  <a:pt x="217" y="149"/>
                  <a:pt x="217" y="150"/>
                </a:cubicBezTo>
                <a:cubicBezTo>
                  <a:pt x="216" y="150"/>
                  <a:pt x="216" y="149"/>
                  <a:pt x="215" y="150"/>
                </a:cubicBezTo>
                <a:close/>
                <a:moveTo>
                  <a:pt x="193" y="129"/>
                </a:moveTo>
                <a:cubicBezTo>
                  <a:pt x="192" y="128"/>
                  <a:pt x="194" y="127"/>
                  <a:pt x="194" y="127"/>
                </a:cubicBezTo>
                <a:cubicBezTo>
                  <a:pt x="195" y="128"/>
                  <a:pt x="193" y="128"/>
                  <a:pt x="193" y="129"/>
                </a:cubicBezTo>
                <a:close/>
                <a:moveTo>
                  <a:pt x="186" y="121"/>
                </a:moveTo>
                <a:cubicBezTo>
                  <a:pt x="186" y="121"/>
                  <a:pt x="186" y="120"/>
                  <a:pt x="185" y="120"/>
                </a:cubicBezTo>
                <a:cubicBezTo>
                  <a:pt x="186" y="120"/>
                  <a:pt x="186" y="119"/>
                  <a:pt x="187" y="119"/>
                </a:cubicBezTo>
                <a:cubicBezTo>
                  <a:pt x="187" y="120"/>
                  <a:pt x="186" y="120"/>
                  <a:pt x="186" y="121"/>
                </a:cubicBezTo>
                <a:close/>
                <a:moveTo>
                  <a:pt x="225" y="157"/>
                </a:moveTo>
                <a:cubicBezTo>
                  <a:pt x="225" y="156"/>
                  <a:pt x="226" y="156"/>
                  <a:pt x="226" y="155"/>
                </a:cubicBezTo>
                <a:cubicBezTo>
                  <a:pt x="227" y="156"/>
                  <a:pt x="226" y="157"/>
                  <a:pt x="225" y="157"/>
                </a:cubicBezTo>
                <a:close/>
                <a:moveTo>
                  <a:pt x="184" y="117"/>
                </a:moveTo>
                <a:cubicBezTo>
                  <a:pt x="183" y="117"/>
                  <a:pt x="185" y="116"/>
                  <a:pt x="185" y="115"/>
                </a:cubicBezTo>
                <a:cubicBezTo>
                  <a:pt x="186" y="116"/>
                  <a:pt x="185" y="116"/>
                  <a:pt x="184" y="117"/>
                </a:cubicBezTo>
                <a:close/>
                <a:moveTo>
                  <a:pt x="249" y="178"/>
                </a:moveTo>
                <a:cubicBezTo>
                  <a:pt x="248" y="178"/>
                  <a:pt x="250" y="176"/>
                  <a:pt x="250" y="177"/>
                </a:cubicBezTo>
                <a:cubicBezTo>
                  <a:pt x="250" y="177"/>
                  <a:pt x="250" y="177"/>
                  <a:pt x="249" y="178"/>
                </a:cubicBezTo>
                <a:close/>
                <a:moveTo>
                  <a:pt x="191" y="122"/>
                </a:moveTo>
                <a:cubicBezTo>
                  <a:pt x="190" y="121"/>
                  <a:pt x="197" y="117"/>
                  <a:pt x="193" y="120"/>
                </a:cubicBezTo>
                <a:cubicBezTo>
                  <a:pt x="192" y="121"/>
                  <a:pt x="191" y="121"/>
                  <a:pt x="191" y="122"/>
                </a:cubicBezTo>
                <a:close/>
                <a:moveTo>
                  <a:pt x="190" y="120"/>
                </a:moveTo>
                <a:cubicBezTo>
                  <a:pt x="189" y="120"/>
                  <a:pt x="191" y="119"/>
                  <a:pt x="192" y="118"/>
                </a:cubicBezTo>
                <a:cubicBezTo>
                  <a:pt x="193" y="119"/>
                  <a:pt x="190" y="119"/>
                  <a:pt x="190" y="120"/>
                </a:cubicBezTo>
                <a:close/>
                <a:moveTo>
                  <a:pt x="189" y="118"/>
                </a:moveTo>
                <a:cubicBezTo>
                  <a:pt x="188" y="118"/>
                  <a:pt x="191" y="116"/>
                  <a:pt x="191" y="115"/>
                </a:cubicBezTo>
                <a:cubicBezTo>
                  <a:pt x="191" y="115"/>
                  <a:pt x="191" y="115"/>
                  <a:pt x="192" y="116"/>
                </a:cubicBezTo>
                <a:cubicBezTo>
                  <a:pt x="193" y="116"/>
                  <a:pt x="191" y="115"/>
                  <a:pt x="192" y="114"/>
                </a:cubicBezTo>
                <a:cubicBezTo>
                  <a:pt x="192" y="115"/>
                  <a:pt x="193" y="115"/>
                  <a:pt x="192" y="114"/>
                </a:cubicBezTo>
                <a:cubicBezTo>
                  <a:pt x="194" y="115"/>
                  <a:pt x="193" y="114"/>
                  <a:pt x="193" y="113"/>
                </a:cubicBezTo>
                <a:cubicBezTo>
                  <a:pt x="194" y="113"/>
                  <a:pt x="193" y="114"/>
                  <a:pt x="193" y="114"/>
                </a:cubicBezTo>
                <a:cubicBezTo>
                  <a:pt x="194" y="114"/>
                  <a:pt x="194" y="114"/>
                  <a:pt x="194" y="113"/>
                </a:cubicBezTo>
                <a:cubicBezTo>
                  <a:pt x="193" y="116"/>
                  <a:pt x="191" y="116"/>
                  <a:pt x="189" y="118"/>
                </a:cubicBezTo>
                <a:close/>
                <a:moveTo>
                  <a:pt x="186" y="115"/>
                </a:moveTo>
                <a:cubicBezTo>
                  <a:pt x="186" y="115"/>
                  <a:pt x="186" y="113"/>
                  <a:pt x="186" y="114"/>
                </a:cubicBezTo>
                <a:cubicBezTo>
                  <a:pt x="187" y="114"/>
                  <a:pt x="187" y="114"/>
                  <a:pt x="187" y="115"/>
                </a:cubicBezTo>
                <a:cubicBezTo>
                  <a:pt x="187" y="116"/>
                  <a:pt x="186" y="114"/>
                  <a:pt x="186" y="115"/>
                </a:cubicBezTo>
                <a:close/>
                <a:moveTo>
                  <a:pt x="214" y="139"/>
                </a:moveTo>
                <a:cubicBezTo>
                  <a:pt x="215" y="140"/>
                  <a:pt x="214" y="140"/>
                  <a:pt x="214" y="140"/>
                </a:cubicBezTo>
                <a:cubicBezTo>
                  <a:pt x="213" y="140"/>
                  <a:pt x="213" y="140"/>
                  <a:pt x="213" y="140"/>
                </a:cubicBezTo>
                <a:cubicBezTo>
                  <a:pt x="213" y="140"/>
                  <a:pt x="213" y="139"/>
                  <a:pt x="213" y="139"/>
                </a:cubicBezTo>
                <a:cubicBezTo>
                  <a:pt x="213" y="139"/>
                  <a:pt x="214" y="140"/>
                  <a:pt x="214" y="139"/>
                </a:cubicBezTo>
                <a:close/>
                <a:moveTo>
                  <a:pt x="250" y="117"/>
                </a:moveTo>
                <a:cubicBezTo>
                  <a:pt x="253" y="117"/>
                  <a:pt x="254" y="113"/>
                  <a:pt x="256" y="114"/>
                </a:cubicBezTo>
                <a:cubicBezTo>
                  <a:pt x="256" y="114"/>
                  <a:pt x="256" y="113"/>
                  <a:pt x="255" y="113"/>
                </a:cubicBezTo>
                <a:cubicBezTo>
                  <a:pt x="256" y="112"/>
                  <a:pt x="257" y="114"/>
                  <a:pt x="258" y="113"/>
                </a:cubicBezTo>
                <a:cubicBezTo>
                  <a:pt x="258" y="112"/>
                  <a:pt x="257" y="113"/>
                  <a:pt x="257" y="112"/>
                </a:cubicBezTo>
                <a:cubicBezTo>
                  <a:pt x="259" y="111"/>
                  <a:pt x="258" y="110"/>
                  <a:pt x="261" y="109"/>
                </a:cubicBezTo>
                <a:cubicBezTo>
                  <a:pt x="257" y="115"/>
                  <a:pt x="252" y="122"/>
                  <a:pt x="245" y="125"/>
                </a:cubicBezTo>
                <a:cubicBezTo>
                  <a:pt x="245" y="127"/>
                  <a:pt x="242" y="130"/>
                  <a:pt x="239" y="129"/>
                </a:cubicBezTo>
                <a:cubicBezTo>
                  <a:pt x="239" y="130"/>
                  <a:pt x="240" y="130"/>
                  <a:pt x="239" y="130"/>
                </a:cubicBezTo>
                <a:cubicBezTo>
                  <a:pt x="238" y="129"/>
                  <a:pt x="239" y="132"/>
                  <a:pt x="237" y="131"/>
                </a:cubicBezTo>
                <a:cubicBezTo>
                  <a:pt x="238" y="133"/>
                  <a:pt x="238" y="130"/>
                  <a:pt x="239" y="131"/>
                </a:cubicBezTo>
                <a:cubicBezTo>
                  <a:pt x="234" y="137"/>
                  <a:pt x="227" y="142"/>
                  <a:pt x="223" y="146"/>
                </a:cubicBezTo>
                <a:cubicBezTo>
                  <a:pt x="223" y="146"/>
                  <a:pt x="223" y="145"/>
                  <a:pt x="222" y="145"/>
                </a:cubicBezTo>
                <a:cubicBezTo>
                  <a:pt x="222" y="145"/>
                  <a:pt x="221" y="145"/>
                  <a:pt x="220" y="146"/>
                </a:cubicBezTo>
                <a:cubicBezTo>
                  <a:pt x="220" y="144"/>
                  <a:pt x="222" y="145"/>
                  <a:pt x="223" y="143"/>
                </a:cubicBezTo>
                <a:cubicBezTo>
                  <a:pt x="224" y="142"/>
                  <a:pt x="222" y="142"/>
                  <a:pt x="222" y="142"/>
                </a:cubicBezTo>
                <a:cubicBezTo>
                  <a:pt x="223" y="141"/>
                  <a:pt x="223" y="141"/>
                  <a:pt x="224" y="142"/>
                </a:cubicBezTo>
                <a:cubicBezTo>
                  <a:pt x="225" y="140"/>
                  <a:pt x="229" y="140"/>
                  <a:pt x="228" y="138"/>
                </a:cubicBezTo>
                <a:cubicBezTo>
                  <a:pt x="230" y="138"/>
                  <a:pt x="231" y="136"/>
                  <a:pt x="231" y="134"/>
                </a:cubicBezTo>
                <a:cubicBezTo>
                  <a:pt x="232" y="135"/>
                  <a:pt x="232" y="134"/>
                  <a:pt x="233" y="135"/>
                </a:cubicBezTo>
                <a:cubicBezTo>
                  <a:pt x="239" y="129"/>
                  <a:pt x="246" y="122"/>
                  <a:pt x="250" y="119"/>
                </a:cubicBezTo>
                <a:cubicBezTo>
                  <a:pt x="251" y="118"/>
                  <a:pt x="250" y="118"/>
                  <a:pt x="250" y="117"/>
                </a:cubicBezTo>
                <a:close/>
                <a:moveTo>
                  <a:pt x="204" y="131"/>
                </a:moveTo>
                <a:cubicBezTo>
                  <a:pt x="205" y="128"/>
                  <a:pt x="210" y="126"/>
                  <a:pt x="212" y="124"/>
                </a:cubicBezTo>
                <a:cubicBezTo>
                  <a:pt x="210" y="127"/>
                  <a:pt x="207" y="128"/>
                  <a:pt x="204" y="131"/>
                </a:cubicBezTo>
                <a:close/>
                <a:moveTo>
                  <a:pt x="215" y="137"/>
                </a:moveTo>
                <a:cubicBezTo>
                  <a:pt x="215" y="138"/>
                  <a:pt x="216" y="137"/>
                  <a:pt x="216" y="136"/>
                </a:cubicBezTo>
                <a:cubicBezTo>
                  <a:pt x="217" y="138"/>
                  <a:pt x="215" y="138"/>
                  <a:pt x="215" y="139"/>
                </a:cubicBezTo>
                <a:cubicBezTo>
                  <a:pt x="213" y="138"/>
                  <a:pt x="215" y="137"/>
                  <a:pt x="214" y="137"/>
                </a:cubicBezTo>
                <a:cubicBezTo>
                  <a:pt x="213" y="137"/>
                  <a:pt x="215" y="136"/>
                  <a:pt x="215" y="136"/>
                </a:cubicBezTo>
                <a:cubicBezTo>
                  <a:pt x="215" y="136"/>
                  <a:pt x="215" y="137"/>
                  <a:pt x="215" y="137"/>
                </a:cubicBezTo>
                <a:close/>
                <a:moveTo>
                  <a:pt x="210" y="135"/>
                </a:moveTo>
                <a:cubicBezTo>
                  <a:pt x="211" y="134"/>
                  <a:pt x="211" y="134"/>
                  <a:pt x="213" y="133"/>
                </a:cubicBezTo>
                <a:cubicBezTo>
                  <a:pt x="213" y="134"/>
                  <a:pt x="214" y="134"/>
                  <a:pt x="213" y="134"/>
                </a:cubicBezTo>
                <a:cubicBezTo>
                  <a:pt x="211" y="133"/>
                  <a:pt x="212" y="136"/>
                  <a:pt x="210" y="135"/>
                </a:cubicBezTo>
                <a:close/>
                <a:moveTo>
                  <a:pt x="193" y="118"/>
                </a:moveTo>
                <a:cubicBezTo>
                  <a:pt x="192" y="117"/>
                  <a:pt x="194" y="117"/>
                  <a:pt x="194" y="116"/>
                </a:cubicBezTo>
                <a:cubicBezTo>
                  <a:pt x="195" y="117"/>
                  <a:pt x="195" y="117"/>
                  <a:pt x="195" y="117"/>
                </a:cubicBezTo>
                <a:cubicBezTo>
                  <a:pt x="195" y="117"/>
                  <a:pt x="195" y="117"/>
                  <a:pt x="195" y="118"/>
                </a:cubicBezTo>
                <a:cubicBezTo>
                  <a:pt x="194" y="117"/>
                  <a:pt x="195" y="117"/>
                  <a:pt x="195" y="117"/>
                </a:cubicBezTo>
                <a:cubicBezTo>
                  <a:pt x="194" y="117"/>
                  <a:pt x="193" y="118"/>
                  <a:pt x="193" y="118"/>
                </a:cubicBezTo>
                <a:close/>
                <a:moveTo>
                  <a:pt x="235" y="155"/>
                </a:moveTo>
                <a:cubicBezTo>
                  <a:pt x="236" y="156"/>
                  <a:pt x="235" y="155"/>
                  <a:pt x="236" y="154"/>
                </a:cubicBezTo>
                <a:cubicBezTo>
                  <a:pt x="237" y="155"/>
                  <a:pt x="237" y="153"/>
                  <a:pt x="238" y="153"/>
                </a:cubicBezTo>
                <a:cubicBezTo>
                  <a:pt x="238" y="153"/>
                  <a:pt x="237" y="156"/>
                  <a:pt x="235" y="155"/>
                </a:cubicBezTo>
                <a:close/>
                <a:moveTo>
                  <a:pt x="197" y="119"/>
                </a:moveTo>
                <a:cubicBezTo>
                  <a:pt x="196" y="119"/>
                  <a:pt x="198" y="118"/>
                  <a:pt x="198" y="117"/>
                </a:cubicBezTo>
                <a:cubicBezTo>
                  <a:pt x="199" y="117"/>
                  <a:pt x="197" y="119"/>
                  <a:pt x="197" y="119"/>
                </a:cubicBezTo>
                <a:close/>
                <a:moveTo>
                  <a:pt x="241" y="141"/>
                </a:moveTo>
                <a:cubicBezTo>
                  <a:pt x="241" y="143"/>
                  <a:pt x="240" y="143"/>
                  <a:pt x="239" y="144"/>
                </a:cubicBezTo>
                <a:cubicBezTo>
                  <a:pt x="239" y="144"/>
                  <a:pt x="241" y="144"/>
                  <a:pt x="240" y="145"/>
                </a:cubicBezTo>
                <a:cubicBezTo>
                  <a:pt x="244" y="143"/>
                  <a:pt x="247" y="140"/>
                  <a:pt x="249" y="138"/>
                </a:cubicBezTo>
                <a:cubicBezTo>
                  <a:pt x="248" y="141"/>
                  <a:pt x="242" y="145"/>
                  <a:pt x="239" y="148"/>
                </a:cubicBezTo>
                <a:cubicBezTo>
                  <a:pt x="238" y="147"/>
                  <a:pt x="238" y="148"/>
                  <a:pt x="237" y="147"/>
                </a:cubicBezTo>
                <a:cubicBezTo>
                  <a:pt x="237" y="146"/>
                  <a:pt x="238" y="147"/>
                  <a:pt x="238" y="147"/>
                </a:cubicBezTo>
                <a:cubicBezTo>
                  <a:pt x="238" y="146"/>
                  <a:pt x="237" y="146"/>
                  <a:pt x="237" y="146"/>
                </a:cubicBezTo>
                <a:cubicBezTo>
                  <a:pt x="234" y="149"/>
                  <a:pt x="233" y="149"/>
                  <a:pt x="231" y="151"/>
                </a:cubicBezTo>
                <a:cubicBezTo>
                  <a:pt x="237" y="145"/>
                  <a:pt x="243" y="138"/>
                  <a:pt x="250" y="134"/>
                </a:cubicBezTo>
                <a:cubicBezTo>
                  <a:pt x="249" y="135"/>
                  <a:pt x="248" y="135"/>
                  <a:pt x="249" y="136"/>
                </a:cubicBezTo>
                <a:cubicBezTo>
                  <a:pt x="246" y="136"/>
                  <a:pt x="246" y="138"/>
                  <a:pt x="245" y="140"/>
                </a:cubicBezTo>
                <a:cubicBezTo>
                  <a:pt x="244" y="139"/>
                  <a:pt x="244" y="140"/>
                  <a:pt x="243" y="141"/>
                </a:cubicBezTo>
                <a:cubicBezTo>
                  <a:pt x="243" y="142"/>
                  <a:pt x="243" y="141"/>
                  <a:pt x="244" y="141"/>
                </a:cubicBezTo>
                <a:cubicBezTo>
                  <a:pt x="244" y="142"/>
                  <a:pt x="242" y="142"/>
                  <a:pt x="241" y="143"/>
                </a:cubicBezTo>
                <a:cubicBezTo>
                  <a:pt x="240" y="143"/>
                  <a:pt x="242" y="142"/>
                  <a:pt x="242" y="142"/>
                </a:cubicBezTo>
                <a:cubicBezTo>
                  <a:pt x="241" y="142"/>
                  <a:pt x="241" y="143"/>
                  <a:pt x="241" y="141"/>
                </a:cubicBezTo>
                <a:close/>
                <a:moveTo>
                  <a:pt x="208" y="130"/>
                </a:moveTo>
                <a:cubicBezTo>
                  <a:pt x="207" y="129"/>
                  <a:pt x="207" y="129"/>
                  <a:pt x="207" y="129"/>
                </a:cubicBezTo>
                <a:cubicBezTo>
                  <a:pt x="208" y="129"/>
                  <a:pt x="208" y="128"/>
                  <a:pt x="209" y="129"/>
                </a:cubicBezTo>
                <a:lnTo>
                  <a:pt x="208" y="130"/>
                </a:lnTo>
                <a:close/>
                <a:moveTo>
                  <a:pt x="214" y="132"/>
                </a:moveTo>
                <a:cubicBezTo>
                  <a:pt x="214" y="133"/>
                  <a:pt x="214" y="132"/>
                  <a:pt x="213" y="133"/>
                </a:cubicBezTo>
                <a:cubicBezTo>
                  <a:pt x="213" y="132"/>
                  <a:pt x="214" y="132"/>
                  <a:pt x="215" y="131"/>
                </a:cubicBezTo>
                <a:cubicBezTo>
                  <a:pt x="215" y="132"/>
                  <a:pt x="214" y="132"/>
                  <a:pt x="214" y="132"/>
                </a:cubicBezTo>
                <a:cubicBezTo>
                  <a:pt x="214" y="132"/>
                  <a:pt x="215" y="132"/>
                  <a:pt x="215" y="132"/>
                </a:cubicBezTo>
                <a:cubicBezTo>
                  <a:pt x="215" y="133"/>
                  <a:pt x="214" y="133"/>
                  <a:pt x="214" y="132"/>
                </a:cubicBezTo>
                <a:close/>
                <a:moveTo>
                  <a:pt x="222" y="141"/>
                </a:moveTo>
                <a:cubicBezTo>
                  <a:pt x="223" y="139"/>
                  <a:pt x="224" y="137"/>
                  <a:pt x="226" y="137"/>
                </a:cubicBezTo>
                <a:cubicBezTo>
                  <a:pt x="224" y="139"/>
                  <a:pt x="224" y="139"/>
                  <a:pt x="222" y="141"/>
                </a:cubicBezTo>
                <a:close/>
                <a:moveTo>
                  <a:pt x="196" y="116"/>
                </a:moveTo>
                <a:cubicBezTo>
                  <a:pt x="195" y="115"/>
                  <a:pt x="197" y="115"/>
                  <a:pt x="197" y="114"/>
                </a:cubicBezTo>
                <a:cubicBezTo>
                  <a:pt x="197" y="115"/>
                  <a:pt x="197" y="115"/>
                  <a:pt x="196" y="116"/>
                </a:cubicBezTo>
                <a:close/>
                <a:moveTo>
                  <a:pt x="235" y="149"/>
                </a:moveTo>
                <a:cubicBezTo>
                  <a:pt x="234" y="149"/>
                  <a:pt x="236" y="146"/>
                  <a:pt x="237" y="147"/>
                </a:cubicBezTo>
                <a:cubicBezTo>
                  <a:pt x="236" y="148"/>
                  <a:pt x="236" y="148"/>
                  <a:pt x="235" y="149"/>
                </a:cubicBezTo>
                <a:close/>
                <a:moveTo>
                  <a:pt x="215" y="131"/>
                </a:moveTo>
                <a:cubicBezTo>
                  <a:pt x="215" y="130"/>
                  <a:pt x="216" y="129"/>
                  <a:pt x="217" y="129"/>
                </a:cubicBezTo>
                <a:cubicBezTo>
                  <a:pt x="217" y="129"/>
                  <a:pt x="217" y="129"/>
                  <a:pt x="217" y="130"/>
                </a:cubicBezTo>
                <a:cubicBezTo>
                  <a:pt x="216" y="130"/>
                  <a:pt x="216" y="131"/>
                  <a:pt x="215" y="131"/>
                </a:cubicBezTo>
                <a:close/>
                <a:moveTo>
                  <a:pt x="239" y="153"/>
                </a:moveTo>
                <a:cubicBezTo>
                  <a:pt x="239" y="151"/>
                  <a:pt x="241" y="151"/>
                  <a:pt x="242" y="149"/>
                </a:cubicBezTo>
                <a:cubicBezTo>
                  <a:pt x="243" y="151"/>
                  <a:pt x="240" y="151"/>
                  <a:pt x="239" y="153"/>
                </a:cubicBezTo>
                <a:close/>
                <a:moveTo>
                  <a:pt x="220" y="134"/>
                </a:moveTo>
                <a:cubicBezTo>
                  <a:pt x="219" y="134"/>
                  <a:pt x="221" y="133"/>
                  <a:pt x="221" y="132"/>
                </a:cubicBezTo>
                <a:cubicBezTo>
                  <a:pt x="221" y="133"/>
                  <a:pt x="220" y="134"/>
                  <a:pt x="220" y="134"/>
                </a:cubicBezTo>
                <a:close/>
                <a:moveTo>
                  <a:pt x="201" y="115"/>
                </a:moveTo>
                <a:cubicBezTo>
                  <a:pt x="202" y="114"/>
                  <a:pt x="202" y="114"/>
                  <a:pt x="202" y="114"/>
                </a:cubicBezTo>
                <a:cubicBezTo>
                  <a:pt x="203" y="115"/>
                  <a:pt x="202" y="115"/>
                  <a:pt x="201" y="115"/>
                </a:cubicBezTo>
                <a:cubicBezTo>
                  <a:pt x="201" y="116"/>
                  <a:pt x="202" y="115"/>
                  <a:pt x="202" y="115"/>
                </a:cubicBezTo>
                <a:cubicBezTo>
                  <a:pt x="202" y="116"/>
                  <a:pt x="201" y="116"/>
                  <a:pt x="201" y="115"/>
                </a:cubicBezTo>
                <a:close/>
                <a:moveTo>
                  <a:pt x="219" y="129"/>
                </a:moveTo>
                <a:cubicBezTo>
                  <a:pt x="219" y="130"/>
                  <a:pt x="218" y="130"/>
                  <a:pt x="218" y="130"/>
                </a:cubicBezTo>
                <a:cubicBezTo>
                  <a:pt x="218" y="129"/>
                  <a:pt x="218" y="129"/>
                  <a:pt x="218" y="128"/>
                </a:cubicBezTo>
                <a:cubicBezTo>
                  <a:pt x="219" y="128"/>
                  <a:pt x="218" y="130"/>
                  <a:pt x="219" y="129"/>
                </a:cubicBezTo>
                <a:close/>
                <a:moveTo>
                  <a:pt x="226" y="137"/>
                </a:moveTo>
                <a:cubicBezTo>
                  <a:pt x="225" y="136"/>
                  <a:pt x="228" y="135"/>
                  <a:pt x="228" y="135"/>
                </a:cubicBezTo>
                <a:cubicBezTo>
                  <a:pt x="229" y="136"/>
                  <a:pt x="227" y="136"/>
                  <a:pt x="226" y="137"/>
                </a:cubicBezTo>
                <a:close/>
                <a:moveTo>
                  <a:pt x="244" y="148"/>
                </a:moveTo>
                <a:cubicBezTo>
                  <a:pt x="244" y="147"/>
                  <a:pt x="247" y="147"/>
                  <a:pt x="247" y="145"/>
                </a:cubicBezTo>
                <a:cubicBezTo>
                  <a:pt x="247" y="145"/>
                  <a:pt x="248" y="145"/>
                  <a:pt x="248" y="145"/>
                </a:cubicBezTo>
                <a:cubicBezTo>
                  <a:pt x="247" y="146"/>
                  <a:pt x="247" y="147"/>
                  <a:pt x="244" y="148"/>
                </a:cubicBezTo>
                <a:close/>
                <a:moveTo>
                  <a:pt x="225" y="131"/>
                </a:moveTo>
                <a:cubicBezTo>
                  <a:pt x="224" y="130"/>
                  <a:pt x="227" y="130"/>
                  <a:pt x="225" y="129"/>
                </a:cubicBezTo>
                <a:cubicBezTo>
                  <a:pt x="226" y="128"/>
                  <a:pt x="227" y="127"/>
                  <a:pt x="228" y="127"/>
                </a:cubicBezTo>
                <a:cubicBezTo>
                  <a:pt x="228" y="129"/>
                  <a:pt x="225" y="129"/>
                  <a:pt x="225" y="131"/>
                </a:cubicBezTo>
                <a:close/>
                <a:moveTo>
                  <a:pt x="198" y="105"/>
                </a:moveTo>
                <a:cubicBezTo>
                  <a:pt x="198" y="105"/>
                  <a:pt x="198" y="105"/>
                  <a:pt x="198" y="105"/>
                </a:cubicBezTo>
                <a:cubicBezTo>
                  <a:pt x="198" y="105"/>
                  <a:pt x="198" y="104"/>
                  <a:pt x="198" y="104"/>
                </a:cubicBezTo>
                <a:cubicBezTo>
                  <a:pt x="198" y="104"/>
                  <a:pt x="199" y="105"/>
                  <a:pt x="199" y="104"/>
                </a:cubicBezTo>
                <a:cubicBezTo>
                  <a:pt x="200" y="105"/>
                  <a:pt x="199" y="105"/>
                  <a:pt x="198" y="105"/>
                </a:cubicBezTo>
                <a:close/>
                <a:moveTo>
                  <a:pt x="228" y="127"/>
                </a:moveTo>
                <a:cubicBezTo>
                  <a:pt x="228" y="126"/>
                  <a:pt x="229" y="125"/>
                  <a:pt x="230" y="126"/>
                </a:cubicBezTo>
                <a:lnTo>
                  <a:pt x="228" y="127"/>
                </a:lnTo>
                <a:close/>
                <a:moveTo>
                  <a:pt x="248" y="145"/>
                </a:moveTo>
                <a:cubicBezTo>
                  <a:pt x="248" y="145"/>
                  <a:pt x="248" y="144"/>
                  <a:pt x="248" y="144"/>
                </a:cubicBezTo>
                <a:cubicBezTo>
                  <a:pt x="255" y="138"/>
                  <a:pt x="262" y="131"/>
                  <a:pt x="267" y="126"/>
                </a:cubicBezTo>
                <a:cubicBezTo>
                  <a:pt x="262" y="133"/>
                  <a:pt x="255" y="140"/>
                  <a:pt x="248" y="145"/>
                </a:cubicBezTo>
                <a:close/>
                <a:moveTo>
                  <a:pt x="202" y="102"/>
                </a:moveTo>
                <a:cubicBezTo>
                  <a:pt x="202" y="101"/>
                  <a:pt x="202" y="100"/>
                  <a:pt x="204" y="101"/>
                </a:cubicBezTo>
                <a:cubicBezTo>
                  <a:pt x="203" y="101"/>
                  <a:pt x="202" y="102"/>
                  <a:pt x="202" y="102"/>
                </a:cubicBezTo>
                <a:close/>
                <a:moveTo>
                  <a:pt x="230" y="125"/>
                </a:moveTo>
                <a:cubicBezTo>
                  <a:pt x="231" y="124"/>
                  <a:pt x="231" y="124"/>
                  <a:pt x="232" y="122"/>
                </a:cubicBezTo>
                <a:cubicBezTo>
                  <a:pt x="233" y="123"/>
                  <a:pt x="233" y="123"/>
                  <a:pt x="233" y="123"/>
                </a:cubicBezTo>
                <a:cubicBezTo>
                  <a:pt x="231" y="123"/>
                  <a:pt x="232" y="125"/>
                  <a:pt x="231" y="125"/>
                </a:cubicBezTo>
                <a:cubicBezTo>
                  <a:pt x="230" y="125"/>
                  <a:pt x="230" y="125"/>
                  <a:pt x="230" y="125"/>
                </a:cubicBezTo>
                <a:close/>
                <a:moveTo>
                  <a:pt x="265" y="124"/>
                </a:moveTo>
                <a:cubicBezTo>
                  <a:pt x="265" y="124"/>
                  <a:pt x="265" y="124"/>
                  <a:pt x="266" y="124"/>
                </a:cubicBezTo>
                <a:cubicBezTo>
                  <a:pt x="266" y="125"/>
                  <a:pt x="265" y="124"/>
                  <a:pt x="266" y="123"/>
                </a:cubicBezTo>
                <a:cubicBezTo>
                  <a:pt x="268" y="125"/>
                  <a:pt x="264" y="125"/>
                  <a:pt x="264" y="127"/>
                </a:cubicBezTo>
                <a:cubicBezTo>
                  <a:pt x="263" y="126"/>
                  <a:pt x="264" y="125"/>
                  <a:pt x="265" y="125"/>
                </a:cubicBezTo>
                <a:cubicBezTo>
                  <a:pt x="262" y="126"/>
                  <a:pt x="261" y="130"/>
                  <a:pt x="258" y="130"/>
                </a:cubicBezTo>
                <a:cubicBezTo>
                  <a:pt x="260" y="131"/>
                  <a:pt x="260" y="128"/>
                  <a:pt x="262" y="129"/>
                </a:cubicBezTo>
                <a:cubicBezTo>
                  <a:pt x="260" y="130"/>
                  <a:pt x="260" y="131"/>
                  <a:pt x="258" y="132"/>
                </a:cubicBezTo>
                <a:cubicBezTo>
                  <a:pt x="258" y="132"/>
                  <a:pt x="258" y="131"/>
                  <a:pt x="258" y="131"/>
                </a:cubicBezTo>
                <a:cubicBezTo>
                  <a:pt x="258" y="130"/>
                  <a:pt x="257" y="132"/>
                  <a:pt x="257" y="132"/>
                </a:cubicBezTo>
                <a:cubicBezTo>
                  <a:pt x="257" y="132"/>
                  <a:pt x="258" y="131"/>
                  <a:pt x="258" y="132"/>
                </a:cubicBezTo>
                <a:cubicBezTo>
                  <a:pt x="257" y="132"/>
                  <a:pt x="255" y="132"/>
                  <a:pt x="256" y="134"/>
                </a:cubicBezTo>
                <a:cubicBezTo>
                  <a:pt x="255" y="134"/>
                  <a:pt x="253" y="134"/>
                  <a:pt x="254" y="135"/>
                </a:cubicBezTo>
                <a:cubicBezTo>
                  <a:pt x="253" y="135"/>
                  <a:pt x="252" y="136"/>
                  <a:pt x="250" y="138"/>
                </a:cubicBezTo>
                <a:cubicBezTo>
                  <a:pt x="250" y="136"/>
                  <a:pt x="253" y="133"/>
                  <a:pt x="256" y="132"/>
                </a:cubicBezTo>
                <a:cubicBezTo>
                  <a:pt x="257" y="131"/>
                  <a:pt x="256" y="131"/>
                  <a:pt x="256" y="131"/>
                </a:cubicBezTo>
                <a:cubicBezTo>
                  <a:pt x="257" y="131"/>
                  <a:pt x="256" y="129"/>
                  <a:pt x="258" y="130"/>
                </a:cubicBezTo>
                <a:cubicBezTo>
                  <a:pt x="257" y="128"/>
                  <a:pt x="261" y="128"/>
                  <a:pt x="261" y="126"/>
                </a:cubicBezTo>
                <a:cubicBezTo>
                  <a:pt x="262" y="126"/>
                  <a:pt x="265" y="124"/>
                  <a:pt x="265" y="122"/>
                </a:cubicBezTo>
                <a:cubicBezTo>
                  <a:pt x="266" y="122"/>
                  <a:pt x="266" y="124"/>
                  <a:pt x="265" y="124"/>
                </a:cubicBezTo>
                <a:close/>
                <a:moveTo>
                  <a:pt x="204" y="97"/>
                </a:moveTo>
                <a:cubicBezTo>
                  <a:pt x="204" y="96"/>
                  <a:pt x="204" y="96"/>
                  <a:pt x="204" y="96"/>
                </a:cubicBezTo>
                <a:cubicBezTo>
                  <a:pt x="206" y="95"/>
                  <a:pt x="206" y="94"/>
                  <a:pt x="208" y="94"/>
                </a:cubicBezTo>
                <a:cubicBezTo>
                  <a:pt x="207" y="95"/>
                  <a:pt x="206" y="96"/>
                  <a:pt x="204" y="97"/>
                </a:cubicBezTo>
                <a:close/>
                <a:moveTo>
                  <a:pt x="253" y="131"/>
                </a:moveTo>
                <a:cubicBezTo>
                  <a:pt x="253" y="132"/>
                  <a:pt x="251" y="135"/>
                  <a:pt x="250" y="136"/>
                </a:cubicBezTo>
                <a:cubicBezTo>
                  <a:pt x="250" y="134"/>
                  <a:pt x="251" y="134"/>
                  <a:pt x="253" y="132"/>
                </a:cubicBezTo>
                <a:cubicBezTo>
                  <a:pt x="251" y="132"/>
                  <a:pt x="252" y="134"/>
                  <a:pt x="250" y="134"/>
                </a:cubicBezTo>
                <a:cubicBezTo>
                  <a:pt x="250" y="132"/>
                  <a:pt x="252" y="131"/>
                  <a:pt x="253" y="130"/>
                </a:cubicBezTo>
                <a:cubicBezTo>
                  <a:pt x="254" y="131"/>
                  <a:pt x="254" y="132"/>
                  <a:pt x="254" y="132"/>
                </a:cubicBezTo>
                <a:cubicBezTo>
                  <a:pt x="254" y="132"/>
                  <a:pt x="253" y="131"/>
                  <a:pt x="253" y="131"/>
                </a:cubicBezTo>
                <a:close/>
                <a:moveTo>
                  <a:pt x="242" y="123"/>
                </a:moveTo>
                <a:cubicBezTo>
                  <a:pt x="241" y="122"/>
                  <a:pt x="243" y="121"/>
                  <a:pt x="243" y="121"/>
                </a:cubicBezTo>
                <a:cubicBezTo>
                  <a:pt x="244" y="122"/>
                  <a:pt x="242" y="123"/>
                  <a:pt x="242" y="123"/>
                </a:cubicBezTo>
                <a:close/>
                <a:moveTo>
                  <a:pt x="269" y="145"/>
                </a:moveTo>
                <a:cubicBezTo>
                  <a:pt x="269" y="143"/>
                  <a:pt x="271" y="143"/>
                  <a:pt x="272" y="142"/>
                </a:cubicBezTo>
                <a:cubicBezTo>
                  <a:pt x="271" y="143"/>
                  <a:pt x="270" y="144"/>
                  <a:pt x="269" y="145"/>
                </a:cubicBezTo>
                <a:close/>
                <a:moveTo>
                  <a:pt x="235" y="114"/>
                </a:moveTo>
                <a:cubicBezTo>
                  <a:pt x="235" y="113"/>
                  <a:pt x="235" y="110"/>
                  <a:pt x="237" y="112"/>
                </a:cubicBezTo>
                <a:cubicBezTo>
                  <a:pt x="236" y="112"/>
                  <a:pt x="236" y="113"/>
                  <a:pt x="235" y="114"/>
                </a:cubicBezTo>
                <a:close/>
                <a:moveTo>
                  <a:pt x="244" y="122"/>
                </a:moveTo>
                <a:cubicBezTo>
                  <a:pt x="244" y="122"/>
                  <a:pt x="245" y="120"/>
                  <a:pt x="246" y="121"/>
                </a:cubicBezTo>
                <a:cubicBezTo>
                  <a:pt x="246" y="122"/>
                  <a:pt x="245" y="122"/>
                  <a:pt x="244" y="122"/>
                </a:cubicBezTo>
                <a:close/>
                <a:moveTo>
                  <a:pt x="254" y="130"/>
                </a:moveTo>
                <a:cubicBezTo>
                  <a:pt x="253" y="129"/>
                  <a:pt x="255" y="129"/>
                  <a:pt x="255" y="128"/>
                </a:cubicBezTo>
                <a:cubicBezTo>
                  <a:pt x="256" y="129"/>
                  <a:pt x="256" y="130"/>
                  <a:pt x="255" y="131"/>
                </a:cubicBezTo>
                <a:cubicBezTo>
                  <a:pt x="255" y="130"/>
                  <a:pt x="255" y="130"/>
                  <a:pt x="255" y="130"/>
                </a:cubicBezTo>
                <a:cubicBezTo>
                  <a:pt x="255" y="129"/>
                  <a:pt x="254" y="130"/>
                  <a:pt x="254" y="130"/>
                </a:cubicBezTo>
                <a:close/>
                <a:moveTo>
                  <a:pt x="244" y="121"/>
                </a:moveTo>
                <a:cubicBezTo>
                  <a:pt x="244" y="121"/>
                  <a:pt x="244" y="121"/>
                  <a:pt x="244" y="121"/>
                </a:cubicBezTo>
                <a:cubicBezTo>
                  <a:pt x="243" y="120"/>
                  <a:pt x="244" y="119"/>
                  <a:pt x="245" y="120"/>
                </a:cubicBezTo>
                <a:cubicBezTo>
                  <a:pt x="245" y="121"/>
                  <a:pt x="243" y="120"/>
                  <a:pt x="244" y="121"/>
                </a:cubicBezTo>
                <a:close/>
                <a:moveTo>
                  <a:pt x="255" y="128"/>
                </a:moveTo>
                <a:cubicBezTo>
                  <a:pt x="257" y="128"/>
                  <a:pt x="256" y="126"/>
                  <a:pt x="258" y="127"/>
                </a:cubicBezTo>
                <a:cubicBezTo>
                  <a:pt x="257" y="127"/>
                  <a:pt x="257" y="128"/>
                  <a:pt x="258" y="128"/>
                </a:cubicBezTo>
                <a:cubicBezTo>
                  <a:pt x="259" y="129"/>
                  <a:pt x="255" y="127"/>
                  <a:pt x="257" y="129"/>
                </a:cubicBezTo>
                <a:cubicBezTo>
                  <a:pt x="256" y="129"/>
                  <a:pt x="256" y="129"/>
                  <a:pt x="255" y="128"/>
                </a:cubicBezTo>
                <a:close/>
                <a:moveTo>
                  <a:pt x="242" y="115"/>
                </a:moveTo>
                <a:cubicBezTo>
                  <a:pt x="242" y="115"/>
                  <a:pt x="241" y="115"/>
                  <a:pt x="242" y="114"/>
                </a:cubicBezTo>
                <a:cubicBezTo>
                  <a:pt x="241" y="114"/>
                  <a:pt x="241" y="115"/>
                  <a:pt x="241" y="115"/>
                </a:cubicBezTo>
                <a:cubicBezTo>
                  <a:pt x="240" y="114"/>
                  <a:pt x="241" y="114"/>
                  <a:pt x="242" y="113"/>
                </a:cubicBezTo>
                <a:cubicBezTo>
                  <a:pt x="242" y="114"/>
                  <a:pt x="241" y="114"/>
                  <a:pt x="242" y="115"/>
                </a:cubicBezTo>
                <a:close/>
                <a:moveTo>
                  <a:pt x="275" y="139"/>
                </a:moveTo>
                <a:cubicBezTo>
                  <a:pt x="275" y="140"/>
                  <a:pt x="274" y="141"/>
                  <a:pt x="273" y="142"/>
                </a:cubicBezTo>
                <a:cubicBezTo>
                  <a:pt x="273" y="140"/>
                  <a:pt x="274" y="137"/>
                  <a:pt x="277" y="137"/>
                </a:cubicBezTo>
                <a:cubicBezTo>
                  <a:pt x="276" y="138"/>
                  <a:pt x="276" y="139"/>
                  <a:pt x="275" y="139"/>
                </a:cubicBezTo>
                <a:close/>
                <a:moveTo>
                  <a:pt x="237" y="111"/>
                </a:moveTo>
                <a:cubicBezTo>
                  <a:pt x="238" y="111"/>
                  <a:pt x="237" y="109"/>
                  <a:pt x="238" y="109"/>
                </a:cubicBezTo>
                <a:cubicBezTo>
                  <a:pt x="239" y="109"/>
                  <a:pt x="238" y="109"/>
                  <a:pt x="239" y="110"/>
                </a:cubicBezTo>
                <a:cubicBezTo>
                  <a:pt x="237" y="109"/>
                  <a:pt x="239" y="112"/>
                  <a:pt x="237" y="111"/>
                </a:cubicBezTo>
                <a:close/>
                <a:moveTo>
                  <a:pt x="247" y="119"/>
                </a:moveTo>
                <a:cubicBezTo>
                  <a:pt x="247" y="119"/>
                  <a:pt x="246" y="118"/>
                  <a:pt x="246" y="118"/>
                </a:cubicBezTo>
                <a:cubicBezTo>
                  <a:pt x="247" y="117"/>
                  <a:pt x="247" y="116"/>
                  <a:pt x="249" y="117"/>
                </a:cubicBezTo>
                <a:cubicBezTo>
                  <a:pt x="248" y="117"/>
                  <a:pt x="247" y="118"/>
                  <a:pt x="247" y="119"/>
                </a:cubicBezTo>
                <a:close/>
                <a:moveTo>
                  <a:pt x="258" y="126"/>
                </a:moveTo>
                <a:cubicBezTo>
                  <a:pt x="257" y="125"/>
                  <a:pt x="258" y="125"/>
                  <a:pt x="259" y="125"/>
                </a:cubicBezTo>
                <a:cubicBezTo>
                  <a:pt x="259" y="126"/>
                  <a:pt x="259" y="126"/>
                  <a:pt x="258" y="126"/>
                </a:cubicBezTo>
                <a:close/>
                <a:moveTo>
                  <a:pt x="262" y="128"/>
                </a:moveTo>
                <a:cubicBezTo>
                  <a:pt x="261" y="127"/>
                  <a:pt x="263" y="127"/>
                  <a:pt x="263" y="126"/>
                </a:cubicBezTo>
                <a:cubicBezTo>
                  <a:pt x="264" y="128"/>
                  <a:pt x="263" y="127"/>
                  <a:pt x="262" y="128"/>
                </a:cubicBezTo>
                <a:close/>
                <a:moveTo>
                  <a:pt x="278" y="137"/>
                </a:moveTo>
                <a:cubicBezTo>
                  <a:pt x="276" y="135"/>
                  <a:pt x="279" y="135"/>
                  <a:pt x="278" y="134"/>
                </a:cubicBezTo>
                <a:cubicBezTo>
                  <a:pt x="281" y="133"/>
                  <a:pt x="284" y="129"/>
                  <a:pt x="286" y="128"/>
                </a:cubicBezTo>
                <a:cubicBezTo>
                  <a:pt x="286" y="128"/>
                  <a:pt x="286" y="127"/>
                  <a:pt x="285" y="127"/>
                </a:cubicBezTo>
                <a:cubicBezTo>
                  <a:pt x="287" y="127"/>
                  <a:pt x="287" y="126"/>
                  <a:pt x="288" y="125"/>
                </a:cubicBezTo>
                <a:cubicBezTo>
                  <a:pt x="288" y="128"/>
                  <a:pt x="282" y="130"/>
                  <a:pt x="284" y="132"/>
                </a:cubicBezTo>
                <a:cubicBezTo>
                  <a:pt x="281" y="132"/>
                  <a:pt x="279" y="135"/>
                  <a:pt x="278" y="137"/>
                </a:cubicBezTo>
                <a:close/>
                <a:moveTo>
                  <a:pt x="268" y="126"/>
                </a:moveTo>
                <a:cubicBezTo>
                  <a:pt x="268" y="124"/>
                  <a:pt x="269" y="125"/>
                  <a:pt x="269" y="123"/>
                </a:cubicBezTo>
                <a:cubicBezTo>
                  <a:pt x="270" y="125"/>
                  <a:pt x="268" y="125"/>
                  <a:pt x="268" y="126"/>
                </a:cubicBezTo>
                <a:close/>
                <a:moveTo>
                  <a:pt x="267" y="124"/>
                </a:moveTo>
                <a:cubicBezTo>
                  <a:pt x="267" y="124"/>
                  <a:pt x="267" y="123"/>
                  <a:pt x="267" y="123"/>
                </a:cubicBezTo>
                <a:cubicBezTo>
                  <a:pt x="267" y="122"/>
                  <a:pt x="268" y="123"/>
                  <a:pt x="269" y="121"/>
                </a:cubicBezTo>
                <a:cubicBezTo>
                  <a:pt x="270" y="121"/>
                  <a:pt x="268" y="123"/>
                  <a:pt x="267" y="124"/>
                </a:cubicBezTo>
                <a:close/>
                <a:moveTo>
                  <a:pt x="266" y="123"/>
                </a:moveTo>
                <a:cubicBezTo>
                  <a:pt x="266" y="122"/>
                  <a:pt x="266" y="122"/>
                  <a:pt x="266" y="122"/>
                </a:cubicBezTo>
                <a:cubicBezTo>
                  <a:pt x="265" y="121"/>
                  <a:pt x="266" y="121"/>
                  <a:pt x="267" y="120"/>
                </a:cubicBezTo>
                <a:cubicBezTo>
                  <a:pt x="267" y="120"/>
                  <a:pt x="267" y="121"/>
                  <a:pt x="267" y="121"/>
                </a:cubicBezTo>
                <a:cubicBezTo>
                  <a:pt x="267" y="121"/>
                  <a:pt x="267" y="121"/>
                  <a:pt x="268" y="121"/>
                </a:cubicBezTo>
                <a:lnTo>
                  <a:pt x="266" y="123"/>
                </a:lnTo>
                <a:close/>
                <a:moveTo>
                  <a:pt x="278" y="130"/>
                </a:moveTo>
                <a:cubicBezTo>
                  <a:pt x="277" y="129"/>
                  <a:pt x="280" y="128"/>
                  <a:pt x="280" y="127"/>
                </a:cubicBezTo>
                <a:cubicBezTo>
                  <a:pt x="281" y="129"/>
                  <a:pt x="278" y="130"/>
                  <a:pt x="278" y="130"/>
                </a:cubicBezTo>
                <a:close/>
                <a:moveTo>
                  <a:pt x="251" y="103"/>
                </a:moveTo>
                <a:cubicBezTo>
                  <a:pt x="250" y="103"/>
                  <a:pt x="255" y="99"/>
                  <a:pt x="251" y="103"/>
                </a:cubicBezTo>
                <a:cubicBezTo>
                  <a:pt x="251" y="103"/>
                  <a:pt x="251" y="103"/>
                  <a:pt x="251" y="103"/>
                </a:cubicBezTo>
                <a:close/>
                <a:moveTo>
                  <a:pt x="244" y="97"/>
                </a:moveTo>
                <a:cubicBezTo>
                  <a:pt x="244" y="98"/>
                  <a:pt x="245" y="96"/>
                  <a:pt x="246" y="96"/>
                </a:cubicBezTo>
                <a:cubicBezTo>
                  <a:pt x="245" y="96"/>
                  <a:pt x="245" y="98"/>
                  <a:pt x="244" y="97"/>
                </a:cubicBezTo>
                <a:close/>
                <a:moveTo>
                  <a:pt x="272" y="120"/>
                </a:moveTo>
                <a:cubicBezTo>
                  <a:pt x="271" y="120"/>
                  <a:pt x="273" y="119"/>
                  <a:pt x="271" y="119"/>
                </a:cubicBezTo>
                <a:cubicBezTo>
                  <a:pt x="273" y="117"/>
                  <a:pt x="273" y="118"/>
                  <a:pt x="274" y="116"/>
                </a:cubicBezTo>
                <a:cubicBezTo>
                  <a:pt x="275" y="119"/>
                  <a:pt x="271" y="118"/>
                  <a:pt x="272" y="120"/>
                </a:cubicBezTo>
                <a:close/>
                <a:moveTo>
                  <a:pt x="270" y="119"/>
                </a:moveTo>
                <a:cubicBezTo>
                  <a:pt x="269" y="118"/>
                  <a:pt x="271" y="118"/>
                  <a:pt x="270" y="117"/>
                </a:cubicBezTo>
                <a:cubicBezTo>
                  <a:pt x="271" y="117"/>
                  <a:pt x="271" y="115"/>
                  <a:pt x="273" y="117"/>
                </a:cubicBezTo>
                <a:cubicBezTo>
                  <a:pt x="271" y="118"/>
                  <a:pt x="271" y="118"/>
                  <a:pt x="270" y="119"/>
                </a:cubicBezTo>
                <a:close/>
                <a:moveTo>
                  <a:pt x="262" y="108"/>
                </a:moveTo>
                <a:cubicBezTo>
                  <a:pt x="262" y="107"/>
                  <a:pt x="263" y="106"/>
                  <a:pt x="265" y="105"/>
                </a:cubicBezTo>
                <a:cubicBezTo>
                  <a:pt x="265" y="106"/>
                  <a:pt x="265" y="104"/>
                  <a:pt x="266" y="105"/>
                </a:cubicBezTo>
                <a:cubicBezTo>
                  <a:pt x="265" y="105"/>
                  <a:pt x="265" y="107"/>
                  <a:pt x="264" y="106"/>
                </a:cubicBezTo>
                <a:cubicBezTo>
                  <a:pt x="265" y="107"/>
                  <a:pt x="263" y="107"/>
                  <a:pt x="263" y="108"/>
                </a:cubicBezTo>
                <a:cubicBezTo>
                  <a:pt x="263" y="108"/>
                  <a:pt x="262" y="108"/>
                  <a:pt x="262" y="108"/>
                </a:cubicBezTo>
                <a:close/>
                <a:moveTo>
                  <a:pt x="273" y="116"/>
                </a:moveTo>
                <a:cubicBezTo>
                  <a:pt x="273" y="116"/>
                  <a:pt x="272" y="116"/>
                  <a:pt x="272" y="116"/>
                </a:cubicBezTo>
                <a:cubicBezTo>
                  <a:pt x="273" y="115"/>
                  <a:pt x="273" y="115"/>
                  <a:pt x="274" y="114"/>
                </a:cubicBezTo>
                <a:cubicBezTo>
                  <a:pt x="275" y="115"/>
                  <a:pt x="273" y="115"/>
                  <a:pt x="273" y="116"/>
                </a:cubicBezTo>
                <a:close/>
                <a:moveTo>
                  <a:pt x="284" y="124"/>
                </a:moveTo>
                <a:cubicBezTo>
                  <a:pt x="283" y="124"/>
                  <a:pt x="283" y="124"/>
                  <a:pt x="283" y="124"/>
                </a:cubicBezTo>
                <a:cubicBezTo>
                  <a:pt x="284" y="123"/>
                  <a:pt x="284" y="122"/>
                  <a:pt x="285" y="123"/>
                </a:cubicBezTo>
                <a:cubicBezTo>
                  <a:pt x="284" y="123"/>
                  <a:pt x="285" y="123"/>
                  <a:pt x="284" y="124"/>
                </a:cubicBezTo>
                <a:cubicBezTo>
                  <a:pt x="284" y="124"/>
                  <a:pt x="284" y="124"/>
                  <a:pt x="284" y="124"/>
                </a:cubicBezTo>
                <a:close/>
                <a:moveTo>
                  <a:pt x="252" y="97"/>
                </a:moveTo>
                <a:cubicBezTo>
                  <a:pt x="251" y="97"/>
                  <a:pt x="251" y="97"/>
                  <a:pt x="251" y="96"/>
                </a:cubicBezTo>
                <a:cubicBezTo>
                  <a:pt x="252" y="97"/>
                  <a:pt x="253" y="97"/>
                  <a:pt x="252" y="96"/>
                </a:cubicBezTo>
                <a:cubicBezTo>
                  <a:pt x="253" y="96"/>
                  <a:pt x="252" y="98"/>
                  <a:pt x="252" y="97"/>
                </a:cubicBezTo>
                <a:close/>
                <a:moveTo>
                  <a:pt x="289" y="126"/>
                </a:moveTo>
                <a:cubicBezTo>
                  <a:pt x="288" y="124"/>
                  <a:pt x="291" y="123"/>
                  <a:pt x="292" y="121"/>
                </a:cubicBezTo>
                <a:cubicBezTo>
                  <a:pt x="292" y="121"/>
                  <a:pt x="292" y="121"/>
                  <a:pt x="291" y="121"/>
                </a:cubicBezTo>
                <a:cubicBezTo>
                  <a:pt x="291" y="120"/>
                  <a:pt x="292" y="120"/>
                  <a:pt x="292" y="121"/>
                </a:cubicBezTo>
                <a:cubicBezTo>
                  <a:pt x="293" y="120"/>
                  <a:pt x="293" y="120"/>
                  <a:pt x="294" y="120"/>
                </a:cubicBezTo>
                <a:cubicBezTo>
                  <a:pt x="295" y="119"/>
                  <a:pt x="293" y="120"/>
                  <a:pt x="293" y="119"/>
                </a:cubicBezTo>
                <a:cubicBezTo>
                  <a:pt x="294" y="118"/>
                  <a:pt x="295" y="120"/>
                  <a:pt x="295" y="118"/>
                </a:cubicBezTo>
                <a:cubicBezTo>
                  <a:pt x="296" y="121"/>
                  <a:pt x="291" y="123"/>
                  <a:pt x="289" y="126"/>
                </a:cubicBezTo>
                <a:close/>
                <a:moveTo>
                  <a:pt x="275" y="114"/>
                </a:moveTo>
                <a:cubicBezTo>
                  <a:pt x="274" y="113"/>
                  <a:pt x="276" y="112"/>
                  <a:pt x="277" y="111"/>
                </a:cubicBezTo>
                <a:cubicBezTo>
                  <a:pt x="277" y="112"/>
                  <a:pt x="276" y="113"/>
                  <a:pt x="275" y="114"/>
                </a:cubicBezTo>
                <a:close/>
                <a:moveTo>
                  <a:pt x="265" y="104"/>
                </a:moveTo>
                <a:cubicBezTo>
                  <a:pt x="264" y="105"/>
                  <a:pt x="265" y="104"/>
                  <a:pt x="266" y="103"/>
                </a:cubicBezTo>
                <a:cubicBezTo>
                  <a:pt x="266" y="104"/>
                  <a:pt x="266" y="104"/>
                  <a:pt x="267" y="104"/>
                </a:cubicBezTo>
                <a:cubicBezTo>
                  <a:pt x="267" y="105"/>
                  <a:pt x="266" y="106"/>
                  <a:pt x="266" y="105"/>
                </a:cubicBezTo>
                <a:cubicBezTo>
                  <a:pt x="266" y="105"/>
                  <a:pt x="266" y="105"/>
                  <a:pt x="266" y="105"/>
                </a:cubicBezTo>
                <a:cubicBezTo>
                  <a:pt x="266" y="104"/>
                  <a:pt x="266" y="104"/>
                  <a:pt x="265" y="104"/>
                </a:cubicBezTo>
                <a:close/>
                <a:moveTo>
                  <a:pt x="258" y="91"/>
                </a:moveTo>
                <a:cubicBezTo>
                  <a:pt x="257" y="91"/>
                  <a:pt x="256" y="94"/>
                  <a:pt x="254" y="94"/>
                </a:cubicBezTo>
                <a:cubicBezTo>
                  <a:pt x="255" y="94"/>
                  <a:pt x="257" y="92"/>
                  <a:pt x="257" y="90"/>
                </a:cubicBezTo>
                <a:cubicBezTo>
                  <a:pt x="257" y="92"/>
                  <a:pt x="259" y="89"/>
                  <a:pt x="259" y="89"/>
                </a:cubicBezTo>
                <a:cubicBezTo>
                  <a:pt x="260" y="90"/>
                  <a:pt x="258" y="90"/>
                  <a:pt x="258" y="91"/>
                </a:cubicBezTo>
                <a:close/>
                <a:moveTo>
                  <a:pt x="267" y="103"/>
                </a:moveTo>
                <a:cubicBezTo>
                  <a:pt x="267" y="101"/>
                  <a:pt x="270" y="99"/>
                  <a:pt x="272" y="98"/>
                </a:cubicBezTo>
                <a:cubicBezTo>
                  <a:pt x="271" y="100"/>
                  <a:pt x="269" y="102"/>
                  <a:pt x="267" y="103"/>
                </a:cubicBezTo>
                <a:close/>
                <a:moveTo>
                  <a:pt x="252" y="90"/>
                </a:moveTo>
                <a:cubicBezTo>
                  <a:pt x="251" y="89"/>
                  <a:pt x="253" y="89"/>
                  <a:pt x="254" y="89"/>
                </a:cubicBezTo>
                <a:cubicBezTo>
                  <a:pt x="255" y="89"/>
                  <a:pt x="254" y="87"/>
                  <a:pt x="256" y="88"/>
                </a:cubicBezTo>
                <a:cubicBezTo>
                  <a:pt x="255" y="89"/>
                  <a:pt x="253" y="90"/>
                  <a:pt x="252" y="90"/>
                </a:cubicBezTo>
                <a:close/>
                <a:moveTo>
                  <a:pt x="296" y="119"/>
                </a:moveTo>
                <a:cubicBezTo>
                  <a:pt x="295" y="116"/>
                  <a:pt x="298" y="116"/>
                  <a:pt x="299" y="115"/>
                </a:cubicBezTo>
                <a:cubicBezTo>
                  <a:pt x="300" y="114"/>
                  <a:pt x="300" y="112"/>
                  <a:pt x="301" y="113"/>
                </a:cubicBezTo>
                <a:cubicBezTo>
                  <a:pt x="303" y="110"/>
                  <a:pt x="307" y="105"/>
                  <a:pt x="311" y="103"/>
                </a:cubicBezTo>
                <a:cubicBezTo>
                  <a:pt x="308" y="107"/>
                  <a:pt x="304" y="110"/>
                  <a:pt x="302" y="113"/>
                </a:cubicBezTo>
                <a:cubicBezTo>
                  <a:pt x="302" y="113"/>
                  <a:pt x="302" y="113"/>
                  <a:pt x="303" y="113"/>
                </a:cubicBezTo>
                <a:cubicBezTo>
                  <a:pt x="303" y="114"/>
                  <a:pt x="302" y="114"/>
                  <a:pt x="301" y="115"/>
                </a:cubicBezTo>
                <a:cubicBezTo>
                  <a:pt x="300" y="115"/>
                  <a:pt x="302" y="114"/>
                  <a:pt x="302" y="113"/>
                </a:cubicBezTo>
                <a:cubicBezTo>
                  <a:pt x="301" y="113"/>
                  <a:pt x="299" y="115"/>
                  <a:pt x="300" y="115"/>
                </a:cubicBezTo>
                <a:cubicBezTo>
                  <a:pt x="298" y="116"/>
                  <a:pt x="298" y="117"/>
                  <a:pt x="296" y="119"/>
                </a:cubicBezTo>
                <a:close/>
                <a:moveTo>
                  <a:pt x="292" y="115"/>
                </a:moveTo>
                <a:cubicBezTo>
                  <a:pt x="292" y="114"/>
                  <a:pt x="294" y="112"/>
                  <a:pt x="295" y="112"/>
                </a:cubicBezTo>
                <a:cubicBezTo>
                  <a:pt x="296" y="113"/>
                  <a:pt x="294" y="113"/>
                  <a:pt x="294" y="114"/>
                </a:cubicBezTo>
                <a:cubicBezTo>
                  <a:pt x="294" y="114"/>
                  <a:pt x="294" y="114"/>
                  <a:pt x="294" y="114"/>
                </a:cubicBezTo>
                <a:cubicBezTo>
                  <a:pt x="293" y="114"/>
                  <a:pt x="294" y="115"/>
                  <a:pt x="294" y="114"/>
                </a:cubicBezTo>
                <a:cubicBezTo>
                  <a:pt x="295" y="115"/>
                  <a:pt x="294" y="115"/>
                  <a:pt x="294" y="115"/>
                </a:cubicBezTo>
                <a:cubicBezTo>
                  <a:pt x="294" y="115"/>
                  <a:pt x="294" y="115"/>
                  <a:pt x="294" y="115"/>
                </a:cubicBezTo>
                <a:cubicBezTo>
                  <a:pt x="293" y="115"/>
                  <a:pt x="293" y="114"/>
                  <a:pt x="292" y="115"/>
                </a:cubicBezTo>
                <a:close/>
                <a:moveTo>
                  <a:pt x="283" y="106"/>
                </a:moveTo>
                <a:cubicBezTo>
                  <a:pt x="282" y="105"/>
                  <a:pt x="286" y="103"/>
                  <a:pt x="283" y="106"/>
                </a:cubicBezTo>
                <a:close/>
                <a:moveTo>
                  <a:pt x="263" y="87"/>
                </a:moveTo>
                <a:cubicBezTo>
                  <a:pt x="262" y="87"/>
                  <a:pt x="262" y="86"/>
                  <a:pt x="263" y="85"/>
                </a:cubicBezTo>
                <a:cubicBezTo>
                  <a:pt x="264" y="85"/>
                  <a:pt x="262" y="86"/>
                  <a:pt x="263" y="87"/>
                </a:cubicBezTo>
                <a:close/>
                <a:moveTo>
                  <a:pt x="297" y="111"/>
                </a:moveTo>
                <a:cubicBezTo>
                  <a:pt x="297" y="111"/>
                  <a:pt x="298" y="111"/>
                  <a:pt x="296" y="110"/>
                </a:cubicBezTo>
                <a:cubicBezTo>
                  <a:pt x="299" y="107"/>
                  <a:pt x="303" y="104"/>
                  <a:pt x="304" y="101"/>
                </a:cubicBezTo>
                <a:cubicBezTo>
                  <a:pt x="310" y="97"/>
                  <a:pt x="316" y="90"/>
                  <a:pt x="319" y="85"/>
                </a:cubicBezTo>
                <a:cubicBezTo>
                  <a:pt x="320" y="85"/>
                  <a:pt x="320" y="86"/>
                  <a:pt x="320" y="86"/>
                </a:cubicBezTo>
                <a:cubicBezTo>
                  <a:pt x="322" y="84"/>
                  <a:pt x="324" y="82"/>
                  <a:pt x="326" y="80"/>
                </a:cubicBezTo>
                <a:cubicBezTo>
                  <a:pt x="326" y="80"/>
                  <a:pt x="327" y="80"/>
                  <a:pt x="326" y="81"/>
                </a:cubicBezTo>
                <a:cubicBezTo>
                  <a:pt x="325" y="81"/>
                  <a:pt x="325" y="82"/>
                  <a:pt x="323" y="83"/>
                </a:cubicBezTo>
                <a:cubicBezTo>
                  <a:pt x="325" y="83"/>
                  <a:pt x="327" y="80"/>
                  <a:pt x="326" y="80"/>
                </a:cubicBezTo>
                <a:cubicBezTo>
                  <a:pt x="327" y="79"/>
                  <a:pt x="327" y="80"/>
                  <a:pt x="328" y="79"/>
                </a:cubicBezTo>
                <a:cubicBezTo>
                  <a:pt x="328" y="79"/>
                  <a:pt x="327" y="79"/>
                  <a:pt x="327" y="78"/>
                </a:cubicBezTo>
                <a:cubicBezTo>
                  <a:pt x="328" y="78"/>
                  <a:pt x="327" y="79"/>
                  <a:pt x="328" y="79"/>
                </a:cubicBezTo>
                <a:cubicBezTo>
                  <a:pt x="329" y="79"/>
                  <a:pt x="328" y="78"/>
                  <a:pt x="328" y="78"/>
                </a:cubicBezTo>
                <a:cubicBezTo>
                  <a:pt x="328" y="78"/>
                  <a:pt x="330" y="79"/>
                  <a:pt x="329" y="77"/>
                </a:cubicBezTo>
                <a:cubicBezTo>
                  <a:pt x="329" y="77"/>
                  <a:pt x="329" y="77"/>
                  <a:pt x="329" y="77"/>
                </a:cubicBezTo>
                <a:cubicBezTo>
                  <a:pt x="329" y="77"/>
                  <a:pt x="330" y="77"/>
                  <a:pt x="330" y="77"/>
                </a:cubicBezTo>
                <a:cubicBezTo>
                  <a:pt x="329" y="80"/>
                  <a:pt x="324" y="84"/>
                  <a:pt x="322" y="87"/>
                </a:cubicBezTo>
                <a:cubicBezTo>
                  <a:pt x="322" y="86"/>
                  <a:pt x="321" y="87"/>
                  <a:pt x="321" y="86"/>
                </a:cubicBezTo>
                <a:cubicBezTo>
                  <a:pt x="322" y="88"/>
                  <a:pt x="320" y="89"/>
                  <a:pt x="319" y="90"/>
                </a:cubicBezTo>
                <a:cubicBezTo>
                  <a:pt x="318" y="89"/>
                  <a:pt x="319" y="89"/>
                  <a:pt x="319" y="89"/>
                </a:cubicBezTo>
                <a:cubicBezTo>
                  <a:pt x="318" y="89"/>
                  <a:pt x="318" y="90"/>
                  <a:pt x="318" y="91"/>
                </a:cubicBezTo>
                <a:cubicBezTo>
                  <a:pt x="313" y="96"/>
                  <a:pt x="307" y="102"/>
                  <a:pt x="301" y="108"/>
                </a:cubicBezTo>
                <a:cubicBezTo>
                  <a:pt x="300" y="108"/>
                  <a:pt x="300" y="108"/>
                  <a:pt x="300" y="108"/>
                </a:cubicBezTo>
                <a:cubicBezTo>
                  <a:pt x="300" y="109"/>
                  <a:pt x="299" y="108"/>
                  <a:pt x="300" y="109"/>
                </a:cubicBezTo>
                <a:cubicBezTo>
                  <a:pt x="298" y="107"/>
                  <a:pt x="297" y="111"/>
                  <a:pt x="297" y="111"/>
                </a:cubicBezTo>
                <a:close/>
                <a:moveTo>
                  <a:pt x="277" y="93"/>
                </a:moveTo>
                <a:cubicBezTo>
                  <a:pt x="279" y="90"/>
                  <a:pt x="282" y="86"/>
                  <a:pt x="284" y="84"/>
                </a:cubicBezTo>
                <a:cubicBezTo>
                  <a:pt x="283" y="87"/>
                  <a:pt x="280" y="90"/>
                  <a:pt x="277" y="93"/>
                </a:cubicBezTo>
                <a:close/>
                <a:moveTo>
                  <a:pt x="265" y="80"/>
                </a:moveTo>
                <a:cubicBezTo>
                  <a:pt x="265" y="80"/>
                  <a:pt x="265" y="80"/>
                  <a:pt x="265" y="80"/>
                </a:cubicBezTo>
                <a:cubicBezTo>
                  <a:pt x="265" y="79"/>
                  <a:pt x="264" y="80"/>
                  <a:pt x="264" y="78"/>
                </a:cubicBezTo>
                <a:cubicBezTo>
                  <a:pt x="264" y="78"/>
                  <a:pt x="265" y="79"/>
                  <a:pt x="265" y="79"/>
                </a:cubicBezTo>
                <a:cubicBezTo>
                  <a:pt x="269" y="75"/>
                  <a:pt x="272" y="72"/>
                  <a:pt x="276" y="67"/>
                </a:cubicBezTo>
                <a:cubicBezTo>
                  <a:pt x="277" y="68"/>
                  <a:pt x="277" y="68"/>
                  <a:pt x="276" y="69"/>
                </a:cubicBezTo>
                <a:cubicBezTo>
                  <a:pt x="275" y="67"/>
                  <a:pt x="276" y="69"/>
                  <a:pt x="276" y="70"/>
                </a:cubicBezTo>
                <a:cubicBezTo>
                  <a:pt x="275" y="71"/>
                  <a:pt x="272" y="71"/>
                  <a:pt x="272" y="74"/>
                </a:cubicBezTo>
                <a:cubicBezTo>
                  <a:pt x="272" y="74"/>
                  <a:pt x="272" y="73"/>
                  <a:pt x="272" y="73"/>
                </a:cubicBezTo>
                <a:cubicBezTo>
                  <a:pt x="270" y="75"/>
                  <a:pt x="269" y="78"/>
                  <a:pt x="266" y="79"/>
                </a:cubicBezTo>
                <a:cubicBezTo>
                  <a:pt x="268" y="79"/>
                  <a:pt x="265" y="81"/>
                  <a:pt x="265" y="80"/>
                </a:cubicBezTo>
                <a:close/>
                <a:moveTo>
                  <a:pt x="306" y="110"/>
                </a:moveTo>
                <a:cubicBezTo>
                  <a:pt x="306" y="109"/>
                  <a:pt x="306" y="109"/>
                  <a:pt x="307" y="109"/>
                </a:cubicBezTo>
                <a:cubicBezTo>
                  <a:pt x="307" y="108"/>
                  <a:pt x="310" y="106"/>
                  <a:pt x="309" y="107"/>
                </a:cubicBezTo>
                <a:cubicBezTo>
                  <a:pt x="308" y="108"/>
                  <a:pt x="308" y="109"/>
                  <a:pt x="306" y="110"/>
                </a:cubicBezTo>
                <a:close/>
                <a:moveTo>
                  <a:pt x="293" y="96"/>
                </a:moveTo>
                <a:cubicBezTo>
                  <a:pt x="293" y="96"/>
                  <a:pt x="293" y="96"/>
                  <a:pt x="293" y="96"/>
                </a:cubicBezTo>
                <a:cubicBezTo>
                  <a:pt x="293" y="95"/>
                  <a:pt x="293" y="96"/>
                  <a:pt x="292" y="96"/>
                </a:cubicBezTo>
                <a:cubicBezTo>
                  <a:pt x="292" y="95"/>
                  <a:pt x="293" y="94"/>
                  <a:pt x="294" y="95"/>
                </a:cubicBezTo>
                <a:lnTo>
                  <a:pt x="293" y="96"/>
                </a:lnTo>
                <a:close/>
                <a:moveTo>
                  <a:pt x="285" y="84"/>
                </a:moveTo>
                <a:cubicBezTo>
                  <a:pt x="284" y="83"/>
                  <a:pt x="286" y="82"/>
                  <a:pt x="287" y="83"/>
                </a:cubicBezTo>
                <a:cubicBezTo>
                  <a:pt x="285" y="83"/>
                  <a:pt x="286" y="84"/>
                  <a:pt x="285" y="84"/>
                </a:cubicBezTo>
                <a:close/>
                <a:moveTo>
                  <a:pt x="312" y="103"/>
                </a:moveTo>
                <a:cubicBezTo>
                  <a:pt x="311" y="102"/>
                  <a:pt x="312" y="102"/>
                  <a:pt x="312" y="101"/>
                </a:cubicBezTo>
                <a:cubicBezTo>
                  <a:pt x="313" y="102"/>
                  <a:pt x="312" y="102"/>
                  <a:pt x="312" y="103"/>
                </a:cubicBezTo>
                <a:close/>
                <a:moveTo>
                  <a:pt x="313" y="101"/>
                </a:moveTo>
                <a:cubicBezTo>
                  <a:pt x="313" y="100"/>
                  <a:pt x="316" y="98"/>
                  <a:pt x="317" y="97"/>
                </a:cubicBezTo>
                <a:cubicBezTo>
                  <a:pt x="317" y="99"/>
                  <a:pt x="314" y="100"/>
                  <a:pt x="313" y="101"/>
                </a:cubicBezTo>
                <a:close/>
                <a:moveTo>
                  <a:pt x="299" y="90"/>
                </a:moveTo>
                <a:cubicBezTo>
                  <a:pt x="299" y="90"/>
                  <a:pt x="298" y="89"/>
                  <a:pt x="299" y="88"/>
                </a:cubicBezTo>
                <a:cubicBezTo>
                  <a:pt x="300" y="88"/>
                  <a:pt x="299" y="89"/>
                  <a:pt x="300" y="89"/>
                </a:cubicBezTo>
                <a:cubicBezTo>
                  <a:pt x="300" y="90"/>
                  <a:pt x="299" y="90"/>
                  <a:pt x="299" y="90"/>
                </a:cubicBezTo>
                <a:close/>
                <a:moveTo>
                  <a:pt x="302" y="86"/>
                </a:moveTo>
                <a:cubicBezTo>
                  <a:pt x="304" y="86"/>
                  <a:pt x="302" y="87"/>
                  <a:pt x="302" y="88"/>
                </a:cubicBezTo>
                <a:cubicBezTo>
                  <a:pt x="302" y="87"/>
                  <a:pt x="302" y="87"/>
                  <a:pt x="301" y="88"/>
                </a:cubicBezTo>
                <a:cubicBezTo>
                  <a:pt x="300" y="86"/>
                  <a:pt x="303" y="87"/>
                  <a:pt x="302" y="86"/>
                </a:cubicBezTo>
                <a:close/>
                <a:moveTo>
                  <a:pt x="280" y="71"/>
                </a:moveTo>
                <a:cubicBezTo>
                  <a:pt x="280" y="71"/>
                  <a:pt x="281" y="69"/>
                  <a:pt x="282" y="70"/>
                </a:cubicBezTo>
                <a:cubicBezTo>
                  <a:pt x="281" y="70"/>
                  <a:pt x="281" y="69"/>
                  <a:pt x="281" y="69"/>
                </a:cubicBezTo>
                <a:cubicBezTo>
                  <a:pt x="281" y="69"/>
                  <a:pt x="282" y="69"/>
                  <a:pt x="282" y="68"/>
                </a:cubicBezTo>
                <a:cubicBezTo>
                  <a:pt x="282" y="69"/>
                  <a:pt x="281" y="70"/>
                  <a:pt x="282" y="70"/>
                </a:cubicBezTo>
                <a:cubicBezTo>
                  <a:pt x="281" y="70"/>
                  <a:pt x="281" y="70"/>
                  <a:pt x="280" y="71"/>
                </a:cubicBezTo>
                <a:close/>
                <a:moveTo>
                  <a:pt x="280" y="70"/>
                </a:moveTo>
                <a:cubicBezTo>
                  <a:pt x="280" y="70"/>
                  <a:pt x="278" y="69"/>
                  <a:pt x="279" y="69"/>
                </a:cubicBezTo>
                <a:cubicBezTo>
                  <a:pt x="279" y="69"/>
                  <a:pt x="279" y="69"/>
                  <a:pt x="279" y="69"/>
                </a:cubicBezTo>
                <a:cubicBezTo>
                  <a:pt x="280" y="69"/>
                  <a:pt x="280" y="69"/>
                  <a:pt x="280" y="69"/>
                </a:cubicBezTo>
                <a:cubicBezTo>
                  <a:pt x="280" y="69"/>
                  <a:pt x="281" y="70"/>
                  <a:pt x="280" y="70"/>
                </a:cubicBezTo>
                <a:close/>
                <a:moveTo>
                  <a:pt x="279" y="66"/>
                </a:moveTo>
                <a:cubicBezTo>
                  <a:pt x="278" y="66"/>
                  <a:pt x="278" y="67"/>
                  <a:pt x="277" y="67"/>
                </a:cubicBezTo>
                <a:cubicBezTo>
                  <a:pt x="277" y="66"/>
                  <a:pt x="278" y="66"/>
                  <a:pt x="278" y="65"/>
                </a:cubicBezTo>
                <a:cubicBezTo>
                  <a:pt x="278" y="65"/>
                  <a:pt x="280" y="65"/>
                  <a:pt x="279" y="66"/>
                </a:cubicBezTo>
                <a:cubicBezTo>
                  <a:pt x="279" y="66"/>
                  <a:pt x="279" y="66"/>
                  <a:pt x="279" y="66"/>
                </a:cubicBezTo>
                <a:close/>
                <a:moveTo>
                  <a:pt x="280" y="63"/>
                </a:moveTo>
                <a:cubicBezTo>
                  <a:pt x="280" y="64"/>
                  <a:pt x="281" y="64"/>
                  <a:pt x="281" y="64"/>
                </a:cubicBezTo>
                <a:cubicBezTo>
                  <a:pt x="281" y="65"/>
                  <a:pt x="280" y="65"/>
                  <a:pt x="279" y="65"/>
                </a:cubicBezTo>
                <a:cubicBezTo>
                  <a:pt x="277" y="64"/>
                  <a:pt x="281" y="63"/>
                  <a:pt x="281" y="62"/>
                </a:cubicBezTo>
                <a:cubicBezTo>
                  <a:pt x="282" y="62"/>
                  <a:pt x="282" y="63"/>
                  <a:pt x="282" y="62"/>
                </a:cubicBezTo>
                <a:cubicBezTo>
                  <a:pt x="282" y="63"/>
                  <a:pt x="281" y="62"/>
                  <a:pt x="280" y="63"/>
                </a:cubicBezTo>
                <a:close/>
                <a:moveTo>
                  <a:pt x="253" y="45"/>
                </a:moveTo>
                <a:cubicBezTo>
                  <a:pt x="252" y="44"/>
                  <a:pt x="253" y="44"/>
                  <a:pt x="252" y="43"/>
                </a:cubicBezTo>
                <a:cubicBezTo>
                  <a:pt x="253" y="42"/>
                  <a:pt x="253" y="43"/>
                  <a:pt x="253" y="43"/>
                </a:cubicBezTo>
                <a:cubicBezTo>
                  <a:pt x="253" y="42"/>
                  <a:pt x="255" y="43"/>
                  <a:pt x="255" y="41"/>
                </a:cubicBezTo>
                <a:cubicBezTo>
                  <a:pt x="256" y="43"/>
                  <a:pt x="253" y="43"/>
                  <a:pt x="253" y="45"/>
                </a:cubicBezTo>
                <a:close/>
                <a:moveTo>
                  <a:pt x="321" y="94"/>
                </a:moveTo>
                <a:cubicBezTo>
                  <a:pt x="320" y="93"/>
                  <a:pt x="321" y="93"/>
                  <a:pt x="322" y="93"/>
                </a:cubicBezTo>
                <a:cubicBezTo>
                  <a:pt x="323" y="91"/>
                  <a:pt x="322" y="94"/>
                  <a:pt x="321" y="94"/>
                </a:cubicBezTo>
                <a:close/>
                <a:moveTo>
                  <a:pt x="285" y="56"/>
                </a:moveTo>
                <a:cubicBezTo>
                  <a:pt x="286" y="57"/>
                  <a:pt x="286" y="57"/>
                  <a:pt x="287" y="57"/>
                </a:cubicBezTo>
                <a:cubicBezTo>
                  <a:pt x="286" y="57"/>
                  <a:pt x="284" y="59"/>
                  <a:pt x="285" y="60"/>
                </a:cubicBezTo>
                <a:cubicBezTo>
                  <a:pt x="283" y="59"/>
                  <a:pt x="284" y="61"/>
                  <a:pt x="283" y="61"/>
                </a:cubicBezTo>
                <a:cubicBezTo>
                  <a:pt x="282" y="61"/>
                  <a:pt x="282" y="61"/>
                  <a:pt x="282" y="61"/>
                </a:cubicBezTo>
                <a:cubicBezTo>
                  <a:pt x="282" y="61"/>
                  <a:pt x="283" y="61"/>
                  <a:pt x="282" y="62"/>
                </a:cubicBezTo>
                <a:cubicBezTo>
                  <a:pt x="281" y="61"/>
                  <a:pt x="281" y="61"/>
                  <a:pt x="282" y="60"/>
                </a:cubicBezTo>
                <a:cubicBezTo>
                  <a:pt x="283" y="61"/>
                  <a:pt x="284" y="58"/>
                  <a:pt x="285" y="56"/>
                </a:cubicBezTo>
                <a:close/>
                <a:moveTo>
                  <a:pt x="324" y="90"/>
                </a:moveTo>
                <a:cubicBezTo>
                  <a:pt x="325" y="88"/>
                  <a:pt x="328" y="87"/>
                  <a:pt x="324" y="90"/>
                </a:cubicBezTo>
                <a:close/>
                <a:moveTo>
                  <a:pt x="287" y="62"/>
                </a:moveTo>
                <a:cubicBezTo>
                  <a:pt x="287" y="60"/>
                  <a:pt x="290" y="58"/>
                  <a:pt x="292" y="56"/>
                </a:cubicBezTo>
                <a:cubicBezTo>
                  <a:pt x="293" y="54"/>
                  <a:pt x="293" y="54"/>
                  <a:pt x="293" y="54"/>
                </a:cubicBezTo>
                <a:cubicBezTo>
                  <a:pt x="294" y="53"/>
                  <a:pt x="294" y="54"/>
                  <a:pt x="294" y="55"/>
                </a:cubicBezTo>
                <a:cubicBezTo>
                  <a:pt x="293" y="56"/>
                  <a:pt x="293" y="56"/>
                  <a:pt x="293" y="56"/>
                </a:cubicBezTo>
                <a:cubicBezTo>
                  <a:pt x="292" y="57"/>
                  <a:pt x="291" y="57"/>
                  <a:pt x="290" y="59"/>
                </a:cubicBezTo>
                <a:cubicBezTo>
                  <a:pt x="289" y="60"/>
                  <a:pt x="288" y="61"/>
                  <a:pt x="287" y="62"/>
                </a:cubicBezTo>
                <a:close/>
                <a:moveTo>
                  <a:pt x="258" y="39"/>
                </a:moveTo>
                <a:cubicBezTo>
                  <a:pt x="257" y="38"/>
                  <a:pt x="259" y="37"/>
                  <a:pt x="260" y="37"/>
                </a:cubicBezTo>
                <a:cubicBezTo>
                  <a:pt x="260" y="38"/>
                  <a:pt x="258" y="38"/>
                  <a:pt x="258" y="39"/>
                </a:cubicBezTo>
                <a:close/>
                <a:moveTo>
                  <a:pt x="289" y="62"/>
                </a:moveTo>
                <a:cubicBezTo>
                  <a:pt x="288" y="61"/>
                  <a:pt x="289" y="60"/>
                  <a:pt x="289" y="60"/>
                </a:cubicBezTo>
                <a:cubicBezTo>
                  <a:pt x="290" y="61"/>
                  <a:pt x="289" y="61"/>
                  <a:pt x="290" y="62"/>
                </a:cubicBezTo>
                <a:cubicBezTo>
                  <a:pt x="289" y="62"/>
                  <a:pt x="289" y="62"/>
                  <a:pt x="289" y="62"/>
                </a:cubicBezTo>
                <a:close/>
                <a:moveTo>
                  <a:pt x="286" y="57"/>
                </a:moveTo>
                <a:cubicBezTo>
                  <a:pt x="286" y="55"/>
                  <a:pt x="288" y="54"/>
                  <a:pt x="289" y="53"/>
                </a:cubicBezTo>
                <a:cubicBezTo>
                  <a:pt x="290" y="55"/>
                  <a:pt x="287" y="55"/>
                  <a:pt x="286" y="57"/>
                </a:cubicBezTo>
                <a:close/>
                <a:moveTo>
                  <a:pt x="330" y="86"/>
                </a:moveTo>
                <a:cubicBezTo>
                  <a:pt x="329" y="86"/>
                  <a:pt x="329" y="86"/>
                  <a:pt x="329" y="86"/>
                </a:cubicBezTo>
                <a:cubicBezTo>
                  <a:pt x="329" y="85"/>
                  <a:pt x="329" y="86"/>
                  <a:pt x="328" y="86"/>
                </a:cubicBezTo>
                <a:cubicBezTo>
                  <a:pt x="328" y="85"/>
                  <a:pt x="329" y="84"/>
                  <a:pt x="330" y="85"/>
                </a:cubicBezTo>
                <a:cubicBezTo>
                  <a:pt x="330" y="85"/>
                  <a:pt x="329" y="85"/>
                  <a:pt x="329" y="85"/>
                </a:cubicBezTo>
                <a:lnTo>
                  <a:pt x="330" y="86"/>
                </a:lnTo>
                <a:close/>
                <a:moveTo>
                  <a:pt x="330" y="85"/>
                </a:moveTo>
                <a:cubicBezTo>
                  <a:pt x="330" y="84"/>
                  <a:pt x="331" y="83"/>
                  <a:pt x="332" y="83"/>
                </a:cubicBezTo>
                <a:cubicBezTo>
                  <a:pt x="332" y="82"/>
                  <a:pt x="331" y="82"/>
                  <a:pt x="332" y="81"/>
                </a:cubicBezTo>
                <a:cubicBezTo>
                  <a:pt x="332" y="82"/>
                  <a:pt x="333" y="83"/>
                  <a:pt x="333" y="83"/>
                </a:cubicBezTo>
                <a:cubicBezTo>
                  <a:pt x="332" y="83"/>
                  <a:pt x="331" y="85"/>
                  <a:pt x="330" y="85"/>
                </a:cubicBezTo>
                <a:close/>
                <a:moveTo>
                  <a:pt x="290" y="53"/>
                </a:moveTo>
                <a:cubicBezTo>
                  <a:pt x="289" y="52"/>
                  <a:pt x="292" y="51"/>
                  <a:pt x="291" y="50"/>
                </a:cubicBezTo>
                <a:cubicBezTo>
                  <a:pt x="293" y="50"/>
                  <a:pt x="290" y="52"/>
                  <a:pt x="290" y="53"/>
                </a:cubicBezTo>
                <a:close/>
                <a:moveTo>
                  <a:pt x="339" y="67"/>
                </a:moveTo>
                <a:cubicBezTo>
                  <a:pt x="337" y="71"/>
                  <a:pt x="334" y="73"/>
                  <a:pt x="331" y="77"/>
                </a:cubicBezTo>
                <a:cubicBezTo>
                  <a:pt x="330" y="77"/>
                  <a:pt x="330" y="77"/>
                  <a:pt x="330" y="77"/>
                </a:cubicBezTo>
                <a:cubicBezTo>
                  <a:pt x="333" y="74"/>
                  <a:pt x="336" y="70"/>
                  <a:pt x="339" y="67"/>
                </a:cubicBezTo>
                <a:close/>
                <a:moveTo>
                  <a:pt x="299" y="52"/>
                </a:moveTo>
                <a:cubicBezTo>
                  <a:pt x="298" y="51"/>
                  <a:pt x="298" y="51"/>
                  <a:pt x="298" y="51"/>
                </a:cubicBezTo>
                <a:cubicBezTo>
                  <a:pt x="298" y="50"/>
                  <a:pt x="299" y="51"/>
                  <a:pt x="299" y="51"/>
                </a:cubicBezTo>
                <a:cubicBezTo>
                  <a:pt x="299" y="51"/>
                  <a:pt x="298" y="51"/>
                  <a:pt x="299" y="52"/>
                </a:cubicBezTo>
                <a:close/>
                <a:moveTo>
                  <a:pt x="338" y="78"/>
                </a:moveTo>
                <a:cubicBezTo>
                  <a:pt x="337" y="77"/>
                  <a:pt x="339" y="75"/>
                  <a:pt x="341" y="75"/>
                </a:cubicBezTo>
                <a:cubicBezTo>
                  <a:pt x="340" y="75"/>
                  <a:pt x="339" y="77"/>
                  <a:pt x="338" y="78"/>
                </a:cubicBezTo>
                <a:close/>
                <a:moveTo>
                  <a:pt x="324" y="65"/>
                </a:moveTo>
                <a:cubicBezTo>
                  <a:pt x="323" y="64"/>
                  <a:pt x="325" y="64"/>
                  <a:pt x="325" y="63"/>
                </a:cubicBezTo>
                <a:cubicBezTo>
                  <a:pt x="325" y="64"/>
                  <a:pt x="325" y="64"/>
                  <a:pt x="324" y="65"/>
                </a:cubicBezTo>
                <a:close/>
                <a:moveTo>
                  <a:pt x="328" y="60"/>
                </a:moveTo>
                <a:cubicBezTo>
                  <a:pt x="327" y="60"/>
                  <a:pt x="329" y="59"/>
                  <a:pt x="330" y="59"/>
                </a:cubicBezTo>
                <a:cubicBezTo>
                  <a:pt x="329" y="59"/>
                  <a:pt x="329" y="60"/>
                  <a:pt x="328" y="60"/>
                </a:cubicBezTo>
                <a:close/>
                <a:moveTo>
                  <a:pt x="345" y="70"/>
                </a:moveTo>
                <a:cubicBezTo>
                  <a:pt x="344" y="69"/>
                  <a:pt x="347" y="68"/>
                  <a:pt x="347" y="67"/>
                </a:cubicBezTo>
                <a:cubicBezTo>
                  <a:pt x="347" y="68"/>
                  <a:pt x="346" y="69"/>
                  <a:pt x="345" y="70"/>
                </a:cubicBezTo>
                <a:close/>
                <a:moveTo>
                  <a:pt x="330" y="59"/>
                </a:moveTo>
                <a:cubicBezTo>
                  <a:pt x="329" y="57"/>
                  <a:pt x="331" y="57"/>
                  <a:pt x="332" y="56"/>
                </a:cubicBezTo>
                <a:cubicBezTo>
                  <a:pt x="332" y="57"/>
                  <a:pt x="330" y="58"/>
                  <a:pt x="330" y="59"/>
                </a:cubicBezTo>
                <a:close/>
                <a:moveTo>
                  <a:pt x="308" y="44"/>
                </a:moveTo>
                <a:cubicBezTo>
                  <a:pt x="308" y="42"/>
                  <a:pt x="309" y="40"/>
                  <a:pt x="311" y="41"/>
                </a:cubicBezTo>
                <a:cubicBezTo>
                  <a:pt x="310" y="41"/>
                  <a:pt x="309" y="43"/>
                  <a:pt x="308" y="44"/>
                </a:cubicBezTo>
                <a:close/>
                <a:moveTo>
                  <a:pt x="315" y="36"/>
                </a:moveTo>
                <a:cubicBezTo>
                  <a:pt x="314" y="36"/>
                  <a:pt x="315" y="35"/>
                  <a:pt x="316" y="35"/>
                </a:cubicBezTo>
                <a:cubicBezTo>
                  <a:pt x="317" y="36"/>
                  <a:pt x="315" y="36"/>
                  <a:pt x="315" y="36"/>
                </a:cubicBezTo>
                <a:close/>
                <a:moveTo>
                  <a:pt x="318" y="34"/>
                </a:moveTo>
                <a:cubicBezTo>
                  <a:pt x="318" y="33"/>
                  <a:pt x="318" y="32"/>
                  <a:pt x="319" y="32"/>
                </a:cubicBezTo>
                <a:cubicBezTo>
                  <a:pt x="320" y="33"/>
                  <a:pt x="319" y="33"/>
                  <a:pt x="318" y="34"/>
                </a:cubicBezTo>
                <a:close/>
                <a:moveTo>
                  <a:pt x="355" y="53"/>
                </a:moveTo>
                <a:cubicBezTo>
                  <a:pt x="355" y="51"/>
                  <a:pt x="358" y="48"/>
                  <a:pt x="357" y="50"/>
                </a:cubicBezTo>
                <a:cubicBezTo>
                  <a:pt x="357" y="51"/>
                  <a:pt x="356" y="52"/>
                  <a:pt x="355" y="53"/>
                </a:cubicBezTo>
                <a:close/>
                <a:moveTo>
                  <a:pt x="347" y="45"/>
                </a:moveTo>
                <a:cubicBezTo>
                  <a:pt x="348" y="43"/>
                  <a:pt x="351" y="41"/>
                  <a:pt x="354" y="40"/>
                </a:cubicBezTo>
                <a:cubicBezTo>
                  <a:pt x="353" y="42"/>
                  <a:pt x="349" y="43"/>
                  <a:pt x="347" y="45"/>
                </a:cubicBezTo>
                <a:close/>
                <a:moveTo>
                  <a:pt x="358" y="49"/>
                </a:moveTo>
                <a:cubicBezTo>
                  <a:pt x="357" y="49"/>
                  <a:pt x="357" y="49"/>
                  <a:pt x="357" y="49"/>
                </a:cubicBezTo>
                <a:cubicBezTo>
                  <a:pt x="358" y="48"/>
                  <a:pt x="358" y="47"/>
                  <a:pt x="359" y="46"/>
                </a:cubicBezTo>
                <a:cubicBezTo>
                  <a:pt x="361" y="47"/>
                  <a:pt x="359" y="49"/>
                  <a:pt x="358" y="49"/>
                </a:cubicBezTo>
                <a:close/>
                <a:moveTo>
                  <a:pt x="369" y="55"/>
                </a:moveTo>
                <a:cubicBezTo>
                  <a:pt x="368" y="54"/>
                  <a:pt x="369" y="54"/>
                  <a:pt x="370" y="53"/>
                </a:cubicBezTo>
                <a:cubicBezTo>
                  <a:pt x="371" y="54"/>
                  <a:pt x="370" y="55"/>
                  <a:pt x="369" y="55"/>
                </a:cubicBezTo>
                <a:close/>
                <a:moveTo>
                  <a:pt x="372" y="55"/>
                </a:moveTo>
                <a:cubicBezTo>
                  <a:pt x="371" y="54"/>
                  <a:pt x="373" y="53"/>
                  <a:pt x="374" y="53"/>
                </a:cubicBezTo>
                <a:cubicBezTo>
                  <a:pt x="374" y="54"/>
                  <a:pt x="373" y="54"/>
                  <a:pt x="372" y="55"/>
                </a:cubicBezTo>
                <a:close/>
                <a:moveTo>
                  <a:pt x="327" y="24"/>
                </a:moveTo>
                <a:cubicBezTo>
                  <a:pt x="327" y="23"/>
                  <a:pt x="329" y="22"/>
                  <a:pt x="330" y="22"/>
                </a:cubicBezTo>
                <a:cubicBezTo>
                  <a:pt x="329" y="23"/>
                  <a:pt x="328" y="23"/>
                  <a:pt x="327" y="24"/>
                </a:cubicBezTo>
                <a:close/>
                <a:moveTo>
                  <a:pt x="362" y="44"/>
                </a:moveTo>
                <a:cubicBezTo>
                  <a:pt x="361" y="43"/>
                  <a:pt x="362" y="43"/>
                  <a:pt x="362" y="42"/>
                </a:cubicBezTo>
                <a:cubicBezTo>
                  <a:pt x="364" y="43"/>
                  <a:pt x="363" y="43"/>
                  <a:pt x="362" y="44"/>
                </a:cubicBezTo>
                <a:close/>
                <a:moveTo>
                  <a:pt x="320" y="14"/>
                </a:moveTo>
                <a:cubicBezTo>
                  <a:pt x="320" y="13"/>
                  <a:pt x="321" y="13"/>
                  <a:pt x="322" y="13"/>
                </a:cubicBezTo>
                <a:cubicBezTo>
                  <a:pt x="323" y="14"/>
                  <a:pt x="321" y="13"/>
                  <a:pt x="320" y="14"/>
                </a:cubicBezTo>
                <a:close/>
              </a:path>
            </a:pathLst>
          </a:custGeom>
          <a:solidFill>
            <a:srgbClr val="6A3534"/>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nchor="ctr" anchorCtr="1"/>
          <a:lstStyle/>
          <a:p>
            <a:endParaRPr lang="zh-CN" altLang="en-US" sz="1350"/>
          </a:p>
        </p:txBody>
      </p:sp>
      <p:pic>
        <p:nvPicPr>
          <p:cNvPr id="40" name="任意多边形 11"/>
          <p:cNvPicPr>
            <a:picLocks noChangeArrowheads="1"/>
          </p:cNvPicPr>
          <p:nvPr>
            <p:custDataLst>
              <p:tags r:id="rId2"/>
            </p:custDataLst>
          </p:nvPr>
        </p:nvPicPr>
        <p:blipFill>
          <a:blip r:embed="rId3" cstate="screen"/>
          <a:srcRect/>
          <a:stretch>
            <a:fillRect/>
          </a:stretch>
        </p:blipFill>
        <p:spPr bwMode="auto">
          <a:xfrm>
            <a:off x="6764655" y="2152015"/>
            <a:ext cx="1750060" cy="419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 Box 10"/>
          <p:cNvSpPr txBox="1">
            <a:spLocks noChangeArrowheads="1"/>
          </p:cNvSpPr>
          <p:nvPr>
            <p:custDataLst>
              <p:tags r:id="rId4"/>
            </p:custDataLst>
          </p:nvPr>
        </p:nvSpPr>
        <p:spPr bwMode="auto">
          <a:xfrm rot="21324185">
            <a:off x="6776720" y="2216150"/>
            <a:ext cx="1720215" cy="421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rgbClr val="3F3F3F"/>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rgbClr val="3F3F3F"/>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rgbClr val="3F3F3F"/>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9pPr>
          </a:lstStyle>
          <a:p>
            <a:pPr algn="ctr" eaLnBrk="1" hangingPunct="1">
              <a:spcBef>
                <a:spcPct val="0"/>
              </a:spcBef>
              <a:buFont typeface="Arial" panose="020B0604020202020204" pitchFamily="34" charset="0"/>
              <a:buNone/>
            </a:pPr>
            <a:endParaRPr lang="zh-CN" altLang="zh-CN" sz="1350">
              <a:solidFill>
                <a:srgbClr val="FFFFFF"/>
              </a:solidFill>
              <a:latin typeface="Arial" panose="020B0604020202020204" pitchFamily="34" charset="0"/>
              <a:ea typeface="黑体" panose="02010609060101010101" charset="-122"/>
            </a:endParaRPr>
          </a:p>
        </p:txBody>
      </p:sp>
      <p:pic>
        <p:nvPicPr>
          <p:cNvPr id="17" name="任意多边形 12"/>
          <p:cNvPicPr>
            <a:picLocks noChangeArrowheads="1"/>
          </p:cNvPicPr>
          <p:nvPr>
            <p:custDataLst>
              <p:tags r:id="rId5"/>
            </p:custDataLst>
          </p:nvPr>
        </p:nvPicPr>
        <p:blipFill>
          <a:blip r:embed="rId6" cstate="screen"/>
          <a:srcRect/>
          <a:stretch>
            <a:fillRect/>
          </a:stretch>
        </p:blipFill>
        <p:spPr bwMode="auto">
          <a:xfrm>
            <a:off x="6082030" y="2330450"/>
            <a:ext cx="172529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 Box 13"/>
          <p:cNvSpPr txBox="1">
            <a:spLocks noChangeArrowheads="1"/>
          </p:cNvSpPr>
          <p:nvPr>
            <p:custDataLst>
              <p:tags r:id="rId7"/>
            </p:custDataLst>
          </p:nvPr>
        </p:nvSpPr>
        <p:spPr bwMode="auto">
          <a:xfrm rot="21324185">
            <a:off x="6066790" y="2273300"/>
            <a:ext cx="1719580" cy="421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rgbClr val="3F3F3F"/>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rgbClr val="3F3F3F"/>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rgbClr val="3F3F3F"/>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9pPr>
          </a:lstStyle>
          <a:p>
            <a:pPr algn="ctr" eaLnBrk="1" hangingPunct="1">
              <a:spcBef>
                <a:spcPct val="0"/>
              </a:spcBef>
              <a:buFont typeface="Arial" panose="020B0604020202020204" pitchFamily="34" charset="0"/>
              <a:buNone/>
            </a:pPr>
            <a:endParaRPr lang="zh-CN" altLang="zh-CN" sz="1350">
              <a:solidFill>
                <a:srgbClr val="FFFFFF"/>
              </a:solidFill>
              <a:latin typeface="Arial" panose="020B0604020202020204" pitchFamily="34" charset="0"/>
              <a:ea typeface="黑体" panose="02010609060101010101" charset="-122"/>
            </a:endParaRPr>
          </a:p>
        </p:txBody>
      </p:sp>
      <p:pic>
        <p:nvPicPr>
          <p:cNvPr id="49" name="任意多边形 11"/>
          <p:cNvPicPr>
            <a:picLocks noChangeArrowheads="1"/>
          </p:cNvPicPr>
          <p:nvPr>
            <p:custDataLst>
              <p:tags r:id="rId8"/>
            </p:custDataLst>
          </p:nvPr>
        </p:nvPicPr>
        <p:blipFill>
          <a:blip r:embed="rId9" cstate="screen"/>
          <a:srcRect/>
          <a:stretch>
            <a:fillRect/>
          </a:stretch>
        </p:blipFill>
        <p:spPr bwMode="auto">
          <a:xfrm rot="666320">
            <a:off x="1296670" y="3368040"/>
            <a:ext cx="1978025" cy="474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Text Box 10"/>
          <p:cNvSpPr txBox="1">
            <a:spLocks noChangeArrowheads="1"/>
          </p:cNvSpPr>
          <p:nvPr>
            <p:custDataLst>
              <p:tags r:id="rId10"/>
            </p:custDataLst>
          </p:nvPr>
        </p:nvSpPr>
        <p:spPr bwMode="auto">
          <a:xfrm rot="390505">
            <a:off x="1296035" y="3439160"/>
            <a:ext cx="194437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rgbClr val="3F3F3F"/>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rgbClr val="3F3F3F"/>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rgbClr val="3F3F3F"/>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9pPr>
          </a:lstStyle>
          <a:p>
            <a:pPr algn="ctr" eaLnBrk="1" hangingPunct="1">
              <a:spcBef>
                <a:spcPct val="0"/>
              </a:spcBef>
              <a:buFont typeface="Arial" panose="020B0604020202020204" pitchFamily="34" charset="0"/>
              <a:buNone/>
            </a:pPr>
            <a:endParaRPr lang="zh-CN" altLang="zh-CN" sz="1350">
              <a:solidFill>
                <a:srgbClr val="FFFFFF"/>
              </a:solidFill>
              <a:latin typeface="Arial" panose="020B0604020202020204" pitchFamily="34" charset="0"/>
              <a:ea typeface="黑体" panose="02010609060101010101" charset="-122"/>
            </a:endParaRPr>
          </a:p>
        </p:txBody>
      </p:sp>
      <p:pic>
        <p:nvPicPr>
          <p:cNvPr id="47" name="任意多边形 12"/>
          <p:cNvPicPr>
            <a:picLocks noChangeArrowheads="1"/>
          </p:cNvPicPr>
          <p:nvPr>
            <p:custDataLst>
              <p:tags r:id="rId11"/>
            </p:custDataLst>
          </p:nvPr>
        </p:nvPicPr>
        <p:blipFill>
          <a:blip r:embed="rId12" cstate="screen"/>
          <a:srcRect/>
          <a:stretch>
            <a:fillRect/>
          </a:stretch>
        </p:blipFill>
        <p:spPr bwMode="auto">
          <a:xfrm rot="666320">
            <a:off x="498475" y="3415030"/>
            <a:ext cx="195072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Text Box 13"/>
          <p:cNvSpPr txBox="1">
            <a:spLocks noChangeArrowheads="1"/>
          </p:cNvSpPr>
          <p:nvPr>
            <p:custDataLst>
              <p:tags r:id="rId13"/>
            </p:custDataLst>
          </p:nvPr>
        </p:nvSpPr>
        <p:spPr bwMode="auto">
          <a:xfrm rot="390505">
            <a:off x="495935" y="3347720"/>
            <a:ext cx="194437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rgbClr val="3F3F3F"/>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rgbClr val="3F3F3F"/>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rgbClr val="3F3F3F"/>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9pPr>
          </a:lstStyle>
          <a:p>
            <a:pPr algn="ctr" eaLnBrk="1" hangingPunct="1">
              <a:spcBef>
                <a:spcPct val="0"/>
              </a:spcBef>
              <a:buFont typeface="Arial" panose="020B0604020202020204" pitchFamily="34" charset="0"/>
              <a:buNone/>
            </a:pPr>
            <a:endParaRPr lang="zh-CN" altLang="zh-CN" sz="1350">
              <a:solidFill>
                <a:srgbClr val="FFFFFF"/>
              </a:solidFill>
              <a:latin typeface="Arial" panose="020B0604020202020204" pitchFamily="34" charset="0"/>
              <a:ea typeface="黑体" panose="02010609060101010101" charset="-122"/>
            </a:endParaRPr>
          </a:p>
        </p:txBody>
      </p:sp>
      <p:sp>
        <p:nvSpPr>
          <p:cNvPr id="51" name="文本框 50"/>
          <p:cNvSpPr txBox="1"/>
          <p:nvPr>
            <p:custDataLst>
              <p:tags r:id="rId14"/>
            </p:custDataLst>
          </p:nvPr>
        </p:nvSpPr>
        <p:spPr>
          <a:xfrm>
            <a:off x="3895090" y="3333115"/>
            <a:ext cx="4648835" cy="1561465"/>
          </a:xfrm>
          <a:prstGeom prst="rect">
            <a:avLst/>
          </a:prstGeom>
          <a:noFill/>
        </p:spPr>
        <p:txBody>
          <a:bodyPr wrap="square" rtlCol="0" anchor="ctr">
            <a:noAutofit/>
          </a:bodyPr>
          <a:lstStyle/>
          <a:p>
            <a:pPr lvl="0" indent="0" algn="l" fontAlgn="ctr">
              <a:lnSpc>
                <a:spcPct val="130000"/>
              </a:lnSpc>
              <a:spcBef>
                <a:spcPts val="1000"/>
              </a:spcBef>
              <a:spcAft>
                <a:spcPts val="0"/>
              </a:spcAft>
              <a:buSzPct val="100000"/>
              <a:buFont typeface="Wingdings" panose="05000000000000000000" charset="0"/>
              <a:buNone/>
            </a:pPr>
            <a:r>
              <a:rPr lang="en-US" altLang="zh-CN" sz="2000" b="1" dirty="0">
                <a:ln w="3175">
                  <a:noFill/>
                </a:ln>
                <a:solidFill>
                  <a:srgbClr val="6A3534"/>
                </a:solidFill>
                <a:latin typeface="方正粗黑宋简体" panose="02000000000000000000" charset="-122"/>
                <a:ea typeface="方正粗黑宋简体" panose="02000000000000000000" charset="-122"/>
                <a:cs typeface="方正粗黑宋简体" panose="02000000000000000000" charset="-122"/>
              </a:rPr>
              <a:t>    </a:t>
            </a:r>
            <a:r>
              <a:rPr lang="zh-CN" altLang="en-US" sz="2000" b="1" dirty="0">
                <a:ln w="3175">
                  <a:noFill/>
                </a:ln>
                <a:solidFill>
                  <a:srgbClr val="6A3534"/>
                </a:solidFill>
                <a:latin typeface="方正粗黑宋简体" panose="02000000000000000000" charset="-122"/>
                <a:ea typeface="方正粗黑宋简体" panose="02000000000000000000" charset="-122"/>
                <a:cs typeface="方正粗黑宋简体" panose="02000000000000000000" charset="-122"/>
              </a:rPr>
              <a:t>浙江省常山县第一中学   洪笑英</a:t>
            </a:r>
            <a:endParaRPr lang="zh-CN" altLang="en-US" sz="2000" b="1" dirty="0">
              <a:ln w="3175">
                <a:noFill/>
              </a:ln>
              <a:solidFill>
                <a:srgbClr val="6A3534"/>
              </a:solidFill>
              <a:latin typeface="方正粗黑宋简体" panose="02000000000000000000" charset="-122"/>
              <a:ea typeface="方正粗黑宋简体" panose="02000000000000000000" charset="-122"/>
              <a:cs typeface="方正粗黑宋简体" panose="02000000000000000000" charset="-122"/>
            </a:endParaRPr>
          </a:p>
          <a:p>
            <a:pPr marL="508000" lvl="2" indent="0" algn="l" fontAlgn="ctr">
              <a:lnSpc>
                <a:spcPct val="130000"/>
              </a:lnSpc>
              <a:spcBef>
                <a:spcPts val="0"/>
              </a:spcBef>
              <a:spcAft>
                <a:spcPts val="0"/>
              </a:spcAft>
              <a:buSzPct val="100000"/>
              <a:buFont typeface="Arial" panose="020B0604020202020204" pitchFamily="34" charset="0"/>
              <a:buNone/>
            </a:pPr>
            <a:r>
              <a:rPr lang="en-US" altLang="zh-CN" sz="2000" b="1" dirty="0">
                <a:ln w="3175">
                  <a:noFill/>
                </a:ln>
                <a:solidFill>
                  <a:srgbClr val="6A3534"/>
                </a:solidFill>
                <a:latin typeface="方正粗黑宋简体" panose="02000000000000000000" charset="-122"/>
                <a:ea typeface="方正粗黑宋简体" panose="02000000000000000000" charset="-122"/>
                <a:cs typeface="方正粗黑宋简体" panose="02000000000000000000" charset="-122"/>
              </a:rPr>
              <a:t>                        June 25, 2019</a:t>
            </a:r>
            <a:endParaRPr lang="en-US" altLang="zh-CN" sz="2000" b="1" dirty="0">
              <a:ln w="3175">
                <a:noFill/>
              </a:ln>
              <a:solidFill>
                <a:srgbClr val="6A3534"/>
              </a:solidFill>
              <a:latin typeface="方正粗黑宋简体" panose="02000000000000000000" charset="-122"/>
              <a:ea typeface="方正粗黑宋简体" panose="02000000000000000000" charset="-122"/>
              <a:cs typeface="方正粗黑宋简体" panose="02000000000000000000" charset="-122"/>
            </a:endParaRPr>
          </a:p>
        </p:txBody>
      </p:sp>
      <p:pic>
        <p:nvPicPr>
          <p:cNvPr id="21" name="饭碗的彼岸 - 风居住的街道（Piano ver）">
            <a:hlinkClick r:id="" action="ppaction://media"/>
          </p:cNvPr>
          <p:cNvPicPr>
            <a:picLocks noChangeAspect="1"/>
          </p:cNvPicPr>
          <p:nvPr>
            <a:audioFile r:link="rId15"/>
            <p:extLst>
              <p:ext uri="{DAA4B4D4-6D71-4841-9C94-3DE7FCFB9230}">
                <p14:media xmlns:p14="http://schemas.microsoft.com/office/powerpoint/2010/main" r:embed="rId16"/>
              </p:ext>
            </p:extLst>
          </p:nvPr>
        </p:nvPicPr>
        <p:blipFill>
          <a:blip r:embed="rId17"/>
          <a:stretch>
            <a:fillRect/>
          </a:stretch>
        </p:blipFill>
        <p:spPr>
          <a:xfrm>
            <a:off x="-652130" y="2128622"/>
            <a:ext cx="304800" cy="304800"/>
          </a:xfrm>
          <a:prstGeom prst="rect">
            <a:avLst/>
          </a:prstGeom>
        </p:spPr>
      </p:pic>
      <p:sp>
        <p:nvSpPr>
          <p:cNvPr id="25" name="MH_Others_2"/>
          <p:cNvSpPr txBox="1">
            <a:spLocks noChangeArrowheads="1"/>
          </p:cNvSpPr>
          <p:nvPr>
            <p:custDataLst>
              <p:tags r:id="rId18"/>
            </p:custDataLst>
          </p:nvPr>
        </p:nvSpPr>
        <p:spPr bwMode="auto">
          <a:xfrm>
            <a:off x="-89535" y="907415"/>
            <a:ext cx="7425690" cy="1383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a:lnSpc>
                <a:spcPct val="150000"/>
              </a:lnSpc>
              <a:spcBef>
                <a:spcPct val="0"/>
              </a:spcBef>
              <a:buFontTx/>
              <a:buNone/>
            </a:pPr>
            <a:r>
              <a:rPr lang="en-US" altLang="zh-CN" sz="2800" b="1">
                <a:solidFill>
                  <a:srgbClr val="C00000"/>
                </a:solidFill>
                <a:latin typeface="方正粗黑宋简体" panose="02000000000000000000" charset="-122"/>
                <a:ea typeface="方正粗黑宋简体" panose="02000000000000000000" charset="-122"/>
              </a:rPr>
              <a:t>Analysis of Summary Writing </a:t>
            </a:r>
            <a:endParaRPr lang="en-US" altLang="zh-CN" sz="2800" b="1">
              <a:solidFill>
                <a:srgbClr val="C00000"/>
              </a:solidFill>
              <a:latin typeface="方正粗黑宋简体" panose="02000000000000000000" charset="-122"/>
              <a:ea typeface="方正粗黑宋简体" panose="02000000000000000000" charset="-122"/>
            </a:endParaRPr>
          </a:p>
          <a:p>
            <a:pPr algn="ctr">
              <a:lnSpc>
                <a:spcPct val="150000"/>
              </a:lnSpc>
              <a:spcBef>
                <a:spcPct val="0"/>
              </a:spcBef>
              <a:buFontTx/>
              <a:buNone/>
            </a:pPr>
            <a:r>
              <a:rPr lang="en-US" altLang="zh-CN" sz="2800" b="1">
                <a:solidFill>
                  <a:srgbClr val="C00000"/>
                </a:solidFill>
                <a:latin typeface="方正粗黑宋简体" panose="02000000000000000000" charset="-122"/>
                <a:ea typeface="方正粗黑宋简体" panose="02000000000000000000" charset="-122"/>
              </a:rPr>
              <a:t>in 2019 Zhejiang MET</a:t>
            </a:r>
            <a:endParaRPr lang="en-US" altLang="zh-CN" sz="2800" b="1">
              <a:solidFill>
                <a:srgbClr val="C00000"/>
              </a:solidFill>
              <a:latin typeface="方正粗黑宋简体" panose="02000000000000000000" charset="-122"/>
              <a:ea typeface="方正粗黑宋简体" panose="02000000000000000000" charset="-122"/>
            </a:endParaRPr>
          </a:p>
        </p:txBody>
      </p:sp>
      <p:grpSp>
        <p:nvGrpSpPr>
          <p:cNvPr id="3" name="组合 2"/>
          <p:cNvGrpSpPr/>
          <p:nvPr/>
        </p:nvGrpSpPr>
        <p:grpSpPr>
          <a:xfrm>
            <a:off x="6136005" y="1645920"/>
            <a:ext cx="2274570" cy="1431290"/>
            <a:chOff x="9663" y="2592"/>
            <a:chExt cx="3582" cy="2254"/>
          </a:xfrm>
        </p:grpSpPr>
        <p:pic>
          <p:nvPicPr>
            <p:cNvPr id="22" name="Picture 5"/>
            <p:cNvPicPr>
              <a:picLocks noChangeAspect="1" noChangeArrowheads="1"/>
            </p:cNvPicPr>
            <p:nvPr>
              <p:custDataLst>
                <p:tags r:id="rId19"/>
              </p:custDataLst>
            </p:nvPr>
          </p:nvPicPr>
          <p:blipFill>
            <a:blip r:embed="rId20"/>
            <a:srcRect l="160" r="160"/>
            <a:stretch>
              <a:fillRect/>
            </a:stretch>
          </p:blipFill>
          <p:spPr bwMode="auto">
            <a:xfrm rot="21324186">
              <a:off x="9663" y="2592"/>
              <a:ext cx="3583" cy="2254"/>
            </a:xfrm>
            <a:prstGeom prst="rect">
              <a:avLst/>
            </a:prstGeom>
            <a:noFill/>
            <a:ln w="76200">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2" name="图片 1"/>
            <p:cNvPicPr>
              <a:picLocks noChangeAspect="1"/>
            </p:cNvPicPr>
            <p:nvPr/>
          </p:nvPicPr>
          <p:blipFill>
            <a:blip r:embed="rId21"/>
            <a:stretch>
              <a:fillRect/>
            </a:stretch>
          </p:blipFill>
          <p:spPr>
            <a:xfrm rot="21300000">
              <a:off x="9675" y="2603"/>
              <a:ext cx="3564" cy="2230"/>
            </a:xfrm>
            <a:prstGeom prst="rect">
              <a:avLst/>
            </a:prstGeom>
          </p:spPr>
        </p:pic>
      </p:grpSp>
      <p:grpSp>
        <p:nvGrpSpPr>
          <p:cNvPr id="5" name="组合 4"/>
          <p:cNvGrpSpPr/>
          <p:nvPr/>
        </p:nvGrpSpPr>
        <p:grpSpPr>
          <a:xfrm>
            <a:off x="598170" y="2423795"/>
            <a:ext cx="2583180" cy="1664970"/>
            <a:chOff x="942" y="3817"/>
            <a:chExt cx="4068" cy="2622"/>
          </a:xfrm>
        </p:grpSpPr>
        <p:pic>
          <p:nvPicPr>
            <p:cNvPr id="44" name="Picture 5"/>
            <p:cNvPicPr>
              <a:picLocks noChangeAspect="1" noChangeArrowheads="1"/>
            </p:cNvPicPr>
            <p:nvPr>
              <p:custDataLst>
                <p:tags r:id="rId22"/>
              </p:custDataLst>
            </p:nvPr>
          </p:nvPicPr>
          <p:blipFill>
            <a:blip r:embed="rId23"/>
            <a:srcRect l="184" r="184"/>
            <a:stretch>
              <a:fillRect/>
            </a:stretch>
          </p:blipFill>
          <p:spPr bwMode="auto">
            <a:xfrm rot="390506">
              <a:off x="953" y="3829"/>
              <a:ext cx="4050" cy="2549"/>
            </a:xfrm>
            <a:prstGeom prst="rect">
              <a:avLst/>
            </a:prstGeom>
            <a:noFill/>
            <a:ln w="76200">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nvPicPr>
          <p:blipFill>
            <a:blip r:embed="rId24"/>
            <a:stretch>
              <a:fillRect/>
            </a:stretch>
          </p:blipFill>
          <p:spPr>
            <a:xfrm rot="420000">
              <a:off x="942" y="3817"/>
              <a:ext cx="4068" cy="2623"/>
            </a:xfrm>
            <a:prstGeom prst="rect">
              <a:avLst/>
            </a:prstGeom>
          </p:spPr>
        </p:pic>
      </p:grpSp>
    </p:spTree>
    <p:custDataLst>
      <p:tags r:id="rId25"/>
    </p:custDataLst>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Prev" delay="0">
                      <p:tgtEl>
                        <p:sldTgt/>
                      </p:tgtEl>
                    </p:cond>
                    <p:cond evt="onStopAudio" delay="0">
                      <p:tgtEl>
                        <p:sldTgt/>
                      </p:tgtEl>
                    </p:cond>
                  </p:endCondLst>
                </p:cTn>
                <p:tgtEl>
                  <p:spTgt spid="2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C:\Users\Administrator\Desktop\6.png"/>
          <p:cNvPicPr>
            <a:picLocks noChangeAspect="1" noChangeArrowheads="1"/>
          </p:cNvPicPr>
          <p:nvPr/>
        </p:nvPicPr>
        <p:blipFill>
          <a:blip r:embed="rId1" cstate="print">
            <a:extLst>
              <a:ext uri="{28A0092B-C50C-407E-A947-70E740481C1C}">
                <a14:useLocalDpi xmlns:a14="http://schemas.microsoft.com/office/drawing/2010/main" val="0"/>
              </a:ext>
            </a:extLst>
          </a:blip>
          <a:srcRect r="49150" b="132"/>
          <a:stretch>
            <a:fillRect/>
          </a:stretch>
        </p:blipFill>
        <p:spPr bwMode="auto">
          <a:xfrm>
            <a:off x="4554855" y="3027680"/>
            <a:ext cx="1484630" cy="1826260"/>
          </a:xfrm>
          <a:prstGeom prst="rect">
            <a:avLst/>
          </a:prstGeom>
          <a:noFill/>
          <a:effectLst>
            <a:outerShdw blurRad="355600" dist="38100" dir="5400000" algn="t" rotWithShape="0">
              <a:prstClr val="black">
                <a:alpha val="22000"/>
              </a:prstClr>
            </a:outerShdw>
          </a:effectLst>
          <a:extLst>
            <a:ext uri="{909E8E84-426E-40DD-AFC4-6F175D3DCCD1}">
              <a14:hiddenFill xmlns:a14="http://schemas.microsoft.com/office/drawing/2010/main">
                <a:solidFill>
                  <a:srgbClr val="FFFFFF"/>
                </a:solidFill>
              </a14:hiddenFill>
            </a:ext>
          </a:extLst>
        </p:spPr>
      </p:pic>
      <p:sp>
        <p:nvSpPr>
          <p:cNvPr id="8" name="TextBox 10"/>
          <p:cNvSpPr txBox="1"/>
          <p:nvPr/>
        </p:nvSpPr>
        <p:spPr>
          <a:xfrm>
            <a:off x="873125" y="320040"/>
            <a:ext cx="3445510" cy="460375"/>
          </a:xfrm>
          <a:prstGeom prst="rect">
            <a:avLst/>
          </a:prstGeom>
          <a:solidFill>
            <a:srgbClr val="E5F8F6"/>
          </a:solidFill>
        </p:spPr>
        <p:txBody>
          <a:bodyPr wrap="square" rtlCol="0">
            <a:spAutoFit/>
          </a:bodyPr>
          <a:lstStyle/>
          <a:p>
            <a:r>
              <a:rPr lang="en-US" altLang="zh-CN" sz="2400">
                <a:latin typeface="方正粗黑宋简体" panose="02000000000000000000" charset="-122"/>
                <a:ea typeface="方正粗黑宋简体" panose="02000000000000000000" charset="-122"/>
              </a:rPr>
              <a:t>Language database:</a:t>
            </a:r>
            <a:endParaRPr lang="en-US" altLang="zh-CN" sz="2400">
              <a:latin typeface="方正粗黑宋简体" panose="02000000000000000000" charset="-122"/>
              <a:ea typeface="方正粗黑宋简体" panose="02000000000000000000" charset="-122"/>
            </a:endParaRPr>
          </a:p>
        </p:txBody>
      </p:sp>
      <p:pic>
        <p:nvPicPr>
          <p:cNvPr id="9" name="Picture 5" descr="F:\Temp\400页超强PPT模板\花PNG\白.png"/>
          <p:cNvPicPr>
            <a:picLocks noChangeAspect="1" noChangeArrowheads="1"/>
          </p:cNvPicPr>
          <p:nvPr/>
        </p:nvPicPr>
        <p:blipFill>
          <a:blip r:embed="rId2">
            <a:duotone>
              <a:prstClr val="black"/>
              <a:srgbClr val="FCD8D3">
                <a:tint val="45000"/>
                <a:satMod val="400000"/>
              </a:srgbClr>
            </a:duotone>
            <a:extLst>
              <a:ext uri="{28A0092B-C50C-407E-A947-70E740481C1C}">
                <a14:useLocalDpi xmlns:a14="http://schemas.microsoft.com/office/drawing/2010/main" val="0"/>
              </a:ext>
            </a:extLst>
          </a:blip>
          <a:stretch>
            <a:fillRect/>
          </a:stretch>
        </p:blipFill>
        <p:spPr bwMode="auto">
          <a:xfrm>
            <a:off x="-495636" y="-214976"/>
            <a:ext cx="1703512" cy="1554404"/>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组合 20"/>
          <p:cNvGrpSpPr/>
          <p:nvPr/>
        </p:nvGrpSpPr>
        <p:grpSpPr>
          <a:xfrm>
            <a:off x="1024255" y="1177290"/>
            <a:ext cx="5454015" cy="553085"/>
            <a:chOff x="1613" y="1854"/>
            <a:chExt cx="8589" cy="871"/>
          </a:xfrm>
        </p:grpSpPr>
        <p:sp>
          <p:nvSpPr>
            <p:cNvPr id="7" name="TextBox 8"/>
            <p:cNvSpPr txBox="1"/>
            <p:nvPr/>
          </p:nvSpPr>
          <p:spPr>
            <a:xfrm>
              <a:off x="1613" y="1854"/>
              <a:ext cx="3211" cy="871"/>
            </a:xfrm>
            <a:prstGeom prst="rect">
              <a:avLst/>
            </a:prstGeom>
            <a:noFill/>
          </p:spPr>
          <p:txBody>
            <a:bodyPr vert="horz" wrap="square" rtlCol="0">
              <a:spAutoFit/>
            </a:bodyPr>
            <a:lstStyle/>
            <a:p>
              <a:pPr algn="just">
                <a:lnSpc>
                  <a:spcPct val="150000"/>
                </a:lnSpc>
              </a:pPr>
              <a:r>
                <a:rPr lang="zh-CN" altLang="en-US" sz="2000">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rPr>
                <a:t>1. 过多的：</a:t>
              </a:r>
              <a:r>
                <a:rPr lang="zh-CN" altLang="en-US" sz="2000" u="sng">
                  <a:solidFill>
                    <a:schemeClr val="tx1">
                      <a:lumMod val="75000"/>
                      <a:lumOff val="25000"/>
                    </a:schemeClr>
                  </a:solidFill>
                  <a:latin typeface="Adobe 黑体 Std R" panose="020B0400000000000000" pitchFamily="34" charset="-122"/>
                  <a:ea typeface="Adobe 黑体 Std R" panose="020B0400000000000000" pitchFamily="34" charset="-122"/>
                </a:rPr>
                <a:t>                 </a:t>
              </a:r>
              <a:endParaRPr lang="zh-CN" altLang="en-US" sz="2000" u="sng">
                <a:solidFill>
                  <a:schemeClr val="tx1">
                    <a:lumMod val="75000"/>
                    <a:lumOff val="25000"/>
                  </a:schemeClr>
                </a:solidFill>
                <a:latin typeface="Adobe 黑体 Std R" panose="020B0400000000000000" pitchFamily="34" charset="-122"/>
                <a:ea typeface="Adobe 黑体 Std R" panose="020B0400000000000000" pitchFamily="34" charset="-122"/>
              </a:endParaRPr>
            </a:p>
          </p:txBody>
        </p:sp>
        <p:sp>
          <p:nvSpPr>
            <p:cNvPr id="2" name="TextBox 8"/>
            <p:cNvSpPr txBox="1"/>
            <p:nvPr/>
          </p:nvSpPr>
          <p:spPr>
            <a:xfrm>
              <a:off x="8009" y="1854"/>
              <a:ext cx="2193" cy="871"/>
            </a:xfrm>
            <a:prstGeom prst="rect">
              <a:avLst/>
            </a:prstGeom>
            <a:noFill/>
          </p:spPr>
          <p:txBody>
            <a:bodyPr vert="horz" wrap="square" rtlCol="0">
              <a:spAutoFit/>
            </a:bodyPr>
            <a:lstStyle/>
            <a:p>
              <a:pPr algn="just">
                <a:lnSpc>
                  <a:spcPct val="150000"/>
                </a:lnSpc>
              </a:pPr>
              <a:r>
                <a:rPr lang="zh-CN" altLang="en-US" sz="2000">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rPr>
                <a:t>2.表扬：</a:t>
              </a:r>
              <a:r>
                <a:rPr lang="zh-CN" altLang="en-US" sz="2000" u="sng">
                  <a:solidFill>
                    <a:schemeClr val="tx1">
                      <a:lumMod val="75000"/>
                      <a:lumOff val="25000"/>
                    </a:schemeClr>
                  </a:solidFill>
                  <a:latin typeface="华文琥珀" panose="02010800040101010101" charset="-122"/>
                  <a:ea typeface="华文琥珀" panose="02010800040101010101" charset="-122"/>
                  <a:cs typeface="华文琥珀" panose="02010800040101010101" charset="-122"/>
                </a:rPr>
                <a:t> </a:t>
              </a:r>
              <a:r>
                <a:rPr lang="zh-CN" altLang="en-US" sz="2000" u="sng">
                  <a:solidFill>
                    <a:schemeClr val="tx1">
                      <a:lumMod val="75000"/>
                      <a:lumOff val="25000"/>
                    </a:schemeClr>
                  </a:solidFill>
                  <a:latin typeface="Adobe 黑体 Std R" panose="020B0400000000000000" pitchFamily="34" charset="-122"/>
                  <a:ea typeface="Adobe 黑体 Std R" panose="020B0400000000000000" pitchFamily="34" charset="-122"/>
                </a:rPr>
                <a:t>                </a:t>
              </a:r>
              <a:endParaRPr lang="zh-CN" altLang="en-US" sz="2000" u="sng">
                <a:solidFill>
                  <a:schemeClr val="tx1">
                    <a:lumMod val="75000"/>
                    <a:lumOff val="25000"/>
                  </a:schemeClr>
                </a:solidFill>
                <a:latin typeface="Adobe 黑体 Std R" panose="020B0400000000000000" pitchFamily="34" charset="-122"/>
                <a:ea typeface="Adobe 黑体 Std R" panose="020B0400000000000000" pitchFamily="34" charset="-122"/>
              </a:endParaRPr>
            </a:p>
          </p:txBody>
        </p:sp>
      </p:grpSp>
      <p:grpSp>
        <p:nvGrpSpPr>
          <p:cNvPr id="14" name="组合 13"/>
          <p:cNvGrpSpPr/>
          <p:nvPr/>
        </p:nvGrpSpPr>
        <p:grpSpPr>
          <a:xfrm>
            <a:off x="2385060" y="1078230"/>
            <a:ext cx="1715770" cy="3591958"/>
            <a:chOff x="3756" y="1698"/>
            <a:chExt cx="2706" cy="5032"/>
          </a:xfrm>
        </p:grpSpPr>
        <p:sp>
          <p:nvSpPr>
            <p:cNvPr id="4" name="Rectangle 1"/>
            <p:cNvSpPr/>
            <p:nvPr/>
          </p:nvSpPr>
          <p:spPr bwMode="auto">
            <a:xfrm>
              <a:off x="3756" y="1698"/>
              <a:ext cx="2706" cy="4890"/>
            </a:xfrm>
            <a:prstGeom prst="rect">
              <a:avLst/>
            </a:prstGeom>
            <a:noFill/>
            <a:ln w="76200">
              <a:solidFill>
                <a:srgbClr val="9CE4DC"/>
              </a:solidFill>
              <a:round/>
            </a:ln>
          </p:spPr>
          <p:txBody>
            <a:bodyPr anchor="ctr"/>
            <a:lstStyle/>
            <a:p>
              <a:pPr algn="ctr"/>
              <a:endParaRPr>
                <a:ln>
                  <a:solidFill>
                    <a:srgbClr val="9CE4DC"/>
                  </a:solidFill>
                </a:ln>
              </a:endParaRPr>
            </a:p>
          </p:txBody>
        </p:sp>
        <p:sp>
          <p:nvSpPr>
            <p:cNvPr id="5" name="文本框 4"/>
            <p:cNvSpPr txBox="1"/>
            <p:nvPr/>
          </p:nvSpPr>
          <p:spPr>
            <a:xfrm>
              <a:off x="3899" y="1698"/>
              <a:ext cx="2482" cy="5032"/>
            </a:xfrm>
            <a:prstGeom prst="rect">
              <a:avLst/>
            </a:prstGeom>
            <a:noFill/>
          </p:spPr>
          <p:txBody>
            <a:bodyPr wrap="square" rtlCol="0">
              <a:spAutoFit/>
            </a:bodyPr>
            <a:lstStyle/>
            <a:p>
              <a:pPr fontAlgn="auto">
                <a:lnSpc>
                  <a:spcPts val="3900"/>
                </a:lnSpc>
              </a:pPr>
              <a:r>
                <a:rPr lang="en-US" altLang="zh-CN" sz="1200" u="heavy" dirty="0">
                  <a:solidFill>
                    <a:schemeClr val="tx1"/>
                  </a:solidFill>
                  <a:uFillTx/>
                  <a:latin typeface="微软雅黑" panose="020B0503020204020204" pitchFamily="34" charset="-122"/>
                  <a:ea typeface="微软雅黑" panose="020B0503020204020204" pitchFamily="34" charset="-122"/>
                </a:rPr>
                <a:t>------------------------------------------------------------------------------------------------------------------------------</a:t>
              </a:r>
              <a:endParaRPr lang="en-US" altLang="zh-CN" sz="1200" u="heavy" dirty="0">
                <a:solidFill>
                  <a:schemeClr val="tx1"/>
                </a:solidFill>
                <a:uFillTx/>
                <a:latin typeface="微软雅黑" panose="020B0503020204020204" pitchFamily="34" charset="-122"/>
                <a:ea typeface="微软雅黑" panose="020B0503020204020204" pitchFamily="34" charset="-122"/>
              </a:endParaRPr>
            </a:p>
            <a:p>
              <a:pPr fontAlgn="auto">
                <a:lnSpc>
                  <a:spcPts val="3900"/>
                </a:lnSpc>
              </a:pPr>
              <a:r>
                <a:rPr lang="en-US" altLang="zh-CN" sz="1200" u="heavy" dirty="0">
                  <a:uFillTx/>
                  <a:latin typeface="微软雅黑" panose="020B0503020204020204" pitchFamily="34" charset="-122"/>
                  <a:ea typeface="微软雅黑" panose="020B0503020204020204" pitchFamily="34" charset="-122"/>
                  <a:sym typeface="+mn-ea"/>
                </a:rPr>
                <a:t>---------------------</a:t>
              </a:r>
              <a:endParaRPr lang="en-US" altLang="zh-CN" sz="1200" u="sng" dirty="0">
                <a:solidFill>
                  <a:schemeClr val="tx1"/>
                </a:solidFill>
                <a:latin typeface="微软雅黑" panose="020B0503020204020204" pitchFamily="34" charset="-122"/>
                <a:ea typeface="微软雅黑" panose="020B0503020204020204" pitchFamily="34" charset="-122"/>
              </a:endParaRPr>
            </a:p>
          </p:txBody>
        </p:sp>
      </p:grpSp>
      <p:grpSp>
        <p:nvGrpSpPr>
          <p:cNvPr id="22" name="组合 21"/>
          <p:cNvGrpSpPr/>
          <p:nvPr/>
        </p:nvGrpSpPr>
        <p:grpSpPr>
          <a:xfrm>
            <a:off x="6544945" y="1141095"/>
            <a:ext cx="1908810" cy="3105150"/>
            <a:chOff x="10307" y="1797"/>
            <a:chExt cx="3006" cy="4890"/>
          </a:xfrm>
        </p:grpSpPr>
        <p:sp>
          <p:nvSpPr>
            <p:cNvPr id="3" name="Rectangle 1"/>
            <p:cNvSpPr/>
            <p:nvPr/>
          </p:nvSpPr>
          <p:spPr bwMode="auto">
            <a:xfrm>
              <a:off x="10307" y="1797"/>
              <a:ext cx="3006" cy="4890"/>
            </a:xfrm>
            <a:prstGeom prst="rect">
              <a:avLst/>
            </a:prstGeom>
            <a:noFill/>
            <a:ln w="76200">
              <a:solidFill>
                <a:srgbClr val="FCD8D3"/>
              </a:solidFill>
              <a:round/>
            </a:ln>
          </p:spPr>
          <p:txBody>
            <a:bodyPr anchor="ctr"/>
            <a:lstStyle/>
            <a:p>
              <a:pPr algn="ctr"/>
              <a:endParaRPr>
                <a:ln>
                  <a:solidFill>
                    <a:srgbClr val="9CE4DC"/>
                  </a:solidFill>
                </a:ln>
              </a:endParaRPr>
            </a:p>
          </p:txBody>
        </p:sp>
        <p:sp>
          <p:nvSpPr>
            <p:cNvPr id="10" name="文本框 9"/>
            <p:cNvSpPr txBox="1"/>
            <p:nvPr/>
          </p:nvSpPr>
          <p:spPr>
            <a:xfrm>
              <a:off x="10510" y="2394"/>
              <a:ext cx="2600" cy="3476"/>
            </a:xfrm>
            <a:prstGeom prst="rect">
              <a:avLst/>
            </a:prstGeom>
            <a:noFill/>
          </p:spPr>
          <p:txBody>
            <a:bodyPr wrap="square" rtlCol="0">
              <a:spAutoFit/>
            </a:bodyPr>
            <a:lstStyle/>
            <a:p>
              <a:pPr fontAlgn="auto">
                <a:lnSpc>
                  <a:spcPts val="5500"/>
                </a:lnSpc>
              </a:pPr>
              <a:r>
                <a:rPr lang="en-US" altLang="zh-CN" sz="1200" u="heavy" dirty="0">
                  <a:solidFill>
                    <a:schemeClr val="tx1"/>
                  </a:solidFill>
                  <a:uFillTx/>
                  <a:latin typeface="微软雅黑" panose="020B0503020204020204" pitchFamily="34" charset="-122"/>
                  <a:ea typeface="微软雅黑" panose="020B0503020204020204" pitchFamily="34" charset="-122"/>
                </a:rPr>
                <a:t>---------------------------------------------------------------</a:t>
              </a:r>
              <a:endParaRPr lang="en-US" altLang="zh-CN" sz="1200" u="sng" dirty="0">
                <a:solidFill>
                  <a:schemeClr val="tx1"/>
                </a:solidFill>
                <a:latin typeface="微软雅黑" panose="020B0503020204020204" pitchFamily="34" charset="-122"/>
                <a:ea typeface="微软雅黑" panose="020B0503020204020204" pitchFamily="34" charset="-122"/>
              </a:endParaRPr>
            </a:p>
          </p:txBody>
        </p:sp>
      </p:grpSp>
      <p:sp>
        <p:nvSpPr>
          <p:cNvPr id="11" name="文本框 10"/>
          <p:cNvSpPr txBox="1"/>
          <p:nvPr/>
        </p:nvSpPr>
        <p:spPr>
          <a:xfrm>
            <a:off x="2456180" y="4209415"/>
            <a:ext cx="1091565" cy="337185"/>
          </a:xfrm>
          <a:prstGeom prst="rect">
            <a:avLst/>
          </a:prstGeom>
          <a:noFill/>
        </p:spPr>
        <p:txBody>
          <a:bodyPr wrap="square" rtlCol="0">
            <a:spAutoFit/>
          </a:bodyPr>
          <a:lstStyle/>
          <a:p>
            <a:r>
              <a:rPr lang="en-US" altLang="zh-CN" sz="1600" b="1" dirty="0">
                <a:solidFill>
                  <a:schemeClr val="tx1">
                    <a:lumMod val="75000"/>
                    <a:lumOff val="25000"/>
                  </a:schemeClr>
                </a:solidFill>
                <a:latin typeface="方正粗黑宋简体" panose="02000000000000000000" charset="-122"/>
                <a:ea typeface="方正粗黑宋简体" panose="02000000000000000000" charset="-122"/>
              </a:rPr>
              <a:t>over-</a:t>
            </a:r>
            <a:endParaRPr lang="en-US" altLang="zh-CN" sz="1600" b="1" dirty="0">
              <a:solidFill>
                <a:schemeClr val="tx1">
                  <a:lumMod val="75000"/>
                  <a:lumOff val="25000"/>
                </a:schemeClr>
              </a:solidFill>
              <a:latin typeface="方正粗黑宋简体" panose="02000000000000000000" charset="-122"/>
              <a:ea typeface="方正粗黑宋简体" panose="02000000000000000000" charset="-122"/>
            </a:endParaRPr>
          </a:p>
        </p:txBody>
      </p:sp>
      <p:sp>
        <p:nvSpPr>
          <p:cNvPr id="12" name="文本框 11"/>
          <p:cNvSpPr txBox="1"/>
          <p:nvPr/>
        </p:nvSpPr>
        <p:spPr>
          <a:xfrm>
            <a:off x="2459990" y="1177290"/>
            <a:ext cx="1319530" cy="368300"/>
          </a:xfrm>
          <a:prstGeom prst="rect">
            <a:avLst/>
          </a:prstGeom>
          <a:noFill/>
        </p:spPr>
        <p:txBody>
          <a:bodyPr wrap="square" rtlCol="0">
            <a:spAutoFit/>
          </a:bodyPr>
          <a:lstStyle/>
          <a:p>
            <a:r>
              <a:rPr lang="en-US" altLang="zh-CN" b="1" dirty="0">
                <a:solidFill>
                  <a:schemeClr val="tx1">
                    <a:lumMod val="75000"/>
                    <a:lumOff val="25000"/>
                  </a:schemeClr>
                </a:solidFill>
                <a:latin typeface="方正粗黑宋简体" panose="02000000000000000000" charset="-122"/>
                <a:ea typeface="方正粗黑宋简体" panose="02000000000000000000" charset="-122"/>
              </a:rPr>
              <a:t>excessive</a:t>
            </a:r>
            <a:endParaRPr lang="en-US" altLang="zh-CN" b="1" dirty="0">
              <a:solidFill>
                <a:schemeClr val="tx1">
                  <a:lumMod val="75000"/>
                  <a:lumOff val="25000"/>
                </a:schemeClr>
              </a:solidFill>
              <a:latin typeface="方正粗黑宋简体" panose="02000000000000000000" charset="-122"/>
              <a:ea typeface="方正粗黑宋简体" panose="02000000000000000000" charset="-122"/>
            </a:endParaRPr>
          </a:p>
        </p:txBody>
      </p:sp>
      <p:sp>
        <p:nvSpPr>
          <p:cNvPr id="13" name="文本框 12"/>
          <p:cNvSpPr txBox="1"/>
          <p:nvPr/>
        </p:nvSpPr>
        <p:spPr>
          <a:xfrm>
            <a:off x="2459355" y="1630680"/>
            <a:ext cx="1425575" cy="337185"/>
          </a:xfrm>
          <a:prstGeom prst="rect">
            <a:avLst/>
          </a:prstGeom>
          <a:noFill/>
        </p:spPr>
        <p:txBody>
          <a:bodyPr wrap="square" rtlCol="0">
            <a:spAutoFit/>
          </a:bodyPr>
          <a:lstStyle/>
          <a:p>
            <a:r>
              <a:rPr lang="en-US" altLang="zh-CN" sz="1600" b="1" dirty="0">
                <a:solidFill>
                  <a:schemeClr val="tx1">
                    <a:lumMod val="75000"/>
                    <a:lumOff val="25000"/>
                  </a:schemeClr>
                </a:solidFill>
                <a:latin typeface="方正粗黑宋简体" panose="02000000000000000000" charset="-122"/>
                <a:ea typeface="方正粗黑宋简体" panose="02000000000000000000" charset="-122"/>
              </a:rPr>
              <a:t>exaggerated</a:t>
            </a:r>
            <a:endParaRPr lang="en-US" altLang="zh-CN" sz="1600" b="1" dirty="0">
              <a:solidFill>
                <a:schemeClr val="tx1">
                  <a:lumMod val="75000"/>
                  <a:lumOff val="25000"/>
                </a:schemeClr>
              </a:solidFill>
              <a:latin typeface="方正粗黑宋简体" panose="02000000000000000000" charset="-122"/>
              <a:ea typeface="方正粗黑宋简体" panose="02000000000000000000" charset="-122"/>
            </a:endParaRPr>
          </a:p>
        </p:txBody>
      </p:sp>
      <p:sp>
        <p:nvSpPr>
          <p:cNvPr id="15" name="文本框 14"/>
          <p:cNvSpPr txBox="1"/>
          <p:nvPr/>
        </p:nvSpPr>
        <p:spPr>
          <a:xfrm>
            <a:off x="2460625" y="2159635"/>
            <a:ext cx="1319530" cy="337185"/>
          </a:xfrm>
          <a:prstGeom prst="rect">
            <a:avLst/>
          </a:prstGeom>
          <a:noFill/>
        </p:spPr>
        <p:txBody>
          <a:bodyPr wrap="square" rtlCol="0">
            <a:spAutoFit/>
          </a:bodyPr>
          <a:lstStyle/>
          <a:p>
            <a:r>
              <a:rPr lang="en-US" altLang="zh-CN" sz="1600" b="1" dirty="0">
                <a:solidFill>
                  <a:schemeClr val="tx1">
                    <a:lumMod val="75000"/>
                    <a:lumOff val="25000"/>
                  </a:schemeClr>
                </a:solidFill>
                <a:latin typeface="方正粗黑宋简体" panose="02000000000000000000" charset="-122"/>
                <a:ea typeface="方正粗黑宋简体" panose="02000000000000000000" charset="-122"/>
              </a:rPr>
              <a:t>inordinate</a:t>
            </a:r>
            <a:endParaRPr lang="en-US" altLang="zh-CN" sz="1600" b="1" dirty="0">
              <a:solidFill>
                <a:schemeClr val="tx1">
                  <a:lumMod val="75000"/>
                  <a:lumOff val="25000"/>
                </a:schemeClr>
              </a:solidFill>
              <a:latin typeface="方正粗黑宋简体" panose="02000000000000000000" charset="-122"/>
              <a:ea typeface="方正粗黑宋简体" panose="02000000000000000000" charset="-122"/>
            </a:endParaRPr>
          </a:p>
        </p:txBody>
      </p:sp>
      <p:sp>
        <p:nvSpPr>
          <p:cNvPr id="16" name="文本框 15"/>
          <p:cNvSpPr txBox="1"/>
          <p:nvPr/>
        </p:nvSpPr>
        <p:spPr>
          <a:xfrm>
            <a:off x="2456180" y="2690495"/>
            <a:ext cx="1575435" cy="337185"/>
          </a:xfrm>
          <a:prstGeom prst="rect">
            <a:avLst/>
          </a:prstGeom>
          <a:noFill/>
        </p:spPr>
        <p:txBody>
          <a:bodyPr wrap="square" rtlCol="0">
            <a:spAutoFit/>
          </a:bodyPr>
          <a:lstStyle/>
          <a:p>
            <a:r>
              <a:rPr lang="en-US" altLang="zh-CN" sz="1600" b="1" dirty="0">
                <a:solidFill>
                  <a:schemeClr val="tx1">
                    <a:lumMod val="75000"/>
                    <a:lumOff val="25000"/>
                  </a:schemeClr>
                </a:solidFill>
                <a:latin typeface="方正粗黑宋简体" panose="02000000000000000000" charset="-122"/>
                <a:ea typeface="方正粗黑宋简体" panose="02000000000000000000" charset="-122"/>
              </a:rPr>
              <a:t>considerable</a:t>
            </a:r>
            <a:endParaRPr lang="en-US" altLang="zh-CN" sz="1600" b="1" dirty="0">
              <a:solidFill>
                <a:schemeClr val="tx1">
                  <a:lumMod val="75000"/>
                  <a:lumOff val="25000"/>
                </a:schemeClr>
              </a:solidFill>
              <a:latin typeface="方正粗黑宋简体" panose="02000000000000000000" charset="-122"/>
              <a:ea typeface="方正粗黑宋简体" panose="02000000000000000000" charset="-122"/>
            </a:endParaRPr>
          </a:p>
        </p:txBody>
      </p:sp>
      <p:sp>
        <p:nvSpPr>
          <p:cNvPr id="17" name="文本框 16"/>
          <p:cNvSpPr txBox="1"/>
          <p:nvPr/>
        </p:nvSpPr>
        <p:spPr>
          <a:xfrm>
            <a:off x="2440940" y="3178175"/>
            <a:ext cx="1319530" cy="337185"/>
          </a:xfrm>
          <a:prstGeom prst="rect">
            <a:avLst/>
          </a:prstGeom>
          <a:noFill/>
        </p:spPr>
        <p:txBody>
          <a:bodyPr wrap="square" rtlCol="0">
            <a:spAutoFit/>
          </a:bodyPr>
          <a:lstStyle/>
          <a:p>
            <a:r>
              <a:rPr lang="en-US" altLang="zh-CN" sz="1600" b="1" dirty="0">
                <a:solidFill>
                  <a:schemeClr val="tx1">
                    <a:lumMod val="75000"/>
                    <a:lumOff val="25000"/>
                  </a:schemeClr>
                </a:solidFill>
                <a:latin typeface="方正粗黑宋简体" panose="02000000000000000000" charset="-122"/>
                <a:ea typeface="方正粗黑宋简体" panose="02000000000000000000" charset="-122"/>
              </a:rPr>
              <a:t>too much</a:t>
            </a:r>
            <a:endParaRPr lang="en-US" altLang="zh-CN" sz="1600" b="1" dirty="0">
              <a:solidFill>
                <a:schemeClr val="tx1">
                  <a:lumMod val="75000"/>
                  <a:lumOff val="25000"/>
                </a:schemeClr>
              </a:solidFill>
              <a:latin typeface="方正粗黑宋简体" panose="02000000000000000000" charset="-122"/>
              <a:ea typeface="方正粗黑宋简体" panose="02000000000000000000" charset="-122"/>
            </a:endParaRPr>
          </a:p>
        </p:txBody>
      </p:sp>
      <p:sp>
        <p:nvSpPr>
          <p:cNvPr id="18" name="文本框 17"/>
          <p:cNvSpPr txBox="1"/>
          <p:nvPr/>
        </p:nvSpPr>
        <p:spPr>
          <a:xfrm>
            <a:off x="6790055" y="1730375"/>
            <a:ext cx="1319530" cy="368300"/>
          </a:xfrm>
          <a:prstGeom prst="rect">
            <a:avLst/>
          </a:prstGeom>
          <a:noFill/>
        </p:spPr>
        <p:txBody>
          <a:bodyPr wrap="square" rtlCol="0">
            <a:spAutoFit/>
          </a:bodyPr>
          <a:lstStyle/>
          <a:p>
            <a:r>
              <a:rPr lang="en-US" altLang="zh-CN" b="1" dirty="0">
                <a:solidFill>
                  <a:schemeClr val="tx1">
                    <a:lumMod val="75000"/>
                    <a:lumOff val="25000"/>
                  </a:schemeClr>
                </a:solidFill>
                <a:latin typeface="方正粗黑宋简体" panose="02000000000000000000" charset="-122"/>
                <a:ea typeface="方正粗黑宋简体" panose="02000000000000000000" charset="-122"/>
              </a:rPr>
              <a:t>praise</a:t>
            </a:r>
            <a:endParaRPr lang="en-US" altLang="zh-CN" b="1" dirty="0">
              <a:solidFill>
                <a:schemeClr val="tx1">
                  <a:lumMod val="75000"/>
                  <a:lumOff val="25000"/>
                </a:schemeClr>
              </a:solidFill>
              <a:latin typeface="方正粗黑宋简体" panose="02000000000000000000" charset="-122"/>
              <a:ea typeface="方正粗黑宋简体" panose="02000000000000000000" charset="-122"/>
            </a:endParaRPr>
          </a:p>
        </p:txBody>
      </p:sp>
      <p:sp>
        <p:nvSpPr>
          <p:cNvPr id="19" name="文本框 18"/>
          <p:cNvSpPr txBox="1"/>
          <p:nvPr/>
        </p:nvSpPr>
        <p:spPr>
          <a:xfrm>
            <a:off x="6801485" y="2340610"/>
            <a:ext cx="1523365" cy="368300"/>
          </a:xfrm>
          <a:prstGeom prst="rect">
            <a:avLst/>
          </a:prstGeom>
          <a:noFill/>
        </p:spPr>
        <p:txBody>
          <a:bodyPr wrap="square" rtlCol="0">
            <a:spAutoFit/>
          </a:bodyPr>
          <a:lstStyle/>
          <a:p>
            <a:r>
              <a:rPr lang="en-US" altLang="zh-CN" b="1" dirty="0">
                <a:solidFill>
                  <a:schemeClr val="tx1">
                    <a:lumMod val="75000"/>
                    <a:lumOff val="25000"/>
                  </a:schemeClr>
                </a:solidFill>
                <a:latin typeface="方正粗黑宋简体" panose="02000000000000000000" charset="-122"/>
                <a:ea typeface="方正粗黑宋简体" panose="02000000000000000000" charset="-122"/>
              </a:rPr>
              <a:t>compliment</a:t>
            </a:r>
            <a:endParaRPr lang="en-US" altLang="zh-CN" b="1" dirty="0">
              <a:solidFill>
                <a:schemeClr val="tx1">
                  <a:lumMod val="75000"/>
                  <a:lumOff val="25000"/>
                </a:schemeClr>
              </a:solidFill>
              <a:latin typeface="方正粗黑宋简体" panose="02000000000000000000" charset="-122"/>
              <a:ea typeface="方正粗黑宋简体" panose="02000000000000000000" charset="-122"/>
            </a:endParaRPr>
          </a:p>
        </p:txBody>
      </p:sp>
      <p:sp>
        <p:nvSpPr>
          <p:cNvPr id="20" name="文本框 19"/>
          <p:cNvSpPr txBox="1"/>
          <p:nvPr/>
        </p:nvSpPr>
        <p:spPr>
          <a:xfrm>
            <a:off x="6839585" y="3099435"/>
            <a:ext cx="1319530" cy="368300"/>
          </a:xfrm>
          <a:prstGeom prst="rect">
            <a:avLst/>
          </a:prstGeom>
          <a:noFill/>
        </p:spPr>
        <p:txBody>
          <a:bodyPr wrap="square" rtlCol="0">
            <a:spAutoFit/>
          </a:bodyPr>
          <a:lstStyle/>
          <a:p>
            <a:r>
              <a:rPr lang="en-US" altLang="zh-CN" b="1" dirty="0">
                <a:solidFill>
                  <a:schemeClr val="tx1">
                    <a:lumMod val="75000"/>
                    <a:lumOff val="25000"/>
                  </a:schemeClr>
                </a:solidFill>
                <a:latin typeface="方正粗黑宋简体" panose="02000000000000000000" charset="-122"/>
                <a:ea typeface="方正粗黑宋简体" panose="02000000000000000000" charset="-122"/>
              </a:rPr>
              <a:t>approval</a:t>
            </a:r>
            <a:endParaRPr lang="en-US" altLang="zh-CN" b="1" dirty="0">
              <a:solidFill>
                <a:schemeClr val="tx1">
                  <a:lumMod val="75000"/>
                  <a:lumOff val="25000"/>
                </a:schemeClr>
              </a:solidFill>
              <a:latin typeface="方正粗黑宋简体" panose="02000000000000000000" charset="-122"/>
              <a:ea typeface="方正粗黑宋简体" panose="02000000000000000000" charset="-122"/>
            </a:endParaRPr>
          </a:p>
        </p:txBody>
      </p:sp>
      <p:sp>
        <p:nvSpPr>
          <p:cNvPr id="25" name="文本框 24"/>
          <p:cNvSpPr txBox="1"/>
          <p:nvPr/>
        </p:nvSpPr>
        <p:spPr>
          <a:xfrm>
            <a:off x="2435860" y="3657600"/>
            <a:ext cx="1352550" cy="337185"/>
          </a:xfrm>
          <a:prstGeom prst="rect">
            <a:avLst/>
          </a:prstGeom>
          <a:noFill/>
        </p:spPr>
        <p:txBody>
          <a:bodyPr wrap="square" rtlCol="0">
            <a:spAutoFit/>
          </a:bodyPr>
          <a:lstStyle/>
          <a:p>
            <a:r>
              <a:rPr lang="en-US" altLang="zh-CN" sz="1600" b="1" dirty="0">
                <a:solidFill>
                  <a:schemeClr val="tx1">
                    <a:lumMod val="75000"/>
                    <a:lumOff val="25000"/>
                  </a:schemeClr>
                </a:solidFill>
                <a:latin typeface="方正粗黑宋简体" panose="02000000000000000000" charset="-122"/>
                <a:ea typeface="方正粗黑宋简体" panose="02000000000000000000" charset="-122"/>
              </a:rPr>
              <a:t>significant</a:t>
            </a:r>
            <a:endParaRPr lang="en-US" altLang="zh-CN" sz="1600" b="1" dirty="0">
              <a:solidFill>
                <a:schemeClr val="tx1">
                  <a:lumMod val="75000"/>
                  <a:lumOff val="25000"/>
                </a:schemeClr>
              </a:solidFill>
              <a:latin typeface="方正粗黑宋简体" panose="02000000000000000000" charset="-122"/>
              <a:ea typeface="方正粗黑宋简体" panose="02000000000000000000"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ox(in)">
                                      <p:cBhvr>
                                        <p:cTn id="12" dur="2000"/>
                                        <p:tgtEl>
                                          <p:spTgt spid="21"/>
                                        </p:tgtEl>
                                      </p:cBhvr>
                                    </p:animEffect>
                                  </p:childTnLst>
                                </p:cTn>
                              </p:par>
                            </p:childTnLst>
                          </p:cTn>
                        </p:par>
                        <p:par>
                          <p:cTn id="13" fill="hold">
                            <p:stCondLst>
                              <p:cond delay="2000"/>
                            </p:stCondLst>
                            <p:childTnLst>
                              <p:par>
                                <p:cTn id="14" presetID="42"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par>
                          <p:cTn id="19" fill="hold">
                            <p:stCondLst>
                              <p:cond delay="3000"/>
                            </p:stCondLst>
                            <p:childTnLst>
                              <p:par>
                                <p:cTn id="20" presetID="26"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725">
                                          <p:stCondLst>
                                            <p:cond delay="0"/>
                                          </p:stCondLst>
                                        </p:cTn>
                                        <p:tgtEl>
                                          <p:spTgt spid="9"/>
                                        </p:tgtEl>
                                      </p:cBhvr>
                                    </p:animEffect>
                                    <p:anim calcmode="lin" valueType="num">
                                      <p:cBhvr>
                                        <p:cTn id="23" dur="2278"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4" dur="830"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5" dur="830" tmFilter="0, 0; 0.125,0.2665; 0.25,0.4; 0.375,0.465; 0.5,0.5;  0.625,0.535; 0.75,0.6; 0.875,0.7335; 1,1">
                                          <p:stCondLst>
                                            <p:cond delay="830"/>
                                          </p:stCondLst>
                                        </p:cTn>
                                        <p:tgtEl>
                                          <p:spTgt spid="9"/>
                                        </p:tgtEl>
                                        <p:attrNameLst>
                                          <p:attrName>ppt_y</p:attrName>
                                        </p:attrNameLst>
                                      </p:cBhvr>
                                      <p:tavLst>
                                        <p:tav tm="0" fmla="#ppt_y-sin(pi*$)/9">
                                          <p:val>
                                            <p:fltVal val="0"/>
                                          </p:val>
                                        </p:tav>
                                        <p:tav tm="100000">
                                          <p:val>
                                            <p:fltVal val="1"/>
                                          </p:val>
                                        </p:tav>
                                      </p:tavLst>
                                    </p:anim>
                                    <p:anim calcmode="lin" valueType="num">
                                      <p:cBhvr>
                                        <p:cTn id="26" dur="415" tmFilter="0, 0; 0.125,0.2665; 0.25,0.4; 0.375,0.465; 0.5,0.5;  0.625,0.535; 0.75,0.6; 0.875,0.7335; 1,1">
                                          <p:stCondLst>
                                            <p:cond delay="1655"/>
                                          </p:stCondLst>
                                        </p:cTn>
                                        <p:tgtEl>
                                          <p:spTgt spid="9"/>
                                        </p:tgtEl>
                                        <p:attrNameLst>
                                          <p:attrName>ppt_y</p:attrName>
                                        </p:attrNameLst>
                                      </p:cBhvr>
                                      <p:tavLst>
                                        <p:tav tm="0" fmla="#ppt_y-sin(pi*$)/27">
                                          <p:val>
                                            <p:fltVal val="0"/>
                                          </p:val>
                                        </p:tav>
                                        <p:tav tm="100000">
                                          <p:val>
                                            <p:fltVal val="1"/>
                                          </p:val>
                                        </p:tav>
                                      </p:tavLst>
                                    </p:anim>
                                    <p:anim calcmode="lin" valueType="num">
                                      <p:cBhvr>
                                        <p:cTn id="27" dur="205" tmFilter="0, 0; 0.125,0.2665; 0.25,0.4; 0.375,0.465; 0.5,0.5;  0.625,0.535; 0.75,0.6; 0.875,0.7335; 1,1">
                                          <p:stCondLst>
                                            <p:cond delay="2070"/>
                                          </p:stCondLst>
                                        </p:cTn>
                                        <p:tgtEl>
                                          <p:spTgt spid="9"/>
                                        </p:tgtEl>
                                        <p:attrNameLst>
                                          <p:attrName>ppt_y</p:attrName>
                                        </p:attrNameLst>
                                      </p:cBhvr>
                                      <p:tavLst>
                                        <p:tav tm="0" fmla="#ppt_y-sin(pi*$)/81">
                                          <p:val>
                                            <p:fltVal val="0"/>
                                          </p:val>
                                        </p:tav>
                                        <p:tav tm="100000">
                                          <p:val>
                                            <p:fltVal val="1"/>
                                          </p:val>
                                        </p:tav>
                                      </p:tavLst>
                                    </p:anim>
                                    <p:animScale>
                                      <p:cBhvr>
                                        <p:cTn id="28" dur="33">
                                          <p:stCondLst>
                                            <p:cond delay="812"/>
                                          </p:stCondLst>
                                        </p:cTn>
                                        <p:tgtEl>
                                          <p:spTgt spid="9"/>
                                        </p:tgtEl>
                                      </p:cBhvr>
                                      <p:to x="100000" y="60000"/>
                                    </p:animScale>
                                    <p:animScale>
                                      <p:cBhvr>
                                        <p:cTn id="29" dur="207" decel="50000">
                                          <p:stCondLst>
                                            <p:cond delay="845"/>
                                          </p:stCondLst>
                                        </p:cTn>
                                        <p:tgtEl>
                                          <p:spTgt spid="9"/>
                                        </p:tgtEl>
                                      </p:cBhvr>
                                      <p:to x="100000" y="100000"/>
                                    </p:animScale>
                                    <p:animScale>
                                      <p:cBhvr>
                                        <p:cTn id="30" dur="33">
                                          <p:stCondLst>
                                            <p:cond delay="1640"/>
                                          </p:stCondLst>
                                        </p:cTn>
                                        <p:tgtEl>
                                          <p:spTgt spid="9"/>
                                        </p:tgtEl>
                                      </p:cBhvr>
                                      <p:to x="100000" y="80000"/>
                                    </p:animScale>
                                    <p:animScale>
                                      <p:cBhvr>
                                        <p:cTn id="31" dur="207" decel="50000">
                                          <p:stCondLst>
                                            <p:cond delay="1673"/>
                                          </p:stCondLst>
                                        </p:cTn>
                                        <p:tgtEl>
                                          <p:spTgt spid="9"/>
                                        </p:tgtEl>
                                      </p:cBhvr>
                                      <p:to x="100000" y="100000"/>
                                    </p:animScale>
                                    <p:animScale>
                                      <p:cBhvr>
                                        <p:cTn id="32" dur="33">
                                          <p:stCondLst>
                                            <p:cond delay="2052"/>
                                          </p:stCondLst>
                                        </p:cTn>
                                        <p:tgtEl>
                                          <p:spTgt spid="9"/>
                                        </p:tgtEl>
                                      </p:cBhvr>
                                      <p:to x="100000" y="90000"/>
                                    </p:animScale>
                                    <p:animScale>
                                      <p:cBhvr>
                                        <p:cTn id="33" dur="207" decel="50000">
                                          <p:stCondLst>
                                            <p:cond delay="2085"/>
                                          </p:stCondLst>
                                        </p:cTn>
                                        <p:tgtEl>
                                          <p:spTgt spid="9"/>
                                        </p:tgtEl>
                                      </p:cBhvr>
                                      <p:to x="100000" y="100000"/>
                                    </p:animScale>
                                    <p:animScale>
                                      <p:cBhvr>
                                        <p:cTn id="34" dur="33">
                                          <p:stCondLst>
                                            <p:cond delay="2260"/>
                                          </p:stCondLst>
                                        </p:cTn>
                                        <p:tgtEl>
                                          <p:spTgt spid="9"/>
                                        </p:tgtEl>
                                      </p:cBhvr>
                                      <p:to x="100000" y="95000"/>
                                    </p:animScale>
                                    <p:animScale>
                                      <p:cBhvr>
                                        <p:cTn id="35" dur="207" decel="50000">
                                          <p:stCondLst>
                                            <p:cond delay="2293"/>
                                          </p:stCondLst>
                                        </p:cTn>
                                        <p:tgtEl>
                                          <p:spTgt spid="9"/>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ox(in)">
                                      <p:cBhvr>
                                        <p:cTn id="40" dur="2000"/>
                                        <p:tgtEl>
                                          <p:spTgt spid="12"/>
                                        </p:tgtEl>
                                      </p:cBhvr>
                                    </p:animEffect>
                                  </p:childTnLst>
                                </p:cTn>
                              </p:par>
                              <p:par>
                                <p:cTn id="41" presetID="4" presetClass="entr" presetSubtype="16"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ox(in)">
                                      <p:cBhvr>
                                        <p:cTn id="43" dur="2000"/>
                                        <p:tgtEl>
                                          <p:spTgt spid="13"/>
                                        </p:tgtEl>
                                      </p:cBhvr>
                                    </p:animEffect>
                                  </p:childTnLst>
                                </p:cTn>
                              </p:par>
                              <p:par>
                                <p:cTn id="44" presetID="4" presetClass="entr" presetSubtype="16"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ox(in)">
                                      <p:cBhvr>
                                        <p:cTn id="46" dur="2000"/>
                                        <p:tgtEl>
                                          <p:spTgt spid="15"/>
                                        </p:tgtEl>
                                      </p:cBhvr>
                                    </p:animEffect>
                                  </p:childTnLst>
                                </p:cTn>
                              </p:par>
                              <p:par>
                                <p:cTn id="47" presetID="4" presetClass="entr" presetSubtype="16"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box(in)">
                                      <p:cBhvr>
                                        <p:cTn id="49" dur="2000"/>
                                        <p:tgtEl>
                                          <p:spTgt spid="16"/>
                                        </p:tgtEl>
                                      </p:cBhvr>
                                    </p:animEffect>
                                  </p:childTnLst>
                                </p:cTn>
                              </p:par>
                              <p:par>
                                <p:cTn id="50" presetID="4" presetClass="entr" presetSubtype="16"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box(in)">
                                      <p:cBhvr>
                                        <p:cTn id="52" dur="2000"/>
                                        <p:tgtEl>
                                          <p:spTgt spid="17"/>
                                        </p:tgtEl>
                                      </p:cBhvr>
                                    </p:animEffect>
                                  </p:childTnLst>
                                </p:cTn>
                              </p:par>
                              <p:par>
                                <p:cTn id="53" presetID="4" presetClass="entr" presetSubtype="16"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box(in)">
                                      <p:cBhvr>
                                        <p:cTn id="55" dur="2000"/>
                                        <p:tgtEl>
                                          <p:spTgt spid="11"/>
                                        </p:tgtEl>
                                      </p:cBhvr>
                                    </p:animEffect>
                                  </p:childTnLst>
                                </p:cTn>
                              </p:par>
                              <p:par>
                                <p:cTn id="56" presetID="4" presetClass="entr" presetSubtype="16" fill="hold" grpId="0"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box(in)">
                                      <p:cBhvr>
                                        <p:cTn id="58" dur="2000"/>
                                        <p:tgtEl>
                                          <p:spTgt spid="18"/>
                                        </p:tgtEl>
                                      </p:cBhvr>
                                    </p:animEffect>
                                  </p:childTnLst>
                                </p:cTn>
                              </p:par>
                              <p:par>
                                <p:cTn id="59" presetID="4" presetClass="entr" presetSubtype="16"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box(in)">
                                      <p:cBhvr>
                                        <p:cTn id="61" dur="2000"/>
                                        <p:tgtEl>
                                          <p:spTgt spid="19"/>
                                        </p:tgtEl>
                                      </p:cBhvr>
                                    </p:animEffect>
                                  </p:childTnLst>
                                </p:cTn>
                              </p:par>
                              <p:par>
                                <p:cTn id="62" presetID="4" presetClass="entr" presetSubtype="16" fill="hold" grpId="0"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box(in)">
                                      <p:cBhvr>
                                        <p:cTn id="64" dur="2000"/>
                                        <p:tgtEl>
                                          <p:spTgt spid="20"/>
                                        </p:tgtEl>
                                      </p:cBhvr>
                                    </p:animEffect>
                                  </p:childTnLst>
                                </p:cTn>
                              </p:par>
                              <p:par>
                                <p:cTn id="65" presetID="4" presetClass="entr" presetSubtype="16" fill="hold" grpId="0"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box(in)">
                                      <p:cBhvr>
                                        <p:cTn id="6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1" grpId="0"/>
      <p:bldP spid="11" grpId="1"/>
      <p:bldP spid="12" grpId="0"/>
      <p:bldP spid="12" grpId="1"/>
      <p:bldP spid="13" grpId="0"/>
      <p:bldP spid="13" grpId="1"/>
      <p:bldP spid="15" grpId="0"/>
      <p:bldP spid="15" grpId="1"/>
      <p:bldP spid="16" grpId="0"/>
      <p:bldP spid="16" grpId="1"/>
      <p:bldP spid="17" grpId="0"/>
      <p:bldP spid="17" grpId="1"/>
      <p:bldP spid="18" grpId="0"/>
      <p:bldP spid="18" grpId="1"/>
      <p:bldP spid="19" grpId="0"/>
      <p:bldP spid="19" grpId="1"/>
      <p:bldP spid="20" grpId="0"/>
      <p:bldP spid="20" grpId="1"/>
      <p:bldP spid="25" grpId="0"/>
      <p:bldP spid="25"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270" y="-59690"/>
            <a:ext cx="9140825" cy="5262245"/>
          </a:xfrm>
          <a:prstGeom prst="rect">
            <a:avLst/>
          </a:prstGeom>
          <a:solidFill>
            <a:schemeClr val="bg1"/>
          </a:solidFill>
        </p:spPr>
        <p:txBody>
          <a:bodyPr wrap="square" rtlCol="0">
            <a:spAutoFit/>
          </a:bodyPr>
          <a:lstStyle/>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0" name="TextBox 12"/>
          <p:cNvSpPr txBox="1"/>
          <p:nvPr/>
        </p:nvSpPr>
        <p:spPr>
          <a:xfrm>
            <a:off x="5730240" y="625475"/>
            <a:ext cx="2262505" cy="417830"/>
          </a:xfrm>
          <a:prstGeom prst="rect">
            <a:avLst/>
          </a:prstGeom>
          <a:solidFill>
            <a:srgbClr val="FFC78F"/>
          </a:solidFill>
        </p:spPr>
        <p:txBody>
          <a:bodyPr wrap="none" lIns="0" tIns="0" rIns="0" bIns="0" anchor="b" anchorCtr="0">
            <a:noAutofit/>
          </a:bodyPr>
          <a:lstStyle/>
          <a:p>
            <a:pPr algn="ctr"/>
            <a:r>
              <a:rPr lang="en-US" altLang="zh-CN" sz="2400" b="1">
                <a:solidFill>
                  <a:schemeClr val="bg1"/>
                </a:solidFill>
                <a:latin typeface="方正粗黑宋简体" panose="02000000000000000000" charset="-122"/>
                <a:ea typeface="方正粗黑宋简体" panose="02000000000000000000" charset="-122"/>
              </a:rPr>
              <a:t>effect     cause</a:t>
            </a:r>
            <a:endParaRPr lang="en-US" altLang="zh-CN" sz="2400" b="1">
              <a:solidFill>
                <a:schemeClr val="bg1"/>
              </a:solidFill>
              <a:latin typeface="方正粗黑宋简体" panose="02000000000000000000" charset="-122"/>
              <a:ea typeface="方正粗黑宋简体" panose="02000000000000000000" charset="-122"/>
            </a:endParaRPr>
          </a:p>
        </p:txBody>
      </p:sp>
      <p:sp>
        <p:nvSpPr>
          <p:cNvPr id="27" name="TextBox 36"/>
          <p:cNvSpPr txBox="1"/>
          <p:nvPr/>
        </p:nvSpPr>
        <p:spPr>
          <a:xfrm>
            <a:off x="303530" y="1250950"/>
            <a:ext cx="2677795" cy="288290"/>
          </a:xfrm>
          <a:prstGeom prst="rect">
            <a:avLst/>
          </a:prstGeom>
        </p:spPr>
        <p:txBody>
          <a:bodyPr vert="horz" wrap="square" lIns="0" tIns="0" rIns="0" bIns="0" anchor="t" anchorCtr="0">
            <a:normAutofit lnSpcReduction="10000"/>
          </a:bodyPr>
          <a:lstStyle/>
          <a:p>
            <a:pPr algn="l">
              <a:lnSpc>
                <a:spcPct val="120000"/>
              </a:lnSpc>
            </a:pPr>
            <a:r>
              <a:rPr lang="en-US" altLang="zh-CN" sz="1600" b="1">
                <a:solidFill>
                  <a:srgbClr val="0070C0"/>
                </a:solidFill>
                <a:latin typeface="方正粗黑宋简体" panose="02000000000000000000" charset="-122"/>
                <a:ea typeface="方正粗黑宋简体" panose="02000000000000000000" charset="-122"/>
              </a:rPr>
              <a:t>1. verb &amp; verb phrases:</a:t>
            </a:r>
            <a:endParaRPr lang="en-US" altLang="zh-CN" sz="1050">
              <a:solidFill>
                <a:schemeClr val="dk1">
                  <a:lumMod val="100000"/>
                </a:schemeClr>
              </a:solidFill>
            </a:endParaRPr>
          </a:p>
          <a:p>
            <a:pPr algn="l">
              <a:lnSpc>
                <a:spcPct val="120000"/>
              </a:lnSpc>
            </a:pPr>
            <a:endParaRPr lang="en-US" altLang="zh-CN" sz="1050">
              <a:solidFill>
                <a:schemeClr val="dk1">
                  <a:lumMod val="100000"/>
                </a:schemeClr>
              </a:solidFill>
            </a:endParaRPr>
          </a:p>
          <a:p>
            <a:pPr algn="l">
              <a:lnSpc>
                <a:spcPct val="120000"/>
              </a:lnSpc>
            </a:pPr>
            <a:endParaRPr lang="en-US" altLang="zh-CN" sz="1050">
              <a:solidFill>
                <a:schemeClr val="dk1">
                  <a:lumMod val="100000"/>
                </a:schemeClr>
              </a:solidFill>
            </a:endParaRPr>
          </a:p>
        </p:txBody>
      </p:sp>
      <p:sp>
        <p:nvSpPr>
          <p:cNvPr id="64" name="TextBox 48"/>
          <p:cNvSpPr txBox="1"/>
          <p:nvPr/>
        </p:nvSpPr>
        <p:spPr>
          <a:xfrm>
            <a:off x="2950210" y="-8890"/>
            <a:ext cx="3242945" cy="553720"/>
          </a:xfrm>
          <a:prstGeom prst="rect">
            <a:avLst/>
          </a:prstGeom>
          <a:noFill/>
        </p:spPr>
        <p:txBody>
          <a:bodyPr wrap="square" lIns="0" tIns="0" rIns="0" bIns="0" rtlCol="0">
            <a:spAutoFit/>
          </a:bodyPr>
          <a:lstStyle/>
          <a:p>
            <a:r>
              <a:rPr lang="en-US" altLang="zh-CN" sz="3600">
                <a:solidFill>
                  <a:schemeClr val="tx1"/>
                </a:solidFill>
                <a:latin typeface="Impact" panose="020B0806030902050204" pitchFamily="34" charset="0"/>
                <a:ea typeface="华康雅宋体W9(P)" panose="02020900000000000000" pitchFamily="18" charset="-122"/>
                <a:cs typeface="+mn-ea"/>
                <a:sym typeface="+mn-lt"/>
              </a:rPr>
              <a:t>cause and effect</a:t>
            </a:r>
            <a:endParaRPr lang="en-US" altLang="zh-CN" sz="3600">
              <a:solidFill>
                <a:schemeClr val="tx1"/>
              </a:solidFill>
              <a:latin typeface="Impact" panose="020B0806030902050204" pitchFamily="34" charset="0"/>
              <a:ea typeface="华康雅宋体W9(P)" panose="02020900000000000000" pitchFamily="18" charset="-122"/>
              <a:cs typeface="+mn-ea"/>
              <a:sym typeface="+mn-lt"/>
            </a:endParaRPr>
          </a:p>
        </p:txBody>
      </p:sp>
      <p:sp>
        <p:nvSpPr>
          <p:cNvPr id="7" name="TextBox 35"/>
          <p:cNvSpPr txBox="1"/>
          <p:nvPr/>
        </p:nvSpPr>
        <p:spPr>
          <a:xfrm>
            <a:off x="994410" y="688975"/>
            <a:ext cx="2301240" cy="394970"/>
          </a:xfrm>
          <a:prstGeom prst="rect">
            <a:avLst/>
          </a:prstGeom>
          <a:solidFill>
            <a:srgbClr val="FF8810">
              <a:alpha val="47000"/>
            </a:srgbClr>
          </a:solidFill>
        </p:spPr>
        <p:txBody>
          <a:bodyPr wrap="none" lIns="0" tIns="0" rIns="0" bIns="0" anchor="b" anchorCtr="0">
            <a:normAutofit/>
          </a:bodyPr>
          <a:lstStyle/>
          <a:p>
            <a:pPr algn="ctr"/>
            <a:r>
              <a:rPr lang="en-US" altLang="zh-CN" b="1">
                <a:solidFill>
                  <a:srgbClr val="4D7870"/>
                </a:solidFill>
              </a:rPr>
              <a:t>  </a:t>
            </a:r>
            <a:r>
              <a:rPr lang="en-US" altLang="zh-CN" sz="2400" b="1">
                <a:solidFill>
                  <a:schemeClr val="bg1"/>
                </a:solidFill>
                <a:latin typeface="方正粗黑宋简体" panose="02000000000000000000" charset="-122"/>
                <a:ea typeface="方正粗黑宋简体" panose="02000000000000000000" charset="-122"/>
                <a:cs typeface="方正粗黑宋简体" panose="02000000000000000000" charset="-122"/>
              </a:rPr>
              <a:t>cause     effect</a:t>
            </a:r>
            <a:endParaRPr lang="en-US" altLang="zh-CN" sz="2400" b="1">
              <a:solidFill>
                <a:schemeClr val="bg1"/>
              </a:solidFill>
              <a:latin typeface="方正粗黑宋简体" panose="02000000000000000000" charset="-122"/>
              <a:ea typeface="方正粗黑宋简体" panose="02000000000000000000" charset="-122"/>
              <a:cs typeface="方正粗黑宋简体" panose="02000000000000000000" charset="-122"/>
            </a:endParaRPr>
          </a:p>
        </p:txBody>
      </p:sp>
      <p:sp>
        <p:nvSpPr>
          <p:cNvPr id="12" name="TextBox 36"/>
          <p:cNvSpPr txBox="1"/>
          <p:nvPr/>
        </p:nvSpPr>
        <p:spPr>
          <a:xfrm>
            <a:off x="5462905" y="2564765"/>
            <a:ext cx="2607310" cy="287020"/>
          </a:xfrm>
          <a:prstGeom prst="rect">
            <a:avLst/>
          </a:prstGeom>
        </p:spPr>
        <p:txBody>
          <a:bodyPr vert="horz" wrap="square" lIns="0" tIns="0" rIns="0" bIns="0" anchor="t" anchorCtr="0">
            <a:normAutofit fontScale="90000"/>
          </a:bodyPr>
          <a:lstStyle/>
          <a:p>
            <a:pPr algn="l">
              <a:lnSpc>
                <a:spcPct val="120000"/>
              </a:lnSpc>
            </a:pPr>
            <a:r>
              <a:rPr lang="en-US" altLang="zh-CN" sz="1600" b="1">
                <a:solidFill>
                  <a:srgbClr val="0070C0"/>
                </a:solidFill>
                <a:latin typeface="方正粗黑宋简体" panose="02000000000000000000" charset="-122"/>
                <a:ea typeface="方正粗黑宋简体" panose="02000000000000000000" charset="-122"/>
              </a:rPr>
              <a:t>   2. preposition and averbial :</a:t>
            </a:r>
            <a:endParaRPr lang="en-US" altLang="zh-CN" sz="1050">
              <a:solidFill>
                <a:schemeClr val="dk1">
                  <a:lumMod val="100000"/>
                </a:schemeClr>
              </a:solidFill>
            </a:endParaRPr>
          </a:p>
          <a:p>
            <a:pPr algn="l">
              <a:lnSpc>
                <a:spcPct val="120000"/>
              </a:lnSpc>
            </a:pPr>
            <a:endParaRPr lang="en-US" altLang="zh-CN" sz="1050">
              <a:solidFill>
                <a:schemeClr val="dk1">
                  <a:lumMod val="100000"/>
                </a:schemeClr>
              </a:solidFill>
            </a:endParaRPr>
          </a:p>
          <a:p>
            <a:pPr algn="l">
              <a:lnSpc>
                <a:spcPct val="120000"/>
              </a:lnSpc>
            </a:pPr>
            <a:endParaRPr lang="en-US" altLang="zh-CN" sz="1050">
              <a:solidFill>
                <a:schemeClr val="dk1">
                  <a:lumMod val="100000"/>
                </a:schemeClr>
              </a:solidFill>
            </a:endParaRPr>
          </a:p>
        </p:txBody>
      </p:sp>
      <p:sp>
        <p:nvSpPr>
          <p:cNvPr id="13" name="文本框 12"/>
          <p:cNvSpPr txBox="1"/>
          <p:nvPr/>
        </p:nvSpPr>
        <p:spPr>
          <a:xfrm>
            <a:off x="488950" y="1553845"/>
            <a:ext cx="4194810" cy="1383030"/>
          </a:xfrm>
          <a:prstGeom prst="rect">
            <a:avLst/>
          </a:prstGeom>
          <a:noFill/>
          <a:ln w="19050">
            <a:solidFill>
              <a:srgbClr val="DB8A7A"/>
            </a:solidFill>
          </a:ln>
        </p:spPr>
        <p:txBody>
          <a:bodyPr wrap="square" rtlCol="0" anchor="t">
            <a:spAutoFit/>
          </a:bodyPr>
          <a:lstStyle/>
          <a:p>
            <a:pPr algn="l">
              <a:lnSpc>
                <a:spcPct val="120000"/>
              </a:lnSpc>
            </a:pPr>
            <a:r>
              <a:rPr lang="en-US" altLang="zh-CN" sz="1400">
                <a:solidFill>
                  <a:schemeClr val="dk1">
                    <a:lumMod val="100000"/>
                  </a:schemeClr>
                </a:solidFill>
                <a:latin typeface="方正粗黑宋简体" panose="02000000000000000000" charset="-122"/>
                <a:ea typeface="方正粗黑宋简体" panose="02000000000000000000" charset="-122"/>
                <a:sym typeface="+mn-ea"/>
              </a:rPr>
              <a:t>(1)  cause;</a:t>
            </a:r>
            <a:endParaRPr lang="en-US" altLang="zh-CN" sz="1400">
              <a:solidFill>
                <a:schemeClr val="dk1">
                  <a:lumMod val="100000"/>
                </a:schemeClr>
              </a:solidFill>
              <a:latin typeface="方正粗黑宋简体" panose="02000000000000000000" charset="-122"/>
              <a:ea typeface="方正粗黑宋简体" panose="02000000000000000000" charset="-122"/>
            </a:endParaRPr>
          </a:p>
          <a:p>
            <a:pPr algn="l">
              <a:lnSpc>
                <a:spcPct val="120000"/>
              </a:lnSpc>
            </a:pPr>
            <a:r>
              <a:rPr lang="en-US" altLang="zh-CN" sz="1400">
                <a:solidFill>
                  <a:schemeClr val="dk1">
                    <a:lumMod val="100000"/>
                  </a:schemeClr>
                </a:solidFill>
                <a:latin typeface="方正粗黑宋简体" panose="02000000000000000000" charset="-122"/>
                <a:ea typeface="方正粗黑宋简体" panose="02000000000000000000" charset="-122"/>
                <a:sym typeface="+mn-ea"/>
              </a:rPr>
              <a:t>(2)  lead to ;  account for;    contribute to;   </a:t>
            </a:r>
            <a:endParaRPr lang="en-US" altLang="zh-CN" sz="1400">
              <a:solidFill>
                <a:schemeClr val="dk1">
                  <a:lumMod val="100000"/>
                </a:schemeClr>
              </a:solidFill>
              <a:latin typeface="方正粗黑宋简体" panose="02000000000000000000" charset="-122"/>
              <a:ea typeface="方正粗黑宋简体" panose="02000000000000000000" charset="-122"/>
              <a:sym typeface="+mn-ea"/>
            </a:endParaRPr>
          </a:p>
          <a:p>
            <a:pPr algn="l">
              <a:lnSpc>
                <a:spcPct val="120000"/>
              </a:lnSpc>
            </a:pPr>
            <a:r>
              <a:rPr lang="en-US" altLang="zh-CN" sz="1400">
                <a:solidFill>
                  <a:schemeClr val="dk1">
                    <a:lumMod val="100000"/>
                  </a:schemeClr>
                </a:solidFill>
                <a:latin typeface="方正粗黑宋简体" panose="02000000000000000000" charset="-122"/>
                <a:ea typeface="方正粗黑宋简体" panose="02000000000000000000" charset="-122"/>
                <a:sym typeface="+mn-ea"/>
              </a:rPr>
              <a:t>       give birth to;  bring about ; result in</a:t>
            </a:r>
            <a:endParaRPr lang="en-US" altLang="zh-CN" sz="1400">
              <a:solidFill>
                <a:schemeClr val="dk1">
                  <a:lumMod val="100000"/>
                </a:schemeClr>
              </a:solidFill>
              <a:latin typeface="方正粗黑宋简体" panose="02000000000000000000" charset="-122"/>
              <a:ea typeface="方正粗黑宋简体" panose="02000000000000000000" charset="-122"/>
            </a:endParaRPr>
          </a:p>
          <a:p>
            <a:pPr algn="l">
              <a:lnSpc>
                <a:spcPct val="120000"/>
              </a:lnSpc>
            </a:pPr>
            <a:r>
              <a:rPr lang="en-US" altLang="zh-CN" sz="1400">
                <a:solidFill>
                  <a:schemeClr val="dk1">
                    <a:lumMod val="100000"/>
                  </a:schemeClr>
                </a:solidFill>
                <a:latin typeface="方正粗黑宋简体" panose="02000000000000000000" charset="-122"/>
                <a:ea typeface="方正粗黑宋简体" panose="02000000000000000000" charset="-122"/>
                <a:sym typeface="+mn-ea"/>
              </a:rPr>
              <a:t>(3)  was accountable for</a:t>
            </a:r>
            <a:endParaRPr lang="en-US" altLang="zh-CN" sz="1400">
              <a:solidFill>
                <a:schemeClr val="dk1">
                  <a:lumMod val="100000"/>
                </a:schemeClr>
              </a:solidFill>
              <a:latin typeface="方正粗黑宋简体" panose="02000000000000000000" charset="-122"/>
              <a:ea typeface="方正粗黑宋简体" panose="02000000000000000000" charset="-122"/>
              <a:sym typeface="+mn-ea"/>
            </a:endParaRPr>
          </a:p>
          <a:p>
            <a:pPr algn="l">
              <a:lnSpc>
                <a:spcPct val="120000"/>
              </a:lnSpc>
            </a:pPr>
            <a:r>
              <a:rPr lang="en-US" altLang="zh-CN" sz="1400">
                <a:solidFill>
                  <a:schemeClr val="dk1">
                    <a:lumMod val="100000"/>
                  </a:schemeClr>
                </a:solidFill>
                <a:latin typeface="方正粗黑宋简体" panose="02000000000000000000" charset="-122"/>
                <a:ea typeface="方正粗黑宋简体" panose="02000000000000000000" charset="-122"/>
                <a:sym typeface="+mn-ea"/>
              </a:rPr>
              <a:t>(4)  be to blame for; be responsible for</a:t>
            </a:r>
            <a:endParaRPr lang="en-US" altLang="zh-CN" sz="1400">
              <a:solidFill>
                <a:schemeClr val="dk1">
                  <a:lumMod val="100000"/>
                </a:schemeClr>
              </a:solidFill>
              <a:latin typeface="方正粗黑宋简体" panose="02000000000000000000" charset="-122"/>
              <a:ea typeface="方正粗黑宋简体" panose="02000000000000000000" charset="-122"/>
              <a:sym typeface="+mn-ea"/>
            </a:endParaRPr>
          </a:p>
        </p:txBody>
      </p:sp>
      <p:sp>
        <p:nvSpPr>
          <p:cNvPr id="14" name="文本框 13"/>
          <p:cNvSpPr txBox="1"/>
          <p:nvPr/>
        </p:nvSpPr>
        <p:spPr>
          <a:xfrm>
            <a:off x="488315" y="3291840"/>
            <a:ext cx="4194810" cy="607695"/>
          </a:xfrm>
          <a:prstGeom prst="rect">
            <a:avLst/>
          </a:prstGeom>
          <a:noFill/>
          <a:ln w="19050">
            <a:solidFill>
              <a:srgbClr val="DB8A7A"/>
            </a:solidFill>
          </a:ln>
        </p:spPr>
        <p:txBody>
          <a:bodyPr wrap="square" rtlCol="0" anchor="t">
            <a:spAutoFit/>
          </a:bodyPr>
          <a:lstStyle/>
          <a:p>
            <a:pPr algn="l">
              <a:lnSpc>
                <a:spcPct val="120000"/>
              </a:lnSpc>
            </a:pPr>
            <a:r>
              <a:rPr lang="en-US" altLang="zh-CN" sz="1400">
                <a:solidFill>
                  <a:schemeClr val="dk1">
                    <a:lumMod val="100000"/>
                  </a:schemeClr>
                </a:solidFill>
                <a:latin typeface="方正粗黑宋简体" panose="02000000000000000000" charset="-122"/>
                <a:ea typeface="方正粗黑宋简体" panose="02000000000000000000" charset="-122"/>
                <a:sym typeface="+mn-ea"/>
              </a:rPr>
              <a:t>(1)  on account of ;  as a consequence of ;    </a:t>
            </a:r>
            <a:endParaRPr lang="en-US" altLang="zh-CN" sz="1400">
              <a:solidFill>
                <a:schemeClr val="dk1">
                  <a:lumMod val="100000"/>
                </a:schemeClr>
              </a:solidFill>
              <a:latin typeface="方正粗黑宋简体" panose="02000000000000000000" charset="-122"/>
              <a:ea typeface="方正粗黑宋简体" panose="02000000000000000000" charset="-122"/>
              <a:sym typeface="+mn-ea"/>
            </a:endParaRPr>
          </a:p>
          <a:p>
            <a:pPr algn="l">
              <a:lnSpc>
                <a:spcPct val="120000"/>
              </a:lnSpc>
            </a:pPr>
            <a:r>
              <a:rPr lang="en-US" altLang="zh-CN" sz="1400">
                <a:solidFill>
                  <a:schemeClr val="dk1">
                    <a:lumMod val="100000"/>
                  </a:schemeClr>
                </a:solidFill>
                <a:latin typeface="方正粗黑宋简体" panose="02000000000000000000" charset="-122"/>
                <a:ea typeface="方正粗黑宋简体" panose="02000000000000000000" charset="-122"/>
                <a:sym typeface="+mn-ea"/>
              </a:rPr>
              <a:t>       as a result of ; owing to ; because of</a:t>
            </a:r>
            <a:endParaRPr lang="en-US" altLang="zh-CN" sz="1400">
              <a:solidFill>
                <a:schemeClr val="dk1">
                  <a:lumMod val="100000"/>
                </a:schemeClr>
              </a:solidFill>
              <a:latin typeface="方正粗黑宋简体" panose="02000000000000000000" charset="-122"/>
              <a:ea typeface="方正粗黑宋简体" panose="02000000000000000000" charset="-122"/>
              <a:sym typeface="+mn-ea"/>
            </a:endParaRPr>
          </a:p>
        </p:txBody>
      </p:sp>
      <p:sp>
        <p:nvSpPr>
          <p:cNvPr id="15" name="TextBox 36"/>
          <p:cNvSpPr txBox="1"/>
          <p:nvPr/>
        </p:nvSpPr>
        <p:spPr>
          <a:xfrm>
            <a:off x="303530" y="3959225"/>
            <a:ext cx="2992120" cy="295910"/>
          </a:xfrm>
          <a:prstGeom prst="rect">
            <a:avLst/>
          </a:prstGeom>
        </p:spPr>
        <p:txBody>
          <a:bodyPr vert="horz" wrap="square" lIns="0" tIns="0" rIns="0" bIns="0" anchor="t" anchorCtr="0">
            <a:normAutofit/>
          </a:bodyPr>
          <a:lstStyle/>
          <a:p>
            <a:pPr algn="l">
              <a:lnSpc>
                <a:spcPct val="120000"/>
              </a:lnSpc>
            </a:pPr>
            <a:r>
              <a:rPr lang="en-US" altLang="zh-CN" sz="1600" b="1">
                <a:solidFill>
                  <a:srgbClr val="0070C0"/>
                </a:solidFill>
                <a:latin typeface="方正粗黑宋简体" panose="02000000000000000000" charset="-122"/>
                <a:ea typeface="方正粗黑宋简体" panose="02000000000000000000" charset="-122"/>
              </a:rPr>
              <a:t>3. grammar  :</a:t>
            </a:r>
            <a:endParaRPr lang="en-US" altLang="zh-CN" sz="1050">
              <a:solidFill>
                <a:schemeClr val="dk1">
                  <a:lumMod val="100000"/>
                </a:schemeClr>
              </a:solidFill>
            </a:endParaRPr>
          </a:p>
          <a:p>
            <a:pPr algn="l">
              <a:lnSpc>
                <a:spcPct val="120000"/>
              </a:lnSpc>
            </a:pPr>
            <a:endParaRPr lang="en-US" altLang="zh-CN" sz="1050">
              <a:solidFill>
                <a:schemeClr val="dk1">
                  <a:lumMod val="100000"/>
                </a:schemeClr>
              </a:solidFill>
            </a:endParaRPr>
          </a:p>
          <a:p>
            <a:pPr algn="l">
              <a:lnSpc>
                <a:spcPct val="120000"/>
              </a:lnSpc>
            </a:pPr>
            <a:endParaRPr lang="en-US" altLang="zh-CN" sz="1050">
              <a:solidFill>
                <a:schemeClr val="dk1">
                  <a:lumMod val="100000"/>
                </a:schemeClr>
              </a:solidFill>
            </a:endParaRPr>
          </a:p>
        </p:txBody>
      </p:sp>
      <p:sp>
        <p:nvSpPr>
          <p:cNvPr id="21" name="TextBox 36"/>
          <p:cNvSpPr txBox="1"/>
          <p:nvPr/>
        </p:nvSpPr>
        <p:spPr>
          <a:xfrm>
            <a:off x="487680" y="4255770"/>
            <a:ext cx="4196080" cy="626110"/>
          </a:xfrm>
          <a:prstGeom prst="rect">
            <a:avLst/>
          </a:prstGeom>
          <a:ln w="19050">
            <a:solidFill>
              <a:srgbClr val="DB8A7A"/>
            </a:solidFill>
          </a:ln>
        </p:spPr>
        <p:txBody>
          <a:bodyPr vert="horz" wrap="square" lIns="0" tIns="0" rIns="0" bIns="0" anchor="t" anchorCtr="0">
            <a:normAutofit fontScale="90000" lnSpcReduction="20000"/>
          </a:bodyPr>
          <a:lstStyle/>
          <a:p>
            <a:pPr algn="l">
              <a:lnSpc>
                <a:spcPct val="120000"/>
              </a:lnSpc>
              <a:buClrTx/>
              <a:buSzTx/>
              <a:buNone/>
            </a:pPr>
            <a:r>
              <a:rPr lang="en-US" altLang="zh-CN" sz="1400">
                <a:solidFill>
                  <a:schemeClr val="dk1">
                    <a:lumMod val="100000"/>
                  </a:schemeClr>
                </a:solidFill>
                <a:latin typeface="方正粗黑宋简体" panose="02000000000000000000" charset="-122"/>
                <a:ea typeface="方正粗黑宋简体" panose="02000000000000000000" charset="-122"/>
              </a:rPr>
              <a:t>(1) v-ing / v-ed /  to do /  </a:t>
            </a:r>
            <a:endParaRPr lang="en-US" altLang="zh-CN" sz="1400">
              <a:solidFill>
                <a:schemeClr val="dk1">
                  <a:lumMod val="100000"/>
                </a:schemeClr>
              </a:solidFill>
              <a:latin typeface="方正粗黑宋简体" panose="02000000000000000000" charset="-122"/>
              <a:ea typeface="方正粗黑宋简体" panose="02000000000000000000" charset="-122"/>
            </a:endParaRPr>
          </a:p>
          <a:p>
            <a:pPr algn="l">
              <a:lnSpc>
                <a:spcPct val="120000"/>
              </a:lnSpc>
              <a:buClrTx/>
              <a:buSzTx/>
              <a:buNone/>
            </a:pPr>
            <a:r>
              <a:rPr lang="en-US" altLang="zh-CN" sz="1400">
                <a:solidFill>
                  <a:schemeClr val="dk1">
                    <a:lumMod val="100000"/>
                  </a:schemeClr>
                </a:solidFill>
                <a:latin typeface="方正粗黑宋简体" panose="02000000000000000000" charset="-122"/>
                <a:ea typeface="方正粗黑宋简体" panose="02000000000000000000" charset="-122"/>
              </a:rPr>
              <a:t>      absolute structure （独立主格结构）</a:t>
            </a:r>
            <a:endParaRPr lang="en-US" altLang="zh-CN" sz="1400">
              <a:solidFill>
                <a:schemeClr val="dk1">
                  <a:lumMod val="100000"/>
                </a:schemeClr>
              </a:solidFill>
              <a:latin typeface="方正粗黑宋简体" panose="02000000000000000000" charset="-122"/>
              <a:ea typeface="方正粗黑宋简体" panose="02000000000000000000" charset="-122"/>
            </a:endParaRPr>
          </a:p>
          <a:p>
            <a:pPr algn="l">
              <a:lnSpc>
                <a:spcPct val="120000"/>
              </a:lnSpc>
              <a:buClrTx/>
              <a:buSzTx/>
              <a:buNone/>
            </a:pPr>
            <a:r>
              <a:rPr lang="en-US" altLang="zh-CN" sz="1400">
                <a:solidFill>
                  <a:schemeClr val="dk1">
                    <a:lumMod val="100000"/>
                  </a:schemeClr>
                </a:solidFill>
                <a:latin typeface="方正粗黑宋简体" panose="02000000000000000000" charset="-122"/>
                <a:ea typeface="方正粗黑宋简体" panose="02000000000000000000" charset="-122"/>
              </a:rPr>
              <a:t>(2) adverbial clause </a:t>
            </a:r>
            <a:endParaRPr lang="en-US" altLang="zh-CN" sz="1400">
              <a:solidFill>
                <a:schemeClr val="dk1">
                  <a:lumMod val="100000"/>
                </a:schemeClr>
              </a:solidFill>
              <a:latin typeface="方正粗黑宋简体" panose="02000000000000000000" charset="-122"/>
              <a:ea typeface="方正粗黑宋简体" panose="02000000000000000000" charset="-122"/>
            </a:endParaRPr>
          </a:p>
        </p:txBody>
      </p:sp>
      <p:sp>
        <p:nvSpPr>
          <p:cNvPr id="22" name="TextBox 36"/>
          <p:cNvSpPr txBox="1"/>
          <p:nvPr/>
        </p:nvSpPr>
        <p:spPr>
          <a:xfrm>
            <a:off x="5427980" y="1250950"/>
            <a:ext cx="2677795" cy="288290"/>
          </a:xfrm>
          <a:prstGeom prst="rect">
            <a:avLst/>
          </a:prstGeom>
        </p:spPr>
        <p:txBody>
          <a:bodyPr vert="horz" wrap="square" lIns="0" tIns="0" rIns="0" bIns="0" anchor="t" anchorCtr="0">
            <a:normAutofit lnSpcReduction="10000"/>
          </a:bodyPr>
          <a:lstStyle/>
          <a:p>
            <a:pPr algn="l">
              <a:lnSpc>
                <a:spcPct val="120000"/>
              </a:lnSpc>
            </a:pPr>
            <a:r>
              <a:rPr lang="en-US" altLang="zh-CN" sz="1600" b="1">
                <a:solidFill>
                  <a:srgbClr val="0070C0"/>
                </a:solidFill>
                <a:latin typeface="方正粗黑宋简体" panose="02000000000000000000" charset="-122"/>
                <a:ea typeface="方正粗黑宋简体" panose="02000000000000000000" charset="-122"/>
              </a:rPr>
              <a:t>  1. verb phrases:</a:t>
            </a:r>
            <a:endParaRPr lang="en-US" altLang="zh-CN" sz="1600" b="1">
              <a:solidFill>
                <a:srgbClr val="0070C0"/>
              </a:solidFill>
              <a:latin typeface="方正粗黑宋简体" panose="02000000000000000000" charset="-122"/>
              <a:ea typeface="方正粗黑宋简体" panose="02000000000000000000" charset="-122"/>
            </a:endParaRPr>
          </a:p>
          <a:p>
            <a:pPr algn="l">
              <a:lnSpc>
                <a:spcPct val="120000"/>
              </a:lnSpc>
            </a:pPr>
            <a:endParaRPr lang="en-US" altLang="zh-CN" sz="1600" b="1">
              <a:solidFill>
                <a:srgbClr val="0070C0"/>
              </a:solidFill>
              <a:latin typeface="方正粗黑宋简体" panose="02000000000000000000" charset="-122"/>
              <a:ea typeface="方正粗黑宋简体" panose="02000000000000000000" charset="-122"/>
            </a:endParaRPr>
          </a:p>
          <a:p>
            <a:pPr algn="l">
              <a:lnSpc>
                <a:spcPct val="120000"/>
              </a:lnSpc>
            </a:pPr>
            <a:endParaRPr lang="en-US" altLang="zh-CN" sz="1050">
              <a:solidFill>
                <a:schemeClr val="dk1">
                  <a:lumMod val="100000"/>
                </a:schemeClr>
              </a:solidFill>
            </a:endParaRPr>
          </a:p>
        </p:txBody>
      </p:sp>
      <p:sp>
        <p:nvSpPr>
          <p:cNvPr id="23" name="TextBox 36"/>
          <p:cNvSpPr txBox="1"/>
          <p:nvPr/>
        </p:nvSpPr>
        <p:spPr>
          <a:xfrm>
            <a:off x="303530" y="2960370"/>
            <a:ext cx="2677795" cy="384175"/>
          </a:xfrm>
          <a:prstGeom prst="rect">
            <a:avLst/>
          </a:prstGeom>
        </p:spPr>
        <p:txBody>
          <a:bodyPr vert="horz" wrap="square" lIns="0" tIns="0" rIns="0" bIns="0" anchor="t" anchorCtr="0">
            <a:normAutofit fontScale="90000"/>
          </a:bodyPr>
          <a:lstStyle/>
          <a:p>
            <a:pPr algn="l">
              <a:lnSpc>
                <a:spcPct val="120000"/>
              </a:lnSpc>
            </a:pPr>
            <a:r>
              <a:rPr lang="en-US" altLang="zh-CN" sz="1600" b="1">
                <a:solidFill>
                  <a:srgbClr val="0070C0"/>
                </a:solidFill>
                <a:latin typeface="方正粗黑宋简体" panose="02000000000000000000" charset="-122"/>
                <a:ea typeface="方正粗黑宋简体" panose="02000000000000000000" charset="-122"/>
              </a:rPr>
              <a:t>2. preposition and averbial :</a:t>
            </a:r>
            <a:endParaRPr lang="en-US" altLang="zh-CN" sz="1050">
              <a:solidFill>
                <a:schemeClr val="dk1">
                  <a:lumMod val="100000"/>
                </a:schemeClr>
              </a:solidFill>
            </a:endParaRPr>
          </a:p>
          <a:p>
            <a:pPr algn="l">
              <a:lnSpc>
                <a:spcPct val="120000"/>
              </a:lnSpc>
            </a:pPr>
            <a:endParaRPr lang="en-US" altLang="zh-CN" sz="1050">
              <a:solidFill>
                <a:schemeClr val="dk1">
                  <a:lumMod val="100000"/>
                </a:schemeClr>
              </a:solidFill>
            </a:endParaRPr>
          </a:p>
          <a:p>
            <a:pPr algn="l">
              <a:lnSpc>
                <a:spcPct val="120000"/>
              </a:lnSpc>
            </a:pPr>
            <a:endParaRPr lang="en-US" altLang="zh-CN" sz="1050">
              <a:solidFill>
                <a:schemeClr val="dk1">
                  <a:lumMod val="100000"/>
                </a:schemeClr>
              </a:solidFill>
            </a:endParaRPr>
          </a:p>
        </p:txBody>
      </p:sp>
      <p:sp>
        <p:nvSpPr>
          <p:cNvPr id="32" name="文本框 31"/>
          <p:cNvSpPr txBox="1"/>
          <p:nvPr/>
        </p:nvSpPr>
        <p:spPr>
          <a:xfrm>
            <a:off x="5705475" y="1553845"/>
            <a:ext cx="2975610" cy="866140"/>
          </a:xfrm>
          <a:prstGeom prst="rect">
            <a:avLst/>
          </a:prstGeom>
          <a:noFill/>
          <a:ln w="19050">
            <a:solidFill>
              <a:srgbClr val="FFFF00"/>
            </a:solidFill>
          </a:ln>
        </p:spPr>
        <p:txBody>
          <a:bodyPr wrap="square" rtlCol="0" anchor="t">
            <a:spAutoFit/>
          </a:bodyPr>
          <a:lstStyle/>
          <a:p>
            <a:pPr algn="l">
              <a:lnSpc>
                <a:spcPct val="120000"/>
              </a:lnSpc>
            </a:pPr>
            <a:r>
              <a:rPr lang="en-US" altLang="zh-CN" sz="1400">
                <a:solidFill>
                  <a:schemeClr val="dk1">
                    <a:lumMod val="100000"/>
                  </a:schemeClr>
                </a:solidFill>
                <a:latin typeface="方正粗黑宋简体" panose="02000000000000000000" charset="-122"/>
                <a:ea typeface="方正粗黑宋简体" panose="02000000000000000000" charset="-122"/>
                <a:sym typeface="+mn-ea"/>
              </a:rPr>
              <a:t>(1)  result from;  arise from; </a:t>
            </a:r>
            <a:endParaRPr lang="en-US" altLang="zh-CN" sz="1400">
              <a:solidFill>
                <a:schemeClr val="dk1">
                  <a:lumMod val="100000"/>
                </a:schemeClr>
              </a:solidFill>
              <a:latin typeface="方正粗黑宋简体" panose="02000000000000000000" charset="-122"/>
              <a:ea typeface="方正粗黑宋简体" panose="02000000000000000000" charset="-122"/>
              <a:sym typeface="+mn-ea"/>
            </a:endParaRPr>
          </a:p>
          <a:p>
            <a:pPr algn="l">
              <a:lnSpc>
                <a:spcPct val="120000"/>
              </a:lnSpc>
            </a:pPr>
            <a:r>
              <a:rPr lang="en-US" altLang="zh-CN" sz="1400">
                <a:solidFill>
                  <a:schemeClr val="dk1">
                    <a:lumMod val="100000"/>
                  </a:schemeClr>
                </a:solidFill>
                <a:latin typeface="方正粗黑宋简体" panose="02000000000000000000" charset="-122"/>
                <a:ea typeface="方正粗黑宋简体" panose="02000000000000000000" charset="-122"/>
                <a:sym typeface="+mn-ea"/>
              </a:rPr>
              <a:t>      stem from;   originate from;  </a:t>
            </a:r>
            <a:endParaRPr lang="en-US" altLang="zh-CN" sz="1400">
              <a:solidFill>
                <a:schemeClr val="dk1">
                  <a:lumMod val="100000"/>
                </a:schemeClr>
              </a:solidFill>
              <a:latin typeface="方正粗黑宋简体" panose="02000000000000000000" charset="-122"/>
              <a:ea typeface="方正粗黑宋简体" panose="02000000000000000000" charset="-122"/>
              <a:sym typeface="+mn-ea"/>
            </a:endParaRPr>
          </a:p>
          <a:p>
            <a:pPr algn="l">
              <a:lnSpc>
                <a:spcPct val="120000"/>
              </a:lnSpc>
            </a:pPr>
            <a:r>
              <a:rPr lang="en-US" altLang="zh-CN" sz="1400">
                <a:solidFill>
                  <a:schemeClr val="dk1">
                    <a:lumMod val="100000"/>
                  </a:schemeClr>
                </a:solidFill>
                <a:latin typeface="方正粗黑宋简体" panose="02000000000000000000" charset="-122"/>
                <a:ea typeface="方正粗黑宋简体" panose="02000000000000000000" charset="-122"/>
                <a:sym typeface="+mn-ea"/>
              </a:rPr>
              <a:t>      spring from ; </a:t>
            </a:r>
            <a:endParaRPr lang="en-US" altLang="zh-CN" sz="1400">
              <a:solidFill>
                <a:schemeClr val="dk1">
                  <a:lumMod val="100000"/>
                </a:schemeClr>
              </a:solidFill>
              <a:latin typeface="方正粗黑宋简体" panose="02000000000000000000" charset="-122"/>
              <a:ea typeface="方正粗黑宋简体" panose="02000000000000000000" charset="-122"/>
            </a:endParaRPr>
          </a:p>
        </p:txBody>
      </p:sp>
      <p:sp>
        <p:nvSpPr>
          <p:cNvPr id="33" name="文本框 32"/>
          <p:cNvSpPr txBox="1"/>
          <p:nvPr/>
        </p:nvSpPr>
        <p:spPr>
          <a:xfrm>
            <a:off x="5709285" y="2885440"/>
            <a:ext cx="2971800" cy="607695"/>
          </a:xfrm>
          <a:prstGeom prst="rect">
            <a:avLst/>
          </a:prstGeom>
          <a:noFill/>
          <a:ln w="19050">
            <a:solidFill>
              <a:srgbClr val="FFFF00"/>
            </a:solidFill>
          </a:ln>
        </p:spPr>
        <p:txBody>
          <a:bodyPr wrap="square" rtlCol="0" anchor="t">
            <a:spAutoFit/>
          </a:bodyPr>
          <a:lstStyle/>
          <a:p>
            <a:pPr algn="l">
              <a:lnSpc>
                <a:spcPct val="120000"/>
              </a:lnSpc>
            </a:pPr>
            <a:r>
              <a:rPr lang="en-US" altLang="zh-CN" sz="1400">
                <a:solidFill>
                  <a:schemeClr val="dk1">
                    <a:lumMod val="100000"/>
                  </a:schemeClr>
                </a:solidFill>
                <a:latin typeface="方正粗黑宋简体" panose="02000000000000000000" charset="-122"/>
                <a:ea typeface="方正粗黑宋简体" panose="02000000000000000000" charset="-122"/>
                <a:sym typeface="+mn-ea"/>
              </a:rPr>
              <a:t>(1)  as a consequence/result ;   </a:t>
            </a:r>
            <a:endParaRPr lang="en-US" altLang="zh-CN" sz="1400">
              <a:solidFill>
                <a:schemeClr val="dk1">
                  <a:lumMod val="100000"/>
                </a:schemeClr>
              </a:solidFill>
              <a:latin typeface="方正粗黑宋简体" panose="02000000000000000000" charset="-122"/>
              <a:ea typeface="方正粗黑宋简体" panose="02000000000000000000" charset="-122"/>
              <a:sym typeface="+mn-ea"/>
            </a:endParaRPr>
          </a:p>
          <a:p>
            <a:pPr algn="l">
              <a:lnSpc>
                <a:spcPct val="120000"/>
              </a:lnSpc>
            </a:pPr>
            <a:r>
              <a:rPr lang="en-US" altLang="zh-CN" sz="1400">
                <a:solidFill>
                  <a:schemeClr val="dk1">
                    <a:lumMod val="100000"/>
                  </a:schemeClr>
                </a:solidFill>
                <a:latin typeface="方正粗黑宋简体" panose="02000000000000000000" charset="-122"/>
                <a:ea typeface="方正粗黑宋简体" panose="02000000000000000000" charset="-122"/>
                <a:sym typeface="+mn-ea"/>
              </a:rPr>
              <a:t> hence; therefore;  consequently</a:t>
            </a:r>
            <a:endParaRPr lang="en-US" altLang="zh-CN" sz="1400">
              <a:solidFill>
                <a:schemeClr val="dk1">
                  <a:lumMod val="100000"/>
                </a:schemeClr>
              </a:solidFill>
              <a:latin typeface="方正粗黑宋简体" panose="02000000000000000000" charset="-122"/>
              <a:ea typeface="方正粗黑宋简体" panose="02000000000000000000" charset="-122"/>
              <a:sym typeface="+mn-ea"/>
            </a:endParaRPr>
          </a:p>
        </p:txBody>
      </p:sp>
      <p:sp>
        <p:nvSpPr>
          <p:cNvPr id="34" name="TextBox 36"/>
          <p:cNvSpPr txBox="1"/>
          <p:nvPr/>
        </p:nvSpPr>
        <p:spPr>
          <a:xfrm>
            <a:off x="5637530" y="3612515"/>
            <a:ext cx="2677795" cy="287020"/>
          </a:xfrm>
          <a:prstGeom prst="rect">
            <a:avLst/>
          </a:prstGeom>
        </p:spPr>
        <p:txBody>
          <a:bodyPr vert="horz" wrap="square" lIns="0" tIns="0" rIns="0" bIns="0" anchor="t" anchorCtr="0">
            <a:normAutofit lnSpcReduction="10000"/>
          </a:bodyPr>
          <a:lstStyle/>
          <a:p>
            <a:pPr algn="l">
              <a:lnSpc>
                <a:spcPct val="120000"/>
              </a:lnSpc>
            </a:pPr>
            <a:r>
              <a:rPr lang="en-US" altLang="zh-CN" sz="1600" b="1">
                <a:solidFill>
                  <a:srgbClr val="0070C0"/>
                </a:solidFill>
                <a:latin typeface="方正粗黑宋简体" panose="02000000000000000000" charset="-122"/>
                <a:ea typeface="方正粗黑宋简体" panose="02000000000000000000" charset="-122"/>
              </a:rPr>
              <a:t>3. grammar  :</a:t>
            </a:r>
            <a:endParaRPr lang="en-US" altLang="zh-CN" sz="1050">
              <a:solidFill>
                <a:schemeClr val="dk1">
                  <a:lumMod val="100000"/>
                </a:schemeClr>
              </a:solidFill>
            </a:endParaRPr>
          </a:p>
          <a:p>
            <a:pPr algn="l">
              <a:lnSpc>
                <a:spcPct val="120000"/>
              </a:lnSpc>
            </a:pPr>
            <a:endParaRPr lang="en-US" altLang="zh-CN" sz="1050">
              <a:solidFill>
                <a:schemeClr val="dk1">
                  <a:lumMod val="100000"/>
                </a:schemeClr>
              </a:solidFill>
            </a:endParaRPr>
          </a:p>
          <a:p>
            <a:pPr algn="l">
              <a:lnSpc>
                <a:spcPct val="120000"/>
              </a:lnSpc>
            </a:pPr>
            <a:endParaRPr lang="en-US" altLang="zh-CN" sz="1050">
              <a:solidFill>
                <a:schemeClr val="dk1">
                  <a:lumMod val="100000"/>
                </a:schemeClr>
              </a:solidFill>
            </a:endParaRPr>
          </a:p>
        </p:txBody>
      </p:sp>
      <p:sp>
        <p:nvSpPr>
          <p:cNvPr id="35" name="TextBox 36"/>
          <p:cNvSpPr txBox="1"/>
          <p:nvPr/>
        </p:nvSpPr>
        <p:spPr>
          <a:xfrm>
            <a:off x="5709285" y="4024630"/>
            <a:ext cx="2971800" cy="781685"/>
          </a:xfrm>
          <a:prstGeom prst="rect">
            <a:avLst/>
          </a:prstGeom>
          <a:ln w="19050">
            <a:solidFill>
              <a:srgbClr val="FFFF00"/>
            </a:solidFill>
          </a:ln>
        </p:spPr>
        <p:txBody>
          <a:bodyPr vert="horz" wrap="square" lIns="0" tIns="0" rIns="0" bIns="0" anchor="t" anchorCtr="0">
            <a:normAutofit/>
          </a:bodyPr>
          <a:lstStyle/>
          <a:p>
            <a:pPr algn="l">
              <a:lnSpc>
                <a:spcPct val="120000"/>
              </a:lnSpc>
            </a:pPr>
            <a:r>
              <a:rPr lang="en-US" altLang="zh-CN" sz="1400">
                <a:solidFill>
                  <a:schemeClr val="dk1">
                    <a:lumMod val="100000"/>
                  </a:schemeClr>
                </a:solidFill>
                <a:latin typeface="方正粗黑宋简体" panose="02000000000000000000" charset="-122"/>
                <a:ea typeface="方正粗黑宋简体" panose="02000000000000000000" charset="-122"/>
              </a:rPr>
              <a:t>(1) v-ing/ v-ed / to do / </a:t>
            </a:r>
            <a:endParaRPr lang="en-US" altLang="zh-CN" sz="1400">
              <a:solidFill>
                <a:schemeClr val="dk1">
                  <a:lumMod val="100000"/>
                </a:schemeClr>
              </a:solidFill>
              <a:latin typeface="方正粗黑宋简体" panose="02000000000000000000" charset="-122"/>
              <a:ea typeface="方正粗黑宋简体" panose="02000000000000000000" charset="-122"/>
            </a:endParaRPr>
          </a:p>
          <a:p>
            <a:pPr algn="l">
              <a:lnSpc>
                <a:spcPct val="120000"/>
              </a:lnSpc>
            </a:pPr>
            <a:r>
              <a:rPr lang="en-US" altLang="zh-CN" sz="1400">
                <a:solidFill>
                  <a:schemeClr val="dk1">
                    <a:lumMod val="100000"/>
                  </a:schemeClr>
                </a:solidFill>
                <a:latin typeface="方正粗黑宋简体" panose="02000000000000000000" charset="-122"/>
                <a:ea typeface="方正粗黑宋简体" panose="02000000000000000000" charset="-122"/>
              </a:rPr>
              <a:t>       absolute structure </a:t>
            </a:r>
            <a:endParaRPr lang="en-US" altLang="zh-CN" sz="1400">
              <a:solidFill>
                <a:schemeClr val="dk1">
                  <a:lumMod val="100000"/>
                </a:schemeClr>
              </a:solidFill>
              <a:latin typeface="方正粗黑宋简体" panose="02000000000000000000" charset="-122"/>
              <a:ea typeface="方正粗黑宋简体" panose="02000000000000000000" charset="-122"/>
            </a:endParaRPr>
          </a:p>
          <a:p>
            <a:pPr algn="l">
              <a:lnSpc>
                <a:spcPct val="120000"/>
              </a:lnSpc>
            </a:pPr>
            <a:r>
              <a:rPr lang="en-US" altLang="zh-CN" sz="1400">
                <a:solidFill>
                  <a:schemeClr val="dk1">
                    <a:lumMod val="100000"/>
                  </a:schemeClr>
                </a:solidFill>
                <a:latin typeface="方正粗黑宋简体" panose="02000000000000000000" charset="-122"/>
                <a:ea typeface="方正粗黑宋简体" panose="02000000000000000000" charset="-122"/>
              </a:rPr>
              <a:t>(2) adverbial clause</a:t>
            </a:r>
            <a:r>
              <a:rPr lang="en-US" altLang="zh-CN" sz="1050">
                <a:solidFill>
                  <a:schemeClr val="dk1">
                    <a:lumMod val="100000"/>
                  </a:schemeClr>
                </a:solidFill>
              </a:rPr>
              <a:t> </a:t>
            </a:r>
            <a:endParaRPr lang="en-US" altLang="zh-CN" sz="1050">
              <a:solidFill>
                <a:schemeClr val="dk1">
                  <a:lumMod val="100000"/>
                </a:schemeClr>
              </a:solidFill>
            </a:endParaRPr>
          </a:p>
          <a:p>
            <a:pPr algn="l">
              <a:lnSpc>
                <a:spcPct val="120000"/>
              </a:lnSpc>
            </a:pPr>
            <a:endParaRPr lang="en-US" altLang="zh-CN" sz="1050">
              <a:solidFill>
                <a:schemeClr val="dk1">
                  <a:lumMod val="100000"/>
                </a:schemeClr>
              </a:solidFill>
            </a:endParaRPr>
          </a:p>
          <a:p>
            <a:pPr algn="l">
              <a:lnSpc>
                <a:spcPct val="120000"/>
              </a:lnSpc>
            </a:pPr>
            <a:endParaRPr lang="en-US" altLang="zh-CN" sz="1050">
              <a:solidFill>
                <a:schemeClr val="dk1">
                  <a:lumMod val="100000"/>
                </a:schemeClr>
              </a:solidFill>
            </a:endParaRPr>
          </a:p>
        </p:txBody>
      </p:sp>
      <p:cxnSp>
        <p:nvCxnSpPr>
          <p:cNvPr id="4" name="直接箭头连接符 3"/>
          <p:cNvCxnSpPr/>
          <p:nvPr/>
        </p:nvCxnSpPr>
        <p:spPr>
          <a:xfrm flipV="1">
            <a:off x="2091055" y="882650"/>
            <a:ext cx="250825" cy="6985"/>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 name="直接箭头连接符 4"/>
          <p:cNvCxnSpPr/>
          <p:nvPr/>
        </p:nvCxnSpPr>
        <p:spPr>
          <a:xfrm flipV="1">
            <a:off x="6736080" y="875665"/>
            <a:ext cx="250825" cy="6985"/>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6" name="图片 45"/>
          <p:cNvPicPr>
            <a:picLocks noChangeAspect="1" noChangeArrowheads="1"/>
          </p:cNvPicPr>
          <p:nvPr userDrawn="1"/>
        </p:nvPicPr>
        <p:blipFill>
          <a:blip r:embed="rId1">
            <a:extLst>
              <a:ext uri="{28A0092B-C50C-407E-A947-70E740481C1C}">
                <a14:useLocalDpi xmlns:a14="http://schemas.microsoft.com/office/drawing/2010/main" val="0"/>
              </a:ext>
            </a:extLst>
          </a:blip>
          <a:srcRect/>
          <a:stretch>
            <a:fillRect/>
          </a:stretch>
        </p:blipFill>
        <p:spPr bwMode="auto">
          <a:xfrm>
            <a:off x="4545245" y="-8871"/>
            <a:ext cx="4443629" cy="1436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30000"/>
                                  </p:iterate>
                                  <p:childTnLst>
                                    <p:set>
                                      <p:cBhvr>
                                        <p:cTn id="6" dur="1" fill="hold">
                                          <p:stCondLst>
                                            <p:cond delay="0"/>
                                          </p:stCondLst>
                                        </p:cTn>
                                        <p:tgtEl>
                                          <p:spTgt spid="64"/>
                                        </p:tgtEl>
                                        <p:attrNameLst>
                                          <p:attrName>style.visibility</p:attrName>
                                        </p:attrNameLst>
                                      </p:cBhvr>
                                      <p:to>
                                        <p:strVal val="visible"/>
                                      </p:to>
                                    </p:set>
                                    <p:animEffect transition="in" filter="wipe(left)">
                                      <p:cBhvr>
                                        <p:cTn id="7" dur="2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linds(horizontal)">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linds(horizontal)">
                                      <p:cBhvr>
                                        <p:cTn id="20" dur="500"/>
                                        <p:tgtEl>
                                          <p:spTgt spid="27"/>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linds(horizontal)">
                                      <p:cBhvr>
                                        <p:cTn id="23" dur="500"/>
                                        <p:tgtEl>
                                          <p:spTgt spid="23"/>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linds(horizontal)">
                                      <p:cBhvr>
                                        <p:cTn id="26" dur="500"/>
                                        <p:tgtEl>
                                          <p:spTgt spid="15"/>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linds(horizontal)">
                                      <p:cBhvr>
                                        <p:cTn id="29" dur="500"/>
                                        <p:tgtEl>
                                          <p:spTgt spid="22"/>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linds(horizontal)">
                                      <p:cBhvr>
                                        <p:cTn id="32" dur="500"/>
                                        <p:tgtEl>
                                          <p:spTgt spid="12"/>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blinds(horizontal)">
                                      <p:cBhvr>
                                        <p:cTn id="35" dur="500"/>
                                        <p:tgtEl>
                                          <p:spTgt spid="34"/>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linds(horizontal)">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linds(horizontal)">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blinds(horizontal)">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blinds(horizontal)">
                                      <p:cBhvr>
                                        <p:cTn id="55" dur="500"/>
                                        <p:tgtEl>
                                          <p:spTgt spid="32"/>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grpId="0" nodeType="click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blinds(horizontal)">
                                      <p:cBhvr>
                                        <p:cTn id="60" dur="500"/>
                                        <p:tgtEl>
                                          <p:spTgt spid="33"/>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ldLvl="0" animBg="1"/>
      <p:bldP spid="27" grpId="0"/>
      <p:bldP spid="27" grpId="1"/>
      <p:bldP spid="64" grpId="0"/>
      <p:bldP spid="7" grpId="0" bldLvl="0" animBg="1"/>
      <p:bldP spid="12" grpId="0"/>
      <p:bldP spid="12" grpId="1"/>
      <p:bldP spid="13" grpId="0" animBg="1"/>
      <p:bldP spid="13" grpId="1" animBg="1"/>
      <p:bldP spid="14" grpId="0" animBg="1"/>
      <p:bldP spid="14" grpId="1" animBg="1"/>
      <p:bldP spid="15" grpId="0"/>
      <p:bldP spid="15" grpId="1"/>
      <p:bldP spid="21" grpId="0" animBg="1"/>
      <p:bldP spid="21" grpId="1" animBg="1"/>
      <p:bldP spid="22" grpId="0"/>
      <p:bldP spid="22" grpId="1"/>
      <p:bldP spid="23" grpId="0"/>
      <p:bldP spid="23" grpId="1"/>
      <p:bldP spid="32" grpId="0" animBg="1"/>
      <p:bldP spid="32" grpId="1" animBg="1"/>
      <p:bldP spid="33" grpId="0" animBg="1"/>
      <p:bldP spid="34" grpId="0"/>
      <p:bldP spid="34" grpId="1"/>
      <p:bldP spid="35" grpId="0" animBg="1"/>
      <p:bldP spid="3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矩形 1"/>
          <p:cNvSpPr>
            <a:spLocks noChangeArrowheads="1"/>
          </p:cNvSpPr>
          <p:nvPr/>
        </p:nvSpPr>
        <p:spPr bwMode="auto">
          <a:xfrm>
            <a:off x="4068367" y="1924050"/>
            <a:ext cx="3798094"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1"/>
              </a:buBlip>
              <a:defRPr sz="3200">
                <a:solidFill>
                  <a:schemeClr val="tx1"/>
                </a:solidFill>
                <a:latin typeface="Verdana" panose="020B0604030504040204" pitchFamily="34" charset="0"/>
                <a:ea typeface="宋体" panose="02010600030101010101" pitchFamily="2" charset="-122"/>
              </a:defRPr>
            </a:lvl1pPr>
            <a:lvl2pPr marL="742950" indent="-285750">
              <a:spcBef>
                <a:spcPct val="20000"/>
              </a:spcBef>
              <a:buChar char="–"/>
              <a:defRPr sz="28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hlink"/>
              </a:buClr>
              <a:buFont typeface="Wingdings" panose="05000000000000000000" pitchFamily="2" charset="2"/>
              <a:buBlip>
                <a:blip r:embed="rId1"/>
              </a:buBlip>
              <a:defRPr sz="2400">
                <a:solidFill>
                  <a:schemeClr val="tx1"/>
                </a:solidFill>
                <a:latin typeface="Verdana" panose="020B0604030504040204" pitchFamily="34" charset="0"/>
                <a:ea typeface="宋体" panose="02010600030101010101" pitchFamily="2" charset="-122"/>
              </a:defRPr>
            </a:lvl3pPr>
            <a:lvl4pPr marL="1600200" indent="-228600">
              <a:spcBef>
                <a:spcPct val="20000"/>
              </a:spcBef>
              <a:buChar char="–"/>
              <a:defRPr sz="2000">
                <a:solidFill>
                  <a:schemeClr val="tx1"/>
                </a:solidFill>
                <a:latin typeface="Verdana" panose="020B0604030504040204" pitchFamily="34" charset="0"/>
                <a:ea typeface="宋体" panose="02010600030101010101" pitchFamily="2" charset="-122"/>
              </a:defRPr>
            </a:lvl4pPr>
            <a:lvl5pPr marL="2057400" indent="-228600">
              <a:spcBef>
                <a:spcPct val="20000"/>
              </a:spcBef>
              <a:buClr>
                <a:schemeClr val="hlink"/>
              </a:buClr>
              <a:buFont typeface="Wingdings" panose="05000000000000000000" pitchFamily="2" charset="2"/>
              <a:buBlip>
                <a:blip r:embed="rId1"/>
              </a:buBlip>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1"/>
              </a:buBlip>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1"/>
              </a:buBlip>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1"/>
              </a:buBlip>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1"/>
              </a:buBlip>
              <a:defRPr sz="2000">
                <a:solidFill>
                  <a:schemeClr val="tx1"/>
                </a:solidFill>
                <a:latin typeface="Verdana" panose="020B0604030504040204" pitchFamily="34" charset="0"/>
                <a:ea typeface="宋体" panose="02010600030101010101" pitchFamily="2" charset="-122"/>
              </a:defRPr>
            </a:lvl9pPr>
          </a:lstStyle>
          <a:p>
            <a:pPr>
              <a:spcBef>
                <a:spcPct val="0"/>
              </a:spcBef>
              <a:buClrTx/>
              <a:buFontTx/>
              <a:buNone/>
            </a:pPr>
            <a:r>
              <a:rPr lang="en-US" altLang="zh-CN" sz="2250" b="1">
                <a:solidFill>
                  <a:srgbClr val="0070C0"/>
                </a:solidFill>
                <a:latin typeface="HelveticaNeue" panose="02000503000000020004" pitchFamily="2" charset="0"/>
              </a:rPr>
              <a:t>	</a:t>
            </a:r>
            <a:r>
              <a:rPr lang="zh-CN" altLang="en-US" sz="2250" b="1">
                <a:solidFill>
                  <a:srgbClr val="0070C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2250" b="1">
              <a:solidFill>
                <a:srgbClr val="0070C0"/>
              </a:solidFill>
              <a:latin typeface="HelveticaNeue" panose="02000503000000020004" pitchFamily="2" charset="0"/>
            </a:endParaRPr>
          </a:p>
          <a:p>
            <a:pPr>
              <a:spcBef>
                <a:spcPct val="0"/>
              </a:spcBef>
              <a:buClrTx/>
              <a:buFontTx/>
              <a:buNone/>
            </a:pPr>
            <a:endParaRPr lang="en-US" altLang="zh-CN" sz="2250" b="1">
              <a:solidFill>
                <a:srgbClr val="0070C0"/>
              </a:solidFill>
              <a:latin typeface="HelveticaNeue" panose="02000503000000020004" pitchFamily="2" charset="0"/>
            </a:endParaRPr>
          </a:p>
          <a:p>
            <a:pPr>
              <a:spcBef>
                <a:spcPct val="0"/>
              </a:spcBef>
              <a:buClrTx/>
              <a:buFontTx/>
              <a:buNone/>
            </a:pPr>
            <a:r>
              <a:rPr lang="zh-CN" altLang="en-US" sz="2250" b="1">
                <a:solidFill>
                  <a:srgbClr val="0070C0"/>
                </a:solidFill>
                <a:latin typeface="HelveticaNeue" panose="02000503000000020004" pitchFamily="2" charset="0"/>
              </a:rPr>
              <a:t>更多教学资源请关注</a:t>
            </a:r>
            <a:endParaRPr lang="en-US" altLang="zh-CN" sz="2250" b="1">
              <a:solidFill>
                <a:srgbClr val="0070C0"/>
              </a:solidFill>
              <a:latin typeface="HelveticaNeue" panose="02000503000000020004" pitchFamily="2" charset="0"/>
            </a:endParaRPr>
          </a:p>
          <a:p>
            <a:pPr>
              <a:spcBef>
                <a:spcPct val="0"/>
              </a:spcBef>
              <a:buClrTx/>
              <a:buFontTx/>
              <a:buNone/>
            </a:pPr>
            <a:r>
              <a:rPr lang="zh-CN" altLang="en-US" sz="2250" b="1">
                <a:solidFill>
                  <a:srgbClr val="0070C0"/>
                </a:solidFill>
                <a:latin typeface="HelveticaNeue" panose="02000503000000020004" pitchFamily="2" charset="0"/>
              </a:rPr>
              <a:t>公众号：溯恩高中英语</a:t>
            </a:r>
            <a:endParaRPr lang="zh-CN" altLang="en-US" sz="2250" b="1">
              <a:solidFill>
                <a:srgbClr val="0070C0"/>
              </a:solidFill>
              <a:latin typeface="HelveticaNeue" panose="02000503000000020004" pitchFamily="2" charset="0"/>
            </a:endParaRPr>
          </a:p>
        </p:txBody>
      </p:sp>
      <p:pic>
        <p:nvPicPr>
          <p:cNvPr id="40962" name="图片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887" y="2193131"/>
            <a:ext cx="1843088"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矩形 3"/>
          <p:cNvSpPr>
            <a:spLocks noChangeArrowheads="1"/>
          </p:cNvSpPr>
          <p:nvPr/>
        </p:nvSpPr>
        <p:spPr bwMode="auto">
          <a:xfrm>
            <a:off x="4572000" y="1116807"/>
            <a:ext cx="2925366" cy="61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1"/>
              </a:buBlip>
              <a:defRPr sz="3200">
                <a:solidFill>
                  <a:schemeClr val="tx1"/>
                </a:solidFill>
                <a:latin typeface="Verdana" panose="020B0604030504040204" pitchFamily="34" charset="0"/>
                <a:ea typeface="宋体" panose="02010600030101010101" pitchFamily="2" charset="-122"/>
              </a:defRPr>
            </a:lvl1pPr>
            <a:lvl2pPr marL="742950" indent="-285750">
              <a:spcBef>
                <a:spcPct val="20000"/>
              </a:spcBef>
              <a:buChar char="–"/>
              <a:defRPr sz="28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hlink"/>
              </a:buClr>
              <a:buFont typeface="Wingdings" panose="05000000000000000000" pitchFamily="2" charset="2"/>
              <a:buBlip>
                <a:blip r:embed="rId1"/>
              </a:buBlip>
              <a:defRPr sz="2400">
                <a:solidFill>
                  <a:schemeClr val="tx1"/>
                </a:solidFill>
                <a:latin typeface="Verdana" panose="020B0604030504040204" pitchFamily="34" charset="0"/>
                <a:ea typeface="宋体" panose="02010600030101010101" pitchFamily="2" charset="-122"/>
              </a:defRPr>
            </a:lvl3pPr>
            <a:lvl4pPr marL="1600200" indent="-228600">
              <a:spcBef>
                <a:spcPct val="20000"/>
              </a:spcBef>
              <a:buChar char="–"/>
              <a:defRPr sz="2000">
                <a:solidFill>
                  <a:schemeClr val="tx1"/>
                </a:solidFill>
                <a:latin typeface="Verdana" panose="020B0604030504040204" pitchFamily="34" charset="0"/>
                <a:ea typeface="宋体" panose="02010600030101010101" pitchFamily="2" charset="-122"/>
              </a:defRPr>
            </a:lvl4pPr>
            <a:lvl5pPr marL="2057400" indent="-228600">
              <a:spcBef>
                <a:spcPct val="20000"/>
              </a:spcBef>
              <a:buClr>
                <a:schemeClr val="hlink"/>
              </a:buClr>
              <a:buFont typeface="Wingdings" panose="05000000000000000000" pitchFamily="2" charset="2"/>
              <a:buBlip>
                <a:blip r:embed="rId1"/>
              </a:buBlip>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1"/>
              </a:buBlip>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1"/>
              </a:buBlip>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1"/>
              </a:buBlip>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1"/>
              </a:buBlip>
              <a:defRPr sz="2000">
                <a:solidFill>
                  <a:schemeClr val="tx1"/>
                </a:solidFill>
                <a:latin typeface="Verdana" panose="020B0604030504040204" pitchFamily="34" charset="0"/>
                <a:ea typeface="宋体" panose="02010600030101010101" pitchFamily="2" charset="-122"/>
              </a:defRPr>
            </a:lvl9pPr>
          </a:lstStyle>
          <a:p>
            <a:pPr>
              <a:spcBef>
                <a:spcPct val="0"/>
              </a:spcBef>
              <a:buClrTx/>
              <a:buFontTx/>
              <a:buNone/>
            </a:pPr>
            <a:r>
              <a:rPr lang="zh-CN" altLang="en-US" sz="3375" b="1">
                <a:latin typeface="华文新魏" panose="02010800040101010101" pitchFamily="2" charset="-122"/>
                <a:ea typeface="华文新魏" panose="02010800040101010101" pitchFamily="2" charset="-122"/>
              </a:rPr>
              <a:t>知识产权声明</a:t>
            </a:r>
            <a:endParaRPr lang="zh-CN" altLang="en-US" sz="3375" b="1">
              <a:latin typeface="华文新魏" panose="02010800040101010101" pitchFamily="2" charset="-122"/>
              <a:ea typeface="华文新魏" panose="02010800040101010101" pitchFamily="2" charset="-122"/>
            </a:endParaRPr>
          </a:p>
        </p:txBody>
      </p:sp>
      <p:sp>
        <p:nvSpPr>
          <p:cNvPr id="40964" name="矩形 3"/>
          <p:cNvSpPr>
            <a:spLocks noChangeArrowheads="1"/>
          </p:cNvSpPr>
          <p:nvPr/>
        </p:nvSpPr>
        <p:spPr bwMode="auto">
          <a:xfrm>
            <a:off x="1277542" y="465535"/>
            <a:ext cx="292536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1"/>
              </a:buBlip>
              <a:defRPr sz="3200">
                <a:solidFill>
                  <a:schemeClr val="tx1"/>
                </a:solidFill>
                <a:latin typeface="Verdana" panose="020B0604030504040204" pitchFamily="34" charset="0"/>
                <a:ea typeface="宋体" panose="02010600030101010101" pitchFamily="2" charset="-122"/>
              </a:defRPr>
            </a:lvl1pPr>
            <a:lvl2pPr marL="742950" indent="-285750">
              <a:spcBef>
                <a:spcPct val="20000"/>
              </a:spcBef>
              <a:buChar char="–"/>
              <a:defRPr sz="28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hlink"/>
              </a:buClr>
              <a:buFont typeface="Wingdings" panose="05000000000000000000" pitchFamily="2" charset="2"/>
              <a:buBlip>
                <a:blip r:embed="rId1"/>
              </a:buBlip>
              <a:defRPr sz="2400">
                <a:solidFill>
                  <a:schemeClr val="tx1"/>
                </a:solidFill>
                <a:latin typeface="Verdana" panose="020B0604030504040204" pitchFamily="34" charset="0"/>
                <a:ea typeface="宋体" panose="02010600030101010101" pitchFamily="2" charset="-122"/>
              </a:defRPr>
            </a:lvl3pPr>
            <a:lvl4pPr marL="1600200" indent="-228600">
              <a:spcBef>
                <a:spcPct val="20000"/>
              </a:spcBef>
              <a:buChar char="–"/>
              <a:defRPr sz="2000">
                <a:solidFill>
                  <a:schemeClr val="tx1"/>
                </a:solidFill>
                <a:latin typeface="Verdana" panose="020B0604030504040204" pitchFamily="34" charset="0"/>
                <a:ea typeface="宋体" panose="02010600030101010101" pitchFamily="2" charset="-122"/>
              </a:defRPr>
            </a:lvl4pPr>
            <a:lvl5pPr marL="2057400" indent="-228600">
              <a:spcBef>
                <a:spcPct val="20000"/>
              </a:spcBef>
              <a:buClr>
                <a:schemeClr val="hlink"/>
              </a:buClr>
              <a:buFont typeface="Wingdings" panose="05000000000000000000" pitchFamily="2" charset="2"/>
              <a:buBlip>
                <a:blip r:embed="rId1"/>
              </a:buBlip>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1"/>
              </a:buBlip>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1"/>
              </a:buBlip>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1"/>
              </a:buBlip>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1"/>
              </a:buBlip>
              <a:defRPr sz="2000">
                <a:solidFill>
                  <a:schemeClr val="tx1"/>
                </a:solidFill>
                <a:latin typeface="Verdana" panose="020B0604030504040204" pitchFamily="34" charset="0"/>
                <a:ea typeface="宋体" panose="02010600030101010101" pitchFamily="2" charset="-122"/>
              </a:defRPr>
            </a:lvl9pPr>
          </a:lstStyle>
          <a:p>
            <a:pPr>
              <a:spcBef>
                <a:spcPct val="0"/>
              </a:spcBef>
              <a:buClrTx/>
              <a:buFontTx/>
              <a:buNone/>
            </a:pPr>
            <a:r>
              <a:rPr lang="zh-CN" altLang="en-US" sz="2400" b="1">
                <a:latin typeface="华文新魏" panose="02010800040101010101" pitchFamily="2" charset="-122"/>
                <a:ea typeface="华文新魏" panose="02010800040101010101" pitchFamily="2" charset="-122"/>
              </a:rPr>
              <a:t>扫码关注</a:t>
            </a:r>
            <a:endParaRPr lang="en-US" altLang="zh-CN" sz="2400" b="1">
              <a:latin typeface="华文新魏" panose="02010800040101010101" pitchFamily="2" charset="-122"/>
              <a:ea typeface="华文新魏" panose="02010800040101010101" pitchFamily="2" charset="-122"/>
            </a:endParaRPr>
          </a:p>
          <a:p>
            <a:pPr>
              <a:spcBef>
                <a:spcPct val="0"/>
              </a:spcBef>
              <a:buClrTx/>
              <a:buFontTx/>
              <a:buNone/>
            </a:pPr>
            <a:r>
              <a:rPr lang="zh-CN" altLang="en-US" sz="2400" b="1">
                <a:latin typeface="华文新魏" panose="02010800040101010101" pitchFamily="2" charset="-122"/>
                <a:ea typeface="华文新魏" panose="02010800040101010101" pitchFamily="2" charset="-122"/>
              </a:rPr>
              <a:t>回复：</a:t>
            </a:r>
            <a:r>
              <a:rPr lang="en-US" altLang="zh-CN" sz="2400" b="1">
                <a:latin typeface="华文新魏" panose="02010800040101010101" pitchFamily="2" charset="-122"/>
                <a:ea typeface="华文新魏" panose="02010800040101010101" pitchFamily="2" charset="-122"/>
              </a:rPr>
              <a:t>hello</a:t>
            </a:r>
            <a:r>
              <a:rPr lang="zh-CN" altLang="en-US" sz="2400" b="1">
                <a:latin typeface="华文新魏" panose="02010800040101010101" pitchFamily="2" charset="-122"/>
                <a:ea typeface="华文新魏" panose="02010800040101010101" pitchFamily="2" charset="-122"/>
              </a:rPr>
              <a:t> </a:t>
            </a:r>
            <a:r>
              <a:rPr lang="en-US" altLang="zh-CN" sz="2400" b="1">
                <a:latin typeface="华文新魏" panose="02010800040101010101" pitchFamily="2" charset="-122"/>
                <a:ea typeface="华文新魏" panose="02010800040101010101" pitchFamily="2" charset="-122"/>
              </a:rPr>
              <a:t>sun</a:t>
            </a:r>
            <a:endParaRPr lang="en-US" altLang="zh-CN" sz="2400" b="1">
              <a:latin typeface="华文新魏" panose="02010800040101010101" pitchFamily="2" charset="-122"/>
              <a:ea typeface="华文新魏" panose="02010800040101010101" pitchFamily="2" charset="-122"/>
            </a:endParaRPr>
          </a:p>
          <a:p>
            <a:pPr>
              <a:spcBef>
                <a:spcPct val="0"/>
              </a:spcBef>
              <a:buClrTx/>
              <a:buFontTx/>
              <a:buNone/>
            </a:pPr>
            <a:r>
              <a:rPr lang="zh-CN" altLang="en-US" sz="2400" b="1">
                <a:latin typeface="华文新魏" panose="02010800040101010101" pitchFamily="2" charset="-122"/>
                <a:ea typeface="华文新魏" panose="02010800040101010101" pitchFamily="2" charset="-122"/>
              </a:rPr>
              <a:t>获取课件制作、录课等实用工具包</a:t>
            </a:r>
            <a:endParaRPr lang="zh-CN" altLang="en-US" sz="2400" b="1">
              <a:latin typeface="华文新魏" panose="02010800040101010101" pitchFamily="2" charset="-122"/>
              <a:ea typeface="华文新魏" panose="02010800040101010101" pitchFamily="2" charset="-122"/>
            </a:endParaRPr>
          </a:p>
        </p:txBody>
      </p:sp>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p:cNvSpPr txBox="1"/>
          <p:nvPr/>
        </p:nvSpPr>
        <p:spPr>
          <a:xfrm>
            <a:off x="1270" y="-59690"/>
            <a:ext cx="9140825" cy="5262245"/>
          </a:xfrm>
          <a:prstGeom prst="rect">
            <a:avLst/>
          </a:prstGeom>
          <a:solidFill>
            <a:schemeClr val="bg1"/>
          </a:solidFill>
        </p:spPr>
        <p:txBody>
          <a:bodyPr wrap="square" rtlCol="0">
            <a:spAutoFit/>
          </a:bodyPr>
          <a:lstStyle/>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415290" y="4051300"/>
            <a:ext cx="8228330" cy="306705"/>
          </a:xfrm>
          <a:prstGeom prst="rect">
            <a:avLst/>
          </a:prstGeom>
          <a:noFill/>
        </p:spPr>
        <p:txBody>
          <a:bodyPr wrap="square" rtlCol="0">
            <a:spAutoFit/>
          </a:bodyPr>
          <a:lstStyle/>
          <a:p>
            <a:pPr algn="l"/>
            <a:endParaRPr lang="en-US" altLang="zh-CN" sz="1400" b="1" dirty="0">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endParaRPr>
          </a:p>
        </p:txBody>
      </p:sp>
      <p:sp>
        <p:nvSpPr>
          <p:cNvPr id="26" name="矩形 25"/>
          <p:cNvSpPr/>
          <p:nvPr/>
        </p:nvSpPr>
        <p:spPr>
          <a:xfrm>
            <a:off x="701675" y="606425"/>
            <a:ext cx="8131810" cy="582930"/>
          </a:xfrm>
          <a:prstGeom prst="rect">
            <a:avLst/>
          </a:prstGeom>
        </p:spPr>
        <p:txBody>
          <a:bodyPr wrap="none" lIns="0" tIns="0" rIns="0" bIns="0" anchor="t" anchorCtr="0">
            <a:normAutofit/>
          </a:bodyPr>
          <a:lstStyle/>
          <a:p>
            <a:pPr lvl="0" algn="l" defTabSz="914400">
              <a:spcBef>
                <a:spcPct val="0"/>
              </a:spcBef>
              <a:defRPr/>
            </a:pPr>
            <a:r>
              <a:rPr lang="en-US" altLang="zh-CN" b="1">
                <a:solidFill>
                  <a:schemeClr val="tx1"/>
                </a:solidFill>
              </a:rPr>
              <a:t>1.</a:t>
            </a:r>
            <a:r>
              <a:rPr lang="en-US" altLang="zh-CN" b="1">
                <a:solidFill>
                  <a:schemeClr val="accent1"/>
                </a:solidFill>
              </a:rPr>
              <a:t> </a:t>
            </a:r>
            <a:r>
              <a:rPr lang="en-US" altLang="zh-CN" b="1" u="sng">
                <a:solidFill>
                  <a:srgbClr val="B34A46"/>
                </a:solidFill>
                <a:sym typeface="+mn-ea"/>
              </a:rPr>
              <a:t>Contrary to parents' original expectations</a:t>
            </a:r>
            <a:r>
              <a:rPr lang="en-US" altLang="zh-CN" b="1">
                <a:sym typeface="+mn-ea"/>
              </a:rPr>
              <a:t>,</a:t>
            </a:r>
            <a:r>
              <a:rPr lang="en-US" altLang="zh-CN" b="1">
                <a:solidFill>
                  <a:schemeClr val="tx1"/>
                </a:solidFill>
              </a:rPr>
              <a:t> overpraising one's child could </a:t>
            </a:r>
            <a:endParaRPr lang="en-US" altLang="zh-CN" b="1">
              <a:solidFill>
                <a:schemeClr val="tx1"/>
              </a:solidFill>
            </a:endParaRPr>
          </a:p>
          <a:p>
            <a:pPr lvl="0" algn="l" defTabSz="914400">
              <a:spcBef>
                <a:spcPct val="0"/>
              </a:spcBef>
              <a:defRPr/>
            </a:pPr>
            <a:r>
              <a:rPr lang="en-US" altLang="zh-CN" b="1">
                <a:solidFill>
                  <a:schemeClr val="tx1"/>
                </a:solidFill>
              </a:rPr>
              <a:t>    contribute to unintended outcomes </a:t>
            </a:r>
            <a:r>
              <a:rPr lang="en-US" altLang="zh-CN" b="1" u="sng">
                <a:solidFill>
                  <a:srgbClr val="B34A46"/>
                </a:solidFill>
              </a:rPr>
              <a:t>like a decline of motivation and non-fulfillment</a:t>
            </a:r>
            <a:r>
              <a:rPr lang="en-US" altLang="zh-CN" b="1">
                <a:solidFill>
                  <a:schemeClr val="tx1"/>
                </a:solidFill>
              </a:rPr>
              <a:t>.</a:t>
            </a:r>
            <a:r>
              <a:rPr lang="en-US" altLang="zh-CN" b="1">
                <a:solidFill>
                  <a:schemeClr val="accent1"/>
                </a:solidFill>
              </a:rPr>
              <a:t> </a:t>
            </a:r>
            <a:endParaRPr lang="en-US" altLang="zh-CN" b="1">
              <a:solidFill>
                <a:schemeClr val="accent1"/>
              </a:solidFill>
            </a:endParaRPr>
          </a:p>
        </p:txBody>
      </p:sp>
      <p:sp>
        <p:nvSpPr>
          <p:cNvPr id="24" name="矩形 23"/>
          <p:cNvSpPr/>
          <p:nvPr/>
        </p:nvSpPr>
        <p:spPr>
          <a:xfrm>
            <a:off x="701675" y="1355090"/>
            <a:ext cx="8204200" cy="592455"/>
          </a:xfrm>
          <a:prstGeom prst="rect">
            <a:avLst/>
          </a:prstGeom>
        </p:spPr>
        <p:txBody>
          <a:bodyPr wrap="none" lIns="0" tIns="0" rIns="0" bIns="0" anchor="t" anchorCtr="0">
            <a:normAutofit/>
          </a:bodyPr>
          <a:lstStyle/>
          <a:p>
            <a:pPr lvl="0" algn="l" defTabSz="914400">
              <a:spcBef>
                <a:spcPct val="0"/>
              </a:spcBef>
              <a:defRPr/>
            </a:pPr>
            <a:r>
              <a:rPr lang="en-US" altLang="zh-CN" b="1">
                <a:solidFill>
                  <a:schemeClr val="tx1"/>
                </a:solidFill>
              </a:rPr>
              <a:t>2. Too many compliments  from  parents can be counterproductive, </a:t>
            </a:r>
            <a:r>
              <a:rPr lang="en-US" altLang="zh-CN" b="1" u="sng">
                <a:solidFill>
                  <a:srgbClr val="B34A46"/>
                </a:solidFill>
              </a:rPr>
              <a:t>leaving children </a:t>
            </a:r>
            <a:endParaRPr lang="en-US" altLang="zh-CN" b="1" u="sng">
              <a:solidFill>
                <a:srgbClr val="B34A46"/>
              </a:solidFill>
            </a:endParaRPr>
          </a:p>
          <a:p>
            <a:pPr lvl="0" algn="l" defTabSz="914400">
              <a:spcBef>
                <a:spcPct val="0"/>
              </a:spcBef>
              <a:defRPr/>
            </a:pPr>
            <a:r>
              <a:rPr lang="en-US" altLang="zh-CN" b="1" u="sng">
                <a:solidFill>
                  <a:srgbClr val="B34A46"/>
                </a:solidFill>
              </a:rPr>
              <a:t>  much less adventurous since they are afraid of failing to satisfy their parents</a:t>
            </a:r>
            <a:r>
              <a:rPr lang="en-US" altLang="zh-CN" b="1">
                <a:solidFill>
                  <a:schemeClr val="tx1"/>
                </a:solidFill>
              </a:rPr>
              <a:t>.</a:t>
            </a:r>
            <a:endParaRPr lang="en-US" altLang="zh-CN" b="1">
              <a:solidFill>
                <a:schemeClr val="tx1"/>
              </a:solidFill>
            </a:endParaRPr>
          </a:p>
        </p:txBody>
      </p:sp>
      <p:sp>
        <p:nvSpPr>
          <p:cNvPr id="22" name="矩形 21"/>
          <p:cNvSpPr/>
          <p:nvPr/>
        </p:nvSpPr>
        <p:spPr>
          <a:xfrm>
            <a:off x="704850" y="2736850"/>
            <a:ext cx="8129270" cy="673735"/>
          </a:xfrm>
          <a:prstGeom prst="rect">
            <a:avLst/>
          </a:prstGeom>
        </p:spPr>
        <p:txBody>
          <a:bodyPr wrap="none" lIns="0" tIns="0" rIns="0" bIns="0" anchor="t" anchorCtr="0">
            <a:normAutofit/>
          </a:bodyPr>
          <a:lstStyle/>
          <a:p>
            <a:pPr algn="just" fontAlgn="auto">
              <a:lnSpc>
                <a:spcPct val="100000"/>
              </a:lnSpc>
              <a:defRPr/>
            </a:pPr>
            <a:r>
              <a:rPr lang="en-US" altLang="zh-CN" b="1">
                <a:solidFill>
                  <a:schemeClr val="tx1"/>
                </a:solidFill>
              </a:rPr>
              <a:t>4. </a:t>
            </a:r>
            <a:r>
              <a:rPr lang="en-US" altLang="zh-CN" b="1">
                <a:sym typeface="+mn-ea"/>
              </a:rPr>
              <a:t>Excessive  praise may be counter-productive</a:t>
            </a:r>
            <a:r>
              <a:rPr lang="en-US" altLang="zh-CN" b="1">
                <a:solidFill>
                  <a:schemeClr val="tx1"/>
                </a:solidFill>
                <a:sym typeface="+mn-ea"/>
              </a:rPr>
              <a:t>—kids are promoted on the summit,</a:t>
            </a:r>
            <a:r>
              <a:rPr lang="en-US" altLang="zh-CN" b="1" u="sng">
                <a:solidFill>
                  <a:schemeClr val="tx1"/>
                </a:solidFill>
                <a:sym typeface="+mn-ea"/>
              </a:rPr>
              <a:t> </a:t>
            </a:r>
            <a:endParaRPr lang="en-US" altLang="zh-CN" b="1" u="sng">
              <a:solidFill>
                <a:srgbClr val="B34A46"/>
              </a:solidFill>
              <a:sym typeface="+mn-ea"/>
            </a:endParaRPr>
          </a:p>
          <a:p>
            <a:pPr algn="just" fontAlgn="auto">
              <a:lnSpc>
                <a:spcPct val="100000"/>
              </a:lnSpc>
              <a:defRPr/>
            </a:pPr>
            <a:r>
              <a:rPr lang="en-US" altLang="zh-CN" b="1" u="sng">
                <a:solidFill>
                  <a:srgbClr val="B34A46"/>
                </a:solidFill>
                <a:sym typeface="+mn-ea"/>
              </a:rPr>
              <a:t>   unwilling to take up challenges</a:t>
            </a:r>
            <a:r>
              <a:rPr lang="en-US" altLang="zh-CN" b="1">
                <a:sym typeface="+mn-ea"/>
              </a:rPr>
              <a:t>.</a:t>
            </a:r>
            <a:endParaRPr lang="en-US" altLang="zh-CN" b="1"/>
          </a:p>
        </p:txBody>
      </p:sp>
      <p:sp>
        <p:nvSpPr>
          <p:cNvPr id="18" name="矩形: 圆角 17"/>
          <p:cNvSpPr/>
          <p:nvPr/>
        </p:nvSpPr>
        <p:spPr>
          <a:xfrm>
            <a:off x="125730" y="-57150"/>
            <a:ext cx="3021965" cy="584835"/>
          </a:xfrm>
          <a:prstGeom prst="roundRect">
            <a:avLst>
              <a:gd name="adj" fmla="val 24861"/>
            </a:avLst>
          </a:prstGeom>
          <a:solidFill>
            <a:srgbClr val="699E94"/>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lvl="0" algn="ctr" defTabSz="914400">
              <a:spcBef>
                <a:spcPct val="0"/>
              </a:spcBef>
              <a:defRPr/>
            </a:pPr>
            <a:r>
              <a:rPr lang="en-US" altLang="zh-CN" sz="2400" b="1">
                <a:solidFill>
                  <a:schemeClr val="bg1"/>
                </a:solidFill>
              </a:rPr>
              <a:t>Summary for Para. 1</a:t>
            </a:r>
            <a:endParaRPr lang="en-US" altLang="zh-CN" sz="2400" b="1">
              <a:solidFill>
                <a:schemeClr val="bg1"/>
              </a:solidFill>
            </a:endParaRPr>
          </a:p>
        </p:txBody>
      </p:sp>
      <p:sp>
        <p:nvSpPr>
          <p:cNvPr id="5" name="矩形 4"/>
          <p:cNvSpPr/>
          <p:nvPr/>
        </p:nvSpPr>
        <p:spPr>
          <a:xfrm>
            <a:off x="704850" y="2118995"/>
            <a:ext cx="8129270" cy="574040"/>
          </a:xfrm>
          <a:prstGeom prst="rect">
            <a:avLst/>
          </a:prstGeom>
        </p:spPr>
        <p:txBody>
          <a:bodyPr wrap="none" lIns="0" tIns="0" rIns="0" bIns="0" anchor="t" anchorCtr="0">
            <a:normAutofit/>
          </a:bodyPr>
          <a:lstStyle/>
          <a:p>
            <a:pPr lvl="0" algn="l" defTabSz="914400">
              <a:spcBef>
                <a:spcPct val="0"/>
              </a:spcBef>
              <a:defRPr/>
            </a:pPr>
            <a:r>
              <a:rPr lang="en-US" altLang="zh-CN" b="1">
                <a:solidFill>
                  <a:schemeClr val="tx1"/>
                </a:solidFill>
              </a:rPr>
              <a:t>3. Parents' excessive praise, </a:t>
            </a:r>
            <a:r>
              <a:rPr lang="en-US" altLang="zh-CN" b="1" u="sng">
                <a:solidFill>
                  <a:srgbClr val="B34A46"/>
                </a:solidFill>
              </a:rPr>
              <a:t>though assumed to promote confidence</a:t>
            </a:r>
            <a:r>
              <a:rPr lang="en-US" altLang="zh-CN" b="1">
                <a:solidFill>
                  <a:schemeClr val="tx1"/>
                </a:solidFill>
              </a:rPr>
              <a:t>, tends to produce </a:t>
            </a:r>
            <a:endParaRPr lang="en-US" altLang="zh-CN" b="1">
              <a:solidFill>
                <a:schemeClr val="tx1"/>
              </a:solidFill>
            </a:endParaRPr>
          </a:p>
          <a:p>
            <a:pPr lvl="0" algn="l" defTabSz="914400">
              <a:spcBef>
                <a:spcPct val="0"/>
              </a:spcBef>
              <a:defRPr/>
            </a:pPr>
            <a:r>
              <a:rPr lang="en-US" altLang="zh-CN" b="1">
                <a:solidFill>
                  <a:schemeClr val="tx1"/>
                </a:solidFill>
              </a:rPr>
              <a:t>    shrinking children.</a:t>
            </a:r>
            <a:endParaRPr lang="en-US" altLang="zh-CN" b="1">
              <a:solidFill>
                <a:schemeClr val="tx1"/>
              </a:solidFill>
            </a:endParaRPr>
          </a:p>
        </p:txBody>
      </p:sp>
      <p:sp>
        <p:nvSpPr>
          <p:cNvPr id="7" name="矩形 6"/>
          <p:cNvSpPr/>
          <p:nvPr/>
        </p:nvSpPr>
        <p:spPr>
          <a:xfrm>
            <a:off x="688340" y="3509645"/>
            <a:ext cx="8129270" cy="673735"/>
          </a:xfrm>
          <a:prstGeom prst="rect">
            <a:avLst/>
          </a:prstGeom>
        </p:spPr>
        <p:txBody>
          <a:bodyPr wrap="none" lIns="0" tIns="0" rIns="0" bIns="0" anchor="t" anchorCtr="0">
            <a:normAutofit/>
          </a:bodyPr>
          <a:lstStyle/>
          <a:p>
            <a:pPr algn="just" fontAlgn="auto">
              <a:lnSpc>
                <a:spcPct val="100000"/>
              </a:lnSpc>
              <a:defRPr/>
            </a:pPr>
            <a:r>
              <a:rPr lang="en-US" altLang="zh-CN" b="1">
                <a:solidFill>
                  <a:schemeClr val="tx1"/>
                </a:solidFill>
              </a:rPr>
              <a:t>5. </a:t>
            </a:r>
            <a:r>
              <a:rPr lang="en-US" altLang="zh-CN" b="1">
                <a:solidFill>
                  <a:srgbClr val="B34A46"/>
                </a:solidFill>
                <a:sym typeface="+mn-ea"/>
              </a:rPr>
              <a:t>Assuming it can boost children's confidence</a:t>
            </a:r>
            <a:r>
              <a:rPr lang="en-US" altLang="zh-CN" b="1">
                <a:sym typeface="+mn-ea"/>
              </a:rPr>
              <a:t>, parents always praise their kids </a:t>
            </a:r>
            <a:endParaRPr lang="en-US" altLang="zh-CN" b="1">
              <a:sym typeface="+mn-ea"/>
            </a:endParaRPr>
          </a:p>
          <a:p>
            <a:pPr algn="just" fontAlgn="auto">
              <a:lnSpc>
                <a:spcPct val="100000"/>
              </a:lnSpc>
              <a:defRPr/>
            </a:pPr>
            <a:r>
              <a:rPr lang="en-US" altLang="zh-CN" b="1">
                <a:sym typeface="+mn-ea"/>
              </a:rPr>
              <a:t>  excessively , </a:t>
            </a:r>
            <a:r>
              <a:rPr lang="en-US" altLang="zh-CN" b="1">
                <a:solidFill>
                  <a:srgbClr val="B34A46"/>
                </a:solidFill>
                <a:sym typeface="+mn-ea"/>
              </a:rPr>
              <a:t>only to find the opposite effects</a:t>
            </a:r>
            <a:r>
              <a:rPr lang="en-US" altLang="zh-CN" b="1">
                <a:sym typeface="+mn-ea"/>
              </a:rPr>
              <a:t>.</a:t>
            </a:r>
            <a:endParaRPr lang="en-US" altLang="zh-CN" b="1"/>
          </a:p>
        </p:txBody>
      </p:sp>
      <p:sp>
        <p:nvSpPr>
          <p:cNvPr id="21" name="文本框 20"/>
          <p:cNvSpPr txBox="1"/>
          <p:nvPr/>
        </p:nvSpPr>
        <p:spPr>
          <a:xfrm>
            <a:off x="925830" y="606425"/>
            <a:ext cx="3970655" cy="275590"/>
          </a:xfrm>
          <a:prstGeom prst="rect">
            <a:avLst/>
          </a:prstGeom>
          <a:ln>
            <a:solidFill>
              <a:schemeClr val="bg2">
                <a:lumMod val="50000"/>
              </a:schemeClr>
            </a:solid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a:buClrTx/>
              <a:buSzTx/>
              <a:buFontTx/>
              <a:defRPr/>
            </a:pPr>
            <a:r>
              <a:rPr lang="en-US" altLang="zh-CN" sz="1200" dirty="0">
                <a:solidFill>
                  <a:srgbClr val="32B6A1"/>
                </a:solidFill>
                <a:latin typeface="微软雅黑" panose="020B0503020204020204" pitchFamily="34" charset="-122"/>
                <a:ea typeface="微软雅黑" panose="020B0503020204020204" pitchFamily="34" charset="-122"/>
                <a:sym typeface="+mn-ea"/>
              </a:rPr>
              <a:t> </a:t>
            </a:r>
            <a:r>
              <a:rPr lang="zh-CN" sz="1600" b="1" dirty="0">
                <a:solidFill>
                  <a:srgbClr val="32B6A1"/>
                </a:solidFill>
                <a:latin typeface="微软雅黑" panose="020B0503020204020204" pitchFamily="34" charset="-122"/>
                <a:ea typeface="微软雅黑" panose="020B0503020204020204" pitchFamily="34" charset="-122"/>
                <a:sym typeface="+mn-ea"/>
              </a:rPr>
              <a:t>与父母最初的期望恰恰相反</a:t>
            </a:r>
            <a:endParaRPr lang="zh-CN" sz="1600" b="1" dirty="0">
              <a:solidFill>
                <a:srgbClr val="32B6A1"/>
              </a:solidFill>
              <a:latin typeface="微软雅黑" panose="020B0503020204020204" pitchFamily="34" charset="-122"/>
              <a:ea typeface="微软雅黑" panose="020B0503020204020204" pitchFamily="34" charset="-122"/>
              <a:sym typeface="+mn-ea"/>
            </a:endParaRPr>
          </a:p>
        </p:txBody>
      </p:sp>
      <p:sp>
        <p:nvSpPr>
          <p:cNvPr id="9" name="文本框 8"/>
          <p:cNvSpPr txBox="1"/>
          <p:nvPr/>
        </p:nvSpPr>
        <p:spPr>
          <a:xfrm>
            <a:off x="4319905" y="882015"/>
            <a:ext cx="4497070" cy="275590"/>
          </a:xfrm>
          <a:prstGeom prst="rect">
            <a:avLst/>
          </a:prstGeom>
          <a:ln>
            <a:solidFill>
              <a:schemeClr val="bg2">
                <a:lumMod val="50000"/>
              </a:schemeClr>
            </a:solid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a:buClrTx/>
              <a:buSzTx/>
              <a:buFontTx/>
              <a:defRPr/>
            </a:pPr>
            <a:r>
              <a:rPr lang="en-US" altLang="zh-CN" sz="1200" dirty="0">
                <a:solidFill>
                  <a:srgbClr val="32B6A1"/>
                </a:solidFill>
                <a:latin typeface="微软雅黑" panose="020B0503020204020204" pitchFamily="34" charset="-122"/>
                <a:ea typeface="微软雅黑" panose="020B0503020204020204" pitchFamily="34" charset="-122"/>
                <a:sym typeface="+mn-ea"/>
              </a:rPr>
              <a:t> </a:t>
            </a:r>
            <a:r>
              <a:rPr lang="zh-CN" sz="1600" b="1" dirty="0">
                <a:solidFill>
                  <a:srgbClr val="32B6A1"/>
                </a:solidFill>
                <a:latin typeface="微软雅黑" panose="020B0503020204020204" pitchFamily="34" charset="-122"/>
                <a:ea typeface="微软雅黑" panose="020B0503020204020204" pitchFamily="34" charset="-122"/>
                <a:sym typeface="+mn-ea"/>
              </a:rPr>
              <a:t>如：动机的衰减、没有成就感</a:t>
            </a:r>
            <a:endParaRPr lang="zh-CN" sz="1600" b="1" dirty="0">
              <a:solidFill>
                <a:srgbClr val="32B6A1"/>
              </a:solidFill>
              <a:latin typeface="微软雅黑" panose="020B0503020204020204" pitchFamily="34" charset="-122"/>
              <a:ea typeface="微软雅黑" panose="020B0503020204020204" pitchFamily="34" charset="-122"/>
              <a:sym typeface="+mn-ea"/>
            </a:endParaRPr>
          </a:p>
        </p:txBody>
      </p:sp>
      <p:sp>
        <p:nvSpPr>
          <p:cNvPr id="10" name="文本框 9"/>
          <p:cNvSpPr txBox="1"/>
          <p:nvPr/>
        </p:nvSpPr>
        <p:spPr>
          <a:xfrm>
            <a:off x="7122160" y="1378585"/>
            <a:ext cx="1694180" cy="275590"/>
          </a:xfrm>
          <a:prstGeom prst="rect">
            <a:avLst/>
          </a:prstGeom>
          <a:ln>
            <a:solidFill>
              <a:schemeClr val="bg2">
                <a:lumMod val="50000"/>
              </a:schemeClr>
            </a:solid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a:defRPr/>
            </a:pPr>
            <a:endParaRPr lang="zh-CN" altLang="en-US" sz="1200" dirty="0">
              <a:solidFill>
                <a:srgbClr val="32B6A1"/>
              </a:solidFill>
              <a:latin typeface="微软雅黑" panose="020B0503020204020204" pitchFamily="34" charset="-122"/>
              <a:ea typeface="微软雅黑" panose="020B0503020204020204" pitchFamily="34" charset="-122"/>
              <a:sym typeface="+mn-ea"/>
            </a:endParaRPr>
          </a:p>
        </p:txBody>
      </p:sp>
      <p:sp>
        <p:nvSpPr>
          <p:cNvPr id="11" name="文本框 10"/>
          <p:cNvSpPr txBox="1"/>
          <p:nvPr/>
        </p:nvSpPr>
        <p:spPr>
          <a:xfrm>
            <a:off x="688340" y="1671955"/>
            <a:ext cx="7338695" cy="275590"/>
          </a:xfrm>
          <a:prstGeom prst="rect">
            <a:avLst/>
          </a:prstGeom>
          <a:ln>
            <a:solidFill>
              <a:schemeClr val="bg2">
                <a:lumMod val="50000"/>
              </a:schemeClr>
            </a:solid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a:buClrTx/>
              <a:buSzTx/>
              <a:buFontTx/>
              <a:defRPr/>
            </a:pPr>
            <a:r>
              <a:rPr lang="zh-CN" sz="1600" b="1" dirty="0">
                <a:solidFill>
                  <a:srgbClr val="32B6A1"/>
                </a:solidFill>
                <a:latin typeface="微软雅黑" panose="020B0503020204020204" pitchFamily="34" charset="-122"/>
                <a:ea typeface="微软雅黑" panose="020B0503020204020204" pitchFamily="34" charset="-122"/>
                <a:sym typeface="+mn-ea"/>
              </a:rPr>
              <a:t>使得孩子不愿冒险，因为他们他们害怕不能满足父母的要求</a:t>
            </a:r>
            <a:endParaRPr lang="zh-CN" sz="1600" b="1" dirty="0">
              <a:solidFill>
                <a:srgbClr val="32B6A1"/>
              </a:solidFill>
              <a:latin typeface="微软雅黑" panose="020B0503020204020204" pitchFamily="34" charset="-122"/>
              <a:ea typeface="微软雅黑" panose="020B0503020204020204" pitchFamily="34" charset="-122"/>
              <a:sym typeface="+mn-ea"/>
            </a:endParaRPr>
          </a:p>
        </p:txBody>
      </p:sp>
      <p:sp>
        <p:nvSpPr>
          <p:cNvPr id="12" name="文本框 11"/>
          <p:cNvSpPr txBox="1"/>
          <p:nvPr/>
        </p:nvSpPr>
        <p:spPr>
          <a:xfrm>
            <a:off x="3334385" y="2181225"/>
            <a:ext cx="3787775" cy="337185"/>
          </a:xfrm>
          <a:prstGeom prst="rect">
            <a:avLst/>
          </a:prstGeom>
          <a:ln>
            <a:solidFill>
              <a:schemeClr val="bg2">
                <a:lumMod val="50000"/>
              </a:schemeClr>
            </a:solid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a:defRPr/>
            </a:pPr>
            <a:r>
              <a:rPr lang="zh-CN" sz="1600" b="1" dirty="0">
                <a:solidFill>
                  <a:srgbClr val="32B6A1"/>
                </a:solidFill>
                <a:latin typeface="微软雅黑" panose="020B0503020204020204" pitchFamily="34" charset="-122"/>
                <a:ea typeface="微软雅黑" panose="020B0503020204020204" pitchFamily="34" charset="-122"/>
                <a:sym typeface="+mn-ea"/>
              </a:rPr>
              <a:t>虽然被认为能增强信心</a:t>
            </a:r>
            <a:endParaRPr lang="zh-CN" sz="1600" b="1" dirty="0">
              <a:solidFill>
                <a:srgbClr val="32B6A1"/>
              </a:solidFill>
              <a:latin typeface="微软雅黑" panose="020B0503020204020204" pitchFamily="34" charset="-122"/>
              <a:ea typeface="微软雅黑" panose="020B0503020204020204" pitchFamily="34" charset="-122"/>
              <a:sym typeface="+mn-ea"/>
            </a:endParaRPr>
          </a:p>
        </p:txBody>
      </p:sp>
      <p:sp>
        <p:nvSpPr>
          <p:cNvPr id="14" name="文本框 13"/>
          <p:cNvSpPr txBox="1"/>
          <p:nvPr/>
        </p:nvSpPr>
        <p:spPr>
          <a:xfrm>
            <a:off x="688340" y="3040380"/>
            <a:ext cx="3077845" cy="337185"/>
          </a:xfrm>
          <a:prstGeom prst="rect">
            <a:avLst/>
          </a:prstGeom>
          <a:ln>
            <a:solidFill>
              <a:schemeClr val="bg2">
                <a:lumMod val="50000"/>
              </a:schemeClr>
            </a:solid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a:buClrTx/>
              <a:buSzTx/>
              <a:buFontTx/>
              <a:defRPr/>
            </a:pPr>
            <a:r>
              <a:rPr lang="zh-CN" sz="1600" b="1" dirty="0">
                <a:solidFill>
                  <a:srgbClr val="32B6A1"/>
                </a:solidFill>
                <a:latin typeface="微软雅黑" panose="020B0503020204020204" pitchFamily="34" charset="-122"/>
                <a:ea typeface="微软雅黑" panose="020B0503020204020204" pitchFamily="34" charset="-122"/>
                <a:sym typeface="+mn-ea"/>
              </a:rPr>
              <a:t>不愿意接受挑战</a:t>
            </a:r>
            <a:endParaRPr lang="zh-CN" sz="1600" b="1" dirty="0">
              <a:solidFill>
                <a:srgbClr val="32B6A1"/>
              </a:solidFill>
              <a:latin typeface="微软雅黑" panose="020B0503020204020204" pitchFamily="34" charset="-122"/>
              <a:ea typeface="微软雅黑" panose="020B0503020204020204" pitchFamily="34" charset="-122"/>
              <a:sym typeface="+mn-ea"/>
            </a:endParaRPr>
          </a:p>
        </p:txBody>
      </p:sp>
      <p:sp>
        <p:nvSpPr>
          <p:cNvPr id="15" name="文本框 14"/>
          <p:cNvSpPr txBox="1"/>
          <p:nvPr/>
        </p:nvSpPr>
        <p:spPr>
          <a:xfrm>
            <a:off x="857885" y="3509645"/>
            <a:ext cx="4169410" cy="337185"/>
          </a:xfrm>
          <a:prstGeom prst="rect">
            <a:avLst/>
          </a:prstGeom>
          <a:ln>
            <a:solidFill>
              <a:schemeClr val="bg2">
                <a:lumMod val="50000"/>
              </a:schemeClr>
            </a:solid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a:defRPr/>
            </a:pPr>
            <a:r>
              <a:rPr lang="zh-CN" sz="1600" b="1" dirty="0">
                <a:solidFill>
                  <a:srgbClr val="32B6A1"/>
                </a:solidFill>
                <a:latin typeface="微软雅黑" panose="020B0503020204020204" pitchFamily="34" charset="-122"/>
                <a:ea typeface="微软雅黑" panose="020B0503020204020204" pitchFamily="34" charset="-122"/>
                <a:sym typeface="+mn-ea"/>
              </a:rPr>
              <a:t>以为能增强孩子们的信心</a:t>
            </a:r>
            <a:endParaRPr lang="zh-CN" sz="1200" b="1" dirty="0">
              <a:solidFill>
                <a:srgbClr val="32B6A1"/>
              </a:solidFill>
              <a:latin typeface="微软雅黑" panose="020B0503020204020204" pitchFamily="34" charset="-122"/>
              <a:ea typeface="微软雅黑" panose="020B0503020204020204" pitchFamily="34" charset="-122"/>
              <a:sym typeface="+mn-ea"/>
            </a:endParaRPr>
          </a:p>
        </p:txBody>
      </p:sp>
      <p:sp>
        <p:nvSpPr>
          <p:cNvPr id="17" name="文本框 16"/>
          <p:cNvSpPr txBox="1"/>
          <p:nvPr/>
        </p:nvSpPr>
        <p:spPr>
          <a:xfrm>
            <a:off x="1962785" y="3847465"/>
            <a:ext cx="3063875" cy="337185"/>
          </a:xfrm>
          <a:prstGeom prst="rect">
            <a:avLst/>
          </a:prstGeom>
          <a:ln>
            <a:solidFill>
              <a:schemeClr val="bg2">
                <a:lumMod val="50000"/>
              </a:schemeClr>
            </a:solid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a:buClrTx/>
              <a:buSzTx/>
              <a:buFontTx/>
              <a:defRPr/>
            </a:pPr>
            <a:r>
              <a:rPr lang="zh-CN" sz="1600" b="1" dirty="0">
                <a:solidFill>
                  <a:srgbClr val="32B6A1"/>
                </a:solidFill>
                <a:latin typeface="微软雅黑" panose="020B0503020204020204" pitchFamily="34" charset="-122"/>
                <a:ea typeface="微软雅黑" panose="020B0503020204020204" pitchFamily="34" charset="-122"/>
                <a:sym typeface="+mn-ea"/>
              </a:rPr>
              <a:t>结果却发现恰恰相反</a:t>
            </a:r>
            <a:endParaRPr lang="zh-CN" sz="1600" b="1" dirty="0">
              <a:solidFill>
                <a:srgbClr val="32B6A1"/>
              </a:solidFill>
              <a:latin typeface="微软雅黑" panose="020B0503020204020204" pitchFamily="34" charset="-122"/>
              <a:ea typeface="微软雅黑" panose="020B0503020204020204" pitchFamily="34" charset="-122"/>
              <a:sym typeface="+mn-ea"/>
            </a:endParaRPr>
          </a:p>
        </p:txBody>
      </p:sp>
      <p:sp>
        <p:nvSpPr>
          <p:cNvPr id="13" name="矩形: 圆角 13"/>
          <p:cNvSpPr/>
          <p:nvPr/>
        </p:nvSpPr>
        <p:spPr>
          <a:xfrm>
            <a:off x="235585" y="4239260"/>
            <a:ext cx="8588375" cy="880745"/>
          </a:xfrm>
          <a:prstGeom prst="roundRect">
            <a:avLst/>
          </a:prstGeom>
          <a:solidFill>
            <a:srgbClr val="FCD8D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000" b="1" dirty="0">
                <a:solidFill>
                  <a:schemeClr val="bg2">
                    <a:lumMod val="50000"/>
                  </a:schemeClr>
                </a:solidFill>
                <a:latin typeface="方正粗黑宋简体" panose="02000000000000000000" charset="-122"/>
                <a:ea typeface="方正粗黑宋简体" panose="02000000000000000000" charset="-122"/>
                <a:cs typeface="方正粗黑宋简体" panose="02000000000000000000" charset="-122"/>
                <a:sym typeface="+mn-ea"/>
              </a:rPr>
              <a:t>Tip 3:   Modified components are advised to express minor points.</a:t>
            </a:r>
            <a:endParaRPr lang="en-US" altLang="zh-CN" sz="2400" b="1" dirty="0">
              <a:solidFill>
                <a:schemeClr val="bg2">
                  <a:lumMod val="50000"/>
                </a:schemeClr>
              </a:solidFill>
              <a:latin typeface="方正粗黑宋简体" panose="02000000000000000000" charset="-122"/>
              <a:ea typeface="方正粗黑宋简体" panose="02000000000000000000" charset="-122"/>
              <a:cs typeface="方正粗黑宋简体" panose="02000000000000000000" charset="-122"/>
            </a:endParaRPr>
          </a:p>
          <a:p>
            <a:pPr algn="l"/>
            <a:r>
              <a:rPr lang="en-US" altLang="zh-CN" sz="1400" b="1" dirty="0">
                <a:solidFill>
                  <a:schemeClr val="bg2">
                    <a:lumMod val="50000"/>
                  </a:schemeClr>
                </a:solidFill>
                <a:latin typeface="方正粗黑宋简体" panose="02000000000000000000" charset="-122"/>
                <a:ea typeface="方正粗黑宋简体" panose="02000000000000000000" charset="-122"/>
                <a:cs typeface="方正粗黑宋简体" panose="02000000000000000000" charset="-122"/>
                <a:sym typeface="+mn-ea"/>
              </a:rPr>
              <a:t> </a:t>
            </a:r>
            <a:r>
              <a:rPr lang="zh-CN" altLang="en-US" sz="1400" b="1" dirty="0">
                <a:solidFill>
                  <a:schemeClr val="bg2">
                    <a:lumMod val="50000"/>
                  </a:schemeClr>
                </a:solidFill>
                <a:latin typeface="方正粗黑宋简体" panose="02000000000000000000" charset="-122"/>
                <a:ea typeface="方正粗黑宋简体" panose="02000000000000000000" charset="-122"/>
                <a:cs typeface="方正粗黑宋简体" panose="02000000000000000000" charset="-122"/>
                <a:sym typeface="+mn-ea"/>
              </a:rPr>
              <a:t>用修饰性成分表达次要点  </a:t>
            </a:r>
            <a:r>
              <a:rPr lang="en-US" altLang="zh-CN" sz="1400" b="1" dirty="0">
                <a:solidFill>
                  <a:schemeClr val="bg2">
                    <a:lumMod val="50000"/>
                  </a:schemeClr>
                </a:solidFill>
                <a:latin typeface="方正粗黑宋简体" panose="02000000000000000000" charset="-122"/>
                <a:ea typeface="方正粗黑宋简体" panose="02000000000000000000" charset="-122"/>
                <a:cs typeface="方正粗黑宋简体" panose="02000000000000000000" charset="-122"/>
                <a:sym typeface="+mn-ea"/>
              </a:rPr>
              <a:t>(e.g.  adverbial clause, non-predicate verbs, prepositional phrases )</a:t>
            </a:r>
            <a:endParaRPr lang="en-US" altLang="zh-CN" sz="1400" b="1" dirty="0">
              <a:solidFill>
                <a:schemeClr val="bg2">
                  <a:lumMod val="50000"/>
                </a:schemeClr>
              </a:solidFill>
              <a:latin typeface="方正粗黑宋简体" panose="02000000000000000000" charset="-122"/>
              <a:ea typeface="方正粗黑宋简体" panose="02000000000000000000" charset="-122"/>
              <a:cs typeface="方正粗黑宋简体" panose="02000000000000000000" charset="-122"/>
              <a:sym typeface="+mn-ea"/>
            </a:endParaRPr>
          </a:p>
        </p:txBody>
      </p:sp>
      <p:pic>
        <p:nvPicPr>
          <p:cNvPr id="20" name="图片 4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544110" y="76749"/>
            <a:ext cx="4443629" cy="1436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linds(horizontal)">
                                      <p:cBhvr>
                                        <p:cTn id="14" dur="500"/>
                                        <p:tgtEl>
                                          <p:spTgt spid="26"/>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linds(horizontal)">
                                      <p:cBhvr>
                                        <p:cTn id="17" dur="500"/>
                                        <p:tgtEl>
                                          <p:spTgt spid="21"/>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linds(horizont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linds(horizontal)">
                                      <p:cBhvr>
                                        <p:cTn id="25" dur="500"/>
                                        <p:tgtEl>
                                          <p:spTgt spid="24"/>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linds(horizontal)">
                                      <p:cBhvr>
                                        <p:cTn id="28" dur="500"/>
                                        <p:tgtEl>
                                          <p:spTgt spid="10"/>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linds(horizont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linds(horizontal)">
                                      <p:cBhvr>
                                        <p:cTn id="36" dur="500"/>
                                        <p:tgtEl>
                                          <p:spTgt spid="5"/>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linds(horizontal)">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blinds(horizontal)">
                                      <p:cBhvr>
                                        <p:cTn id="44" dur="500"/>
                                        <p:tgtEl>
                                          <p:spTgt spid="22"/>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linds(horizont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blinds(horizontal)">
                                      <p:cBhvr>
                                        <p:cTn id="52" dur="500"/>
                                        <p:tgtEl>
                                          <p:spTgt spid="15"/>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blinds(horizontal)">
                                      <p:cBhvr>
                                        <p:cTn id="55" dur="500"/>
                                        <p:tgtEl>
                                          <p:spTgt spid="7"/>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blinds(horizontal)">
                                      <p:cBhvr>
                                        <p:cTn id="58" dur="500"/>
                                        <p:tgtEl>
                                          <p:spTgt spid="17"/>
                                        </p:tgtEl>
                                      </p:cBhvr>
                                    </p:animEffect>
                                  </p:childTnLst>
                                </p:cTn>
                              </p:par>
                            </p:childTnLst>
                          </p:cTn>
                        </p:par>
                      </p:childTnLst>
                    </p:cTn>
                  </p:par>
                  <p:par>
                    <p:cTn id="59" fill="hold">
                      <p:stCondLst>
                        <p:cond delay="indefinite"/>
                      </p:stCondLst>
                      <p:childTnLst>
                        <p:par>
                          <p:cTn id="60" fill="hold">
                            <p:stCondLst>
                              <p:cond delay="0"/>
                            </p:stCondLst>
                            <p:childTnLst>
                              <p:par>
                                <p:cTn id="61" presetID="8" presetClass="entr" presetSubtype="16" fill="hold" grpId="0" nodeType="click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diamond(in)">
                                      <p:cBhvr>
                                        <p:cTn id="63" dur="2000"/>
                                        <p:tgtEl>
                                          <p:spTgt spid="2"/>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xit" presetSubtype="10" fill="hold" grpId="1" nodeType="clickEffect">
                                  <p:stCondLst>
                                    <p:cond delay="0"/>
                                  </p:stCondLst>
                                  <p:childTnLst>
                                    <p:animEffect transition="out" filter="blinds(horizontal)">
                                      <p:cBhvr>
                                        <p:cTn id="67" dur="500"/>
                                        <p:tgtEl>
                                          <p:spTgt spid="21"/>
                                        </p:tgtEl>
                                      </p:cBhvr>
                                    </p:animEffect>
                                    <p:set>
                                      <p:cBhvr>
                                        <p:cTn id="68" dur="1" fill="hold">
                                          <p:stCondLst>
                                            <p:cond delay="499"/>
                                          </p:stCondLst>
                                        </p:cTn>
                                        <p:tgtEl>
                                          <p:spTgt spid="21"/>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3" presetClass="exit" presetSubtype="10" fill="hold" grpId="1" nodeType="clickEffect">
                                  <p:stCondLst>
                                    <p:cond delay="0"/>
                                  </p:stCondLst>
                                  <p:childTnLst>
                                    <p:animEffect transition="out" filter="blinds(horizontal)">
                                      <p:cBhvr>
                                        <p:cTn id="72" dur="500"/>
                                        <p:tgtEl>
                                          <p:spTgt spid="9"/>
                                        </p:tgtEl>
                                      </p:cBhvr>
                                    </p:animEffect>
                                    <p:set>
                                      <p:cBhvr>
                                        <p:cTn id="73" dur="1" fill="hold">
                                          <p:stCondLst>
                                            <p:cond delay="499"/>
                                          </p:stCondLst>
                                        </p:cTn>
                                        <p:tgtEl>
                                          <p:spTgt spid="9"/>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3" presetClass="exit" presetSubtype="10" fill="hold" grpId="1" nodeType="clickEffect">
                                  <p:stCondLst>
                                    <p:cond delay="0"/>
                                  </p:stCondLst>
                                  <p:childTnLst>
                                    <p:animEffect transition="out" filter="blinds(horizontal)">
                                      <p:cBhvr>
                                        <p:cTn id="77" dur="500"/>
                                        <p:tgtEl>
                                          <p:spTgt spid="10"/>
                                        </p:tgtEl>
                                      </p:cBhvr>
                                    </p:animEffect>
                                    <p:set>
                                      <p:cBhvr>
                                        <p:cTn id="78" dur="1" fill="hold">
                                          <p:stCondLst>
                                            <p:cond delay="499"/>
                                          </p:stCondLst>
                                        </p:cTn>
                                        <p:tgtEl>
                                          <p:spTgt spid="10"/>
                                        </p:tgtEl>
                                        <p:attrNameLst>
                                          <p:attrName>style.visibility</p:attrName>
                                        </p:attrNameLst>
                                      </p:cBhvr>
                                      <p:to>
                                        <p:strVal val="hidden"/>
                                      </p:to>
                                    </p:set>
                                  </p:childTnLst>
                                </p:cTn>
                              </p:par>
                              <p:par>
                                <p:cTn id="79" presetID="3" presetClass="exit" presetSubtype="10" fill="hold" grpId="1" nodeType="withEffect">
                                  <p:stCondLst>
                                    <p:cond delay="0"/>
                                  </p:stCondLst>
                                  <p:childTnLst>
                                    <p:animEffect transition="out" filter="blinds(horizontal)">
                                      <p:cBhvr>
                                        <p:cTn id="80" dur="500"/>
                                        <p:tgtEl>
                                          <p:spTgt spid="11"/>
                                        </p:tgtEl>
                                      </p:cBhvr>
                                    </p:animEffect>
                                    <p:set>
                                      <p:cBhvr>
                                        <p:cTn id="81" dur="1" fill="hold">
                                          <p:stCondLst>
                                            <p:cond delay="499"/>
                                          </p:stCondLst>
                                        </p:cTn>
                                        <p:tgtEl>
                                          <p:spTgt spid="11"/>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3" presetClass="exit" presetSubtype="10" fill="hold" grpId="1" nodeType="clickEffect">
                                  <p:stCondLst>
                                    <p:cond delay="0"/>
                                  </p:stCondLst>
                                  <p:childTnLst>
                                    <p:animEffect transition="out" filter="blinds(horizontal)">
                                      <p:cBhvr>
                                        <p:cTn id="85" dur="500"/>
                                        <p:tgtEl>
                                          <p:spTgt spid="12"/>
                                        </p:tgtEl>
                                      </p:cBhvr>
                                    </p:animEffect>
                                    <p:set>
                                      <p:cBhvr>
                                        <p:cTn id="86" dur="1" fill="hold">
                                          <p:stCondLst>
                                            <p:cond delay="499"/>
                                          </p:stCondLst>
                                        </p:cTn>
                                        <p:tgtEl>
                                          <p:spTgt spid="12"/>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3" presetClass="exit" presetSubtype="10" fill="hold" grpId="1" nodeType="clickEffect">
                                  <p:stCondLst>
                                    <p:cond delay="0"/>
                                  </p:stCondLst>
                                  <p:childTnLst>
                                    <p:animEffect transition="out" filter="blinds(horizontal)">
                                      <p:cBhvr>
                                        <p:cTn id="90" dur="500"/>
                                        <p:tgtEl>
                                          <p:spTgt spid="14"/>
                                        </p:tgtEl>
                                      </p:cBhvr>
                                    </p:animEffect>
                                    <p:set>
                                      <p:cBhvr>
                                        <p:cTn id="91" dur="1" fill="hold">
                                          <p:stCondLst>
                                            <p:cond delay="499"/>
                                          </p:stCondLst>
                                        </p:cTn>
                                        <p:tgtEl>
                                          <p:spTgt spid="14"/>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3" presetClass="exit" presetSubtype="10" fill="hold" grpId="1" nodeType="clickEffect">
                                  <p:stCondLst>
                                    <p:cond delay="0"/>
                                  </p:stCondLst>
                                  <p:childTnLst>
                                    <p:animEffect transition="out" filter="blinds(horizontal)">
                                      <p:cBhvr>
                                        <p:cTn id="95" dur="500"/>
                                        <p:tgtEl>
                                          <p:spTgt spid="15"/>
                                        </p:tgtEl>
                                      </p:cBhvr>
                                    </p:animEffect>
                                    <p:set>
                                      <p:cBhvr>
                                        <p:cTn id="96" dur="1" fill="hold">
                                          <p:stCondLst>
                                            <p:cond delay="499"/>
                                          </p:stCondLst>
                                        </p:cTn>
                                        <p:tgtEl>
                                          <p:spTgt spid="15"/>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3" presetClass="exit" presetSubtype="10" fill="hold" grpId="1" nodeType="clickEffect">
                                  <p:stCondLst>
                                    <p:cond delay="0"/>
                                  </p:stCondLst>
                                  <p:childTnLst>
                                    <p:animEffect transition="out" filter="blinds(horizontal)">
                                      <p:cBhvr>
                                        <p:cTn id="100" dur="500"/>
                                        <p:tgtEl>
                                          <p:spTgt spid="17"/>
                                        </p:tgtEl>
                                      </p:cBhvr>
                                    </p:animEffect>
                                    <p:set>
                                      <p:cBhvr>
                                        <p:cTn id="101" dur="1" fill="hold">
                                          <p:stCondLst>
                                            <p:cond delay="499"/>
                                          </p:stCondLst>
                                        </p:cTn>
                                        <p:tgtEl>
                                          <p:spTgt spid="17"/>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8" presetClass="entr" presetSubtype="16" fill="hold" grpId="0" nodeType="clickEffect">
                                  <p:stCondLst>
                                    <p:cond delay="0"/>
                                  </p:stCondLst>
                                  <p:childTnLst>
                                    <p:set>
                                      <p:cBhvr>
                                        <p:cTn id="105" dur="1" fill="hold">
                                          <p:stCondLst>
                                            <p:cond delay="0"/>
                                          </p:stCondLst>
                                        </p:cTn>
                                        <p:tgtEl>
                                          <p:spTgt spid="13"/>
                                        </p:tgtEl>
                                        <p:attrNameLst>
                                          <p:attrName>style.visibility</p:attrName>
                                        </p:attrNameLst>
                                      </p:cBhvr>
                                      <p:to>
                                        <p:strVal val="visible"/>
                                      </p:to>
                                    </p:set>
                                    <p:animEffect transition="in" filter="diamond(in)">
                                      <p:cBhvr>
                                        <p:cTn id="106"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6" grpId="0"/>
      <p:bldP spid="24" grpId="0"/>
      <p:bldP spid="22" grpId="0"/>
      <p:bldP spid="18" grpId="0" bldLvl="0" animBg="1"/>
      <p:bldP spid="5" grpId="0"/>
      <p:bldP spid="7" grpId="0"/>
      <p:bldP spid="21" grpId="0" bldLvl="0" animBg="1"/>
      <p:bldP spid="21" grpId="1" bldLvl="0" animBg="1"/>
      <p:bldP spid="9" grpId="0" bldLvl="0" animBg="1"/>
      <p:bldP spid="9" grpId="1" bldLvl="0" animBg="1"/>
      <p:bldP spid="10" grpId="0" bldLvl="0" animBg="1"/>
      <p:bldP spid="10" grpId="1" bldLvl="0" animBg="1"/>
      <p:bldP spid="11" grpId="0" bldLvl="0" animBg="1"/>
      <p:bldP spid="11" grpId="1" bldLvl="0" animBg="1"/>
      <p:bldP spid="12" grpId="0" bldLvl="0" animBg="1"/>
      <p:bldP spid="12" grpId="1" bldLvl="0" animBg="1"/>
      <p:bldP spid="14" grpId="0" bldLvl="0" animBg="1"/>
      <p:bldP spid="14" grpId="1" bldLvl="0" animBg="1"/>
      <p:bldP spid="15" grpId="0" bldLvl="0" animBg="1"/>
      <p:bldP spid="15" grpId="1" bldLvl="0" animBg="1"/>
      <p:bldP spid="17" grpId="0" bldLvl="0" animBg="1"/>
      <p:bldP spid="17" grpId="1" bldLvl="0" animBg="1"/>
      <p:bldP spid="13" grpId="0" bldLvl="0" animBg="1"/>
      <p:bldP spid="1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Box 48"/>
          <p:cNvSpPr txBox="1"/>
          <p:nvPr/>
        </p:nvSpPr>
        <p:spPr>
          <a:xfrm>
            <a:off x="3326765" y="1755140"/>
            <a:ext cx="5174615" cy="1230630"/>
          </a:xfrm>
          <a:prstGeom prst="rect">
            <a:avLst/>
          </a:prstGeom>
          <a:noFill/>
        </p:spPr>
        <p:txBody>
          <a:bodyPr wrap="square" lIns="0" tIns="0" rIns="0" bIns="0" rtlCol="0">
            <a:spAutoFit/>
          </a:bodyPr>
          <a:lstStyle/>
          <a:p>
            <a:r>
              <a:rPr lang="en-US" sz="8000">
                <a:solidFill>
                  <a:srgbClr val="BC6663"/>
                </a:solidFill>
                <a:latin typeface="Impact" panose="020B0806030902050204" pitchFamily="34" charset="0"/>
                <a:ea typeface="华康雅宋体W9(P)" panose="02020900000000000000" pitchFamily="18" charset="-122"/>
                <a:cs typeface="+mn-ea"/>
                <a:sym typeface="+mn-lt"/>
              </a:rPr>
              <a:t>Paragraph 2</a:t>
            </a:r>
            <a:endParaRPr lang="en-US" sz="8000">
              <a:solidFill>
                <a:srgbClr val="BC6663"/>
              </a:solidFill>
              <a:latin typeface="Impact" panose="020B0806030902050204" pitchFamily="34" charset="0"/>
              <a:ea typeface="华康雅宋体W9(P)" panose="02020900000000000000" pitchFamily="18" charset="-122"/>
              <a:cs typeface="+mn-ea"/>
              <a:sym typeface="+mn-lt"/>
            </a:endParaRPr>
          </a:p>
        </p:txBody>
      </p:sp>
      <p:pic>
        <p:nvPicPr>
          <p:cNvPr id="2" name="图片 1"/>
          <p:cNvPicPr>
            <a:picLocks noChangeAspect="1"/>
          </p:cNvPicPr>
          <p:nvPr/>
        </p:nvPicPr>
        <p:blipFill>
          <a:blip r:embed="rId1"/>
          <a:stretch>
            <a:fillRect/>
          </a:stretch>
        </p:blipFill>
        <p:spPr>
          <a:xfrm>
            <a:off x="738505" y="1553210"/>
            <a:ext cx="2458085" cy="160718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30000"/>
                                  </p:iterate>
                                  <p:childTnLst>
                                    <p:set>
                                      <p:cBhvr>
                                        <p:cTn id="6" dur="1" fill="hold">
                                          <p:stCondLst>
                                            <p:cond delay="0"/>
                                          </p:stCondLst>
                                        </p:cTn>
                                        <p:tgtEl>
                                          <p:spTgt spid="64"/>
                                        </p:tgtEl>
                                        <p:attrNameLst>
                                          <p:attrName>style.visibility</p:attrName>
                                        </p:attrNameLst>
                                      </p:cBhvr>
                                      <p:to>
                                        <p:strVal val="visible"/>
                                      </p:to>
                                    </p:set>
                                    <p:animEffect transition="in" filter="wipe(left)">
                                      <p:cBhvr>
                                        <p:cTn id="7" dur="2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16"/>
          <p:cNvSpPr txBox="1"/>
          <p:nvPr/>
        </p:nvSpPr>
        <p:spPr bwMode="auto">
          <a:xfrm>
            <a:off x="64770" y="440055"/>
            <a:ext cx="3798570" cy="3309620"/>
          </a:xfrm>
          <a:prstGeom prst="rect">
            <a:avLst/>
          </a:prstGeom>
          <a:solidFill>
            <a:srgbClr val="E4D49D">
              <a:alpha val="35000"/>
            </a:srgbClr>
          </a:solidFill>
          <a:extLst>
            <a:ext uri="{91240B29-F687-4F45-9708-019B960494DF}">
              <a14:hiddenLine xmlns:a14="http://schemas.microsoft.com/office/drawing/2010/main" w="9525">
                <a:solidFill>
                  <a:srgbClr val="000000"/>
                </a:solidFill>
                <a:miter lim="800000"/>
                <a:headEnd/>
                <a:tailEnd/>
              </a14:hiddenLine>
            </a:ext>
          </a:extLst>
        </p:spPr>
        <p:style>
          <a:lnRef idx="2">
            <a:schemeClr val="accent5"/>
          </a:lnRef>
          <a:fillRef idx="1">
            <a:schemeClr val="lt1"/>
          </a:fillRef>
          <a:effectRef idx="0">
            <a:schemeClr val="accent5"/>
          </a:effectRef>
          <a:fontRef idx="minor">
            <a:schemeClr val="dk1"/>
          </a:fontRef>
        </p:style>
        <p:txBody>
          <a:bodyPr wrap="square">
            <a:noAutofit/>
          </a:bodyPr>
          <a:lstStyle/>
          <a:p>
            <a:pPr algn="l" fontAlgn="auto">
              <a:lnSpc>
                <a:spcPct val="150000"/>
              </a:lnSpc>
            </a:pPr>
            <a:r>
              <a:rPr lang="zh-CN" altLang="en-US" sz="1600" b="1">
                <a:solidFill>
                  <a:schemeClr val="bg2">
                    <a:lumMod val="75000"/>
                  </a:schemeClr>
                </a:solidFill>
                <a:cs typeface="+mn-lt"/>
                <a:sym typeface="+mn-ea"/>
              </a:rPr>
              <a:t>①</a:t>
            </a:r>
            <a:r>
              <a:rPr lang="en-US" altLang="zh-CN" sz="1600" b="1">
                <a:cs typeface="+mn-lt"/>
                <a:sym typeface="+mn-ea"/>
              </a:rPr>
              <a:t> </a:t>
            </a:r>
            <a:r>
              <a:rPr lang="zh-CN" altLang="en-US" sz="1600" b="1">
                <a:cs typeface="+mn-lt"/>
                <a:sym typeface="+mn-ea"/>
              </a:rPr>
              <a:t>Still, don</a:t>
            </a:r>
            <a:r>
              <a:rPr lang="en-US" altLang="zh-CN" sz="1600" b="1">
                <a:cs typeface="+mn-lt"/>
                <a:sym typeface="+mn-ea"/>
              </a:rPr>
              <a:t>'</a:t>
            </a:r>
            <a:r>
              <a:rPr lang="zh-CN" altLang="en-US" sz="1600" b="1">
                <a:cs typeface="+mn-lt"/>
                <a:sym typeface="+mn-ea"/>
              </a:rPr>
              <a:t>t go too far in the other direction.  </a:t>
            </a:r>
            <a:endParaRPr lang="zh-CN" altLang="en-US" sz="1600" b="1">
              <a:cs typeface="+mn-lt"/>
            </a:endParaRPr>
          </a:p>
          <a:p>
            <a:pPr algn="just" fontAlgn="auto">
              <a:lnSpc>
                <a:spcPct val="150000"/>
              </a:lnSpc>
            </a:pPr>
            <a:r>
              <a:rPr lang="zh-CN" altLang="en-US" sz="1600" b="1">
                <a:solidFill>
                  <a:schemeClr val="bg2">
                    <a:lumMod val="75000"/>
                  </a:schemeClr>
                </a:solidFill>
                <a:cs typeface="+mn-lt"/>
                <a:sym typeface="+mn-ea"/>
              </a:rPr>
              <a:t>②</a:t>
            </a:r>
            <a:r>
              <a:rPr lang="zh-CN" altLang="en-US" sz="1600" b="1">
                <a:cs typeface="+mn-lt"/>
                <a:sym typeface="+mn-ea"/>
              </a:rPr>
              <a:t> </a:t>
            </a:r>
            <a:r>
              <a:rPr sz="1600" b="1">
                <a:cs typeface="+mn-lt"/>
                <a:sym typeface="+mn-ea"/>
              </a:rPr>
              <a:t>Not giving enough praise can be just as damaging as giving too much. </a:t>
            </a:r>
            <a:endParaRPr sz="1600" b="1">
              <a:cs typeface="+mn-lt"/>
            </a:endParaRPr>
          </a:p>
          <a:p>
            <a:pPr algn="just" fontAlgn="auto">
              <a:lnSpc>
                <a:spcPct val="150000"/>
              </a:lnSpc>
            </a:pPr>
            <a:r>
              <a:rPr lang="zh-CN" altLang="en-US" sz="1600" b="1">
                <a:solidFill>
                  <a:schemeClr val="bg2">
                    <a:lumMod val="75000"/>
                  </a:schemeClr>
                </a:solidFill>
                <a:cs typeface="+mn-lt"/>
                <a:sym typeface="+mn-ea"/>
              </a:rPr>
              <a:t>③</a:t>
            </a:r>
            <a:r>
              <a:rPr lang="zh-CN" altLang="en-US" sz="1600" b="1">
                <a:cs typeface="+mn-lt"/>
                <a:sym typeface="+mn-ea"/>
              </a:rPr>
              <a:t> </a:t>
            </a:r>
            <a:r>
              <a:rPr sz="1600" b="1">
                <a:cs typeface="+mn-lt"/>
                <a:sym typeface="+mn-ea"/>
              </a:rPr>
              <a:t>Kids will feel like they’re not good enough or that you don’t care and, as a result, may see no point in trying hard for their accomplishments.</a:t>
            </a:r>
            <a:endParaRPr lang="en-US" altLang="zh-CN" sz="1600" b="1">
              <a:cs typeface="+mn-lt"/>
              <a:sym typeface="+mn-ea"/>
            </a:endParaRPr>
          </a:p>
          <a:p>
            <a:pPr algn="just" fontAlgn="auto">
              <a:lnSpc>
                <a:spcPts val="2400"/>
              </a:lnSpc>
            </a:pPr>
            <a:endParaRPr lang="en-US" altLang="zh-CN" sz="1600" b="1">
              <a:sym typeface="+mn-ea"/>
            </a:endParaRPr>
          </a:p>
        </p:txBody>
      </p:sp>
      <p:graphicFrame>
        <p:nvGraphicFramePr>
          <p:cNvPr id="10" name="表格 9"/>
          <p:cNvGraphicFramePr/>
          <p:nvPr/>
        </p:nvGraphicFramePr>
        <p:xfrm>
          <a:off x="4147820" y="117475"/>
          <a:ext cx="4714240" cy="4973955"/>
        </p:xfrm>
        <a:graphic>
          <a:graphicData uri="http://schemas.openxmlformats.org/drawingml/2006/table">
            <a:tbl>
              <a:tblPr firstRow="1" bandRow="1">
                <a:tableStyleId>{22838BEF-8BB2-4498-84A7-C5851F593DF1}</a:tableStyleId>
              </a:tblPr>
              <a:tblGrid>
                <a:gridCol w="532130"/>
                <a:gridCol w="1553845"/>
                <a:gridCol w="1179195"/>
                <a:gridCol w="1449070"/>
              </a:tblGrid>
              <a:tr h="908050">
                <a:tc>
                  <a:txBody>
                    <a:bodyPr/>
                    <a:lstStyle/>
                    <a:p>
                      <a:pPr>
                        <a:buNone/>
                      </a:pPr>
                      <a:endParaRPr lang="zh-CN" altLang="en-US"/>
                    </a:p>
                  </a:txBody>
                  <a:tcPr/>
                </a:tc>
                <a:tc>
                  <a:txBody>
                    <a:bodyPr/>
                    <a:lstStyle/>
                    <a:p>
                      <a:pPr>
                        <a:buNone/>
                      </a:pPr>
                      <a:r>
                        <a:rPr lang="en-US" altLang="zh-CN" sz="1800"/>
                        <a:t>functions</a:t>
                      </a:r>
                      <a:endParaRPr lang="en-US" altLang="zh-CN" sz="1800"/>
                    </a:p>
                  </a:txBody>
                  <a:tcPr anchor="ctr"/>
                </a:tc>
                <a:tc>
                  <a:txBody>
                    <a:bodyPr/>
                    <a:lstStyle/>
                    <a:p>
                      <a:pPr>
                        <a:buNone/>
                      </a:pPr>
                      <a:r>
                        <a:rPr lang="en-US" altLang="zh-CN" sz="1800"/>
                        <a:t>information     </a:t>
                      </a:r>
                      <a:endParaRPr lang="en-US" altLang="zh-CN" sz="1800"/>
                    </a:p>
                    <a:p>
                      <a:pPr>
                        <a:buNone/>
                      </a:pPr>
                      <a:r>
                        <a:rPr lang="en-US" altLang="zh-CN" sz="1800"/>
                        <a:t>     levels</a:t>
                      </a:r>
                      <a:endParaRPr lang="en-US" altLang="zh-CN" sz="1800"/>
                    </a:p>
                  </a:txBody>
                  <a:tcPr anchor="ctr"/>
                </a:tc>
                <a:tc>
                  <a:txBody>
                    <a:bodyPr/>
                    <a:lstStyle/>
                    <a:p>
                      <a:pPr algn="ctr">
                        <a:buNone/>
                      </a:pPr>
                      <a:r>
                        <a:rPr lang="en-US" altLang="zh-CN" sz="1800"/>
                        <a:t>keywords</a:t>
                      </a:r>
                      <a:endParaRPr lang="en-US" altLang="zh-CN" sz="1800"/>
                    </a:p>
                  </a:txBody>
                  <a:tcPr anchor="ctr"/>
                </a:tc>
              </a:tr>
              <a:tr h="1156335">
                <a:tc>
                  <a:txBody>
                    <a:bodyPr/>
                    <a:lstStyle/>
                    <a:p>
                      <a:pPr>
                        <a:buNone/>
                      </a:pPr>
                      <a:r>
                        <a:rPr lang="en-US" altLang="zh-CN" sz="1800" b="1"/>
                        <a:t>S1</a:t>
                      </a:r>
                      <a:endParaRPr lang="en-US" altLang="zh-CN" sz="1800" b="1"/>
                    </a:p>
                  </a:txBody>
                  <a:tcPr anchor="ctr"/>
                </a:tc>
                <a:tc>
                  <a:txBody>
                    <a:bodyPr/>
                    <a:lstStyle/>
                    <a:p>
                      <a:pPr>
                        <a:buNone/>
                      </a:pPr>
                      <a:endParaRPr lang="en-US" altLang="zh-CN" sz="1400">
                        <a:latin typeface="Times New Roman" panose="02020603050405020304" charset="0"/>
                        <a:cs typeface="Times New Roman" panose="02020603050405020304" charset="0"/>
                      </a:endParaRPr>
                    </a:p>
                  </a:txBody>
                  <a:tcPr/>
                </a:tc>
                <a:tc>
                  <a:txBody>
                    <a:bodyPr/>
                    <a:lstStyle/>
                    <a:p>
                      <a:pPr>
                        <a:buNone/>
                      </a:pPr>
                      <a:endParaRPr lang="en-US" altLang="zh-CN" sz="1400">
                        <a:latin typeface="Times New Roman" panose="02020603050405020304" charset="0"/>
                        <a:cs typeface="Times New Roman" panose="02020603050405020304" charset="0"/>
                      </a:endParaRPr>
                    </a:p>
                  </a:txBody>
                  <a:tcPr/>
                </a:tc>
                <a:tc>
                  <a:txBody>
                    <a:bodyPr/>
                    <a:lstStyle/>
                    <a:p>
                      <a:pPr algn="l">
                        <a:buNone/>
                      </a:pPr>
                      <a:endParaRPr lang="en-US" altLang="zh-CN" sz="1400">
                        <a:latin typeface="Times New Roman" panose="02020603050405020304" charset="0"/>
                        <a:cs typeface="Times New Roman" panose="02020603050405020304" charset="0"/>
                      </a:endParaRPr>
                    </a:p>
                  </a:txBody>
                  <a:tcPr/>
                </a:tc>
              </a:tr>
              <a:tr h="1165860">
                <a:tc>
                  <a:txBody>
                    <a:bodyPr/>
                    <a:lstStyle/>
                    <a:p>
                      <a:pPr>
                        <a:buNone/>
                      </a:pPr>
                      <a:r>
                        <a:rPr lang="en-US" altLang="zh-CN" sz="1800" b="1"/>
                        <a:t>S2</a:t>
                      </a:r>
                      <a:endParaRPr lang="en-US" altLang="zh-CN" sz="1800" b="1"/>
                    </a:p>
                  </a:txBody>
                  <a:tcPr anchor="ctr"/>
                </a:tc>
                <a:tc>
                  <a:txBody>
                    <a:bodyPr/>
                    <a:lstStyle/>
                    <a:p>
                      <a:pPr>
                        <a:buNone/>
                      </a:pPr>
                      <a:endParaRPr lang="en-US" altLang="zh-CN" sz="1400">
                        <a:latin typeface="Times New Roman" panose="02020603050405020304" charset="0"/>
                        <a:cs typeface="Times New Roman" panose="02020603050405020304" charset="0"/>
                      </a:endParaRPr>
                    </a:p>
                  </a:txBody>
                  <a:tcPr/>
                </a:tc>
                <a:tc>
                  <a:txBody>
                    <a:bodyPr/>
                    <a:lstStyle/>
                    <a:p>
                      <a:pPr>
                        <a:buNone/>
                      </a:pPr>
                      <a:endParaRPr lang="en-US" altLang="zh-CN" sz="1400">
                        <a:latin typeface="Times New Roman" panose="02020603050405020304" charset="0"/>
                        <a:cs typeface="Times New Roman" panose="02020603050405020304" charset="0"/>
                      </a:endParaRPr>
                    </a:p>
                  </a:txBody>
                  <a:tcPr/>
                </a:tc>
                <a:tc>
                  <a:txBody>
                    <a:bodyPr/>
                    <a:lstStyle/>
                    <a:p>
                      <a:pPr algn="l">
                        <a:buNone/>
                      </a:pPr>
                      <a:endParaRPr lang="en-US" altLang="zh-CN" sz="1400">
                        <a:latin typeface="Times New Roman" panose="02020603050405020304" charset="0"/>
                        <a:cs typeface="Times New Roman" panose="02020603050405020304" charset="0"/>
                      </a:endParaRPr>
                    </a:p>
                  </a:txBody>
                  <a:tcPr/>
                </a:tc>
              </a:tr>
              <a:tr h="1657985">
                <a:tc>
                  <a:txBody>
                    <a:bodyPr/>
                    <a:lstStyle/>
                    <a:p>
                      <a:pPr>
                        <a:buNone/>
                      </a:pPr>
                      <a:r>
                        <a:rPr lang="en-US" altLang="zh-CN" sz="1800" b="1"/>
                        <a:t>S3</a:t>
                      </a:r>
                      <a:endParaRPr lang="en-US" altLang="zh-CN" sz="1800" b="1"/>
                    </a:p>
                    <a:p>
                      <a:pPr>
                        <a:buNone/>
                      </a:pPr>
                      <a:endParaRPr lang="en-US" altLang="zh-CN" sz="1800" b="1"/>
                    </a:p>
                    <a:p>
                      <a:pPr>
                        <a:buNone/>
                      </a:pPr>
                      <a:endParaRPr lang="en-US" altLang="zh-CN" sz="1800" b="1"/>
                    </a:p>
                    <a:p>
                      <a:pPr>
                        <a:buNone/>
                      </a:pPr>
                      <a:endParaRPr lang="en-US" altLang="zh-CN" sz="1800" b="1"/>
                    </a:p>
                    <a:p>
                      <a:pPr>
                        <a:buNone/>
                      </a:pPr>
                      <a:endParaRPr lang="en-US" altLang="zh-CN" sz="1800" b="1"/>
                    </a:p>
                    <a:p>
                      <a:pPr>
                        <a:buNone/>
                      </a:pPr>
                      <a:endParaRPr lang="en-US" altLang="zh-CN" sz="1800" b="1"/>
                    </a:p>
                  </a:txBody>
                  <a:tcPr anchor="ctr"/>
                </a:tc>
                <a:tc>
                  <a:txBody>
                    <a:bodyPr/>
                    <a:lstStyle/>
                    <a:p>
                      <a:pPr algn="l" fontAlgn="auto">
                        <a:lnSpc>
                          <a:spcPct val="100000"/>
                        </a:lnSpc>
                      </a:pPr>
                      <a:r>
                        <a:rPr lang="en-US" altLang="zh-CN" sz="1400">
                          <a:solidFill>
                            <a:srgbClr val="BC6663"/>
                          </a:solidFill>
                          <a:latin typeface="Impact" panose="020B0806030902050204" pitchFamily="34" charset="0"/>
                          <a:sym typeface="+mn-ea"/>
                        </a:rPr>
                        <a:t> </a:t>
                      </a:r>
                      <a:endParaRPr lang="en-US" altLang="zh-CN" sz="1400">
                        <a:latin typeface="Times New Roman" panose="02020603050405020304" charset="0"/>
                        <a:cs typeface="Times New Roman" panose="02020603050405020304" charset="0"/>
                        <a:sym typeface="+mn-ea"/>
                      </a:endParaRPr>
                    </a:p>
                  </a:txBody>
                  <a:tcPr/>
                </a:tc>
                <a:tc>
                  <a:txBody>
                    <a:bodyPr/>
                    <a:lstStyle/>
                    <a:p>
                      <a:pPr>
                        <a:buNone/>
                      </a:pPr>
                      <a:endParaRPr lang="en-US" altLang="zh-CN" sz="1400">
                        <a:latin typeface="Times New Roman" panose="02020603050405020304" charset="0"/>
                        <a:cs typeface="Times New Roman" panose="02020603050405020304" charset="0"/>
                      </a:endParaRPr>
                    </a:p>
                  </a:txBody>
                  <a:tcPr/>
                </a:tc>
                <a:tc>
                  <a:txBody>
                    <a:bodyPr/>
                    <a:lstStyle/>
                    <a:p>
                      <a:pPr algn="l">
                        <a:buNone/>
                      </a:pPr>
                      <a:endParaRPr lang="en-US" altLang="zh-CN" sz="1400">
                        <a:latin typeface="Times New Roman" panose="02020603050405020304" charset="0"/>
                        <a:cs typeface="Times New Roman" panose="02020603050405020304" charset="0"/>
                      </a:endParaRPr>
                    </a:p>
                  </a:txBody>
                  <a:tcPr/>
                </a:tc>
              </a:tr>
            </a:tbl>
          </a:graphicData>
        </a:graphic>
      </p:graphicFrame>
      <p:sp>
        <p:nvSpPr>
          <p:cNvPr id="2" name="文本框 1"/>
          <p:cNvSpPr txBox="1"/>
          <p:nvPr/>
        </p:nvSpPr>
        <p:spPr>
          <a:xfrm>
            <a:off x="4828540" y="1340485"/>
            <a:ext cx="1318260" cy="645160"/>
          </a:xfrm>
          <a:prstGeom prst="rect">
            <a:avLst/>
          </a:prstGeom>
          <a:noFill/>
        </p:spPr>
        <p:txBody>
          <a:bodyPr wrap="square" rtlCol="0">
            <a:spAutoFit/>
          </a:bodyPr>
          <a:lstStyle/>
          <a:p>
            <a:pPr algn="l">
              <a:lnSpc>
                <a:spcPct val="100000"/>
              </a:lnSpc>
              <a:buClrTx/>
              <a:buSzTx/>
              <a:buNone/>
            </a:pPr>
            <a:r>
              <a:rPr lang="en-US" altLang="zh-CN" b="1">
                <a:solidFill>
                  <a:srgbClr val="FF0000"/>
                </a:solidFill>
                <a:sym typeface="+mn-ea"/>
              </a:rPr>
              <a:t>transitional    </a:t>
            </a:r>
            <a:endParaRPr lang="en-US" altLang="zh-CN" b="1">
              <a:solidFill>
                <a:srgbClr val="FF0000"/>
              </a:solidFill>
              <a:sym typeface="+mn-ea"/>
            </a:endParaRPr>
          </a:p>
          <a:p>
            <a:pPr algn="l">
              <a:lnSpc>
                <a:spcPct val="100000"/>
              </a:lnSpc>
              <a:buClrTx/>
              <a:buSzTx/>
              <a:buNone/>
            </a:pPr>
            <a:r>
              <a:rPr lang="en-US" altLang="zh-CN" b="1">
                <a:solidFill>
                  <a:srgbClr val="FF0000"/>
                </a:solidFill>
                <a:sym typeface="+mn-ea"/>
              </a:rPr>
              <a:t>  sentence</a:t>
            </a:r>
            <a:endParaRPr lang="en-US" altLang="zh-CN" b="1" dirty="0">
              <a:solidFill>
                <a:srgbClr val="FF0000"/>
              </a:solidFill>
              <a:latin typeface="微软雅黑" panose="020B0503020204020204" pitchFamily="34" charset="-122"/>
              <a:ea typeface="微软雅黑" panose="020B0503020204020204" pitchFamily="34" charset="-122"/>
              <a:sym typeface="+mn-ea"/>
            </a:endParaRPr>
          </a:p>
        </p:txBody>
      </p:sp>
      <p:sp>
        <p:nvSpPr>
          <p:cNvPr id="3" name="文本框 2"/>
          <p:cNvSpPr txBox="1"/>
          <p:nvPr/>
        </p:nvSpPr>
        <p:spPr>
          <a:xfrm>
            <a:off x="4589145" y="2326005"/>
            <a:ext cx="1671955" cy="922020"/>
          </a:xfrm>
          <a:prstGeom prst="rect">
            <a:avLst/>
          </a:prstGeom>
          <a:noFill/>
        </p:spPr>
        <p:txBody>
          <a:bodyPr wrap="square" rtlCol="0">
            <a:spAutoFit/>
          </a:bodyPr>
          <a:lstStyle/>
          <a:p>
            <a:pPr lvl="0" algn="ctr">
              <a:buClrTx/>
              <a:buSzTx/>
              <a:buFontTx/>
            </a:pPr>
            <a:r>
              <a:rPr lang="en-US" altLang="zh-CN" b="1">
                <a:solidFill>
                  <a:srgbClr val="FF0000"/>
                </a:solidFill>
                <a:sym typeface="+mn-ea"/>
              </a:rPr>
              <a:t>the 2nd phenomenon </a:t>
            </a:r>
            <a:endParaRPr lang="en-US" altLang="zh-CN" b="1">
              <a:solidFill>
                <a:srgbClr val="FF0000"/>
              </a:solidFill>
              <a:sym typeface="+mn-ea"/>
            </a:endParaRPr>
          </a:p>
          <a:p>
            <a:pPr lvl="0" algn="l">
              <a:buClrTx/>
              <a:buSzTx/>
              <a:buFontTx/>
            </a:pPr>
            <a:r>
              <a:rPr lang="en-US" altLang="zh-CN" b="1">
                <a:solidFill>
                  <a:srgbClr val="FF0000"/>
                </a:solidFill>
                <a:sym typeface="+mn-ea"/>
              </a:rPr>
              <a:t>      &amp; bad effect</a:t>
            </a:r>
            <a:endParaRPr lang="en-US" altLang="zh-CN" b="1">
              <a:solidFill>
                <a:srgbClr val="FF0000"/>
              </a:solidFill>
              <a:sym typeface="+mn-ea"/>
            </a:endParaRPr>
          </a:p>
        </p:txBody>
      </p:sp>
      <p:sp>
        <p:nvSpPr>
          <p:cNvPr id="5" name="文本框 4"/>
          <p:cNvSpPr txBox="1"/>
          <p:nvPr/>
        </p:nvSpPr>
        <p:spPr>
          <a:xfrm>
            <a:off x="4749800" y="3705225"/>
            <a:ext cx="1511300" cy="922020"/>
          </a:xfrm>
          <a:prstGeom prst="rect">
            <a:avLst/>
          </a:prstGeom>
          <a:noFill/>
        </p:spPr>
        <p:txBody>
          <a:bodyPr wrap="square" rtlCol="0">
            <a:spAutoFit/>
          </a:bodyPr>
          <a:lstStyle/>
          <a:p>
            <a:pPr lvl="0" algn="l">
              <a:buClrTx/>
              <a:buSzTx/>
              <a:buFontTx/>
            </a:pPr>
            <a:r>
              <a:rPr lang="en-US" altLang="zh-CN" b="1">
                <a:sym typeface="+mn-ea"/>
              </a:rPr>
              <a:t>     </a:t>
            </a:r>
            <a:r>
              <a:rPr lang="en-US" altLang="zh-CN" b="1">
                <a:solidFill>
                  <a:srgbClr val="FF0000"/>
                </a:solidFill>
                <a:sym typeface="+mn-ea"/>
              </a:rPr>
              <a:t>reason </a:t>
            </a:r>
            <a:endParaRPr lang="en-US" altLang="zh-CN" b="1">
              <a:solidFill>
                <a:srgbClr val="FF0000"/>
              </a:solidFill>
              <a:sym typeface="+mn-ea"/>
            </a:endParaRPr>
          </a:p>
          <a:p>
            <a:pPr lvl="0" algn="l">
              <a:buClrTx/>
              <a:buSzTx/>
              <a:buFontTx/>
            </a:pPr>
            <a:r>
              <a:rPr lang="en-US" altLang="zh-CN" b="1">
                <a:solidFill>
                  <a:srgbClr val="FF0000"/>
                </a:solidFill>
                <a:sym typeface="+mn-ea"/>
              </a:rPr>
              <a:t>     for the phenomenon</a:t>
            </a:r>
            <a:endParaRPr lang="en-US" altLang="zh-CN" b="1">
              <a:solidFill>
                <a:srgbClr val="FF0000"/>
              </a:solidFill>
              <a:sym typeface="+mn-ea"/>
            </a:endParaRPr>
          </a:p>
        </p:txBody>
      </p:sp>
      <p:sp>
        <p:nvSpPr>
          <p:cNvPr id="9" name="文本框 8"/>
          <p:cNvSpPr txBox="1"/>
          <p:nvPr/>
        </p:nvSpPr>
        <p:spPr>
          <a:xfrm>
            <a:off x="6053455" y="1332230"/>
            <a:ext cx="1446530" cy="645160"/>
          </a:xfrm>
          <a:prstGeom prst="rect">
            <a:avLst/>
          </a:prstGeom>
          <a:noFill/>
        </p:spPr>
        <p:txBody>
          <a:bodyPr wrap="square" rtlCol="0">
            <a:spAutoFit/>
          </a:bodyPr>
          <a:lstStyle/>
          <a:p>
            <a:pPr lvl="0" algn="ctr">
              <a:buClrTx/>
              <a:buSzTx/>
              <a:buFontTx/>
            </a:pPr>
            <a:r>
              <a:rPr lang="en-US" altLang="zh-CN" b="1">
                <a:solidFill>
                  <a:schemeClr val="bg2">
                    <a:lumMod val="50000"/>
                  </a:schemeClr>
                </a:solidFill>
                <a:sym typeface="+mn-ea"/>
              </a:rPr>
              <a:t>redundant  point</a:t>
            </a:r>
            <a:endParaRPr lang="en-US" altLang="zh-CN" b="1">
              <a:solidFill>
                <a:schemeClr val="bg2">
                  <a:lumMod val="50000"/>
                </a:schemeClr>
              </a:solidFill>
              <a:sym typeface="+mn-ea"/>
            </a:endParaRPr>
          </a:p>
        </p:txBody>
      </p:sp>
      <p:sp>
        <p:nvSpPr>
          <p:cNvPr id="12" name="文本框 11"/>
          <p:cNvSpPr txBox="1"/>
          <p:nvPr/>
        </p:nvSpPr>
        <p:spPr>
          <a:xfrm>
            <a:off x="6196965" y="2611755"/>
            <a:ext cx="1501775" cy="275590"/>
          </a:xfrm>
          <a:prstGeom prst="rect">
            <a:avLst/>
          </a:prstGeom>
          <a:noFill/>
        </p:spPr>
        <p:txBody>
          <a:bodyPr wrap="square" rtlCol="0">
            <a:spAutoFit/>
          </a:bodyPr>
          <a:lstStyle/>
          <a:p>
            <a:pPr lvl="0" algn="l">
              <a:buClrTx/>
              <a:buSzTx/>
              <a:buFontTx/>
            </a:pPr>
            <a:r>
              <a:rPr lang="en-US" altLang="zh-CN" b="1">
                <a:solidFill>
                  <a:schemeClr val="bg2">
                    <a:lumMod val="50000"/>
                  </a:schemeClr>
                </a:solidFill>
                <a:sym typeface="+mn-ea"/>
              </a:rPr>
              <a:t>key point</a:t>
            </a:r>
            <a:endParaRPr lang="en-US" altLang="zh-CN" b="1">
              <a:solidFill>
                <a:schemeClr val="bg2">
                  <a:lumMod val="50000"/>
                </a:schemeClr>
              </a:solidFill>
              <a:sym typeface="+mn-ea"/>
            </a:endParaRPr>
          </a:p>
        </p:txBody>
      </p:sp>
      <p:sp>
        <p:nvSpPr>
          <p:cNvPr id="13" name="文本框 12"/>
          <p:cNvSpPr txBox="1"/>
          <p:nvPr/>
        </p:nvSpPr>
        <p:spPr>
          <a:xfrm>
            <a:off x="6196965" y="4104005"/>
            <a:ext cx="1341120" cy="368300"/>
          </a:xfrm>
          <a:prstGeom prst="rect">
            <a:avLst/>
          </a:prstGeom>
          <a:noFill/>
        </p:spPr>
        <p:txBody>
          <a:bodyPr wrap="square" rtlCol="0">
            <a:spAutoFit/>
          </a:bodyPr>
          <a:lstStyle/>
          <a:p>
            <a:pPr lvl="0" algn="l">
              <a:buClrTx/>
              <a:buSzTx/>
              <a:buFontTx/>
            </a:pPr>
            <a:r>
              <a:rPr lang="en-US" altLang="zh-CN" b="1">
                <a:solidFill>
                  <a:schemeClr val="bg2">
                    <a:lumMod val="50000"/>
                  </a:schemeClr>
                </a:solidFill>
                <a:sym typeface="+mn-ea"/>
              </a:rPr>
              <a:t>minor point</a:t>
            </a:r>
            <a:endParaRPr lang="en-US" altLang="zh-CN" b="1">
              <a:solidFill>
                <a:schemeClr val="bg2">
                  <a:lumMod val="50000"/>
                </a:schemeClr>
              </a:solidFill>
              <a:sym typeface="+mn-ea"/>
            </a:endParaRPr>
          </a:p>
        </p:txBody>
      </p:sp>
      <p:sp>
        <p:nvSpPr>
          <p:cNvPr id="16" name="文本框 15"/>
          <p:cNvSpPr txBox="1"/>
          <p:nvPr/>
        </p:nvSpPr>
        <p:spPr>
          <a:xfrm>
            <a:off x="7475220" y="2320925"/>
            <a:ext cx="1386840" cy="922020"/>
          </a:xfrm>
          <a:prstGeom prst="rect">
            <a:avLst/>
          </a:prstGeom>
          <a:noFill/>
        </p:spPr>
        <p:txBody>
          <a:bodyPr wrap="square" rtlCol="0">
            <a:spAutoFit/>
          </a:bodyPr>
          <a:lstStyle/>
          <a:p>
            <a:pPr lvl="0" algn="l">
              <a:buClrTx/>
              <a:buSzTx/>
              <a:buFontTx/>
            </a:pPr>
            <a:r>
              <a:rPr lang="en-US" altLang="zh-CN" b="1">
                <a:solidFill>
                  <a:srgbClr val="E51CEF"/>
                </a:solidFill>
                <a:sym typeface="+mn-ea"/>
              </a:rPr>
              <a:t>not enough   </a:t>
            </a:r>
            <a:endParaRPr lang="en-US" altLang="zh-CN" b="1">
              <a:solidFill>
                <a:srgbClr val="E51CEF"/>
              </a:solidFill>
              <a:sym typeface="+mn-ea"/>
            </a:endParaRPr>
          </a:p>
          <a:p>
            <a:pPr lvl="0" algn="l">
              <a:buClrTx/>
              <a:buSzTx/>
              <a:buFontTx/>
            </a:pPr>
            <a:r>
              <a:rPr lang="en-US" altLang="zh-CN" b="1">
                <a:solidFill>
                  <a:srgbClr val="E51CEF"/>
                </a:solidFill>
                <a:sym typeface="+mn-ea"/>
              </a:rPr>
              <a:t>    praise,  </a:t>
            </a:r>
            <a:endParaRPr lang="en-US" altLang="zh-CN" b="1">
              <a:solidFill>
                <a:srgbClr val="E51CEF"/>
              </a:solidFill>
              <a:sym typeface="+mn-ea"/>
            </a:endParaRPr>
          </a:p>
          <a:p>
            <a:pPr lvl="0" algn="l">
              <a:buClrTx/>
              <a:buSzTx/>
              <a:buFontTx/>
            </a:pPr>
            <a:r>
              <a:rPr lang="en-US" altLang="zh-CN" b="1">
                <a:solidFill>
                  <a:srgbClr val="E51CEF"/>
                </a:solidFill>
                <a:sym typeface="+mn-ea"/>
              </a:rPr>
              <a:t>  damaging</a:t>
            </a:r>
            <a:endParaRPr lang="en-US" altLang="zh-CN" b="1">
              <a:solidFill>
                <a:srgbClr val="E51CEF"/>
              </a:solidFill>
              <a:sym typeface="+mn-ea"/>
            </a:endParaRPr>
          </a:p>
        </p:txBody>
      </p:sp>
      <p:sp>
        <p:nvSpPr>
          <p:cNvPr id="17" name="文本框 16"/>
          <p:cNvSpPr txBox="1"/>
          <p:nvPr/>
        </p:nvSpPr>
        <p:spPr>
          <a:xfrm>
            <a:off x="7322820" y="3346450"/>
            <a:ext cx="1610995" cy="1753235"/>
          </a:xfrm>
          <a:prstGeom prst="rect">
            <a:avLst/>
          </a:prstGeom>
          <a:noFill/>
        </p:spPr>
        <p:txBody>
          <a:bodyPr wrap="square" rtlCol="0">
            <a:spAutoFit/>
          </a:bodyPr>
          <a:lstStyle/>
          <a:p>
            <a:pPr lvl="0" algn="ctr">
              <a:buClrTx/>
              <a:buSzTx/>
              <a:buFontTx/>
            </a:pPr>
            <a:r>
              <a:rPr lang="en-US" altLang="zh-CN" b="1">
                <a:solidFill>
                  <a:srgbClr val="E51CEF"/>
                </a:solidFill>
                <a:sym typeface="+mn-ea"/>
              </a:rPr>
              <a:t>not good ,</a:t>
            </a:r>
            <a:endParaRPr lang="en-US" altLang="zh-CN" b="1">
              <a:solidFill>
                <a:srgbClr val="E51CEF"/>
              </a:solidFill>
              <a:sym typeface="+mn-ea"/>
            </a:endParaRPr>
          </a:p>
          <a:p>
            <a:pPr lvl="0" algn="ctr">
              <a:buClrTx/>
              <a:buSzTx/>
              <a:buFontTx/>
            </a:pPr>
            <a:r>
              <a:rPr lang="en-US" altLang="zh-CN" b="1">
                <a:solidFill>
                  <a:srgbClr val="E51CEF"/>
                </a:solidFill>
                <a:sym typeface="+mn-ea"/>
              </a:rPr>
              <a:t>no point in trying hard for their accomplish-ments</a:t>
            </a:r>
            <a:endParaRPr lang="en-US" altLang="zh-CN" b="1">
              <a:solidFill>
                <a:srgbClr val="E51CEF"/>
              </a:solidFill>
              <a:sym typeface="+mn-ea"/>
            </a:endParaRPr>
          </a:p>
        </p:txBody>
      </p:sp>
      <p:sp>
        <p:nvSpPr>
          <p:cNvPr id="4" name="矩形: 圆角 13"/>
          <p:cNvSpPr/>
          <p:nvPr/>
        </p:nvSpPr>
        <p:spPr>
          <a:xfrm>
            <a:off x="95885" y="4032250"/>
            <a:ext cx="4051300" cy="918845"/>
          </a:xfrm>
          <a:prstGeom prst="roundRect">
            <a:avLst/>
          </a:prstGeom>
          <a:solidFill>
            <a:srgbClr val="FCD8D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000" b="1" dirty="0">
                <a:solidFill>
                  <a:schemeClr val="bg2">
                    <a:lumMod val="50000"/>
                  </a:schemeClr>
                </a:solidFill>
                <a:latin typeface="方正粗黑宋简体" panose="02000000000000000000" charset="-122"/>
                <a:ea typeface="方正粗黑宋简体" panose="02000000000000000000" charset="-122"/>
                <a:cs typeface="方正粗黑宋简体" panose="02000000000000000000" charset="-122"/>
                <a:sym typeface="+mn-ea"/>
              </a:rPr>
              <a:t>Tip 4:  </a:t>
            </a:r>
            <a:r>
              <a:rPr lang="en-US" altLang="zh-CN" sz="2000" b="1" dirty="0">
                <a:solidFill>
                  <a:schemeClr val="bg2">
                    <a:lumMod val="50000"/>
                  </a:schemeClr>
                </a:solidFill>
                <a:latin typeface="Times New Roman" panose="02020603050405020304" charset="0"/>
                <a:ea typeface="方正粗黑宋简体" panose="02000000000000000000" charset="-122"/>
                <a:cs typeface="Times New Roman" panose="02020603050405020304" charset="0"/>
                <a:sym typeface="+mn-ea"/>
              </a:rPr>
              <a:t>Reasons for the key points can be treated as minor points</a:t>
            </a:r>
            <a:r>
              <a:rPr lang="en-US" altLang="zh-CN" sz="2000" b="1" dirty="0">
                <a:solidFill>
                  <a:schemeClr val="tx1">
                    <a:lumMod val="75000"/>
                    <a:lumOff val="25000"/>
                  </a:schemeClr>
                </a:solidFill>
                <a:latin typeface="Times New Roman" panose="02020603050405020304" charset="0"/>
                <a:ea typeface="方正粗黑宋简体" panose="02000000000000000000" charset="-122"/>
                <a:cs typeface="Times New Roman" panose="02020603050405020304" charset="0"/>
                <a:sym typeface="+mn-ea"/>
              </a:rPr>
              <a:t> </a:t>
            </a:r>
            <a:r>
              <a:rPr lang="en-US" altLang="zh-CN" sz="2000" b="1" dirty="0">
                <a:solidFill>
                  <a:schemeClr val="bg2">
                    <a:lumMod val="50000"/>
                  </a:schemeClr>
                </a:solidFill>
                <a:latin typeface="方正粗黑宋简体" panose="02000000000000000000" charset="-122"/>
                <a:ea typeface="方正粗黑宋简体" panose="02000000000000000000" charset="-122"/>
                <a:cs typeface="方正粗黑宋简体" panose="02000000000000000000" charset="-122"/>
                <a:sym typeface="+mn-ea"/>
              </a:rPr>
              <a:t>.</a:t>
            </a:r>
            <a:r>
              <a:rPr lang="en-US" altLang="zh-CN" sz="1400" b="1" dirty="0">
                <a:solidFill>
                  <a:schemeClr val="bg2">
                    <a:lumMod val="50000"/>
                  </a:schemeClr>
                </a:solidFill>
                <a:latin typeface="方正粗黑宋简体" panose="02000000000000000000" charset="-122"/>
                <a:ea typeface="方正粗黑宋简体" panose="02000000000000000000" charset="-122"/>
                <a:cs typeface="方正粗黑宋简体" panose="02000000000000000000" charset="-122"/>
                <a:sym typeface="+mn-ea"/>
              </a:rPr>
              <a:t> </a:t>
            </a:r>
            <a:endParaRPr lang="en-US" altLang="zh-CN" sz="1400" b="1" dirty="0">
              <a:solidFill>
                <a:schemeClr val="bg2">
                  <a:lumMod val="50000"/>
                </a:schemeClr>
              </a:solidFill>
              <a:latin typeface="方正粗黑宋简体" panose="02000000000000000000" charset="-122"/>
              <a:ea typeface="方正粗黑宋简体" panose="02000000000000000000" charset="-122"/>
              <a:cs typeface="方正粗黑宋简体" panose="02000000000000000000" charset="-122"/>
              <a:sym typeface="+mn-ea"/>
            </a:endParaRPr>
          </a:p>
        </p:txBody>
      </p:sp>
      <p:pic>
        <p:nvPicPr>
          <p:cNvPr id="14" name="图片 4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572000" y="127826"/>
            <a:ext cx="4443629" cy="1436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amond(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amond(in)">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diamond(in)">
                                      <p:cBhvr>
                                        <p:cTn id="27" dur="2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diamond(in)">
                                      <p:cBhvr>
                                        <p:cTn id="32" dur="20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diamond(in)">
                                      <p:cBhvr>
                                        <p:cTn id="37" dur="20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diamond(in)">
                                      <p:cBhvr>
                                        <p:cTn id="42" dur="20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ntr" presetSubtype="16"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diamond(in)">
                                      <p:cBhvr>
                                        <p:cTn id="4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9" grpId="0"/>
      <p:bldP spid="12" grpId="0"/>
      <p:bldP spid="13" grpId="0"/>
      <p:bldP spid="16" grpId="0"/>
      <p:bldP spid="17" grpId="0"/>
      <p:bldP spid="4" grpId="0" bldLvl="0" animBg="1"/>
      <p:bldP spid="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p:nvPr/>
        </p:nvSpPr>
        <p:spPr bwMode="auto">
          <a:xfrm>
            <a:off x="1033780" y="1443990"/>
            <a:ext cx="2496820" cy="3105150"/>
          </a:xfrm>
          <a:prstGeom prst="rect">
            <a:avLst/>
          </a:prstGeom>
          <a:noFill/>
          <a:ln w="76200">
            <a:solidFill>
              <a:srgbClr val="9CE4DC"/>
            </a:solidFill>
            <a:round/>
          </a:ln>
        </p:spPr>
        <p:txBody>
          <a:bodyPr anchor="ctr"/>
          <a:lstStyle/>
          <a:p>
            <a:pPr algn="ctr"/>
            <a:endParaRPr>
              <a:ln>
                <a:solidFill>
                  <a:srgbClr val="9CE4DC"/>
                </a:solidFill>
              </a:ln>
            </a:endParaRPr>
          </a:p>
        </p:txBody>
      </p:sp>
      <p:pic>
        <p:nvPicPr>
          <p:cNvPr id="6" name="Picture 4" descr="C:\Users\Administrator\Desktop\6.png"/>
          <p:cNvPicPr>
            <a:picLocks noChangeAspect="1" noChangeArrowheads="1"/>
          </p:cNvPicPr>
          <p:nvPr/>
        </p:nvPicPr>
        <p:blipFill>
          <a:blip r:embed="rId1" cstate="print">
            <a:extLst>
              <a:ext uri="{28A0092B-C50C-407E-A947-70E740481C1C}">
                <a14:useLocalDpi xmlns:a14="http://schemas.microsoft.com/office/drawing/2010/main" val="0"/>
              </a:ext>
            </a:extLst>
          </a:blip>
          <a:srcRect r="49150" b="132"/>
          <a:stretch>
            <a:fillRect/>
          </a:stretch>
        </p:blipFill>
        <p:spPr bwMode="auto">
          <a:xfrm>
            <a:off x="7343140" y="3321050"/>
            <a:ext cx="1484630" cy="1826260"/>
          </a:xfrm>
          <a:prstGeom prst="rect">
            <a:avLst/>
          </a:prstGeom>
          <a:noFill/>
          <a:effectLst>
            <a:outerShdw blurRad="355600" dist="38100" dir="5400000" algn="t" rotWithShape="0">
              <a:prstClr val="black">
                <a:alpha val="22000"/>
              </a:prstClr>
            </a:outerShdw>
          </a:effectLst>
          <a:extLst>
            <a:ext uri="{909E8E84-426E-40DD-AFC4-6F175D3DCCD1}">
              <a14:hiddenFill xmlns:a14="http://schemas.microsoft.com/office/drawing/2010/main">
                <a:solidFill>
                  <a:srgbClr val="FFFFFF"/>
                </a:solidFill>
              </a14:hiddenFill>
            </a:ext>
          </a:extLst>
        </p:spPr>
      </p:pic>
      <p:sp>
        <p:nvSpPr>
          <p:cNvPr id="7" name="TextBox 8"/>
          <p:cNvSpPr txBox="1"/>
          <p:nvPr/>
        </p:nvSpPr>
        <p:spPr>
          <a:xfrm>
            <a:off x="873125" y="890905"/>
            <a:ext cx="2038985" cy="553085"/>
          </a:xfrm>
          <a:prstGeom prst="rect">
            <a:avLst/>
          </a:prstGeom>
          <a:noFill/>
        </p:spPr>
        <p:txBody>
          <a:bodyPr vert="horz" wrap="square" rtlCol="0">
            <a:spAutoFit/>
          </a:bodyPr>
          <a:lstStyle/>
          <a:p>
            <a:pPr algn="just">
              <a:lnSpc>
                <a:spcPct val="150000"/>
              </a:lnSpc>
            </a:pPr>
            <a:r>
              <a:rPr lang="zh-CN" altLang="en-US" sz="2000">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rPr>
              <a:t>1. 不足的：</a:t>
            </a:r>
            <a:r>
              <a:rPr lang="zh-CN" altLang="en-US" sz="2000" u="sng">
                <a:solidFill>
                  <a:schemeClr val="tx1">
                    <a:lumMod val="75000"/>
                    <a:lumOff val="25000"/>
                  </a:schemeClr>
                </a:solidFill>
                <a:latin typeface="Adobe 黑体 Std R" panose="020B0400000000000000" pitchFamily="34" charset="-122"/>
                <a:ea typeface="Adobe 黑体 Std R" panose="020B0400000000000000" pitchFamily="34" charset="-122"/>
              </a:rPr>
              <a:t>                 </a:t>
            </a:r>
            <a:endParaRPr lang="zh-CN" altLang="en-US" sz="2000" u="sng">
              <a:solidFill>
                <a:schemeClr val="tx1">
                  <a:lumMod val="75000"/>
                  <a:lumOff val="25000"/>
                </a:schemeClr>
              </a:solidFill>
              <a:latin typeface="Adobe 黑体 Std R" panose="020B0400000000000000" pitchFamily="34" charset="-122"/>
              <a:ea typeface="Adobe 黑体 Std R" panose="020B0400000000000000" pitchFamily="34" charset="-122"/>
            </a:endParaRPr>
          </a:p>
        </p:txBody>
      </p:sp>
      <p:pic>
        <p:nvPicPr>
          <p:cNvPr id="9" name="Picture 5" descr="F:\Temp\400页超强PPT模板\花PNG\白.png"/>
          <p:cNvPicPr>
            <a:picLocks noChangeAspect="1" noChangeArrowheads="1"/>
          </p:cNvPicPr>
          <p:nvPr/>
        </p:nvPicPr>
        <p:blipFill>
          <a:blip r:embed="rId2">
            <a:duotone>
              <a:prstClr val="black"/>
              <a:srgbClr val="FCD8D3">
                <a:tint val="45000"/>
                <a:satMod val="400000"/>
              </a:srgbClr>
            </a:duotone>
            <a:extLst>
              <a:ext uri="{28A0092B-C50C-407E-A947-70E740481C1C}">
                <a14:useLocalDpi xmlns:a14="http://schemas.microsoft.com/office/drawing/2010/main" val="0"/>
              </a:ext>
            </a:extLst>
          </a:blip>
          <a:stretch>
            <a:fillRect/>
          </a:stretch>
        </p:blipFill>
        <p:spPr bwMode="auto">
          <a:xfrm>
            <a:off x="-495636" y="-226406"/>
            <a:ext cx="1703512" cy="155440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8"/>
          <p:cNvSpPr txBox="1"/>
          <p:nvPr/>
        </p:nvSpPr>
        <p:spPr>
          <a:xfrm>
            <a:off x="5053330" y="493395"/>
            <a:ext cx="2617470" cy="553085"/>
          </a:xfrm>
          <a:prstGeom prst="rect">
            <a:avLst/>
          </a:prstGeom>
          <a:noFill/>
        </p:spPr>
        <p:txBody>
          <a:bodyPr vert="horz" wrap="square" rtlCol="0">
            <a:spAutoFit/>
          </a:bodyPr>
          <a:lstStyle/>
          <a:p>
            <a:pPr algn="just">
              <a:lnSpc>
                <a:spcPct val="150000"/>
              </a:lnSpc>
            </a:pPr>
            <a:r>
              <a:rPr lang="en-US" sz="2000" b="1">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rPr>
              <a:t>2.</a:t>
            </a:r>
            <a:r>
              <a:rPr lang="zh-CN" altLang="en-US" sz="2000" b="1">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rPr>
              <a:t>损害</a:t>
            </a:r>
            <a:r>
              <a:rPr lang="en-US" altLang="zh-CN" sz="2000" b="1">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rPr>
              <a:t>/</a:t>
            </a:r>
            <a:r>
              <a:rPr lang="zh-CN" altLang="en-US" sz="2000" b="1">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rPr>
              <a:t>有害的：</a:t>
            </a:r>
            <a:r>
              <a:rPr lang="zh-CN" altLang="en-US" sz="2000" u="sng">
                <a:solidFill>
                  <a:schemeClr val="tx1">
                    <a:lumMod val="75000"/>
                    <a:lumOff val="25000"/>
                  </a:schemeClr>
                </a:solidFill>
                <a:latin typeface="华文琥珀" panose="02010800040101010101" charset="-122"/>
                <a:ea typeface="华文琥珀" panose="02010800040101010101" charset="-122"/>
                <a:cs typeface="华文琥珀" panose="02010800040101010101" charset="-122"/>
              </a:rPr>
              <a:t> </a:t>
            </a:r>
            <a:r>
              <a:rPr lang="zh-CN" altLang="en-US" sz="2000" u="sng">
                <a:solidFill>
                  <a:schemeClr val="tx1">
                    <a:lumMod val="75000"/>
                    <a:lumOff val="25000"/>
                  </a:schemeClr>
                </a:solidFill>
                <a:latin typeface="Adobe 黑体 Std R" panose="020B0400000000000000" pitchFamily="34" charset="-122"/>
                <a:ea typeface="Adobe 黑体 Std R" panose="020B0400000000000000" pitchFamily="34" charset="-122"/>
              </a:rPr>
              <a:t>                </a:t>
            </a:r>
            <a:endParaRPr lang="zh-CN" altLang="en-US" sz="2000" u="sng">
              <a:solidFill>
                <a:schemeClr val="tx1">
                  <a:lumMod val="75000"/>
                  <a:lumOff val="25000"/>
                </a:schemeClr>
              </a:solidFill>
              <a:latin typeface="Adobe 黑体 Std R" panose="020B0400000000000000" pitchFamily="34" charset="-122"/>
              <a:ea typeface="Adobe 黑体 Std R" panose="020B0400000000000000" pitchFamily="34" charset="-122"/>
            </a:endParaRPr>
          </a:p>
        </p:txBody>
      </p:sp>
      <p:sp>
        <p:nvSpPr>
          <p:cNvPr id="3" name="Rectangle 1"/>
          <p:cNvSpPr/>
          <p:nvPr/>
        </p:nvSpPr>
        <p:spPr bwMode="auto">
          <a:xfrm>
            <a:off x="5053330" y="1047115"/>
            <a:ext cx="2461260" cy="3502025"/>
          </a:xfrm>
          <a:prstGeom prst="rect">
            <a:avLst/>
          </a:prstGeom>
          <a:noFill/>
          <a:ln w="76200">
            <a:solidFill>
              <a:srgbClr val="FCD8D3"/>
            </a:solidFill>
            <a:round/>
          </a:ln>
        </p:spPr>
        <p:txBody>
          <a:bodyPr anchor="ctr"/>
          <a:lstStyle/>
          <a:p>
            <a:pPr algn="ctr"/>
            <a:endParaRPr>
              <a:ln>
                <a:solidFill>
                  <a:srgbClr val="9CE4DC"/>
                </a:solidFill>
              </a:ln>
            </a:endParaRPr>
          </a:p>
        </p:txBody>
      </p:sp>
      <p:sp>
        <p:nvSpPr>
          <p:cNvPr id="5" name="文本框 4"/>
          <p:cNvSpPr txBox="1"/>
          <p:nvPr/>
        </p:nvSpPr>
        <p:spPr>
          <a:xfrm>
            <a:off x="1300480" y="1667510"/>
            <a:ext cx="2118995" cy="2207260"/>
          </a:xfrm>
          <a:prstGeom prst="rect">
            <a:avLst/>
          </a:prstGeom>
          <a:noFill/>
        </p:spPr>
        <p:txBody>
          <a:bodyPr wrap="square" rtlCol="0">
            <a:spAutoFit/>
          </a:bodyPr>
          <a:lstStyle/>
          <a:p>
            <a:pPr fontAlgn="auto">
              <a:lnSpc>
                <a:spcPts val="5500"/>
              </a:lnSpc>
            </a:pPr>
            <a:r>
              <a:rPr lang="en-US" altLang="zh-CN" sz="1200" u="heavy" dirty="0">
                <a:solidFill>
                  <a:schemeClr val="tx1"/>
                </a:solidFill>
                <a:uFillTx/>
                <a:latin typeface="微软雅黑" panose="020B0503020204020204" pitchFamily="34" charset="-122"/>
                <a:ea typeface="微软雅黑" panose="020B0503020204020204" pitchFamily="34" charset="-122"/>
              </a:rPr>
              <a:t>----------------------------------------------------------</a:t>
            </a:r>
            <a:r>
              <a:rPr lang="en-US" altLang="zh-CN" sz="1200" u="heavy" dirty="0">
                <a:uFillTx/>
                <a:latin typeface="微软雅黑" panose="020B0503020204020204" pitchFamily="34" charset="-122"/>
                <a:ea typeface="微软雅黑" panose="020B0503020204020204" pitchFamily="34" charset="-122"/>
                <a:sym typeface="+mn-ea"/>
              </a:rPr>
              <a:t>-----------------------------</a:t>
            </a:r>
            <a:endParaRPr lang="en-US" altLang="zh-CN" sz="1200" u="sng" dirty="0">
              <a:solidFill>
                <a:schemeClr val="tx1"/>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5118100" y="929640"/>
            <a:ext cx="2225675" cy="3617595"/>
          </a:xfrm>
          <a:prstGeom prst="rect">
            <a:avLst/>
          </a:prstGeom>
          <a:noFill/>
        </p:spPr>
        <p:txBody>
          <a:bodyPr wrap="square" rtlCol="0">
            <a:spAutoFit/>
          </a:bodyPr>
          <a:lstStyle/>
          <a:p>
            <a:pPr fontAlgn="auto">
              <a:lnSpc>
                <a:spcPts val="5500"/>
              </a:lnSpc>
            </a:pPr>
            <a:r>
              <a:rPr lang="en-US" altLang="zh-CN" sz="1200" u="heavy" dirty="0">
                <a:solidFill>
                  <a:schemeClr val="tx1"/>
                </a:solidFill>
                <a:uFillTx/>
                <a:latin typeface="微软雅黑" panose="020B0503020204020204" pitchFamily="34" charset="-122"/>
                <a:ea typeface="微软雅黑" panose="020B0503020204020204" pitchFamily="34" charset="-122"/>
              </a:rPr>
              <a:t>--------------------------------------------------</a:t>
            </a:r>
            <a:r>
              <a:rPr lang="en-US" altLang="zh-CN" sz="1200" u="heavy" dirty="0">
                <a:uFillTx/>
                <a:latin typeface="微软雅黑" panose="020B0503020204020204" pitchFamily="34" charset="-122"/>
                <a:ea typeface="微软雅黑" panose="020B0503020204020204" pitchFamily="34" charset="-122"/>
                <a:sym typeface="+mn-ea"/>
              </a:rPr>
              <a:t>----------------------------------------------------------------------------------------------------</a:t>
            </a:r>
            <a:endParaRPr lang="en-US" altLang="zh-CN" sz="1200" u="sng" dirty="0">
              <a:solidFill>
                <a:schemeClr val="tx1"/>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1383665" y="1823085"/>
            <a:ext cx="1725930" cy="368300"/>
          </a:xfrm>
          <a:prstGeom prst="rect">
            <a:avLst/>
          </a:prstGeom>
          <a:noFill/>
        </p:spPr>
        <p:txBody>
          <a:bodyPr wrap="square" rtlCol="0">
            <a:spAutoFit/>
          </a:bodyPr>
          <a:lstStyle/>
          <a:p>
            <a:r>
              <a:rPr lang="en-US" altLang="zh-CN" b="1" dirty="0">
                <a:solidFill>
                  <a:schemeClr val="tx1">
                    <a:lumMod val="75000"/>
                    <a:lumOff val="25000"/>
                  </a:schemeClr>
                </a:solidFill>
                <a:latin typeface="方正粗黑宋简体" panose="02000000000000000000" charset="-122"/>
                <a:ea typeface="方正粗黑宋简体" panose="02000000000000000000" charset="-122"/>
              </a:rPr>
              <a:t>insufficient</a:t>
            </a:r>
            <a:endParaRPr lang="en-US" altLang="zh-CN" b="1" dirty="0">
              <a:solidFill>
                <a:schemeClr val="tx1">
                  <a:lumMod val="75000"/>
                  <a:lumOff val="25000"/>
                </a:schemeClr>
              </a:solidFill>
              <a:latin typeface="方正粗黑宋简体" panose="02000000000000000000" charset="-122"/>
              <a:ea typeface="方正粗黑宋简体" panose="02000000000000000000" charset="-122"/>
            </a:endParaRPr>
          </a:p>
        </p:txBody>
      </p:sp>
      <p:sp>
        <p:nvSpPr>
          <p:cNvPr id="13" name="文本框 12"/>
          <p:cNvSpPr txBox="1"/>
          <p:nvPr/>
        </p:nvSpPr>
        <p:spPr>
          <a:xfrm>
            <a:off x="1380490" y="2586990"/>
            <a:ext cx="1425575" cy="368300"/>
          </a:xfrm>
          <a:prstGeom prst="rect">
            <a:avLst/>
          </a:prstGeom>
          <a:noFill/>
        </p:spPr>
        <p:txBody>
          <a:bodyPr wrap="square" rtlCol="0">
            <a:spAutoFit/>
          </a:bodyPr>
          <a:lstStyle/>
          <a:p>
            <a:r>
              <a:rPr lang="en-US" altLang="zh-CN" b="1" dirty="0">
                <a:solidFill>
                  <a:schemeClr val="tx1">
                    <a:lumMod val="75000"/>
                    <a:lumOff val="25000"/>
                  </a:schemeClr>
                </a:solidFill>
                <a:latin typeface="方正粗黑宋简体" panose="02000000000000000000" charset="-122"/>
                <a:ea typeface="方正粗黑宋简体" panose="02000000000000000000" charset="-122"/>
              </a:rPr>
              <a:t>deficient</a:t>
            </a:r>
            <a:endParaRPr lang="en-US" altLang="zh-CN" b="1" dirty="0">
              <a:solidFill>
                <a:schemeClr val="tx1">
                  <a:lumMod val="75000"/>
                  <a:lumOff val="25000"/>
                </a:schemeClr>
              </a:solidFill>
              <a:latin typeface="方正粗黑宋简体" panose="02000000000000000000" charset="-122"/>
              <a:ea typeface="方正粗黑宋简体" panose="02000000000000000000" charset="-122"/>
            </a:endParaRPr>
          </a:p>
        </p:txBody>
      </p:sp>
      <p:sp>
        <p:nvSpPr>
          <p:cNvPr id="15" name="文本框 14"/>
          <p:cNvSpPr txBox="1"/>
          <p:nvPr/>
        </p:nvSpPr>
        <p:spPr>
          <a:xfrm>
            <a:off x="1383665" y="3244850"/>
            <a:ext cx="1494155" cy="368300"/>
          </a:xfrm>
          <a:prstGeom prst="rect">
            <a:avLst/>
          </a:prstGeom>
          <a:noFill/>
        </p:spPr>
        <p:txBody>
          <a:bodyPr wrap="square" rtlCol="0">
            <a:spAutoFit/>
          </a:bodyPr>
          <a:lstStyle/>
          <a:p>
            <a:r>
              <a:rPr lang="en-US" altLang="zh-CN" b="1" dirty="0">
                <a:solidFill>
                  <a:schemeClr val="tx1">
                    <a:lumMod val="75000"/>
                    <a:lumOff val="25000"/>
                  </a:schemeClr>
                </a:solidFill>
                <a:latin typeface="方正粗黑宋简体" panose="02000000000000000000" charset="-122"/>
                <a:ea typeface="方正粗黑宋简体" panose="02000000000000000000" charset="-122"/>
              </a:rPr>
              <a:t>inadequate</a:t>
            </a:r>
            <a:endParaRPr lang="en-US" altLang="zh-CN" b="1" dirty="0">
              <a:solidFill>
                <a:schemeClr val="tx1">
                  <a:lumMod val="75000"/>
                  <a:lumOff val="25000"/>
                </a:schemeClr>
              </a:solidFill>
              <a:latin typeface="方正粗黑宋简体" panose="02000000000000000000" charset="-122"/>
              <a:ea typeface="方正粗黑宋简体" panose="02000000000000000000" charset="-122"/>
            </a:endParaRPr>
          </a:p>
        </p:txBody>
      </p:sp>
      <p:sp>
        <p:nvSpPr>
          <p:cNvPr id="18" name="文本框 17"/>
          <p:cNvSpPr txBox="1"/>
          <p:nvPr/>
        </p:nvSpPr>
        <p:spPr>
          <a:xfrm>
            <a:off x="5286375" y="1190625"/>
            <a:ext cx="1319530" cy="368300"/>
          </a:xfrm>
          <a:prstGeom prst="rect">
            <a:avLst/>
          </a:prstGeom>
          <a:noFill/>
        </p:spPr>
        <p:txBody>
          <a:bodyPr wrap="square" rtlCol="0">
            <a:spAutoFit/>
          </a:bodyPr>
          <a:lstStyle/>
          <a:p>
            <a:r>
              <a:rPr lang="en-US" altLang="zh-CN" b="1" dirty="0">
                <a:solidFill>
                  <a:schemeClr val="tx1">
                    <a:lumMod val="75000"/>
                    <a:lumOff val="25000"/>
                  </a:schemeClr>
                </a:solidFill>
                <a:latin typeface="方正粗黑宋简体" panose="02000000000000000000" charset="-122"/>
                <a:ea typeface="方正粗黑宋简体" panose="02000000000000000000" charset="-122"/>
              </a:rPr>
              <a:t>impair</a:t>
            </a:r>
            <a:endParaRPr lang="en-US" altLang="zh-CN" b="1" dirty="0">
              <a:solidFill>
                <a:schemeClr val="tx1">
                  <a:lumMod val="75000"/>
                  <a:lumOff val="25000"/>
                </a:schemeClr>
              </a:solidFill>
              <a:latin typeface="方正粗黑宋简体" panose="02000000000000000000" charset="-122"/>
              <a:ea typeface="方正粗黑宋简体" panose="02000000000000000000" charset="-122"/>
            </a:endParaRPr>
          </a:p>
        </p:txBody>
      </p:sp>
      <p:sp>
        <p:nvSpPr>
          <p:cNvPr id="19" name="文本框 18"/>
          <p:cNvSpPr txBox="1"/>
          <p:nvPr/>
        </p:nvSpPr>
        <p:spPr>
          <a:xfrm>
            <a:off x="5274945" y="1882775"/>
            <a:ext cx="1523365" cy="368300"/>
          </a:xfrm>
          <a:prstGeom prst="rect">
            <a:avLst/>
          </a:prstGeom>
          <a:noFill/>
        </p:spPr>
        <p:txBody>
          <a:bodyPr wrap="square" rtlCol="0">
            <a:spAutoFit/>
          </a:bodyPr>
          <a:lstStyle/>
          <a:p>
            <a:r>
              <a:rPr lang="en-US" altLang="zh-CN" b="1" dirty="0">
                <a:solidFill>
                  <a:schemeClr val="tx1">
                    <a:lumMod val="75000"/>
                    <a:lumOff val="25000"/>
                  </a:schemeClr>
                </a:solidFill>
                <a:latin typeface="方正粗黑宋简体" panose="02000000000000000000" charset="-122"/>
                <a:ea typeface="方正粗黑宋简体" panose="02000000000000000000" charset="-122"/>
              </a:rPr>
              <a:t>harm</a:t>
            </a:r>
            <a:endParaRPr lang="en-US" altLang="zh-CN" b="1" dirty="0">
              <a:solidFill>
                <a:schemeClr val="tx1">
                  <a:lumMod val="75000"/>
                  <a:lumOff val="25000"/>
                </a:schemeClr>
              </a:solidFill>
              <a:latin typeface="方正粗黑宋简体" panose="02000000000000000000" charset="-122"/>
              <a:ea typeface="方正粗黑宋简体" panose="02000000000000000000" charset="-122"/>
            </a:endParaRPr>
          </a:p>
        </p:txBody>
      </p:sp>
      <p:sp>
        <p:nvSpPr>
          <p:cNvPr id="20" name="文本框 19"/>
          <p:cNvSpPr txBox="1"/>
          <p:nvPr/>
        </p:nvSpPr>
        <p:spPr>
          <a:xfrm>
            <a:off x="5274945" y="2602865"/>
            <a:ext cx="1319530" cy="368300"/>
          </a:xfrm>
          <a:prstGeom prst="rect">
            <a:avLst/>
          </a:prstGeom>
          <a:noFill/>
        </p:spPr>
        <p:txBody>
          <a:bodyPr wrap="square" rtlCol="0">
            <a:spAutoFit/>
          </a:bodyPr>
          <a:lstStyle/>
          <a:p>
            <a:r>
              <a:rPr lang="en-US" altLang="zh-CN" b="1" dirty="0">
                <a:solidFill>
                  <a:schemeClr val="tx1">
                    <a:lumMod val="75000"/>
                    <a:lumOff val="25000"/>
                  </a:schemeClr>
                </a:solidFill>
                <a:latin typeface="方正粗黑宋简体" panose="02000000000000000000" charset="-122"/>
                <a:ea typeface="方正粗黑宋简体" panose="02000000000000000000" charset="-122"/>
              </a:rPr>
              <a:t>weaken</a:t>
            </a:r>
            <a:endParaRPr lang="en-US" altLang="zh-CN" b="1" dirty="0">
              <a:solidFill>
                <a:schemeClr val="tx1">
                  <a:lumMod val="75000"/>
                  <a:lumOff val="25000"/>
                </a:schemeClr>
              </a:solidFill>
              <a:latin typeface="方正粗黑宋简体" panose="02000000000000000000" charset="-122"/>
              <a:ea typeface="方正粗黑宋简体" panose="02000000000000000000" charset="-122"/>
            </a:endParaRPr>
          </a:p>
        </p:txBody>
      </p:sp>
      <p:sp>
        <p:nvSpPr>
          <p:cNvPr id="11" name="TextBox 10"/>
          <p:cNvSpPr txBox="1"/>
          <p:nvPr/>
        </p:nvSpPr>
        <p:spPr>
          <a:xfrm>
            <a:off x="873125" y="320040"/>
            <a:ext cx="3445510" cy="460375"/>
          </a:xfrm>
          <a:prstGeom prst="rect">
            <a:avLst/>
          </a:prstGeom>
          <a:solidFill>
            <a:srgbClr val="E5F8F6"/>
          </a:solidFill>
        </p:spPr>
        <p:txBody>
          <a:bodyPr wrap="square" rtlCol="0">
            <a:spAutoFit/>
          </a:bodyPr>
          <a:lstStyle/>
          <a:p>
            <a:r>
              <a:rPr lang="en-US" altLang="zh-CN" sz="2400">
                <a:latin typeface="方正粗黑宋简体" panose="02000000000000000000" charset="-122"/>
                <a:ea typeface="方正粗黑宋简体" panose="02000000000000000000" charset="-122"/>
              </a:rPr>
              <a:t>Language database:</a:t>
            </a:r>
            <a:endParaRPr lang="en-US" altLang="zh-CN" sz="2400">
              <a:latin typeface="方正粗黑宋简体" panose="02000000000000000000" charset="-122"/>
              <a:ea typeface="方正粗黑宋简体" panose="02000000000000000000" charset="-122"/>
            </a:endParaRPr>
          </a:p>
        </p:txBody>
      </p:sp>
      <p:sp>
        <p:nvSpPr>
          <p:cNvPr id="8" name="文本框 7"/>
          <p:cNvSpPr txBox="1"/>
          <p:nvPr/>
        </p:nvSpPr>
        <p:spPr>
          <a:xfrm>
            <a:off x="5274945" y="3232785"/>
            <a:ext cx="1319530" cy="368300"/>
          </a:xfrm>
          <a:prstGeom prst="rect">
            <a:avLst/>
          </a:prstGeom>
          <a:noFill/>
        </p:spPr>
        <p:txBody>
          <a:bodyPr wrap="square" rtlCol="0">
            <a:spAutoFit/>
          </a:bodyPr>
          <a:lstStyle/>
          <a:p>
            <a:r>
              <a:rPr lang="en-US" altLang="zh-CN" b="1" dirty="0">
                <a:solidFill>
                  <a:schemeClr val="tx1">
                    <a:lumMod val="75000"/>
                    <a:lumOff val="25000"/>
                  </a:schemeClr>
                </a:solidFill>
                <a:latin typeface="方正粗黑宋简体" panose="02000000000000000000" charset="-122"/>
                <a:ea typeface="方正粗黑宋简体" panose="02000000000000000000" charset="-122"/>
              </a:rPr>
              <a:t>harmful</a:t>
            </a:r>
            <a:endParaRPr lang="en-US" altLang="zh-CN" b="1" dirty="0">
              <a:solidFill>
                <a:schemeClr val="tx1">
                  <a:lumMod val="75000"/>
                  <a:lumOff val="25000"/>
                </a:schemeClr>
              </a:solidFill>
              <a:latin typeface="方正粗黑宋简体" panose="02000000000000000000" charset="-122"/>
              <a:ea typeface="方正粗黑宋简体" panose="02000000000000000000" charset="-122"/>
            </a:endParaRPr>
          </a:p>
        </p:txBody>
      </p:sp>
      <p:sp>
        <p:nvSpPr>
          <p:cNvPr id="16" name="文本框 15"/>
          <p:cNvSpPr txBox="1"/>
          <p:nvPr/>
        </p:nvSpPr>
        <p:spPr>
          <a:xfrm>
            <a:off x="5258435" y="3933825"/>
            <a:ext cx="1888490" cy="368300"/>
          </a:xfrm>
          <a:prstGeom prst="rect">
            <a:avLst/>
          </a:prstGeom>
          <a:noFill/>
        </p:spPr>
        <p:txBody>
          <a:bodyPr wrap="square" rtlCol="0">
            <a:spAutoFit/>
          </a:bodyPr>
          <a:lstStyle/>
          <a:p>
            <a:r>
              <a:rPr lang="en-US" altLang="zh-CN" b="1" dirty="0">
                <a:solidFill>
                  <a:schemeClr val="tx1">
                    <a:lumMod val="75000"/>
                    <a:lumOff val="25000"/>
                  </a:schemeClr>
                </a:solidFill>
                <a:latin typeface="方正粗黑宋简体" panose="02000000000000000000" charset="-122"/>
                <a:ea typeface="方正粗黑宋简体" panose="02000000000000000000" charset="-122"/>
              </a:rPr>
              <a:t>detrimental</a:t>
            </a:r>
            <a:endParaRPr lang="en-US" altLang="zh-CN" b="1" dirty="0">
              <a:solidFill>
                <a:schemeClr val="tx1">
                  <a:lumMod val="75000"/>
                  <a:lumOff val="25000"/>
                </a:schemeClr>
              </a:solidFill>
              <a:latin typeface="方正粗黑宋简体" panose="02000000000000000000" charset="-122"/>
              <a:ea typeface="方正粗黑宋简体" panose="02000000000000000000"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2"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amond(in)">
                                      <p:cBhvr>
                                        <p:cTn id="12" dur="2000"/>
                                        <p:tgtEl>
                                          <p:spTgt spid="7"/>
                                        </p:tgtEl>
                                      </p:cBhvr>
                                    </p:animEffect>
                                  </p:childTnLst>
                                </p:cTn>
                              </p:par>
                              <p:par>
                                <p:cTn id="13" presetID="8" presetClass="entr" presetSubtype="16"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amond(in)">
                                      <p:cBhvr>
                                        <p:cTn id="15" dur="2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linds(horizontal)">
                                      <p:cBhvr>
                                        <p:cTn id="20" dur="500"/>
                                        <p:tgtEl>
                                          <p:spTgt spid="5"/>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linds(horizontal)">
                                      <p:cBhvr>
                                        <p:cTn id="23" dur="500"/>
                                        <p:tgtEl>
                                          <p:spTgt spid="4"/>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linds(horizontal)">
                                      <p:cBhvr>
                                        <p:cTn id="26" dur="500"/>
                                        <p:tgtEl>
                                          <p:spTgt spid="10"/>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linds(horizontal)">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ox(in)">
                                      <p:cBhvr>
                                        <p:cTn id="34" dur="2000"/>
                                        <p:tgtEl>
                                          <p:spTgt spid="12"/>
                                        </p:tgtEl>
                                      </p:cBhvr>
                                    </p:animEffect>
                                  </p:childTnLst>
                                </p:cTn>
                              </p:par>
                              <p:par>
                                <p:cTn id="35" presetID="4" presetClass="entr" presetSubtype="16"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ox(in)">
                                      <p:cBhvr>
                                        <p:cTn id="37" dur="2000"/>
                                        <p:tgtEl>
                                          <p:spTgt spid="13"/>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ox(in)">
                                      <p:cBhvr>
                                        <p:cTn id="40" dur="20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linds(horizontal)">
                                      <p:cBhvr>
                                        <p:cTn id="45" dur="500"/>
                                        <p:tgtEl>
                                          <p:spTgt spid="18"/>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blinds(horizontal)">
                                      <p:cBhvr>
                                        <p:cTn id="48" dur="500"/>
                                        <p:tgtEl>
                                          <p:spTgt spid="19"/>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blinds(horizontal)">
                                      <p:cBhvr>
                                        <p:cTn id="51" dur="500"/>
                                        <p:tgtEl>
                                          <p:spTgt spid="20"/>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blinds(horizontal)">
                                      <p:cBhvr>
                                        <p:cTn id="54" dur="500"/>
                                        <p:tgtEl>
                                          <p:spTgt spid="8"/>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blinds(horizontal)">
                                      <p:cBhvr>
                                        <p:cTn id="5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2" grpId="0"/>
      <p:bldP spid="3" grpId="0" animBg="1"/>
      <p:bldP spid="5" grpId="0"/>
      <p:bldP spid="10" grpId="0"/>
      <p:bldP spid="12" grpId="0"/>
      <p:bldP spid="13" grpId="0"/>
      <p:bldP spid="15" grpId="0"/>
      <p:bldP spid="18" grpId="0"/>
      <p:bldP spid="19" grpId="0"/>
      <p:bldP spid="20" grpId="0"/>
      <p:bldP spid="11" grpId="1" animBg="1"/>
      <p:bldP spid="11" grpId="2" animBg="1"/>
      <p:bldP spid="8"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a:spLocks noChangeArrowheads="1"/>
          </p:cNvSpPr>
          <p:nvPr/>
        </p:nvSpPr>
        <p:spPr bwMode="auto">
          <a:xfrm>
            <a:off x="5570855" y="3944620"/>
            <a:ext cx="3357880" cy="490855"/>
          </a:xfrm>
          <a:prstGeom prst="rect">
            <a:avLst/>
          </a:prstGeom>
          <a:gradFill rotWithShape="1">
            <a:gsLst>
              <a:gs pos="0">
                <a:srgbClr val="ACCEBD"/>
              </a:gs>
              <a:gs pos="100000">
                <a:srgbClr val="505F57">
                  <a:alpha val="0"/>
                </a:srgbClr>
              </a:gs>
            </a:gsLst>
            <a:lin ang="0" scaled="1"/>
          </a:gradFill>
          <a:ln w="9525">
            <a:noFill/>
            <a:miter lim="800000"/>
          </a:ln>
        </p:spPr>
        <p:txBody>
          <a:bodyPr wrap="none" anchor="ctr"/>
          <a:lstStyle/>
          <a:p>
            <a:endParaRPr lang="zh-CN" altLang="en-US"/>
          </a:p>
        </p:txBody>
      </p:sp>
      <p:sp>
        <p:nvSpPr>
          <p:cNvPr id="9" name="Rectangle 5"/>
          <p:cNvSpPr>
            <a:spLocks noChangeArrowheads="1"/>
          </p:cNvSpPr>
          <p:nvPr/>
        </p:nvSpPr>
        <p:spPr bwMode="auto">
          <a:xfrm>
            <a:off x="5142230" y="3195955"/>
            <a:ext cx="3455035" cy="461010"/>
          </a:xfrm>
          <a:prstGeom prst="rect">
            <a:avLst/>
          </a:prstGeom>
          <a:gradFill rotWithShape="1">
            <a:gsLst>
              <a:gs pos="0">
                <a:srgbClr val="BED25A"/>
              </a:gs>
              <a:gs pos="100000">
                <a:srgbClr val="58612A">
                  <a:alpha val="0"/>
                </a:srgbClr>
              </a:gs>
            </a:gsLst>
            <a:lin ang="0" scaled="1"/>
          </a:gradFill>
          <a:ln w="9525">
            <a:noFill/>
            <a:miter lim="800000"/>
          </a:ln>
        </p:spPr>
        <p:txBody>
          <a:bodyPr wrap="none" anchor="ctr"/>
          <a:lstStyle/>
          <a:p>
            <a:endParaRPr lang="zh-CN" altLang="en-US"/>
          </a:p>
        </p:txBody>
      </p:sp>
      <p:sp>
        <p:nvSpPr>
          <p:cNvPr id="8" name="Rectangle 4"/>
          <p:cNvSpPr>
            <a:spLocks noChangeArrowheads="1"/>
          </p:cNvSpPr>
          <p:nvPr/>
        </p:nvSpPr>
        <p:spPr bwMode="auto">
          <a:xfrm>
            <a:off x="4641850" y="2468245"/>
            <a:ext cx="3883660" cy="459740"/>
          </a:xfrm>
          <a:prstGeom prst="rect">
            <a:avLst/>
          </a:prstGeom>
          <a:gradFill rotWithShape="1">
            <a:gsLst>
              <a:gs pos="0">
                <a:srgbClr val="E2E0A0"/>
              </a:gs>
              <a:gs pos="100000">
                <a:srgbClr val="69684A">
                  <a:alpha val="0"/>
                </a:srgbClr>
              </a:gs>
            </a:gsLst>
            <a:lin ang="0" scaled="1"/>
          </a:gradFill>
          <a:ln w="9525">
            <a:noFill/>
            <a:miter lim="800000"/>
          </a:ln>
        </p:spPr>
        <p:txBody>
          <a:bodyPr wrap="none" anchor="ctr"/>
          <a:lstStyle/>
          <a:p>
            <a:endParaRPr lang="zh-CN" altLang="en-US"/>
          </a:p>
        </p:txBody>
      </p:sp>
      <p:sp>
        <p:nvSpPr>
          <p:cNvPr id="7" name="Rectangle 2"/>
          <p:cNvSpPr>
            <a:spLocks noChangeArrowheads="1"/>
          </p:cNvSpPr>
          <p:nvPr/>
        </p:nvSpPr>
        <p:spPr bwMode="auto">
          <a:xfrm>
            <a:off x="4116705" y="1763395"/>
            <a:ext cx="4429760" cy="455930"/>
          </a:xfrm>
          <a:prstGeom prst="rect">
            <a:avLst/>
          </a:prstGeom>
          <a:gradFill rotWithShape="1">
            <a:gsLst>
              <a:gs pos="0">
                <a:srgbClr val="FFD8B1"/>
              </a:gs>
              <a:gs pos="100000">
                <a:srgbClr val="766452">
                  <a:alpha val="0"/>
                </a:srgbClr>
              </a:gs>
            </a:gsLst>
            <a:lin ang="0" scaled="1"/>
          </a:gradFill>
          <a:ln w="9525">
            <a:noFill/>
            <a:miter lim="800000"/>
          </a:ln>
        </p:spPr>
        <p:txBody>
          <a:bodyPr wrap="none" anchor="ctr"/>
          <a:lstStyle/>
          <a:p>
            <a:endParaRPr lang="zh-CN" altLang="en-US"/>
          </a:p>
        </p:txBody>
      </p:sp>
      <p:sp>
        <p:nvSpPr>
          <p:cNvPr id="2" name="文本占位符 1"/>
          <p:cNvSpPr>
            <a:spLocks noGrp="1"/>
          </p:cNvSpPr>
          <p:nvPr>
            <p:ph type="body" sz="quarter" idx="10"/>
          </p:nvPr>
        </p:nvSpPr>
        <p:spPr>
          <a:xfrm>
            <a:off x="784066" y="218599"/>
            <a:ext cx="7462838" cy="397193"/>
          </a:xfrm>
        </p:spPr>
        <p:txBody>
          <a:bodyPr>
            <a:normAutofit fontScale="97500"/>
          </a:bodyPr>
          <a:lstStyle/>
          <a:p>
            <a:r>
              <a:rPr lang="en-US" altLang="zh-CN" sz="2100" dirty="0">
                <a:solidFill>
                  <a:srgbClr val="C00000"/>
                </a:solidFill>
                <a:latin typeface="方正粗黑宋简体" panose="02000000000000000000" charset="-122"/>
                <a:ea typeface="方正粗黑宋简体" panose="02000000000000000000" charset="-122"/>
                <a:cs typeface="+mn-ea"/>
                <a:sym typeface="+mn-lt"/>
              </a:rPr>
              <a:t>information levels of a text </a:t>
            </a:r>
            <a:r>
              <a:rPr lang="zh-CN" altLang="en-US" sz="1600" dirty="0">
                <a:solidFill>
                  <a:srgbClr val="C00000"/>
                </a:solidFill>
                <a:latin typeface="方正粗黑宋简体" panose="02000000000000000000" charset="-122"/>
                <a:ea typeface="方正粗黑宋简体" panose="02000000000000000000" charset="-122"/>
                <a:cs typeface="+mn-ea"/>
                <a:sym typeface="+mn-lt"/>
              </a:rPr>
              <a:t>文本信息分层</a:t>
            </a:r>
            <a:endParaRPr lang="zh-CN" altLang="en-US" sz="1600" dirty="0">
              <a:solidFill>
                <a:srgbClr val="C00000"/>
              </a:solidFill>
              <a:latin typeface="方正粗黑宋简体" panose="02000000000000000000" charset="-122"/>
              <a:ea typeface="方正粗黑宋简体" panose="02000000000000000000" charset="-122"/>
              <a:cs typeface="+mn-ea"/>
              <a:sym typeface="+mn-lt"/>
            </a:endParaRPr>
          </a:p>
        </p:txBody>
      </p:sp>
      <p:grpSp>
        <p:nvGrpSpPr>
          <p:cNvPr id="11" name="组合 10"/>
          <p:cNvGrpSpPr/>
          <p:nvPr/>
        </p:nvGrpSpPr>
        <p:grpSpPr>
          <a:xfrm>
            <a:off x="481013" y="1626870"/>
            <a:ext cx="3845243" cy="2929414"/>
            <a:chOff x="1010" y="2954"/>
            <a:chExt cx="8074" cy="6151"/>
          </a:xfrm>
        </p:grpSpPr>
        <p:sp>
          <p:nvSpPr>
            <p:cNvPr id="29" name="等腰三角形 6"/>
            <p:cNvSpPr/>
            <p:nvPr/>
          </p:nvSpPr>
          <p:spPr>
            <a:xfrm>
              <a:off x="3860" y="2954"/>
              <a:ext cx="2288" cy="1650"/>
            </a:xfrm>
            <a:prstGeom prst="triangle">
              <a:avLst/>
            </a:prstGeom>
            <a:solidFill>
              <a:schemeClr val="accent1"/>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30" name="梯形 29"/>
            <p:cNvSpPr/>
            <p:nvPr/>
          </p:nvSpPr>
          <p:spPr>
            <a:xfrm>
              <a:off x="3012" y="4946"/>
              <a:ext cx="3960" cy="1070"/>
            </a:xfrm>
            <a:prstGeom prst="trapezoid">
              <a:avLst>
                <a:gd name="adj" fmla="val 66428"/>
              </a:avLst>
            </a:prstGeom>
            <a:solidFill>
              <a:schemeClr val="accent4"/>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31" name="梯形 30"/>
            <p:cNvSpPr/>
            <p:nvPr/>
          </p:nvSpPr>
          <p:spPr>
            <a:xfrm>
              <a:off x="2094" y="6359"/>
              <a:ext cx="5862" cy="1143"/>
            </a:xfrm>
            <a:prstGeom prst="trapezoid">
              <a:avLst>
                <a:gd name="adj" fmla="val 66428"/>
              </a:avLst>
            </a:prstGeom>
            <a:solidFill>
              <a:schemeClr val="accent3"/>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32" name="梯形 31"/>
            <p:cNvSpPr/>
            <p:nvPr/>
          </p:nvSpPr>
          <p:spPr>
            <a:xfrm>
              <a:off x="1010" y="7821"/>
              <a:ext cx="8075" cy="1284"/>
            </a:xfrm>
            <a:prstGeom prst="trapezoid">
              <a:avLst>
                <a:gd name="adj" fmla="val 66428"/>
              </a:avLst>
            </a:prstGeom>
            <a:solidFill>
              <a:schemeClr val="accent2"/>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grpSp>
      <p:sp>
        <p:nvSpPr>
          <p:cNvPr id="35" name="TextBox 22"/>
          <p:cNvSpPr txBox="1"/>
          <p:nvPr/>
        </p:nvSpPr>
        <p:spPr>
          <a:xfrm>
            <a:off x="4117024" y="1778823"/>
            <a:ext cx="3148606" cy="391160"/>
          </a:xfrm>
          <a:prstGeom prst="rect">
            <a:avLst/>
          </a:prstGeom>
          <a:noFill/>
        </p:spPr>
        <p:txBody>
          <a:bodyPr wrap="square" rtlCol="0">
            <a:spAutoFit/>
          </a:bodyPr>
          <a:lstStyle/>
          <a:p>
            <a:pPr defTabSz="914400">
              <a:lnSpc>
                <a:spcPct val="130000"/>
              </a:lnSpc>
            </a:pPr>
            <a:r>
              <a:rPr lang="en-US" altLang="zh-CN" sz="1500" b="1" dirty="0">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sym typeface="+mn-lt"/>
              </a:rPr>
              <a:t>the theme information </a:t>
            </a:r>
            <a:r>
              <a:rPr lang="zh-CN" altLang="en-US" sz="1500" b="1" dirty="0">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sym typeface="+mn-lt"/>
              </a:rPr>
              <a:t>主旨信息</a:t>
            </a:r>
            <a:endParaRPr lang="zh-CN" altLang="en-US" sz="1500" b="1" dirty="0">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sym typeface="+mn-lt"/>
            </a:endParaRPr>
          </a:p>
        </p:txBody>
      </p:sp>
      <p:sp>
        <p:nvSpPr>
          <p:cNvPr id="64" name="TextBox 22"/>
          <p:cNvSpPr txBox="1"/>
          <p:nvPr/>
        </p:nvSpPr>
        <p:spPr>
          <a:xfrm>
            <a:off x="4651867" y="2468136"/>
            <a:ext cx="3148606" cy="391160"/>
          </a:xfrm>
          <a:prstGeom prst="rect">
            <a:avLst/>
          </a:prstGeom>
          <a:noFill/>
        </p:spPr>
        <p:txBody>
          <a:bodyPr wrap="square" rtlCol="0">
            <a:spAutoFit/>
          </a:bodyPr>
          <a:lstStyle/>
          <a:p>
            <a:pPr defTabSz="914400">
              <a:lnSpc>
                <a:spcPct val="130000"/>
              </a:lnSpc>
            </a:pPr>
            <a:r>
              <a:rPr lang="en-US" altLang="zh-CN" sz="1500" b="1" dirty="0">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sym typeface="+mn-lt"/>
              </a:rPr>
              <a:t>the main information 主要</a:t>
            </a:r>
            <a:r>
              <a:rPr lang="zh-CN" altLang="en-US" sz="1500" b="1" dirty="0">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sym typeface="+mn-lt"/>
              </a:rPr>
              <a:t>信息</a:t>
            </a:r>
            <a:endParaRPr lang="zh-CN" altLang="en-US" sz="1500" b="1" dirty="0">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sym typeface="+mn-lt"/>
            </a:endParaRPr>
          </a:p>
        </p:txBody>
      </p:sp>
      <p:sp>
        <p:nvSpPr>
          <p:cNvPr id="68" name="TextBox 22"/>
          <p:cNvSpPr txBox="1"/>
          <p:nvPr/>
        </p:nvSpPr>
        <p:spPr>
          <a:xfrm>
            <a:off x="5132419" y="3196184"/>
            <a:ext cx="3148606" cy="391160"/>
          </a:xfrm>
          <a:prstGeom prst="rect">
            <a:avLst/>
          </a:prstGeom>
          <a:noFill/>
        </p:spPr>
        <p:txBody>
          <a:bodyPr wrap="square" rtlCol="0">
            <a:spAutoFit/>
          </a:bodyPr>
          <a:lstStyle/>
          <a:p>
            <a:pPr defTabSz="914400">
              <a:lnSpc>
                <a:spcPct val="130000"/>
              </a:lnSpc>
            </a:pPr>
            <a:r>
              <a:rPr lang="en-US" altLang="zh-CN" sz="1500" b="1" dirty="0">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sym typeface="+mn-lt"/>
              </a:rPr>
              <a:t>the minor information  次要</a:t>
            </a:r>
            <a:r>
              <a:rPr lang="zh-CN" altLang="en-US" sz="1500" b="1" dirty="0">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sym typeface="+mn-lt"/>
              </a:rPr>
              <a:t>信息</a:t>
            </a:r>
            <a:endParaRPr lang="zh-CN" altLang="en-US" sz="1500" b="1" dirty="0">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sym typeface="+mn-lt"/>
            </a:endParaRPr>
          </a:p>
        </p:txBody>
      </p:sp>
      <p:grpSp>
        <p:nvGrpSpPr>
          <p:cNvPr id="12" name="组合 11"/>
          <p:cNvGrpSpPr/>
          <p:nvPr/>
        </p:nvGrpSpPr>
        <p:grpSpPr>
          <a:xfrm>
            <a:off x="2853690" y="2099310"/>
            <a:ext cx="2636044" cy="1969294"/>
            <a:chOff x="6058" y="3748"/>
            <a:chExt cx="5535" cy="4135"/>
          </a:xfrm>
        </p:grpSpPr>
        <p:cxnSp>
          <p:nvCxnSpPr>
            <p:cNvPr id="33" name="直接连接符 11"/>
            <p:cNvCxnSpPr/>
            <p:nvPr/>
          </p:nvCxnSpPr>
          <p:spPr>
            <a:xfrm>
              <a:off x="6058" y="3748"/>
              <a:ext cx="2509" cy="0"/>
            </a:xfrm>
            <a:prstGeom prst="line">
              <a:avLst/>
            </a:prstGeom>
            <a:ln w="12700">
              <a:solidFill>
                <a:schemeClr val="bg1">
                  <a:lumMod val="65000"/>
                </a:schemeClr>
              </a:solidFill>
              <a:headEnd type="oval" w="lg" len="lg"/>
            </a:ln>
          </p:spPr>
          <p:style>
            <a:lnRef idx="1">
              <a:schemeClr val="accent1"/>
            </a:lnRef>
            <a:fillRef idx="0">
              <a:schemeClr val="accent1"/>
            </a:fillRef>
            <a:effectRef idx="0">
              <a:schemeClr val="accent1"/>
            </a:effectRef>
            <a:fontRef idx="minor">
              <a:schemeClr val="tx1"/>
            </a:fontRef>
          </p:style>
        </p:cxnSp>
        <p:cxnSp>
          <p:nvCxnSpPr>
            <p:cNvPr id="62" name="直接连接符 11"/>
            <p:cNvCxnSpPr/>
            <p:nvPr/>
          </p:nvCxnSpPr>
          <p:spPr>
            <a:xfrm>
              <a:off x="7067" y="5126"/>
              <a:ext cx="2509" cy="0"/>
            </a:xfrm>
            <a:prstGeom prst="line">
              <a:avLst/>
            </a:prstGeom>
            <a:ln w="12700">
              <a:solidFill>
                <a:schemeClr val="bg1">
                  <a:lumMod val="65000"/>
                </a:schemeClr>
              </a:solidFill>
              <a:headEnd type="oval" w="lg" len="lg"/>
            </a:ln>
          </p:spPr>
          <p:style>
            <a:lnRef idx="1">
              <a:schemeClr val="accent1"/>
            </a:lnRef>
            <a:fillRef idx="0">
              <a:schemeClr val="accent1"/>
            </a:fillRef>
            <a:effectRef idx="0">
              <a:schemeClr val="accent1"/>
            </a:effectRef>
            <a:fontRef idx="minor">
              <a:schemeClr val="tx1"/>
            </a:fontRef>
          </p:style>
        </p:cxnSp>
        <p:cxnSp>
          <p:nvCxnSpPr>
            <p:cNvPr id="66" name="直接连接符 11"/>
            <p:cNvCxnSpPr/>
            <p:nvPr/>
          </p:nvCxnSpPr>
          <p:spPr>
            <a:xfrm>
              <a:off x="8076" y="6505"/>
              <a:ext cx="2509" cy="0"/>
            </a:xfrm>
            <a:prstGeom prst="line">
              <a:avLst/>
            </a:prstGeom>
            <a:ln w="12700">
              <a:solidFill>
                <a:schemeClr val="bg1">
                  <a:lumMod val="65000"/>
                </a:schemeClr>
              </a:solidFill>
              <a:headEnd type="oval" w="lg" len="lg"/>
            </a:ln>
          </p:spPr>
          <p:style>
            <a:lnRef idx="1">
              <a:schemeClr val="accent1"/>
            </a:lnRef>
            <a:fillRef idx="0">
              <a:schemeClr val="accent1"/>
            </a:fillRef>
            <a:effectRef idx="0">
              <a:schemeClr val="accent1"/>
            </a:effectRef>
            <a:fontRef idx="minor">
              <a:schemeClr val="tx1"/>
            </a:fontRef>
          </p:style>
        </p:cxnSp>
        <p:cxnSp>
          <p:nvCxnSpPr>
            <p:cNvPr id="70" name="直接连接符 11"/>
            <p:cNvCxnSpPr/>
            <p:nvPr/>
          </p:nvCxnSpPr>
          <p:spPr>
            <a:xfrm>
              <a:off x="9085" y="7883"/>
              <a:ext cx="2509" cy="0"/>
            </a:xfrm>
            <a:prstGeom prst="line">
              <a:avLst/>
            </a:prstGeom>
            <a:ln w="12700">
              <a:solidFill>
                <a:schemeClr val="bg1">
                  <a:lumMod val="65000"/>
                </a:schemeClr>
              </a:solidFill>
              <a:headEnd type="oval" w="lg" len="lg"/>
            </a:ln>
          </p:spPr>
          <p:style>
            <a:lnRef idx="1">
              <a:schemeClr val="accent1"/>
            </a:lnRef>
            <a:fillRef idx="0">
              <a:schemeClr val="accent1"/>
            </a:fillRef>
            <a:effectRef idx="0">
              <a:schemeClr val="accent1"/>
            </a:effectRef>
            <a:fontRef idx="minor">
              <a:schemeClr val="tx1"/>
            </a:fontRef>
          </p:style>
        </p:cxnSp>
      </p:grpSp>
      <p:grpSp>
        <p:nvGrpSpPr>
          <p:cNvPr id="13" name="组合 12"/>
          <p:cNvGrpSpPr/>
          <p:nvPr/>
        </p:nvGrpSpPr>
        <p:grpSpPr>
          <a:xfrm>
            <a:off x="3396139" y="1824990"/>
            <a:ext cx="2115503" cy="2267903"/>
            <a:chOff x="8759" y="3458"/>
            <a:chExt cx="4442" cy="4762"/>
          </a:xfrm>
        </p:grpSpPr>
        <p:sp>
          <p:nvSpPr>
            <p:cNvPr id="34" name="TextBox 17"/>
            <p:cNvSpPr txBox="1"/>
            <p:nvPr/>
          </p:nvSpPr>
          <p:spPr>
            <a:xfrm>
              <a:off x="8759" y="3458"/>
              <a:ext cx="1415" cy="628"/>
            </a:xfrm>
            <a:prstGeom prst="rect">
              <a:avLst/>
            </a:prstGeom>
            <a:solidFill>
              <a:schemeClr val="accent1"/>
            </a:solidFill>
          </p:spPr>
          <p:txBody>
            <a:bodyPr wrap="none" rtlCol="0">
              <a:spAutoFit/>
            </a:bodyPr>
            <a:lstStyle/>
            <a:p>
              <a:pPr defTabSz="914400"/>
              <a:r>
                <a:rPr lang="en-US" altLang="zh-CN" sz="1350" b="1" dirty="0">
                  <a:solidFill>
                    <a:schemeClr val="bg1"/>
                  </a:solidFill>
                  <a:cs typeface="+mn-ea"/>
                  <a:sym typeface="+mn-lt"/>
                </a:rPr>
                <a:t>Level 1 </a:t>
              </a:r>
              <a:endParaRPr lang="en-US" altLang="zh-CN" sz="1350" b="1" dirty="0">
                <a:solidFill>
                  <a:schemeClr val="bg1"/>
                </a:solidFill>
                <a:cs typeface="+mn-ea"/>
                <a:sym typeface="+mn-lt"/>
              </a:endParaRPr>
            </a:p>
          </p:txBody>
        </p:sp>
        <p:sp>
          <p:nvSpPr>
            <p:cNvPr id="63" name="TextBox 17"/>
            <p:cNvSpPr txBox="1"/>
            <p:nvPr/>
          </p:nvSpPr>
          <p:spPr>
            <a:xfrm>
              <a:off x="9768" y="4836"/>
              <a:ext cx="1415" cy="628"/>
            </a:xfrm>
            <a:prstGeom prst="rect">
              <a:avLst/>
            </a:prstGeom>
            <a:solidFill>
              <a:schemeClr val="accent4"/>
            </a:solidFill>
          </p:spPr>
          <p:txBody>
            <a:bodyPr wrap="none" rtlCol="0">
              <a:spAutoFit/>
            </a:bodyPr>
            <a:lstStyle/>
            <a:p>
              <a:pPr defTabSz="914400"/>
              <a:r>
                <a:rPr lang="en-US" sz="1350" b="1" dirty="0">
                  <a:solidFill>
                    <a:schemeClr val="bg1"/>
                  </a:solidFill>
                  <a:cs typeface="+mn-ea"/>
                  <a:sym typeface="+mn-lt"/>
                </a:rPr>
                <a:t>Level 2 </a:t>
              </a:r>
              <a:endParaRPr lang="en-US" sz="1350" b="1" dirty="0">
                <a:solidFill>
                  <a:schemeClr val="bg1"/>
                </a:solidFill>
                <a:cs typeface="+mn-ea"/>
                <a:sym typeface="+mn-lt"/>
              </a:endParaRPr>
            </a:p>
          </p:txBody>
        </p:sp>
        <p:sp>
          <p:nvSpPr>
            <p:cNvPr id="67" name="TextBox 17"/>
            <p:cNvSpPr txBox="1"/>
            <p:nvPr/>
          </p:nvSpPr>
          <p:spPr>
            <a:xfrm>
              <a:off x="10777" y="6214"/>
              <a:ext cx="1415" cy="628"/>
            </a:xfrm>
            <a:prstGeom prst="rect">
              <a:avLst/>
            </a:prstGeom>
            <a:solidFill>
              <a:schemeClr val="accent3"/>
            </a:solidFill>
          </p:spPr>
          <p:txBody>
            <a:bodyPr wrap="none" rtlCol="0">
              <a:spAutoFit/>
            </a:bodyPr>
            <a:lstStyle/>
            <a:p>
              <a:pPr defTabSz="914400"/>
              <a:r>
                <a:rPr lang="en-US" sz="1350" b="1" dirty="0">
                  <a:solidFill>
                    <a:schemeClr val="bg1"/>
                  </a:solidFill>
                  <a:cs typeface="+mn-ea"/>
                  <a:sym typeface="+mn-lt"/>
                </a:rPr>
                <a:t>Level 3</a:t>
              </a:r>
              <a:endParaRPr lang="en-US" sz="1350" b="1" dirty="0">
                <a:solidFill>
                  <a:schemeClr val="bg1"/>
                </a:solidFill>
                <a:cs typeface="+mn-ea"/>
                <a:sym typeface="+mn-lt"/>
              </a:endParaRPr>
            </a:p>
          </p:txBody>
        </p:sp>
        <p:sp>
          <p:nvSpPr>
            <p:cNvPr id="71" name="TextBox 17"/>
            <p:cNvSpPr txBox="1"/>
            <p:nvPr/>
          </p:nvSpPr>
          <p:spPr>
            <a:xfrm>
              <a:off x="11786" y="7592"/>
              <a:ext cx="1415" cy="628"/>
            </a:xfrm>
            <a:prstGeom prst="rect">
              <a:avLst/>
            </a:prstGeom>
            <a:solidFill>
              <a:schemeClr val="accent2"/>
            </a:solidFill>
          </p:spPr>
          <p:txBody>
            <a:bodyPr wrap="none" rtlCol="0">
              <a:spAutoFit/>
            </a:bodyPr>
            <a:lstStyle/>
            <a:p>
              <a:pPr defTabSz="914400"/>
              <a:r>
                <a:rPr lang="en-US" altLang="zh-CN" sz="1350" b="1" dirty="0">
                  <a:solidFill>
                    <a:schemeClr val="bg1"/>
                  </a:solidFill>
                  <a:cs typeface="+mn-ea"/>
                  <a:sym typeface="+mn-lt"/>
                </a:rPr>
                <a:t>Level 4</a:t>
              </a:r>
              <a:endParaRPr lang="en-US" altLang="zh-CN" sz="1350" b="1" dirty="0">
                <a:solidFill>
                  <a:schemeClr val="bg1"/>
                </a:solidFill>
                <a:cs typeface="+mn-ea"/>
                <a:sym typeface="+mn-lt"/>
              </a:endParaRPr>
            </a:p>
          </p:txBody>
        </p:sp>
      </p:grpSp>
      <p:sp>
        <p:nvSpPr>
          <p:cNvPr id="72" name="TextBox 22"/>
          <p:cNvSpPr txBox="1"/>
          <p:nvPr/>
        </p:nvSpPr>
        <p:spPr>
          <a:xfrm>
            <a:off x="5612971" y="3852477"/>
            <a:ext cx="3148606" cy="691515"/>
          </a:xfrm>
          <a:prstGeom prst="rect">
            <a:avLst/>
          </a:prstGeom>
          <a:noFill/>
        </p:spPr>
        <p:txBody>
          <a:bodyPr wrap="square" rtlCol="0">
            <a:spAutoFit/>
          </a:bodyPr>
          <a:lstStyle/>
          <a:p>
            <a:pPr defTabSz="914400">
              <a:lnSpc>
                <a:spcPct val="130000"/>
              </a:lnSpc>
            </a:pPr>
            <a:r>
              <a:rPr lang="en-US" altLang="zh-CN" sz="1500" b="1" dirty="0">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sym typeface="+mn-lt"/>
              </a:rPr>
              <a:t>the redundant information </a:t>
            </a:r>
            <a:endParaRPr lang="en-US" altLang="zh-CN" sz="1500" b="1" dirty="0">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sym typeface="+mn-lt"/>
            </a:endParaRPr>
          </a:p>
          <a:p>
            <a:pPr defTabSz="914400">
              <a:lnSpc>
                <a:spcPct val="130000"/>
              </a:lnSpc>
            </a:pPr>
            <a:r>
              <a:rPr lang="en-US" altLang="zh-CN" sz="1500" b="1" dirty="0">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sym typeface="+mn-lt"/>
              </a:rPr>
              <a:t>              冗余信息</a:t>
            </a:r>
            <a:endParaRPr lang="en-US" altLang="zh-CN" sz="1500" b="1" dirty="0">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sym typeface="+mn-lt"/>
            </a:endParaRPr>
          </a:p>
        </p:txBody>
      </p:sp>
      <p:sp>
        <p:nvSpPr>
          <p:cNvPr id="4" name="文本框 3"/>
          <p:cNvSpPr txBox="1"/>
          <p:nvPr/>
        </p:nvSpPr>
        <p:spPr>
          <a:xfrm>
            <a:off x="1913255" y="2099310"/>
            <a:ext cx="927735" cy="368300"/>
          </a:xfrm>
          <a:prstGeom prst="rect">
            <a:avLst/>
          </a:prstGeom>
          <a:noFill/>
        </p:spPr>
        <p:txBody>
          <a:bodyPr wrap="square" rtlCol="0">
            <a:spAutoFit/>
          </a:bodyPr>
          <a:lstStyle/>
          <a:p>
            <a:r>
              <a:rPr lang="zh-CN" altLang="en-US" b="1" dirty="0">
                <a:solidFill>
                  <a:srgbClr val="C00000"/>
                </a:solidFill>
                <a:latin typeface="方正粗黑宋简体" panose="02000000000000000000" charset="-122"/>
                <a:ea typeface="方正粗黑宋简体" panose="02000000000000000000" charset="-122"/>
              </a:rPr>
              <a:t>主要点</a:t>
            </a:r>
            <a:endParaRPr lang="zh-CN" altLang="en-US" b="1" dirty="0">
              <a:solidFill>
                <a:srgbClr val="C00000"/>
              </a:solidFill>
              <a:latin typeface="方正粗黑宋简体" panose="02000000000000000000" charset="-122"/>
              <a:ea typeface="方正粗黑宋简体" panose="02000000000000000000" charset="-122"/>
            </a:endParaRPr>
          </a:p>
        </p:txBody>
      </p:sp>
      <p:sp>
        <p:nvSpPr>
          <p:cNvPr id="3" name="文本框 2"/>
          <p:cNvSpPr txBox="1"/>
          <p:nvPr/>
        </p:nvSpPr>
        <p:spPr>
          <a:xfrm>
            <a:off x="1910080" y="2646680"/>
            <a:ext cx="927735" cy="368300"/>
          </a:xfrm>
          <a:prstGeom prst="rect">
            <a:avLst/>
          </a:prstGeom>
          <a:noFill/>
        </p:spPr>
        <p:txBody>
          <a:bodyPr wrap="square" rtlCol="0">
            <a:spAutoFit/>
          </a:bodyPr>
          <a:lstStyle/>
          <a:p>
            <a:r>
              <a:rPr lang="zh-CN" altLang="en-US" b="1" dirty="0">
                <a:solidFill>
                  <a:srgbClr val="C00000"/>
                </a:solidFill>
                <a:latin typeface="方正粗黑宋简体" panose="02000000000000000000" charset="-122"/>
                <a:ea typeface="方正粗黑宋简体" panose="02000000000000000000" charset="-122"/>
              </a:rPr>
              <a:t>主要点</a:t>
            </a:r>
            <a:endParaRPr lang="zh-CN" altLang="en-US" b="1" dirty="0">
              <a:solidFill>
                <a:srgbClr val="C00000"/>
              </a:solidFill>
              <a:latin typeface="方正粗黑宋简体" panose="02000000000000000000" charset="-122"/>
              <a:ea typeface="方正粗黑宋简体" panose="02000000000000000000" charset="-122"/>
            </a:endParaRPr>
          </a:p>
        </p:txBody>
      </p:sp>
      <p:sp>
        <p:nvSpPr>
          <p:cNvPr id="5" name="文本框 4"/>
          <p:cNvSpPr txBox="1"/>
          <p:nvPr/>
        </p:nvSpPr>
        <p:spPr>
          <a:xfrm>
            <a:off x="1918970" y="3324860"/>
            <a:ext cx="927735" cy="368300"/>
          </a:xfrm>
          <a:prstGeom prst="rect">
            <a:avLst/>
          </a:prstGeom>
          <a:noFill/>
        </p:spPr>
        <p:txBody>
          <a:bodyPr wrap="square" rtlCol="0">
            <a:spAutoFit/>
          </a:bodyPr>
          <a:lstStyle/>
          <a:p>
            <a:r>
              <a:rPr lang="zh-CN" altLang="en-US" b="1" dirty="0">
                <a:solidFill>
                  <a:srgbClr val="C00000"/>
                </a:solidFill>
                <a:latin typeface="方正粗黑宋简体" panose="02000000000000000000" charset="-122"/>
                <a:ea typeface="方正粗黑宋简体" panose="02000000000000000000" charset="-122"/>
              </a:rPr>
              <a:t>次要点</a:t>
            </a:r>
            <a:endParaRPr lang="zh-CN" altLang="en-US" b="1" dirty="0">
              <a:solidFill>
                <a:srgbClr val="C00000"/>
              </a:solidFill>
              <a:latin typeface="方正粗黑宋简体" panose="02000000000000000000" charset="-122"/>
              <a:ea typeface="方正粗黑宋简体" panose="02000000000000000000" charset="-122"/>
            </a:endParaRPr>
          </a:p>
        </p:txBody>
      </p:sp>
      <p:sp>
        <p:nvSpPr>
          <p:cNvPr id="14" name="文本框 13"/>
          <p:cNvSpPr txBox="1"/>
          <p:nvPr/>
        </p:nvSpPr>
        <p:spPr>
          <a:xfrm>
            <a:off x="1775460" y="4114165"/>
            <a:ext cx="1486535" cy="368300"/>
          </a:xfrm>
          <a:prstGeom prst="rect">
            <a:avLst/>
          </a:prstGeom>
          <a:noFill/>
        </p:spPr>
        <p:txBody>
          <a:bodyPr wrap="square" rtlCol="0">
            <a:spAutoFit/>
          </a:bodyPr>
          <a:lstStyle/>
          <a:p>
            <a:r>
              <a:rPr lang="zh-CN" altLang="en-US" b="1" dirty="0">
                <a:solidFill>
                  <a:srgbClr val="C00000"/>
                </a:solidFill>
                <a:latin typeface="方正粗黑宋简体" panose="02000000000000000000" charset="-122"/>
                <a:ea typeface="方正粗黑宋简体" panose="02000000000000000000" charset="-122"/>
              </a:rPr>
              <a:t>需删除信息</a:t>
            </a:r>
            <a:endParaRPr lang="zh-CN" altLang="en-US" b="1" dirty="0">
              <a:solidFill>
                <a:srgbClr val="C00000"/>
              </a:solidFill>
              <a:latin typeface="方正粗黑宋简体" panose="02000000000000000000" charset="-122"/>
              <a:ea typeface="方正粗黑宋简体" panose="02000000000000000000"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edge">
                                      <p:cBhvr>
                                        <p:cTn id="12" dur="2000"/>
                                        <p:tgtEl>
                                          <p:spTgt spid="12"/>
                                        </p:tgtEl>
                                      </p:cBhvr>
                                    </p:animEffect>
                                  </p:childTnLst>
                                </p:cTn>
                              </p:par>
                              <p:par>
                                <p:cTn id="13" presetID="2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edge">
                                      <p:cBhvr>
                                        <p:cTn id="15" dur="2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grpId="0"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diamond(in)">
                                      <p:cBhvr>
                                        <p:cTn id="20" dur="2000"/>
                                        <p:tgtEl>
                                          <p:spTgt spid="35"/>
                                        </p:tgtEl>
                                      </p:cBhvr>
                                    </p:animEffect>
                                  </p:childTnLst>
                                </p:cTn>
                              </p:par>
                              <p:par>
                                <p:cTn id="21" presetID="8" presetClass="entr" presetSubtype="16"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amond(in)">
                                      <p:cBhvr>
                                        <p:cTn id="23" dur="2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0" presetClass="entr" presetSubtype="0" fill="hold" grpId="0" nodeType="clickEffect">
                                  <p:stCondLst>
                                    <p:cond delay="0"/>
                                  </p:stCondLst>
                                  <p:childTnLst>
                                    <p:set>
                                      <p:cBhvr>
                                        <p:cTn id="27" dur="1" fill="hold">
                                          <p:stCondLst>
                                            <p:cond delay="0"/>
                                          </p:stCondLst>
                                        </p:cTn>
                                        <p:tgtEl>
                                          <p:spTgt spid="64"/>
                                        </p:tgtEl>
                                        <p:attrNameLst>
                                          <p:attrName>style.visibility</p:attrName>
                                        </p:attrNameLst>
                                      </p:cBhvr>
                                      <p:to>
                                        <p:strVal val="visible"/>
                                      </p:to>
                                    </p:set>
                                    <p:animEffect transition="in" filter="wedge">
                                      <p:cBhvr>
                                        <p:cTn id="28" dur="2000"/>
                                        <p:tgtEl>
                                          <p:spTgt spid="64"/>
                                        </p:tgtEl>
                                      </p:cBhvr>
                                    </p:animEffect>
                                  </p:childTnLst>
                                </p:cTn>
                              </p:par>
                              <p:par>
                                <p:cTn id="29" presetID="20"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edge">
                                      <p:cBhvr>
                                        <p:cTn id="31" dur="20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linds(horizontal)">
                                      <p:cBhvr>
                                        <p:cTn id="36" dur="500"/>
                                        <p:tgtEl>
                                          <p:spTgt spid="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68"/>
                                        </p:tgtEl>
                                        <p:attrNameLst>
                                          <p:attrName>style.visibility</p:attrName>
                                        </p:attrNameLst>
                                      </p:cBhvr>
                                      <p:to>
                                        <p:strVal val="visible"/>
                                      </p:to>
                                    </p:set>
                                    <p:animEffect transition="in" filter="blinds(horizontal)">
                                      <p:cBhvr>
                                        <p:cTn id="39" dur="500"/>
                                        <p:tgtEl>
                                          <p:spTgt spid="68"/>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blinds(horizontal)">
                                      <p:cBhvr>
                                        <p:cTn id="44" dur="500"/>
                                        <p:tgtEl>
                                          <p:spTgt spid="10"/>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72"/>
                                        </p:tgtEl>
                                        <p:attrNameLst>
                                          <p:attrName>style.visibility</p:attrName>
                                        </p:attrNameLst>
                                      </p:cBhvr>
                                      <p:to>
                                        <p:strVal val="visible"/>
                                      </p:to>
                                    </p:set>
                                    <p:animEffect transition="in" filter="blinds(horizontal)">
                                      <p:cBhvr>
                                        <p:cTn id="47" dur="500"/>
                                        <p:tgtEl>
                                          <p:spTgt spid="72"/>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checkerboard(across)">
                                      <p:cBhvr>
                                        <p:cTn id="52" dur="500"/>
                                        <p:tgtEl>
                                          <p:spTgt spid="4"/>
                                        </p:tgtEl>
                                      </p:cBhvr>
                                    </p:animEffect>
                                  </p:childTnLst>
                                </p:cTn>
                              </p:par>
                            </p:childTnLst>
                          </p:cTn>
                        </p:par>
                      </p:childTnLst>
                    </p:cTn>
                  </p:par>
                  <p:par>
                    <p:cTn id="53" fill="hold">
                      <p:stCondLst>
                        <p:cond delay="indefinite"/>
                      </p:stCondLst>
                      <p:childTnLst>
                        <p:par>
                          <p:cTn id="54" fill="hold">
                            <p:stCondLst>
                              <p:cond delay="0"/>
                            </p:stCondLst>
                            <p:childTnLst>
                              <p:par>
                                <p:cTn id="55" presetID="8" presetClass="entr" presetSubtype="16" fill="hold" grpId="0" nodeType="click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diamond(in)">
                                      <p:cBhvr>
                                        <p:cTn id="57" dur="2000"/>
                                        <p:tgtEl>
                                          <p:spTgt spid="3"/>
                                        </p:tgtEl>
                                      </p:cBhvr>
                                    </p:animEffect>
                                  </p:childTnLst>
                                </p:cTn>
                              </p:par>
                            </p:childTnLst>
                          </p:cTn>
                        </p:par>
                      </p:childTnLst>
                    </p:cTn>
                  </p:par>
                  <p:par>
                    <p:cTn id="58" fill="hold">
                      <p:stCondLst>
                        <p:cond delay="indefinite"/>
                      </p:stCondLst>
                      <p:childTnLst>
                        <p:par>
                          <p:cTn id="59" fill="hold">
                            <p:stCondLst>
                              <p:cond delay="0"/>
                            </p:stCondLst>
                            <p:childTnLst>
                              <p:par>
                                <p:cTn id="60" presetID="8" presetClass="entr" presetSubtype="16" fill="hold" grpId="0"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diamond(in)">
                                      <p:cBhvr>
                                        <p:cTn id="62" dur="2000"/>
                                        <p:tgtEl>
                                          <p:spTgt spid="5"/>
                                        </p:tgtEl>
                                      </p:cBhvr>
                                    </p:animEffect>
                                  </p:childTnLst>
                                </p:cTn>
                              </p:par>
                            </p:childTnLst>
                          </p:cTn>
                        </p:par>
                      </p:childTnLst>
                    </p:cTn>
                  </p:par>
                  <p:par>
                    <p:cTn id="63" fill="hold">
                      <p:stCondLst>
                        <p:cond delay="indefinite"/>
                      </p:stCondLst>
                      <p:childTnLst>
                        <p:par>
                          <p:cTn id="64" fill="hold">
                            <p:stCondLst>
                              <p:cond delay="0"/>
                            </p:stCondLst>
                            <p:childTnLst>
                              <p:par>
                                <p:cTn id="65" presetID="8" presetClass="entr" presetSubtype="16"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diamond(in)">
                                      <p:cBhvr>
                                        <p:cTn id="6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8" grpId="0" animBg="1"/>
      <p:bldP spid="7" grpId="0" animBg="1"/>
      <p:bldP spid="35" grpId="0"/>
      <p:bldP spid="64" grpId="0"/>
      <p:bldP spid="68" grpId="0"/>
      <p:bldP spid="72" grpId="0"/>
      <p:bldP spid="4" grpId="0"/>
      <p:bldP spid="3" grpId="0"/>
      <p:bldP spid="5"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nvSpPr>
        <p:spPr>
          <a:xfrm>
            <a:off x="830580" y="234950"/>
            <a:ext cx="7854315" cy="397510"/>
          </a:xfrm>
        </p:spPr>
        <p:txBody>
          <a:bodyPr>
            <a:normAutofit fontScale="95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sz="2100" dirty="0">
                <a:solidFill>
                  <a:srgbClr val="C00000"/>
                </a:solidFill>
                <a:latin typeface="方正粗黑宋简体" panose="02000000000000000000" charset="-122"/>
                <a:ea typeface="方正粗黑宋简体" panose="02000000000000000000" charset="-122"/>
                <a:cs typeface="+mn-ea"/>
                <a:sym typeface="+mn-lt"/>
              </a:rPr>
              <a:t>Inter-sentence Semantic Logic Relations </a:t>
            </a:r>
            <a:r>
              <a:rPr lang="zh-CN" altLang="en-US" sz="2100" dirty="0">
                <a:solidFill>
                  <a:srgbClr val="C00000"/>
                </a:solidFill>
                <a:latin typeface="方正粗黑宋简体" panose="02000000000000000000" charset="-122"/>
                <a:ea typeface="方正粗黑宋简体" panose="02000000000000000000" charset="-122"/>
                <a:cs typeface="+mn-ea"/>
                <a:sym typeface="+mn-lt"/>
              </a:rPr>
              <a:t>句间语义逻辑关系</a:t>
            </a:r>
            <a:endParaRPr lang="zh-CN" altLang="en-US" sz="2100" dirty="0">
              <a:solidFill>
                <a:srgbClr val="C00000"/>
              </a:solidFill>
              <a:latin typeface="方正粗黑宋简体" panose="02000000000000000000" charset="-122"/>
              <a:ea typeface="方正粗黑宋简体" panose="02000000000000000000" charset="-122"/>
              <a:cs typeface="+mn-ea"/>
              <a:sym typeface="+mn-lt"/>
            </a:endParaRPr>
          </a:p>
        </p:txBody>
      </p:sp>
      <p:sp>
        <p:nvSpPr>
          <p:cNvPr id="35" name="TextBox 22"/>
          <p:cNvSpPr txBox="1"/>
          <p:nvPr/>
        </p:nvSpPr>
        <p:spPr>
          <a:xfrm>
            <a:off x="916305" y="971550"/>
            <a:ext cx="2905760" cy="92964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defTabSz="914400">
              <a:lnSpc>
                <a:spcPct val="130000"/>
              </a:lnSpc>
            </a:pPr>
            <a:r>
              <a:rPr lang="zh-CN" altLang="en-US"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一个句子是另一句子的重新陈述；重新定义；具体说明；举例说明；解释说明；评论。</a:t>
            </a:r>
            <a:endParaRPr lang="zh-CN" altLang="en-US"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endParaRPr>
          </a:p>
        </p:txBody>
      </p:sp>
      <p:sp>
        <p:nvSpPr>
          <p:cNvPr id="4" name="TextBox 22"/>
          <p:cNvSpPr txBox="1"/>
          <p:nvPr/>
        </p:nvSpPr>
        <p:spPr>
          <a:xfrm>
            <a:off x="916305" y="2459990"/>
            <a:ext cx="2906395" cy="65024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defTabSz="914400">
              <a:lnSpc>
                <a:spcPct val="130000"/>
              </a:lnSpc>
            </a:pPr>
            <a:r>
              <a:rPr lang="zh-CN" altLang="en-US"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一个句子通过附加新的东西来延展另一个句子的信息。</a:t>
            </a:r>
            <a:endParaRPr lang="zh-CN" altLang="en-US"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endParaRPr>
          </a:p>
        </p:txBody>
      </p:sp>
      <p:sp>
        <p:nvSpPr>
          <p:cNvPr id="5" name="TextBox 22"/>
          <p:cNvSpPr txBox="1"/>
          <p:nvPr/>
        </p:nvSpPr>
        <p:spPr>
          <a:xfrm>
            <a:off x="916940" y="3849370"/>
            <a:ext cx="2905760" cy="92964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l" defTabSz="914400">
              <a:lnSpc>
                <a:spcPct val="130000"/>
              </a:lnSpc>
              <a:buClrTx/>
              <a:buSzTx/>
              <a:buFontTx/>
            </a:pPr>
            <a:r>
              <a:rPr lang="zh-CN" altLang="en-US"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一个句子通过几种不同的方法来增强另一个句子的信息，包括因果、条件、方式等。</a:t>
            </a:r>
            <a:endParaRPr lang="zh-CN" altLang="en-US"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endParaRPr>
          </a:p>
        </p:txBody>
      </p:sp>
      <p:sp>
        <p:nvSpPr>
          <p:cNvPr id="6" name="文本框 5"/>
          <p:cNvSpPr txBox="1"/>
          <p:nvPr/>
        </p:nvSpPr>
        <p:spPr>
          <a:xfrm>
            <a:off x="22225" y="1169035"/>
            <a:ext cx="808355" cy="398780"/>
          </a:xfrm>
          <a:prstGeom prst="rect">
            <a:avLst/>
          </a:prstGeom>
          <a:noFill/>
        </p:spPr>
        <p:txBody>
          <a:bodyPr wrap="square" rtlCol="0">
            <a:spAutoFit/>
          </a:bodyPr>
          <a:lstStyle/>
          <a:p>
            <a:pPr algn="l"/>
            <a:r>
              <a:rPr lang="zh-CN" altLang="en-US" sz="2000" b="1" dirty="0">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sym typeface="+mn-lt"/>
              </a:rPr>
              <a:t>详述</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22225" y="2643505"/>
            <a:ext cx="693420" cy="398780"/>
          </a:xfrm>
          <a:prstGeom prst="rect">
            <a:avLst/>
          </a:prstGeom>
          <a:noFill/>
        </p:spPr>
        <p:txBody>
          <a:bodyPr wrap="none" rtlCol="0" anchor="t">
            <a:spAutoFit/>
          </a:bodyPr>
          <a:lstStyle/>
          <a:p>
            <a:r>
              <a:rPr lang="zh-CN" altLang="en-US" sz="2000" b="1" dirty="0">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sym typeface="+mn-lt"/>
              </a:rPr>
              <a:t>延展</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7620" y="3999865"/>
            <a:ext cx="693420" cy="398780"/>
          </a:xfrm>
          <a:prstGeom prst="rect">
            <a:avLst/>
          </a:prstGeom>
          <a:noFill/>
        </p:spPr>
        <p:txBody>
          <a:bodyPr wrap="none" rtlCol="0" anchor="t">
            <a:spAutoFit/>
          </a:bodyPr>
          <a:lstStyle/>
          <a:p>
            <a:r>
              <a:rPr lang="zh-CN" altLang="en-US" sz="2000" b="1" dirty="0">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sym typeface="+mn-lt"/>
              </a:rPr>
              <a:t>增强</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9" name="TextBox 22"/>
          <p:cNvSpPr txBox="1"/>
          <p:nvPr/>
        </p:nvSpPr>
        <p:spPr>
          <a:xfrm>
            <a:off x="4144010" y="934085"/>
            <a:ext cx="3163570" cy="37084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defTabSz="914400">
              <a:lnSpc>
                <a:spcPct val="130000"/>
              </a:lnSpc>
            </a:pPr>
            <a:r>
              <a:rPr lang="zh-CN" altLang="en-US"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被陈述/被解释</a:t>
            </a:r>
            <a:r>
              <a:rPr lang="en-US" altLang="zh-CN"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a:t>
            </a:r>
            <a:r>
              <a:rPr lang="zh-CN" altLang="en-US"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被定义</a:t>
            </a:r>
            <a:r>
              <a:rPr lang="en-US" altLang="zh-CN"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a:t>
            </a:r>
            <a:r>
              <a:rPr lang="zh-CN" altLang="en-US"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被评价的句子：</a:t>
            </a:r>
            <a:r>
              <a:rPr lang="zh-CN" altLang="en-US" sz="1400" b="1" dirty="0">
                <a:solidFill>
                  <a:srgbClr val="1D41D5"/>
                </a:solidFill>
                <a:latin typeface="华文仿宋" panose="02010600040101010101" charset="-122"/>
                <a:ea typeface="华文仿宋" panose="02010600040101010101" charset="-122"/>
                <a:cs typeface="方正粗黑宋简体" panose="02000000000000000000" charset="-122"/>
                <a:sym typeface="+mn-lt"/>
              </a:rPr>
              <a:t> </a:t>
            </a:r>
            <a:endParaRPr lang="zh-CN" altLang="en-US" sz="1400" b="1" dirty="0">
              <a:solidFill>
                <a:srgbClr val="1D41D5"/>
              </a:solidFill>
              <a:latin typeface="华文仿宋" panose="02010600040101010101" charset="-122"/>
              <a:ea typeface="华文仿宋" panose="02010600040101010101" charset="-122"/>
              <a:cs typeface="方正粗黑宋简体" panose="02000000000000000000" charset="-122"/>
              <a:sym typeface="+mn-lt"/>
            </a:endParaRPr>
          </a:p>
        </p:txBody>
      </p:sp>
      <p:sp>
        <p:nvSpPr>
          <p:cNvPr id="10" name="TextBox 22"/>
          <p:cNvSpPr txBox="1"/>
          <p:nvPr/>
        </p:nvSpPr>
        <p:spPr>
          <a:xfrm>
            <a:off x="4144010" y="1512570"/>
            <a:ext cx="3163570" cy="37084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defTabSz="914400">
              <a:lnSpc>
                <a:spcPct val="130000"/>
              </a:lnSpc>
            </a:pPr>
            <a:r>
              <a:rPr lang="zh-CN" altLang="en-US"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陈述</a:t>
            </a:r>
            <a:r>
              <a:rPr lang="en-US" altLang="zh-CN"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a:t>
            </a:r>
            <a:r>
              <a:rPr lang="zh-CN" altLang="en-US"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例子</a:t>
            </a:r>
            <a:r>
              <a:rPr lang="en-US" altLang="zh-CN"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a:t>
            </a:r>
            <a:r>
              <a:rPr lang="zh-CN" altLang="en-US"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定义</a:t>
            </a:r>
            <a:r>
              <a:rPr lang="en-US" altLang="zh-CN"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a:t>
            </a:r>
            <a:r>
              <a:rPr lang="zh-CN" altLang="en-US"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评论等的句子：</a:t>
            </a:r>
            <a:endParaRPr lang="zh-CN" altLang="en-US" sz="1400" b="1" dirty="0">
              <a:solidFill>
                <a:schemeClr val="tx1">
                  <a:lumMod val="75000"/>
                  <a:lumOff val="25000"/>
                </a:schemeClr>
              </a:solidFill>
              <a:latin typeface="华文琥珀" panose="02010800040101010101" charset="-122"/>
              <a:ea typeface="华文琥珀" panose="02010800040101010101" charset="-122"/>
              <a:cs typeface="方正粗黑宋简体" panose="02000000000000000000" charset="-122"/>
              <a:sym typeface="+mn-lt"/>
            </a:endParaRPr>
          </a:p>
        </p:txBody>
      </p:sp>
      <p:sp>
        <p:nvSpPr>
          <p:cNvPr id="11" name="TextBox 22"/>
          <p:cNvSpPr txBox="1"/>
          <p:nvPr/>
        </p:nvSpPr>
        <p:spPr>
          <a:xfrm>
            <a:off x="4144010" y="2272665"/>
            <a:ext cx="2992755" cy="37084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defTabSz="914400">
              <a:lnSpc>
                <a:spcPct val="130000"/>
              </a:lnSpc>
            </a:pPr>
            <a:r>
              <a:rPr lang="zh-CN" altLang="en-US"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肯定附加关系的句子：</a:t>
            </a:r>
            <a:endParaRPr lang="zh-CN" altLang="en-US"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endParaRPr>
          </a:p>
        </p:txBody>
      </p:sp>
      <p:sp>
        <p:nvSpPr>
          <p:cNvPr id="13" name="TextBox 22"/>
          <p:cNvSpPr txBox="1"/>
          <p:nvPr/>
        </p:nvSpPr>
        <p:spPr>
          <a:xfrm>
            <a:off x="4123690" y="3763010"/>
            <a:ext cx="3067685" cy="37084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l" defTabSz="914400">
              <a:lnSpc>
                <a:spcPct val="130000"/>
              </a:lnSpc>
              <a:buClrTx/>
              <a:buSzTx/>
              <a:buFontTx/>
            </a:pPr>
            <a:r>
              <a:rPr lang="zh-CN" altLang="en-US"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被增强的句子：</a:t>
            </a:r>
            <a:endParaRPr lang="zh-CN" altLang="en-US" sz="1400" b="1" dirty="0">
              <a:solidFill>
                <a:srgbClr val="1D41D5"/>
              </a:solidFill>
              <a:latin typeface="方正粗黑宋简体" panose="02000000000000000000" charset="-122"/>
              <a:ea typeface="方正粗黑宋简体" panose="02000000000000000000" charset="-122"/>
              <a:cs typeface="方正粗黑宋简体" panose="02000000000000000000" charset="-122"/>
              <a:sym typeface="+mn-lt"/>
            </a:endParaRPr>
          </a:p>
        </p:txBody>
      </p:sp>
      <p:sp>
        <p:nvSpPr>
          <p:cNvPr id="15" name="文本框 14"/>
          <p:cNvSpPr txBox="1"/>
          <p:nvPr/>
        </p:nvSpPr>
        <p:spPr>
          <a:xfrm>
            <a:off x="7513955" y="2770505"/>
            <a:ext cx="1631315" cy="65024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nchor="t">
            <a:spAutoFit/>
          </a:bodyPr>
          <a:lstStyle/>
          <a:p>
            <a:pPr defTabSz="914400">
              <a:lnSpc>
                <a:spcPct val="130000"/>
              </a:lnSpc>
            </a:pPr>
            <a:r>
              <a:rPr lang="zh-CN" altLang="en-US" sz="12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转折后</a:t>
            </a:r>
            <a:r>
              <a:rPr lang="en-US" altLang="zh-CN" sz="12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a:t>
            </a:r>
            <a:r>
              <a:rPr lang="zh-CN" altLang="en-US" sz="1400" b="1" dirty="0">
                <a:solidFill>
                  <a:schemeClr val="tx1"/>
                </a:solidFill>
                <a:effectLst>
                  <a:outerShdw blurRad="38100" dist="19050" dir="2700000" algn="tl" rotWithShape="0">
                    <a:schemeClr val="dk1">
                      <a:alpha val="40000"/>
                    </a:schemeClr>
                  </a:outerShdw>
                </a:effectLst>
                <a:latin typeface="华文仿宋" panose="02010600040101010101" charset="-122"/>
                <a:ea typeface="华文仿宋" panose="02010600040101010101" charset="-122"/>
                <a:cs typeface="方正粗黑宋简体" panose="02000000000000000000" charset="-122"/>
                <a:sym typeface="+mn-lt"/>
              </a:rPr>
              <a:t>要点信息</a:t>
            </a:r>
            <a:r>
              <a:rPr lang="zh-CN" altLang="en-US" sz="1200" b="1" dirty="0">
                <a:solidFill>
                  <a:srgbClr val="1D41D5"/>
                </a:solidFill>
                <a:latin typeface="华文仿宋" panose="02010600040101010101" charset="-122"/>
                <a:ea typeface="华文仿宋" panose="02010600040101010101" charset="-122"/>
                <a:cs typeface="方正粗黑宋简体" panose="02000000000000000000" charset="-122"/>
                <a:sym typeface="+mn-lt"/>
              </a:rPr>
              <a:t>，</a:t>
            </a:r>
            <a:r>
              <a:rPr lang="zh-CN" altLang="en-US" sz="12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转折前</a:t>
            </a:r>
            <a:r>
              <a:rPr lang="en-US" altLang="zh-CN" sz="12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a:t>
            </a:r>
            <a:r>
              <a:rPr lang="zh-CN" altLang="en-US" sz="12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 </a:t>
            </a:r>
            <a:r>
              <a:rPr lang="zh-CN" altLang="en-US" sz="1400" b="1" dirty="0">
                <a:solidFill>
                  <a:schemeClr val="tx1"/>
                </a:solidFill>
                <a:effectLst>
                  <a:outerShdw blurRad="38100" dist="19050" dir="2700000" algn="tl" rotWithShape="0">
                    <a:schemeClr val="dk1">
                      <a:alpha val="40000"/>
                    </a:schemeClr>
                  </a:outerShdw>
                </a:effectLst>
                <a:latin typeface="华文仿宋" panose="02010600040101010101" charset="-122"/>
                <a:ea typeface="华文仿宋" panose="02010600040101010101" charset="-122"/>
                <a:cs typeface="方正粗黑宋简体" panose="02000000000000000000" charset="-122"/>
                <a:sym typeface="+mn-lt"/>
              </a:rPr>
              <a:t>次要点信息</a:t>
            </a:r>
            <a:endParaRPr lang="zh-CN" altLang="en-US" sz="1400" b="1" dirty="0">
              <a:solidFill>
                <a:schemeClr val="tx1"/>
              </a:solidFill>
              <a:effectLst>
                <a:outerShdw blurRad="38100" dist="19050" dir="2700000" algn="tl" rotWithShape="0">
                  <a:schemeClr val="dk1">
                    <a:alpha val="40000"/>
                  </a:schemeClr>
                </a:outerShdw>
              </a:effectLst>
              <a:latin typeface="华文仿宋" panose="02010600040101010101" charset="-122"/>
              <a:ea typeface="华文仿宋" panose="02010600040101010101" charset="-122"/>
              <a:cs typeface="方正粗黑宋简体" panose="02000000000000000000" charset="-122"/>
              <a:sym typeface="+mn-lt"/>
            </a:endParaRPr>
          </a:p>
        </p:txBody>
      </p:sp>
      <p:sp>
        <p:nvSpPr>
          <p:cNvPr id="16" name="文本框 15"/>
          <p:cNvSpPr txBox="1"/>
          <p:nvPr/>
        </p:nvSpPr>
        <p:spPr>
          <a:xfrm>
            <a:off x="7513320" y="2272665"/>
            <a:ext cx="1631315" cy="37084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nchor="t">
            <a:spAutoFit/>
          </a:bodyPr>
          <a:lstStyle/>
          <a:p>
            <a:pPr algn="l" defTabSz="914400">
              <a:lnSpc>
                <a:spcPct val="130000"/>
              </a:lnSpc>
              <a:buClrTx/>
              <a:buSzTx/>
              <a:buFontTx/>
            </a:pPr>
            <a:r>
              <a:rPr lang="zh-CN" altLang="en-US" sz="12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两句皆为</a:t>
            </a:r>
            <a:r>
              <a:rPr lang="zh-CN" altLang="en-US" sz="1200" b="1" dirty="0">
                <a:solidFill>
                  <a:srgbClr val="1D41D5"/>
                </a:solidFill>
                <a:latin typeface="华文仿宋" panose="02010600040101010101" charset="-122"/>
                <a:ea typeface="华文仿宋" panose="02010600040101010101" charset="-122"/>
                <a:cs typeface="方正粗黑宋简体" panose="02000000000000000000" charset="-122"/>
                <a:sym typeface="+mn-lt"/>
              </a:rPr>
              <a:t> </a:t>
            </a:r>
            <a:r>
              <a:rPr lang="zh-CN" altLang="en-US" sz="1400" b="1" dirty="0">
                <a:solidFill>
                  <a:schemeClr val="tx1"/>
                </a:solidFill>
                <a:effectLst>
                  <a:outerShdw blurRad="38100" dist="19050" dir="2700000" algn="tl" rotWithShape="0">
                    <a:schemeClr val="dk1">
                      <a:alpha val="40000"/>
                    </a:schemeClr>
                  </a:outerShdw>
                </a:effectLst>
                <a:latin typeface="华文仿宋" panose="02010600040101010101" charset="-122"/>
                <a:ea typeface="华文仿宋" panose="02010600040101010101" charset="-122"/>
                <a:cs typeface="方正粗黑宋简体" panose="02000000000000000000" charset="-122"/>
                <a:sym typeface="+mn-lt"/>
              </a:rPr>
              <a:t>要点信息</a:t>
            </a:r>
            <a:endParaRPr lang="zh-CN" altLang="en-US" sz="1200" b="1" dirty="0">
              <a:solidFill>
                <a:srgbClr val="1D41D5"/>
              </a:solidFill>
              <a:latin typeface="华文仿宋" panose="02010600040101010101" charset="-122"/>
              <a:ea typeface="华文仿宋" panose="02010600040101010101" charset="-122"/>
              <a:cs typeface="方正粗黑宋简体" panose="02000000000000000000" charset="-122"/>
            </a:endParaRPr>
          </a:p>
        </p:txBody>
      </p:sp>
      <p:sp>
        <p:nvSpPr>
          <p:cNvPr id="17" name="TextBox 22"/>
          <p:cNvSpPr txBox="1"/>
          <p:nvPr/>
        </p:nvSpPr>
        <p:spPr>
          <a:xfrm>
            <a:off x="4144010" y="4323715"/>
            <a:ext cx="3047365" cy="37084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l" defTabSz="914400">
              <a:lnSpc>
                <a:spcPct val="130000"/>
              </a:lnSpc>
              <a:buClrTx/>
              <a:buSzTx/>
              <a:buFontTx/>
            </a:pPr>
            <a:r>
              <a:rPr lang="zh-CN" altLang="en-US"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表因果</a:t>
            </a:r>
            <a:r>
              <a:rPr lang="en-US" altLang="zh-CN" sz="12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a:t>
            </a:r>
            <a:r>
              <a:rPr lang="zh-CN" altLang="en-US"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条件</a:t>
            </a:r>
            <a:r>
              <a:rPr lang="en-US" altLang="zh-CN" sz="12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a:t>
            </a:r>
            <a:r>
              <a:rPr lang="zh-CN" altLang="en-US"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方式的句子</a:t>
            </a:r>
            <a:r>
              <a:rPr lang="zh-CN" altLang="en-US" sz="12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a:t>
            </a:r>
            <a:endParaRPr lang="zh-CN" altLang="en-US" sz="12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endParaRPr>
          </a:p>
        </p:txBody>
      </p:sp>
      <p:sp>
        <p:nvSpPr>
          <p:cNvPr id="19" name="箭头: 下 2"/>
          <p:cNvSpPr/>
          <p:nvPr/>
        </p:nvSpPr>
        <p:spPr>
          <a:xfrm rot="16200000">
            <a:off x="696595" y="1224280"/>
            <a:ext cx="144145" cy="288290"/>
          </a:xfrm>
          <a:prstGeom prst="downArrow">
            <a:avLst/>
          </a:prstGeom>
          <a:solidFill>
            <a:srgbClr val="23686B"/>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箭头: 下 2"/>
          <p:cNvSpPr/>
          <p:nvPr/>
        </p:nvSpPr>
        <p:spPr>
          <a:xfrm rot="16200000">
            <a:off x="699770" y="2698115"/>
            <a:ext cx="144145" cy="288290"/>
          </a:xfrm>
          <a:prstGeom prst="downArrow">
            <a:avLst/>
          </a:prstGeom>
          <a:solidFill>
            <a:srgbClr val="23686B"/>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箭头: 下 2"/>
          <p:cNvSpPr/>
          <p:nvPr/>
        </p:nvSpPr>
        <p:spPr>
          <a:xfrm rot="16200000">
            <a:off x="699770" y="4010025"/>
            <a:ext cx="144145" cy="288290"/>
          </a:xfrm>
          <a:prstGeom prst="downArrow">
            <a:avLst/>
          </a:prstGeom>
          <a:solidFill>
            <a:srgbClr val="23686B"/>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4144645" y="2855595"/>
            <a:ext cx="3047365" cy="33083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nchor="t">
            <a:spAutoFit/>
          </a:bodyPr>
          <a:lstStyle/>
          <a:p>
            <a:pPr defTabSz="914400">
              <a:lnSpc>
                <a:spcPct val="130000"/>
              </a:lnSpc>
            </a:pPr>
            <a:r>
              <a:rPr lang="zh-CN" altLang="en-US" sz="12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转折附加关系的句子：</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40" name="组合 39"/>
          <p:cNvGrpSpPr/>
          <p:nvPr/>
        </p:nvGrpSpPr>
        <p:grpSpPr>
          <a:xfrm>
            <a:off x="3818890" y="2563495"/>
            <a:ext cx="289560" cy="331470"/>
            <a:chOff x="7031" y="3698"/>
            <a:chExt cx="456" cy="522"/>
          </a:xfrm>
        </p:grpSpPr>
        <p:sp>
          <p:nvSpPr>
            <p:cNvPr id="26" name="箭头: 下 2"/>
            <p:cNvSpPr/>
            <p:nvPr/>
          </p:nvSpPr>
          <p:spPr>
            <a:xfrm rot="14340000">
              <a:off x="7145" y="3584"/>
              <a:ext cx="227" cy="454"/>
            </a:xfrm>
            <a:prstGeom prst="downArrow">
              <a:avLst/>
            </a:prstGeom>
            <a:solidFill>
              <a:srgbClr val="23686B"/>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箭头: 下 2"/>
            <p:cNvSpPr/>
            <p:nvPr/>
          </p:nvSpPr>
          <p:spPr>
            <a:xfrm rot="18360000">
              <a:off x="7147" y="3880"/>
              <a:ext cx="227" cy="454"/>
            </a:xfrm>
            <a:prstGeom prst="downArrow">
              <a:avLst/>
            </a:prstGeom>
            <a:solidFill>
              <a:srgbClr val="23686B"/>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箭头: 下 2"/>
          <p:cNvSpPr/>
          <p:nvPr/>
        </p:nvSpPr>
        <p:spPr>
          <a:xfrm rot="16200000">
            <a:off x="7434580" y="966470"/>
            <a:ext cx="144145" cy="288290"/>
          </a:xfrm>
          <a:prstGeom prst="downArrow">
            <a:avLst/>
          </a:prstGeom>
          <a:solidFill>
            <a:srgbClr val="23686B"/>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箭头: 下 2"/>
          <p:cNvSpPr/>
          <p:nvPr/>
        </p:nvSpPr>
        <p:spPr>
          <a:xfrm rot="16200000">
            <a:off x="7263765" y="2313305"/>
            <a:ext cx="144145" cy="288290"/>
          </a:xfrm>
          <a:prstGeom prst="downArrow">
            <a:avLst/>
          </a:prstGeom>
          <a:solidFill>
            <a:srgbClr val="23686B"/>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箭头: 下 2"/>
          <p:cNvSpPr/>
          <p:nvPr/>
        </p:nvSpPr>
        <p:spPr>
          <a:xfrm rot="16200000">
            <a:off x="7280910" y="2911475"/>
            <a:ext cx="144145" cy="288290"/>
          </a:xfrm>
          <a:prstGeom prst="downArrow">
            <a:avLst/>
          </a:prstGeom>
          <a:solidFill>
            <a:srgbClr val="23686B"/>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7569200" y="4355465"/>
            <a:ext cx="1473835" cy="30670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l"/>
            <a:r>
              <a:rPr lang="zh-CN" altLang="en-US" sz="1400" b="1" dirty="0">
                <a:effectLst>
                  <a:outerShdw blurRad="38100" dist="19050" dir="2700000" algn="tl" rotWithShape="0">
                    <a:schemeClr val="dk1">
                      <a:alpha val="40000"/>
                    </a:schemeClr>
                  </a:outerShdw>
                </a:effectLst>
                <a:latin typeface="华文仿宋" panose="02010600040101010101" charset="-122"/>
                <a:ea typeface="华文仿宋" panose="02010600040101010101" charset="-122"/>
                <a:cs typeface="方正粗黑宋简体" panose="02000000000000000000" charset="-122"/>
                <a:sym typeface="+mn-lt"/>
              </a:rPr>
              <a:t>次要点信息</a:t>
            </a:r>
            <a:endParaRPr lang="zh-CN" altLang="en-US" sz="1400" b="1" dirty="0">
              <a:effectLst>
                <a:outerShdw blurRad="38100" dist="19050" dir="2700000" algn="tl" rotWithShape="0">
                  <a:schemeClr val="dk1">
                    <a:alpha val="40000"/>
                  </a:schemeClr>
                </a:outerShdw>
              </a:effectLst>
              <a:latin typeface="华文仿宋" panose="02010600040101010101" charset="-122"/>
              <a:ea typeface="华文仿宋" panose="02010600040101010101" charset="-122"/>
              <a:cs typeface="方正粗黑宋简体" panose="02000000000000000000" charset="-122"/>
              <a:sym typeface="+mn-lt"/>
            </a:endParaRPr>
          </a:p>
        </p:txBody>
      </p:sp>
      <p:sp>
        <p:nvSpPr>
          <p:cNvPr id="12" name="文本框 11"/>
          <p:cNvSpPr txBox="1"/>
          <p:nvPr/>
        </p:nvSpPr>
        <p:spPr>
          <a:xfrm>
            <a:off x="7569200" y="3763010"/>
            <a:ext cx="1473835" cy="30670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l"/>
            <a:r>
              <a:rPr lang="zh-CN" altLang="en-US" sz="1400" b="1" dirty="0">
                <a:solidFill>
                  <a:schemeClr val="tx1"/>
                </a:solidFill>
                <a:effectLst>
                  <a:outerShdw blurRad="38100" dist="19050" dir="2700000" algn="tl" rotWithShape="0">
                    <a:schemeClr val="dk1">
                      <a:alpha val="40000"/>
                    </a:schemeClr>
                  </a:outerShdw>
                </a:effectLst>
                <a:latin typeface="华文仿宋" panose="02010600040101010101" charset="-122"/>
                <a:ea typeface="华文仿宋" panose="02010600040101010101" charset="-122"/>
                <a:cs typeface="方正粗黑宋简体" panose="02000000000000000000" charset="-122"/>
                <a:sym typeface="+mn-lt"/>
              </a:rPr>
              <a:t>要点信息</a:t>
            </a:r>
            <a:endParaRPr lang="zh-CN" altLang="en-US" sz="1400" b="1" dirty="0">
              <a:solidFill>
                <a:schemeClr val="tx1"/>
              </a:solidFill>
              <a:effectLst>
                <a:outerShdw blurRad="38100" dist="19050" dir="2700000" algn="tl" rotWithShape="0">
                  <a:schemeClr val="dk1">
                    <a:alpha val="40000"/>
                  </a:schemeClr>
                </a:outerShdw>
              </a:effectLst>
              <a:latin typeface="华文仿宋" panose="02010600040101010101" charset="-122"/>
              <a:ea typeface="华文仿宋" panose="02010600040101010101" charset="-122"/>
              <a:cs typeface="方正粗黑宋简体" panose="02000000000000000000" charset="-122"/>
              <a:sym typeface="+mn-lt"/>
            </a:endParaRPr>
          </a:p>
        </p:txBody>
      </p:sp>
      <p:grpSp>
        <p:nvGrpSpPr>
          <p:cNvPr id="20" name="组合 19"/>
          <p:cNvGrpSpPr/>
          <p:nvPr/>
        </p:nvGrpSpPr>
        <p:grpSpPr>
          <a:xfrm>
            <a:off x="3842385" y="4082415"/>
            <a:ext cx="289560" cy="331470"/>
            <a:chOff x="7118" y="5706"/>
            <a:chExt cx="456" cy="522"/>
          </a:xfrm>
        </p:grpSpPr>
        <p:sp>
          <p:nvSpPr>
            <p:cNvPr id="14" name="箭头: 下 2"/>
            <p:cNvSpPr/>
            <p:nvPr/>
          </p:nvSpPr>
          <p:spPr>
            <a:xfrm rot="14340000">
              <a:off x="7232" y="5592"/>
              <a:ext cx="227" cy="454"/>
            </a:xfrm>
            <a:prstGeom prst="downArrow">
              <a:avLst/>
            </a:prstGeom>
            <a:solidFill>
              <a:srgbClr val="23686B"/>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箭头: 下 2"/>
            <p:cNvSpPr/>
            <p:nvPr/>
          </p:nvSpPr>
          <p:spPr>
            <a:xfrm rot="18360000">
              <a:off x="7234" y="5888"/>
              <a:ext cx="227" cy="454"/>
            </a:xfrm>
            <a:prstGeom prst="downArrow">
              <a:avLst/>
            </a:prstGeom>
            <a:solidFill>
              <a:srgbClr val="23686B"/>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 name="组合 28"/>
          <p:cNvGrpSpPr/>
          <p:nvPr/>
        </p:nvGrpSpPr>
        <p:grpSpPr>
          <a:xfrm>
            <a:off x="3839210" y="1233170"/>
            <a:ext cx="289560" cy="331470"/>
            <a:chOff x="7231" y="3898"/>
            <a:chExt cx="456" cy="522"/>
          </a:xfrm>
        </p:grpSpPr>
        <p:sp>
          <p:nvSpPr>
            <p:cNvPr id="21" name="箭头: 下 2"/>
            <p:cNvSpPr/>
            <p:nvPr/>
          </p:nvSpPr>
          <p:spPr>
            <a:xfrm rot="14340000">
              <a:off x="7345" y="3784"/>
              <a:ext cx="227" cy="454"/>
            </a:xfrm>
            <a:prstGeom prst="downArrow">
              <a:avLst/>
            </a:prstGeom>
            <a:solidFill>
              <a:srgbClr val="23686B"/>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箭头: 下 2"/>
            <p:cNvSpPr/>
            <p:nvPr/>
          </p:nvSpPr>
          <p:spPr>
            <a:xfrm rot="18360000">
              <a:off x="7347" y="4080"/>
              <a:ext cx="227" cy="454"/>
            </a:xfrm>
            <a:prstGeom prst="downArrow">
              <a:avLst/>
            </a:prstGeom>
            <a:solidFill>
              <a:srgbClr val="23686B"/>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6" name="文本框 35"/>
          <p:cNvSpPr txBox="1"/>
          <p:nvPr/>
        </p:nvSpPr>
        <p:spPr>
          <a:xfrm>
            <a:off x="7651750" y="868680"/>
            <a:ext cx="1409065" cy="37084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l" defTabSz="914400">
              <a:lnSpc>
                <a:spcPct val="130000"/>
              </a:lnSpc>
            </a:pPr>
            <a:r>
              <a:rPr lang="zh-CN" altLang="en-US" sz="1400" b="1" dirty="0">
                <a:solidFill>
                  <a:schemeClr val="tx1"/>
                </a:solidFill>
                <a:effectLst>
                  <a:outerShdw blurRad="38100" dist="19050" dir="2700000" algn="tl" rotWithShape="0">
                    <a:schemeClr val="dk1">
                      <a:alpha val="40000"/>
                    </a:schemeClr>
                  </a:outerShdw>
                </a:effectLst>
                <a:latin typeface="华文仿宋" panose="02010600040101010101" charset="-122"/>
                <a:ea typeface="华文仿宋" panose="02010600040101010101" charset="-122"/>
                <a:cs typeface="方正粗黑宋简体" panose="02000000000000000000" charset="-122"/>
                <a:sym typeface="+mn-lt"/>
              </a:rPr>
              <a:t>要点信息</a:t>
            </a:r>
            <a:endParaRPr lang="zh-CN" altLang="en-US" sz="1400" b="1" dirty="0">
              <a:solidFill>
                <a:schemeClr val="tx1"/>
              </a:solidFill>
              <a:effectLst>
                <a:outerShdw blurRad="38100" dist="19050" dir="2700000" algn="tl" rotWithShape="0">
                  <a:schemeClr val="dk1">
                    <a:alpha val="40000"/>
                  </a:schemeClr>
                </a:outerShdw>
              </a:effectLst>
              <a:latin typeface="华文仿宋" panose="02010600040101010101" charset="-122"/>
              <a:ea typeface="华文仿宋" panose="02010600040101010101" charset="-122"/>
              <a:cs typeface="方正粗黑宋简体" panose="02000000000000000000" charset="-122"/>
              <a:sym typeface="+mn-lt"/>
            </a:endParaRPr>
          </a:p>
        </p:txBody>
      </p:sp>
      <p:sp>
        <p:nvSpPr>
          <p:cNvPr id="37" name="文本框 36"/>
          <p:cNvSpPr txBox="1"/>
          <p:nvPr/>
        </p:nvSpPr>
        <p:spPr>
          <a:xfrm>
            <a:off x="7650480" y="1567815"/>
            <a:ext cx="1410335" cy="30670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scene3d>
              <a:camera prst="orthographicFront"/>
              <a:lightRig rig="threePt" dir="t"/>
            </a:scene3d>
          </a:bodyPr>
          <a:lstStyle/>
          <a:p>
            <a:pPr algn="l"/>
            <a:r>
              <a:rPr lang="zh-CN" altLang="en-US" sz="1400" b="1" dirty="0">
                <a:solidFill>
                  <a:schemeClr val="tx1"/>
                </a:solidFill>
                <a:effectLst>
                  <a:outerShdw blurRad="38100" dist="19050" dir="2700000" algn="tl" rotWithShape="0">
                    <a:schemeClr val="dk1">
                      <a:alpha val="40000"/>
                    </a:schemeClr>
                  </a:outerShdw>
                </a:effectLst>
                <a:latin typeface="华文仿宋" panose="02010600040101010101" charset="-122"/>
                <a:ea typeface="华文仿宋" panose="02010600040101010101" charset="-122"/>
                <a:cs typeface="方正粗黑宋简体" panose="02000000000000000000" charset="-122"/>
                <a:sym typeface="+mn-lt"/>
              </a:rPr>
              <a:t>冗余信息</a:t>
            </a:r>
            <a:endParaRPr lang="zh-CN" altLang="en-US" sz="1400" b="1" dirty="0">
              <a:solidFill>
                <a:schemeClr val="tx1"/>
              </a:solidFill>
              <a:effectLst>
                <a:outerShdw blurRad="38100" dist="19050" dir="2700000" algn="tl" rotWithShape="0">
                  <a:schemeClr val="dk1">
                    <a:alpha val="40000"/>
                  </a:schemeClr>
                </a:outerShdw>
              </a:effectLst>
              <a:latin typeface="华文仿宋" panose="02010600040101010101" charset="-122"/>
              <a:ea typeface="华文仿宋" panose="02010600040101010101" charset="-122"/>
              <a:cs typeface="方正粗黑宋简体" panose="02000000000000000000" charset="-122"/>
              <a:sym typeface="+mn-lt"/>
            </a:endParaRPr>
          </a:p>
        </p:txBody>
      </p:sp>
      <p:sp>
        <p:nvSpPr>
          <p:cNvPr id="39" name="箭头: 下 2"/>
          <p:cNvSpPr/>
          <p:nvPr/>
        </p:nvSpPr>
        <p:spPr>
          <a:xfrm rot="16200000">
            <a:off x="7280910" y="3865880"/>
            <a:ext cx="144145" cy="288290"/>
          </a:xfrm>
          <a:prstGeom prst="downArrow">
            <a:avLst/>
          </a:prstGeom>
          <a:solidFill>
            <a:srgbClr val="23686B"/>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箭头: 下 2"/>
          <p:cNvSpPr/>
          <p:nvPr/>
        </p:nvSpPr>
        <p:spPr>
          <a:xfrm rot="16200000">
            <a:off x="7434580" y="1553845"/>
            <a:ext cx="144145" cy="288290"/>
          </a:xfrm>
          <a:prstGeom prst="downArrow">
            <a:avLst/>
          </a:prstGeom>
          <a:solidFill>
            <a:srgbClr val="23686B"/>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箭头: 下 2"/>
          <p:cNvSpPr/>
          <p:nvPr/>
        </p:nvSpPr>
        <p:spPr>
          <a:xfrm rot="16200000">
            <a:off x="7297420" y="4364355"/>
            <a:ext cx="144145" cy="288290"/>
          </a:xfrm>
          <a:prstGeom prst="downArrow">
            <a:avLst/>
          </a:prstGeom>
          <a:solidFill>
            <a:srgbClr val="23686B"/>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linds(horizontal)">
                                      <p:cBhvr>
                                        <p:cTn id="23" dur="500"/>
                                        <p:tgtEl>
                                          <p:spTgt spid="19"/>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linds(horizontal)">
                                      <p:cBhvr>
                                        <p:cTn id="26" dur="500"/>
                                        <p:tgtEl>
                                          <p:spTgt spid="23"/>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blinds(horizontal)">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8" presetClass="entr" presetSubtype="16" fill="hold" grpId="0"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diamond(in)">
                                      <p:cBhvr>
                                        <p:cTn id="34" dur="2000"/>
                                        <p:tgtEl>
                                          <p:spTgt spid="35"/>
                                        </p:tgtEl>
                                      </p:cBhvr>
                                    </p:animEffect>
                                  </p:childTnLst>
                                </p:cTn>
                              </p:par>
                            </p:childTnLst>
                          </p:cTn>
                        </p:par>
                      </p:childTnLst>
                    </p:cTn>
                  </p:par>
                  <p:par>
                    <p:cTn id="35" fill="hold">
                      <p:stCondLst>
                        <p:cond delay="indefinite"/>
                      </p:stCondLst>
                      <p:childTnLst>
                        <p:par>
                          <p:cTn id="36" fill="hold">
                            <p:stCondLst>
                              <p:cond delay="0"/>
                            </p:stCondLst>
                            <p:childTnLst>
                              <p:par>
                                <p:cTn id="37" presetID="8" presetClass="entr" presetSubtype="16"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diamond(in)">
                                      <p:cBhvr>
                                        <p:cTn id="39" dur="20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8" presetClass="entr" presetSubtype="16"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diamond(in)">
                                      <p:cBhvr>
                                        <p:cTn id="44" dur="20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blinds(horizontal)">
                                      <p:cBhvr>
                                        <p:cTn id="49" dur="500"/>
                                        <p:tgtEl>
                                          <p:spTgt spid="29"/>
                                        </p:tgtEl>
                                      </p:cBhvr>
                                    </p:animEffect>
                                  </p:childTnLst>
                                </p:cTn>
                              </p:par>
                            </p:childTnLst>
                          </p:cTn>
                        </p:par>
                      </p:childTnLst>
                    </p:cTn>
                  </p:par>
                  <p:par>
                    <p:cTn id="50" fill="hold">
                      <p:stCondLst>
                        <p:cond delay="indefinite"/>
                      </p:stCondLst>
                      <p:childTnLst>
                        <p:par>
                          <p:cTn id="51" fill="hold">
                            <p:stCondLst>
                              <p:cond delay="0"/>
                            </p:stCondLst>
                            <p:childTnLst>
                              <p:par>
                                <p:cTn id="52" presetID="8" presetClass="entr" presetSubtype="16"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diamond(in)">
                                      <p:cBhvr>
                                        <p:cTn id="54" dur="2000"/>
                                        <p:tgtEl>
                                          <p:spTgt spid="9"/>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blinds(horizontal)">
                                      <p:cBhvr>
                                        <p:cTn id="59" dur="500"/>
                                        <p:tgtEl>
                                          <p:spTgt spid="31"/>
                                        </p:tgtEl>
                                      </p:cBhvr>
                                    </p:animEffect>
                                  </p:childTnLst>
                                </p:cTn>
                              </p:par>
                            </p:childTnLst>
                          </p:cTn>
                        </p:par>
                      </p:childTnLst>
                    </p:cTn>
                  </p:par>
                  <p:par>
                    <p:cTn id="60" fill="hold">
                      <p:stCondLst>
                        <p:cond delay="indefinite"/>
                      </p:stCondLst>
                      <p:childTnLst>
                        <p:par>
                          <p:cTn id="61" fill="hold">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blinds(horizontal)">
                                      <p:cBhvr>
                                        <p:cTn id="64" dur="500"/>
                                        <p:tgtEl>
                                          <p:spTgt spid="36"/>
                                        </p:tgtEl>
                                      </p:cBhvr>
                                    </p:animEffect>
                                  </p:childTnLst>
                                </p:cTn>
                              </p:par>
                            </p:childTnLst>
                          </p:cTn>
                        </p:par>
                      </p:childTnLst>
                    </p:cTn>
                  </p:par>
                  <p:par>
                    <p:cTn id="65" fill="hold">
                      <p:stCondLst>
                        <p:cond delay="indefinite"/>
                      </p:stCondLst>
                      <p:childTnLst>
                        <p:par>
                          <p:cTn id="66" fill="hold">
                            <p:stCondLst>
                              <p:cond delay="0"/>
                            </p:stCondLst>
                            <p:childTnLst>
                              <p:par>
                                <p:cTn id="67" presetID="3" presetClass="entr" presetSubtype="10" fill="hold" grpId="0" nodeType="click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blinds(horizontal)">
                                      <p:cBhvr>
                                        <p:cTn id="69" dur="500"/>
                                        <p:tgtEl>
                                          <p:spTgt spid="10"/>
                                        </p:tgtEl>
                                      </p:cBhvr>
                                    </p:animEffect>
                                  </p:childTnLst>
                                </p:cTn>
                              </p:par>
                            </p:childTnLst>
                          </p:cTn>
                        </p:par>
                      </p:childTnLst>
                    </p:cTn>
                  </p:par>
                  <p:par>
                    <p:cTn id="70" fill="hold">
                      <p:stCondLst>
                        <p:cond delay="indefinite"/>
                      </p:stCondLst>
                      <p:childTnLst>
                        <p:par>
                          <p:cTn id="71" fill="hold">
                            <p:stCondLst>
                              <p:cond delay="0"/>
                            </p:stCondLst>
                            <p:childTnLst>
                              <p:par>
                                <p:cTn id="72" presetID="3" presetClass="entr" presetSubtype="10" fill="hold" grpId="0" nodeType="click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blinds(horizontal)">
                                      <p:cBhvr>
                                        <p:cTn id="74" dur="500"/>
                                        <p:tgtEl>
                                          <p:spTgt spid="41"/>
                                        </p:tgtEl>
                                      </p:cBhvr>
                                    </p:animEffect>
                                  </p:childTnLst>
                                </p:cTn>
                              </p:par>
                            </p:childTnLst>
                          </p:cTn>
                        </p:par>
                      </p:childTnLst>
                    </p:cTn>
                  </p:par>
                  <p:par>
                    <p:cTn id="75" fill="hold">
                      <p:stCondLst>
                        <p:cond delay="indefinite"/>
                      </p:stCondLst>
                      <p:childTnLst>
                        <p:par>
                          <p:cTn id="76" fill="hold">
                            <p:stCondLst>
                              <p:cond delay="0"/>
                            </p:stCondLst>
                            <p:childTnLst>
                              <p:par>
                                <p:cTn id="77" presetID="3" presetClass="entr" presetSubtype="10" fill="hold" grpId="0" nodeType="click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blinds(horizontal)">
                                      <p:cBhvr>
                                        <p:cTn id="79" dur="500"/>
                                        <p:tgtEl>
                                          <p:spTgt spid="37"/>
                                        </p:tgtEl>
                                      </p:cBhvr>
                                    </p:animEffect>
                                  </p:childTnLst>
                                </p:cTn>
                              </p:par>
                            </p:childTnLst>
                          </p:cTn>
                        </p:par>
                      </p:childTnLst>
                    </p:cTn>
                  </p:par>
                  <p:par>
                    <p:cTn id="80" fill="hold">
                      <p:stCondLst>
                        <p:cond delay="indefinite"/>
                      </p:stCondLst>
                      <p:childTnLst>
                        <p:par>
                          <p:cTn id="81" fill="hold">
                            <p:stCondLst>
                              <p:cond delay="0"/>
                            </p:stCondLst>
                            <p:childTnLst>
                              <p:par>
                                <p:cTn id="82" presetID="3" presetClass="entr" presetSubtype="10" fill="hold" nodeType="clickEffect">
                                  <p:stCondLst>
                                    <p:cond delay="0"/>
                                  </p:stCondLst>
                                  <p:childTnLst>
                                    <p:set>
                                      <p:cBhvr>
                                        <p:cTn id="83" dur="1" fill="hold">
                                          <p:stCondLst>
                                            <p:cond delay="0"/>
                                          </p:stCondLst>
                                        </p:cTn>
                                        <p:tgtEl>
                                          <p:spTgt spid="40"/>
                                        </p:tgtEl>
                                        <p:attrNameLst>
                                          <p:attrName>style.visibility</p:attrName>
                                        </p:attrNameLst>
                                      </p:cBhvr>
                                      <p:to>
                                        <p:strVal val="visible"/>
                                      </p:to>
                                    </p:set>
                                    <p:animEffect transition="in" filter="blinds(horizontal)">
                                      <p:cBhvr>
                                        <p:cTn id="84" dur="500"/>
                                        <p:tgtEl>
                                          <p:spTgt spid="40"/>
                                        </p:tgtEl>
                                      </p:cBhvr>
                                    </p:animEffect>
                                  </p:childTnLst>
                                </p:cTn>
                              </p:par>
                            </p:childTnLst>
                          </p:cTn>
                        </p:par>
                      </p:childTnLst>
                    </p:cTn>
                  </p:par>
                  <p:par>
                    <p:cTn id="85" fill="hold">
                      <p:stCondLst>
                        <p:cond delay="indefinite"/>
                      </p:stCondLst>
                      <p:childTnLst>
                        <p:par>
                          <p:cTn id="86" fill="hold">
                            <p:stCondLst>
                              <p:cond delay="0"/>
                            </p:stCondLst>
                            <p:childTnLst>
                              <p:par>
                                <p:cTn id="87" presetID="3" presetClass="entr" presetSubtype="10" fill="hold" grpId="0" nodeType="clickEffect">
                                  <p:stCondLst>
                                    <p:cond delay="0"/>
                                  </p:stCondLst>
                                  <p:childTnLst>
                                    <p:set>
                                      <p:cBhvr>
                                        <p:cTn id="88" dur="1" fill="hold">
                                          <p:stCondLst>
                                            <p:cond delay="0"/>
                                          </p:stCondLst>
                                        </p:cTn>
                                        <p:tgtEl>
                                          <p:spTgt spid="11"/>
                                        </p:tgtEl>
                                        <p:attrNameLst>
                                          <p:attrName>style.visibility</p:attrName>
                                        </p:attrNameLst>
                                      </p:cBhvr>
                                      <p:to>
                                        <p:strVal val="visible"/>
                                      </p:to>
                                    </p:set>
                                    <p:animEffect transition="in" filter="blinds(horizontal)">
                                      <p:cBhvr>
                                        <p:cTn id="89" dur="500"/>
                                        <p:tgtEl>
                                          <p:spTgt spid="11"/>
                                        </p:tgtEl>
                                      </p:cBhvr>
                                    </p:animEffect>
                                  </p:childTnLst>
                                </p:cTn>
                              </p:par>
                              <p:par>
                                <p:cTn id="90" presetID="3" presetClass="entr" presetSubtype="10" fill="hold" grpId="0" nodeType="with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blinds(horizontal)">
                                      <p:cBhvr>
                                        <p:cTn id="92" dur="500"/>
                                        <p:tgtEl>
                                          <p:spTgt spid="28"/>
                                        </p:tgtEl>
                                      </p:cBhvr>
                                    </p:animEffect>
                                  </p:childTnLst>
                                </p:cTn>
                              </p:par>
                            </p:childTnLst>
                          </p:cTn>
                        </p:par>
                      </p:childTnLst>
                    </p:cTn>
                  </p:par>
                  <p:par>
                    <p:cTn id="93" fill="hold">
                      <p:stCondLst>
                        <p:cond delay="indefinite"/>
                      </p:stCondLst>
                      <p:childTnLst>
                        <p:par>
                          <p:cTn id="94" fill="hold">
                            <p:stCondLst>
                              <p:cond delay="0"/>
                            </p:stCondLst>
                            <p:childTnLst>
                              <p:par>
                                <p:cTn id="95" presetID="3" presetClass="entr" presetSubtype="10" fill="hold" grpId="0" nodeType="clickEffect">
                                  <p:stCondLst>
                                    <p:cond delay="0"/>
                                  </p:stCondLst>
                                  <p:childTnLst>
                                    <p:set>
                                      <p:cBhvr>
                                        <p:cTn id="96" dur="1" fill="hold">
                                          <p:stCondLst>
                                            <p:cond delay="0"/>
                                          </p:stCondLst>
                                        </p:cTn>
                                        <p:tgtEl>
                                          <p:spTgt spid="32"/>
                                        </p:tgtEl>
                                        <p:attrNameLst>
                                          <p:attrName>style.visibility</p:attrName>
                                        </p:attrNameLst>
                                      </p:cBhvr>
                                      <p:to>
                                        <p:strVal val="visible"/>
                                      </p:to>
                                    </p:set>
                                    <p:animEffect transition="in" filter="blinds(horizontal)">
                                      <p:cBhvr>
                                        <p:cTn id="97" dur="500"/>
                                        <p:tgtEl>
                                          <p:spTgt spid="32"/>
                                        </p:tgtEl>
                                      </p:cBhvr>
                                    </p:animEffect>
                                  </p:childTnLst>
                                </p:cTn>
                              </p:par>
                            </p:childTnLst>
                          </p:cTn>
                        </p:par>
                      </p:childTnLst>
                    </p:cTn>
                  </p:par>
                  <p:par>
                    <p:cTn id="98" fill="hold">
                      <p:stCondLst>
                        <p:cond delay="indefinite"/>
                      </p:stCondLst>
                      <p:childTnLst>
                        <p:par>
                          <p:cTn id="99" fill="hold">
                            <p:stCondLst>
                              <p:cond delay="0"/>
                            </p:stCondLst>
                            <p:childTnLst>
                              <p:par>
                                <p:cTn id="100" presetID="3" presetClass="entr" presetSubtype="10" fill="hold" grpId="0" nodeType="clickEffect">
                                  <p:stCondLst>
                                    <p:cond delay="0"/>
                                  </p:stCondLst>
                                  <p:childTnLst>
                                    <p:set>
                                      <p:cBhvr>
                                        <p:cTn id="101" dur="1" fill="hold">
                                          <p:stCondLst>
                                            <p:cond delay="0"/>
                                          </p:stCondLst>
                                        </p:cTn>
                                        <p:tgtEl>
                                          <p:spTgt spid="16"/>
                                        </p:tgtEl>
                                        <p:attrNameLst>
                                          <p:attrName>style.visibility</p:attrName>
                                        </p:attrNameLst>
                                      </p:cBhvr>
                                      <p:to>
                                        <p:strVal val="visible"/>
                                      </p:to>
                                    </p:set>
                                    <p:animEffect transition="in" filter="blinds(horizontal)">
                                      <p:cBhvr>
                                        <p:cTn id="102" dur="500"/>
                                        <p:tgtEl>
                                          <p:spTgt spid="16"/>
                                        </p:tgtEl>
                                      </p:cBhvr>
                                    </p:animEffect>
                                  </p:childTnLst>
                                </p:cTn>
                              </p:par>
                              <p:par>
                                <p:cTn id="103" presetID="3" presetClass="entr" presetSubtype="10" fill="hold" grpId="0" nodeType="withEffect">
                                  <p:stCondLst>
                                    <p:cond delay="0"/>
                                  </p:stCondLst>
                                  <p:childTnLst>
                                    <p:set>
                                      <p:cBhvr>
                                        <p:cTn id="104" dur="1" fill="hold">
                                          <p:stCondLst>
                                            <p:cond delay="0"/>
                                          </p:stCondLst>
                                        </p:cTn>
                                        <p:tgtEl>
                                          <p:spTgt spid="33"/>
                                        </p:tgtEl>
                                        <p:attrNameLst>
                                          <p:attrName>style.visibility</p:attrName>
                                        </p:attrNameLst>
                                      </p:cBhvr>
                                      <p:to>
                                        <p:strVal val="visible"/>
                                      </p:to>
                                    </p:set>
                                    <p:animEffect transition="in" filter="blinds(horizontal)">
                                      <p:cBhvr>
                                        <p:cTn id="105" dur="500"/>
                                        <p:tgtEl>
                                          <p:spTgt spid="33"/>
                                        </p:tgtEl>
                                      </p:cBhvr>
                                    </p:animEffect>
                                  </p:childTnLst>
                                </p:cTn>
                              </p:par>
                            </p:childTnLst>
                          </p:cTn>
                        </p:par>
                      </p:childTnLst>
                    </p:cTn>
                  </p:par>
                  <p:par>
                    <p:cTn id="106" fill="hold">
                      <p:stCondLst>
                        <p:cond delay="indefinite"/>
                      </p:stCondLst>
                      <p:childTnLst>
                        <p:par>
                          <p:cTn id="107" fill="hold">
                            <p:stCondLst>
                              <p:cond delay="0"/>
                            </p:stCondLst>
                            <p:childTnLst>
                              <p:par>
                                <p:cTn id="108" presetID="3" presetClass="entr" presetSubtype="10" fill="hold" grpId="0" nodeType="clickEffect">
                                  <p:stCondLst>
                                    <p:cond delay="0"/>
                                  </p:stCondLst>
                                  <p:childTnLst>
                                    <p:set>
                                      <p:cBhvr>
                                        <p:cTn id="109" dur="1" fill="hold">
                                          <p:stCondLst>
                                            <p:cond delay="0"/>
                                          </p:stCondLst>
                                        </p:cTn>
                                        <p:tgtEl>
                                          <p:spTgt spid="15"/>
                                        </p:tgtEl>
                                        <p:attrNameLst>
                                          <p:attrName>style.visibility</p:attrName>
                                        </p:attrNameLst>
                                      </p:cBhvr>
                                      <p:to>
                                        <p:strVal val="visible"/>
                                      </p:to>
                                    </p:set>
                                    <p:animEffect transition="in" filter="blinds(horizontal)">
                                      <p:cBhvr>
                                        <p:cTn id="110" dur="500"/>
                                        <p:tgtEl>
                                          <p:spTgt spid="15"/>
                                        </p:tgtEl>
                                      </p:cBhvr>
                                    </p:animEffect>
                                  </p:childTnLst>
                                </p:cTn>
                              </p:par>
                            </p:childTnLst>
                          </p:cTn>
                        </p:par>
                      </p:childTnLst>
                    </p:cTn>
                  </p:par>
                  <p:par>
                    <p:cTn id="111" fill="hold">
                      <p:stCondLst>
                        <p:cond delay="indefinite"/>
                      </p:stCondLst>
                      <p:childTnLst>
                        <p:par>
                          <p:cTn id="112" fill="hold">
                            <p:stCondLst>
                              <p:cond delay="0"/>
                            </p:stCondLst>
                            <p:childTnLst>
                              <p:par>
                                <p:cTn id="113" presetID="3" presetClass="entr" presetSubtype="10" fill="hold" nodeType="clickEffect">
                                  <p:stCondLst>
                                    <p:cond delay="0"/>
                                  </p:stCondLst>
                                  <p:childTnLst>
                                    <p:set>
                                      <p:cBhvr>
                                        <p:cTn id="114" dur="1" fill="hold">
                                          <p:stCondLst>
                                            <p:cond delay="0"/>
                                          </p:stCondLst>
                                        </p:cTn>
                                        <p:tgtEl>
                                          <p:spTgt spid="20"/>
                                        </p:tgtEl>
                                        <p:attrNameLst>
                                          <p:attrName>style.visibility</p:attrName>
                                        </p:attrNameLst>
                                      </p:cBhvr>
                                      <p:to>
                                        <p:strVal val="visible"/>
                                      </p:to>
                                    </p:set>
                                    <p:animEffect transition="in" filter="blinds(horizontal)">
                                      <p:cBhvr>
                                        <p:cTn id="115" dur="500"/>
                                        <p:tgtEl>
                                          <p:spTgt spid="20"/>
                                        </p:tgtEl>
                                      </p:cBhvr>
                                    </p:animEffect>
                                  </p:childTnLst>
                                </p:cTn>
                              </p:par>
                            </p:childTnLst>
                          </p:cTn>
                        </p:par>
                      </p:childTnLst>
                    </p:cTn>
                  </p:par>
                  <p:par>
                    <p:cTn id="116" fill="hold">
                      <p:stCondLst>
                        <p:cond delay="indefinite"/>
                      </p:stCondLst>
                      <p:childTnLst>
                        <p:par>
                          <p:cTn id="117" fill="hold">
                            <p:stCondLst>
                              <p:cond delay="0"/>
                            </p:stCondLst>
                            <p:childTnLst>
                              <p:par>
                                <p:cTn id="118" presetID="3" presetClass="entr" presetSubtype="10" fill="hold" grpId="0" nodeType="clickEffect">
                                  <p:stCondLst>
                                    <p:cond delay="0"/>
                                  </p:stCondLst>
                                  <p:childTnLst>
                                    <p:set>
                                      <p:cBhvr>
                                        <p:cTn id="119" dur="1" fill="hold">
                                          <p:stCondLst>
                                            <p:cond delay="0"/>
                                          </p:stCondLst>
                                        </p:cTn>
                                        <p:tgtEl>
                                          <p:spTgt spid="13"/>
                                        </p:tgtEl>
                                        <p:attrNameLst>
                                          <p:attrName>style.visibility</p:attrName>
                                        </p:attrNameLst>
                                      </p:cBhvr>
                                      <p:to>
                                        <p:strVal val="visible"/>
                                      </p:to>
                                    </p:set>
                                    <p:animEffect transition="in" filter="blinds(horizontal)">
                                      <p:cBhvr>
                                        <p:cTn id="120" dur="500"/>
                                        <p:tgtEl>
                                          <p:spTgt spid="13"/>
                                        </p:tgtEl>
                                      </p:cBhvr>
                                    </p:animEffect>
                                  </p:childTnLst>
                                </p:cTn>
                              </p:par>
                            </p:childTnLst>
                          </p:cTn>
                        </p:par>
                      </p:childTnLst>
                    </p:cTn>
                  </p:par>
                  <p:par>
                    <p:cTn id="121" fill="hold">
                      <p:stCondLst>
                        <p:cond delay="indefinite"/>
                      </p:stCondLst>
                      <p:childTnLst>
                        <p:par>
                          <p:cTn id="122" fill="hold">
                            <p:stCondLst>
                              <p:cond delay="0"/>
                            </p:stCondLst>
                            <p:childTnLst>
                              <p:par>
                                <p:cTn id="123" presetID="3" presetClass="entr" presetSubtype="10" fill="hold" grpId="0" nodeType="click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blinds(horizontal)">
                                      <p:cBhvr>
                                        <p:cTn id="125" dur="500"/>
                                        <p:tgtEl>
                                          <p:spTgt spid="17"/>
                                        </p:tgtEl>
                                      </p:cBhvr>
                                    </p:animEffect>
                                  </p:childTnLst>
                                </p:cTn>
                              </p:par>
                              <p:par>
                                <p:cTn id="126" presetID="3" presetClass="entr" presetSubtype="10" fill="hold" grpId="0" nodeType="withEffect">
                                  <p:stCondLst>
                                    <p:cond delay="0"/>
                                  </p:stCondLst>
                                  <p:childTnLst>
                                    <p:set>
                                      <p:cBhvr>
                                        <p:cTn id="127" dur="1" fill="hold">
                                          <p:stCondLst>
                                            <p:cond delay="0"/>
                                          </p:stCondLst>
                                        </p:cTn>
                                        <p:tgtEl>
                                          <p:spTgt spid="39"/>
                                        </p:tgtEl>
                                        <p:attrNameLst>
                                          <p:attrName>style.visibility</p:attrName>
                                        </p:attrNameLst>
                                      </p:cBhvr>
                                      <p:to>
                                        <p:strVal val="visible"/>
                                      </p:to>
                                    </p:set>
                                    <p:animEffect transition="in" filter="blinds(horizontal)">
                                      <p:cBhvr>
                                        <p:cTn id="128" dur="500"/>
                                        <p:tgtEl>
                                          <p:spTgt spid="39"/>
                                        </p:tgtEl>
                                      </p:cBhvr>
                                    </p:animEffect>
                                  </p:childTnLst>
                                </p:cTn>
                              </p:par>
                            </p:childTnLst>
                          </p:cTn>
                        </p:par>
                      </p:childTnLst>
                    </p:cTn>
                  </p:par>
                  <p:par>
                    <p:cTn id="129" fill="hold">
                      <p:stCondLst>
                        <p:cond delay="indefinite"/>
                      </p:stCondLst>
                      <p:childTnLst>
                        <p:par>
                          <p:cTn id="130" fill="hold">
                            <p:stCondLst>
                              <p:cond delay="0"/>
                            </p:stCondLst>
                            <p:childTnLst>
                              <p:par>
                                <p:cTn id="131" presetID="3" presetClass="entr" presetSubtype="10" fill="hold" grpId="0" nodeType="clickEffect">
                                  <p:stCondLst>
                                    <p:cond delay="0"/>
                                  </p:stCondLst>
                                  <p:childTnLst>
                                    <p:set>
                                      <p:cBhvr>
                                        <p:cTn id="132" dur="1" fill="hold">
                                          <p:stCondLst>
                                            <p:cond delay="0"/>
                                          </p:stCondLst>
                                        </p:cTn>
                                        <p:tgtEl>
                                          <p:spTgt spid="12"/>
                                        </p:tgtEl>
                                        <p:attrNameLst>
                                          <p:attrName>style.visibility</p:attrName>
                                        </p:attrNameLst>
                                      </p:cBhvr>
                                      <p:to>
                                        <p:strVal val="visible"/>
                                      </p:to>
                                    </p:set>
                                    <p:animEffect transition="in" filter="blinds(horizontal)">
                                      <p:cBhvr>
                                        <p:cTn id="133" dur="500"/>
                                        <p:tgtEl>
                                          <p:spTgt spid="12"/>
                                        </p:tgtEl>
                                      </p:cBhvr>
                                    </p:animEffect>
                                  </p:childTnLst>
                                </p:cTn>
                              </p:par>
                              <p:par>
                                <p:cTn id="134" presetID="3" presetClass="entr" presetSubtype="10" fill="hold" grpId="0" nodeType="withEffect">
                                  <p:stCondLst>
                                    <p:cond delay="0"/>
                                  </p:stCondLst>
                                  <p:childTnLst>
                                    <p:set>
                                      <p:cBhvr>
                                        <p:cTn id="135" dur="1" fill="hold">
                                          <p:stCondLst>
                                            <p:cond delay="0"/>
                                          </p:stCondLst>
                                        </p:cTn>
                                        <p:tgtEl>
                                          <p:spTgt spid="42"/>
                                        </p:tgtEl>
                                        <p:attrNameLst>
                                          <p:attrName>style.visibility</p:attrName>
                                        </p:attrNameLst>
                                      </p:cBhvr>
                                      <p:to>
                                        <p:strVal val="visible"/>
                                      </p:to>
                                    </p:set>
                                    <p:animEffect transition="in" filter="blinds(horizontal)">
                                      <p:cBhvr>
                                        <p:cTn id="136" dur="500"/>
                                        <p:tgtEl>
                                          <p:spTgt spid="42"/>
                                        </p:tgtEl>
                                      </p:cBhvr>
                                    </p:animEffect>
                                  </p:childTnLst>
                                </p:cTn>
                              </p:par>
                            </p:childTnLst>
                          </p:cTn>
                        </p:par>
                      </p:childTnLst>
                    </p:cTn>
                  </p:par>
                  <p:par>
                    <p:cTn id="137" fill="hold">
                      <p:stCondLst>
                        <p:cond delay="indefinite"/>
                      </p:stCondLst>
                      <p:childTnLst>
                        <p:par>
                          <p:cTn id="138" fill="hold">
                            <p:stCondLst>
                              <p:cond delay="0"/>
                            </p:stCondLst>
                            <p:childTnLst>
                              <p:par>
                                <p:cTn id="139" presetID="3" presetClass="entr" presetSubtype="10" fill="hold" grpId="0" nodeType="clickEffect">
                                  <p:stCondLst>
                                    <p:cond delay="0"/>
                                  </p:stCondLst>
                                  <p:childTnLst>
                                    <p:set>
                                      <p:cBhvr>
                                        <p:cTn id="140" dur="1" fill="hold">
                                          <p:stCondLst>
                                            <p:cond delay="0"/>
                                          </p:stCondLst>
                                        </p:cTn>
                                        <p:tgtEl>
                                          <p:spTgt spid="3"/>
                                        </p:tgtEl>
                                        <p:attrNameLst>
                                          <p:attrName>style.visibility</p:attrName>
                                        </p:attrNameLst>
                                      </p:cBhvr>
                                      <p:to>
                                        <p:strVal val="visible"/>
                                      </p:to>
                                    </p:set>
                                    <p:animEffect transition="in" filter="blinds(horizontal)">
                                      <p:cBhvr>
                                        <p:cTn id="1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5" grpId="0" bldLvl="0" animBg="1"/>
      <p:bldP spid="4" grpId="0" bldLvl="0" animBg="1"/>
      <p:bldP spid="5" grpId="0" bldLvl="0" animBg="1"/>
      <p:bldP spid="6" grpId="0"/>
      <p:bldP spid="7" grpId="0"/>
      <p:bldP spid="8" grpId="0"/>
      <p:bldP spid="9" grpId="0" bldLvl="0" animBg="1"/>
      <p:bldP spid="10" grpId="0" bldLvl="0" animBg="1"/>
      <p:bldP spid="11" grpId="0" bldLvl="0" animBg="1"/>
      <p:bldP spid="13" grpId="0" bldLvl="0" animBg="1"/>
      <p:bldP spid="15" grpId="0" bldLvl="0" animBg="1"/>
      <p:bldP spid="16" grpId="0" bldLvl="0" animBg="1"/>
      <p:bldP spid="17" grpId="0" bldLvl="0" animBg="1"/>
      <p:bldP spid="19" grpId="0" animBg="1"/>
      <p:bldP spid="23" grpId="0" bldLvl="0" animBg="1"/>
      <p:bldP spid="24" grpId="0" bldLvl="0" animBg="1"/>
      <p:bldP spid="28" grpId="0" bldLvl="0" animBg="1"/>
      <p:bldP spid="31" grpId="0" bldLvl="0" animBg="1"/>
      <p:bldP spid="32" grpId="0" bldLvl="0" animBg="1"/>
      <p:bldP spid="33" grpId="0" bldLvl="0" animBg="1"/>
      <p:bldP spid="3" grpId="0" animBg="1"/>
      <p:bldP spid="12" grpId="0" animBg="1"/>
      <p:bldP spid="36" grpId="0" animBg="1"/>
      <p:bldP spid="37" grpId="0" animBg="1"/>
      <p:bldP spid="39" grpId="0" bldLvl="0" animBg="1"/>
      <p:bldP spid="41" grpId="0" bldLvl="0" animBg="1"/>
      <p:bldP spid="4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Box 48"/>
          <p:cNvSpPr txBox="1"/>
          <p:nvPr/>
        </p:nvSpPr>
        <p:spPr>
          <a:xfrm>
            <a:off x="3613785" y="1755140"/>
            <a:ext cx="4791710" cy="923290"/>
          </a:xfrm>
          <a:prstGeom prst="rect">
            <a:avLst/>
          </a:prstGeom>
          <a:noFill/>
        </p:spPr>
        <p:txBody>
          <a:bodyPr wrap="square" lIns="0" tIns="0" rIns="0" bIns="0" rtlCol="0">
            <a:spAutoFit/>
          </a:bodyPr>
          <a:lstStyle/>
          <a:p>
            <a:r>
              <a:rPr lang="en-US" altLang="zh-CN" sz="6000" dirty="0" err="1">
                <a:solidFill>
                  <a:srgbClr val="BC6663"/>
                </a:solidFill>
                <a:latin typeface="Impact" panose="020B0806030902050204" pitchFamily="34" charset="0"/>
                <a:ea typeface="华康雅宋体W9(P)" panose="02020900000000000000" pitchFamily="18" charset="-122"/>
                <a:cs typeface="+mn-ea"/>
                <a:sym typeface="+mn-lt"/>
              </a:rPr>
              <a:t>Texual</a:t>
            </a:r>
            <a:r>
              <a:rPr lang="en-US" altLang="zh-CN" sz="6000" dirty="0">
                <a:solidFill>
                  <a:srgbClr val="BC6663"/>
                </a:solidFill>
                <a:latin typeface="Impact" panose="020B0806030902050204" pitchFamily="34" charset="0"/>
                <a:ea typeface="华康雅宋体W9(P)" panose="02020900000000000000" pitchFamily="18" charset="-122"/>
                <a:cs typeface="+mn-ea"/>
                <a:sym typeface="+mn-lt"/>
              </a:rPr>
              <a:t> Pattern</a:t>
            </a:r>
            <a:endParaRPr lang="en-US" altLang="zh-CN" sz="6000" dirty="0">
              <a:solidFill>
                <a:srgbClr val="BC6663"/>
              </a:solidFill>
              <a:latin typeface="Impact" panose="020B0806030902050204" pitchFamily="34" charset="0"/>
              <a:ea typeface="华康雅宋体W9(P)" panose="02020900000000000000" pitchFamily="18" charset="-122"/>
              <a:cs typeface="+mn-ea"/>
              <a:sym typeface="+mn-lt"/>
            </a:endParaRPr>
          </a:p>
        </p:txBody>
      </p:sp>
      <p:pic>
        <p:nvPicPr>
          <p:cNvPr id="2" name="图片 1"/>
          <p:cNvPicPr>
            <a:picLocks noChangeAspect="1"/>
          </p:cNvPicPr>
          <p:nvPr/>
        </p:nvPicPr>
        <p:blipFill>
          <a:blip r:embed="rId1"/>
          <a:stretch>
            <a:fillRect/>
          </a:stretch>
        </p:blipFill>
        <p:spPr>
          <a:xfrm>
            <a:off x="751840" y="1264285"/>
            <a:ext cx="2427605" cy="179641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30000"/>
                                  </p:iterate>
                                  <p:childTnLst>
                                    <p:set>
                                      <p:cBhvr>
                                        <p:cTn id="6" dur="1" fill="hold">
                                          <p:stCondLst>
                                            <p:cond delay="0"/>
                                          </p:stCondLst>
                                        </p:cTn>
                                        <p:tgtEl>
                                          <p:spTgt spid="64"/>
                                        </p:tgtEl>
                                        <p:attrNameLst>
                                          <p:attrName>style.visibility</p:attrName>
                                        </p:attrNameLst>
                                      </p:cBhvr>
                                      <p:to>
                                        <p:strVal val="visible"/>
                                      </p:to>
                                    </p:set>
                                    <p:animEffect transition="in" filter="wipe(left)">
                                      <p:cBhvr>
                                        <p:cTn id="7" dur="2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34" name="组合 33"/>
          <p:cNvGrpSpPr/>
          <p:nvPr/>
        </p:nvGrpSpPr>
        <p:grpSpPr>
          <a:xfrm>
            <a:off x="635000" y="97155"/>
            <a:ext cx="4798060" cy="513715"/>
            <a:chOff x="857958" y="1140591"/>
            <a:chExt cx="2876030" cy="3105345"/>
          </a:xfrm>
        </p:grpSpPr>
        <p:sp>
          <p:nvSpPr>
            <p:cNvPr id="35" name="Rectangle 1"/>
            <p:cNvSpPr/>
            <p:nvPr/>
          </p:nvSpPr>
          <p:spPr bwMode="auto">
            <a:xfrm>
              <a:off x="857958" y="1140591"/>
              <a:ext cx="2876030" cy="3105345"/>
            </a:xfrm>
            <a:prstGeom prst="rect">
              <a:avLst/>
            </a:prstGeom>
            <a:noFill/>
            <a:ln w="76200">
              <a:solidFill>
                <a:srgbClr val="BC6663"/>
              </a:solidFill>
              <a:round/>
            </a:ln>
          </p:spPr>
          <p:txBody>
            <a:bodyPr anchor="ctr"/>
            <a:lstStyle/>
            <a:p>
              <a:pPr algn="ctr"/>
            </a:p>
          </p:txBody>
        </p:sp>
        <p:sp>
          <p:nvSpPr>
            <p:cNvPr id="15" name="Rectangle 3"/>
            <p:cNvSpPr/>
            <p:nvPr/>
          </p:nvSpPr>
          <p:spPr>
            <a:xfrm>
              <a:off x="904153" y="1411041"/>
              <a:ext cx="1326446" cy="2834895"/>
            </a:xfrm>
            <a:prstGeom prst="rect">
              <a:avLst/>
            </a:prstGeom>
            <a:solidFill>
              <a:srgbClr val="FEFEFE"/>
            </a:solidFill>
          </p:spPr>
          <p:txBody>
            <a:bodyPr wrap="none">
              <a:normAutofit/>
            </a:bodyPr>
            <a:lstStyle/>
            <a:p>
              <a:r>
                <a:rPr lang="en-US" altLang="zh-CN" sz="2400" b="1" spc="300">
                  <a:solidFill>
                    <a:schemeClr val="tx1">
                      <a:lumMod val="75000"/>
                      <a:lumOff val="25000"/>
                    </a:schemeClr>
                  </a:solidFill>
                  <a:latin typeface="方正粗黑宋简体" panose="02000000000000000000" charset="-122"/>
                  <a:ea typeface="方正粗黑宋简体" panose="02000000000000000000" charset="-122"/>
                </a:rPr>
                <a:t>The gist keyword </a:t>
              </a:r>
              <a:r>
                <a:rPr lang="zh-CN" altLang="en-US" b="1" spc="300">
                  <a:solidFill>
                    <a:schemeClr val="tx1">
                      <a:lumMod val="75000"/>
                      <a:lumOff val="25000"/>
                    </a:schemeClr>
                  </a:solidFill>
                  <a:latin typeface="方正粗黑宋简体" panose="02000000000000000000" charset="-122"/>
                  <a:ea typeface="方正粗黑宋简体" panose="02000000000000000000" charset="-122"/>
                </a:rPr>
                <a:t>主旨关键词</a:t>
              </a:r>
              <a:r>
                <a:rPr lang="en-US" altLang="zh-CN" b="1" spc="300">
                  <a:solidFill>
                    <a:schemeClr val="tx1">
                      <a:lumMod val="75000"/>
                      <a:lumOff val="25000"/>
                    </a:schemeClr>
                  </a:solidFill>
                </a:rPr>
                <a:t> </a:t>
              </a:r>
              <a:endParaRPr lang="en-US" altLang="zh-CN" b="1" spc="300">
                <a:solidFill>
                  <a:schemeClr val="tx1">
                    <a:lumMod val="75000"/>
                    <a:lumOff val="25000"/>
                  </a:schemeClr>
                </a:solidFill>
              </a:endParaRPr>
            </a:p>
          </p:txBody>
        </p:sp>
      </p:grpSp>
      <p:sp>
        <p:nvSpPr>
          <p:cNvPr id="7" name="TextBox 8"/>
          <p:cNvSpPr txBox="1"/>
          <p:nvPr/>
        </p:nvSpPr>
        <p:spPr>
          <a:xfrm>
            <a:off x="169545" y="636270"/>
            <a:ext cx="8728710" cy="4477385"/>
          </a:xfrm>
          <a:prstGeom prst="rect">
            <a:avLst/>
          </a:prstGeom>
          <a:noFill/>
        </p:spPr>
        <p:txBody>
          <a:bodyPr vert="horz" wrap="square" rtlCol="0">
            <a:spAutoFit/>
          </a:bodyPr>
          <a:lstStyle/>
          <a:p>
            <a:pPr algn="just" fontAlgn="auto">
              <a:lnSpc>
                <a:spcPts val="1800"/>
              </a:lnSpc>
            </a:pPr>
            <a:r>
              <a:rPr lang="en-US" altLang="zh-CN" sz="1000" b="1" dirty="0">
                <a:solidFill>
                  <a:schemeClr val="tx1">
                    <a:lumMod val="75000"/>
                    <a:lumOff val="25000"/>
                  </a:schemeClr>
                </a:solidFill>
                <a:latin typeface="Adobe 黑体 Std R" panose="020B0400000000000000" pitchFamily="34" charset="-122"/>
                <a:ea typeface="Adobe 黑体 Std R" panose="020B0400000000000000" pitchFamily="34" charset="-122"/>
              </a:rPr>
              <a:t>    </a:t>
            </a:r>
            <a:r>
              <a:rPr lang="en-US" altLang="zh-CN" sz="1400" b="1" dirty="0">
                <a:solidFill>
                  <a:schemeClr val="tx1">
                    <a:lumMod val="75000"/>
                    <a:lumOff val="25000"/>
                  </a:schemeClr>
                </a:solidFill>
                <a:latin typeface="Times New Roman" panose="02020603050405020304" charset="0"/>
                <a:ea typeface="Adobe 黑体 Std R" panose="020B0400000000000000" pitchFamily="34" charset="-122"/>
                <a:cs typeface="Times New Roman" panose="02020603050405020304" charset="0"/>
              </a:rPr>
              <a:t>Parents everywhere praise their kids. Jenn Berman, ……, says, “We’ve gone to the opposite extreme of a few decades ago when parents tended to be more strict.” By giving kids a lot of praise, parents think they’re building their children’s confidence, when, in fact, it may be just the opposite. Too much praise can backfire and, when given in a way that's insincere, make kids afraid to try new things or take a risk for fear of not being able to stay on top where their parents’ praise has put them.</a:t>
            </a:r>
            <a:endParaRPr lang="en-US" altLang="zh-CN" sz="1400" b="1" dirty="0">
              <a:solidFill>
                <a:schemeClr val="tx1">
                  <a:lumMod val="75000"/>
                  <a:lumOff val="25000"/>
                </a:schemeClr>
              </a:solidFill>
              <a:latin typeface="Times New Roman" panose="02020603050405020304" charset="0"/>
              <a:ea typeface="Adobe 黑体 Std R" panose="020B0400000000000000" pitchFamily="34" charset="-122"/>
              <a:cs typeface="Times New Roman" panose="02020603050405020304" charset="0"/>
            </a:endParaRPr>
          </a:p>
          <a:p>
            <a:pPr algn="just" fontAlgn="auto">
              <a:lnSpc>
                <a:spcPts val="1800"/>
              </a:lnSpc>
            </a:pPr>
            <a:r>
              <a:rPr lang="en-US" altLang="zh-CN" sz="1400" b="1" dirty="0">
                <a:solidFill>
                  <a:schemeClr val="tx1">
                    <a:lumMod val="75000"/>
                    <a:lumOff val="25000"/>
                  </a:schemeClr>
                </a:solidFill>
                <a:latin typeface="Times New Roman" panose="02020603050405020304" charset="0"/>
                <a:ea typeface="Adobe 黑体 Std R" panose="020B0400000000000000" pitchFamily="34" charset="-122"/>
                <a:cs typeface="Times New Roman" panose="02020603050405020304" charset="0"/>
              </a:rPr>
              <a:t>     Still, don’t go too far in the other direction. Not giving enough praise can be just as damaging as giving too much. Kids will feel like they’re not good enough or that you don’t care and, as a result, may see no point in trying hard for their accomplishments.</a:t>
            </a:r>
            <a:endParaRPr lang="en-US" altLang="zh-CN" sz="1400" b="1" dirty="0">
              <a:solidFill>
                <a:schemeClr val="tx1">
                  <a:lumMod val="75000"/>
                  <a:lumOff val="25000"/>
                </a:schemeClr>
              </a:solidFill>
              <a:latin typeface="Times New Roman" panose="02020603050405020304" charset="0"/>
              <a:ea typeface="Adobe 黑体 Std R" panose="020B0400000000000000" pitchFamily="34" charset="-122"/>
              <a:cs typeface="Times New Roman" panose="02020603050405020304" charset="0"/>
            </a:endParaRPr>
          </a:p>
          <a:p>
            <a:pPr algn="just" fontAlgn="auto">
              <a:lnSpc>
                <a:spcPts val="1800"/>
              </a:lnSpc>
            </a:pPr>
            <a:r>
              <a:rPr lang="en-US" altLang="zh-CN" sz="1400" b="1" dirty="0">
                <a:solidFill>
                  <a:schemeClr val="tx1">
                    <a:lumMod val="75000"/>
                    <a:lumOff val="25000"/>
                  </a:schemeClr>
                </a:solidFill>
                <a:latin typeface="Times New Roman" panose="02020603050405020304" charset="0"/>
                <a:ea typeface="Adobe 黑体 Std R" panose="020B0400000000000000" pitchFamily="34" charset="-122"/>
                <a:cs typeface="Times New Roman" panose="02020603050405020304" charset="0"/>
              </a:rPr>
              <a:t>     So what is the right amount of praise? Experts say that the quality of praise is more important than the quantity. If praise is sincere and focused on the effort not the outcome, you can give it as often as your child does something that deserves a verbal reward. “We should especially recognize our children’s efforts to push themselves and work hard to achieve a goal,” says Donahue, author of Parenting Without Fear: Letting Go of Worry and Focusing on What Really Matters. “One thing to remember is that it’s the process not the end product that matters.”</a:t>
            </a:r>
            <a:endParaRPr lang="en-US" altLang="zh-CN" sz="1400" b="1" dirty="0">
              <a:solidFill>
                <a:schemeClr val="tx1">
                  <a:lumMod val="75000"/>
                  <a:lumOff val="25000"/>
                </a:schemeClr>
              </a:solidFill>
              <a:latin typeface="Times New Roman" panose="02020603050405020304" charset="0"/>
              <a:ea typeface="Adobe 黑体 Std R" panose="020B0400000000000000" pitchFamily="34" charset="-122"/>
              <a:cs typeface="Times New Roman" panose="02020603050405020304" charset="0"/>
            </a:endParaRPr>
          </a:p>
          <a:p>
            <a:pPr algn="just" fontAlgn="auto">
              <a:lnSpc>
                <a:spcPts val="1800"/>
              </a:lnSpc>
            </a:pPr>
            <a:r>
              <a:rPr lang="en-US" altLang="zh-CN" sz="1400" b="1" dirty="0">
                <a:solidFill>
                  <a:schemeClr val="tx1">
                    <a:lumMod val="75000"/>
                    <a:lumOff val="25000"/>
                  </a:schemeClr>
                </a:solidFill>
                <a:latin typeface="Times New Roman" panose="02020603050405020304" charset="0"/>
                <a:ea typeface="Adobe 黑体 Std R" panose="020B0400000000000000" pitchFamily="34" charset="-122"/>
                <a:cs typeface="Times New Roman" panose="02020603050405020304" charset="0"/>
              </a:rPr>
              <a:t>     Your son may not be the best basketball player on his team. But if he’s out there every day and playing hard, you should praise his effort regardless of whether his team wins or loses. Praising the effort and not the outcome can also mean recognizing your child when she has worked hard to clean the yard, cook dinner, or finish a book report. But whatever it is, praise should be given on a case-by-case basis and be proportionate （</a:t>
            </a:r>
            <a:r>
              <a:rPr lang="en-US" altLang="zh-CN" sz="1400" b="1" dirty="0" err="1">
                <a:solidFill>
                  <a:schemeClr val="tx1">
                    <a:lumMod val="75000"/>
                    <a:lumOff val="25000"/>
                  </a:schemeClr>
                </a:solidFill>
                <a:latin typeface="Times New Roman" panose="02020603050405020304" charset="0"/>
                <a:ea typeface="Adobe 黑体 Std R" panose="020B0400000000000000" pitchFamily="34" charset="-122"/>
                <a:cs typeface="Times New Roman" panose="02020603050405020304" charset="0"/>
              </a:rPr>
              <a:t>相称的）to</a:t>
            </a:r>
            <a:r>
              <a:rPr lang="en-US" altLang="zh-CN" sz="1400" b="1" dirty="0">
                <a:solidFill>
                  <a:schemeClr val="tx1">
                    <a:lumMod val="75000"/>
                    <a:lumOff val="25000"/>
                  </a:schemeClr>
                </a:solidFill>
                <a:latin typeface="Times New Roman" panose="02020603050405020304" charset="0"/>
                <a:ea typeface="Adobe 黑体 Std R" panose="020B0400000000000000" pitchFamily="34" charset="-122"/>
                <a:cs typeface="Times New Roman" panose="02020603050405020304" charset="0"/>
              </a:rPr>
              <a:t> the amount of effort your child has put into it.</a:t>
            </a:r>
            <a:endParaRPr lang="en-US" altLang="zh-CN" sz="1400" b="1" dirty="0">
              <a:solidFill>
                <a:schemeClr val="tx1">
                  <a:lumMod val="75000"/>
                  <a:lumOff val="25000"/>
                </a:schemeClr>
              </a:solidFill>
              <a:latin typeface="Times New Roman" panose="02020603050405020304" charset="0"/>
              <a:ea typeface="Adobe 黑体 Std R" panose="020B0400000000000000" pitchFamily="34" charset="-122"/>
              <a:cs typeface="Times New Roman" panose="02020603050405020304" charset="0"/>
            </a:endParaRPr>
          </a:p>
        </p:txBody>
      </p:sp>
      <p:sp>
        <p:nvSpPr>
          <p:cNvPr id="3" name="圆角矩形 2"/>
          <p:cNvSpPr/>
          <p:nvPr/>
        </p:nvSpPr>
        <p:spPr>
          <a:xfrm>
            <a:off x="2023110" y="643414"/>
            <a:ext cx="524510" cy="28384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rgbClr val="FF0000"/>
              </a:solidFill>
            </a:endParaRPr>
          </a:p>
        </p:txBody>
      </p:sp>
      <p:sp>
        <p:nvSpPr>
          <p:cNvPr id="8" name="圆角矩形 7"/>
          <p:cNvSpPr/>
          <p:nvPr/>
        </p:nvSpPr>
        <p:spPr>
          <a:xfrm>
            <a:off x="5869305" y="926783"/>
            <a:ext cx="524510" cy="28384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rgbClr val="FF0000"/>
              </a:solidFill>
            </a:endParaRPr>
          </a:p>
        </p:txBody>
      </p:sp>
      <p:sp>
        <p:nvSpPr>
          <p:cNvPr id="12" name="圆角矩形 11"/>
          <p:cNvSpPr/>
          <p:nvPr/>
        </p:nvSpPr>
        <p:spPr>
          <a:xfrm>
            <a:off x="6412865" y="1125855"/>
            <a:ext cx="570230" cy="28384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rgbClr val="FF0000"/>
              </a:solidFill>
            </a:endParaRPr>
          </a:p>
        </p:txBody>
      </p:sp>
      <p:sp>
        <p:nvSpPr>
          <p:cNvPr id="2" name="圆角矩形 1"/>
          <p:cNvSpPr/>
          <p:nvPr/>
        </p:nvSpPr>
        <p:spPr>
          <a:xfrm>
            <a:off x="5317490" y="1800860"/>
            <a:ext cx="551815" cy="29527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rgbClr val="FF0000"/>
              </a:solidFill>
            </a:endParaRPr>
          </a:p>
        </p:txBody>
      </p:sp>
      <p:sp>
        <p:nvSpPr>
          <p:cNvPr id="4" name="圆角矩形 3"/>
          <p:cNvSpPr/>
          <p:nvPr/>
        </p:nvSpPr>
        <p:spPr>
          <a:xfrm>
            <a:off x="2334260" y="1607185"/>
            <a:ext cx="524510" cy="29464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rgbClr val="FF0000"/>
              </a:solidFill>
            </a:endParaRPr>
          </a:p>
        </p:txBody>
      </p:sp>
      <p:sp>
        <p:nvSpPr>
          <p:cNvPr id="20" name="圆角矩形 19"/>
          <p:cNvSpPr/>
          <p:nvPr/>
        </p:nvSpPr>
        <p:spPr>
          <a:xfrm>
            <a:off x="2858770" y="2494280"/>
            <a:ext cx="660400" cy="30734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rgbClr val="FF0000"/>
              </a:solidFill>
            </a:endParaRPr>
          </a:p>
        </p:txBody>
      </p:sp>
      <p:sp>
        <p:nvSpPr>
          <p:cNvPr id="5" name="圆角矩形 4"/>
          <p:cNvSpPr/>
          <p:nvPr/>
        </p:nvSpPr>
        <p:spPr>
          <a:xfrm>
            <a:off x="6042660" y="2517775"/>
            <a:ext cx="603250" cy="28384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rgbClr val="FF0000"/>
              </a:solidFill>
            </a:endParaRPr>
          </a:p>
        </p:txBody>
      </p:sp>
      <p:sp>
        <p:nvSpPr>
          <p:cNvPr id="6" name="圆角矩形 5"/>
          <p:cNvSpPr/>
          <p:nvPr/>
        </p:nvSpPr>
        <p:spPr>
          <a:xfrm>
            <a:off x="1130935" y="2733040"/>
            <a:ext cx="487045" cy="28384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rgbClr val="FF0000"/>
              </a:solidFill>
            </a:endParaRPr>
          </a:p>
        </p:txBody>
      </p:sp>
      <p:sp>
        <p:nvSpPr>
          <p:cNvPr id="9" name="圆角矩形 8"/>
          <p:cNvSpPr/>
          <p:nvPr/>
        </p:nvSpPr>
        <p:spPr>
          <a:xfrm>
            <a:off x="1060450" y="4080510"/>
            <a:ext cx="556895" cy="28384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rgbClr val="FF0000"/>
              </a:solidFill>
            </a:endParaRPr>
          </a:p>
        </p:txBody>
      </p:sp>
      <p:sp>
        <p:nvSpPr>
          <p:cNvPr id="10" name="圆角矩形 9"/>
          <p:cNvSpPr/>
          <p:nvPr/>
        </p:nvSpPr>
        <p:spPr>
          <a:xfrm>
            <a:off x="5723890" y="4080510"/>
            <a:ext cx="767080" cy="28384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rgbClr val="FF0000"/>
              </a:solidFill>
            </a:endParaRPr>
          </a:p>
        </p:txBody>
      </p:sp>
      <p:sp>
        <p:nvSpPr>
          <p:cNvPr id="13" name="圆角矩形 12"/>
          <p:cNvSpPr/>
          <p:nvPr/>
        </p:nvSpPr>
        <p:spPr>
          <a:xfrm>
            <a:off x="2220595" y="4593590"/>
            <a:ext cx="638810" cy="28384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rgbClr val="FF0000"/>
              </a:solidFill>
            </a:endParaRPr>
          </a:p>
        </p:txBody>
      </p:sp>
      <p:sp>
        <p:nvSpPr>
          <p:cNvPr id="16" name="矩形: 圆角 13"/>
          <p:cNvSpPr/>
          <p:nvPr/>
        </p:nvSpPr>
        <p:spPr>
          <a:xfrm>
            <a:off x="231775" y="4152265"/>
            <a:ext cx="8588375" cy="880745"/>
          </a:xfrm>
          <a:prstGeom prst="roundRect">
            <a:avLst/>
          </a:prstGeom>
          <a:solidFill>
            <a:srgbClr val="FCD8D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l" fontAlgn="auto">
              <a:lnSpc>
                <a:spcPts val="2500"/>
              </a:lnSpc>
            </a:pPr>
            <a:r>
              <a:rPr lang="en-US" altLang="zh-CN" sz="2000" b="1">
                <a:solidFill>
                  <a:srgbClr val="1D41D5"/>
                </a:solidFill>
                <a:latin typeface="方正粗黑宋简体" panose="02000000000000000000" charset="-122"/>
                <a:ea typeface="方正粗黑宋简体" panose="02000000000000000000" charset="-122"/>
                <a:cs typeface="方正粗黑宋简体" panose="02000000000000000000" charset="-122"/>
                <a:sym typeface="+mn-ea"/>
              </a:rPr>
              <a:t>Tip 1</a:t>
            </a:r>
            <a:r>
              <a:rPr lang="zh-CN" sz="2000" b="1">
                <a:solidFill>
                  <a:srgbClr val="1D41D5"/>
                </a:solidFill>
                <a:latin typeface="方正粗黑宋简体" panose="02000000000000000000" charset="-122"/>
                <a:ea typeface="方正粗黑宋简体" panose="02000000000000000000" charset="-122"/>
                <a:cs typeface="方正粗黑宋简体" panose="02000000000000000000" charset="-122"/>
                <a:sym typeface="+mn-ea"/>
              </a:rPr>
              <a:t>：</a:t>
            </a:r>
            <a:r>
              <a:rPr lang="en-US" altLang="zh-CN" sz="2000" b="1">
                <a:solidFill>
                  <a:srgbClr val="1D41D5"/>
                </a:solidFill>
                <a:latin typeface="方正粗黑宋简体" panose="02000000000000000000" charset="-122"/>
                <a:ea typeface="方正粗黑宋简体" panose="02000000000000000000" charset="-122"/>
                <a:cs typeface="方正粗黑宋简体" panose="02000000000000000000" charset="-122"/>
                <a:sym typeface="+mn-ea"/>
              </a:rPr>
              <a:t>The gist keyword is the most frequently-used word</a:t>
            </a:r>
            <a:endParaRPr lang="en-US" altLang="zh-CN" sz="2000" b="1">
              <a:solidFill>
                <a:srgbClr val="1D41D5"/>
              </a:solidFill>
              <a:latin typeface="方正粗黑宋简体" panose="02000000000000000000" charset="-122"/>
              <a:ea typeface="方正粗黑宋简体" panose="02000000000000000000" charset="-122"/>
              <a:cs typeface="方正粗黑宋简体" panose="02000000000000000000" charset="-122"/>
              <a:sym typeface="+mn-ea"/>
            </a:endParaRPr>
          </a:p>
          <a:p>
            <a:pPr indent="0" algn="l" fontAlgn="auto">
              <a:lnSpc>
                <a:spcPts val="2500"/>
              </a:lnSpc>
            </a:pPr>
            <a:r>
              <a:rPr lang="en-US" altLang="zh-CN" sz="2000" b="1">
                <a:solidFill>
                  <a:srgbClr val="1D41D5"/>
                </a:solidFill>
                <a:latin typeface="方正粗黑宋简体" panose="02000000000000000000" charset="-122"/>
                <a:ea typeface="方正粗黑宋简体" panose="02000000000000000000" charset="-122"/>
                <a:cs typeface="方正粗黑宋简体" panose="02000000000000000000" charset="-122"/>
                <a:sym typeface="+mn-ea"/>
              </a:rPr>
              <a:t>   throughout the passage.   </a:t>
            </a:r>
            <a:r>
              <a:rPr lang="en-US" altLang="zh-CN" sz="2000" b="1">
                <a:solidFill>
                  <a:srgbClr val="1D41D5"/>
                </a:solidFill>
                <a:latin typeface="Times New Roman" panose="02020603050405020304" charset="0"/>
                <a:ea typeface="宋体" panose="02010600030101010101" pitchFamily="2" charset="-122"/>
                <a:sym typeface="+mn-ea"/>
              </a:rPr>
              <a:t> </a:t>
            </a:r>
            <a:r>
              <a:rPr lang="zh-CN" b="1">
                <a:solidFill>
                  <a:srgbClr val="1D41D5"/>
                </a:solidFill>
                <a:latin typeface="方正粗黑宋简体" panose="02000000000000000000" charset="-122"/>
                <a:ea typeface="方正粗黑宋简体" panose="02000000000000000000" charset="-122"/>
                <a:sym typeface="+mn-ea"/>
              </a:rPr>
              <a:t>贯穿全文，反复出现的词就是主旨关键词</a:t>
            </a:r>
            <a:endParaRPr lang="zh-CN" altLang="zh-CN" b="1" dirty="0">
              <a:solidFill>
                <a:srgbClr val="1D41D5"/>
              </a:solidFill>
              <a:latin typeface="方正粗黑宋简体" panose="02000000000000000000" charset="-122"/>
              <a:ea typeface="方正粗黑宋简体" panose="02000000000000000000" charset="-122"/>
              <a:cs typeface="方正粗黑宋简体" panose="02000000000000000000" charset="-122"/>
              <a:sym typeface="+mn-ea"/>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grpId="1"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ox(in)">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ox(in)">
                                      <p:cBhvr>
                                        <p:cTn id="16" dur="2000"/>
                                        <p:tgtEl>
                                          <p:spTgt spid="3"/>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ox(in)">
                                      <p:cBhvr>
                                        <p:cTn id="19" dur="2000"/>
                                        <p:tgtEl>
                                          <p:spTgt spid="8"/>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ox(in)">
                                      <p:cBhvr>
                                        <p:cTn id="22" dur="2000"/>
                                        <p:tgtEl>
                                          <p:spTgt spid="12"/>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ox(in)">
                                      <p:cBhvr>
                                        <p:cTn id="25" dur="2000"/>
                                        <p:tgtEl>
                                          <p:spTgt spid="4"/>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ox(in)">
                                      <p:cBhvr>
                                        <p:cTn id="28" dur="2000"/>
                                        <p:tgtEl>
                                          <p:spTgt spid="2"/>
                                        </p:tgtEl>
                                      </p:cBhvr>
                                    </p:animEffect>
                                  </p:childTnLst>
                                </p:cTn>
                              </p:par>
                              <p:par>
                                <p:cTn id="29" presetID="4" presetClass="entr" presetSubtype="16"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ox(in)">
                                      <p:cBhvr>
                                        <p:cTn id="31" dur="2000"/>
                                        <p:tgtEl>
                                          <p:spTgt spid="20"/>
                                        </p:tgtEl>
                                      </p:cBhvr>
                                    </p:animEffect>
                                  </p:childTnLst>
                                </p:cTn>
                              </p:par>
                              <p:par>
                                <p:cTn id="32" presetID="4" presetClass="entr" presetSubtype="16"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ox(in)">
                                      <p:cBhvr>
                                        <p:cTn id="34" dur="2000"/>
                                        <p:tgtEl>
                                          <p:spTgt spid="5"/>
                                        </p:tgtEl>
                                      </p:cBhvr>
                                    </p:animEffect>
                                  </p:childTnLst>
                                </p:cTn>
                              </p:par>
                              <p:par>
                                <p:cTn id="35" presetID="4" presetClass="entr" presetSubtype="16"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ox(in)">
                                      <p:cBhvr>
                                        <p:cTn id="37" dur="2000"/>
                                        <p:tgtEl>
                                          <p:spTgt spid="6"/>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ox(in)">
                                      <p:cBhvr>
                                        <p:cTn id="40" dur="2000"/>
                                        <p:tgtEl>
                                          <p:spTgt spid="9"/>
                                        </p:tgtEl>
                                      </p:cBhvr>
                                    </p:animEffect>
                                  </p:childTnLst>
                                </p:cTn>
                              </p:par>
                              <p:par>
                                <p:cTn id="41" presetID="4" presetClass="entr" presetSubtype="16"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ox(in)">
                                      <p:cBhvr>
                                        <p:cTn id="43" dur="2000"/>
                                        <p:tgtEl>
                                          <p:spTgt spid="13"/>
                                        </p:tgtEl>
                                      </p:cBhvr>
                                    </p:animEffect>
                                  </p:childTnLst>
                                </p:cTn>
                              </p:par>
                              <p:par>
                                <p:cTn id="44" presetID="4" presetClass="entr" presetSubtype="16"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box(in)">
                                      <p:cBhvr>
                                        <p:cTn id="46" dur="20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8" presetClass="entr" presetSubtype="16"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diamond(in)">
                                      <p:cBhvr>
                                        <p:cTn id="51"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p:bldP spid="3" grpId="0" bldLvl="0" animBg="1"/>
      <p:bldP spid="3" grpId="1" animBg="1"/>
      <p:bldP spid="8" grpId="0" bldLvl="0" animBg="1"/>
      <p:bldP spid="8" grpId="1" animBg="1"/>
      <p:bldP spid="12" grpId="0" bldLvl="0" animBg="1"/>
      <p:bldP spid="12" grpId="1" animBg="1"/>
      <p:bldP spid="2" grpId="0" bldLvl="0" animBg="1"/>
      <p:bldP spid="2" grpId="1" animBg="1"/>
      <p:bldP spid="4" grpId="0" bldLvl="0" animBg="1"/>
      <p:bldP spid="4" grpId="1" animBg="1"/>
      <p:bldP spid="20" grpId="0" bldLvl="0" animBg="1"/>
      <p:bldP spid="20" grpId="1" animBg="1"/>
      <p:bldP spid="5" grpId="0" bldLvl="0" animBg="1"/>
      <p:bldP spid="5" grpId="1" animBg="1"/>
      <p:bldP spid="6" grpId="0" bldLvl="0" animBg="1"/>
      <p:bldP spid="6" grpId="1" animBg="1"/>
      <p:bldP spid="9" grpId="0" bldLvl="0" animBg="1"/>
      <p:bldP spid="9" grpId="1" animBg="1"/>
      <p:bldP spid="10" grpId="0" bldLvl="0" animBg="1"/>
      <p:bldP spid="10" grpId="1" animBg="1"/>
      <p:bldP spid="13" grpId="0" bldLvl="0" animBg="1"/>
      <p:bldP spid="13" grpId="1" animBg="1"/>
      <p:bldP spid="16" grpId="0" bldLvl="0" animBg="1"/>
      <p:bldP spid="16"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a:off x="-9525" y="-10160"/>
            <a:ext cx="9162415" cy="5262245"/>
          </a:xfrm>
          <a:prstGeom prst="rect">
            <a:avLst/>
          </a:prstGeom>
          <a:solidFill>
            <a:schemeClr val="bg1"/>
          </a:solidFill>
        </p:spPr>
        <p:txBody>
          <a:bodyPr wrap="square" rtlCol="0">
            <a:spAutoFit/>
          </a:bodyPr>
          <a:lstStyle/>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8" name="组合 7"/>
          <p:cNvGrpSpPr/>
          <p:nvPr/>
        </p:nvGrpSpPr>
        <p:grpSpPr>
          <a:xfrm>
            <a:off x="1191260" y="1360805"/>
            <a:ext cx="4593590" cy="1416050"/>
            <a:chOff x="1876" y="2143"/>
            <a:chExt cx="7234" cy="2230"/>
          </a:xfrm>
        </p:grpSpPr>
        <p:sp>
          <p:nvSpPr>
            <p:cNvPr id="4" name="文本框 3"/>
            <p:cNvSpPr txBox="1"/>
            <p:nvPr/>
          </p:nvSpPr>
          <p:spPr>
            <a:xfrm>
              <a:off x="5906" y="2897"/>
              <a:ext cx="3204" cy="434"/>
            </a:xfrm>
            <a:prstGeom prst="rect">
              <a:avLst/>
            </a:prstGeom>
            <a:solidFill>
              <a:srgbClr val="FCD8D3"/>
            </a:solidFill>
            <a:ln w="28575">
              <a:solidFill>
                <a:srgbClr val="B34A46"/>
              </a:solidFill>
            </a:ln>
          </p:spPr>
          <p:txBody>
            <a:bodyPr wrap="square" rtlCol="0">
              <a:spAutoFit/>
            </a:bodyPr>
            <a:lstStyle/>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1876" y="2143"/>
              <a:ext cx="2137" cy="434"/>
            </a:xfrm>
            <a:prstGeom prst="rect">
              <a:avLst/>
            </a:prstGeom>
            <a:solidFill>
              <a:srgbClr val="FCD8D3"/>
            </a:solidFill>
            <a:ln w="28575">
              <a:solidFill>
                <a:srgbClr val="B34A46"/>
              </a:solidFill>
            </a:ln>
          </p:spPr>
          <p:txBody>
            <a:bodyPr wrap="square" rtlCol="0">
              <a:spAutoFit/>
            </a:bodyPr>
            <a:lstStyle/>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1876" y="3939"/>
              <a:ext cx="3204" cy="434"/>
            </a:xfrm>
            <a:prstGeom prst="rect">
              <a:avLst/>
            </a:prstGeom>
            <a:solidFill>
              <a:srgbClr val="FCD8D3"/>
            </a:solidFill>
            <a:ln w="28575">
              <a:solidFill>
                <a:srgbClr val="B34A46"/>
              </a:solidFill>
            </a:ln>
          </p:spPr>
          <p:txBody>
            <a:bodyPr wrap="square" rtlCol="0">
              <a:spAutoFit/>
            </a:bodyPr>
            <a:lstStyle/>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5" name="直接箭头连接符 4"/>
            <p:cNvCxnSpPr/>
            <p:nvPr/>
          </p:nvCxnSpPr>
          <p:spPr>
            <a:xfrm flipH="1" flipV="1">
              <a:off x="2664" y="2575"/>
              <a:ext cx="794" cy="1475"/>
            </a:xfrm>
            <a:prstGeom prst="straightConnector1">
              <a:avLst/>
            </a:prstGeom>
            <a:ln w="38100">
              <a:solidFill>
                <a:srgbClr val="B34A46"/>
              </a:solidFill>
              <a:tailEnd type="arrow"/>
            </a:ln>
          </p:spPr>
          <p:style>
            <a:lnRef idx="1">
              <a:schemeClr val="accent1"/>
            </a:lnRef>
            <a:fillRef idx="0">
              <a:schemeClr val="accent1"/>
            </a:fillRef>
            <a:effectRef idx="0">
              <a:schemeClr val="accent1"/>
            </a:effectRef>
            <a:fontRef idx="minor">
              <a:schemeClr val="tx1"/>
            </a:fontRef>
          </p:style>
        </p:cxnSp>
        <p:cxnSp>
          <p:nvCxnSpPr>
            <p:cNvPr id="6" name="直接箭头连接符 5"/>
            <p:cNvCxnSpPr/>
            <p:nvPr/>
          </p:nvCxnSpPr>
          <p:spPr>
            <a:xfrm flipV="1">
              <a:off x="3571" y="3369"/>
              <a:ext cx="2381" cy="681"/>
            </a:xfrm>
            <a:prstGeom prst="straightConnector1">
              <a:avLst/>
            </a:prstGeom>
            <a:ln w="38100">
              <a:solidFill>
                <a:srgbClr val="B34A46"/>
              </a:solidFill>
              <a:tailEnd type="arrow"/>
            </a:ln>
          </p:spPr>
          <p:style>
            <a:lnRef idx="1">
              <a:schemeClr val="accent1"/>
            </a:lnRef>
            <a:fillRef idx="0">
              <a:schemeClr val="accent1"/>
            </a:fillRef>
            <a:effectRef idx="0">
              <a:schemeClr val="accent1"/>
            </a:effectRef>
            <a:fontRef idx="minor">
              <a:schemeClr val="tx1"/>
            </a:fontRef>
          </p:style>
        </p:cxnSp>
      </p:grpSp>
      <p:sp>
        <p:nvSpPr>
          <p:cNvPr id="7" name="TextBox 8"/>
          <p:cNvSpPr txBox="1"/>
          <p:nvPr/>
        </p:nvSpPr>
        <p:spPr>
          <a:xfrm>
            <a:off x="169545" y="636270"/>
            <a:ext cx="8455660" cy="4246245"/>
          </a:xfrm>
          <a:prstGeom prst="rect">
            <a:avLst/>
          </a:prstGeom>
          <a:noFill/>
        </p:spPr>
        <p:txBody>
          <a:bodyPr vert="horz" wrap="square" rtlCol="0">
            <a:spAutoFit/>
          </a:bodyPr>
          <a:lstStyle/>
          <a:p>
            <a:pPr algn="just" fontAlgn="auto">
              <a:lnSpc>
                <a:spcPts val="1800"/>
              </a:lnSpc>
            </a:pPr>
            <a:r>
              <a:rPr lang="en-US" altLang="zh-CN" sz="1000" b="1">
                <a:solidFill>
                  <a:schemeClr val="tx1">
                    <a:lumMod val="75000"/>
                    <a:lumOff val="25000"/>
                  </a:schemeClr>
                </a:solidFill>
                <a:latin typeface="Adobe 黑体 Std R" panose="020B0400000000000000" pitchFamily="34" charset="-122"/>
                <a:ea typeface="Adobe 黑体 Std R" panose="020B0400000000000000" pitchFamily="34" charset="-122"/>
              </a:rPr>
              <a:t>    </a:t>
            </a:r>
            <a:r>
              <a:rPr lang="en-US" altLang="zh-CN" sz="1400">
                <a:solidFill>
                  <a:schemeClr val="tx1">
                    <a:lumMod val="75000"/>
                    <a:lumOff val="25000"/>
                  </a:schemeClr>
                </a:solidFill>
                <a:latin typeface="Times New Roman" panose="02020603050405020304" charset="0"/>
                <a:ea typeface="Adobe 黑体 Std R" panose="020B0400000000000000" pitchFamily="34" charset="-122"/>
                <a:cs typeface="Times New Roman" panose="02020603050405020304" charset="0"/>
              </a:rPr>
              <a:t>Parents everywhere praise their kids. Jenn Berman, author of The A to Z Guide to Raising Happy and Confident Kids, says, “We’ve gone to the opposite extreme of a few decades ago when parents tended to be more strict.” By giving kids a lot of praise, parents think they’re building their children’s confidence, when, in fact, it may be just the opposite. Too much praise can backfire and, when given in a way that's insincere, make kids afraid to try new things or take a risk for fear of not being able to stay on top where their parents’ praise has put them.</a:t>
            </a:r>
            <a:endParaRPr lang="en-US" altLang="zh-CN" sz="1400">
              <a:solidFill>
                <a:schemeClr val="tx1">
                  <a:lumMod val="75000"/>
                  <a:lumOff val="25000"/>
                </a:schemeClr>
              </a:solidFill>
              <a:latin typeface="Times New Roman" panose="02020603050405020304" charset="0"/>
              <a:ea typeface="Adobe 黑体 Std R" panose="020B0400000000000000" pitchFamily="34" charset="-122"/>
              <a:cs typeface="Times New Roman" panose="02020603050405020304" charset="0"/>
            </a:endParaRPr>
          </a:p>
          <a:p>
            <a:pPr algn="just" fontAlgn="auto">
              <a:lnSpc>
                <a:spcPts val="1800"/>
              </a:lnSpc>
            </a:pPr>
            <a:r>
              <a:rPr lang="en-US" altLang="zh-CN" sz="1400">
                <a:solidFill>
                  <a:schemeClr val="tx1">
                    <a:lumMod val="75000"/>
                    <a:lumOff val="25000"/>
                  </a:schemeClr>
                </a:solidFill>
                <a:latin typeface="Times New Roman" panose="02020603050405020304" charset="0"/>
                <a:ea typeface="Adobe 黑体 Std R" panose="020B0400000000000000" pitchFamily="34" charset="-122"/>
                <a:cs typeface="Times New Roman" panose="02020603050405020304" charset="0"/>
              </a:rPr>
              <a:t>     Still, don’t go too far in the other direction. Not giving enough praise can be just as damaging as giving too much. Kids will feel like they’re not good enough or that you don’t care and, as a result, may see no point in trying hard for their accomplishments.</a:t>
            </a:r>
            <a:endParaRPr lang="en-US" altLang="zh-CN" sz="1400">
              <a:solidFill>
                <a:schemeClr val="tx1">
                  <a:lumMod val="75000"/>
                  <a:lumOff val="25000"/>
                </a:schemeClr>
              </a:solidFill>
              <a:latin typeface="Times New Roman" panose="02020603050405020304" charset="0"/>
              <a:ea typeface="Adobe 黑体 Std R" panose="020B0400000000000000" pitchFamily="34" charset="-122"/>
              <a:cs typeface="Times New Roman" panose="02020603050405020304" charset="0"/>
            </a:endParaRPr>
          </a:p>
          <a:p>
            <a:pPr algn="just" fontAlgn="auto">
              <a:lnSpc>
                <a:spcPts val="1800"/>
              </a:lnSpc>
            </a:pPr>
            <a:r>
              <a:rPr lang="en-US" altLang="zh-CN" sz="1400">
                <a:solidFill>
                  <a:schemeClr val="tx1">
                    <a:lumMod val="75000"/>
                    <a:lumOff val="25000"/>
                  </a:schemeClr>
                </a:solidFill>
                <a:latin typeface="Times New Roman" panose="02020603050405020304" charset="0"/>
                <a:ea typeface="Adobe 黑体 Std R" panose="020B0400000000000000" pitchFamily="34" charset="-122"/>
                <a:cs typeface="Times New Roman" panose="02020603050405020304" charset="0"/>
              </a:rPr>
              <a:t>     So what is the right amount of praise? Experts say that the quality of praise is more important than the quantity. If praise is sincere and focused on the effort not the outcome, you can give it as often as your child does something that deserves a verbal reward. “We should especially recognize our children’s efforts to push themselves and work hard to achieve a goal,” says Donahue, author of Parenting Without Fear: Letting Go of Worry and Focusing on What Really Matters. “One thing to remember is that it’s the process not the end product that matters.”</a:t>
            </a:r>
            <a:endParaRPr lang="en-US" altLang="zh-CN" sz="1400">
              <a:solidFill>
                <a:schemeClr val="tx1">
                  <a:lumMod val="75000"/>
                  <a:lumOff val="25000"/>
                </a:schemeClr>
              </a:solidFill>
              <a:latin typeface="Times New Roman" panose="02020603050405020304" charset="0"/>
              <a:ea typeface="Adobe 黑体 Std R" panose="020B0400000000000000" pitchFamily="34" charset="-122"/>
              <a:cs typeface="Times New Roman" panose="02020603050405020304" charset="0"/>
            </a:endParaRPr>
          </a:p>
          <a:p>
            <a:pPr algn="just" fontAlgn="auto">
              <a:lnSpc>
                <a:spcPts val="1800"/>
              </a:lnSpc>
            </a:pPr>
            <a:r>
              <a:rPr lang="en-US" altLang="zh-CN" sz="1400">
                <a:solidFill>
                  <a:schemeClr val="tx1">
                    <a:lumMod val="75000"/>
                    <a:lumOff val="25000"/>
                  </a:schemeClr>
                </a:solidFill>
                <a:latin typeface="Times New Roman" panose="02020603050405020304" charset="0"/>
                <a:ea typeface="Adobe 黑体 Std R" panose="020B0400000000000000" pitchFamily="34" charset="-122"/>
                <a:cs typeface="Times New Roman" panose="02020603050405020304" charset="0"/>
              </a:rPr>
              <a:t>     Your son may not be the best basketball player on his team. But if he’s out there every day and playing hard, you should praise his effort regardless of whether his team wins or loses. Praising the effort and not the outcome can also mean recognizing your child when she has worked hard to clean the yard, cook dinner, or finish a book report. But whatever it is, praise should be given on a case-by-case basis and be proportionate （相称的）to the amount of effort your child has put into it.</a:t>
            </a:r>
            <a:endParaRPr lang="en-US" altLang="zh-CN" sz="1400">
              <a:solidFill>
                <a:schemeClr val="tx1">
                  <a:lumMod val="75000"/>
                  <a:lumOff val="25000"/>
                </a:schemeClr>
              </a:solidFill>
              <a:latin typeface="Times New Roman" panose="02020603050405020304" charset="0"/>
              <a:ea typeface="Adobe 黑体 Std R" panose="020B0400000000000000" pitchFamily="34" charset="-122"/>
              <a:cs typeface="Times New Roman" panose="02020603050405020304" charset="0"/>
            </a:endParaRPr>
          </a:p>
        </p:txBody>
      </p:sp>
      <p:grpSp>
        <p:nvGrpSpPr>
          <p:cNvPr id="17" name="组合 16"/>
          <p:cNvGrpSpPr/>
          <p:nvPr/>
        </p:nvGrpSpPr>
        <p:grpSpPr>
          <a:xfrm>
            <a:off x="220345" y="1360805"/>
            <a:ext cx="8405495" cy="502920"/>
            <a:chOff x="347" y="2143"/>
            <a:chExt cx="13237" cy="792"/>
          </a:xfrm>
        </p:grpSpPr>
        <p:sp>
          <p:nvSpPr>
            <p:cNvPr id="14" name="Rectangle 2"/>
            <p:cNvSpPr>
              <a:spLocks noChangeArrowheads="1"/>
            </p:cNvSpPr>
            <p:nvPr/>
          </p:nvSpPr>
          <p:spPr bwMode="auto">
            <a:xfrm>
              <a:off x="347" y="2539"/>
              <a:ext cx="11330" cy="396"/>
            </a:xfrm>
            <a:prstGeom prst="rect">
              <a:avLst/>
            </a:prstGeom>
            <a:noFill/>
            <a:ln>
              <a:solidFill>
                <a:srgbClr val="0070C0"/>
              </a:solidFill>
            </a:ln>
            <a:extLst>
              <a:ext uri="{909E8E84-426E-40DD-AFC4-6F175D3DCCD1}">
                <a14:hiddenFill xmlns:a14="http://schemas.microsoft.com/office/drawing/2010/main">
                  <a:solidFill>
                    <a:schemeClr val="lt1"/>
                  </a:solidFill>
                </a14:hiddenFill>
              </a:ext>
            </a:extLst>
          </p:spPr>
          <p:style>
            <a:lnRef idx="2">
              <a:schemeClr val="accent5"/>
            </a:lnRef>
            <a:fillRef idx="1">
              <a:schemeClr val="lt1"/>
            </a:fillRef>
            <a:effectRef idx="0">
              <a:schemeClr val="accent5"/>
            </a:effectRef>
            <a:fontRef idx="minor">
              <a:schemeClr val="dk1"/>
            </a:fontRef>
          </p:style>
          <p:txBody>
            <a:bodyPr wrap="none" anchor="ctr"/>
            <a:lstStyle/>
            <a:p>
              <a:endParaRPr lang="zh-CN" altLang="en-US"/>
            </a:p>
          </p:txBody>
        </p:sp>
        <p:sp>
          <p:nvSpPr>
            <p:cNvPr id="13" name="Rectangle 2"/>
            <p:cNvSpPr>
              <a:spLocks noChangeArrowheads="1"/>
            </p:cNvSpPr>
            <p:nvPr/>
          </p:nvSpPr>
          <p:spPr bwMode="auto">
            <a:xfrm>
              <a:off x="1876" y="2143"/>
              <a:ext cx="11708" cy="396"/>
            </a:xfrm>
            <a:prstGeom prst="rect">
              <a:avLst/>
            </a:prstGeom>
            <a:noFill/>
            <a:ln>
              <a:solidFill>
                <a:srgbClr val="0070C0"/>
              </a:solidFill>
            </a:ln>
            <a:extLst>
              <a:ext uri="{909E8E84-426E-40DD-AFC4-6F175D3DCCD1}">
                <a14:hiddenFill xmlns:a14="http://schemas.microsoft.com/office/drawing/2010/main">
                  <a:solidFill>
                    <a:schemeClr val="lt1"/>
                  </a:solidFill>
                </a14:hiddenFill>
              </a:ext>
            </a:extLst>
          </p:spPr>
          <p:style>
            <a:lnRef idx="2">
              <a:schemeClr val="accent5"/>
            </a:lnRef>
            <a:fillRef idx="1">
              <a:schemeClr val="lt1"/>
            </a:fillRef>
            <a:effectRef idx="0">
              <a:schemeClr val="accent5"/>
            </a:effectRef>
            <a:fontRef idx="minor">
              <a:schemeClr val="dk1"/>
            </a:fontRef>
          </p:style>
          <p:txBody>
            <a:bodyPr wrap="none" anchor="ctr"/>
            <a:lstStyle/>
            <a:p>
              <a:endParaRPr lang="zh-CN" altLang="en-US"/>
            </a:p>
          </p:txBody>
        </p:sp>
      </p:grpSp>
      <p:sp>
        <p:nvSpPr>
          <p:cNvPr id="21" name="Rectangle 2"/>
          <p:cNvSpPr>
            <a:spLocks noChangeArrowheads="1"/>
          </p:cNvSpPr>
          <p:nvPr/>
        </p:nvSpPr>
        <p:spPr bwMode="auto">
          <a:xfrm>
            <a:off x="220345" y="4343400"/>
            <a:ext cx="8312785" cy="251460"/>
          </a:xfrm>
          <a:prstGeom prst="rect">
            <a:avLst/>
          </a:prstGeom>
          <a:noFill/>
          <a:ln>
            <a:solidFill>
              <a:srgbClr val="0070C0"/>
            </a:solidFill>
          </a:ln>
          <a:extLst>
            <a:ext uri="{909E8E84-426E-40DD-AFC4-6F175D3DCCD1}">
              <a14:hiddenFill xmlns:a14="http://schemas.microsoft.com/office/drawing/2010/main">
                <a:solidFill>
                  <a:schemeClr val="lt1"/>
                </a:solidFill>
              </a14:hiddenFill>
            </a:ext>
          </a:extLst>
        </p:spPr>
        <p:style>
          <a:lnRef idx="2">
            <a:schemeClr val="accent5"/>
          </a:lnRef>
          <a:fillRef idx="1">
            <a:schemeClr val="lt1"/>
          </a:fillRef>
          <a:effectRef idx="0">
            <a:schemeClr val="accent5"/>
          </a:effectRef>
          <a:fontRef idx="minor">
            <a:schemeClr val="dk1"/>
          </a:fontRef>
        </p:style>
        <p:txBody>
          <a:bodyPr wrap="none" anchor="ctr"/>
          <a:lstStyle/>
          <a:p>
            <a:endParaRPr lang="zh-CN" altLang="en-US"/>
          </a:p>
        </p:txBody>
      </p:sp>
      <p:sp>
        <p:nvSpPr>
          <p:cNvPr id="22" name="Rectangle 2"/>
          <p:cNvSpPr>
            <a:spLocks noChangeArrowheads="1"/>
          </p:cNvSpPr>
          <p:nvPr/>
        </p:nvSpPr>
        <p:spPr bwMode="auto">
          <a:xfrm>
            <a:off x="203835" y="4613910"/>
            <a:ext cx="2344420" cy="251460"/>
          </a:xfrm>
          <a:prstGeom prst="rect">
            <a:avLst/>
          </a:prstGeom>
          <a:noFill/>
          <a:ln>
            <a:solidFill>
              <a:srgbClr val="0070C0"/>
            </a:solidFill>
          </a:ln>
          <a:extLst>
            <a:ext uri="{909E8E84-426E-40DD-AFC4-6F175D3DCCD1}">
              <a14:hiddenFill xmlns:a14="http://schemas.microsoft.com/office/drawing/2010/main">
                <a:solidFill>
                  <a:schemeClr val="lt1"/>
                </a:solidFill>
              </a14:hiddenFill>
            </a:ext>
          </a:extLst>
        </p:spPr>
        <p:style>
          <a:lnRef idx="2">
            <a:schemeClr val="accent5"/>
          </a:lnRef>
          <a:fillRef idx="1">
            <a:schemeClr val="lt1"/>
          </a:fillRef>
          <a:effectRef idx="0">
            <a:schemeClr val="accent5"/>
          </a:effectRef>
          <a:fontRef idx="minor">
            <a:schemeClr val="dk1"/>
          </a:fontRef>
        </p:style>
        <p:txBody>
          <a:bodyPr wrap="none" anchor="ctr"/>
          <a:lstStyle/>
          <a:p>
            <a:endParaRPr lang="zh-CN" altLang="en-US"/>
          </a:p>
        </p:txBody>
      </p:sp>
      <p:grpSp>
        <p:nvGrpSpPr>
          <p:cNvPr id="19" name="组合 18"/>
          <p:cNvGrpSpPr/>
          <p:nvPr/>
        </p:nvGrpSpPr>
        <p:grpSpPr>
          <a:xfrm>
            <a:off x="220345" y="1863725"/>
            <a:ext cx="8404225" cy="421005"/>
            <a:chOff x="347" y="2935"/>
            <a:chExt cx="13235" cy="663"/>
          </a:xfrm>
        </p:grpSpPr>
        <p:sp>
          <p:nvSpPr>
            <p:cNvPr id="15" name="Rectangle 2"/>
            <p:cNvSpPr>
              <a:spLocks noChangeArrowheads="1"/>
            </p:cNvSpPr>
            <p:nvPr/>
          </p:nvSpPr>
          <p:spPr bwMode="auto">
            <a:xfrm>
              <a:off x="5906" y="2935"/>
              <a:ext cx="7677" cy="396"/>
            </a:xfrm>
            <a:prstGeom prst="rect">
              <a:avLst/>
            </a:prstGeom>
            <a:noFill/>
            <a:ln>
              <a:solidFill>
                <a:srgbClr val="0070C0"/>
              </a:solidFill>
            </a:ln>
            <a:extLst>
              <a:ext uri="{909E8E84-426E-40DD-AFC4-6F175D3DCCD1}">
                <a14:hiddenFill xmlns:a14="http://schemas.microsoft.com/office/drawing/2010/main">
                  <a:solidFill>
                    <a:schemeClr val="lt1"/>
                  </a:solidFill>
                </a14:hiddenFill>
              </a:ext>
            </a:extLst>
          </p:spPr>
          <p:style>
            <a:lnRef idx="2">
              <a:schemeClr val="accent5"/>
            </a:lnRef>
            <a:fillRef idx="1">
              <a:schemeClr val="lt1"/>
            </a:fillRef>
            <a:effectRef idx="0">
              <a:schemeClr val="accent5"/>
            </a:effectRef>
            <a:fontRef idx="minor">
              <a:schemeClr val="dk1"/>
            </a:fontRef>
          </p:style>
          <p:txBody>
            <a:bodyPr wrap="none" anchor="ctr"/>
            <a:lstStyle/>
            <a:p>
              <a:endParaRPr lang="zh-CN" altLang="en-US"/>
            </a:p>
          </p:txBody>
        </p:sp>
        <p:sp>
          <p:nvSpPr>
            <p:cNvPr id="9" name="Rectangle 2"/>
            <p:cNvSpPr>
              <a:spLocks noChangeArrowheads="1"/>
            </p:cNvSpPr>
            <p:nvPr/>
          </p:nvSpPr>
          <p:spPr bwMode="auto">
            <a:xfrm>
              <a:off x="347" y="3202"/>
              <a:ext cx="812" cy="396"/>
            </a:xfrm>
            <a:prstGeom prst="rect">
              <a:avLst/>
            </a:prstGeom>
            <a:noFill/>
            <a:ln>
              <a:solidFill>
                <a:srgbClr val="0070C0"/>
              </a:solidFill>
            </a:ln>
            <a:extLst>
              <a:ext uri="{909E8E84-426E-40DD-AFC4-6F175D3DCCD1}">
                <a14:hiddenFill xmlns:a14="http://schemas.microsoft.com/office/drawing/2010/main">
                  <a:solidFill>
                    <a:schemeClr val="lt1"/>
                  </a:solidFill>
                </a14:hiddenFill>
              </a:ext>
            </a:extLst>
          </p:spPr>
          <p:style>
            <a:lnRef idx="2">
              <a:schemeClr val="accent5"/>
            </a:lnRef>
            <a:fillRef idx="1">
              <a:schemeClr val="lt1"/>
            </a:fillRef>
            <a:effectRef idx="0">
              <a:schemeClr val="accent5"/>
            </a:effectRef>
            <a:fontRef idx="minor">
              <a:schemeClr val="dk1"/>
            </a:fontRef>
          </p:style>
          <p:txBody>
            <a:bodyPr wrap="none" anchor="ctr"/>
            <a:lstStyle/>
            <a:p>
              <a:endParaRPr lang="zh-CN" altLang="en-US"/>
            </a:p>
          </p:txBody>
        </p:sp>
      </p:grpSp>
      <p:grpSp>
        <p:nvGrpSpPr>
          <p:cNvPr id="16" name="组合 15"/>
          <p:cNvGrpSpPr/>
          <p:nvPr/>
        </p:nvGrpSpPr>
        <p:grpSpPr>
          <a:xfrm>
            <a:off x="220345" y="2501265"/>
            <a:ext cx="8313420" cy="502920"/>
            <a:chOff x="347" y="3939"/>
            <a:chExt cx="13092" cy="792"/>
          </a:xfrm>
        </p:grpSpPr>
        <p:sp>
          <p:nvSpPr>
            <p:cNvPr id="18" name="Rectangle 2"/>
            <p:cNvSpPr>
              <a:spLocks noChangeArrowheads="1"/>
            </p:cNvSpPr>
            <p:nvPr/>
          </p:nvSpPr>
          <p:spPr bwMode="auto">
            <a:xfrm>
              <a:off x="5080" y="3939"/>
              <a:ext cx="8359" cy="396"/>
            </a:xfrm>
            <a:prstGeom prst="rect">
              <a:avLst/>
            </a:prstGeom>
            <a:noFill/>
            <a:ln>
              <a:solidFill>
                <a:srgbClr val="0070C0"/>
              </a:solidFill>
            </a:ln>
            <a:extLst>
              <a:ext uri="{909E8E84-426E-40DD-AFC4-6F175D3DCCD1}">
                <a14:hiddenFill xmlns:a14="http://schemas.microsoft.com/office/drawing/2010/main">
                  <a:solidFill>
                    <a:schemeClr val="lt1"/>
                  </a:solidFill>
                </a14:hiddenFill>
              </a:ext>
            </a:extLst>
          </p:spPr>
          <p:style>
            <a:lnRef idx="2">
              <a:schemeClr val="accent2"/>
            </a:lnRef>
            <a:fillRef idx="1">
              <a:schemeClr val="lt1"/>
            </a:fillRef>
            <a:effectRef idx="0">
              <a:schemeClr val="accent2"/>
            </a:effectRef>
            <a:fontRef idx="minor">
              <a:schemeClr val="dk1"/>
            </a:fontRef>
          </p:style>
          <p:txBody>
            <a:bodyPr wrap="none" anchor="ctr"/>
            <a:lstStyle/>
            <a:p>
              <a:endParaRPr lang="zh-CN" altLang="en-US"/>
            </a:p>
          </p:txBody>
        </p:sp>
        <p:sp>
          <p:nvSpPr>
            <p:cNvPr id="10" name="Rectangle 2"/>
            <p:cNvSpPr>
              <a:spLocks noChangeArrowheads="1"/>
            </p:cNvSpPr>
            <p:nvPr/>
          </p:nvSpPr>
          <p:spPr bwMode="auto">
            <a:xfrm>
              <a:off x="347" y="4335"/>
              <a:ext cx="13093" cy="396"/>
            </a:xfrm>
            <a:prstGeom prst="rect">
              <a:avLst/>
            </a:prstGeom>
            <a:noFill/>
            <a:ln>
              <a:solidFill>
                <a:srgbClr val="0070C0"/>
              </a:solidFill>
            </a:ln>
            <a:extLst>
              <a:ext uri="{909E8E84-426E-40DD-AFC4-6F175D3DCCD1}">
                <a14:hiddenFill xmlns:a14="http://schemas.microsoft.com/office/drawing/2010/main">
                  <a:solidFill>
                    <a:schemeClr val="lt1"/>
                  </a:solidFill>
                </a14:hiddenFill>
              </a:ext>
            </a:extLst>
          </p:spPr>
          <p:style>
            <a:lnRef idx="2">
              <a:schemeClr val="accent5"/>
            </a:lnRef>
            <a:fillRef idx="1">
              <a:schemeClr val="lt1"/>
            </a:fillRef>
            <a:effectRef idx="0">
              <a:schemeClr val="accent5"/>
            </a:effectRef>
            <a:fontRef idx="minor">
              <a:schemeClr val="dk1"/>
            </a:fontRef>
          </p:style>
          <p:txBody>
            <a:bodyPr wrap="none" anchor="ctr"/>
            <a:lstStyle/>
            <a:p>
              <a:endParaRPr lang="zh-CN" altLang="en-US"/>
            </a:p>
          </p:txBody>
        </p:sp>
      </p:grpSp>
      <p:sp>
        <p:nvSpPr>
          <p:cNvPr id="12" name="矩形: 圆角 13"/>
          <p:cNvSpPr/>
          <p:nvPr/>
        </p:nvSpPr>
        <p:spPr>
          <a:xfrm>
            <a:off x="4965065" y="779780"/>
            <a:ext cx="3639820" cy="789940"/>
          </a:xfrm>
          <a:prstGeom prst="roundRect">
            <a:avLst/>
          </a:prstGeom>
          <a:solidFill>
            <a:srgbClr val="B4CB7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dirty="0">
                <a:solidFill>
                  <a:schemeClr val="tx1"/>
                </a:solidFill>
              </a:rPr>
              <a:t>    </a:t>
            </a:r>
            <a:r>
              <a:rPr lang="en-US" altLang="zh-CN" sz="2400" dirty="0">
                <a:solidFill>
                  <a:schemeClr val="bg1"/>
                </a:solidFill>
                <a:latin typeface="方正粗黑宋简体" panose="02000000000000000000" charset="-122"/>
                <a:ea typeface="方正粗黑宋简体" panose="02000000000000000000" charset="-122"/>
                <a:sym typeface="+mn-ea"/>
              </a:rPr>
              <a:t> </a:t>
            </a:r>
            <a:r>
              <a:rPr lang="en-US" altLang="zh-CN" sz="2000" dirty="0">
                <a:solidFill>
                  <a:schemeClr val="bg1"/>
                </a:solidFill>
                <a:latin typeface="方正粗黑宋简体" panose="02000000000000000000" charset="-122"/>
                <a:ea typeface="方正粗黑宋简体" panose="02000000000000000000" charset="-122"/>
                <a:sym typeface="+mn-ea"/>
              </a:rPr>
              <a:t>bad effects of </a:t>
            </a:r>
            <a:endParaRPr lang="en-US" altLang="zh-CN" sz="2000" dirty="0">
              <a:solidFill>
                <a:schemeClr val="bg1"/>
              </a:solidFill>
              <a:latin typeface="方正粗黑宋简体" panose="02000000000000000000" charset="-122"/>
              <a:ea typeface="方正粗黑宋简体" panose="02000000000000000000" charset="-122"/>
            </a:endParaRPr>
          </a:p>
          <a:p>
            <a:r>
              <a:rPr lang="en-US" altLang="zh-CN" sz="2000" dirty="0">
                <a:solidFill>
                  <a:schemeClr val="bg1"/>
                </a:solidFill>
                <a:latin typeface="方正粗黑宋简体" panose="02000000000000000000" charset="-122"/>
                <a:ea typeface="方正粗黑宋简体" panose="02000000000000000000" charset="-122"/>
                <a:sym typeface="+mn-ea"/>
              </a:rPr>
              <a:t>   too much praise</a:t>
            </a:r>
            <a:endParaRPr lang="en-US" altLang="zh-CN" sz="2000" b="1" dirty="0">
              <a:solidFill>
                <a:schemeClr val="bg1"/>
              </a:solidFill>
              <a:latin typeface="方正粗黑宋简体" panose="02000000000000000000" charset="-122"/>
              <a:ea typeface="方正粗黑宋简体" panose="02000000000000000000" charset="-122"/>
              <a:sym typeface="+mn-ea"/>
            </a:endParaRPr>
          </a:p>
        </p:txBody>
      </p:sp>
      <p:sp>
        <p:nvSpPr>
          <p:cNvPr id="20" name="矩形: 圆角 13"/>
          <p:cNvSpPr/>
          <p:nvPr/>
        </p:nvSpPr>
        <p:spPr>
          <a:xfrm>
            <a:off x="5012690" y="1708150"/>
            <a:ext cx="3592195" cy="789940"/>
          </a:xfrm>
          <a:prstGeom prst="roundRect">
            <a:avLst/>
          </a:prstGeom>
          <a:solidFill>
            <a:srgbClr val="B4CB7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dirty="0">
                <a:solidFill>
                  <a:schemeClr val="tx1"/>
                </a:solidFill>
              </a:rPr>
              <a:t>    </a:t>
            </a:r>
            <a:r>
              <a:rPr lang="en-US" altLang="zh-CN" sz="2400" dirty="0">
                <a:solidFill>
                  <a:schemeClr val="bg1"/>
                </a:solidFill>
                <a:latin typeface="方正粗黑宋简体" panose="02000000000000000000" charset="-122"/>
                <a:ea typeface="方正粗黑宋简体" panose="02000000000000000000" charset="-122"/>
                <a:sym typeface="+mn-ea"/>
              </a:rPr>
              <a:t> </a:t>
            </a:r>
            <a:r>
              <a:rPr lang="en-US" altLang="zh-CN" sz="2000" dirty="0">
                <a:solidFill>
                  <a:schemeClr val="bg1"/>
                </a:solidFill>
                <a:latin typeface="方正粗黑宋简体" panose="02000000000000000000" charset="-122"/>
                <a:ea typeface="方正粗黑宋简体" panose="02000000000000000000" charset="-122"/>
                <a:sym typeface="+mn-ea"/>
              </a:rPr>
              <a:t>bad effects of </a:t>
            </a:r>
            <a:endParaRPr lang="en-US" altLang="zh-CN" sz="2000" dirty="0">
              <a:solidFill>
                <a:schemeClr val="bg1"/>
              </a:solidFill>
              <a:latin typeface="方正粗黑宋简体" panose="02000000000000000000" charset="-122"/>
              <a:ea typeface="方正粗黑宋简体" panose="02000000000000000000" charset="-122"/>
            </a:endParaRPr>
          </a:p>
          <a:p>
            <a:r>
              <a:rPr lang="en-US" altLang="zh-CN" sz="2000" dirty="0">
                <a:solidFill>
                  <a:schemeClr val="bg1"/>
                </a:solidFill>
                <a:latin typeface="方正粗黑宋简体" panose="02000000000000000000" charset="-122"/>
                <a:ea typeface="方正粗黑宋简体" panose="02000000000000000000" charset="-122"/>
                <a:sym typeface="+mn-ea"/>
              </a:rPr>
              <a:t>  not enough praise</a:t>
            </a:r>
            <a:endParaRPr lang="zh-CN" altLang="en-US" sz="2000" b="1" dirty="0">
              <a:solidFill>
                <a:schemeClr val="tx1"/>
              </a:solidFill>
            </a:endParaRPr>
          </a:p>
        </p:txBody>
      </p:sp>
      <p:sp>
        <p:nvSpPr>
          <p:cNvPr id="23" name="矩形: 圆角 13"/>
          <p:cNvSpPr/>
          <p:nvPr/>
        </p:nvSpPr>
        <p:spPr>
          <a:xfrm>
            <a:off x="4996180" y="2624455"/>
            <a:ext cx="3592195" cy="949960"/>
          </a:xfrm>
          <a:prstGeom prst="roundRect">
            <a:avLst/>
          </a:prstGeom>
          <a:solidFill>
            <a:srgbClr val="B4CB7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dirty="0">
                <a:solidFill>
                  <a:schemeClr val="tx1"/>
                </a:solidFill>
              </a:rPr>
              <a:t>     </a:t>
            </a:r>
            <a:r>
              <a:rPr lang="en-US" altLang="zh-CN" sz="2000" dirty="0">
                <a:solidFill>
                  <a:schemeClr val="bg1"/>
                </a:solidFill>
                <a:latin typeface="方正粗黑宋简体" panose="02000000000000000000" charset="-122"/>
                <a:ea typeface="方正粗黑宋简体" panose="02000000000000000000" charset="-122"/>
                <a:sym typeface="+mn-ea"/>
              </a:rPr>
              <a:t>more focus on quality of praise</a:t>
            </a:r>
            <a:endParaRPr lang="zh-CN" altLang="en-US" sz="2000" b="1" dirty="0">
              <a:solidFill>
                <a:schemeClr val="tx1"/>
              </a:solidFill>
            </a:endParaRPr>
          </a:p>
        </p:txBody>
      </p:sp>
      <p:sp>
        <p:nvSpPr>
          <p:cNvPr id="24" name="矩形: 圆角 13"/>
          <p:cNvSpPr/>
          <p:nvPr/>
        </p:nvSpPr>
        <p:spPr>
          <a:xfrm>
            <a:off x="4996180" y="3700780"/>
            <a:ext cx="3592195" cy="912495"/>
          </a:xfrm>
          <a:prstGeom prst="roundRect">
            <a:avLst/>
          </a:prstGeom>
          <a:solidFill>
            <a:srgbClr val="B4CB7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dirty="0">
                <a:solidFill>
                  <a:schemeClr val="tx1"/>
                </a:solidFill>
              </a:rPr>
              <a:t>          </a:t>
            </a:r>
            <a:r>
              <a:rPr lang="en-US" altLang="zh-CN" sz="2000" dirty="0">
                <a:solidFill>
                  <a:schemeClr val="bg1"/>
                </a:solidFill>
                <a:latin typeface="方正粗黑宋简体" panose="02000000000000000000" charset="-122"/>
                <a:ea typeface="方正粗黑宋简体" panose="02000000000000000000" charset="-122"/>
                <a:sym typeface="+mn-ea"/>
              </a:rPr>
              <a:t>specific and </a:t>
            </a:r>
            <a:endParaRPr lang="en-US" altLang="zh-CN" sz="2000" dirty="0">
              <a:solidFill>
                <a:schemeClr val="bg1"/>
              </a:solidFill>
              <a:latin typeface="方正粗黑宋简体" panose="02000000000000000000" charset="-122"/>
              <a:ea typeface="方正粗黑宋简体" panose="02000000000000000000" charset="-122"/>
            </a:endParaRPr>
          </a:p>
          <a:p>
            <a:r>
              <a:rPr lang="en-US" altLang="zh-CN" sz="2000" dirty="0">
                <a:solidFill>
                  <a:schemeClr val="bg1"/>
                </a:solidFill>
                <a:latin typeface="方正粗黑宋简体" panose="02000000000000000000" charset="-122"/>
                <a:ea typeface="方正粗黑宋简体" panose="02000000000000000000" charset="-122"/>
                <a:sym typeface="+mn-ea"/>
              </a:rPr>
              <a:t>proportionate praise</a:t>
            </a:r>
            <a:endParaRPr lang="zh-CN" altLang="en-US" sz="2000" b="1" dirty="0">
              <a:solidFill>
                <a:schemeClr val="tx1"/>
              </a:solidFill>
            </a:endParaRPr>
          </a:p>
        </p:txBody>
      </p:sp>
      <p:grpSp>
        <p:nvGrpSpPr>
          <p:cNvPr id="34" name="组合 33"/>
          <p:cNvGrpSpPr/>
          <p:nvPr/>
        </p:nvGrpSpPr>
        <p:grpSpPr>
          <a:xfrm>
            <a:off x="419735" y="97155"/>
            <a:ext cx="4798060" cy="513715"/>
            <a:chOff x="857958" y="1140591"/>
            <a:chExt cx="2876030" cy="3105345"/>
          </a:xfrm>
        </p:grpSpPr>
        <p:sp>
          <p:nvSpPr>
            <p:cNvPr id="26" name="Rectangle 1"/>
            <p:cNvSpPr/>
            <p:nvPr/>
          </p:nvSpPr>
          <p:spPr bwMode="auto">
            <a:xfrm>
              <a:off x="857958" y="1140591"/>
              <a:ext cx="2876030" cy="3105345"/>
            </a:xfrm>
            <a:prstGeom prst="rect">
              <a:avLst/>
            </a:prstGeom>
            <a:noFill/>
            <a:ln w="76200">
              <a:solidFill>
                <a:srgbClr val="BC6663"/>
              </a:solidFill>
              <a:round/>
            </a:ln>
          </p:spPr>
          <p:txBody>
            <a:bodyPr anchor="ctr"/>
            <a:lstStyle/>
            <a:p>
              <a:pPr algn="ctr"/>
            </a:p>
          </p:txBody>
        </p:sp>
        <p:sp>
          <p:nvSpPr>
            <p:cNvPr id="37" name="Rectangle 3"/>
            <p:cNvSpPr/>
            <p:nvPr/>
          </p:nvSpPr>
          <p:spPr>
            <a:xfrm>
              <a:off x="904153" y="1411041"/>
              <a:ext cx="1326446" cy="2834895"/>
            </a:xfrm>
            <a:prstGeom prst="rect">
              <a:avLst/>
            </a:prstGeom>
            <a:solidFill>
              <a:srgbClr val="FEFEFE"/>
            </a:solidFill>
          </p:spPr>
          <p:txBody>
            <a:bodyPr wrap="none">
              <a:normAutofit/>
            </a:bodyPr>
            <a:lstStyle/>
            <a:p>
              <a:r>
                <a:rPr lang="en-US" altLang="zh-CN" sz="2400" b="1" spc="300">
                  <a:solidFill>
                    <a:schemeClr val="tx1">
                      <a:lumMod val="75000"/>
                      <a:lumOff val="25000"/>
                    </a:schemeClr>
                  </a:solidFill>
                  <a:latin typeface="方正粗黑宋简体" panose="02000000000000000000" charset="-122"/>
                  <a:ea typeface="方正粗黑宋简体" panose="02000000000000000000" charset="-122"/>
                </a:rPr>
                <a:t>The structure </a:t>
              </a:r>
              <a:r>
                <a:rPr lang="en-US" altLang="zh-CN" b="1" spc="300">
                  <a:solidFill>
                    <a:schemeClr val="tx1">
                      <a:lumMod val="75000"/>
                      <a:lumOff val="25000"/>
                    </a:schemeClr>
                  </a:solidFill>
                </a:rPr>
                <a:t> </a:t>
              </a:r>
              <a:endParaRPr lang="en-US" altLang="zh-CN" b="1" spc="300">
                <a:solidFill>
                  <a:schemeClr val="tx1">
                    <a:lumMod val="75000"/>
                    <a:lumOff val="25000"/>
                  </a:schemeClr>
                </a:solidFill>
              </a:endParaRPr>
            </a:p>
          </p:txBody>
        </p:sp>
      </p:grpSp>
      <p:pic>
        <p:nvPicPr>
          <p:cNvPr id="11" name="图片 45"/>
          <p:cNvPicPr>
            <a:picLocks noChangeAspect="1" noChangeArrowheads="1"/>
          </p:cNvPicPr>
          <p:nvPr userDrawn="1"/>
        </p:nvPicPr>
        <p:blipFill>
          <a:blip r:embed="rId1">
            <a:extLst>
              <a:ext uri="{28A0092B-C50C-407E-A947-70E740481C1C}">
                <a14:useLocalDpi xmlns:a14="http://schemas.microsoft.com/office/drawing/2010/main" val="0"/>
              </a:ext>
            </a:extLst>
          </a:blip>
          <a:srcRect/>
          <a:stretch>
            <a:fillRect/>
          </a:stretch>
        </p:blipFill>
        <p:spPr bwMode="auto">
          <a:xfrm>
            <a:off x="4563025" y="97174"/>
            <a:ext cx="4443629" cy="1436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0-#ppt_h/2"/>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Effect transition="in" filter="fade">
                                      <p:cBhvr>
                                        <p:cTn id="13" dur="1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0"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edge">
                                      <p:cBhvr>
                                        <p:cTn id="18" dur="2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diamond(in)">
                                      <p:cBhvr>
                                        <p:cTn id="23" dur="20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20"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edge">
                                      <p:cBhvr>
                                        <p:cTn id="28" dur="20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linds(horizontal)">
                                      <p:cBhvr>
                                        <p:cTn id="33" dur="500"/>
                                        <p:tgtEl>
                                          <p:spTgt spid="21"/>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blinds(horizontal)">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20"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edge">
                                      <p:cBhvr>
                                        <p:cTn id="41" dur="20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8" presetClass="entr" presetSubtype="16"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diamond(in)">
                                      <p:cBhvr>
                                        <p:cTn id="46" dur="20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8" presetClass="entr" presetSubtype="16"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diamond(in)">
                                      <p:cBhvr>
                                        <p:cTn id="51" dur="20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8" presetClass="entr" presetSubtype="16"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diamond(in)">
                                      <p:cBhvr>
                                        <p:cTn id="56" dur="2000"/>
                                        <p:tgtEl>
                                          <p:spTgt spid="23"/>
                                        </p:tgtEl>
                                      </p:cBhvr>
                                    </p:animEffect>
                                  </p:childTnLst>
                                </p:cTn>
                              </p:par>
                            </p:childTnLst>
                          </p:cTn>
                        </p:par>
                      </p:childTnLst>
                    </p:cTn>
                  </p:par>
                  <p:par>
                    <p:cTn id="57" fill="hold">
                      <p:stCondLst>
                        <p:cond delay="indefinite"/>
                      </p:stCondLst>
                      <p:childTnLst>
                        <p:par>
                          <p:cTn id="58" fill="hold">
                            <p:stCondLst>
                              <p:cond delay="0"/>
                            </p:stCondLst>
                            <p:childTnLst>
                              <p:par>
                                <p:cTn id="59" presetID="8" presetClass="entr" presetSubtype="16"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diamond(in)">
                                      <p:cBhvr>
                                        <p:cTn id="61"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1" grpId="0" animBg="1"/>
      <p:bldP spid="21" grpId="1" animBg="1"/>
      <p:bldP spid="22" grpId="0" animBg="1"/>
      <p:bldP spid="22" grpId="1" animBg="1"/>
      <p:bldP spid="12" grpId="0" bldLvl="0" animBg="1"/>
      <p:bldP spid="12" grpId="1" animBg="1"/>
      <p:bldP spid="20" grpId="0" bldLvl="0" animBg="1"/>
      <p:bldP spid="20" grpId="1" animBg="1"/>
      <p:bldP spid="23" grpId="0" bldLvl="0" animBg="1"/>
      <p:bldP spid="23" grpId="1" animBg="1"/>
      <p:bldP spid="24" grpId="0" bldLvl="0" animBg="1"/>
      <p:bldP spid="2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8"/>
          <p:cNvSpPr txBox="1"/>
          <p:nvPr/>
        </p:nvSpPr>
        <p:spPr>
          <a:xfrm rot="2400000">
            <a:off x="5342255" y="1602740"/>
            <a:ext cx="1858645" cy="396240"/>
          </a:xfrm>
          <a:prstGeom prst="rect">
            <a:avLst/>
          </a:prstGeom>
          <a:noFill/>
        </p:spPr>
        <p:txBody>
          <a:bodyPr wrap="none" lIns="360000" tIns="0" rIns="0" bIns="0" anchor="b" anchorCtr="0">
            <a:noAutofit/>
          </a:bodyPr>
          <a:lstStyle/>
          <a:p>
            <a:pPr algn="l"/>
            <a:r>
              <a:rPr lang="en-US" altLang="zh-CN" b="1">
                <a:solidFill>
                  <a:srgbClr val="FF0000"/>
                </a:solidFill>
                <a:latin typeface="Impact" panose="020B0806030902050204" pitchFamily="34" charset="0"/>
                <a:cs typeface="Impact" panose="020B0806030902050204" pitchFamily="34" charset="0"/>
              </a:rPr>
              <a:t>   </a:t>
            </a:r>
            <a:r>
              <a:rPr lang="en-US" altLang="zh-CN" b="1">
                <a:solidFill>
                  <a:srgbClr val="FF0000"/>
                </a:solidFill>
                <a:latin typeface="方正粗黑宋简体" panose="02000000000000000000" charset="-122"/>
                <a:ea typeface="方正粗黑宋简体" panose="02000000000000000000" charset="-122"/>
                <a:cs typeface="Berlin Sans FB Demi" panose="020E0802020502020306" charset="0"/>
              </a:rPr>
              <a:t>common </a:t>
            </a:r>
            <a:endParaRPr lang="en-US" altLang="zh-CN" b="1">
              <a:solidFill>
                <a:srgbClr val="FF0000"/>
              </a:solidFill>
              <a:latin typeface="方正粗黑宋简体" panose="02000000000000000000" charset="-122"/>
              <a:ea typeface="方正粗黑宋简体" panose="02000000000000000000" charset="-122"/>
              <a:cs typeface="Berlin Sans FB Demi" panose="020E0802020502020306" charset="0"/>
            </a:endParaRPr>
          </a:p>
          <a:p>
            <a:pPr algn="l"/>
            <a:r>
              <a:rPr lang="en-US" altLang="zh-CN" b="1">
                <a:solidFill>
                  <a:srgbClr val="FF0000"/>
                </a:solidFill>
                <a:latin typeface="方正粗黑宋简体" panose="02000000000000000000" charset="-122"/>
                <a:ea typeface="方正粗黑宋简体" panose="02000000000000000000" charset="-122"/>
                <a:cs typeface="Berlin Sans FB Demi" panose="020E0802020502020306" charset="0"/>
              </a:rPr>
              <a:t>statements</a:t>
            </a:r>
            <a:endParaRPr lang="en-US" altLang="zh-CN" b="1">
              <a:solidFill>
                <a:srgbClr val="FF0000"/>
              </a:solidFill>
              <a:latin typeface="方正粗黑宋简体" panose="02000000000000000000" charset="-122"/>
              <a:ea typeface="方正粗黑宋简体" panose="02000000000000000000" charset="-122"/>
              <a:cs typeface="Berlin Sans FB Demi" panose="020E0802020502020306" charset="0"/>
            </a:endParaRPr>
          </a:p>
        </p:txBody>
      </p:sp>
      <p:sp>
        <p:nvSpPr>
          <p:cNvPr id="18" name="TextBox 8"/>
          <p:cNvSpPr txBox="1"/>
          <p:nvPr/>
        </p:nvSpPr>
        <p:spPr>
          <a:xfrm rot="18720000">
            <a:off x="5419090" y="3526790"/>
            <a:ext cx="1759585" cy="504190"/>
          </a:xfrm>
          <a:prstGeom prst="rect">
            <a:avLst/>
          </a:prstGeom>
          <a:noFill/>
        </p:spPr>
        <p:txBody>
          <a:bodyPr wrap="none" lIns="360000" tIns="0" rIns="0" bIns="0" anchor="b" anchorCtr="0">
            <a:noAutofit/>
          </a:bodyPr>
          <a:lstStyle/>
          <a:p>
            <a:pPr algn="l"/>
            <a:r>
              <a:rPr lang="en-US" altLang="zh-CN" sz="2000" b="1">
                <a:solidFill>
                  <a:srgbClr val="FF0000"/>
                </a:solidFill>
                <a:latin typeface="Berlin Sans FB Demi" panose="020E0802020502020306" charset="0"/>
                <a:cs typeface="Berlin Sans FB Demi" panose="020E0802020502020306" charset="0"/>
              </a:rPr>
              <a:t> </a:t>
            </a:r>
            <a:r>
              <a:rPr lang="en-US" altLang="zh-CN" sz="2000" b="1">
                <a:solidFill>
                  <a:srgbClr val="FF0000"/>
                </a:solidFill>
                <a:latin typeface="方正粗黑宋简体" panose="02000000000000000000" charset="-122"/>
                <a:ea typeface="方正粗黑宋简体" panose="02000000000000000000" charset="-122"/>
                <a:cs typeface="Berlin Sans FB Demi" panose="020E0802020502020306" charset="0"/>
              </a:rPr>
              <a:t>experts' </a:t>
            </a:r>
            <a:endParaRPr lang="en-US" altLang="zh-CN" sz="2000" b="1">
              <a:solidFill>
                <a:srgbClr val="FF0000"/>
              </a:solidFill>
              <a:latin typeface="方正粗黑宋简体" panose="02000000000000000000" charset="-122"/>
              <a:ea typeface="方正粗黑宋简体" panose="02000000000000000000" charset="-122"/>
              <a:cs typeface="Berlin Sans FB Demi" panose="020E0802020502020306" charset="0"/>
            </a:endParaRPr>
          </a:p>
          <a:p>
            <a:pPr algn="l"/>
            <a:r>
              <a:rPr lang="en-US" altLang="zh-CN" sz="2000" b="1">
                <a:solidFill>
                  <a:srgbClr val="FF0000"/>
                </a:solidFill>
                <a:latin typeface="方正粗黑宋简体" panose="02000000000000000000" charset="-122"/>
                <a:ea typeface="方正粗黑宋简体" panose="02000000000000000000" charset="-122"/>
                <a:cs typeface="Berlin Sans FB Demi" panose="020E0802020502020306" charset="0"/>
              </a:rPr>
              <a:t>statements</a:t>
            </a:r>
            <a:endParaRPr lang="en-US" altLang="zh-CN" sz="2000" b="1">
              <a:solidFill>
                <a:srgbClr val="FF0000"/>
              </a:solidFill>
              <a:latin typeface="方正粗黑宋简体" panose="02000000000000000000" charset="-122"/>
              <a:ea typeface="方正粗黑宋简体" panose="02000000000000000000" charset="-122"/>
              <a:cs typeface="Berlin Sans FB Demi" panose="020E0802020502020306" charset="0"/>
            </a:endParaRPr>
          </a:p>
        </p:txBody>
      </p:sp>
      <p:sp>
        <p:nvSpPr>
          <p:cNvPr id="28" name="文本框 27"/>
          <p:cNvSpPr txBox="1"/>
          <p:nvPr/>
        </p:nvSpPr>
        <p:spPr>
          <a:xfrm>
            <a:off x="6941820" y="1511935"/>
            <a:ext cx="1901190" cy="1938020"/>
          </a:xfrm>
          <a:prstGeom prst="rect">
            <a:avLst/>
          </a:prstGeom>
          <a:noFill/>
          <a:ln w="57150">
            <a:solidFill>
              <a:srgbClr val="9CE4DC"/>
            </a:solidFill>
            <a:prstDash val="solid"/>
          </a:ln>
        </p:spPr>
        <p:txBody>
          <a:bodyPr wrap="square" rtlCol="0">
            <a:spAutoFit/>
          </a:bodyPr>
          <a:lstStyle/>
          <a:p>
            <a:pPr fontAlgn="auto">
              <a:lnSpc>
                <a:spcPct val="150000"/>
              </a:lnSpc>
            </a:pPr>
            <a:r>
              <a:rPr lang="en-US" altLang="zh-CN" sz="2400" dirty="0">
                <a:solidFill>
                  <a:schemeClr val="tx1">
                    <a:lumMod val="75000"/>
                    <a:lumOff val="25000"/>
                  </a:schemeClr>
                </a:solidFill>
                <a:latin typeface="Berlin Sans FB Demi" panose="020E0802020502020306" charset="0"/>
                <a:ea typeface="方正粗黑宋简体" panose="02000000000000000000" charset="-122"/>
                <a:cs typeface="Berlin Sans FB Demi" panose="020E0802020502020306" charset="0"/>
              </a:rPr>
              <a:t>   </a:t>
            </a:r>
            <a:r>
              <a:rPr lang="en-US" altLang="zh-CN" sz="2000" b="1" dirty="0">
                <a:solidFill>
                  <a:schemeClr val="tx1">
                    <a:lumMod val="75000"/>
                    <a:lumOff val="25000"/>
                  </a:schemeClr>
                </a:solidFill>
                <a:latin typeface="方正粗黑宋简体" panose="02000000000000000000" charset="-122"/>
                <a:ea typeface="方正粗黑宋简体" panose="02000000000000000000" charset="-122"/>
                <a:cs typeface="Berlin Sans FB Demi" panose="020E0802020502020306" charset="0"/>
              </a:rPr>
              <a:t> claim-counterclaim</a:t>
            </a:r>
            <a:endParaRPr lang="en-US" altLang="zh-CN" sz="2000" b="1" dirty="0">
              <a:solidFill>
                <a:schemeClr val="tx1">
                  <a:lumMod val="75000"/>
                  <a:lumOff val="25000"/>
                </a:schemeClr>
              </a:solidFill>
              <a:latin typeface="方正粗黑宋简体" panose="02000000000000000000" charset="-122"/>
              <a:ea typeface="方正粗黑宋简体" panose="02000000000000000000" charset="-122"/>
              <a:cs typeface="Berlin Sans FB Demi" panose="020E0802020502020306" charset="0"/>
            </a:endParaRPr>
          </a:p>
          <a:p>
            <a:pPr fontAlgn="auto">
              <a:lnSpc>
                <a:spcPct val="150000"/>
              </a:lnSpc>
            </a:pPr>
            <a:r>
              <a:rPr lang="en-US" altLang="zh-CN" sz="2000" b="1" dirty="0">
                <a:solidFill>
                  <a:schemeClr val="tx1">
                    <a:lumMod val="75000"/>
                    <a:lumOff val="25000"/>
                  </a:schemeClr>
                </a:solidFill>
                <a:latin typeface="方正粗黑宋简体" panose="02000000000000000000" charset="-122"/>
                <a:ea typeface="方正粗黑宋简体" panose="02000000000000000000" charset="-122"/>
                <a:cs typeface="Berlin Sans FB Demi" panose="020E0802020502020306" charset="0"/>
              </a:rPr>
              <a:t>    pattern</a:t>
            </a:r>
            <a:endParaRPr lang="en-US" altLang="zh-CN" sz="2000" b="1" dirty="0">
              <a:solidFill>
                <a:schemeClr val="tx1">
                  <a:lumMod val="75000"/>
                  <a:lumOff val="25000"/>
                </a:schemeClr>
              </a:solidFill>
              <a:latin typeface="方正粗黑宋简体" panose="02000000000000000000" charset="-122"/>
              <a:ea typeface="方正粗黑宋简体" panose="02000000000000000000" charset="-122"/>
              <a:cs typeface="Berlin Sans FB Demi" panose="020E0802020502020306" charset="0"/>
            </a:endParaRPr>
          </a:p>
          <a:p>
            <a:pPr algn="ctr" fontAlgn="auto">
              <a:lnSpc>
                <a:spcPct val="150000"/>
              </a:lnSpc>
            </a:pPr>
            <a:r>
              <a:rPr lang="zh-CN" altLang="en-US" sz="1600" dirty="0">
                <a:solidFill>
                  <a:schemeClr val="tx1">
                    <a:lumMod val="75000"/>
                    <a:lumOff val="25000"/>
                  </a:schemeClr>
                </a:solidFill>
                <a:latin typeface="Berlin Sans FB Demi" panose="020E0802020502020306" charset="0"/>
                <a:ea typeface="方正粗黑宋简体" panose="02000000000000000000" charset="-122"/>
                <a:cs typeface="Berlin Sans FB Demi" panose="020E0802020502020306" charset="0"/>
              </a:rPr>
              <a:t>主张</a:t>
            </a:r>
            <a:r>
              <a:rPr lang="en-US" altLang="zh-CN" sz="1600" dirty="0">
                <a:solidFill>
                  <a:schemeClr val="tx1">
                    <a:lumMod val="75000"/>
                    <a:lumOff val="25000"/>
                  </a:schemeClr>
                </a:solidFill>
                <a:latin typeface="Berlin Sans FB Demi" panose="020E0802020502020306" charset="0"/>
                <a:ea typeface="方正粗黑宋简体" panose="02000000000000000000" charset="-122"/>
                <a:cs typeface="Berlin Sans FB Demi" panose="020E0802020502020306" charset="0"/>
              </a:rPr>
              <a:t>-</a:t>
            </a:r>
            <a:r>
              <a:rPr lang="zh-CN" altLang="en-US" sz="1600" dirty="0">
                <a:solidFill>
                  <a:schemeClr val="tx1">
                    <a:lumMod val="75000"/>
                    <a:lumOff val="25000"/>
                  </a:schemeClr>
                </a:solidFill>
                <a:latin typeface="Berlin Sans FB Demi" panose="020E0802020502020306" charset="0"/>
                <a:ea typeface="方正粗黑宋简体" panose="02000000000000000000" charset="-122"/>
                <a:cs typeface="Berlin Sans FB Demi" panose="020E0802020502020306" charset="0"/>
              </a:rPr>
              <a:t>反主张模式</a:t>
            </a:r>
            <a:endParaRPr lang="zh-CN" altLang="en-US" sz="1600" dirty="0">
              <a:solidFill>
                <a:schemeClr val="tx1">
                  <a:lumMod val="75000"/>
                  <a:lumOff val="25000"/>
                </a:schemeClr>
              </a:solidFill>
              <a:latin typeface="Berlin Sans FB Demi" panose="020E0802020502020306" charset="0"/>
              <a:ea typeface="方正粗黑宋简体" panose="02000000000000000000" charset="-122"/>
              <a:cs typeface="Berlin Sans FB Demi" panose="020E0802020502020306" charset="0"/>
            </a:endParaRPr>
          </a:p>
        </p:txBody>
      </p:sp>
      <p:pic>
        <p:nvPicPr>
          <p:cNvPr id="31" name="图片 3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2700000">
            <a:off x="5436235" y="2067560"/>
            <a:ext cx="1463675" cy="254635"/>
          </a:xfrm>
          <a:prstGeom prst="rect">
            <a:avLst/>
          </a:prstGeom>
        </p:spPr>
      </p:pic>
      <p:grpSp>
        <p:nvGrpSpPr>
          <p:cNvPr id="34" name="组合 33"/>
          <p:cNvGrpSpPr/>
          <p:nvPr/>
        </p:nvGrpSpPr>
        <p:grpSpPr>
          <a:xfrm>
            <a:off x="635000" y="168910"/>
            <a:ext cx="4798060" cy="513715"/>
            <a:chOff x="857958" y="1140591"/>
            <a:chExt cx="2876030" cy="3105345"/>
          </a:xfrm>
        </p:grpSpPr>
        <p:sp>
          <p:nvSpPr>
            <p:cNvPr id="35" name="Rectangle 1"/>
            <p:cNvSpPr/>
            <p:nvPr/>
          </p:nvSpPr>
          <p:spPr bwMode="auto">
            <a:xfrm>
              <a:off x="857958" y="1140591"/>
              <a:ext cx="2876030" cy="3105345"/>
            </a:xfrm>
            <a:prstGeom prst="rect">
              <a:avLst/>
            </a:prstGeom>
            <a:noFill/>
            <a:ln w="76200">
              <a:solidFill>
                <a:srgbClr val="BC6663"/>
              </a:solidFill>
              <a:round/>
            </a:ln>
          </p:spPr>
          <p:txBody>
            <a:bodyPr anchor="ctr"/>
            <a:lstStyle/>
            <a:p>
              <a:pPr algn="ctr"/>
            </a:p>
          </p:txBody>
        </p:sp>
        <p:sp>
          <p:nvSpPr>
            <p:cNvPr id="37" name="Rectangle 3"/>
            <p:cNvSpPr/>
            <p:nvPr/>
          </p:nvSpPr>
          <p:spPr>
            <a:xfrm>
              <a:off x="904153" y="1411041"/>
              <a:ext cx="1326446" cy="2834895"/>
            </a:xfrm>
            <a:prstGeom prst="rect">
              <a:avLst/>
            </a:prstGeom>
            <a:solidFill>
              <a:srgbClr val="FEFEFE"/>
            </a:solidFill>
          </p:spPr>
          <p:txBody>
            <a:bodyPr wrap="none">
              <a:normAutofit/>
            </a:bodyPr>
            <a:lstStyle/>
            <a:p>
              <a:r>
                <a:rPr lang="en-US" altLang="zh-CN" sz="2400" b="1" spc="300">
                  <a:solidFill>
                    <a:schemeClr val="tx1">
                      <a:lumMod val="75000"/>
                      <a:lumOff val="25000"/>
                    </a:schemeClr>
                  </a:solidFill>
                  <a:latin typeface="方正粗黑宋简体" panose="02000000000000000000" charset="-122"/>
                  <a:ea typeface="方正粗黑宋简体" panose="02000000000000000000" charset="-122"/>
                </a:rPr>
                <a:t>Textual Pattern </a:t>
              </a:r>
              <a:r>
                <a:rPr lang="zh-CN" altLang="en-US" b="1" spc="300">
                  <a:solidFill>
                    <a:schemeClr val="tx1">
                      <a:lumMod val="75000"/>
                      <a:lumOff val="25000"/>
                    </a:schemeClr>
                  </a:solidFill>
                  <a:latin typeface="方正粗黑宋简体" panose="02000000000000000000" charset="-122"/>
                  <a:ea typeface="方正粗黑宋简体" panose="02000000000000000000" charset="-122"/>
                </a:rPr>
                <a:t>篇章模式</a:t>
              </a:r>
              <a:r>
                <a:rPr lang="en-US" altLang="zh-CN" b="1" spc="300">
                  <a:solidFill>
                    <a:schemeClr val="tx1">
                      <a:lumMod val="75000"/>
                      <a:lumOff val="25000"/>
                    </a:schemeClr>
                  </a:solidFill>
                </a:rPr>
                <a:t> </a:t>
              </a:r>
              <a:endParaRPr lang="en-US" altLang="zh-CN" b="1" spc="300">
                <a:solidFill>
                  <a:schemeClr val="tx1">
                    <a:lumMod val="75000"/>
                    <a:lumOff val="25000"/>
                  </a:schemeClr>
                </a:solidFill>
              </a:endParaRPr>
            </a:p>
          </p:txBody>
        </p:sp>
      </p:grpSp>
      <p:sp>
        <p:nvSpPr>
          <p:cNvPr id="3" name="文本框 2"/>
          <p:cNvSpPr txBox="1"/>
          <p:nvPr/>
        </p:nvSpPr>
        <p:spPr>
          <a:xfrm>
            <a:off x="1447800" y="836295"/>
            <a:ext cx="2426970" cy="645160"/>
          </a:xfrm>
          <a:prstGeom prst="rect">
            <a:avLst/>
          </a:prstGeom>
        </p:spPr>
        <p:style>
          <a:lnRef idx="2">
            <a:schemeClr val="accent5"/>
          </a:lnRef>
          <a:fillRef idx="1">
            <a:schemeClr val="lt1"/>
          </a:fillRef>
          <a:effectRef idx="0">
            <a:schemeClr val="accent5"/>
          </a:effectRef>
          <a:fontRef idx="minor">
            <a:schemeClr val="dk1"/>
          </a:fontRef>
        </p:style>
        <p:txBody>
          <a:bodyPr wrap="square" rtlCol="0" anchor="t">
            <a:spAutoFit/>
          </a:bodyPr>
          <a:lstStyle/>
          <a:p>
            <a:pPr algn="l">
              <a:defRPr/>
            </a:pPr>
            <a:r>
              <a:rPr lang="en-US" altLang="zh-CN" b="1" dirty="0">
                <a:solidFill>
                  <a:srgbClr val="32B6A1"/>
                </a:solidFill>
                <a:latin typeface="方正粗黑宋简体" panose="02000000000000000000" charset="-122"/>
                <a:ea typeface="方正粗黑宋简体" panose="02000000000000000000" charset="-122"/>
                <a:sym typeface="+mn-ea"/>
              </a:rPr>
              <a:t>P1: </a:t>
            </a:r>
            <a:r>
              <a:rPr lang="en-US" altLang="zh-CN" dirty="0">
                <a:solidFill>
                  <a:srgbClr val="32B6A1"/>
                </a:solidFill>
                <a:latin typeface="方正粗黑宋简体" panose="02000000000000000000" charset="-122"/>
                <a:ea typeface="方正粗黑宋简体" panose="02000000000000000000" charset="-122"/>
                <a:sym typeface="+mn-ea"/>
              </a:rPr>
              <a:t>  bad effects of</a:t>
            </a:r>
            <a:endParaRPr lang="en-US" altLang="zh-CN" dirty="0">
              <a:solidFill>
                <a:srgbClr val="FFFFFF"/>
              </a:solidFill>
              <a:latin typeface="方正粗黑宋简体" panose="02000000000000000000" charset="-122"/>
              <a:ea typeface="方正粗黑宋简体" panose="02000000000000000000" charset="-122"/>
            </a:endParaRPr>
          </a:p>
          <a:p>
            <a:pPr algn="ctr">
              <a:defRPr/>
            </a:pPr>
            <a:r>
              <a:rPr lang="en-US" altLang="zh-CN" dirty="0">
                <a:solidFill>
                  <a:srgbClr val="FFFFFF"/>
                </a:solidFill>
                <a:latin typeface="方正粗黑宋简体" panose="02000000000000000000" charset="-122"/>
                <a:ea typeface="方正粗黑宋简体" panose="02000000000000000000" charset="-122"/>
                <a:sym typeface="+mn-ea"/>
              </a:rPr>
              <a:t> </a:t>
            </a:r>
            <a:r>
              <a:rPr lang="en-US" altLang="zh-CN" b="1" dirty="0">
                <a:solidFill>
                  <a:srgbClr val="FF0000"/>
                </a:solidFill>
                <a:latin typeface="方正粗黑宋简体" panose="02000000000000000000" charset="-122"/>
                <a:ea typeface="方正粗黑宋简体" panose="02000000000000000000" charset="-122"/>
                <a:sym typeface="+mn-ea"/>
              </a:rPr>
              <a:t>too much praise</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1447800" y="1788795"/>
            <a:ext cx="2426335" cy="645160"/>
          </a:xfrm>
          <a:prstGeom prst="rect">
            <a:avLst/>
          </a:prstGeom>
        </p:spPr>
        <p:style>
          <a:lnRef idx="2">
            <a:schemeClr val="accent5"/>
          </a:lnRef>
          <a:fillRef idx="1">
            <a:schemeClr val="lt1"/>
          </a:fillRef>
          <a:effectRef idx="0">
            <a:schemeClr val="accent5"/>
          </a:effectRef>
          <a:fontRef idx="minor">
            <a:schemeClr val="dk1"/>
          </a:fontRef>
        </p:style>
        <p:txBody>
          <a:bodyPr wrap="square" rtlCol="0" anchor="t">
            <a:spAutoFit/>
          </a:bodyPr>
          <a:lstStyle/>
          <a:p>
            <a:pPr algn="l">
              <a:buClrTx/>
              <a:buSzTx/>
              <a:buFontTx/>
              <a:defRPr/>
            </a:pPr>
            <a:r>
              <a:rPr lang="en-US" altLang="zh-CN" b="1" dirty="0">
                <a:solidFill>
                  <a:srgbClr val="32B6A1"/>
                </a:solidFill>
                <a:latin typeface="方正粗黑宋简体" panose="02000000000000000000" charset="-122"/>
                <a:ea typeface="方正粗黑宋简体" panose="02000000000000000000" charset="-122"/>
                <a:sym typeface="+mn-ea"/>
              </a:rPr>
              <a:t>P2:  </a:t>
            </a:r>
            <a:r>
              <a:rPr lang="en-US" altLang="zh-CN" dirty="0">
                <a:solidFill>
                  <a:srgbClr val="32B6A1"/>
                </a:solidFill>
                <a:latin typeface="方正粗黑宋简体" panose="02000000000000000000" charset="-122"/>
                <a:ea typeface="方正粗黑宋简体" panose="02000000000000000000" charset="-122"/>
                <a:sym typeface="+mn-ea"/>
              </a:rPr>
              <a:t>bad effects of</a:t>
            </a:r>
            <a:endParaRPr lang="en-US" altLang="zh-CN" dirty="0">
              <a:solidFill>
                <a:srgbClr val="32B6A1"/>
              </a:solidFill>
              <a:latin typeface="方正粗黑宋简体" panose="02000000000000000000" charset="-122"/>
              <a:ea typeface="方正粗黑宋简体" panose="02000000000000000000" charset="-122"/>
            </a:endParaRPr>
          </a:p>
          <a:p>
            <a:pPr algn="ctr">
              <a:defRPr/>
            </a:pPr>
            <a:r>
              <a:rPr lang="en-US" altLang="zh-CN" b="1" dirty="0">
                <a:solidFill>
                  <a:srgbClr val="FF0000"/>
                </a:solidFill>
                <a:latin typeface="方正粗黑宋简体" panose="02000000000000000000" charset="-122"/>
                <a:ea typeface="方正粗黑宋简体" panose="02000000000000000000" charset="-122"/>
                <a:sym typeface="+mn-ea"/>
              </a:rPr>
              <a:t>not enough praise</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1424305" y="2646045"/>
            <a:ext cx="2450465" cy="922020"/>
          </a:xfrm>
          <a:prstGeom prst="rect">
            <a:avLst/>
          </a:prstGeom>
        </p:spPr>
        <p:style>
          <a:lnRef idx="2">
            <a:schemeClr val="accent5"/>
          </a:lnRef>
          <a:fillRef idx="1">
            <a:schemeClr val="lt1"/>
          </a:fillRef>
          <a:effectRef idx="0">
            <a:schemeClr val="accent5"/>
          </a:effectRef>
          <a:fontRef idx="minor">
            <a:schemeClr val="dk1"/>
          </a:fontRef>
        </p:style>
        <p:txBody>
          <a:bodyPr wrap="square" rtlCol="0" anchor="t">
            <a:spAutoFit/>
          </a:bodyPr>
          <a:lstStyle/>
          <a:p>
            <a:pPr algn="l">
              <a:defRPr/>
            </a:pPr>
            <a:r>
              <a:rPr lang="en-US" altLang="zh-CN" b="1" dirty="0">
                <a:solidFill>
                  <a:srgbClr val="32B6A1"/>
                </a:solidFill>
                <a:latin typeface="方正粗黑宋简体" panose="02000000000000000000" charset="-122"/>
                <a:ea typeface="方正粗黑宋简体" panose="02000000000000000000" charset="-122"/>
                <a:sym typeface="+mn-ea"/>
              </a:rPr>
              <a:t>P3:  </a:t>
            </a:r>
            <a:r>
              <a:rPr lang="en-US" altLang="zh-CN" dirty="0">
                <a:solidFill>
                  <a:srgbClr val="32B6A1"/>
                </a:solidFill>
                <a:latin typeface="方正粗黑宋简体" panose="02000000000000000000" charset="-122"/>
                <a:ea typeface="方正粗黑宋简体" panose="02000000000000000000" charset="-122"/>
                <a:sym typeface="+mn-ea"/>
              </a:rPr>
              <a:t>more importance on quality of </a:t>
            </a:r>
            <a:r>
              <a:rPr lang="en-US" altLang="zh-CN" b="1" dirty="0">
                <a:solidFill>
                  <a:srgbClr val="FF0000"/>
                </a:solidFill>
                <a:latin typeface="方正粗黑宋简体" panose="02000000000000000000" charset="-122"/>
                <a:ea typeface="方正粗黑宋简体" panose="02000000000000000000" charset="-122"/>
                <a:sym typeface="+mn-ea"/>
              </a:rPr>
              <a:t>praise</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1424305" y="3916680"/>
            <a:ext cx="2450465" cy="9220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l">
              <a:defRPr/>
            </a:pPr>
            <a:r>
              <a:rPr lang="en-US" altLang="zh-CN" b="1" dirty="0">
                <a:solidFill>
                  <a:srgbClr val="32B6A1"/>
                </a:solidFill>
                <a:latin typeface="方正粗黑宋简体" panose="02000000000000000000" charset="-122"/>
                <a:ea typeface="方正粗黑宋简体" panose="02000000000000000000" charset="-122"/>
                <a:sym typeface="+mn-ea"/>
              </a:rPr>
              <a:t>P4: </a:t>
            </a:r>
            <a:r>
              <a:rPr lang="en-US" altLang="zh-CN" dirty="0">
                <a:solidFill>
                  <a:srgbClr val="32B6A1"/>
                </a:solidFill>
                <a:latin typeface="方正粗黑宋简体" panose="02000000000000000000" charset="-122"/>
                <a:ea typeface="方正粗黑宋简体" panose="02000000000000000000" charset="-122"/>
                <a:sym typeface="+mn-ea"/>
              </a:rPr>
              <a:t>  specific and  proportionate </a:t>
            </a:r>
            <a:r>
              <a:rPr lang="en-US" altLang="zh-CN" dirty="0">
                <a:solidFill>
                  <a:srgbClr val="FF0000"/>
                </a:solidFill>
                <a:latin typeface="方正粗黑宋简体" panose="02000000000000000000" charset="-122"/>
                <a:ea typeface="方正粗黑宋简体" panose="02000000000000000000" charset="-122"/>
                <a:sym typeface="+mn-ea"/>
              </a:rPr>
              <a:t>praise</a:t>
            </a:r>
            <a:endParaRPr lang="en-US" altLang="zh-CN" dirty="0">
              <a:solidFill>
                <a:srgbClr val="FF0000"/>
              </a:solidFill>
              <a:latin typeface="方正粗黑宋简体" panose="02000000000000000000" charset="-122"/>
              <a:ea typeface="方正粗黑宋简体" panose="02000000000000000000" charset="-122"/>
            </a:endParaRPr>
          </a:p>
        </p:txBody>
      </p:sp>
      <p:sp>
        <p:nvSpPr>
          <p:cNvPr id="60" name="淘宝网chenying0907出品 36"/>
          <p:cNvSpPr/>
          <p:nvPr/>
        </p:nvSpPr>
        <p:spPr>
          <a:xfrm>
            <a:off x="-243205" y="2385695"/>
            <a:ext cx="1667510" cy="730885"/>
          </a:xfrm>
          <a:prstGeom prst="ellipse">
            <a:avLst/>
          </a:prstGeom>
          <a:gradFill flip="none" rotWithShape="1">
            <a:gsLst>
              <a:gs pos="0">
                <a:schemeClr val="bg1"/>
              </a:gs>
              <a:gs pos="36000">
                <a:schemeClr val="bg1"/>
              </a:gs>
              <a:gs pos="100000">
                <a:srgbClr val="C7C7C7">
                  <a:lumMod val="86000"/>
                  <a:lumOff val="14000"/>
                </a:srgbClr>
              </a:gs>
            </a:gsLst>
            <a:lin ang="13500000" scaled="1"/>
          </a:gradFill>
          <a:ln w="25400">
            <a:solidFill>
              <a:schemeClr val="bg1"/>
            </a:solidFill>
          </a:ln>
          <a:effectLst>
            <a:outerShdw blurRad="419100" dist="838200" dir="2700000" sx="90000" sy="90000" algn="tl" rotWithShape="0">
              <a:schemeClr val="bg1">
                <a:lumMod val="50000"/>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noAutofit/>
          </a:bodyPr>
          <a:lstStyle/>
          <a:p>
            <a:pPr algn="ctr"/>
            <a:r>
              <a:rPr lang="en-US" altLang="zh-CN" sz="2800">
                <a:solidFill>
                  <a:srgbClr val="E51CEF"/>
                </a:solidFill>
                <a:latin typeface="Impact" panose="020B0806030902050204" pitchFamily="34" charset="0"/>
                <a:ea typeface="Adobe 黑体 Std R" panose="020B0400000000000000" pitchFamily="34" charset="-122"/>
                <a:cs typeface="Impact" panose="020B0806030902050204" pitchFamily="34" charset="0"/>
              </a:rPr>
              <a:t>praise</a:t>
            </a:r>
            <a:endParaRPr lang="en-US" altLang="zh-CN" sz="2800">
              <a:solidFill>
                <a:srgbClr val="E51CEF"/>
              </a:solidFill>
              <a:latin typeface="Impact" panose="020B0806030902050204" pitchFamily="34" charset="0"/>
              <a:ea typeface="Adobe 黑体 Std R" panose="020B0400000000000000" pitchFamily="34" charset="-122"/>
              <a:cs typeface="Impact" panose="020B0806030902050204" pitchFamily="34" charset="0"/>
            </a:endParaRPr>
          </a:p>
        </p:txBody>
      </p:sp>
      <p:sp>
        <p:nvSpPr>
          <p:cNvPr id="15" name="Freeform 5"/>
          <p:cNvSpPr/>
          <p:nvPr/>
        </p:nvSpPr>
        <p:spPr bwMode="auto">
          <a:xfrm>
            <a:off x="1156970" y="1196975"/>
            <a:ext cx="155575" cy="3108325"/>
          </a:xfrm>
          <a:custGeom>
            <a:avLst/>
            <a:gdLst>
              <a:gd name="T0" fmla="*/ 1999 w 3544"/>
              <a:gd name="T1" fmla="*/ 9150 h 14563"/>
              <a:gd name="T2" fmla="*/ 1999 w 3544"/>
              <a:gd name="T3" fmla="*/ 12306 h 14563"/>
              <a:gd name="T4" fmla="*/ 2353 w 3544"/>
              <a:gd name="T5" fmla="*/ 13628 h 14563"/>
              <a:gd name="T6" fmla="*/ 3544 w 3544"/>
              <a:gd name="T7" fmla="*/ 14112 h 14563"/>
              <a:gd name="T8" fmla="*/ 3544 w 3544"/>
              <a:gd name="T9" fmla="*/ 14563 h 14563"/>
              <a:gd name="T10" fmla="*/ 1933 w 3544"/>
              <a:gd name="T11" fmla="*/ 14016 h 14563"/>
              <a:gd name="T12" fmla="*/ 1419 w 3544"/>
              <a:gd name="T13" fmla="*/ 12050 h 14563"/>
              <a:gd name="T14" fmla="*/ 1419 w 3544"/>
              <a:gd name="T15" fmla="*/ 9279 h 14563"/>
              <a:gd name="T16" fmla="*/ 1160 w 3544"/>
              <a:gd name="T17" fmla="*/ 8022 h 14563"/>
              <a:gd name="T18" fmla="*/ 0 w 3544"/>
              <a:gd name="T19" fmla="*/ 7475 h 14563"/>
              <a:gd name="T20" fmla="*/ 0 w 3544"/>
              <a:gd name="T21" fmla="*/ 7088 h 14563"/>
              <a:gd name="T22" fmla="*/ 1127 w 3544"/>
              <a:gd name="T23" fmla="*/ 6571 h 14563"/>
              <a:gd name="T24" fmla="*/ 1419 w 3544"/>
              <a:gd name="T25" fmla="*/ 5284 h 14563"/>
              <a:gd name="T26" fmla="*/ 1419 w 3544"/>
              <a:gd name="T27" fmla="*/ 2513 h 14563"/>
              <a:gd name="T28" fmla="*/ 1933 w 3544"/>
              <a:gd name="T29" fmla="*/ 547 h 14563"/>
              <a:gd name="T30" fmla="*/ 3544 w 3544"/>
              <a:gd name="T31" fmla="*/ 0 h 14563"/>
              <a:gd name="T32" fmla="*/ 3544 w 3544"/>
              <a:gd name="T33" fmla="*/ 451 h 14563"/>
              <a:gd name="T34" fmla="*/ 2353 w 3544"/>
              <a:gd name="T35" fmla="*/ 902 h 14563"/>
              <a:gd name="T36" fmla="*/ 1999 w 3544"/>
              <a:gd name="T37" fmla="*/ 2254 h 14563"/>
              <a:gd name="T38" fmla="*/ 1999 w 3544"/>
              <a:gd name="T39" fmla="*/ 5413 h 14563"/>
              <a:gd name="T40" fmla="*/ 580 w 3544"/>
              <a:gd name="T41" fmla="*/ 7275 h 14563"/>
              <a:gd name="T42" fmla="*/ 580 w 3544"/>
              <a:gd name="T43" fmla="*/ 7304 h 14563"/>
              <a:gd name="T44" fmla="*/ 1999 w 3544"/>
              <a:gd name="T45" fmla="*/ 9150 h 14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44" h="14563">
                <a:moveTo>
                  <a:pt x="1999" y="9150"/>
                </a:moveTo>
                <a:lnTo>
                  <a:pt x="1999" y="12306"/>
                </a:lnTo>
                <a:cubicBezTo>
                  <a:pt x="1999" y="12867"/>
                  <a:pt x="2117" y="13306"/>
                  <a:pt x="2353" y="13628"/>
                </a:cubicBezTo>
                <a:cubicBezTo>
                  <a:pt x="2590" y="13950"/>
                  <a:pt x="2986" y="14112"/>
                  <a:pt x="3544" y="14112"/>
                </a:cubicBezTo>
                <a:lnTo>
                  <a:pt x="3544" y="14563"/>
                </a:lnTo>
                <a:cubicBezTo>
                  <a:pt x="2815" y="14563"/>
                  <a:pt x="2276" y="14379"/>
                  <a:pt x="1933" y="14016"/>
                </a:cubicBezTo>
                <a:cubicBezTo>
                  <a:pt x="1589" y="13650"/>
                  <a:pt x="1419" y="12993"/>
                  <a:pt x="1419" y="12050"/>
                </a:cubicBezTo>
                <a:lnTo>
                  <a:pt x="1419" y="9279"/>
                </a:lnTo>
                <a:cubicBezTo>
                  <a:pt x="1419" y="8762"/>
                  <a:pt x="1333" y="8344"/>
                  <a:pt x="1160" y="8022"/>
                </a:cubicBezTo>
                <a:cubicBezTo>
                  <a:pt x="990" y="7701"/>
                  <a:pt x="602" y="7516"/>
                  <a:pt x="0" y="7475"/>
                </a:cubicBezTo>
                <a:lnTo>
                  <a:pt x="0" y="7088"/>
                </a:lnTo>
                <a:cubicBezTo>
                  <a:pt x="558" y="7002"/>
                  <a:pt x="935" y="6829"/>
                  <a:pt x="1127" y="6571"/>
                </a:cubicBezTo>
                <a:cubicBezTo>
                  <a:pt x="1322" y="6315"/>
                  <a:pt x="1419" y="5883"/>
                  <a:pt x="1419" y="5284"/>
                </a:cubicBezTo>
                <a:lnTo>
                  <a:pt x="1419" y="2513"/>
                </a:lnTo>
                <a:cubicBezTo>
                  <a:pt x="1419" y="1567"/>
                  <a:pt x="1589" y="913"/>
                  <a:pt x="1933" y="547"/>
                </a:cubicBezTo>
                <a:cubicBezTo>
                  <a:pt x="2276" y="181"/>
                  <a:pt x="2815" y="0"/>
                  <a:pt x="3544" y="0"/>
                </a:cubicBezTo>
                <a:lnTo>
                  <a:pt x="3544" y="451"/>
                </a:lnTo>
                <a:cubicBezTo>
                  <a:pt x="2986" y="451"/>
                  <a:pt x="2590" y="602"/>
                  <a:pt x="2353" y="902"/>
                </a:cubicBezTo>
                <a:cubicBezTo>
                  <a:pt x="2117" y="1201"/>
                  <a:pt x="1999" y="1652"/>
                  <a:pt x="1999" y="2254"/>
                </a:cubicBezTo>
                <a:lnTo>
                  <a:pt x="1999" y="5413"/>
                </a:lnTo>
                <a:cubicBezTo>
                  <a:pt x="1999" y="6265"/>
                  <a:pt x="1592" y="7275"/>
                  <a:pt x="580" y="7275"/>
                </a:cubicBezTo>
                <a:lnTo>
                  <a:pt x="580" y="7304"/>
                </a:lnTo>
                <a:cubicBezTo>
                  <a:pt x="1565" y="7304"/>
                  <a:pt x="1999" y="8309"/>
                  <a:pt x="1999" y="9150"/>
                </a:cubicBezTo>
                <a:close/>
              </a:path>
            </a:pathLst>
          </a:custGeom>
          <a:solidFill>
            <a:srgbClr val="7EBF27"/>
          </a:solidFill>
          <a:ln>
            <a:noFill/>
          </a:ln>
        </p:spPr>
        <p:txBody>
          <a:bodyPr vert="horz" wrap="square" lIns="91440" tIns="45720" rIns="91440" bIns="45720" numCol="1" anchor="t" anchorCtr="0" compatLnSpc="1"/>
          <a:lstStyle/>
          <a:p>
            <a:endParaRPr lang="zh-CN" altLang="en-US"/>
          </a:p>
        </p:txBody>
      </p:sp>
      <p:sp>
        <p:nvSpPr>
          <p:cNvPr id="16" name="Freeform 5"/>
          <p:cNvSpPr/>
          <p:nvPr/>
        </p:nvSpPr>
        <p:spPr bwMode="auto">
          <a:xfrm rot="10800000">
            <a:off x="3892550" y="1148715"/>
            <a:ext cx="163830" cy="1038860"/>
          </a:xfrm>
          <a:custGeom>
            <a:avLst/>
            <a:gdLst>
              <a:gd name="T0" fmla="*/ 1999 w 3544"/>
              <a:gd name="T1" fmla="*/ 9150 h 14563"/>
              <a:gd name="T2" fmla="*/ 1999 w 3544"/>
              <a:gd name="T3" fmla="*/ 12306 h 14563"/>
              <a:gd name="T4" fmla="*/ 2353 w 3544"/>
              <a:gd name="T5" fmla="*/ 13628 h 14563"/>
              <a:gd name="T6" fmla="*/ 3544 w 3544"/>
              <a:gd name="T7" fmla="*/ 14112 h 14563"/>
              <a:gd name="T8" fmla="*/ 3544 w 3544"/>
              <a:gd name="T9" fmla="*/ 14563 h 14563"/>
              <a:gd name="T10" fmla="*/ 1933 w 3544"/>
              <a:gd name="T11" fmla="*/ 14016 h 14563"/>
              <a:gd name="T12" fmla="*/ 1419 w 3544"/>
              <a:gd name="T13" fmla="*/ 12050 h 14563"/>
              <a:gd name="T14" fmla="*/ 1419 w 3544"/>
              <a:gd name="T15" fmla="*/ 9279 h 14563"/>
              <a:gd name="T16" fmla="*/ 1160 w 3544"/>
              <a:gd name="T17" fmla="*/ 8022 h 14563"/>
              <a:gd name="T18" fmla="*/ 0 w 3544"/>
              <a:gd name="T19" fmla="*/ 7475 h 14563"/>
              <a:gd name="T20" fmla="*/ 0 w 3544"/>
              <a:gd name="T21" fmla="*/ 7088 h 14563"/>
              <a:gd name="T22" fmla="*/ 1127 w 3544"/>
              <a:gd name="T23" fmla="*/ 6571 h 14563"/>
              <a:gd name="T24" fmla="*/ 1419 w 3544"/>
              <a:gd name="T25" fmla="*/ 5284 h 14563"/>
              <a:gd name="T26" fmla="*/ 1419 w 3544"/>
              <a:gd name="T27" fmla="*/ 2513 h 14563"/>
              <a:gd name="T28" fmla="*/ 1933 w 3544"/>
              <a:gd name="T29" fmla="*/ 547 h 14563"/>
              <a:gd name="T30" fmla="*/ 3544 w 3544"/>
              <a:gd name="T31" fmla="*/ 0 h 14563"/>
              <a:gd name="T32" fmla="*/ 3544 w 3544"/>
              <a:gd name="T33" fmla="*/ 451 h 14563"/>
              <a:gd name="T34" fmla="*/ 2353 w 3544"/>
              <a:gd name="T35" fmla="*/ 902 h 14563"/>
              <a:gd name="T36" fmla="*/ 1999 w 3544"/>
              <a:gd name="T37" fmla="*/ 2254 h 14563"/>
              <a:gd name="T38" fmla="*/ 1999 w 3544"/>
              <a:gd name="T39" fmla="*/ 5413 h 14563"/>
              <a:gd name="T40" fmla="*/ 580 w 3544"/>
              <a:gd name="T41" fmla="*/ 7275 h 14563"/>
              <a:gd name="T42" fmla="*/ 580 w 3544"/>
              <a:gd name="T43" fmla="*/ 7304 h 14563"/>
              <a:gd name="T44" fmla="*/ 1999 w 3544"/>
              <a:gd name="T45" fmla="*/ 9150 h 14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44" h="14563">
                <a:moveTo>
                  <a:pt x="1999" y="9150"/>
                </a:moveTo>
                <a:lnTo>
                  <a:pt x="1999" y="12306"/>
                </a:lnTo>
                <a:cubicBezTo>
                  <a:pt x="1999" y="12867"/>
                  <a:pt x="2117" y="13306"/>
                  <a:pt x="2353" y="13628"/>
                </a:cubicBezTo>
                <a:cubicBezTo>
                  <a:pt x="2590" y="13950"/>
                  <a:pt x="2986" y="14112"/>
                  <a:pt x="3544" y="14112"/>
                </a:cubicBezTo>
                <a:lnTo>
                  <a:pt x="3544" y="14563"/>
                </a:lnTo>
                <a:cubicBezTo>
                  <a:pt x="2815" y="14563"/>
                  <a:pt x="2276" y="14379"/>
                  <a:pt x="1933" y="14016"/>
                </a:cubicBezTo>
                <a:cubicBezTo>
                  <a:pt x="1589" y="13650"/>
                  <a:pt x="1419" y="12993"/>
                  <a:pt x="1419" y="12050"/>
                </a:cubicBezTo>
                <a:lnTo>
                  <a:pt x="1419" y="9279"/>
                </a:lnTo>
                <a:cubicBezTo>
                  <a:pt x="1419" y="8762"/>
                  <a:pt x="1333" y="8344"/>
                  <a:pt x="1160" y="8022"/>
                </a:cubicBezTo>
                <a:cubicBezTo>
                  <a:pt x="990" y="7701"/>
                  <a:pt x="602" y="7516"/>
                  <a:pt x="0" y="7475"/>
                </a:cubicBezTo>
                <a:lnTo>
                  <a:pt x="0" y="7088"/>
                </a:lnTo>
                <a:cubicBezTo>
                  <a:pt x="558" y="7002"/>
                  <a:pt x="935" y="6829"/>
                  <a:pt x="1127" y="6571"/>
                </a:cubicBezTo>
                <a:cubicBezTo>
                  <a:pt x="1322" y="6315"/>
                  <a:pt x="1419" y="5883"/>
                  <a:pt x="1419" y="5284"/>
                </a:cubicBezTo>
                <a:lnTo>
                  <a:pt x="1419" y="2513"/>
                </a:lnTo>
                <a:cubicBezTo>
                  <a:pt x="1419" y="1567"/>
                  <a:pt x="1589" y="913"/>
                  <a:pt x="1933" y="547"/>
                </a:cubicBezTo>
                <a:cubicBezTo>
                  <a:pt x="2276" y="181"/>
                  <a:pt x="2815" y="0"/>
                  <a:pt x="3544" y="0"/>
                </a:cubicBezTo>
                <a:lnTo>
                  <a:pt x="3544" y="451"/>
                </a:lnTo>
                <a:cubicBezTo>
                  <a:pt x="2986" y="451"/>
                  <a:pt x="2590" y="602"/>
                  <a:pt x="2353" y="902"/>
                </a:cubicBezTo>
                <a:cubicBezTo>
                  <a:pt x="2117" y="1201"/>
                  <a:pt x="1999" y="1652"/>
                  <a:pt x="1999" y="2254"/>
                </a:cubicBezTo>
                <a:lnTo>
                  <a:pt x="1999" y="5413"/>
                </a:lnTo>
                <a:cubicBezTo>
                  <a:pt x="1999" y="6265"/>
                  <a:pt x="1592" y="7275"/>
                  <a:pt x="580" y="7275"/>
                </a:cubicBezTo>
                <a:lnTo>
                  <a:pt x="580" y="7304"/>
                </a:lnTo>
                <a:cubicBezTo>
                  <a:pt x="1565" y="7304"/>
                  <a:pt x="1999" y="8309"/>
                  <a:pt x="1999" y="9150"/>
                </a:cubicBezTo>
                <a:close/>
              </a:path>
            </a:pathLst>
          </a:custGeom>
          <a:solidFill>
            <a:srgbClr val="7EBF27"/>
          </a:solidFill>
          <a:ln>
            <a:noFill/>
          </a:ln>
        </p:spPr>
        <p:txBody>
          <a:bodyPr vert="horz" wrap="square" lIns="91440" tIns="45720" rIns="91440" bIns="45720" numCol="1" anchor="t" anchorCtr="0" compatLnSpc="1"/>
          <a:lstStyle/>
          <a:p>
            <a:endParaRPr lang="zh-CN" altLang="en-US"/>
          </a:p>
        </p:txBody>
      </p:sp>
      <p:sp>
        <p:nvSpPr>
          <p:cNvPr id="21" name="文本框 20"/>
          <p:cNvSpPr txBox="1"/>
          <p:nvPr/>
        </p:nvSpPr>
        <p:spPr>
          <a:xfrm>
            <a:off x="4058285" y="1345565"/>
            <a:ext cx="1607820" cy="645160"/>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l">
              <a:defRPr/>
            </a:pPr>
            <a:r>
              <a:rPr lang="en-US" altLang="zh-CN" sz="1200" dirty="0">
                <a:solidFill>
                  <a:srgbClr val="32B6A1"/>
                </a:solidFill>
                <a:latin typeface="微软雅黑" panose="020B0503020204020204" pitchFamily="34" charset="-122"/>
                <a:ea typeface="微软雅黑" panose="020B0503020204020204" pitchFamily="34" charset="-122"/>
                <a:sym typeface="+mn-ea"/>
              </a:rPr>
              <a:t> </a:t>
            </a:r>
            <a:r>
              <a:rPr lang="en-US" altLang="zh-CN" dirty="0">
                <a:solidFill>
                  <a:schemeClr val="bg2">
                    <a:lumMod val="50000"/>
                  </a:schemeClr>
                </a:solidFill>
                <a:latin typeface="方正粗黑宋简体" panose="02000000000000000000" charset="-122"/>
                <a:ea typeface="方正粗黑宋简体" panose="02000000000000000000" charset="-122"/>
                <a:sym typeface="+mn-ea"/>
              </a:rPr>
              <a:t>contrastive</a:t>
            </a:r>
            <a:endParaRPr lang="en-US" altLang="zh-CN" dirty="0">
              <a:solidFill>
                <a:schemeClr val="bg2">
                  <a:lumMod val="50000"/>
                </a:schemeClr>
              </a:solidFill>
              <a:latin typeface="方正粗黑宋简体" panose="02000000000000000000" charset="-122"/>
              <a:ea typeface="方正粗黑宋简体" panose="02000000000000000000" charset="-122"/>
              <a:sym typeface="+mn-ea"/>
            </a:endParaRPr>
          </a:p>
          <a:p>
            <a:pPr algn="l">
              <a:defRPr/>
            </a:pPr>
            <a:r>
              <a:rPr lang="en-US" altLang="zh-CN" dirty="0">
                <a:solidFill>
                  <a:schemeClr val="bg2">
                    <a:lumMod val="50000"/>
                  </a:schemeClr>
                </a:solidFill>
                <a:latin typeface="方正粗黑宋简体" panose="02000000000000000000" charset="-122"/>
                <a:ea typeface="方正粗黑宋简体" panose="02000000000000000000" charset="-122"/>
                <a:sym typeface="+mn-ea"/>
              </a:rPr>
              <a:t>relationship</a:t>
            </a:r>
            <a:endParaRPr lang="en-US" altLang="zh-CN" dirty="0">
              <a:solidFill>
                <a:schemeClr val="bg2">
                  <a:lumMod val="50000"/>
                </a:schemeClr>
              </a:solidFill>
              <a:latin typeface="方正粗黑宋简体" panose="02000000000000000000" charset="-122"/>
              <a:ea typeface="方正粗黑宋简体" panose="02000000000000000000" charset="-122"/>
              <a:sym typeface="+mn-ea"/>
            </a:endParaRPr>
          </a:p>
        </p:txBody>
      </p:sp>
      <p:sp>
        <p:nvSpPr>
          <p:cNvPr id="22" name="文本框 21"/>
          <p:cNvSpPr txBox="1"/>
          <p:nvPr/>
        </p:nvSpPr>
        <p:spPr>
          <a:xfrm>
            <a:off x="4097655" y="3312795"/>
            <a:ext cx="1568450" cy="645160"/>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l">
              <a:defRPr/>
            </a:pPr>
            <a:r>
              <a:rPr lang="en-US" altLang="zh-CN" sz="1200" dirty="0">
                <a:solidFill>
                  <a:srgbClr val="32B6A1"/>
                </a:solidFill>
                <a:latin typeface="微软雅黑" panose="020B0503020204020204" pitchFamily="34" charset="-122"/>
                <a:ea typeface="微软雅黑" panose="020B0503020204020204" pitchFamily="34" charset="-122"/>
                <a:sym typeface="+mn-ea"/>
              </a:rPr>
              <a:t> </a:t>
            </a:r>
            <a:r>
              <a:rPr lang="en-US" altLang="zh-CN" dirty="0">
                <a:solidFill>
                  <a:schemeClr val="bg2">
                    <a:lumMod val="50000"/>
                  </a:schemeClr>
                </a:solidFill>
                <a:latin typeface="方正粗黑宋简体" panose="02000000000000000000" charset="-122"/>
                <a:ea typeface="方正粗黑宋简体" panose="02000000000000000000" charset="-122"/>
                <a:sym typeface="+mn-ea"/>
              </a:rPr>
              <a:t>progressive relationship</a:t>
            </a:r>
            <a:endParaRPr lang="en-US" altLang="zh-CN" dirty="0">
              <a:solidFill>
                <a:schemeClr val="bg2">
                  <a:lumMod val="50000"/>
                </a:schemeClr>
              </a:solidFill>
              <a:latin typeface="方正粗黑宋简体" panose="02000000000000000000" charset="-122"/>
              <a:ea typeface="方正粗黑宋简体" panose="02000000000000000000" charset="-122"/>
              <a:sym typeface="+mn-ea"/>
            </a:endParaRPr>
          </a:p>
        </p:txBody>
      </p:sp>
      <p:sp>
        <p:nvSpPr>
          <p:cNvPr id="23" name="Freeform 5"/>
          <p:cNvSpPr/>
          <p:nvPr/>
        </p:nvSpPr>
        <p:spPr bwMode="auto">
          <a:xfrm rot="10800000">
            <a:off x="3892550" y="3115945"/>
            <a:ext cx="163830" cy="1038860"/>
          </a:xfrm>
          <a:custGeom>
            <a:avLst/>
            <a:gdLst>
              <a:gd name="T0" fmla="*/ 1999 w 3544"/>
              <a:gd name="T1" fmla="*/ 9150 h 14563"/>
              <a:gd name="T2" fmla="*/ 1999 w 3544"/>
              <a:gd name="T3" fmla="*/ 12306 h 14563"/>
              <a:gd name="T4" fmla="*/ 2353 w 3544"/>
              <a:gd name="T5" fmla="*/ 13628 h 14563"/>
              <a:gd name="T6" fmla="*/ 3544 w 3544"/>
              <a:gd name="T7" fmla="*/ 14112 h 14563"/>
              <a:gd name="T8" fmla="*/ 3544 w 3544"/>
              <a:gd name="T9" fmla="*/ 14563 h 14563"/>
              <a:gd name="T10" fmla="*/ 1933 w 3544"/>
              <a:gd name="T11" fmla="*/ 14016 h 14563"/>
              <a:gd name="T12" fmla="*/ 1419 w 3544"/>
              <a:gd name="T13" fmla="*/ 12050 h 14563"/>
              <a:gd name="T14" fmla="*/ 1419 w 3544"/>
              <a:gd name="T15" fmla="*/ 9279 h 14563"/>
              <a:gd name="T16" fmla="*/ 1160 w 3544"/>
              <a:gd name="T17" fmla="*/ 8022 h 14563"/>
              <a:gd name="T18" fmla="*/ 0 w 3544"/>
              <a:gd name="T19" fmla="*/ 7475 h 14563"/>
              <a:gd name="T20" fmla="*/ 0 w 3544"/>
              <a:gd name="T21" fmla="*/ 7088 h 14563"/>
              <a:gd name="T22" fmla="*/ 1127 w 3544"/>
              <a:gd name="T23" fmla="*/ 6571 h 14563"/>
              <a:gd name="T24" fmla="*/ 1419 w 3544"/>
              <a:gd name="T25" fmla="*/ 5284 h 14563"/>
              <a:gd name="T26" fmla="*/ 1419 w 3544"/>
              <a:gd name="T27" fmla="*/ 2513 h 14563"/>
              <a:gd name="T28" fmla="*/ 1933 w 3544"/>
              <a:gd name="T29" fmla="*/ 547 h 14563"/>
              <a:gd name="T30" fmla="*/ 3544 w 3544"/>
              <a:gd name="T31" fmla="*/ 0 h 14563"/>
              <a:gd name="T32" fmla="*/ 3544 w 3544"/>
              <a:gd name="T33" fmla="*/ 451 h 14563"/>
              <a:gd name="T34" fmla="*/ 2353 w 3544"/>
              <a:gd name="T35" fmla="*/ 902 h 14563"/>
              <a:gd name="T36" fmla="*/ 1999 w 3544"/>
              <a:gd name="T37" fmla="*/ 2254 h 14563"/>
              <a:gd name="T38" fmla="*/ 1999 w 3544"/>
              <a:gd name="T39" fmla="*/ 5413 h 14563"/>
              <a:gd name="T40" fmla="*/ 580 w 3544"/>
              <a:gd name="T41" fmla="*/ 7275 h 14563"/>
              <a:gd name="T42" fmla="*/ 580 w 3544"/>
              <a:gd name="T43" fmla="*/ 7304 h 14563"/>
              <a:gd name="T44" fmla="*/ 1999 w 3544"/>
              <a:gd name="T45" fmla="*/ 9150 h 14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44" h="14563">
                <a:moveTo>
                  <a:pt x="1999" y="9150"/>
                </a:moveTo>
                <a:lnTo>
                  <a:pt x="1999" y="12306"/>
                </a:lnTo>
                <a:cubicBezTo>
                  <a:pt x="1999" y="12867"/>
                  <a:pt x="2117" y="13306"/>
                  <a:pt x="2353" y="13628"/>
                </a:cubicBezTo>
                <a:cubicBezTo>
                  <a:pt x="2590" y="13950"/>
                  <a:pt x="2986" y="14112"/>
                  <a:pt x="3544" y="14112"/>
                </a:cubicBezTo>
                <a:lnTo>
                  <a:pt x="3544" y="14563"/>
                </a:lnTo>
                <a:cubicBezTo>
                  <a:pt x="2815" y="14563"/>
                  <a:pt x="2276" y="14379"/>
                  <a:pt x="1933" y="14016"/>
                </a:cubicBezTo>
                <a:cubicBezTo>
                  <a:pt x="1589" y="13650"/>
                  <a:pt x="1419" y="12993"/>
                  <a:pt x="1419" y="12050"/>
                </a:cubicBezTo>
                <a:lnTo>
                  <a:pt x="1419" y="9279"/>
                </a:lnTo>
                <a:cubicBezTo>
                  <a:pt x="1419" y="8762"/>
                  <a:pt x="1333" y="8344"/>
                  <a:pt x="1160" y="8022"/>
                </a:cubicBezTo>
                <a:cubicBezTo>
                  <a:pt x="990" y="7701"/>
                  <a:pt x="602" y="7516"/>
                  <a:pt x="0" y="7475"/>
                </a:cubicBezTo>
                <a:lnTo>
                  <a:pt x="0" y="7088"/>
                </a:lnTo>
                <a:cubicBezTo>
                  <a:pt x="558" y="7002"/>
                  <a:pt x="935" y="6829"/>
                  <a:pt x="1127" y="6571"/>
                </a:cubicBezTo>
                <a:cubicBezTo>
                  <a:pt x="1322" y="6315"/>
                  <a:pt x="1419" y="5883"/>
                  <a:pt x="1419" y="5284"/>
                </a:cubicBezTo>
                <a:lnTo>
                  <a:pt x="1419" y="2513"/>
                </a:lnTo>
                <a:cubicBezTo>
                  <a:pt x="1419" y="1567"/>
                  <a:pt x="1589" y="913"/>
                  <a:pt x="1933" y="547"/>
                </a:cubicBezTo>
                <a:cubicBezTo>
                  <a:pt x="2276" y="181"/>
                  <a:pt x="2815" y="0"/>
                  <a:pt x="3544" y="0"/>
                </a:cubicBezTo>
                <a:lnTo>
                  <a:pt x="3544" y="451"/>
                </a:lnTo>
                <a:cubicBezTo>
                  <a:pt x="2986" y="451"/>
                  <a:pt x="2590" y="602"/>
                  <a:pt x="2353" y="902"/>
                </a:cubicBezTo>
                <a:cubicBezTo>
                  <a:pt x="2117" y="1201"/>
                  <a:pt x="1999" y="1652"/>
                  <a:pt x="1999" y="2254"/>
                </a:cubicBezTo>
                <a:lnTo>
                  <a:pt x="1999" y="5413"/>
                </a:lnTo>
                <a:cubicBezTo>
                  <a:pt x="1999" y="6265"/>
                  <a:pt x="1592" y="7275"/>
                  <a:pt x="580" y="7275"/>
                </a:cubicBezTo>
                <a:lnTo>
                  <a:pt x="580" y="7304"/>
                </a:lnTo>
                <a:cubicBezTo>
                  <a:pt x="1565" y="7304"/>
                  <a:pt x="1999" y="8309"/>
                  <a:pt x="1999" y="9150"/>
                </a:cubicBezTo>
                <a:close/>
              </a:path>
            </a:pathLst>
          </a:custGeom>
          <a:solidFill>
            <a:srgbClr val="7EBF27"/>
          </a:solidFill>
          <a:ln>
            <a:noFill/>
          </a:ln>
        </p:spPr>
        <p:txBody>
          <a:bodyPr vert="horz" wrap="square" lIns="91440" tIns="45720" rIns="91440" bIns="45720" numCol="1" anchor="t" anchorCtr="0" compatLnSpc="1"/>
          <a:lstStyle/>
          <a:p>
            <a:endParaRPr lang="zh-CN" altLang="en-US"/>
          </a:p>
        </p:txBody>
      </p: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8600000">
            <a:off x="5334635" y="3094990"/>
            <a:ext cx="1599565" cy="25463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diamond(in)">
                                      <p:cBhvr>
                                        <p:cTn id="13" dur="2000"/>
                                        <p:tgtEl>
                                          <p:spTgt spid="60"/>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linds(horizont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diamond(in)">
                                      <p:cBhvr>
                                        <p:cTn id="23" dur="2000"/>
                                        <p:tgtEl>
                                          <p:spTgt spid="3"/>
                                        </p:tgtEl>
                                      </p:cBhvr>
                                    </p:animEffect>
                                  </p:childTnLst>
                                </p:cTn>
                              </p:par>
                              <p:par>
                                <p:cTn id="24" presetID="8" presetClass="entr" presetSubtype="16"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amond(in)">
                                      <p:cBhvr>
                                        <p:cTn id="26" dur="2000"/>
                                        <p:tgtEl>
                                          <p:spTgt spid="4"/>
                                        </p:tgtEl>
                                      </p:cBhvr>
                                    </p:animEffect>
                                  </p:childTnLst>
                                </p:cTn>
                              </p:par>
                              <p:par>
                                <p:cTn id="27" presetID="8" presetClass="entr" presetSubtype="16"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diamond(in)">
                                      <p:cBhvr>
                                        <p:cTn id="29" dur="2000"/>
                                        <p:tgtEl>
                                          <p:spTgt spid="6"/>
                                        </p:tgtEl>
                                      </p:cBhvr>
                                    </p:animEffect>
                                  </p:childTnLst>
                                </p:cTn>
                              </p:par>
                              <p:par>
                                <p:cTn id="30" presetID="8" presetClass="entr" presetSubtype="16"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diamond(in)">
                                      <p:cBhvr>
                                        <p:cTn id="32" dur="20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diamond(in)">
                                      <p:cBhvr>
                                        <p:cTn id="37" dur="20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diamond(in)">
                                      <p:cBhvr>
                                        <p:cTn id="42" dur="20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ntr" presetSubtype="16"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diamond(in)">
                                      <p:cBhvr>
                                        <p:cTn id="47" dur="20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linds(horizontal)">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blinds(horizontal)">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blinds(horizontal)">
                                      <p:cBhvr>
                                        <p:cTn id="62" dur="500"/>
                                        <p:tgtEl>
                                          <p:spTgt spid="2"/>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blinds(horizontal)">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blinds(horizontal)">
                                      <p:cBhvr>
                                        <p:cTn id="72" dur="500"/>
                                        <p:tgtEl>
                                          <p:spTgt spid="18"/>
                                        </p:tgtEl>
                                      </p:cBhvr>
                                    </p:animEffect>
                                  </p:childTnLst>
                                </p:cTn>
                              </p:par>
                            </p:childTnLst>
                          </p:cTn>
                        </p:par>
                      </p:childTnLst>
                    </p:cTn>
                  </p:par>
                  <p:par>
                    <p:cTn id="73" fill="hold">
                      <p:stCondLst>
                        <p:cond delay="indefinite"/>
                      </p:stCondLst>
                      <p:childTnLst>
                        <p:par>
                          <p:cTn id="74" fill="hold">
                            <p:stCondLst>
                              <p:cond delay="0"/>
                            </p:stCondLst>
                            <p:childTnLst>
                              <p:par>
                                <p:cTn id="75" presetID="8" presetClass="entr" presetSubtype="16" fill="hold" grpId="0" nodeType="click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diamond(in)">
                                      <p:cBhvr>
                                        <p:cTn id="77"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8" grpId="0"/>
      <p:bldP spid="28" grpId="0" bldLvl="0" animBg="1"/>
      <p:bldP spid="3" grpId="0" bldLvl="0" animBg="1"/>
      <p:bldP spid="4" grpId="0" bldLvl="0" animBg="1"/>
      <p:bldP spid="6" grpId="0" bldLvl="0" animBg="1"/>
      <p:bldP spid="7" grpId="0" bldLvl="0" animBg="1"/>
      <p:bldP spid="60" grpId="0" bldLvl="0" animBg="1"/>
      <p:bldP spid="15" grpId="0" animBg="1"/>
      <p:bldP spid="16" grpId="0" bldLvl="0" animBg="1"/>
      <p:bldP spid="21" grpId="0" bldLvl="0" animBg="1"/>
      <p:bldP spid="22" grpId="0" bldLvl="0" animBg="1"/>
      <p:bldP spid="23"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Box 48"/>
          <p:cNvSpPr txBox="1"/>
          <p:nvPr/>
        </p:nvSpPr>
        <p:spPr>
          <a:xfrm>
            <a:off x="3326765" y="1755140"/>
            <a:ext cx="5174615" cy="1230630"/>
          </a:xfrm>
          <a:prstGeom prst="rect">
            <a:avLst/>
          </a:prstGeom>
          <a:noFill/>
        </p:spPr>
        <p:txBody>
          <a:bodyPr wrap="square" lIns="0" tIns="0" rIns="0" bIns="0" rtlCol="0">
            <a:spAutoFit/>
          </a:bodyPr>
          <a:lstStyle/>
          <a:p>
            <a:r>
              <a:rPr lang="en-US" sz="8000">
                <a:solidFill>
                  <a:srgbClr val="BC6663"/>
                </a:solidFill>
                <a:latin typeface="Impact" panose="020B0806030902050204" pitchFamily="34" charset="0"/>
                <a:ea typeface="华康雅宋体W9(P)" panose="02020900000000000000" pitchFamily="18" charset="-122"/>
                <a:cs typeface="+mn-ea"/>
                <a:sym typeface="+mn-lt"/>
              </a:rPr>
              <a:t>Paragraph 1</a:t>
            </a:r>
            <a:endParaRPr lang="en-US" sz="8000">
              <a:solidFill>
                <a:srgbClr val="BC6663"/>
              </a:solidFill>
              <a:latin typeface="Impact" panose="020B0806030902050204" pitchFamily="34" charset="0"/>
              <a:ea typeface="华康雅宋体W9(P)" panose="02020900000000000000" pitchFamily="18" charset="-122"/>
              <a:cs typeface="+mn-ea"/>
              <a:sym typeface="+mn-lt"/>
            </a:endParaRPr>
          </a:p>
        </p:txBody>
      </p:sp>
      <p:pic>
        <p:nvPicPr>
          <p:cNvPr id="2" name="图片 1"/>
          <p:cNvPicPr>
            <a:picLocks noChangeAspect="1"/>
          </p:cNvPicPr>
          <p:nvPr/>
        </p:nvPicPr>
        <p:blipFill>
          <a:blip r:embed="rId1"/>
          <a:stretch>
            <a:fillRect/>
          </a:stretch>
        </p:blipFill>
        <p:spPr>
          <a:xfrm>
            <a:off x="864870" y="1508125"/>
            <a:ext cx="1915795" cy="160210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30000"/>
                                  </p:iterate>
                                  <p:childTnLst>
                                    <p:set>
                                      <p:cBhvr>
                                        <p:cTn id="6" dur="1" fill="hold">
                                          <p:stCondLst>
                                            <p:cond delay="0"/>
                                          </p:stCondLst>
                                        </p:cTn>
                                        <p:tgtEl>
                                          <p:spTgt spid="64"/>
                                        </p:tgtEl>
                                        <p:attrNameLst>
                                          <p:attrName>style.visibility</p:attrName>
                                        </p:attrNameLst>
                                      </p:cBhvr>
                                      <p:to>
                                        <p:strVal val="visible"/>
                                      </p:to>
                                    </p:set>
                                    <p:animEffect transition="in" filter="wipe(left)">
                                      <p:cBhvr>
                                        <p:cTn id="7" dur="2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16"/>
          <p:cNvSpPr txBox="1"/>
          <p:nvPr/>
        </p:nvSpPr>
        <p:spPr bwMode="auto">
          <a:xfrm>
            <a:off x="178435" y="29845"/>
            <a:ext cx="3810000" cy="4668520"/>
          </a:xfrm>
          <a:prstGeom prst="rect">
            <a:avLst/>
          </a:prstGeom>
          <a:solidFill>
            <a:srgbClr val="E4D49D">
              <a:alpha val="35000"/>
            </a:srgbClr>
          </a:solidFill>
          <a:extLst>
            <a:ext uri="{91240B29-F687-4F45-9708-019B960494DF}">
              <a14:hiddenLine xmlns:a14="http://schemas.microsoft.com/office/drawing/2010/main" w="9525">
                <a:solidFill>
                  <a:srgbClr val="000000"/>
                </a:solidFill>
                <a:miter lim="800000"/>
                <a:headEnd/>
                <a:tailEnd/>
              </a14:hiddenLine>
            </a:ext>
          </a:extLst>
        </p:spPr>
        <p:style>
          <a:lnRef idx="2">
            <a:schemeClr val="accent5"/>
          </a:lnRef>
          <a:fillRef idx="1">
            <a:schemeClr val="lt1"/>
          </a:fillRef>
          <a:effectRef idx="0">
            <a:schemeClr val="accent5"/>
          </a:effectRef>
          <a:fontRef idx="minor">
            <a:schemeClr val="dk1"/>
          </a:fontRef>
        </p:style>
        <p:txBody>
          <a:bodyPr wrap="square">
            <a:noAutofit/>
          </a:bodyPr>
          <a:lstStyle/>
          <a:p>
            <a:pPr algn="just" fontAlgn="auto">
              <a:lnSpc>
                <a:spcPts val="2400"/>
              </a:lnSpc>
            </a:pPr>
            <a:r>
              <a:rPr lang="zh-CN" altLang="en-US" sz="1600" b="1">
                <a:solidFill>
                  <a:schemeClr val="bg2">
                    <a:lumMod val="75000"/>
                  </a:schemeClr>
                </a:solidFill>
                <a:sym typeface="+mn-ea"/>
              </a:rPr>
              <a:t>①</a:t>
            </a:r>
            <a:r>
              <a:rPr lang="en-US" altLang="zh-CN" sz="1600" b="1">
                <a:sym typeface="+mn-ea"/>
              </a:rPr>
              <a:t> </a:t>
            </a:r>
            <a:r>
              <a:rPr lang="zh-CN" altLang="en-US" sz="1600" b="1">
                <a:sym typeface="+mn-ea"/>
              </a:rPr>
              <a:t>Parents everywhere praise their kids. </a:t>
            </a:r>
            <a:endParaRPr lang="zh-CN" altLang="en-US" sz="1600" b="1"/>
          </a:p>
          <a:p>
            <a:pPr algn="just" fontAlgn="auto">
              <a:lnSpc>
                <a:spcPts val="2400"/>
              </a:lnSpc>
            </a:pPr>
            <a:r>
              <a:rPr lang="zh-CN" altLang="en-US" sz="1600" b="1">
                <a:solidFill>
                  <a:schemeClr val="bg2">
                    <a:lumMod val="75000"/>
                  </a:schemeClr>
                </a:solidFill>
                <a:sym typeface="+mn-ea"/>
              </a:rPr>
              <a:t>②</a:t>
            </a:r>
            <a:r>
              <a:rPr lang="zh-CN" altLang="en-US" sz="1600" b="1">
                <a:sym typeface="+mn-ea"/>
              </a:rPr>
              <a:t> Jenn Berman, author of The A to Z Guide to Raising Happy and Confident Kids, says, “We</a:t>
            </a:r>
            <a:r>
              <a:rPr lang="en-US" altLang="zh-CN" sz="1600" b="1">
                <a:sym typeface="+mn-ea"/>
              </a:rPr>
              <a:t>’</a:t>
            </a:r>
            <a:r>
              <a:rPr lang="zh-CN" altLang="en-US" sz="1600" b="1">
                <a:sym typeface="+mn-ea"/>
              </a:rPr>
              <a:t>ve gone to the opposite extreme of a few decades ago when parents tended to be more strict.”</a:t>
            </a:r>
            <a:endParaRPr lang="zh-CN" altLang="en-US" sz="1600" b="1"/>
          </a:p>
          <a:p>
            <a:pPr algn="just" fontAlgn="auto">
              <a:lnSpc>
                <a:spcPts val="2400"/>
              </a:lnSpc>
            </a:pPr>
            <a:r>
              <a:rPr lang="zh-CN" altLang="en-US" sz="1600" b="1">
                <a:solidFill>
                  <a:schemeClr val="bg2">
                    <a:lumMod val="75000"/>
                  </a:schemeClr>
                </a:solidFill>
                <a:sym typeface="+mn-ea"/>
              </a:rPr>
              <a:t>③</a:t>
            </a:r>
            <a:r>
              <a:rPr lang="zh-CN" altLang="en-US" sz="1600" b="1">
                <a:sym typeface="+mn-ea"/>
              </a:rPr>
              <a:t> By giving kids a lot of praise, parents think they</a:t>
            </a:r>
            <a:r>
              <a:rPr lang="en-US" altLang="zh-CN" sz="1600" b="1">
                <a:sym typeface="+mn-ea"/>
              </a:rPr>
              <a:t>‘</a:t>
            </a:r>
            <a:r>
              <a:rPr lang="zh-CN" altLang="en-US" sz="1600" b="1">
                <a:sym typeface="+mn-ea"/>
              </a:rPr>
              <a:t>re building their children</a:t>
            </a:r>
            <a:r>
              <a:rPr lang="en-US" altLang="zh-CN" sz="1600" b="1">
                <a:sym typeface="+mn-ea"/>
              </a:rPr>
              <a:t>’</a:t>
            </a:r>
            <a:r>
              <a:rPr lang="zh-CN" altLang="en-US" sz="1600" b="1">
                <a:sym typeface="+mn-ea"/>
              </a:rPr>
              <a:t>s confidence, when, in fact, it may be just the opposite.</a:t>
            </a:r>
            <a:endParaRPr lang="zh-CN" altLang="en-US" sz="1600" b="1"/>
          </a:p>
          <a:p>
            <a:pPr algn="just" fontAlgn="auto">
              <a:lnSpc>
                <a:spcPts val="2400"/>
              </a:lnSpc>
            </a:pPr>
            <a:r>
              <a:rPr lang="zh-CN" altLang="en-US" sz="1600" b="1">
                <a:solidFill>
                  <a:schemeClr val="bg2">
                    <a:lumMod val="75000"/>
                  </a:schemeClr>
                </a:solidFill>
                <a:sym typeface="+mn-ea"/>
              </a:rPr>
              <a:t>④</a:t>
            </a:r>
            <a:r>
              <a:rPr lang="zh-CN" altLang="en-US" sz="1600" b="1">
                <a:sym typeface="+mn-ea"/>
              </a:rPr>
              <a:t> Too much praise can backfire and, when given in a way that's insincere, make kids afraid to try new things or take a risk for fear of not being able to stay on top where their parents</a:t>
            </a:r>
            <a:r>
              <a:rPr lang="en-US" altLang="zh-CN" sz="1600" b="1">
                <a:sym typeface="+mn-ea"/>
              </a:rPr>
              <a:t>’</a:t>
            </a:r>
            <a:r>
              <a:rPr lang="zh-CN" altLang="en-US" sz="1600" b="1">
                <a:sym typeface="+mn-ea"/>
              </a:rPr>
              <a:t> praise has put them.</a:t>
            </a:r>
            <a:endParaRPr lang="en-US" altLang="zh-CN" sz="1600" b="1">
              <a:sym typeface="+mn-ea"/>
            </a:endParaRPr>
          </a:p>
        </p:txBody>
      </p:sp>
      <p:graphicFrame>
        <p:nvGraphicFramePr>
          <p:cNvPr id="10" name="表格 9"/>
          <p:cNvGraphicFramePr/>
          <p:nvPr/>
        </p:nvGraphicFramePr>
        <p:xfrm>
          <a:off x="4079875" y="115570"/>
          <a:ext cx="4965065" cy="4582160"/>
        </p:xfrm>
        <a:graphic>
          <a:graphicData uri="http://schemas.openxmlformats.org/drawingml/2006/table">
            <a:tbl>
              <a:tblPr firstRow="1" bandRow="1">
                <a:tableStyleId>{22838BEF-8BB2-4498-84A7-C5851F593DF1}</a:tableStyleId>
              </a:tblPr>
              <a:tblGrid>
                <a:gridCol w="443865"/>
                <a:gridCol w="1564640"/>
                <a:gridCol w="1407795"/>
                <a:gridCol w="1548765"/>
              </a:tblGrid>
              <a:tr h="518160">
                <a:tc>
                  <a:txBody>
                    <a:bodyPr/>
                    <a:lstStyle/>
                    <a:p>
                      <a:pPr>
                        <a:buNone/>
                      </a:pPr>
                      <a:endParaRPr lang="zh-CN" altLang="en-US"/>
                    </a:p>
                  </a:txBody>
                  <a:tcPr/>
                </a:tc>
                <a:tc>
                  <a:txBody>
                    <a:bodyPr/>
                    <a:lstStyle/>
                    <a:p>
                      <a:pPr>
                        <a:buNone/>
                      </a:pPr>
                      <a:r>
                        <a:rPr lang="en-US" altLang="zh-CN" sz="1400"/>
                        <a:t>functions</a:t>
                      </a:r>
                      <a:endParaRPr lang="en-US" altLang="zh-CN" sz="1400"/>
                    </a:p>
                  </a:txBody>
                  <a:tcPr anchor="ctr"/>
                </a:tc>
                <a:tc>
                  <a:txBody>
                    <a:bodyPr/>
                    <a:lstStyle/>
                    <a:p>
                      <a:pPr>
                        <a:buNone/>
                      </a:pPr>
                      <a:r>
                        <a:rPr lang="en-US" altLang="zh-CN" sz="1400"/>
                        <a:t>information     </a:t>
                      </a:r>
                      <a:endParaRPr lang="en-US" altLang="zh-CN" sz="1400"/>
                    </a:p>
                    <a:p>
                      <a:pPr>
                        <a:buNone/>
                      </a:pPr>
                      <a:r>
                        <a:rPr lang="en-US" altLang="zh-CN" sz="1400"/>
                        <a:t>     levels</a:t>
                      </a:r>
                      <a:endParaRPr lang="en-US" altLang="zh-CN" sz="1400"/>
                    </a:p>
                  </a:txBody>
                  <a:tcPr anchor="ctr"/>
                </a:tc>
                <a:tc>
                  <a:txBody>
                    <a:bodyPr/>
                    <a:lstStyle/>
                    <a:p>
                      <a:pPr>
                        <a:buNone/>
                      </a:pPr>
                      <a:r>
                        <a:rPr lang="en-US" altLang="zh-CN" sz="1400"/>
                        <a:t>keywords</a:t>
                      </a:r>
                      <a:endParaRPr lang="en-US" altLang="zh-CN" sz="1400"/>
                    </a:p>
                  </a:txBody>
                  <a:tcPr anchor="ctr"/>
                </a:tc>
              </a:tr>
              <a:tr h="487045">
                <a:tc>
                  <a:txBody>
                    <a:bodyPr/>
                    <a:lstStyle/>
                    <a:p>
                      <a:pPr>
                        <a:buNone/>
                      </a:pPr>
                      <a:r>
                        <a:rPr lang="en-US" altLang="zh-CN" sz="1400" b="1"/>
                        <a:t>S1</a:t>
                      </a:r>
                      <a:endParaRPr lang="en-US" altLang="zh-CN" sz="1400" b="1"/>
                    </a:p>
                    <a:p>
                      <a:pPr>
                        <a:buNone/>
                      </a:pPr>
                      <a:endParaRPr lang="en-US" altLang="zh-CN" sz="1400" b="1"/>
                    </a:p>
                  </a:txBody>
                  <a:tcPr anchor="ctr"/>
                </a:tc>
                <a:tc>
                  <a:txBody>
                    <a:bodyPr/>
                    <a:lstStyle/>
                    <a:p>
                      <a:pPr>
                        <a:buNone/>
                      </a:pPr>
                      <a:endParaRPr lang="en-US" altLang="zh-CN" sz="1400">
                        <a:latin typeface="Times New Roman" panose="02020603050405020304" charset="0"/>
                        <a:cs typeface="Times New Roman" panose="02020603050405020304" charset="0"/>
                      </a:endParaRPr>
                    </a:p>
                  </a:txBody>
                  <a:tcPr/>
                </a:tc>
                <a:tc>
                  <a:txBody>
                    <a:bodyPr/>
                    <a:lstStyle/>
                    <a:p>
                      <a:pPr>
                        <a:buNone/>
                      </a:pPr>
                      <a:endParaRPr lang="en-US" altLang="zh-CN" sz="1400">
                        <a:latin typeface="Times New Roman" panose="02020603050405020304" charset="0"/>
                        <a:cs typeface="Times New Roman" panose="02020603050405020304" charset="0"/>
                      </a:endParaRPr>
                    </a:p>
                  </a:txBody>
                  <a:tcPr/>
                </a:tc>
                <a:tc>
                  <a:txBody>
                    <a:bodyPr/>
                    <a:lstStyle/>
                    <a:p>
                      <a:pPr algn="l">
                        <a:buNone/>
                      </a:pPr>
                      <a:endParaRPr lang="en-US" altLang="zh-CN" sz="1400">
                        <a:latin typeface="Times New Roman" panose="02020603050405020304" charset="0"/>
                        <a:cs typeface="Times New Roman" panose="02020603050405020304" charset="0"/>
                      </a:endParaRPr>
                    </a:p>
                  </a:txBody>
                  <a:tcPr/>
                </a:tc>
              </a:tr>
              <a:tr h="490855">
                <a:tc>
                  <a:txBody>
                    <a:bodyPr/>
                    <a:lstStyle/>
                    <a:p>
                      <a:pPr>
                        <a:buNone/>
                      </a:pPr>
                      <a:r>
                        <a:rPr lang="en-US" altLang="zh-CN" sz="1400" b="1"/>
                        <a:t>S2</a:t>
                      </a:r>
                      <a:endParaRPr lang="en-US" altLang="zh-CN" sz="1400" b="1"/>
                    </a:p>
                    <a:p>
                      <a:pPr>
                        <a:buNone/>
                      </a:pPr>
                      <a:endParaRPr lang="en-US" altLang="zh-CN" sz="1400" b="1"/>
                    </a:p>
                    <a:p>
                      <a:pPr>
                        <a:buNone/>
                      </a:pPr>
                      <a:endParaRPr lang="en-US" altLang="zh-CN" sz="1400" b="1"/>
                    </a:p>
                  </a:txBody>
                  <a:tcPr anchor="ctr"/>
                </a:tc>
                <a:tc>
                  <a:txBody>
                    <a:bodyPr/>
                    <a:lstStyle/>
                    <a:p>
                      <a:pPr>
                        <a:buNone/>
                      </a:pPr>
                      <a:endParaRPr lang="en-US" altLang="zh-CN" sz="1400">
                        <a:latin typeface="Times New Roman" panose="02020603050405020304" charset="0"/>
                        <a:cs typeface="Times New Roman" panose="02020603050405020304" charset="0"/>
                      </a:endParaRPr>
                    </a:p>
                  </a:txBody>
                  <a:tcPr/>
                </a:tc>
                <a:tc>
                  <a:txBody>
                    <a:bodyPr/>
                    <a:lstStyle/>
                    <a:p>
                      <a:pPr>
                        <a:buNone/>
                      </a:pPr>
                      <a:endParaRPr lang="en-US" altLang="zh-CN" sz="1400">
                        <a:latin typeface="Times New Roman" panose="02020603050405020304" charset="0"/>
                        <a:cs typeface="Times New Roman" panose="02020603050405020304" charset="0"/>
                      </a:endParaRPr>
                    </a:p>
                  </a:txBody>
                  <a:tcPr/>
                </a:tc>
                <a:tc>
                  <a:txBody>
                    <a:bodyPr/>
                    <a:lstStyle/>
                    <a:p>
                      <a:pPr algn="l">
                        <a:buNone/>
                      </a:pPr>
                      <a:endParaRPr lang="en-US" altLang="zh-CN" sz="1400">
                        <a:latin typeface="Times New Roman" panose="02020603050405020304" charset="0"/>
                        <a:cs typeface="Times New Roman" panose="02020603050405020304" charset="0"/>
                      </a:endParaRPr>
                    </a:p>
                  </a:txBody>
                  <a:tcPr/>
                </a:tc>
              </a:tr>
              <a:tr h="802640">
                <a:tc>
                  <a:txBody>
                    <a:bodyPr/>
                    <a:lstStyle/>
                    <a:p>
                      <a:pPr>
                        <a:buNone/>
                      </a:pPr>
                      <a:r>
                        <a:rPr lang="en-US" altLang="zh-CN" sz="1400" b="1"/>
                        <a:t>S3</a:t>
                      </a:r>
                      <a:endParaRPr lang="en-US" altLang="zh-CN" sz="1400" b="1"/>
                    </a:p>
                    <a:p>
                      <a:pPr>
                        <a:buNone/>
                      </a:pPr>
                      <a:endParaRPr lang="en-US" altLang="zh-CN" sz="1400" b="1"/>
                    </a:p>
                  </a:txBody>
                  <a:tcPr anchor="ctr"/>
                </a:tc>
                <a:tc>
                  <a:txBody>
                    <a:bodyPr/>
                    <a:lstStyle/>
                    <a:p>
                      <a:pPr algn="l" fontAlgn="auto">
                        <a:lnSpc>
                          <a:spcPct val="100000"/>
                        </a:lnSpc>
                      </a:pPr>
                      <a:r>
                        <a:rPr lang="en-US" altLang="zh-CN" sz="1400">
                          <a:solidFill>
                            <a:srgbClr val="BC6663"/>
                          </a:solidFill>
                          <a:latin typeface="Impact" panose="020B0806030902050204" pitchFamily="34" charset="0"/>
                          <a:sym typeface="+mn-ea"/>
                        </a:rPr>
                        <a:t> </a:t>
                      </a:r>
                      <a:endParaRPr lang="en-US" altLang="zh-CN" sz="1400">
                        <a:latin typeface="Times New Roman" panose="02020603050405020304" charset="0"/>
                        <a:cs typeface="Times New Roman" panose="02020603050405020304" charset="0"/>
                        <a:sym typeface="+mn-ea"/>
                      </a:endParaRPr>
                    </a:p>
                  </a:txBody>
                  <a:tcPr/>
                </a:tc>
                <a:tc>
                  <a:txBody>
                    <a:bodyPr/>
                    <a:lstStyle/>
                    <a:p>
                      <a:pPr>
                        <a:buNone/>
                      </a:pPr>
                      <a:endParaRPr lang="en-US" altLang="zh-CN" sz="1400">
                        <a:latin typeface="Times New Roman" panose="02020603050405020304" charset="0"/>
                        <a:cs typeface="Times New Roman" panose="02020603050405020304" charset="0"/>
                      </a:endParaRPr>
                    </a:p>
                  </a:txBody>
                  <a:tcPr/>
                </a:tc>
                <a:tc>
                  <a:txBody>
                    <a:bodyPr/>
                    <a:lstStyle/>
                    <a:p>
                      <a:pPr algn="l">
                        <a:buNone/>
                      </a:pPr>
                      <a:endParaRPr lang="en-US" altLang="zh-CN" sz="1400">
                        <a:latin typeface="Times New Roman" panose="02020603050405020304" charset="0"/>
                        <a:cs typeface="Times New Roman" panose="02020603050405020304" charset="0"/>
                      </a:endParaRPr>
                    </a:p>
                  </a:txBody>
                  <a:tcPr/>
                </a:tc>
              </a:tr>
              <a:tr h="746125">
                <a:tc rowSpan="2">
                  <a:txBody>
                    <a:bodyPr/>
                    <a:lstStyle/>
                    <a:p>
                      <a:pPr algn="ctr">
                        <a:buNone/>
                      </a:pPr>
                      <a:endParaRPr lang="en-US" altLang="zh-CN" sz="1400" b="1"/>
                    </a:p>
                    <a:p>
                      <a:pPr algn="ctr">
                        <a:buNone/>
                      </a:pPr>
                      <a:endParaRPr lang="en-US" altLang="zh-CN" sz="1400" b="1"/>
                    </a:p>
                    <a:p>
                      <a:pPr algn="ctr">
                        <a:buNone/>
                      </a:pPr>
                      <a:endParaRPr lang="en-US" altLang="zh-CN" sz="1400" b="1"/>
                    </a:p>
                    <a:p>
                      <a:pPr algn="ctr">
                        <a:buNone/>
                      </a:pPr>
                      <a:endParaRPr lang="en-US" altLang="zh-CN" sz="1400" b="1"/>
                    </a:p>
                    <a:p>
                      <a:pPr algn="ctr">
                        <a:buNone/>
                      </a:pPr>
                      <a:r>
                        <a:rPr lang="en-US" altLang="zh-CN" sz="1400" b="1"/>
                        <a:t>S4</a:t>
                      </a:r>
                      <a:endParaRPr lang="en-US" altLang="zh-CN" sz="1400" b="1"/>
                    </a:p>
                    <a:p>
                      <a:pPr algn="ctr">
                        <a:buNone/>
                      </a:pPr>
                      <a:endParaRPr lang="en-US" altLang="zh-CN" sz="1400" b="1"/>
                    </a:p>
                    <a:p>
                      <a:pPr>
                        <a:buNone/>
                      </a:pPr>
                      <a:endParaRPr lang="en-US" altLang="zh-CN" sz="1400" b="1"/>
                    </a:p>
                    <a:p>
                      <a:pPr>
                        <a:buNone/>
                      </a:pPr>
                      <a:endParaRPr lang="en-US" altLang="zh-CN" sz="1400" b="1"/>
                    </a:p>
                    <a:p>
                      <a:pPr>
                        <a:buNone/>
                      </a:pPr>
                      <a:endParaRPr lang="en-US" altLang="zh-CN" sz="1400" b="1"/>
                    </a:p>
                  </a:txBody>
                  <a:tcPr anchor="ctr"/>
                </a:tc>
                <a:tc rowSpan="2">
                  <a:txBody>
                    <a:bodyPr/>
                    <a:lstStyle/>
                    <a:p>
                      <a:pPr>
                        <a:buNone/>
                      </a:pPr>
                      <a:endParaRPr lang="en-US" altLang="zh-CN" sz="1400">
                        <a:latin typeface="Times New Roman" panose="02020603050405020304" charset="0"/>
                        <a:cs typeface="Times New Roman" panose="02020603050405020304" charset="0"/>
                      </a:endParaRPr>
                    </a:p>
                  </a:txBody>
                  <a:tcPr/>
                </a:tc>
                <a:tc>
                  <a:txBody>
                    <a:bodyPr/>
                    <a:lstStyle/>
                    <a:p>
                      <a:pPr>
                        <a:buNone/>
                      </a:pPr>
                      <a:endParaRPr lang="en-US" altLang="zh-CN" sz="1400">
                        <a:latin typeface="Times New Roman" panose="02020603050405020304" charset="0"/>
                        <a:cs typeface="Times New Roman" panose="02020603050405020304" charset="0"/>
                      </a:endParaRPr>
                    </a:p>
                  </a:txBody>
                  <a:tcPr/>
                </a:tc>
                <a:tc>
                  <a:txBody>
                    <a:bodyPr/>
                    <a:lstStyle/>
                    <a:p>
                      <a:pPr>
                        <a:buNone/>
                      </a:pPr>
                      <a:endParaRPr lang="en-US" altLang="zh-CN" sz="1400">
                        <a:latin typeface="Times New Roman" panose="02020603050405020304" charset="0"/>
                        <a:cs typeface="Times New Roman" panose="02020603050405020304" charset="0"/>
                      </a:endParaRPr>
                    </a:p>
                  </a:txBody>
                  <a:tcPr/>
                </a:tc>
              </a:tr>
              <a:tr h="1072515">
                <a:tc vMerge="1">
                  <a:tcPr/>
                </a:tc>
                <a:tc vMerge="1">
                  <a:tcPr/>
                </a:tc>
                <a:tc>
                  <a:txBody>
                    <a:bodyPr/>
                    <a:lstStyle/>
                    <a:p>
                      <a:pPr>
                        <a:buNone/>
                      </a:pPr>
                      <a:endParaRPr lang="en-US" altLang="zh-CN" sz="1400">
                        <a:latin typeface="Times New Roman" panose="02020603050405020304" charset="0"/>
                        <a:cs typeface="Times New Roman" panose="02020603050405020304" charset="0"/>
                      </a:endParaRPr>
                    </a:p>
                  </a:txBody>
                  <a:tcPr/>
                </a:tc>
                <a:tc>
                  <a:txBody>
                    <a:bodyPr/>
                    <a:lstStyle/>
                    <a:p>
                      <a:pPr>
                        <a:buNone/>
                      </a:pPr>
                      <a:endParaRPr lang="en-US" altLang="zh-CN" sz="1400">
                        <a:latin typeface="Times New Roman" panose="02020603050405020304" charset="0"/>
                        <a:cs typeface="Times New Roman" panose="02020603050405020304" charset="0"/>
                        <a:sym typeface="+mn-ea"/>
                      </a:endParaRPr>
                    </a:p>
                    <a:p>
                      <a:pPr>
                        <a:buNone/>
                      </a:pPr>
                      <a:endParaRPr lang="en-US" altLang="zh-CN" sz="1400">
                        <a:latin typeface="Times New Roman" panose="02020603050405020304" charset="0"/>
                        <a:cs typeface="Times New Roman" panose="02020603050405020304" charset="0"/>
                      </a:endParaRPr>
                    </a:p>
                  </a:txBody>
                  <a:tcPr/>
                </a:tc>
              </a:tr>
            </a:tbl>
          </a:graphicData>
        </a:graphic>
      </p:graphicFrame>
      <p:sp>
        <p:nvSpPr>
          <p:cNvPr id="2" name="文本框 1"/>
          <p:cNvSpPr txBox="1"/>
          <p:nvPr/>
        </p:nvSpPr>
        <p:spPr>
          <a:xfrm>
            <a:off x="4593590" y="560070"/>
            <a:ext cx="1553210" cy="568325"/>
          </a:xfrm>
          <a:prstGeom prst="rect">
            <a:avLst/>
          </a:prstGeom>
          <a:noFill/>
        </p:spPr>
        <p:txBody>
          <a:bodyPr wrap="square" rtlCol="0">
            <a:spAutoFit/>
          </a:bodyPr>
          <a:lstStyle/>
          <a:p>
            <a:pPr algn="l" fontAlgn="auto">
              <a:lnSpc>
                <a:spcPts val="1860"/>
              </a:lnSpc>
            </a:pPr>
            <a:r>
              <a:rPr lang="en-US" altLang="zh-CN" sz="1200" b="1">
                <a:latin typeface="Times New Roman" panose="02020603050405020304" charset="0"/>
                <a:cs typeface="Times New Roman" panose="02020603050405020304" charset="0"/>
                <a:sym typeface="+mn-ea"/>
              </a:rPr>
              <a:t>  </a:t>
            </a:r>
            <a:r>
              <a:rPr lang="en-US" altLang="zh-CN" b="1">
                <a:solidFill>
                  <a:srgbClr val="C00000"/>
                </a:solidFill>
                <a:latin typeface="Times New Roman" panose="02020603050405020304" charset="0"/>
                <a:cs typeface="Times New Roman" panose="02020603050405020304" charset="0"/>
                <a:sym typeface="+mn-ea"/>
              </a:rPr>
              <a:t> the 1st phenomenon</a:t>
            </a:r>
            <a:endParaRPr lang="en-US" altLang="zh-CN" b="1" dirty="0">
              <a:solidFill>
                <a:srgbClr val="C00000"/>
              </a:solidFill>
              <a:latin typeface="Times New Roman" panose="02020603050405020304" charset="0"/>
              <a:ea typeface="微软雅黑" panose="020B0503020204020204" pitchFamily="34" charset="-122"/>
              <a:cs typeface="Times New Roman" panose="02020603050405020304" charset="0"/>
              <a:sym typeface="+mn-ea"/>
            </a:endParaRPr>
          </a:p>
        </p:txBody>
      </p:sp>
      <p:sp>
        <p:nvSpPr>
          <p:cNvPr id="3" name="文本框 2"/>
          <p:cNvSpPr txBox="1"/>
          <p:nvPr/>
        </p:nvSpPr>
        <p:spPr>
          <a:xfrm>
            <a:off x="4592955" y="1258570"/>
            <a:ext cx="1393825" cy="645160"/>
          </a:xfrm>
          <a:prstGeom prst="rect">
            <a:avLst/>
          </a:prstGeom>
          <a:noFill/>
        </p:spPr>
        <p:txBody>
          <a:bodyPr wrap="square" rtlCol="0">
            <a:spAutoFit/>
          </a:bodyPr>
          <a:lstStyle/>
          <a:p>
            <a:pPr>
              <a:buNone/>
            </a:pPr>
            <a:r>
              <a:rPr lang="en-US" altLang="zh-CN" sz="1800" b="1">
                <a:solidFill>
                  <a:srgbClr val="C00000"/>
                </a:solidFill>
                <a:latin typeface="Times New Roman" panose="02020603050405020304" charset="0"/>
                <a:cs typeface="Times New Roman" panose="02020603050405020304" charset="0"/>
                <a:sym typeface="+mn-ea"/>
              </a:rPr>
              <a:t>transitional</a:t>
            </a:r>
            <a:endParaRPr lang="en-US" altLang="zh-CN" sz="1800" b="1">
              <a:solidFill>
                <a:srgbClr val="C00000"/>
              </a:solidFill>
              <a:latin typeface="Times New Roman" panose="02020603050405020304" charset="0"/>
              <a:cs typeface="Times New Roman" panose="02020603050405020304" charset="0"/>
            </a:endParaRPr>
          </a:p>
          <a:p>
            <a:pPr>
              <a:buNone/>
            </a:pPr>
            <a:r>
              <a:rPr lang="en-US" altLang="zh-CN" sz="1800" b="1">
                <a:solidFill>
                  <a:srgbClr val="C00000"/>
                </a:solidFill>
                <a:latin typeface="Times New Roman" panose="02020603050405020304" charset="0"/>
                <a:cs typeface="Times New Roman" panose="02020603050405020304" charset="0"/>
                <a:sym typeface="+mn-ea"/>
              </a:rPr>
              <a:t>sentence</a:t>
            </a:r>
            <a:endParaRPr lang="en-US" altLang="zh-CN" sz="1800" b="1">
              <a:solidFill>
                <a:srgbClr val="C00000"/>
              </a:solidFill>
              <a:latin typeface="Times New Roman" panose="02020603050405020304" charset="0"/>
              <a:cs typeface="Times New Roman" panose="02020603050405020304" charset="0"/>
            </a:endParaRPr>
          </a:p>
        </p:txBody>
      </p:sp>
      <p:sp>
        <p:nvSpPr>
          <p:cNvPr id="5" name="文本框 4"/>
          <p:cNvSpPr txBox="1"/>
          <p:nvPr/>
        </p:nvSpPr>
        <p:spPr>
          <a:xfrm>
            <a:off x="4592955" y="1918970"/>
            <a:ext cx="1393190" cy="768350"/>
          </a:xfrm>
          <a:prstGeom prst="rect">
            <a:avLst/>
          </a:prstGeom>
          <a:noFill/>
        </p:spPr>
        <p:txBody>
          <a:bodyPr wrap="square" rtlCol="0">
            <a:spAutoFit/>
          </a:bodyPr>
          <a:lstStyle/>
          <a:p>
            <a:pPr algn="ctr" fontAlgn="auto">
              <a:lnSpc>
                <a:spcPts val="1760"/>
              </a:lnSpc>
            </a:pPr>
            <a:r>
              <a:rPr lang="en-US" altLang="zh-CN" sz="1600" b="1">
                <a:solidFill>
                  <a:srgbClr val="C00000"/>
                </a:solidFill>
                <a:latin typeface="Times New Roman" panose="02020603050405020304" charset="0"/>
                <a:cs typeface="Times New Roman" panose="02020603050405020304" charset="0"/>
                <a:sym typeface="+mn-ea"/>
              </a:rPr>
              <a:t>reason  for the</a:t>
            </a:r>
            <a:endParaRPr lang="en-US" altLang="zh-CN" sz="1600" b="1">
              <a:solidFill>
                <a:srgbClr val="C00000"/>
              </a:solidFill>
              <a:latin typeface="Times New Roman" panose="02020603050405020304" charset="0"/>
              <a:cs typeface="Times New Roman" panose="02020603050405020304" charset="0"/>
              <a:sym typeface="+mn-ea"/>
            </a:endParaRPr>
          </a:p>
          <a:p>
            <a:pPr algn="ctr" fontAlgn="auto">
              <a:lnSpc>
                <a:spcPts val="1760"/>
              </a:lnSpc>
            </a:pPr>
            <a:r>
              <a:rPr lang="en-US" altLang="zh-CN" sz="1600" b="1">
                <a:solidFill>
                  <a:srgbClr val="C00000"/>
                </a:solidFill>
                <a:latin typeface="Times New Roman" panose="02020603050405020304" charset="0"/>
                <a:cs typeface="Times New Roman" panose="02020603050405020304" charset="0"/>
                <a:sym typeface="+mn-ea"/>
              </a:rPr>
              <a:t>phenomenon</a:t>
            </a:r>
            <a:endParaRPr lang="en-US" altLang="zh-CN" sz="1600" b="1">
              <a:solidFill>
                <a:srgbClr val="C00000"/>
              </a:solidFill>
              <a:latin typeface="Times New Roman" panose="02020603050405020304" charset="0"/>
              <a:cs typeface="Times New Roman" panose="02020603050405020304" charset="0"/>
            </a:endParaRPr>
          </a:p>
        </p:txBody>
      </p:sp>
      <p:sp>
        <p:nvSpPr>
          <p:cNvPr id="6" name="文本框 5"/>
          <p:cNvSpPr txBox="1"/>
          <p:nvPr/>
        </p:nvSpPr>
        <p:spPr>
          <a:xfrm>
            <a:off x="4593590" y="3190240"/>
            <a:ext cx="1485900" cy="922020"/>
          </a:xfrm>
          <a:prstGeom prst="rect">
            <a:avLst/>
          </a:prstGeom>
          <a:noFill/>
        </p:spPr>
        <p:txBody>
          <a:bodyPr wrap="square" rtlCol="0">
            <a:spAutoFit/>
          </a:bodyPr>
          <a:lstStyle/>
          <a:p>
            <a:pPr algn="ctr">
              <a:buNone/>
            </a:pPr>
            <a:r>
              <a:rPr lang="en-US" altLang="zh-CN" sz="1800" b="1">
                <a:solidFill>
                  <a:srgbClr val="C00000"/>
                </a:solidFill>
                <a:latin typeface="Times New Roman" panose="02020603050405020304" charset="0"/>
                <a:cs typeface="Times New Roman" panose="02020603050405020304" charset="0"/>
                <a:sym typeface="+mn-ea"/>
              </a:rPr>
              <a:t>bad effects  of the phenomenon</a:t>
            </a:r>
            <a:endParaRPr lang="en-US" altLang="zh-CN" sz="1800" b="1">
              <a:solidFill>
                <a:srgbClr val="C00000"/>
              </a:solidFill>
              <a:latin typeface="Times New Roman" panose="02020603050405020304" charset="0"/>
              <a:cs typeface="Times New Roman" panose="02020603050405020304" charset="0"/>
            </a:endParaRPr>
          </a:p>
        </p:txBody>
      </p:sp>
      <p:sp>
        <p:nvSpPr>
          <p:cNvPr id="8" name="文本框 7"/>
          <p:cNvSpPr txBox="1"/>
          <p:nvPr/>
        </p:nvSpPr>
        <p:spPr>
          <a:xfrm>
            <a:off x="6093306" y="664329"/>
            <a:ext cx="1482725" cy="369332"/>
          </a:xfrm>
          <a:prstGeom prst="rect">
            <a:avLst/>
          </a:prstGeom>
          <a:noFill/>
        </p:spPr>
        <p:txBody>
          <a:bodyPr wrap="square" rtlCol="0">
            <a:spAutoFit/>
          </a:bodyPr>
          <a:lstStyle/>
          <a:p>
            <a:pPr algn="ctr">
              <a:buNone/>
            </a:pPr>
            <a:r>
              <a:rPr lang="en-US" altLang="zh-CN" b="1" dirty="0">
                <a:solidFill>
                  <a:schemeClr val="bg2">
                    <a:lumMod val="50000"/>
                  </a:schemeClr>
                </a:solidFill>
                <a:latin typeface="Times New Roman" panose="02020603050405020304" charset="0"/>
                <a:cs typeface="Times New Roman" panose="02020603050405020304" charset="0"/>
                <a:sym typeface="+mn-ea"/>
              </a:rPr>
              <a:t>minor  point</a:t>
            </a:r>
            <a:endParaRPr lang="en-US" altLang="zh-CN" b="1" dirty="0">
              <a:solidFill>
                <a:schemeClr val="bg2">
                  <a:lumMod val="50000"/>
                </a:schemeClr>
              </a:solidFill>
              <a:latin typeface="Times New Roman" panose="02020603050405020304" charset="0"/>
              <a:cs typeface="Times New Roman" panose="02020603050405020304" charset="0"/>
              <a:sym typeface="+mn-ea"/>
            </a:endParaRPr>
          </a:p>
        </p:txBody>
      </p:sp>
      <p:sp>
        <p:nvSpPr>
          <p:cNvPr id="9" name="文本框 8"/>
          <p:cNvSpPr txBox="1"/>
          <p:nvPr/>
        </p:nvSpPr>
        <p:spPr>
          <a:xfrm>
            <a:off x="5981700" y="1233170"/>
            <a:ext cx="1446530" cy="645160"/>
          </a:xfrm>
          <a:prstGeom prst="rect">
            <a:avLst/>
          </a:prstGeom>
          <a:noFill/>
        </p:spPr>
        <p:txBody>
          <a:bodyPr wrap="square" rtlCol="0">
            <a:spAutoFit/>
          </a:bodyPr>
          <a:lstStyle/>
          <a:p>
            <a:pPr algn="ctr">
              <a:buNone/>
            </a:pPr>
            <a:r>
              <a:rPr lang="en-US" altLang="zh-CN" sz="1800" b="1">
                <a:solidFill>
                  <a:schemeClr val="bg2">
                    <a:lumMod val="50000"/>
                  </a:schemeClr>
                </a:solidFill>
                <a:latin typeface="Times New Roman" panose="02020603050405020304" charset="0"/>
                <a:cs typeface="Times New Roman" panose="02020603050405020304" charset="0"/>
                <a:sym typeface="+mn-ea"/>
              </a:rPr>
              <a:t>redundant      point</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6151245" y="2093595"/>
            <a:ext cx="1501775" cy="275590"/>
          </a:xfrm>
          <a:prstGeom prst="rect">
            <a:avLst/>
          </a:prstGeom>
          <a:noFill/>
        </p:spPr>
        <p:txBody>
          <a:bodyPr wrap="square" rtlCol="0">
            <a:spAutoFit/>
          </a:bodyPr>
          <a:lstStyle/>
          <a:p>
            <a:pPr algn="l">
              <a:buClrTx/>
              <a:buSzTx/>
              <a:buFontTx/>
              <a:buNone/>
            </a:pPr>
            <a:r>
              <a:rPr lang="en-US" altLang="zh-CN" sz="1800" b="1" dirty="0">
                <a:solidFill>
                  <a:schemeClr val="bg2">
                    <a:lumMod val="50000"/>
                  </a:schemeClr>
                </a:solidFill>
                <a:latin typeface="Times New Roman" panose="02020603050405020304" charset="0"/>
                <a:cs typeface="Times New Roman" panose="02020603050405020304" charset="0"/>
                <a:sym typeface="+mn-ea"/>
              </a:rPr>
              <a:t>minor  point</a:t>
            </a:r>
            <a:endParaRPr lang="en-US" altLang="zh-CN" sz="1800" b="1" dirty="0">
              <a:solidFill>
                <a:schemeClr val="bg2">
                  <a:lumMod val="50000"/>
                </a:schemeClr>
              </a:solidFill>
              <a:latin typeface="Times New Roman" panose="02020603050405020304" charset="0"/>
              <a:cs typeface="Times New Roman" panose="02020603050405020304" charset="0"/>
            </a:endParaRPr>
          </a:p>
        </p:txBody>
      </p:sp>
      <p:sp>
        <p:nvSpPr>
          <p:cNvPr id="13" name="文本框 12"/>
          <p:cNvSpPr txBox="1"/>
          <p:nvPr/>
        </p:nvSpPr>
        <p:spPr>
          <a:xfrm>
            <a:off x="6268720" y="2759710"/>
            <a:ext cx="879475" cy="275590"/>
          </a:xfrm>
          <a:prstGeom prst="rect">
            <a:avLst/>
          </a:prstGeom>
          <a:noFill/>
        </p:spPr>
        <p:txBody>
          <a:bodyPr wrap="square" rtlCol="0">
            <a:spAutoFit/>
          </a:bodyPr>
          <a:lstStyle/>
          <a:p>
            <a:pPr algn="ctr">
              <a:buClrTx/>
              <a:buSzTx/>
              <a:buFontTx/>
              <a:buNone/>
            </a:pPr>
            <a:r>
              <a:rPr lang="en-US" altLang="zh-CN" sz="1800" b="1">
                <a:solidFill>
                  <a:schemeClr val="bg2">
                    <a:lumMod val="50000"/>
                  </a:schemeClr>
                </a:solidFill>
                <a:latin typeface="Times New Roman" panose="02020603050405020304" charset="0"/>
                <a:cs typeface="Times New Roman" panose="02020603050405020304" charset="0"/>
                <a:sym typeface="+mn-ea"/>
              </a:rPr>
              <a:t>key point</a:t>
            </a:r>
            <a:endParaRPr lang="en-US" altLang="zh-CN" sz="1800" b="1">
              <a:solidFill>
                <a:schemeClr val="bg2">
                  <a:lumMod val="50000"/>
                </a:schemeClr>
              </a:solidFill>
              <a:latin typeface="Times New Roman" panose="02020603050405020304" charset="0"/>
              <a:cs typeface="Times New Roman" panose="02020603050405020304" charset="0"/>
            </a:endParaRPr>
          </a:p>
        </p:txBody>
      </p:sp>
      <p:sp>
        <p:nvSpPr>
          <p:cNvPr id="14" name="文本框 13"/>
          <p:cNvSpPr txBox="1"/>
          <p:nvPr/>
        </p:nvSpPr>
        <p:spPr>
          <a:xfrm>
            <a:off x="6093460" y="3873500"/>
            <a:ext cx="1450975" cy="368300"/>
          </a:xfrm>
          <a:prstGeom prst="rect">
            <a:avLst/>
          </a:prstGeom>
          <a:noFill/>
        </p:spPr>
        <p:txBody>
          <a:bodyPr wrap="square" rtlCol="0">
            <a:spAutoFit/>
          </a:bodyPr>
          <a:lstStyle/>
          <a:p>
            <a:pPr>
              <a:buNone/>
            </a:pPr>
            <a:r>
              <a:rPr lang="en-US" altLang="zh-CN" sz="1800" b="1">
                <a:solidFill>
                  <a:schemeClr val="bg2">
                    <a:lumMod val="50000"/>
                  </a:schemeClr>
                </a:solidFill>
                <a:latin typeface="Times New Roman" panose="02020603050405020304" charset="0"/>
                <a:cs typeface="Times New Roman" panose="02020603050405020304" charset="0"/>
                <a:sym typeface="+mn-ea"/>
              </a:rPr>
              <a:t>minor point</a:t>
            </a:r>
            <a:endParaRPr 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5" name="文本框 14"/>
          <p:cNvSpPr txBox="1"/>
          <p:nvPr/>
        </p:nvSpPr>
        <p:spPr>
          <a:xfrm>
            <a:off x="7653020" y="1980565"/>
            <a:ext cx="1242695" cy="645160"/>
          </a:xfrm>
          <a:prstGeom prst="rect">
            <a:avLst/>
          </a:prstGeom>
          <a:noFill/>
        </p:spPr>
        <p:txBody>
          <a:bodyPr wrap="square" rtlCol="0">
            <a:spAutoFit/>
          </a:bodyPr>
          <a:lstStyle/>
          <a:p>
            <a:pPr algn="ctr">
              <a:buClrTx/>
              <a:buSzTx/>
              <a:buFontTx/>
              <a:buNone/>
            </a:pPr>
            <a:r>
              <a:rPr lang="en-US" altLang="zh-CN" sz="1800" b="1">
                <a:solidFill>
                  <a:srgbClr val="E51CEF"/>
                </a:solidFill>
                <a:latin typeface="Times New Roman" panose="02020603050405020304" charset="0"/>
                <a:cs typeface="Times New Roman" panose="02020603050405020304" charset="0"/>
                <a:sym typeface="+mn-ea"/>
              </a:rPr>
              <a:t>build confidence</a:t>
            </a:r>
            <a:endParaRPr lang="en-US" altLang="zh-CN" sz="1800" b="1">
              <a:solidFill>
                <a:srgbClr val="E51CEF"/>
              </a:solidFill>
              <a:latin typeface="Times New Roman" panose="02020603050405020304" charset="0"/>
              <a:cs typeface="Times New Roman" panose="02020603050405020304" charset="0"/>
              <a:sym typeface="+mn-ea"/>
            </a:endParaRPr>
          </a:p>
        </p:txBody>
      </p:sp>
      <p:sp>
        <p:nvSpPr>
          <p:cNvPr id="16" name="文本框 15"/>
          <p:cNvSpPr txBox="1"/>
          <p:nvPr/>
        </p:nvSpPr>
        <p:spPr>
          <a:xfrm>
            <a:off x="7544435" y="2643505"/>
            <a:ext cx="1363980" cy="768350"/>
          </a:xfrm>
          <a:prstGeom prst="rect">
            <a:avLst/>
          </a:prstGeom>
          <a:noFill/>
        </p:spPr>
        <p:txBody>
          <a:bodyPr wrap="square" rtlCol="0">
            <a:spAutoFit/>
          </a:bodyPr>
          <a:lstStyle/>
          <a:p>
            <a:pPr algn="ctr" fontAlgn="auto">
              <a:lnSpc>
                <a:spcPts val="1760"/>
              </a:lnSpc>
              <a:buNone/>
            </a:pPr>
            <a:r>
              <a:rPr lang="en-US" altLang="zh-CN" sz="1800" b="1">
                <a:solidFill>
                  <a:srgbClr val="E51CEF"/>
                </a:solidFill>
                <a:latin typeface="Times New Roman" panose="02020603050405020304" charset="0"/>
                <a:cs typeface="Times New Roman" panose="02020603050405020304" charset="0"/>
                <a:sym typeface="+mn-ea"/>
              </a:rPr>
              <a:t>too much praise, backfire</a:t>
            </a:r>
            <a:endParaRPr lang="en-US" altLang="zh-CN" sz="1800" b="1">
              <a:solidFill>
                <a:srgbClr val="E51CEF"/>
              </a:solidFill>
              <a:latin typeface="Times New Roman" panose="02020603050405020304" charset="0"/>
              <a:cs typeface="Times New Roman" panose="02020603050405020304" charset="0"/>
            </a:endParaRPr>
          </a:p>
        </p:txBody>
      </p:sp>
      <p:sp>
        <p:nvSpPr>
          <p:cNvPr id="17" name="文本框 16"/>
          <p:cNvSpPr txBox="1"/>
          <p:nvPr/>
        </p:nvSpPr>
        <p:spPr>
          <a:xfrm>
            <a:off x="7472680" y="3411855"/>
            <a:ext cx="1652905" cy="1322070"/>
          </a:xfrm>
          <a:prstGeom prst="rect">
            <a:avLst/>
          </a:prstGeom>
          <a:noFill/>
        </p:spPr>
        <p:txBody>
          <a:bodyPr wrap="square" rtlCol="0">
            <a:spAutoFit/>
          </a:bodyPr>
          <a:lstStyle/>
          <a:p>
            <a:pPr>
              <a:buNone/>
            </a:pPr>
            <a:r>
              <a:rPr lang="en-US" altLang="zh-CN" sz="1600" b="1">
                <a:solidFill>
                  <a:srgbClr val="E51CEF"/>
                </a:solidFill>
                <a:latin typeface="Times New Roman" panose="02020603050405020304" charset="0"/>
                <a:cs typeface="Times New Roman" panose="02020603050405020304" charset="0"/>
                <a:sym typeface="+mn-ea"/>
              </a:rPr>
              <a:t>      insincere</a:t>
            </a:r>
            <a:r>
              <a:rPr lang="en-US" altLang="zh-CN" sz="1600">
                <a:solidFill>
                  <a:srgbClr val="E51CEF"/>
                </a:solidFill>
                <a:latin typeface="Times New Roman" panose="02020603050405020304" charset="0"/>
                <a:cs typeface="Times New Roman" panose="02020603050405020304" charset="0"/>
                <a:sym typeface="+mn-ea"/>
              </a:rPr>
              <a:t>,</a:t>
            </a:r>
            <a:r>
              <a:rPr lang="en-US" altLang="zh-CN" sz="1600">
                <a:latin typeface="Times New Roman" panose="02020603050405020304" charset="0"/>
                <a:cs typeface="Times New Roman" panose="02020603050405020304" charset="0"/>
                <a:sym typeface="+mn-ea"/>
              </a:rPr>
              <a:t> </a:t>
            </a:r>
            <a:endParaRPr lang="en-US" altLang="zh-CN" sz="1600">
              <a:latin typeface="Times New Roman" panose="02020603050405020304" charset="0"/>
              <a:cs typeface="Times New Roman" panose="02020603050405020304" charset="0"/>
              <a:sym typeface="+mn-ea"/>
            </a:endParaRPr>
          </a:p>
          <a:p>
            <a:pPr algn="l">
              <a:buClrTx/>
              <a:buSzTx/>
              <a:buFontTx/>
              <a:buNone/>
            </a:pPr>
            <a:r>
              <a:rPr lang="en-US" altLang="zh-CN" sz="1600" b="1">
                <a:solidFill>
                  <a:srgbClr val="E51CEF"/>
                </a:solidFill>
                <a:latin typeface="Times New Roman" panose="02020603050405020304" charset="0"/>
                <a:cs typeface="Times New Roman" panose="02020603050405020304" charset="0"/>
                <a:sym typeface="+mn-ea"/>
              </a:rPr>
              <a:t>afraid to try new things,  fear of not being to stay on top</a:t>
            </a:r>
            <a:endParaRPr lang="en-US" altLang="zh-CN" sz="1600" b="1">
              <a:solidFill>
                <a:srgbClr val="E51CEF"/>
              </a:solidFill>
              <a:latin typeface="Times New Roman" panose="02020603050405020304" charset="0"/>
              <a:cs typeface="Times New Roman" panose="02020603050405020304" charset="0"/>
            </a:endParaRPr>
          </a:p>
        </p:txBody>
      </p:sp>
      <p:sp>
        <p:nvSpPr>
          <p:cNvPr id="11" name="矩形: 圆角 13"/>
          <p:cNvSpPr/>
          <p:nvPr/>
        </p:nvSpPr>
        <p:spPr>
          <a:xfrm>
            <a:off x="178435" y="4241800"/>
            <a:ext cx="8588375" cy="880745"/>
          </a:xfrm>
          <a:prstGeom prst="roundRect">
            <a:avLst/>
          </a:prstGeom>
          <a:solidFill>
            <a:srgbClr val="FCD8D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l" fontAlgn="auto">
              <a:lnSpc>
                <a:spcPts val="2500"/>
              </a:lnSpc>
            </a:pPr>
            <a:r>
              <a:rPr lang="en-US" altLang="zh-CN" sz="2000" b="1">
                <a:solidFill>
                  <a:srgbClr val="1D41D5"/>
                </a:solidFill>
                <a:latin typeface="方正粗黑宋简体" panose="02000000000000000000" charset="-122"/>
                <a:ea typeface="方正粗黑宋简体" panose="02000000000000000000" charset="-122"/>
                <a:cs typeface="Berlin Sans FB Demi" panose="020E0802020502020306" charset="0"/>
                <a:sym typeface="+mn-ea"/>
              </a:rPr>
              <a:t>Tip 2: Clarifying the logical relationship can help identify the key and minor points . </a:t>
            </a:r>
            <a:r>
              <a:rPr lang="zh-CN" altLang="en-US" b="1">
                <a:solidFill>
                  <a:srgbClr val="1D41D5"/>
                </a:solidFill>
                <a:latin typeface="方正粗黑宋简体" panose="02000000000000000000" charset="-122"/>
                <a:ea typeface="方正粗黑宋简体" panose="02000000000000000000" charset="-122"/>
                <a:cs typeface="Berlin Sans FB Demi" panose="020E0802020502020306" charset="0"/>
                <a:sym typeface="+mn-ea"/>
              </a:rPr>
              <a:t>分清逻辑关系有助于辨析主次要点</a:t>
            </a:r>
            <a:endParaRPr lang="zh-CN" altLang="en-US" b="1" dirty="0">
              <a:solidFill>
                <a:srgbClr val="1D41D5"/>
              </a:solidFill>
              <a:latin typeface="方正粗黑宋简体" panose="02000000000000000000" charset="-122"/>
              <a:ea typeface="方正粗黑宋简体" panose="02000000000000000000" charset="-122"/>
              <a:cs typeface="Berlin Sans FB Demi" panose="020E0802020502020306" charset="0"/>
              <a:sym typeface="+mn-ea"/>
            </a:endParaRPr>
          </a:p>
        </p:txBody>
      </p:sp>
      <p:pic>
        <p:nvPicPr>
          <p:cNvPr id="4" name="图片 45"/>
          <p:cNvPicPr>
            <a:picLocks noChangeAspect="1" noChangeArrowheads="1"/>
          </p:cNvPicPr>
          <p:nvPr userDrawn="1"/>
        </p:nvPicPr>
        <p:blipFill>
          <a:blip r:embed="rId1">
            <a:extLst>
              <a:ext uri="{28A0092B-C50C-407E-A947-70E740481C1C}">
                <a14:useLocalDpi xmlns:a14="http://schemas.microsoft.com/office/drawing/2010/main" val="0"/>
              </a:ext>
            </a:extLst>
          </a:blip>
          <a:srcRect/>
          <a:stretch>
            <a:fillRect/>
          </a:stretch>
        </p:blipFill>
        <p:spPr bwMode="auto">
          <a:xfrm>
            <a:off x="4486825" y="29864"/>
            <a:ext cx="4443629" cy="1436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amond(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amond(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amond(in)">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diamond(in)">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diamond(in)">
                                      <p:cBhvr>
                                        <p:cTn id="37" dur="20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diamond(in)">
                                      <p:cBhvr>
                                        <p:cTn id="42" dur="20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ntr" presetSubtype="16"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diamond(in)">
                                      <p:cBhvr>
                                        <p:cTn id="47" dur="20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8" presetClass="entr" presetSubtype="16"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diamond(in)">
                                      <p:cBhvr>
                                        <p:cTn id="52" dur="20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8" presetClass="entr" presetSubtype="16"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diamond(in)">
                                      <p:cBhvr>
                                        <p:cTn id="57" dur="20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8" presetClass="entr" presetSubtype="16"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diamond(in)">
                                      <p:cBhvr>
                                        <p:cTn id="62" dur="20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8" presetClass="entr" presetSubtype="16"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diamond(in)">
                                      <p:cBhvr>
                                        <p:cTn id="6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8" grpId="0"/>
      <p:bldP spid="9" grpId="0"/>
      <p:bldP spid="12" grpId="0"/>
      <p:bldP spid="13" grpId="0"/>
      <p:bldP spid="14" grpId="0"/>
      <p:bldP spid="15" grpId="0"/>
      <p:bldP spid="16" grpId="0"/>
      <p:bldP spid="17" grpId="0"/>
      <p:bldP spid="11" grpId="0" bldLvl="0" animBg="1"/>
      <p:bldP spid="11" grpId="1" animBg="1"/>
    </p:bldLst>
  </p:timing>
</p:sld>
</file>

<file path=ppt/tags/tag1.xml><?xml version="1.0" encoding="utf-8"?>
<p:tagLst xmlns:p="http://schemas.openxmlformats.org/presentationml/2006/main">
  <p:tag name="KSO_WM_UNIT_CLEAR" val="1"/>
  <p:tag name="KSO_WM_UNIT_LAYERLEVEL" val="1_1"/>
  <p:tag name="KSO_WM_DIAGRAM_GROUP_CODE" val="l1-3"/>
  <p:tag name="KSO_WM_TAG_VERSION" val="1.0"/>
  <p:tag name="KSO_WM_BEAUTIFY_FLAG" val="#wm#"/>
  <p:tag name="KSO_WM_UNIT_TYPE" val="i"/>
  <p:tag name="KSO_WM_UNIT_ID" val="diagram169525_1*i*0"/>
  <p:tag name="KSO_WM_TEMPLATE_CATEGORY" val="diagram"/>
  <p:tag name="KSO_WM_TEMPLATE_INDEX" val="169525"/>
  <p:tag name="KSO_WM_UNIT_INDEX" val="0"/>
  <p:tag name="KSO_WM_UNIT_FILL_FORE_SCHEMECOLOR_INDEX" val="5"/>
  <p:tag name="KSO_WM_UNIT_FILL_TYPE" val="1"/>
  <p:tag name="KSO_WM_UNIT_TEXT_FILL_FORE_SCHEMECOLOR_INDEX" val="13"/>
  <p:tag name="KSO_WM_UNIT_TEXT_FILL_TYPE" val="1"/>
  <p:tag name="KSO_WM_UNIT_USESOURCEFORMAT_APPLY" val="1"/>
</p:tagLst>
</file>

<file path=ppt/tags/tag10.xml><?xml version="1.0" encoding="utf-8"?>
<p:tagLst xmlns:p="http://schemas.openxmlformats.org/presentationml/2006/main">
  <p:tag name="KSO_WM_DIAGRAM_GROUP_CODE" val="l1-3"/>
  <p:tag name="KSO_WM_TAG_VERSION" val="1.0"/>
  <p:tag name="KSO_WM_BEAUTIFY_FLAG" val="#wm#"/>
  <p:tag name="KSO_WM_TEMPLATE_CATEGORY" val="diagram"/>
  <p:tag name="KSO_WM_TEMPLATE_INDEX" val="169525"/>
  <p:tag name="KSO_WM_UNIT_TYPE" val="f"/>
  <p:tag name="KSO_WM_UNIT_INDEX" val="2"/>
  <p:tag name="KSO_WM_UNIT_ID" val="diagram169525_1*f*2"/>
  <p:tag name="KSO_WM_UNIT_CLEAR" val="1"/>
  <p:tag name="KSO_WM_UNIT_LAYERLEVEL" val="1"/>
  <p:tag name="KSO_WM_UNIT_VALUE" val="60"/>
  <p:tag name="KSO_WM_UNIT_HIGHLIGHT" val="0"/>
  <p:tag name="KSO_WM_UNIT_COMPATIBLE" val="0"/>
  <p:tag name="KSO_WM_UNIT_PRESET_TEXT_INDEX" val="4"/>
  <p:tag name="KSO_WM_UNIT_PRESET_TEXT_LEN" val="57"/>
  <p:tag name="KSO_WM_UNIT_TEXT_FILL_FORE_SCHEMECOLOR_INDEX" val="5"/>
  <p:tag name="KSO_WM_UNIT_TEXT_FILL_TYPE" val="1"/>
  <p:tag name="KSO_WM_UNIT_USESOURCEFORMAT_APPLY" val="1"/>
</p:tagLst>
</file>

<file path=ppt/tags/tag11.xml><?xml version="1.0" encoding="utf-8"?>
<p:tagLst xmlns:p="http://schemas.openxmlformats.org/presentationml/2006/main">
  <p:tag name="ID" val="553528"/>
  <p:tag name="MH" val="20150610175941"/>
  <p:tag name="MH_LIBRARY" val="CONTENTS"/>
  <p:tag name="MH_TYPE" val="OTHERS"/>
</p:tagLst>
</file>

<file path=ppt/tags/tag12.xml><?xml version="1.0" encoding="utf-8"?>
<p:tagLst xmlns:p="http://schemas.openxmlformats.org/presentationml/2006/main">
  <p:tag name="KSO_WM_DIAGRAM_GROUP_CODE" val="l1-3"/>
  <p:tag name="KSO_WM_TAG_VERSION" val="1.0"/>
  <p:tag name="KSO_WM_BEAUTIFY_FLAG" val="#wm#"/>
  <p:tag name="KSO_WM_TEMPLATE_CATEGORY" val="diagram"/>
  <p:tag name="KSO_WM_TEMPLATE_INDEX" val="169525"/>
  <p:tag name="KSO_WM_UNIT_TYPE" val="d"/>
  <p:tag name="KSO_WM_UNIT_INDEX" val="2"/>
  <p:tag name="KSO_WM_UNIT_ID" val="diagram169525_1*d*2"/>
  <p:tag name="KSO_WM_UNIT_CLEAR" val="0"/>
  <p:tag name="KSO_WM_UNIT_LAYERLEVEL" val="1"/>
  <p:tag name="KSO_WM_UNIT_VALUE" val="530*842"/>
  <p:tag name="KSO_WM_UNIT_HIGHLIGHT" val="0"/>
  <p:tag name="KSO_WM_UNIT_COMPATIBLE" val="0"/>
  <p:tag name="KSO_WM_UNIT_LINE_FORE_SCHEMECOLOR_INDEX" val="14"/>
  <p:tag name="KSO_WM_UNIT_LINE_FILL_TYPE" val="2"/>
  <p:tag name="KSO_WM_UNIT_USESOURCEFORMAT_APPLY" val="1"/>
</p:tagLst>
</file>

<file path=ppt/tags/tag13.xml><?xml version="1.0" encoding="utf-8"?>
<p:tagLst xmlns:p="http://schemas.openxmlformats.org/presentationml/2006/main">
  <p:tag name="KSO_WM_DIAGRAM_GROUP_CODE" val="l1-3"/>
  <p:tag name="KSO_WM_TAG_VERSION" val="1.0"/>
  <p:tag name="KSO_WM_BEAUTIFY_FLAG" val="#wm#"/>
  <p:tag name="KSO_WM_TEMPLATE_CATEGORY" val="diagram"/>
  <p:tag name="KSO_WM_TEMPLATE_INDEX" val="169525"/>
  <p:tag name="KSO_WM_UNIT_TYPE" val="d"/>
  <p:tag name="KSO_WM_UNIT_INDEX" val="1"/>
  <p:tag name="KSO_WM_UNIT_ID" val="diagram169525_1*d*1"/>
  <p:tag name="KSO_WM_UNIT_CLEAR" val="0"/>
  <p:tag name="KSO_WM_UNIT_LAYERLEVEL" val="1"/>
  <p:tag name="KSO_WM_UNIT_VALUE" val="599*952"/>
  <p:tag name="KSO_WM_UNIT_HIGHLIGHT" val="0"/>
  <p:tag name="KSO_WM_UNIT_COMPATIBLE" val="0"/>
  <p:tag name="KSO_WM_UNIT_LINE_FORE_SCHEMECOLOR_INDEX" val="14"/>
  <p:tag name="KSO_WM_UNIT_LINE_FILL_TYPE" val="2"/>
  <p:tag name="KSO_WM_UNIT_USESOURCEFORMAT_APPLY" val="1"/>
</p:tagLst>
</file>

<file path=ppt/tags/tag14.xml><?xml version="1.0" encoding="utf-8"?>
<p:tagLst xmlns:p="http://schemas.openxmlformats.org/presentationml/2006/main">
  <p:tag name="KSO_WM_SLIDE_ID" val="diagram169525_1"/>
  <p:tag name="KSO_WM_SLIDE_INDEX" val="1"/>
  <p:tag name="KSO_WM_SLIDE_LAYOUT" val="a_f_d"/>
  <p:tag name="KSO_WM_SLIDE_LAYOUT_CNT" val="1_2_2"/>
  <p:tag name="KSO_WM_SLIDE_TYPE" val="text"/>
  <p:tag name="KSO_WM_BEAUTIFY_FLAG" val="#wm#"/>
  <p:tag name="KSO_WM_SLIDE_POSITION" val="70*117"/>
  <p:tag name="KSO_WM_SLIDE_SIZE" val="825*351"/>
  <p:tag name="KSO_WM_SLIDE_ITEM_CNT" val="4"/>
  <p:tag name="KSO_WM_TEMPLATE_CATEGORY" val="diagram"/>
  <p:tag name="KSO_WM_TEMPLATE_INDEX" val="169525"/>
  <p:tag name="KSO_WM_TAG_VERSION" val="1.0"/>
  <p:tag name="MH_TYPE" val="#NeiR#"/>
  <p:tag name="MH_NUMBER" val="3"/>
  <p:tag name="MH_CATEGORY" val="#TuWHP#"/>
  <p:tag name="MH_LAYOUT" val="SubTitleText"/>
  <p:tag name="MH" val="20151118164225"/>
  <p:tag name="MH_LIBRARY" val="GRAPHIC"/>
</p:tagLst>
</file>

<file path=ppt/tags/tag2.xml><?xml version="1.0" encoding="utf-8"?>
<p:tagLst xmlns:p="http://schemas.openxmlformats.org/presentationml/2006/main">
  <p:tag name="KSO_WM_UNIT_CLEAR" val="1"/>
  <p:tag name="KSO_WM_UNIT_LAYERLEVEL" val="1_1"/>
  <p:tag name="KSO_WM_DIAGRAM_GROUP_CODE" val="l1-3"/>
  <p:tag name="KSO_WM_TAG_VERSION" val="1.0"/>
  <p:tag name="KSO_WM_BEAUTIFY_FLAG" val="#wm#"/>
  <p:tag name="KSO_WM_UNIT_TYPE" val="i"/>
  <p:tag name="KSO_WM_UNIT_ID" val="diagram169525_1*i*7"/>
  <p:tag name="KSO_WM_TEMPLATE_CATEGORY" val="diagram"/>
  <p:tag name="KSO_WM_TEMPLATE_INDEX" val="169525"/>
  <p:tag name="KSO_WM_UNIT_INDEX" val="7"/>
  <p:tag name="KSO_WM_UNIT_USESOURCEFORMAT_APPLY" val="1"/>
</p:tagLst>
</file>

<file path=ppt/tags/tag3.xml><?xml version="1.0" encoding="utf-8"?>
<p:tagLst xmlns:p="http://schemas.openxmlformats.org/presentationml/2006/main">
  <p:tag name="KSO_WM_UNIT_CLEAR" val="1"/>
  <p:tag name="KSO_WM_UNIT_LAYERLEVEL" val="1_1"/>
  <p:tag name="KSO_WM_DIAGRAM_GROUP_CODE" val="l1-3"/>
  <p:tag name="KSO_WM_TAG_VERSION" val="1.0"/>
  <p:tag name="KSO_WM_BEAUTIFY_FLAG" val="#wm#"/>
  <p:tag name="KSO_WM_UNIT_TYPE" val="i"/>
  <p:tag name="KSO_WM_UNIT_ID" val="diagram169525_1*i*8"/>
  <p:tag name="KSO_WM_TEMPLATE_CATEGORY" val="diagram"/>
  <p:tag name="KSO_WM_TEMPLATE_INDEX" val="169525"/>
  <p:tag name="KSO_WM_UNIT_INDEX" val="8"/>
  <p:tag name="KSO_WM_UNIT_USESOURCEFORMAT_APPLY" val="1"/>
</p:tagLst>
</file>

<file path=ppt/tags/tag4.xml><?xml version="1.0" encoding="utf-8"?>
<p:tagLst xmlns:p="http://schemas.openxmlformats.org/presentationml/2006/main">
  <p:tag name="KSO_WM_UNIT_CLEAR" val="1"/>
  <p:tag name="KSO_WM_UNIT_LAYERLEVEL" val="1_1"/>
  <p:tag name="KSO_WM_DIAGRAM_GROUP_CODE" val="l1-3"/>
  <p:tag name="KSO_WM_TAG_VERSION" val="1.0"/>
  <p:tag name="KSO_WM_BEAUTIFY_FLAG" val="#wm#"/>
  <p:tag name="KSO_WM_UNIT_TYPE" val="i"/>
  <p:tag name="KSO_WM_UNIT_ID" val="diagram169525_1*i*9"/>
  <p:tag name="KSO_WM_TEMPLATE_CATEGORY" val="diagram"/>
  <p:tag name="KSO_WM_TEMPLATE_INDEX" val="169525"/>
  <p:tag name="KSO_WM_UNIT_INDEX" val="9"/>
  <p:tag name="KSO_WM_UNIT_USESOURCEFORMAT_APPLY" val="1"/>
</p:tagLst>
</file>

<file path=ppt/tags/tag5.xml><?xml version="1.0" encoding="utf-8"?>
<p:tagLst xmlns:p="http://schemas.openxmlformats.org/presentationml/2006/main">
  <p:tag name="KSO_WM_UNIT_CLEAR" val="1"/>
  <p:tag name="KSO_WM_UNIT_LAYERLEVEL" val="1_1"/>
  <p:tag name="KSO_WM_DIAGRAM_GROUP_CODE" val="l1-3"/>
  <p:tag name="KSO_WM_TAG_VERSION" val="1.0"/>
  <p:tag name="KSO_WM_BEAUTIFY_FLAG" val="#wm#"/>
  <p:tag name="KSO_WM_UNIT_TYPE" val="i"/>
  <p:tag name="KSO_WM_UNIT_ID" val="diagram169525_1*i*10"/>
  <p:tag name="KSO_WM_TEMPLATE_CATEGORY" val="diagram"/>
  <p:tag name="KSO_WM_TEMPLATE_INDEX" val="169525"/>
  <p:tag name="KSO_WM_UNIT_INDEX" val="10"/>
  <p:tag name="KSO_WM_UNIT_USESOURCEFORMAT_APPLY" val="1"/>
</p:tagLst>
</file>

<file path=ppt/tags/tag6.xml><?xml version="1.0" encoding="utf-8"?>
<p:tagLst xmlns:p="http://schemas.openxmlformats.org/presentationml/2006/main">
  <p:tag name="KSO_WM_UNIT_CLEAR" val="1"/>
  <p:tag name="KSO_WM_UNIT_LAYERLEVEL" val="1_1"/>
  <p:tag name="KSO_WM_DIAGRAM_GROUP_CODE" val="l1-3"/>
  <p:tag name="KSO_WM_TAG_VERSION" val="1.0"/>
  <p:tag name="KSO_WM_BEAUTIFY_FLAG" val="#wm#"/>
  <p:tag name="KSO_WM_UNIT_TYPE" val="i"/>
  <p:tag name="KSO_WM_UNIT_ID" val="diagram169525_1*i*18"/>
  <p:tag name="KSO_WM_TEMPLATE_CATEGORY" val="diagram"/>
  <p:tag name="KSO_WM_TEMPLATE_INDEX" val="169525"/>
  <p:tag name="KSO_WM_UNIT_INDEX" val="18"/>
  <p:tag name="KSO_WM_UNIT_USESOURCEFORMAT_APPLY" val="1"/>
</p:tagLst>
</file>

<file path=ppt/tags/tag7.xml><?xml version="1.0" encoding="utf-8"?>
<p:tagLst xmlns:p="http://schemas.openxmlformats.org/presentationml/2006/main">
  <p:tag name="KSO_WM_UNIT_CLEAR" val="1"/>
  <p:tag name="KSO_WM_UNIT_LAYERLEVEL" val="1_1"/>
  <p:tag name="KSO_WM_DIAGRAM_GROUP_CODE" val="l1-3"/>
  <p:tag name="KSO_WM_TAG_VERSION" val="1.0"/>
  <p:tag name="KSO_WM_BEAUTIFY_FLAG" val="#wm#"/>
  <p:tag name="KSO_WM_UNIT_TYPE" val="i"/>
  <p:tag name="KSO_WM_UNIT_ID" val="diagram169525_1*i*19"/>
  <p:tag name="KSO_WM_TEMPLATE_CATEGORY" val="diagram"/>
  <p:tag name="KSO_WM_TEMPLATE_INDEX" val="169525"/>
  <p:tag name="KSO_WM_UNIT_INDEX" val="19"/>
  <p:tag name="KSO_WM_UNIT_USESOURCEFORMAT_APPLY" val="1"/>
</p:tagLst>
</file>

<file path=ppt/tags/tag8.xml><?xml version="1.0" encoding="utf-8"?>
<p:tagLst xmlns:p="http://schemas.openxmlformats.org/presentationml/2006/main">
  <p:tag name="KSO_WM_UNIT_CLEAR" val="1"/>
  <p:tag name="KSO_WM_UNIT_LAYERLEVEL" val="1_1"/>
  <p:tag name="KSO_WM_DIAGRAM_GROUP_CODE" val="l1-3"/>
  <p:tag name="KSO_WM_TAG_VERSION" val="1.0"/>
  <p:tag name="KSO_WM_BEAUTIFY_FLAG" val="#wm#"/>
  <p:tag name="KSO_WM_UNIT_TYPE" val="i"/>
  <p:tag name="KSO_WM_UNIT_ID" val="diagram169525_1*i*20"/>
  <p:tag name="KSO_WM_TEMPLATE_CATEGORY" val="diagram"/>
  <p:tag name="KSO_WM_TEMPLATE_INDEX" val="169525"/>
  <p:tag name="KSO_WM_UNIT_INDEX" val="20"/>
  <p:tag name="KSO_WM_UNIT_USESOURCEFORMAT_APPLY" val="1"/>
</p:tagLst>
</file>

<file path=ppt/tags/tag9.xml><?xml version="1.0" encoding="utf-8"?>
<p:tagLst xmlns:p="http://schemas.openxmlformats.org/presentationml/2006/main">
  <p:tag name="KSO_WM_UNIT_CLEAR" val="1"/>
  <p:tag name="KSO_WM_UNIT_LAYERLEVEL" val="1_1"/>
  <p:tag name="KSO_WM_DIAGRAM_GROUP_CODE" val="l1-3"/>
  <p:tag name="KSO_WM_TAG_VERSION" val="1.0"/>
  <p:tag name="KSO_WM_BEAUTIFY_FLAG" val="#wm#"/>
  <p:tag name="KSO_WM_UNIT_TYPE" val="i"/>
  <p:tag name="KSO_WM_UNIT_ID" val="diagram169525_1*i*21"/>
  <p:tag name="KSO_WM_TEMPLATE_CATEGORY" val="diagram"/>
  <p:tag name="KSO_WM_TEMPLATE_INDEX" val="169525"/>
  <p:tag name="KSO_WM_UNIT_INDEX" val="21"/>
  <p:tag name="KSO_WM_UNIT_USESOURCEFORMAT_APPLY" val="1"/>
</p:tagLst>
</file>

<file path=ppt/theme/theme1.xml><?xml version="1.0" encoding="utf-8"?>
<a:theme xmlns:a="http://schemas.openxmlformats.org/drawingml/2006/main" name="第一PPT，www.1ppt.com">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9088</Words>
  <Application>WPS 演示</Application>
  <PresentationFormat>全屏显示(16:9)</PresentationFormat>
  <Paragraphs>498</Paragraphs>
  <Slides>16</Slides>
  <Notes>8</Notes>
  <HiddenSlides>0</HiddenSlides>
  <MMClips>1</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16</vt:i4>
      </vt:variant>
    </vt:vector>
  </HeadingPairs>
  <TitlesOfParts>
    <vt:vector size="37" baseType="lpstr">
      <vt:lpstr>Arial</vt:lpstr>
      <vt:lpstr>宋体</vt:lpstr>
      <vt:lpstr>Wingdings</vt:lpstr>
      <vt:lpstr>微软雅黑</vt:lpstr>
      <vt:lpstr>Calibri</vt:lpstr>
      <vt:lpstr>黑体</vt:lpstr>
      <vt:lpstr>Wingdings</vt:lpstr>
      <vt:lpstr>方正粗黑宋简体</vt:lpstr>
      <vt:lpstr>华文仿宋</vt:lpstr>
      <vt:lpstr>华文琥珀</vt:lpstr>
      <vt:lpstr>Impact</vt:lpstr>
      <vt:lpstr>华康雅宋体W9(P)</vt:lpstr>
      <vt:lpstr>Adobe 黑体 Std R</vt:lpstr>
      <vt:lpstr>Times New Roman</vt:lpstr>
      <vt:lpstr>Berlin Sans FB Demi</vt:lpstr>
      <vt:lpstr>Verdana</vt:lpstr>
      <vt:lpstr>HelveticaNeue</vt:lpstr>
      <vt:lpstr>华文新魏</vt:lpstr>
      <vt:lpstr>Arial Unicode MS</vt:lpstr>
      <vt:lpstr>NumberOnly</vt:lpstr>
      <vt:lpstr>第一PPT，www.1ppt.com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上海剑姬网络科技有限公司</Company>
  <LinksUpToDate>false</LinksUpToDate>
  <SharedDoc>false</SharedDoc>
  <HyperlinksChanged>false</HyperlinksChanged>
  <AppVersion>14.0000</AppVersion>
  <Manager>风云办公</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风云办公PPT模板</dc:title>
  <dc:creator>风云办公</dc:creator>
  <cp:keywords>风云办公</cp:keywords>
  <dc:description>风云办公 http://www.ppt118.com</dc:description>
  <cp:lastModifiedBy>Administrator</cp:lastModifiedBy>
  <cp:revision>564</cp:revision>
  <dcterms:created xsi:type="dcterms:W3CDTF">2015-12-11T17:46:00Z</dcterms:created>
  <dcterms:modified xsi:type="dcterms:W3CDTF">2019-07-03T09:39:38Z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2052-10.1.0.7698</vt:lpwstr>
  </property>
</Properties>
</file>