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tags/tag17.xml" ContentType="application/vnd.openxmlformats-officedocument.presentationml.tags+xml"/>
  <Override PartName="/ppt/notesSlides/notesSlide17.xml" ContentType="application/vnd.openxmlformats-officedocument.presentationml.notesSlide+xml"/>
  <Override PartName="/ppt/tags/tag18.xml" ContentType="application/vnd.openxmlformats-officedocument.presentationml.tags+xml"/>
  <Override PartName="/ppt/notesSlides/notesSlide18.xml" ContentType="application/vnd.openxmlformats-officedocument.presentationml.notesSlide+xml"/>
  <Override PartName="/ppt/tags/tag19.xml" ContentType="application/vnd.openxmlformats-officedocument.presentationml.tags+xml"/>
  <Override PartName="/ppt/notesSlides/notesSlide19.xml" ContentType="application/vnd.openxmlformats-officedocument.presentationml.notesSlide+xml"/>
  <Override PartName="/ppt/tags/tag20.xml" ContentType="application/vnd.openxmlformats-officedocument.presentationml.tags+xml"/>
  <Override PartName="/ppt/notesSlides/notesSlide20.xml" ContentType="application/vnd.openxmlformats-officedocument.presentationml.notesSlide+xml"/>
  <Override PartName="/ppt/tags/tag21.xml" ContentType="application/vnd.openxmlformats-officedocument.presentationml.tags+xml"/>
  <Override PartName="/ppt/notesSlides/notesSlide21.xml" ContentType="application/vnd.openxmlformats-officedocument.presentationml.notesSlide+xml"/>
  <Override PartName="/ppt/tags/tag22.xml" ContentType="application/vnd.openxmlformats-officedocument.presentationml.tags+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314" r:id="rId2"/>
    <p:sldId id="257" r:id="rId3"/>
    <p:sldId id="264" r:id="rId4"/>
    <p:sldId id="303" r:id="rId5"/>
    <p:sldId id="283" r:id="rId6"/>
    <p:sldId id="284" r:id="rId7"/>
    <p:sldId id="285" r:id="rId8"/>
    <p:sldId id="286" r:id="rId9"/>
    <p:sldId id="287" r:id="rId10"/>
    <p:sldId id="288" r:id="rId11"/>
    <p:sldId id="289" r:id="rId12"/>
    <p:sldId id="290" r:id="rId13"/>
    <p:sldId id="305" r:id="rId14"/>
    <p:sldId id="306" r:id="rId15"/>
    <p:sldId id="307" r:id="rId16"/>
    <p:sldId id="308" r:id="rId17"/>
    <p:sldId id="309" r:id="rId18"/>
    <p:sldId id="310" r:id="rId19"/>
    <p:sldId id="313" r:id="rId20"/>
    <p:sldId id="311" r:id="rId21"/>
    <p:sldId id="312" r:id="rId22"/>
    <p:sldId id="304" r:id="rId23"/>
    <p:sldId id="28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5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CF0"/>
    <a:srgbClr val="D1EBFF"/>
    <a:srgbClr val="D1F7FF"/>
    <a:srgbClr val="22ACEC"/>
    <a:srgbClr val="FCB302"/>
    <a:srgbClr val="FED100"/>
    <a:srgbClr val="FAB204"/>
    <a:srgbClr val="FAAC04"/>
    <a:srgbClr val="7ED9F9"/>
    <a:srgbClr val="19C9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88" autoAdjust="0"/>
    <p:restoredTop sz="94599" autoAdjust="0"/>
  </p:normalViewPr>
  <p:slideViewPr>
    <p:cSldViewPr snapToGrid="0">
      <p:cViewPr varScale="1">
        <p:scale>
          <a:sx n="108" d="100"/>
          <a:sy n="108" d="100"/>
        </p:scale>
        <p:origin x="528" y="102"/>
      </p:cViewPr>
      <p:guideLst>
        <p:guide orient="horz" pos="205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pPr/>
              <a:t>2019/7/8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pPr/>
              <a:t>‹#›</a:t>
            </a:fld>
            <a:endParaRPr lang="zh-CN" altLang="en-US"/>
          </a:p>
        </p:txBody>
      </p:sp>
    </p:spTree>
    <p:extLst>
      <p:ext uri="{BB962C8B-B14F-4D97-AF65-F5344CB8AC3E}">
        <p14:creationId xmlns:p14="http://schemas.microsoft.com/office/powerpoint/2010/main" val="1479452274"/>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zh-CN" altLang="en-US"/>
              <a:t>杭州亿启教育科技有限公司</a:t>
            </a:r>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D8DB6B-1F6A-45C1-B002-D22550F60E14}" type="datetimeFigureOut">
              <a:rPr lang="zh-CN" altLang="en-US" smtClean="0"/>
              <a:pPr/>
              <a:t>2019/7/8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B3C272-B367-41A5-8460-5A329737240C}" type="slidenum">
              <a:rPr lang="zh-CN" altLang="en-US" smtClean="0"/>
              <a:pPr/>
              <a:t>‹#›</a:t>
            </a:fld>
            <a:endParaRPr lang="zh-CN" altLang="en-US"/>
          </a:p>
        </p:txBody>
      </p:sp>
    </p:spTree>
    <p:extLst>
      <p:ext uri="{BB962C8B-B14F-4D97-AF65-F5344CB8AC3E}">
        <p14:creationId xmlns:p14="http://schemas.microsoft.com/office/powerpoint/2010/main" val="1973102074"/>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2770095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19446678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5" name="页眉占位符 4"/>
          <p:cNvSpPr>
            <a:spLocks noGrp="1"/>
          </p:cNvSpPr>
          <p:nvPr>
            <p:ph type="hdr" sz="quarter"/>
          </p:nvPr>
        </p:nvSpPr>
        <p:spPr/>
        <p:txBody>
          <a:bodyPr/>
          <a:lstStyle/>
          <a:p>
            <a:r>
              <a:rPr lang="zh-CN" altLang="en-US"/>
              <a:t>杭州亿启教育科技有限公司</a:t>
            </a:r>
          </a:p>
        </p:txBody>
      </p:sp>
    </p:spTree>
    <p:extLst>
      <p:ext uri="{BB962C8B-B14F-4D97-AF65-F5344CB8AC3E}">
        <p14:creationId xmlns:p14="http://schemas.microsoft.com/office/powerpoint/2010/main" val="208738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pPr/>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pPr/>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pPr/>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566085A-AAE6-478F-8DE7-627C252BB344}" type="datetimeFigureOut">
              <a:rPr lang="zh-CN" altLang="en-US" smtClean="0"/>
              <a:pPr/>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566085A-AAE6-478F-8DE7-627C252BB344}" type="datetimeFigureOut">
              <a:rPr lang="zh-CN" altLang="en-US" smtClean="0"/>
              <a:pPr/>
              <a:t>2019/7/8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9B4313A-850A-49C8-83FF-39DC4E497518}"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566085A-AAE6-478F-8DE7-627C252BB344}" type="datetimeFigureOut">
              <a:rPr lang="zh-CN" altLang="en-US" smtClean="0"/>
              <a:pPr/>
              <a:t>2019/7/8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566085A-AAE6-478F-8DE7-627C252BB344}" type="datetimeFigureOut">
              <a:rPr lang="zh-CN" altLang="en-US" smtClean="0"/>
              <a:pPr/>
              <a:t>2019/7/8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9B4313A-850A-49C8-83FF-39DC4E497518}"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566085A-AAE6-478F-8DE7-627C252BB344}" type="datetimeFigureOut">
              <a:rPr lang="zh-CN" altLang="en-US" smtClean="0"/>
              <a:pPr/>
              <a:t>2019/7/8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9B4313A-850A-49C8-83FF-39DC4E497518}"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566085A-AAE6-478F-8DE7-627C252BB344}" type="datetimeFigureOut">
              <a:rPr lang="zh-CN" altLang="en-US" smtClean="0"/>
              <a:pPr/>
              <a:t>2019/7/8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9B4313A-850A-49C8-83FF-39DC4E497518}"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pPr/>
              <a:t>2019/7/8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566085A-AAE6-478F-8DE7-627C252BB344}" type="datetimeFigureOut">
              <a:rPr lang="zh-CN" altLang="en-US" smtClean="0"/>
              <a:pPr/>
              <a:t>2019/7/8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9B4313A-850A-49C8-83FF-39DC4E497518}"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66085A-AAE6-478F-8DE7-627C252BB344}" type="datetimeFigureOut">
              <a:rPr lang="zh-CN" altLang="en-US" smtClean="0"/>
              <a:pPr/>
              <a:t>2019/7/8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4313A-850A-49C8-83FF-39DC4E497518}" type="slidenum">
              <a:rPr lang="zh-CN" altLang="en-US" smtClean="0"/>
              <a:pPr/>
              <a:t>‹#›</a:t>
            </a:fld>
            <a:endParaRPr lang="zh-CN" altLang="en-US"/>
          </a:p>
        </p:txBody>
      </p:sp>
      <p:pic>
        <p:nvPicPr>
          <p:cNvPr id="7" name="图片 6">
            <a:extLst>
              <a:ext uri="{FF2B5EF4-FFF2-40B4-BE49-F238E27FC236}">
                <a16:creationId xmlns:a16="http://schemas.microsoft.com/office/drawing/2014/main" id="{56667FBD-D419-47B3-BCC1-25D28BE5ED35}"/>
              </a:ext>
            </a:extLst>
          </p:cNvPr>
          <p:cNvPicPr>
            <a:picLocks noChangeAspect="1"/>
          </p:cNvPicPr>
          <p:nvPr userDrawn="1"/>
        </p:nvPicPr>
        <p:blipFill>
          <a:blip r:embed="rId13" cstate="print">
            <a:alphaModFix amt="60000"/>
            <a:extLst>
              <a:ext uri="{28A0092B-C50C-407E-A947-70E740481C1C}">
                <a14:useLocalDpi xmlns:a14="http://schemas.microsoft.com/office/drawing/2010/main" val="0"/>
              </a:ext>
            </a:extLst>
          </a:blip>
          <a:stretch>
            <a:fillRect/>
          </a:stretch>
        </p:blipFill>
        <p:spPr>
          <a:xfrm>
            <a:off x="8610600" y="163602"/>
            <a:ext cx="3333358" cy="10778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advClick="0" advTm="3000">
        <p:fade/>
      </p:transition>
    </mc:Choice>
    <mc:Fallback xmlns="">
      <p:transition spd="med" advClick="0" advTm="300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7.xml"/><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32504" y="1190484"/>
            <a:ext cx="6096000" cy="5016758"/>
          </a:xfrm>
          <a:prstGeom prst="rect">
            <a:avLst/>
          </a:prstGeom>
        </p:spPr>
        <p:txBody>
          <a:bodyPr>
            <a:spAutoFit/>
          </a:bodyPr>
          <a:lstStyle/>
          <a:p>
            <a:r>
              <a:rPr lang="zh-CN" altLang="en-US" sz="4000" b="1" dirty="0">
                <a:solidFill>
                  <a:srgbClr val="FF0000"/>
                </a:solidFill>
                <a:latin typeface="HelveticaNeue" charset="0"/>
              </a:rPr>
              <a:t>感恩遇见，相互成就，本课件资料仅供您个人参考、教学使用，严禁自行在网络传播，违者依知识产权法追究法律责任。</a:t>
            </a:r>
            <a:endParaRPr lang="en-US" altLang="zh-CN" sz="4000" b="1" dirty="0">
              <a:solidFill>
                <a:srgbClr val="FF0000"/>
              </a:solidFill>
              <a:latin typeface="HelveticaNeue" charset="0"/>
            </a:endParaRPr>
          </a:p>
          <a:p>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更多教学资源请关注</a:t>
            </a:r>
            <a:endParaRPr lang="en-US" altLang="zh-CN" sz="4000" b="1" dirty="0">
              <a:solidFill>
                <a:srgbClr val="FF0000"/>
              </a:solidFill>
              <a:latin typeface="HelveticaNeue" charset="0"/>
            </a:endParaRPr>
          </a:p>
          <a:p>
            <a:r>
              <a:rPr lang="zh-CN" altLang="en-US" sz="4000" b="1" dirty="0">
                <a:solidFill>
                  <a:srgbClr val="FF0000"/>
                </a:solidFill>
                <a:latin typeface="HelveticaNeue" charset="0"/>
              </a:rPr>
              <a:t>公众号：溯恩高中英语</a:t>
            </a: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87595" y="2503014"/>
            <a:ext cx="3276600" cy="3276600"/>
          </a:xfrm>
          <a:prstGeom prst="rect">
            <a:avLst/>
          </a:prstGeom>
        </p:spPr>
      </p:pic>
      <p:sp>
        <p:nvSpPr>
          <p:cNvPr id="4" name="矩形 3"/>
          <p:cNvSpPr/>
          <p:nvPr/>
        </p:nvSpPr>
        <p:spPr>
          <a:xfrm>
            <a:off x="6990735" y="1190484"/>
            <a:ext cx="5201265" cy="1015663"/>
          </a:xfrm>
          <a:prstGeom prst="rect">
            <a:avLst/>
          </a:prstGeom>
        </p:spPr>
        <p:txBody>
          <a:bodyPr wrap="square">
            <a:spAutoFit/>
          </a:bodyPr>
          <a:lstStyle/>
          <a:p>
            <a:r>
              <a:rPr lang="zh-CN" altLang="en-US" sz="6000" b="1">
                <a:latin typeface="华文新魏" panose="02010800040101010101" pitchFamily="2" charset="-122"/>
                <a:ea typeface="华文新魏" panose="02010800040101010101" pitchFamily="2" charset="-122"/>
              </a:rPr>
              <a:t>知识产权声明</a:t>
            </a:r>
            <a:endParaRPr lang="zh-CN" altLang="en-US" sz="6000" b="1" dirty="0">
              <a:latin typeface="华文新魏" panose="02010800040101010101" pitchFamily="2" charset="-122"/>
              <a:ea typeface="华文新魏" panose="02010800040101010101" pitchFamily="2" charset="-122"/>
            </a:endParaRPr>
          </a:p>
        </p:txBody>
      </p:sp>
      <p:pic>
        <p:nvPicPr>
          <p:cNvPr id="6" name="图片 5"/>
          <p:cNvPicPr>
            <a:picLocks noChangeAspect="1"/>
          </p:cNvPicPr>
          <p:nvPr/>
        </p:nvPicPr>
        <p:blipFill>
          <a:blip r:embed="rId3" cstate="print">
            <a:alphaModFix amt="60000"/>
            <a:extLst>
              <a:ext uri="{28A0092B-C50C-407E-A947-70E740481C1C}">
                <a14:useLocalDpi xmlns:a14="http://schemas.microsoft.com/office/drawing/2010/main" val="0"/>
              </a:ext>
            </a:extLst>
          </a:blip>
          <a:stretch>
            <a:fillRect/>
          </a:stretch>
        </p:blipFill>
        <p:spPr>
          <a:xfrm>
            <a:off x="7687595" y="112631"/>
            <a:ext cx="3333358" cy="1077853"/>
          </a:xfrm>
          <a:prstGeom prst="rect">
            <a:avLst/>
          </a:prstGeom>
        </p:spPr>
      </p:pic>
    </p:spTree>
    <p:extLst>
      <p:ext uri="{BB962C8B-B14F-4D97-AF65-F5344CB8AC3E}">
        <p14:creationId xmlns:p14="http://schemas.microsoft.com/office/powerpoint/2010/main" val="80302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advClick="0" advTm="3000">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1214"/>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209994"/>
            <a:ext cx="14362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遣词造句</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81215"/>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34017"/>
            <a:ext cx="762000" cy="746760"/>
          </a:xfrm>
          <a:prstGeom prst="rect">
            <a:avLst/>
          </a:prstGeom>
        </p:spPr>
      </p:pic>
      <p:sp>
        <p:nvSpPr>
          <p:cNvPr id="12" name="TextBox 11"/>
          <p:cNvSpPr txBox="1"/>
          <p:nvPr/>
        </p:nvSpPr>
        <p:spPr>
          <a:xfrm>
            <a:off x="191070" y="1121479"/>
            <a:ext cx="11684724" cy="4832092"/>
          </a:xfrm>
          <a:prstGeom prst="rect">
            <a:avLst/>
          </a:prstGeom>
          <a:noFill/>
        </p:spPr>
        <p:txBody>
          <a:bodyPr wrap="square" rtlCol="0">
            <a:spAutoFit/>
          </a:bodyPr>
          <a:lstStyle/>
          <a:p>
            <a:pPr marL="514350" indent="-514350"/>
            <a:r>
              <a:rPr lang="en-US" altLang="zh-CN" sz="2800" dirty="0">
                <a:solidFill>
                  <a:srgbClr val="22ACEC"/>
                </a:solidFill>
                <a:latin typeface="Calibri" panose="020F0502020204030204" pitchFamily="34" charset="0"/>
                <a:cs typeface="Times New Roman" pitchFamily="18" charset="0"/>
              </a:rPr>
              <a:t>Group 1: upset; concern; get along; go through</a:t>
            </a:r>
            <a:endParaRPr lang="zh-CN" altLang="en-US" sz="2800" dirty="0">
              <a:solidFill>
                <a:srgbClr val="22ACEC"/>
              </a:solidFill>
              <a:latin typeface="Calibri" panose="020F0502020204030204" pitchFamily="34" charset="0"/>
              <a:cs typeface="Times New Roman" pitchFamily="18" charset="0"/>
            </a:endParaRPr>
          </a:p>
          <a:p>
            <a:pPr marL="514350" indent="-514350"/>
            <a:endParaRPr lang="en-US" altLang="zh-CN" sz="2800" dirty="0">
              <a:solidFill>
                <a:srgbClr val="22ACEC"/>
              </a:solidFill>
              <a:latin typeface="Calibri" panose="020F0502020204030204" pitchFamily="34" charset="0"/>
              <a:cs typeface="Times New Roman" pitchFamily="18" charset="0"/>
            </a:endParaRPr>
          </a:p>
          <a:p>
            <a:pPr marL="514350" indent="-514350"/>
            <a:endParaRPr lang="en-US" altLang="zh-CN" sz="2800" dirty="0">
              <a:solidFill>
                <a:srgbClr val="22ACEC"/>
              </a:solidFill>
              <a:latin typeface="Calibri" panose="020F0502020204030204" pitchFamily="34" charset="0"/>
              <a:cs typeface="Times New Roman" pitchFamily="18" charset="0"/>
            </a:endParaRPr>
          </a:p>
          <a:p>
            <a:pPr marL="514350" indent="-514350"/>
            <a:r>
              <a:rPr lang="en-US" altLang="zh-CN" sz="2800" dirty="0">
                <a:solidFill>
                  <a:srgbClr val="22ACEC"/>
                </a:solidFill>
                <a:latin typeface="Calibri" panose="020F0502020204030204" pitchFamily="34" charset="0"/>
                <a:cs typeface="Times New Roman" pitchFamily="18" charset="0"/>
              </a:rPr>
              <a:t>Group 2: ignore; set down; calm down; add up</a:t>
            </a:r>
          </a:p>
          <a:p>
            <a:pPr marL="514350" indent="-514350"/>
            <a:endParaRPr lang="en-US" altLang="zh-CN" sz="2800" dirty="0">
              <a:solidFill>
                <a:srgbClr val="22ACEC"/>
              </a:solidFill>
              <a:latin typeface="Calibri" panose="020F0502020204030204" pitchFamily="34" charset="0"/>
              <a:cs typeface="Times New Roman" pitchFamily="18" charset="0"/>
            </a:endParaRPr>
          </a:p>
          <a:p>
            <a:pPr marL="514350" indent="-514350"/>
            <a:endParaRPr lang="en-US" altLang="zh-CN" sz="2800" dirty="0">
              <a:solidFill>
                <a:srgbClr val="22ACEC"/>
              </a:solidFill>
              <a:latin typeface="Calibri" panose="020F0502020204030204" pitchFamily="34" charset="0"/>
              <a:cs typeface="Times New Roman" pitchFamily="18" charset="0"/>
            </a:endParaRPr>
          </a:p>
          <a:p>
            <a:pPr marL="514350" indent="-514350"/>
            <a:endParaRPr lang="en-US" altLang="zh-CN" sz="2800" dirty="0">
              <a:solidFill>
                <a:srgbClr val="22ACEC"/>
              </a:solidFill>
              <a:latin typeface="Calibri" panose="020F0502020204030204" pitchFamily="34" charset="0"/>
              <a:cs typeface="Times New Roman" pitchFamily="18" charset="0"/>
            </a:endParaRPr>
          </a:p>
          <a:p>
            <a:pPr marL="514350" indent="-514350"/>
            <a:r>
              <a:rPr lang="en-US" altLang="zh-CN" sz="2800" dirty="0">
                <a:solidFill>
                  <a:srgbClr val="22ACEC"/>
                </a:solidFill>
                <a:latin typeface="Calibri" panose="020F0502020204030204" pitchFamily="34" charset="0"/>
                <a:cs typeface="Times New Roman" pitchFamily="18" charset="0"/>
              </a:rPr>
              <a:t>Group 3: swap; in order to; on purpose; a series of</a:t>
            </a:r>
          </a:p>
          <a:p>
            <a:pPr marL="514350" indent="-514350"/>
            <a:endParaRPr lang="en-US" altLang="zh-CN" sz="2800" dirty="0">
              <a:solidFill>
                <a:srgbClr val="22ACEC"/>
              </a:solidFill>
              <a:latin typeface="Calibri" panose="020F0502020204030204" pitchFamily="34" charset="0"/>
              <a:cs typeface="Times New Roman" pitchFamily="18" charset="0"/>
            </a:endParaRPr>
          </a:p>
          <a:p>
            <a:pPr marL="514350" indent="-514350"/>
            <a:endParaRPr lang="en-US" altLang="zh-CN" sz="2800" dirty="0">
              <a:solidFill>
                <a:srgbClr val="22ACEC"/>
              </a:solidFill>
              <a:latin typeface="Calibri" panose="020F0502020204030204" pitchFamily="34" charset="0"/>
              <a:cs typeface="Times New Roman" pitchFamily="18" charset="0"/>
            </a:endParaRPr>
          </a:p>
          <a:p>
            <a:pPr marL="514350" indent="-514350"/>
            <a:r>
              <a:rPr lang="en-US" altLang="zh-CN" sz="2800" dirty="0">
                <a:solidFill>
                  <a:srgbClr val="22ACEC"/>
                </a:solidFill>
                <a:latin typeface="Calibri" panose="020F0502020204030204" pitchFamily="34" charset="0"/>
                <a:cs typeface="Times New Roman" pitchFamily="18" charset="0"/>
              </a:rPr>
              <a:t>Group 4: entirely; grateful; recover; suffer from</a:t>
            </a:r>
          </a:p>
        </p:txBody>
      </p:sp>
      <p:sp>
        <p:nvSpPr>
          <p:cNvPr id="7" name="矩形 6"/>
          <p:cNvSpPr/>
          <p:nvPr/>
        </p:nvSpPr>
        <p:spPr>
          <a:xfrm>
            <a:off x="191070" y="1585563"/>
            <a:ext cx="11017901" cy="830997"/>
          </a:xfrm>
          <a:prstGeom prst="rect">
            <a:avLst/>
          </a:prstGeom>
        </p:spPr>
        <p:txBody>
          <a:bodyPr wrap="square">
            <a:spAutoFit/>
          </a:bodyPr>
          <a:lstStyle/>
          <a:p>
            <a:pPr algn="just"/>
            <a:r>
              <a:rPr lang="en-US" altLang="zh-CN" sz="2400" dirty="0">
                <a:latin typeface="Calibri" panose="020F0502020204030204" pitchFamily="34" charset="0"/>
              </a:rPr>
              <a:t>The world economy is going through a challenging period when businesses are not getting along well. Quite a few businessmen feel upset and show great concern about it.  </a:t>
            </a:r>
            <a:endParaRPr lang="zh-CN" altLang="en-US" sz="2400" dirty="0">
              <a:latin typeface="Calibri" panose="020F0502020204030204" pitchFamily="34" charset="0"/>
            </a:endParaRPr>
          </a:p>
        </p:txBody>
      </p:sp>
      <p:sp>
        <p:nvSpPr>
          <p:cNvPr id="8" name="矩形 7"/>
          <p:cNvSpPr/>
          <p:nvPr/>
        </p:nvSpPr>
        <p:spPr>
          <a:xfrm>
            <a:off x="191070" y="2921810"/>
            <a:ext cx="10964355" cy="1200329"/>
          </a:xfrm>
          <a:prstGeom prst="rect">
            <a:avLst/>
          </a:prstGeom>
        </p:spPr>
        <p:txBody>
          <a:bodyPr wrap="square">
            <a:spAutoFit/>
          </a:bodyPr>
          <a:lstStyle/>
          <a:p>
            <a:pPr algn="just"/>
            <a:r>
              <a:rPr lang="en-US" altLang="zh-CN" sz="2400" dirty="0">
                <a:latin typeface="Calibri" panose="020F0502020204030204" pitchFamily="34" charset="0"/>
              </a:rPr>
              <a:t>He set down all the figures and added them up. When the sum was worked out, he could hardly ignore the sharp decrease of the income. How can he calm himself down in face of such a heavy blow? </a:t>
            </a:r>
            <a:endParaRPr lang="zh-CN" altLang="en-US" sz="2400" dirty="0">
              <a:latin typeface="Calibri" panose="020F0502020204030204" pitchFamily="34" charset="0"/>
            </a:endParaRPr>
          </a:p>
        </p:txBody>
      </p:sp>
      <p:sp>
        <p:nvSpPr>
          <p:cNvPr id="9" name="矩形 8"/>
          <p:cNvSpPr/>
          <p:nvPr/>
        </p:nvSpPr>
        <p:spPr>
          <a:xfrm>
            <a:off x="191069" y="4579727"/>
            <a:ext cx="10863617" cy="830997"/>
          </a:xfrm>
          <a:prstGeom prst="rect">
            <a:avLst/>
          </a:prstGeom>
        </p:spPr>
        <p:txBody>
          <a:bodyPr wrap="square">
            <a:spAutoFit/>
          </a:bodyPr>
          <a:lstStyle/>
          <a:p>
            <a:pPr algn="just"/>
            <a:r>
              <a:rPr lang="en-US" altLang="zh-CN" sz="2400" dirty="0">
                <a:latin typeface="Calibri" panose="020F0502020204030204" pitchFamily="34" charset="0"/>
              </a:rPr>
              <a:t>In order to swap ideas with him face to face, I arranged a series of deep conversations with him on purpose. </a:t>
            </a:r>
            <a:endParaRPr lang="zh-CN" altLang="en-US" sz="2400" dirty="0">
              <a:latin typeface="Calibri" panose="020F0502020204030204" pitchFamily="34" charset="0"/>
            </a:endParaRPr>
          </a:p>
        </p:txBody>
      </p:sp>
      <p:sp>
        <p:nvSpPr>
          <p:cNvPr id="10" name="矩形 9"/>
          <p:cNvSpPr/>
          <p:nvPr/>
        </p:nvSpPr>
        <p:spPr>
          <a:xfrm>
            <a:off x="200970" y="5878760"/>
            <a:ext cx="11126672" cy="830997"/>
          </a:xfrm>
          <a:prstGeom prst="rect">
            <a:avLst/>
          </a:prstGeom>
        </p:spPr>
        <p:txBody>
          <a:bodyPr wrap="square">
            <a:spAutoFit/>
          </a:bodyPr>
          <a:lstStyle/>
          <a:p>
            <a:pPr algn="just"/>
            <a:r>
              <a:rPr lang="en-US" altLang="zh-CN" sz="2400" dirty="0">
                <a:latin typeface="Calibri" panose="020F0502020204030204" pitchFamily="34" charset="0"/>
              </a:rPr>
              <a:t>He has entirely recovered from his illness after suffering from it for 3 years, since his neighbors got along well with him, for which he felt very grateful.</a:t>
            </a:r>
            <a:endParaRPr lang="zh-CN" altLang="en-US" sz="2400" dirty="0">
              <a:latin typeface="Calibri" panose="020F0502020204030204"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21"/>
                                        </p:tgtEl>
                                      </p:cBhvr>
                                    </p:animEffect>
                                    <p:animScale>
                                      <p:cBhvr>
                                        <p:cTn id="2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7" grpId="0"/>
      <p:bldP spid="8" grpId="0"/>
      <p:bldP spid="9"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1214"/>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209994"/>
            <a:ext cx="14362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81215"/>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34017"/>
            <a:ext cx="762000" cy="746760"/>
          </a:xfrm>
          <a:prstGeom prst="rect">
            <a:avLst/>
          </a:prstGeom>
        </p:spPr>
      </p:pic>
      <p:sp>
        <p:nvSpPr>
          <p:cNvPr id="12" name="TextBox 11"/>
          <p:cNvSpPr txBox="1"/>
          <p:nvPr/>
        </p:nvSpPr>
        <p:spPr>
          <a:xfrm>
            <a:off x="708660" y="1418047"/>
            <a:ext cx="11180781" cy="7417415"/>
          </a:xfrm>
          <a:prstGeom prst="rect">
            <a:avLst/>
          </a:prstGeom>
          <a:noFill/>
        </p:spPr>
        <p:txBody>
          <a:bodyPr wrap="square" rtlCol="0">
            <a:spAutoFit/>
          </a:bodyPr>
          <a:lstStyle/>
          <a:p>
            <a:pPr marL="514350" indent="-514350">
              <a:buAutoNum type="arabicPeriod"/>
            </a:pPr>
            <a:r>
              <a:rPr lang="en-US" altLang="zh-CN" sz="2800" dirty="0">
                <a:latin typeface="Calibri" panose="020F0502020204030204" pitchFamily="34" charset="0"/>
                <a:cs typeface="Times New Roman" pitchFamily="18" charset="0"/>
              </a:rPr>
              <a:t>add up  </a:t>
            </a:r>
            <a:r>
              <a:rPr lang="en-US" altLang="zh-CN" sz="2800" dirty="0" err="1">
                <a:latin typeface="Calibri" panose="020F0502020204030204" pitchFamily="34" charset="0"/>
                <a:cs typeface="Times New Roman" pitchFamily="18" charset="0"/>
              </a:rPr>
              <a:t>vt</a:t>
            </a:r>
            <a:r>
              <a:rPr lang="en-US" altLang="zh-CN" sz="2800" dirty="0">
                <a:latin typeface="Calibri" panose="020F0502020204030204" pitchFamily="34" charset="0"/>
                <a:cs typeface="Times New Roman" pitchFamily="18" charset="0"/>
              </a:rPr>
              <a:t>. to calculate the total of two or more numbers or amounts</a:t>
            </a:r>
            <a:r>
              <a:rPr lang="en-US" altLang="zh-CN" sz="2800" b="1" dirty="0">
                <a:solidFill>
                  <a:srgbClr val="FF0000"/>
                </a:solidFill>
              </a:rPr>
              <a:t> </a:t>
            </a:r>
          </a:p>
          <a:p>
            <a:pPr marL="514350" indent="-514350"/>
            <a:r>
              <a:rPr lang="en-US" altLang="zh-CN" sz="2800" b="1" dirty="0">
                <a:solidFill>
                  <a:srgbClr val="FF0000"/>
                </a:solidFill>
                <a:latin typeface="宋体" pitchFamily="2" charset="-122"/>
                <a:ea typeface="宋体" pitchFamily="2" charset="-122"/>
                <a:cs typeface="Times New Roman" pitchFamily="18" charset="0"/>
              </a:rPr>
              <a:t>            </a:t>
            </a:r>
            <a:r>
              <a:rPr lang="zh-CN" altLang="en-US" sz="2800" dirty="0">
                <a:latin typeface="宋体" pitchFamily="2" charset="-122"/>
                <a:ea typeface="宋体" pitchFamily="2" charset="-122"/>
                <a:cs typeface="Times New Roman" pitchFamily="18" charset="0"/>
              </a:rPr>
              <a:t>合计；把</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加起来</a:t>
            </a:r>
            <a:endParaRPr lang="en-US" altLang="zh-CN" sz="2800" dirty="0">
              <a:latin typeface="宋体" pitchFamily="2" charset="-122"/>
              <a:ea typeface="宋体" pitchFamily="2" charset="-122"/>
              <a:cs typeface="Times New Roman" pitchFamily="18" charset="0"/>
            </a:endParaRPr>
          </a:p>
          <a:p>
            <a:pPr marL="514350" indent="-514350"/>
            <a:r>
              <a:rPr lang="en-US" altLang="zh-CN" sz="2800" dirty="0">
                <a:solidFill>
                  <a:srgbClr val="FF0000"/>
                </a:solidFill>
                <a:latin typeface="Calibri" panose="020F0502020204030204" pitchFamily="34" charset="0"/>
                <a:cs typeface="Times New Roman" pitchFamily="18" charset="0"/>
              </a:rPr>
              <a:t>Add up </a:t>
            </a:r>
            <a:r>
              <a:rPr lang="en-US" altLang="zh-CN" sz="2800" dirty="0">
                <a:latin typeface="Calibri" panose="020F0502020204030204" pitchFamily="34" charset="0"/>
                <a:cs typeface="Times New Roman" pitchFamily="18" charset="0"/>
              </a:rPr>
              <a:t>these figures and you will see which the right answer is.</a:t>
            </a:r>
            <a:endParaRPr lang="zh-CN" altLang="en-US" sz="2800" dirty="0">
              <a:latin typeface="Calibri" panose="020F0502020204030204" pitchFamily="34" charset="0"/>
              <a:cs typeface="Times New Roman" pitchFamily="18" charset="0"/>
            </a:endParaRPr>
          </a:p>
          <a:p>
            <a:r>
              <a:rPr lang="zh-CN" altLang="en-US" sz="2800" dirty="0">
                <a:solidFill>
                  <a:schemeClr val="accent5"/>
                </a:solidFill>
                <a:latin typeface="宋体" pitchFamily="2" charset="-122"/>
                <a:ea typeface="宋体" pitchFamily="2" charset="-122"/>
                <a:cs typeface="Times New Roman" pitchFamily="18" charset="0"/>
              </a:rPr>
              <a:t>归纳拓展</a:t>
            </a:r>
            <a:endParaRPr lang="en-US" altLang="zh-CN" sz="2800" dirty="0">
              <a:solidFill>
                <a:schemeClr val="accent5"/>
              </a:solidFill>
              <a:latin typeface="宋体" pitchFamily="2" charset="-122"/>
              <a:ea typeface="宋体" pitchFamily="2" charset="-122"/>
              <a:cs typeface="Times New Roman" pitchFamily="18" charset="0"/>
            </a:endParaRPr>
          </a:p>
          <a:p>
            <a:r>
              <a:rPr lang="en-US" altLang="zh-CN" sz="2800" dirty="0">
                <a:latin typeface="Calibri" panose="020F0502020204030204" pitchFamily="34" charset="0"/>
                <a:cs typeface="Times New Roman" pitchFamily="18" charset="0"/>
              </a:rPr>
              <a:t>(1) add…to…       </a:t>
            </a:r>
            <a:r>
              <a:rPr lang="zh-CN" altLang="en-US" sz="2800" dirty="0">
                <a:latin typeface="宋体" pitchFamily="2" charset="-122"/>
                <a:ea typeface="宋体" pitchFamily="2" charset="-122"/>
                <a:cs typeface="Times New Roman" pitchFamily="18" charset="0"/>
              </a:rPr>
              <a:t>把</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加入</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；往</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添加</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；增添</a:t>
            </a:r>
            <a:r>
              <a:rPr lang="zh-CN" altLang="en-US" sz="2800" b="1" dirty="0"/>
              <a:t>　　</a:t>
            </a:r>
            <a:r>
              <a:rPr lang="en-US" sz="2800" b="1" dirty="0"/>
              <a:t>	</a:t>
            </a:r>
            <a:endParaRPr lang="zh-CN" altLang="en-US" sz="2800" dirty="0">
              <a:latin typeface="宋体" pitchFamily="2" charset="-122"/>
              <a:ea typeface="宋体" pitchFamily="2" charset="-122"/>
              <a:cs typeface="Times New Roman" pitchFamily="18" charset="0"/>
            </a:endParaRPr>
          </a:p>
          <a:p>
            <a:r>
              <a:rPr lang="en-US" altLang="zh-CN" sz="2800" dirty="0">
                <a:latin typeface="Calibri" panose="020F0502020204030204" pitchFamily="34" charset="0"/>
                <a:cs typeface="Times New Roman" pitchFamily="18" charset="0"/>
              </a:rPr>
              <a:t>(2) add to          </a:t>
            </a:r>
            <a:r>
              <a:rPr lang="zh-CN" altLang="en-US" sz="2800" dirty="0">
                <a:latin typeface="宋体" pitchFamily="2" charset="-122"/>
                <a:ea typeface="宋体" pitchFamily="2" charset="-122"/>
                <a:cs typeface="Times New Roman" pitchFamily="18" charset="0"/>
              </a:rPr>
              <a:t>（数量、规模、困难、欢乐的）增加；添加</a:t>
            </a:r>
          </a:p>
          <a:p>
            <a:r>
              <a:rPr lang="en-US" altLang="zh-CN" sz="2800" dirty="0">
                <a:latin typeface="Calibri" panose="020F0502020204030204" pitchFamily="34" charset="0"/>
                <a:cs typeface="Times New Roman" pitchFamily="18" charset="0"/>
              </a:rPr>
              <a:t>(3) add up to       </a:t>
            </a:r>
            <a:r>
              <a:rPr lang="zh-CN" altLang="en-US" sz="2800" dirty="0">
                <a:latin typeface="宋体" pitchFamily="2" charset="-122"/>
                <a:ea typeface="宋体" pitchFamily="2" charset="-122"/>
                <a:cs typeface="Times New Roman" pitchFamily="18" charset="0"/>
              </a:rPr>
              <a:t>合计达；共计</a:t>
            </a:r>
          </a:p>
          <a:p>
            <a:r>
              <a:rPr lang="en-US" altLang="zh-CN" sz="2800" dirty="0">
                <a:latin typeface="Calibri" panose="020F0502020204030204" pitchFamily="34" charset="0"/>
                <a:cs typeface="Times New Roman" pitchFamily="18" charset="0"/>
              </a:rPr>
              <a:t>(4) addition          n.  </a:t>
            </a:r>
            <a:r>
              <a:rPr lang="zh-CN" altLang="en-US" sz="2800" dirty="0">
                <a:latin typeface="宋体" pitchFamily="2" charset="-122"/>
                <a:ea typeface="宋体" pitchFamily="2" charset="-122"/>
                <a:cs typeface="Times New Roman" pitchFamily="18" charset="0"/>
              </a:rPr>
              <a:t>加；加法；增加的人（物）  </a:t>
            </a:r>
            <a:endParaRPr lang="en-US" altLang="zh-CN" sz="2800" dirty="0">
              <a:latin typeface="宋体" pitchFamily="2" charset="-122"/>
              <a:ea typeface="宋体" pitchFamily="2" charset="-122"/>
              <a:cs typeface="Times New Roman" pitchFamily="18" charset="0"/>
            </a:endParaRPr>
          </a:p>
          <a:p>
            <a:r>
              <a:rPr lang="en-US" altLang="zh-CN" sz="2800" b="1" dirty="0"/>
              <a:t>         </a:t>
            </a:r>
            <a:r>
              <a:rPr lang="en-US" altLang="zh-CN" sz="2800" dirty="0">
                <a:latin typeface="Calibri" panose="020F0502020204030204" pitchFamily="34" charset="0"/>
                <a:cs typeface="Times New Roman" pitchFamily="18" charset="0"/>
              </a:rPr>
              <a:t>in addition = besides  adv. </a:t>
            </a:r>
            <a:r>
              <a:rPr lang="zh-CN" altLang="en-US" sz="2800" dirty="0">
                <a:latin typeface="宋体" pitchFamily="2" charset="-122"/>
                <a:ea typeface="宋体" pitchFamily="2" charset="-122"/>
                <a:cs typeface="Times New Roman" pitchFamily="18" charset="0"/>
              </a:rPr>
              <a:t>而且</a:t>
            </a:r>
            <a:endParaRPr lang="en-US" altLang="zh-CN" sz="2800" dirty="0">
              <a:latin typeface="宋体" pitchFamily="2" charset="-122"/>
              <a:ea typeface="宋体" pitchFamily="2" charset="-122"/>
              <a:cs typeface="Times New Roman" pitchFamily="18" charset="0"/>
            </a:endParaRPr>
          </a:p>
          <a:p>
            <a:r>
              <a:rPr lang="en-US" altLang="zh-CN" sz="2800" b="1" dirty="0"/>
              <a:t>         </a:t>
            </a:r>
            <a:r>
              <a:rPr lang="en-US" altLang="zh-CN" sz="2800" dirty="0">
                <a:latin typeface="Calibri" panose="020F0502020204030204" pitchFamily="34" charset="0"/>
                <a:cs typeface="Times New Roman" pitchFamily="18" charset="0"/>
              </a:rPr>
              <a:t>in addition to </a:t>
            </a:r>
            <a:r>
              <a:rPr lang="en-US" altLang="zh-CN" sz="2800" dirty="0" err="1">
                <a:latin typeface="Calibri" panose="020F0502020204030204" pitchFamily="34" charset="0"/>
                <a:cs typeface="Times New Roman" pitchFamily="18" charset="0"/>
              </a:rPr>
              <a:t>sth</a:t>
            </a:r>
            <a:r>
              <a:rPr lang="en-US" altLang="zh-CN" sz="2800" dirty="0">
                <a:latin typeface="Calibri" panose="020F0502020204030204" pitchFamily="34" charset="0"/>
                <a:cs typeface="Times New Roman" pitchFamily="18" charset="0"/>
              </a:rPr>
              <a:t> = besides </a:t>
            </a:r>
            <a:r>
              <a:rPr lang="en-US" altLang="zh-CN" sz="2800" dirty="0" err="1">
                <a:latin typeface="Calibri" panose="020F0502020204030204" pitchFamily="34" charset="0"/>
                <a:cs typeface="Times New Roman" pitchFamily="18" charset="0"/>
              </a:rPr>
              <a:t>sth</a:t>
            </a:r>
            <a:r>
              <a:rPr lang="en-US" altLang="zh-CN" sz="2800" dirty="0">
                <a:latin typeface="Calibri" panose="020F0502020204030204" pitchFamily="34" charset="0"/>
                <a:cs typeface="Times New Roman" pitchFamily="18" charset="0"/>
              </a:rPr>
              <a:t>  prep. </a:t>
            </a:r>
            <a:r>
              <a:rPr lang="zh-CN" altLang="en-US" sz="2800" dirty="0">
                <a:latin typeface="宋体" pitchFamily="2" charset="-122"/>
                <a:ea typeface="宋体" pitchFamily="2" charset="-122"/>
                <a:cs typeface="Times New Roman" pitchFamily="18" charset="0"/>
              </a:rPr>
              <a:t>除</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之外</a:t>
            </a:r>
          </a:p>
          <a:p>
            <a:r>
              <a:rPr lang="en-US" altLang="zh-CN" sz="2800" dirty="0">
                <a:latin typeface="Calibri" panose="020F0502020204030204" pitchFamily="34" charset="0"/>
                <a:cs typeface="Times New Roman" pitchFamily="18" charset="0"/>
              </a:rPr>
              <a:t>(5) additionally   adv.  </a:t>
            </a:r>
            <a:r>
              <a:rPr lang="zh-CN" altLang="en-US" sz="2800" dirty="0">
                <a:latin typeface="宋体" pitchFamily="2" charset="-122"/>
                <a:ea typeface="宋体" pitchFamily="2" charset="-122"/>
                <a:cs typeface="Times New Roman" pitchFamily="18" charset="0"/>
              </a:rPr>
              <a:t>而且</a:t>
            </a:r>
            <a:endParaRPr lang="en-US" altLang="zh-CN" sz="2800" dirty="0">
              <a:latin typeface="宋体" pitchFamily="2" charset="-122"/>
              <a:ea typeface="宋体" pitchFamily="2" charset="-122"/>
              <a:cs typeface="Times New Roman" pitchFamily="18" charset="0"/>
            </a:endParaRPr>
          </a:p>
          <a:p>
            <a:r>
              <a:rPr lang="en-US" altLang="zh-CN" sz="2800" dirty="0">
                <a:latin typeface="Calibri" panose="020F0502020204030204" pitchFamily="34" charset="0"/>
                <a:cs typeface="Times New Roman" pitchFamily="18" charset="0"/>
              </a:rPr>
              <a:t>(6) additional      adj.  </a:t>
            </a:r>
            <a:r>
              <a:rPr lang="zh-CN" altLang="en-US" sz="2800" dirty="0">
                <a:latin typeface="宋体" pitchFamily="2" charset="-122"/>
                <a:ea typeface="宋体" pitchFamily="2" charset="-122"/>
                <a:cs typeface="Times New Roman" pitchFamily="18" charset="0"/>
              </a:rPr>
              <a:t>附加的；添加的     </a:t>
            </a:r>
            <a:r>
              <a:rPr lang="en-US" altLang="zh-CN" sz="2800" dirty="0">
                <a:latin typeface="Calibri" panose="020F0502020204030204" pitchFamily="34" charset="0"/>
                <a:cs typeface="Times New Roman" pitchFamily="18" charset="0"/>
              </a:rPr>
              <a:t>additive  n.  </a:t>
            </a:r>
            <a:r>
              <a:rPr lang="zh-CN" altLang="en-US" sz="2800" dirty="0">
                <a:latin typeface="宋体" pitchFamily="2" charset="-122"/>
                <a:ea typeface="宋体" pitchFamily="2" charset="-122"/>
                <a:cs typeface="Times New Roman" pitchFamily="18" charset="0"/>
              </a:rPr>
              <a:t>添加物</a:t>
            </a:r>
          </a:p>
          <a:p>
            <a:endParaRPr lang="en-US" altLang="zh-CN" sz="2800" dirty="0">
              <a:latin typeface="宋体" pitchFamily="2" charset="-122"/>
              <a:ea typeface="宋体" pitchFamily="2" charset="-122"/>
              <a:cs typeface="Times New Roman" pitchFamily="18" charset="0"/>
            </a:endParaRPr>
          </a:p>
          <a:p>
            <a:endParaRPr lang="zh-CN" altLang="en-US" sz="2800" dirty="0">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1"/>
                                        </p:tgtEl>
                                      </p:cBhvr>
                                    </p:animEffect>
                                    <p:animScale>
                                      <p:cBhvr>
                                        <p:cTn id="1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365425"/>
            <a:ext cx="1619959"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494205"/>
            <a:ext cx="7389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2718486" y="365426"/>
            <a:ext cx="3015049"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800" dirty="0">
                <a:solidFill>
                  <a:schemeClr val="bg1"/>
                </a:solidFill>
                <a:latin typeface="Calibri" pitchFamily="34" charset="0"/>
                <a:ea typeface="宋体" pitchFamily="2" charset="-122"/>
                <a:cs typeface="Times New Roman" pitchFamily="18" charset="0"/>
                <a:sym typeface="Arial" panose="020B0604020202020204"/>
              </a:rPr>
              <a:t>add</a:t>
            </a:r>
            <a:r>
              <a:rPr lang="zh-CN" altLang="en-US" sz="2800" dirty="0">
                <a:solidFill>
                  <a:schemeClr val="bg1"/>
                </a:solidFill>
                <a:latin typeface="宋体" pitchFamily="2" charset="-122"/>
                <a:ea typeface="宋体" pitchFamily="2" charset="-122"/>
                <a:cs typeface="Times New Roman" pitchFamily="18" charset="0"/>
                <a:sym typeface="Arial" panose="020B0604020202020204"/>
              </a:rPr>
              <a:t>短语填空</a:t>
            </a:r>
          </a:p>
        </p:txBody>
      </p:sp>
      <p:pic>
        <p:nvPicPr>
          <p:cNvPr id="2" name="图片 1" descr="66"/>
          <p:cNvPicPr>
            <a:picLocks noChangeAspect="1"/>
          </p:cNvPicPr>
          <p:nvPr/>
        </p:nvPicPr>
        <p:blipFill>
          <a:blip r:embed="rId4"/>
          <a:stretch>
            <a:fillRect/>
          </a:stretch>
        </p:blipFill>
        <p:spPr>
          <a:xfrm>
            <a:off x="327660" y="318228"/>
            <a:ext cx="762000" cy="746760"/>
          </a:xfrm>
          <a:prstGeom prst="rect">
            <a:avLst/>
          </a:prstGeom>
        </p:spPr>
      </p:pic>
      <p:sp>
        <p:nvSpPr>
          <p:cNvPr id="12" name="TextBox 11"/>
          <p:cNvSpPr txBox="1"/>
          <p:nvPr/>
        </p:nvSpPr>
        <p:spPr>
          <a:xfrm>
            <a:off x="284204" y="997909"/>
            <a:ext cx="11907795" cy="8063746"/>
          </a:xfrm>
          <a:prstGeom prst="rect">
            <a:avLst/>
          </a:prstGeom>
          <a:noFill/>
        </p:spPr>
        <p:txBody>
          <a:bodyPr wrap="square" rtlCol="0">
            <a:spAutoFit/>
          </a:bodyPr>
          <a:lstStyle/>
          <a:p>
            <a:pPr marL="514350" indent="-514350">
              <a:lnSpc>
                <a:spcPct val="90000"/>
              </a:lnSpc>
            </a:pPr>
            <a:r>
              <a:rPr lang="en-US" altLang="zh-CN" sz="2800" dirty="0">
                <a:latin typeface="Calibri" pitchFamily="34" charset="0"/>
              </a:rPr>
              <a:t>(1)Will you ________ more sugar ________ your coffee?</a:t>
            </a:r>
          </a:p>
          <a:p>
            <a:pPr marL="514350" indent="-514350">
              <a:lnSpc>
                <a:spcPct val="90000"/>
              </a:lnSpc>
            </a:pPr>
            <a:endParaRPr lang="en-US" altLang="zh-CN" sz="2800" dirty="0">
              <a:latin typeface="Calibri" pitchFamily="34" charset="0"/>
            </a:endParaRPr>
          </a:p>
          <a:p>
            <a:pPr>
              <a:lnSpc>
                <a:spcPct val="90000"/>
              </a:lnSpc>
            </a:pPr>
            <a:r>
              <a:rPr lang="en-US" altLang="zh-CN" sz="2800" dirty="0">
                <a:latin typeface="Calibri" pitchFamily="34" charset="0"/>
              </a:rPr>
              <a:t>(2)The official expressed great concern over the food safety ________</a:t>
            </a:r>
            <a:r>
              <a:rPr lang="zh-CN" altLang="en-US" sz="2800" dirty="0">
                <a:latin typeface="Calibri" pitchFamily="34" charset="0"/>
              </a:rPr>
              <a:t>（</a:t>
            </a:r>
            <a:r>
              <a:rPr lang="zh-CN" altLang="en-US" sz="2800" dirty="0">
                <a:latin typeface="宋体" pitchFamily="2" charset="-122"/>
                <a:ea typeface="宋体" pitchFamily="2" charset="-122"/>
              </a:rPr>
              <a:t>补充说</a:t>
            </a:r>
            <a:r>
              <a:rPr lang="zh-CN" altLang="en-US" sz="2800" dirty="0">
                <a:latin typeface="Calibri" pitchFamily="34" charset="0"/>
              </a:rPr>
              <a:t>）</a:t>
            </a:r>
            <a:r>
              <a:rPr lang="en-US" altLang="zh-CN" sz="2800" dirty="0">
                <a:latin typeface="Calibri" pitchFamily="34" charset="0"/>
              </a:rPr>
              <a:t>the government would take more measures to prevent such cases happening again.</a:t>
            </a:r>
            <a:endParaRPr lang="zh-CN" altLang="en-US" sz="2800" dirty="0">
              <a:latin typeface="Calibri" pitchFamily="34" charset="0"/>
            </a:endParaRPr>
          </a:p>
          <a:p>
            <a:pPr>
              <a:lnSpc>
                <a:spcPct val="90000"/>
              </a:lnSpc>
            </a:pPr>
            <a:endParaRPr lang="en-US" altLang="zh-CN" sz="2800" dirty="0">
              <a:latin typeface="Calibri" pitchFamily="34" charset="0"/>
            </a:endParaRPr>
          </a:p>
          <a:p>
            <a:pPr>
              <a:lnSpc>
                <a:spcPct val="90000"/>
              </a:lnSpc>
            </a:pPr>
            <a:r>
              <a:rPr lang="en-US" altLang="zh-CN" sz="2800" dirty="0">
                <a:latin typeface="Calibri" pitchFamily="34" charset="0"/>
              </a:rPr>
              <a:t>(3) Setting off fireworks ________ the pleasant atmosphere of the Spring Festival.</a:t>
            </a:r>
          </a:p>
          <a:p>
            <a:pPr>
              <a:lnSpc>
                <a:spcPct val="90000"/>
              </a:lnSpc>
            </a:pPr>
            <a:endParaRPr lang="en-US" altLang="zh-CN" sz="2800" u="sng" dirty="0">
              <a:latin typeface="Calibri" pitchFamily="34" charset="0"/>
            </a:endParaRPr>
          </a:p>
          <a:p>
            <a:pPr>
              <a:lnSpc>
                <a:spcPct val="90000"/>
              </a:lnSpc>
            </a:pPr>
            <a:r>
              <a:rPr lang="en-US" altLang="zh-CN" sz="2800" dirty="0">
                <a:latin typeface="Calibri" pitchFamily="34" charset="0"/>
              </a:rPr>
              <a:t>(4) Please ________ the numbers and I’m sure they will ________ more than 1000. </a:t>
            </a:r>
          </a:p>
          <a:p>
            <a:pPr>
              <a:lnSpc>
                <a:spcPct val="90000"/>
              </a:lnSpc>
            </a:pPr>
            <a:endParaRPr lang="en-US" altLang="zh-CN" sz="2800" dirty="0">
              <a:latin typeface="Calibri" pitchFamily="34" charset="0"/>
            </a:endParaRPr>
          </a:p>
          <a:p>
            <a:pPr>
              <a:lnSpc>
                <a:spcPct val="90000"/>
              </a:lnSpc>
            </a:pPr>
            <a:r>
              <a:rPr lang="en-US" altLang="zh-CN" sz="2800" dirty="0">
                <a:latin typeface="Calibri" pitchFamily="34" charset="0"/>
              </a:rPr>
              <a:t>(5)The natural scenery and the newly-built tall buildings along the streets  ________ the beauty of my hometown.  </a:t>
            </a:r>
          </a:p>
          <a:p>
            <a:pPr>
              <a:lnSpc>
                <a:spcPct val="90000"/>
              </a:lnSpc>
            </a:pPr>
            <a:endParaRPr lang="en-US" altLang="zh-CN" sz="2800" dirty="0">
              <a:latin typeface="Calibri" pitchFamily="34" charset="0"/>
            </a:endParaRPr>
          </a:p>
          <a:p>
            <a:pPr>
              <a:lnSpc>
                <a:spcPct val="90000"/>
              </a:lnSpc>
            </a:pPr>
            <a:r>
              <a:rPr lang="en-US" altLang="zh-CN" sz="2800" dirty="0">
                <a:latin typeface="Calibri" pitchFamily="34" charset="0"/>
              </a:rPr>
              <a:t>6. Seven ________ eight,  we can get fifteen.</a:t>
            </a:r>
          </a:p>
          <a:p>
            <a:r>
              <a:rPr lang="en-US" altLang="en-US" sz="2800" dirty="0">
                <a:latin typeface="宋体" pitchFamily="2" charset="-122"/>
                <a:ea typeface="宋体" pitchFamily="2" charset="-122"/>
              </a:rPr>
              <a:t> </a:t>
            </a:r>
            <a:endParaRPr lang="zh-CN" altLang="en-US" sz="2800" dirty="0">
              <a:latin typeface="宋体" pitchFamily="2" charset="-122"/>
              <a:ea typeface="宋体" pitchFamily="2" charset="-122"/>
            </a:endParaRPr>
          </a:p>
          <a:p>
            <a:pPr marL="514350" indent="-514350"/>
            <a:r>
              <a:rPr lang="en-US" altLang="zh-CN" sz="2800" dirty="0">
                <a:latin typeface="Calibri" panose="020F0502020204030204" pitchFamily="34" charset="0"/>
                <a:cs typeface="Times New Roman" pitchFamily="18" charset="0"/>
              </a:rPr>
              <a:t> </a:t>
            </a: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p:txBody>
      </p:sp>
      <p:sp>
        <p:nvSpPr>
          <p:cNvPr id="15" name="Text Box 5"/>
          <p:cNvSpPr txBox="1">
            <a:spLocks noChangeArrowheads="1"/>
          </p:cNvSpPr>
          <p:nvPr/>
        </p:nvSpPr>
        <p:spPr bwMode="auto">
          <a:xfrm>
            <a:off x="3925489" y="3250027"/>
            <a:ext cx="1263166"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adds to</a:t>
            </a:r>
          </a:p>
        </p:txBody>
      </p:sp>
      <p:sp>
        <p:nvSpPr>
          <p:cNvPr id="16" name="Text Box 7"/>
          <p:cNvSpPr txBox="1">
            <a:spLocks noChangeArrowheads="1"/>
          </p:cNvSpPr>
          <p:nvPr/>
        </p:nvSpPr>
        <p:spPr bwMode="auto">
          <a:xfrm>
            <a:off x="1956889" y="3992064"/>
            <a:ext cx="1213794"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add up</a:t>
            </a:r>
          </a:p>
        </p:txBody>
      </p:sp>
      <p:sp>
        <p:nvSpPr>
          <p:cNvPr id="17" name="Text Box 9"/>
          <p:cNvSpPr txBox="1">
            <a:spLocks noChangeArrowheads="1"/>
          </p:cNvSpPr>
          <p:nvPr/>
        </p:nvSpPr>
        <p:spPr bwMode="auto">
          <a:xfrm>
            <a:off x="8357995" y="3992064"/>
            <a:ext cx="1609415"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add up to</a:t>
            </a:r>
          </a:p>
        </p:txBody>
      </p:sp>
      <p:sp>
        <p:nvSpPr>
          <p:cNvPr id="18" name="Text Box 11"/>
          <p:cNvSpPr txBox="1">
            <a:spLocks noChangeArrowheads="1"/>
          </p:cNvSpPr>
          <p:nvPr/>
        </p:nvSpPr>
        <p:spPr bwMode="auto">
          <a:xfrm>
            <a:off x="509875" y="5556753"/>
            <a:ext cx="1142942"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add to</a:t>
            </a:r>
          </a:p>
        </p:txBody>
      </p:sp>
      <p:sp>
        <p:nvSpPr>
          <p:cNvPr id="19" name="Text Box 12"/>
          <p:cNvSpPr txBox="1">
            <a:spLocks noChangeArrowheads="1"/>
          </p:cNvSpPr>
          <p:nvPr/>
        </p:nvSpPr>
        <p:spPr bwMode="auto">
          <a:xfrm>
            <a:off x="1615318" y="6334780"/>
            <a:ext cx="1489190"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added to</a:t>
            </a:r>
          </a:p>
        </p:txBody>
      </p:sp>
      <p:sp>
        <p:nvSpPr>
          <p:cNvPr id="20" name="Text Box 5"/>
          <p:cNvSpPr txBox="1">
            <a:spLocks noChangeArrowheads="1"/>
          </p:cNvSpPr>
          <p:nvPr/>
        </p:nvSpPr>
        <p:spPr bwMode="auto">
          <a:xfrm>
            <a:off x="5669746" y="948516"/>
            <a:ext cx="490519"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to</a:t>
            </a:r>
          </a:p>
        </p:txBody>
      </p:sp>
      <p:sp>
        <p:nvSpPr>
          <p:cNvPr id="24" name="Text Box 5"/>
          <p:cNvSpPr txBox="1">
            <a:spLocks noChangeArrowheads="1"/>
          </p:cNvSpPr>
          <p:nvPr/>
        </p:nvSpPr>
        <p:spPr bwMode="auto">
          <a:xfrm>
            <a:off x="2196538" y="960514"/>
            <a:ext cx="734496"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add</a:t>
            </a:r>
          </a:p>
        </p:txBody>
      </p:sp>
      <p:sp>
        <p:nvSpPr>
          <p:cNvPr id="25" name="Text Box 5"/>
          <p:cNvSpPr txBox="1">
            <a:spLocks noChangeArrowheads="1"/>
          </p:cNvSpPr>
          <p:nvPr/>
        </p:nvSpPr>
        <p:spPr bwMode="auto">
          <a:xfrm>
            <a:off x="9108111" y="1706042"/>
            <a:ext cx="1173719"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adding</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500" fill="hold"/>
                                        <p:tgtEl>
                                          <p:spTgt spid="20"/>
                                        </p:tgtEl>
                                        <p:attrNameLst>
                                          <p:attrName>ppt_x</p:attrName>
                                        </p:attrNameLst>
                                      </p:cBhvr>
                                      <p:tavLst>
                                        <p:tav tm="0">
                                          <p:val>
                                            <p:strVal val="#ppt_x"/>
                                          </p:val>
                                        </p:tav>
                                        <p:tav tm="100000">
                                          <p:val>
                                            <p:strVal val="#ppt_x"/>
                                          </p:val>
                                        </p:tav>
                                      </p:tavLst>
                                    </p:anim>
                                    <p:anim calcmode="lin" valueType="num">
                                      <p:cBhvr additive="base">
                                        <p:cTn id="19"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500" fill="hold"/>
                                        <p:tgtEl>
                                          <p:spTgt spid="16"/>
                                        </p:tgtEl>
                                        <p:attrNameLst>
                                          <p:attrName>ppt_x</p:attrName>
                                        </p:attrNameLst>
                                      </p:cBhvr>
                                      <p:tavLst>
                                        <p:tav tm="0">
                                          <p:val>
                                            <p:strVal val="#ppt_x"/>
                                          </p:val>
                                        </p:tav>
                                        <p:tav tm="100000">
                                          <p:val>
                                            <p:strVal val="#ppt_x"/>
                                          </p:val>
                                        </p:tav>
                                      </p:tavLst>
                                    </p:anim>
                                    <p:anim calcmode="lin" valueType="num">
                                      <p:cBhvr additive="base">
                                        <p:cTn id="37"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grpId="0" nodeType="clickEffect">
                                  <p:stCondLst>
                                    <p:cond delay="0"/>
                                  </p:stCondLst>
                                  <p:childTnLst>
                                    <p:animEffect transition="out" filter="fade">
                                      <p:cBhvr>
                                        <p:cTn id="59" dur="500" tmFilter="0, 0; .2, .5; .8, .5; 1, 0"/>
                                        <p:tgtEl>
                                          <p:spTgt spid="21"/>
                                        </p:tgtEl>
                                      </p:cBhvr>
                                    </p:animEffect>
                                    <p:animScale>
                                      <p:cBhvr>
                                        <p:cTn id="60"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15" grpId="0"/>
      <p:bldP spid="16" grpId="0"/>
      <p:bldP spid="17" grpId="0"/>
      <p:bldP spid="18" grpId="0"/>
      <p:bldP spid="19" grpId="0"/>
      <p:bldP spid="20" grpId="0"/>
      <p:bldP spid="24"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1214"/>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209994"/>
            <a:ext cx="14362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81215"/>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34017"/>
            <a:ext cx="762000" cy="746760"/>
          </a:xfrm>
          <a:prstGeom prst="rect">
            <a:avLst/>
          </a:prstGeom>
        </p:spPr>
      </p:pic>
      <p:sp>
        <p:nvSpPr>
          <p:cNvPr id="12" name="TextBox 11"/>
          <p:cNvSpPr txBox="1"/>
          <p:nvPr/>
        </p:nvSpPr>
        <p:spPr>
          <a:xfrm>
            <a:off x="708660" y="1418047"/>
            <a:ext cx="11180781" cy="7417415"/>
          </a:xfrm>
          <a:prstGeom prst="rect">
            <a:avLst/>
          </a:prstGeom>
          <a:noFill/>
        </p:spPr>
        <p:txBody>
          <a:bodyPr wrap="square" rtlCol="0">
            <a:spAutoFit/>
          </a:bodyPr>
          <a:lstStyle/>
          <a:p>
            <a:pPr marL="514350" indent="-514350"/>
            <a:r>
              <a:rPr lang="en-US" altLang="zh-CN" sz="2800" dirty="0">
                <a:latin typeface="Calibri" panose="020F0502020204030204" pitchFamily="34" charset="0"/>
                <a:cs typeface="Times New Roman" pitchFamily="18" charset="0"/>
              </a:rPr>
              <a:t>2. upset    adj. [not before a noun] unhappy or disappointed because of </a:t>
            </a:r>
            <a:r>
              <a:rPr lang="en-US" altLang="zh-CN" sz="2800" dirty="0" err="1">
                <a:latin typeface="Calibri" panose="020F0502020204030204" pitchFamily="34" charset="0"/>
                <a:cs typeface="Times New Roman" pitchFamily="18" charset="0"/>
              </a:rPr>
              <a:t>sth</a:t>
            </a:r>
            <a:r>
              <a:rPr lang="en-US" altLang="zh-CN" sz="2800" dirty="0">
                <a:latin typeface="Calibri" panose="020F0502020204030204" pitchFamily="34" charset="0"/>
                <a:cs typeface="Times New Roman" pitchFamily="18" charset="0"/>
              </a:rPr>
              <a:t>   </a:t>
            </a:r>
          </a:p>
          <a:p>
            <a:pPr marL="514350" indent="-514350"/>
            <a:r>
              <a:rPr lang="en-US" altLang="zh-CN" sz="2800" dirty="0">
                <a:latin typeface="Calibri" panose="020F0502020204030204" pitchFamily="34" charset="0"/>
                <a:cs typeface="Times New Roman" pitchFamily="18" charset="0"/>
              </a:rPr>
              <a:t>                          unpleasant that has happened </a:t>
            </a:r>
            <a:r>
              <a:rPr lang="zh-CN" altLang="en-US" sz="2800" dirty="0">
                <a:latin typeface="宋体" pitchFamily="2" charset="-122"/>
                <a:ea typeface="宋体" pitchFamily="2" charset="-122"/>
                <a:cs typeface="Times New Roman" pitchFamily="18" charset="0"/>
              </a:rPr>
              <a:t>心烦意乱的；不高兴；沮丧</a:t>
            </a:r>
            <a:endParaRPr lang="en-US" altLang="zh-CN" sz="2800" dirty="0">
              <a:latin typeface="宋体" pitchFamily="2" charset="-122"/>
              <a:ea typeface="宋体" pitchFamily="2" charset="-122"/>
              <a:cs typeface="Times New Roman" pitchFamily="18" charset="0"/>
            </a:endParaRPr>
          </a:p>
          <a:p>
            <a:pPr marL="514350" indent="-514350"/>
            <a:r>
              <a:rPr lang="en-US" altLang="zh-CN" sz="2800" dirty="0">
                <a:latin typeface="Calibri" panose="020F0502020204030204" pitchFamily="34" charset="0"/>
                <a:cs typeface="Times New Roman" pitchFamily="18" charset="0"/>
              </a:rPr>
              <a:t>                  </a:t>
            </a:r>
            <a:r>
              <a:rPr lang="en-US" altLang="zh-CN" sz="2800" dirty="0" err="1">
                <a:latin typeface="Calibri" panose="020F0502020204030204" pitchFamily="34" charset="0"/>
                <a:cs typeface="Times New Roman" pitchFamily="18" charset="0"/>
              </a:rPr>
              <a:t>vt</a:t>
            </a:r>
            <a:r>
              <a:rPr lang="en-US" altLang="zh-CN" sz="2800" dirty="0">
                <a:latin typeface="Calibri" panose="020F0502020204030204" pitchFamily="34" charset="0"/>
                <a:cs typeface="Times New Roman" pitchFamily="18" charset="0"/>
              </a:rPr>
              <a:t>.   to make </a:t>
            </a:r>
            <a:r>
              <a:rPr lang="en-US" altLang="zh-CN" sz="2800" dirty="0" err="1">
                <a:latin typeface="Calibri" panose="020F0502020204030204" pitchFamily="34" charset="0"/>
                <a:cs typeface="Times New Roman" pitchFamily="18" charset="0"/>
              </a:rPr>
              <a:t>sb</a:t>
            </a:r>
            <a:r>
              <a:rPr lang="en-US" altLang="zh-CN" sz="2800" dirty="0">
                <a:latin typeface="Calibri" panose="020F0502020204030204" pitchFamily="34" charset="0"/>
                <a:cs typeface="Times New Roman" pitchFamily="18" charset="0"/>
              </a:rPr>
              <a:t>/yourself feel unhappy, anxious or annoyed      </a:t>
            </a:r>
            <a:endParaRPr lang="en-US" altLang="zh-CN" sz="2800" dirty="0">
              <a:latin typeface="Calibri" panose="020F0502020204030204" pitchFamily="34" charset="0"/>
              <a:ea typeface="宋体" pitchFamily="2" charset="-122"/>
              <a:cs typeface="Times New Roman" pitchFamily="18" charset="0"/>
            </a:endParaRPr>
          </a:p>
          <a:p>
            <a:pPr marL="514350" indent="-514350"/>
            <a:r>
              <a:rPr lang="en-US" altLang="zh-CN" sz="2800" dirty="0">
                <a:latin typeface="Calibri" panose="020F0502020204030204" pitchFamily="34" charset="0"/>
                <a:ea typeface="宋体" pitchFamily="2" charset="-122"/>
                <a:cs typeface="Times New Roman" pitchFamily="18" charset="0"/>
              </a:rPr>
              <a:t>                         </a:t>
            </a:r>
            <a:r>
              <a:rPr lang="zh-CN" altLang="en-US" sz="2800" dirty="0">
                <a:latin typeface="宋体" pitchFamily="2" charset="-122"/>
                <a:ea typeface="宋体" pitchFamily="2" charset="-122"/>
                <a:cs typeface="Times New Roman" pitchFamily="18" charset="0"/>
              </a:rPr>
              <a:t>使烦恼；使心烦意乱；使生气</a:t>
            </a:r>
            <a:endParaRPr lang="en-US" altLang="zh-CN" sz="2800" dirty="0">
              <a:latin typeface="宋体" pitchFamily="2" charset="-122"/>
              <a:ea typeface="宋体" pitchFamily="2" charset="-122"/>
              <a:cs typeface="Times New Roman" pitchFamily="18" charset="0"/>
            </a:endParaRPr>
          </a:p>
          <a:p>
            <a:r>
              <a:rPr lang="en-US" altLang="zh-CN" sz="2800" dirty="0">
                <a:latin typeface="Calibri" panose="020F0502020204030204" pitchFamily="34" charset="0"/>
                <a:cs typeface="Times New Roman" pitchFamily="18" charset="0"/>
              </a:rPr>
              <a:t>She </a:t>
            </a:r>
            <a:r>
              <a:rPr lang="en-US" altLang="zh-CN" sz="2800" dirty="0">
                <a:solidFill>
                  <a:srgbClr val="FF0000"/>
                </a:solidFill>
                <a:latin typeface="Calibri" panose="020F0502020204030204" pitchFamily="34" charset="0"/>
                <a:cs typeface="Times New Roman" pitchFamily="18" charset="0"/>
              </a:rPr>
              <a:t>was upset</a:t>
            </a:r>
            <a:r>
              <a:rPr lang="en-US" altLang="zh-CN" sz="2800" dirty="0">
                <a:latin typeface="Calibri" panose="020F0502020204030204" pitchFamily="34" charset="0"/>
                <a:cs typeface="Times New Roman" pitchFamily="18" charset="0"/>
              </a:rPr>
              <a:t> to know that her application for the position was refused.</a:t>
            </a:r>
            <a:endParaRPr lang="zh-CN" altLang="en-US" sz="2800" dirty="0">
              <a:latin typeface="Calibri" panose="020F0502020204030204" pitchFamily="34" charset="0"/>
              <a:cs typeface="Times New Roman" pitchFamily="18" charset="0"/>
            </a:endParaRPr>
          </a:p>
          <a:p>
            <a:r>
              <a:rPr lang="en-US" altLang="zh-CN" sz="2800" dirty="0">
                <a:latin typeface="Calibri" panose="020F0502020204030204" pitchFamily="34" charset="0"/>
                <a:cs typeface="Times New Roman" pitchFamily="18" charset="0"/>
              </a:rPr>
              <a:t>Don’t </a:t>
            </a:r>
            <a:r>
              <a:rPr lang="en-US" altLang="zh-CN" sz="2800" dirty="0">
                <a:solidFill>
                  <a:srgbClr val="FF0000"/>
                </a:solidFill>
                <a:latin typeface="Calibri" panose="020F0502020204030204" pitchFamily="34" charset="0"/>
                <a:cs typeface="Times New Roman" pitchFamily="18" charset="0"/>
              </a:rPr>
              <a:t>upset</a:t>
            </a:r>
            <a:r>
              <a:rPr lang="en-US" altLang="zh-CN" sz="2800" dirty="0">
                <a:latin typeface="Calibri" panose="020F0502020204030204" pitchFamily="34" charset="0"/>
                <a:cs typeface="Times New Roman" pitchFamily="18" charset="0"/>
              </a:rPr>
              <a:t> yourself about it—no harm has been done.</a:t>
            </a:r>
            <a:endParaRPr lang="zh-CN" altLang="en-US" sz="2800" dirty="0">
              <a:latin typeface="Calibri" panose="020F0502020204030204" pitchFamily="34" charset="0"/>
              <a:cs typeface="Times New Roman" pitchFamily="18" charset="0"/>
            </a:endParaRPr>
          </a:p>
          <a:p>
            <a:pPr marL="514350" indent="-514350"/>
            <a:r>
              <a:rPr lang="zh-CN" altLang="en-US" sz="2800" dirty="0">
                <a:solidFill>
                  <a:schemeClr val="accent1"/>
                </a:solidFill>
                <a:latin typeface="宋体" pitchFamily="2" charset="-122"/>
                <a:ea typeface="宋体" pitchFamily="2" charset="-122"/>
                <a:cs typeface="Times New Roman" pitchFamily="18" charset="0"/>
              </a:rPr>
              <a:t>考点必记</a:t>
            </a:r>
            <a:endParaRPr lang="en-US" altLang="zh-CN" sz="2800" dirty="0">
              <a:solidFill>
                <a:schemeClr val="accent1"/>
              </a:solidFill>
              <a:latin typeface="宋体" pitchFamily="2" charset="-122"/>
              <a:ea typeface="宋体" pitchFamily="2" charset="-122"/>
              <a:cs typeface="Times New Roman" pitchFamily="18" charset="0"/>
            </a:endParaRPr>
          </a:p>
          <a:p>
            <a:r>
              <a:rPr lang="en-US" altLang="zh-CN" sz="2800" dirty="0">
                <a:latin typeface="Calibri" panose="020F0502020204030204" pitchFamily="34" charset="0"/>
                <a:cs typeface="Times New Roman" pitchFamily="18" charset="0"/>
              </a:rPr>
              <a:t>(1) be upset about/over </a:t>
            </a:r>
            <a:r>
              <a:rPr lang="en-US" altLang="zh-CN" sz="2800" dirty="0" err="1">
                <a:latin typeface="Calibri" panose="020F0502020204030204" pitchFamily="34" charset="0"/>
                <a:cs typeface="Times New Roman" pitchFamily="18" charset="0"/>
              </a:rPr>
              <a:t>sth</a:t>
            </a:r>
            <a:r>
              <a:rPr lang="en-US" altLang="zh-CN" sz="2800" dirty="0">
                <a:latin typeface="Calibri" panose="020F0502020204030204" pitchFamily="34" charset="0"/>
                <a:cs typeface="Times New Roman" pitchFamily="18" charset="0"/>
              </a:rPr>
              <a:t>    </a:t>
            </a:r>
            <a:r>
              <a:rPr lang="zh-CN" altLang="en-US" sz="2800" dirty="0">
                <a:latin typeface="宋体" pitchFamily="2" charset="-122"/>
                <a:ea typeface="宋体" pitchFamily="2" charset="-122"/>
                <a:cs typeface="Times New Roman" pitchFamily="18" charset="0"/>
              </a:rPr>
              <a:t>为</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烦心</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不安</a:t>
            </a:r>
          </a:p>
          <a:p>
            <a:r>
              <a:rPr lang="zh-CN" altLang="en-US" sz="2800" dirty="0">
                <a:latin typeface="Calibri" panose="020F0502020204030204" pitchFamily="34" charset="0"/>
                <a:cs typeface="Times New Roman" pitchFamily="18" charset="0"/>
              </a:rPr>
              <a:t>      </a:t>
            </a:r>
            <a:r>
              <a:rPr lang="en-US" altLang="zh-CN" sz="2800" dirty="0">
                <a:latin typeface="Calibri" panose="020F0502020204030204" pitchFamily="34" charset="0"/>
                <a:cs typeface="Times New Roman" pitchFamily="18" charset="0"/>
              </a:rPr>
              <a:t>be upset that…                    </a:t>
            </a:r>
            <a:r>
              <a:rPr lang="zh-CN" altLang="en-US" sz="2800" dirty="0">
                <a:latin typeface="宋体" pitchFamily="2" charset="-122"/>
                <a:ea typeface="宋体" pitchFamily="2" charset="-122"/>
                <a:cs typeface="Times New Roman" pitchFamily="18" charset="0"/>
              </a:rPr>
              <a:t>心烦</a:t>
            </a:r>
            <a:r>
              <a:rPr lang="en-US" altLang="zh-CN" sz="2800" dirty="0">
                <a:latin typeface="宋体" pitchFamily="2" charset="-122"/>
                <a:ea typeface="宋体" pitchFamily="2" charset="-122"/>
                <a:cs typeface="Times New Roman" pitchFamily="18" charset="0"/>
              </a:rPr>
              <a:t>…</a:t>
            </a:r>
          </a:p>
          <a:p>
            <a:r>
              <a:rPr lang="en-US" altLang="zh-CN" sz="2800" dirty="0">
                <a:latin typeface="Calibri" panose="020F0502020204030204" pitchFamily="34" charset="0"/>
                <a:cs typeface="Times New Roman" pitchFamily="18" charset="0"/>
              </a:rPr>
              <a:t>(2) It upsets sb that…               </a:t>
            </a:r>
            <a:r>
              <a:rPr lang="zh-CN" altLang="en-US" sz="2800" dirty="0">
                <a:latin typeface="宋体" pitchFamily="2" charset="-122"/>
                <a:ea typeface="宋体" pitchFamily="2" charset="-122"/>
                <a:cs typeface="Times New Roman" pitchFamily="18" charset="0"/>
              </a:rPr>
              <a:t>让某人心烦的是</a:t>
            </a:r>
            <a:r>
              <a:rPr lang="en-US" altLang="zh-CN" sz="2800" dirty="0">
                <a:latin typeface="宋体" pitchFamily="2" charset="-122"/>
                <a:ea typeface="宋体" pitchFamily="2" charset="-122"/>
                <a:cs typeface="Times New Roman" pitchFamily="18" charset="0"/>
              </a:rPr>
              <a:t>……</a:t>
            </a:r>
          </a:p>
          <a:p>
            <a:r>
              <a:rPr lang="en-US" altLang="zh-CN" sz="2800" dirty="0">
                <a:latin typeface="Calibri" panose="020F0502020204030204" pitchFamily="34" charset="0"/>
                <a:cs typeface="Times New Roman" pitchFamily="18" charset="0"/>
              </a:rPr>
              <a:t>      It upsets sb to do </a:t>
            </a:r>
            <a:r>
              <a:rPr lang="en-US" altLang="zh-CN" sz="2800" dirty="0" err="1">
                <a:latin typeface="Calibri" panose="020F0502020204030204" pitchFamily="34" charset="0"/>
                <a:cs typeface="Times New Roman" pitchFamily="18" charset="0"/>
              </a:rPr>
              <a:t>sth</a:t>
            </a:r>
            <a:r>
              <a:rPr lang="en-US" altLang="zh-CN" sz="2800" dirty="0">
                <a:latin typeface="Calibri" panose="020F0502020204030204" pitchFamily="34" charset="0"/>
                <a:cs typeface="Times New Roman" pitchFamily="18" charset="0"/>
              </a:rPr>
              <a:t>.         </a:t>
            </a:r>
            <a:r>
              <a:rPr lang="zh-CN" altLang="en-US" sz="2800" dirty="0">
                <a:latin typeface="宋体" pitchFamily="2" charset="-122"/>
                <a:ea typeface="宋体" pitchFamily="2" charset="-122"/>
                <a:cs typeface="Times New Roman" pitchFamily="18" charset="0"/>
              </a:rPr>
              <a:t>做某事使某人不安</a:t>
            </a:r>
            <a:r>
              <a:rPr lang="en-US" sz="2800" b="1" dirty="0"/>
              <a:t>	</a:t>
            </a:r>
          </a:p>
          <a:p>
            <a:r>
              <a:rPr lang="en-US" altLang="zh-CN" sz="2800" dirty="0">
                <a:latin typeface="Calibri" panose="020F0502020204030204" pitchFamily="34" charset="0"/>
                <a:cs typeface="Times New Roman" pitchFamily="18" charset="0"/>
              </a:rPr>
              <a:t>      upset oneself about </a:t>
            </a:r>
            <a:r>
              <a:rPr lang="en-US" altLang="zh-CN" sz="2800" dirty="0" err="1">
                <a:latin typeface="Calibri" panose="020F0502020204030204" pitchFamily="34" charset="0"/>
                <a:cs typeface="Times New Roman" pitchFamily="18" charset="0"/>
              </a:rPr>
              <a:t>sth</a:t>
            </a:r>
            <a:r>
              <a:rPr lang="en-US" altLang="zh-CN" sz="2800" dirty="0">
                <a:latin typeface="Calibri" panose="020F0502020204030204" pitchFamily="34" charset="0"/>
                <a:cs typeface="Times New Roman" pitchFamily="18" charset="0"/>
              </a:rPr>
              <a:t>     </a:t>
            </a:r>
            <a:r>
              <a:rPr lang="zh-CN" altLang="en-US" sz="2800" dirty="0">
                <a:latin typeface="宋体" pitchFamily="2" charset="-122"/>
                <a:ea typeface="宋体" pitchFamily="2" charset="-122"/>
                <a:cs typeface="Times New Roman" pitchFamily="18" charset="0"/>
              </a:rPr>
              <a:t>为某事面烦恼</a:t>
            </a:r>
            <a:endParaRPr lang="en-US" altLang="zh-CN" sz="2800" dirty="0">
              <a:latin typeface="宋体" pitchFamily="2" charset="-122"/>
              <a:ea typeface="宋体" pitchFamily="2" charset="-122"/>
              <a:cs typeface="Times New Roman" pitchFamily="18" charset="0"/>
            </a:endParaRPr>
          </a:p>
          <a:p>
            <a:endParaRPr lang="zh-CN" altLang="en-US" sz="2800" dirty="0">
              <a:latin typeface="宋体" pitchFamily="2" charset="-122"/>
              <a:ea typeface="宋体" pitchFamily="2" charset="-122"/>
              <a:cs typeface="Times New Roman" pitchFamily="18" charset="0"/>
            </a:endParaRPr>
          </a:p>
          <a:p>
            <a:endParaRPr lang="zh-CN" altLang="en-US" sz="2800" dirty="0">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1"/>
                                        </p:tgtEl>
                                      </p:cBhvr>
                                    </p:animEffect>
                                    <p:animScale>
                                      <p:cBhvr>
                                        <p:cTn id="1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365425"/>
            <a:ext cx="1619959"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494205"/>
            <a:ext cx="7389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2718485" y="365426"/>
            <a:ext cx="2248931"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宋体" pitchFamily="2" charset="-122"/>
                <a:ea typeface="宋体" pitchFamily="2" charset="-122"/>
                <a:cs typeface="Times New Roman" pitchFamily="18" charset="0"/>
                <a:sym typeface="Arial" panose="020B0604020202020204"/>
              </a:rPr>
              <a:t>一句多译</a:t>
            </a:r>
          </a:p>
        </p:txBody>
      </p:sp>
      <p:pic>
        <p:nvPicPr>
          <p:cNvPr id="2" name="图片 1" descr="66"/>
          <p:cNvPicPr>
            <a:picLocks noChangeAspect="1"/>
          </p:cNvPicPr>
          <p:nvPr/>
        </p:nvPicPr>
        <p:blipFill>
          <a:blip r:embed="rId4"/>
          <a:stretch>
            <a:fillRect/>
          </a:stretch>
        </p:blipFill>
        <p:spPr>
          <a:xfrm>
            <a:off x="327660" y="318228"/>
            <a:ext cx="762000" cy="746760"/>
          </a:xfrm>
          <a:prstGeom prst="rect">
            <a:avLst/>
          </a:prstGeom>
        </p:spPr>
      </p:pic>
      <p:sp>
        <p:nvSpPr>
          <p:cNvPr id="12" name="TextBox 11"/>
          <p:cNvSpPr txBox="1"/>
          <p:nvPr/>
        </p:nvSpPr>
        <p:spPr>
          <a:xfrm>
            <a:off x="630194" y="1455118"/>
            <a:ext cx="11259247" cy="6986528"/>
          </a:xfrm>
          <a:prstGeom prst="rect">
            <a:avLst/>
          </a:prstGeom>
          <a:noFill/>
        </p:spPr>
        <p:txBody>
          <a:bodyPr wrap="square" rtlCol="0">
            <a:spAutoFit/>
          </a:bodyPr>
          <a:lstStyle/>
          <a:p>
            <a:r>
              <a:rPr lang="en-US" sz="2800" dirty="0">
                <a:latin typeface="宋体" pitchFamily="2" charset="-122"/>
                <a:ea typeface="宋体" pitchFamily="2" charset="-122"/>
              </a:rPr>
              <a:t>(</a:t>
            </a:r>
            <a:r>
              <a:rPr lang="zh-CN" altLang="en-US" sz="2800" dirty="0">
                <a:latin typeface="宋体" pitchFamily="2" charset="-122"/>
                <a:ea typeface="宋体" pitchFamily="2" charset="-122"/>
              </a:rPr>
              <a:t>山东高考书面表达</a:t>
            </a:r>
            <a:r>
              <a:rPr lang="en-US" sz="2800" dirty="0">
                <a:latin typeface="宋体" pitchFamily="2" charset="-122"/>
                <a:ea typeface="宋体" pitchFamily="2" charset="-122"/>
              </a:rPr>
              <a:t>)</a:t>
            </a:r>
            <a:r>
              <a:rPr lang="zh-CN" altLang="en-US" sz="2800" dirty="0">
                <a:latin typeface="宋体" pitchFamily="2" charset="-122"/>
                <a:ea typeface="宋体" pitchFamily="2" charset="-122"/>
              </a:rPr>
              <a:t>我曾经不擅长英语，掌握词汇少，语法也差，这确实使我伤心。</a:t>
            </a:r>
            <a:endParaRPr lang="en-US" altLang="zh-CN" sz="2800" dirty="0">
              <a:latin typeface="宋体" pitchFamily="2" charset="-122"/>
              <a:ea typeface="宋体" pitchFamily="2" charset="-122"/>
            </a:endParaRPr>
          </a:p>
          <a:p>
            <a:endParaRPr lang="zh-CN" altLang="en-US" sz="2800" dirty="0">
              <a:latin typeface="宋体" pitchFamily="2" charset="-122"/>
              <a:ea typeface="宋体" pitchFamily="2" charset="-122"/>
            </a:endParaRPr>
          </a:p>
          <a:p>
            <a:r>
              <a:rPr lang="en-US" sz="2800" dirty="0">
                <a:latin typeface="Calibri" pitchFamily="34" charset="0"/>
              </a:rPr>
              <a:t>(1)Once I was not very good at English. I didn’t know enough words and my  </a:t>
            </a:r>
          </a:p>
          <a:p>
            <a:r>
              <a:rPr lang="en-US" sz="2800" dirty="0">
                <a:latin typeface="Calibri" pitchFamily="34" charset="0"/>
              </a:rPr>
              <a:t>     grammar was also poor, ____________________.(upset </a:t>
            </a:r>
            <a:r>
              <a:rPr lang="en-US" sz="2800" i="1" dirty="0" err="1">
                <a:latin typeface="Calibri" pitchFamily="34" charset="0"/>
              </a:rPr>
              <a:t>vt</a:t>
            </a:r>
            <a:r>
              <a:rPr lang="en-US" sz="2800" dirty="0" err="1">
                <a:latin typeface="Calibri" pitchFamily="34" charset="0"/>
              </a:rPr>
              <a:t>.</a:t>
            </a:r>
            <a:r>
              <a:rPr lang="en-US" sz="2800" dirty="0">
                <a:latin typeface="Calibri" pitchFamily="34" charset="0"/>
              </a:rPr>
              <a:t>)</a:t>
            </a:r>
          </a:p>
          <a:p>
            <a:endParaRPr lang="en-US" sz="2800" dirty="0">
              <a:latin typeface="Calibri" pitchFamily="34" charset="0"/>
            </a:endParaRPr>
          </a:p>
          <a:p>
            <a:r>
              <a:rPr lang="en-US" sz="2800" dirty="0">
                <a:latin typeface="Calibri" pitchFamily="34" charset="0"/>
              </a:rPr>
              <a:t>(2)Once I was not very good at English. I didn’t know enough words and my </a:t>
            </a:r>
          </a:p>
          <a:p>
            <a:r>
              <a:rPr lang="en-US" sz="2800" dirty="0">
                <a:latin typeface="Calibri" pitchFamily="34" charset="0"/>
              </a:rPr>
              <a:t>    grammar was also poor</a:t>
            </a:r>
            <a:r>
              <a:rPr lang="en-US" altLang="zh-CN" sz="2800" dirty="0">
                <a:latin typeface="Calibri" pitchFamily="34" charset="0"/>
              </a:rPr>
              <a:t>, </a:t>
            </a:r>
            <a:r>
              <a:rPr lang="en-US" sz="2800" dirty="0">
                <a:latin typeface="Calibri" pitchFamily="34" charset="0"/>
              </a:rPr>
              <a:t>and ____________________.(upset </a:t>
            </a:r>
            <a:r>
              <a:rPr lang="en-US" sz="2800" i="1" dirty="0">
                <a:latin typeface="Calibri" pitchFamily="34" charset="0"/>
              </a:rPr>
              <a:t>adj</a:t>
            </a:r>
            <a:r>
              <a:rPr lang="en-US" sz="2800" dirty="0">
                <a:latin typeface="Calibri" pitchFamily="34" charset="0"/>
              </a:rPr>
              <a:t>.)</a:t>
            </a:r>
            <a:endParaRPr lang="zh-CN" altLang="en-US" sz="2800" dirty="0">
              <a:latin typeface="Calibri" pitchFamily="34" charset="0"/>
            </a:endParaRPr>
          </a:p>
          <a:p>
            <a:endParaRPr lang="zh-CN" altLang="en-US" sz="2800" dirty="0"/>
          </a:p>
          <a:p>
            <a:endParaRPr lang="zh-CN" altLang="en-US" sz="2800" dirty="0"/>
          </a:p>
          <a:p>
            <a:endParaRPr lang="zh-CN" altLang="en-US" sz="2800" dirty="0"/>
          </a:p>
          <a:p>
            <a:r>
              <a:rPr lang="en-US" altLang="en-US" sz="2800" dirty="0">
                <a:latin typeface="宋体" pitchFamily="2" charset="-122"/>
                <a:ea typeface="宋体" pitchFamily="2" charset="-122"/>
              </a:rPr>
              <a:t> </a:t>
            </a:r>
            <a:endParaRPr lang="zh-CN" altLang="en-US" sz="2800" dirty="0">
              <a:latin typeface="宋体" pitchFamily="2" charset="-122"/>
              <a:ea typeface="宋体" pitchFamily="2" charset="-122"/>
            </a:endParaRPr>
          </a:p>
          <a:p>
            <a:pPr marL="514350" indent="-514350"/>
            <a:r>
              <a:rPr lang="en-US" altLang="zh-CN" sz="2800" dirty="0">
                <a:latin typeface="Calibri" panose="020F0502020204030204" pitchFamily="34" charset="0"/>
                <a:cs typeface="Times New Roman" pitchFamily="18" charset="0"/>
              </a:rPr>
              <a:t> </a:t>
            </a: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p:txBody>
      </p:sp>
      <p:sp>
        <p:nvSpPr>
          <p:cNvPr id="11" name="Rectangle 4"/>
          <p:cNvSpPr>
            <a:spLocks noChangeArrowheads="1"/>
          </p:cNvSpPr>
          <p:nvPr/>
        </p:nvSpPr>
        <p:spPr bwMode="auto">
          <a:xfrm>
            <a:off x="5167294" y="4446702"/>
            <a:ext cx="3613105" cy="523220"/>
          </a:xfrm>
          <a:prstGeom prst="rect">
            <a:avLst/>
          </a:prstGeom>
          <a:noFill/>
          <a:ln w="9525">
            <a:noFill/>
            <a:miter lim="800000"/>
            <a:headEnd/>
            <a:tailEnd/>
          </a:ln>
        </p:spPr>
        <p:txBody>
          <a:bodyPr wrap="none" anchor="ctr">
            <a:spAutoFit/>
          </a:bodyPr>
          <a:lstStyle/>
          <a:p>
            <a:pPr eaLnBrk="0" hangingPunct="0"/>
            <a:r>
              <a:rPr lang="en-US" altLang="zh-CN" sz="2800" dirty="0">
                <a:solidFill>
                  <a:srgbClr val="FF0000"/>
                </a:solidFill>
                <a:latin typeface="Calibri" pitchFamily="34" charset="0"/>
                <a:cs typeface="Times New Roman" pitchFamily="18" charset="0"/>
              </a:rPr>
              <a:t>it really made me upset</a:t>
            </a:r>
          </a:p>
        </p:txBody>
      </p:sp>
      <p:sp>
        <p:nvSpPr>
          <p:cNvPr id="13" name="Rectangle 5"/>
          <p:cNvSpPr>
            <a:spLocks noChangeArrowheads="1"/>
          </p:cNvSpPr>
          <p:nvPr/>
        </p:nvSpPr>
        <p:spPr bwMode="auto">
          <a:xfrm>
            <a:off x="4768087" y="3151348"/>
            <a:ext cx="3372655" cy="523220"/>
          </a:xfrm>
          <a:prstGeom prst="rect">
            <a:avLst/>
          </a:prstGeom>
          <a:noFill/>
          <a:ln w="9525">
            <a:noFill/>
            <a:miter lim="800000"/>
            <a:headEnd/>
            <a:tailEnd/>
          </a:ln>
        </p:spPr>
        <p:txBody>
          <a:bodyPr wrap="none">
            <a:spAutoFit/>
          </a:bodyPr>
          <a:lstStyle/>
          <a:p>
            <a:pPr eaLnBrk="0" hangingPunct="0"/>
            <a:r>
              <a:rPr lang="en-US" altLang="zh-CN" sz="2800" dirty="0">
                <a:solidFill>
                  <a:srgbClr val="FF0000"/>
                </a:solidFill>
                <a:latin typeface="Calibri" pitchFamily="34" charset="0"/>
              </a:rPr>
              <a:t>which really upset me</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6" presetClass="emph" presetSubtype="0" fill="hold" grpId="0" nodeType="clickEffect">
                                  <p:stCondLst>
                                    <p:cond delay="0"/>
                                  </p:stCondLst>
                                  <p:childTnLst>
                                    <p:animEffect transition="out" filter="fade">
                                      <p:cBhvr>
                                        <p:cTn id="19" dur="500" tmFilter="0, 0; .2, .5; .8, .5; 1, 0"/>
                                        <p:tgtEl>
                                          <p:spTgt spid="21"/>
                                        </p:tgtEl>
                                      </p:cBhvr>
                                    </p:animEffect>
                                    <p:animScale>
                                      <p:cBhvr>
                                        <p:cTn id="20"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11"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1214"/>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209994"/>
            <a:ext cx="14362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81215"/>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34017"/>
            <a:ext cx="762000" cy="746760"/>
          </a:xfrm>
          <a:prstGeom prst="rect">
            <a:avLst/>
          </a:prstGeom>
        </p:spPr>
      </p:pic>
      <p:sp>
        <p:nvSpPr>
          <p:cNvPr id="12" name="TextBox 11"/>
          <p:cNvSpPr txBox="1"/>
          <p:nvPr/>
        </p:nvSpPr>
        <p:spPr>
          <a:xfrm>
            <a:off x="481904" y="664272"/>
            <a:ext cx="10181968" cy="7417415"/>
          </a:xfrm>
          <a:prstGeom prst="rect">
            <a:avLst/>
          </a:prstGeom>
          <a:noFill/>
        </p:spPr>
        <p:txBody>
          <a:bodyPr wrap="square" rtlCol="0">
            <a:spAutoFit/>
          </a:bodyPr>
          <a:lstStyle/>
          <a:p>
            <a:r>
              <a:rPr lang="en-US" altLang="zh-CN" sz="2800" dirty="0">
                <a:latin typeface="Calibri" panose="020F0502020204030204" pitchFamily="34" charset="0"/>
                <a:cs typeface="Times New Roman" pitchFamily="18" charset="0"/>
              </a:rPr>
              <a:t>3. concern  </a:t>
            </a:r>
            <a:r>
              <a:rPr lang="en-US" altLang="zh-CN" sz="2800" dirty="0" err="1">
                <a:latin typeface="Calibri" pitchFamily="34" charset="0"/>
              </a:rPr>
              <a:t>vt</a:t>
            </a:r>
            <a:r>
              <a:rPr lang="en-US" altLang="zh-CN" sz="2800" dirty="0">
                <a:latin typeface="Calibri" pitchFamily="34" charset="0"/>
              </a:rPr>
              <a:t>. to worry sb.</a:t>
            </a:r>
            <a:r>
              <a:rPr lang="zh-CN" altLang="en-US" sz="2800" dirty="0">
                <a:latin typeface="宋体" pitchFamily="2" charset="-122"/>
                <a:ea typeface="宋体" pitchFamily="2" charset="-122"/>
                <a:cs typeface="Times New Roman" pitchFamily="18" charset="0"/>
              </a:rPr>
              <a:t>（使）担忧，使担心</a:t>
            </a:r>
            <a:r>
              <a:rPr lang="zh-CN" altLang="en-US" sz="2800" dirty="0">
                <a:latin typeface="Calibri" pitchFamily="34" charset="0"/>
              </a:rPr>
              <a:t>，</a:t>
            </a:r>
          </a:p>
          <a:p>
            <a:r>
              <a:rPr lang="zh-CN" altLang="en-US" sz="2800" dirty="0">
                <a:latin typeface="Calibri" pitchFamily="34" charset="0"/>
              </a:rPr>
              <a:t>                          </a:t>
            </a:r>
            <a:r>
              <a:rPr lang="en-US" altLang="zh-CN" sz="2800" dirty="0">
                <a:latin typeface="Calibri" pitchFamily="34" charset="0"/>
              </a:rPr>
              <a:t>to affect </a:t>
            </a:r>
            <a:r>
              <a:rPr lang="en-US" altLang="zh-CN" sz="2800" dirty="0" err="1">
                <a:latin typeface="Calibri" pitchFamily="34" charset="0"/>
              </a:rPr>
              <a:t>sb</a:t>
            </a:r>
            <a:r>
              <a:rPr lang="en-US" altLang="zh-CN" sz="2800" dirty="0">
                <a:latin typeface="Calibri" pitchFamily="34" charset="0"/>
              </a:rPr>
              <a:t>; to involve sb.</a:t>
            </a:r>
            <a:r>
              <a:rPr lang="zh-CN" altLang="en-US" sz="2800" dirty="0">
                <a:latin typeface="宋体" pitchFamily="2" charset="-122"/>
                <a:ea typeface="宋体" pitchFamily="2" charset="-122"/>
                <a:cs typeface="Times New Roman" pitchFamily="18" charset="0"/>
              </a:rPr>
              <a:t>影响，涉及</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牵涉（某人）</a:t>
            </a:r>
            <a:endParaRPr lang="en-US" altLang="zh-CN" sz="2800" dirty="0">
              <a:latin typeface="宋体" pitchFamily="2" charset="-122"/>
              <a:ea typeface="宋体" pitchFamily="2" charset="-122"/>
              <a:cs typeface="Times New Roman" pitchFamily="18" charset="0"/>
            </a:endParaRPr>
          </a:p>
          <a:p>
            <a:r>
              <a:rPr lang="en-US" altLang="zh-CN" sz="2800" dirty="0">
                <a:latin typeface="Calibri" pitchFamily="34" charset="0"/>
              </a:rPr>
              <a:t>                     n. [U,C]  a feeling of worry, especially one that is shared  </a:t>
            </a:r>
          </a:p>
          <a:p>
            <a:r>
              <a:rPr lang="en-US" altLang="zh-CN" sz="2800" dirty="0">
                <a:latin typeface="Calibri" pitchFamily="34" charset="0"/>
              </a:rPr>
              <a:t>                          by many people</a:t>
            </a:r>
            <a:r>
              <a:rPr lang="zh-CN" altLang="en-US" sz="2800" dirty="0">
                <a:latin typeface="宋体" pitchFamily="2" charset="-122"/>
                <a:ea typeface="宋体" pitchFamily="2" charset="-122"/>
                <a:cs typeface="Times New Roman" pitchFamily="18" charset="0"/>
              </a:rPr>
              <a:t>（尤指许多人共同的）担心，忧虑</a:t>
            </a:r>
          </a:p>
          <a:p>
            <a:pPr marL="514350" indent="-514350"/>
            <a:r>
              <a:rPr lang="en-US" altLang="zh-CN" sz="2800" dirty="0">
                <a:latin typeface="Calibri" pitchFamily="34" charset="0"/>
              </a:rPr>
              <a:t>Her illness </a:t>
            </a:r>
            <a:r>
              <a:rPr lang="en-US" altLang="zh-CN" sz="2800" dirty="0">
                <a:solidFill>
                  <a:srgbClr val="FF0000"/>
                </a:solidFill>
                <a:latin typeface="Calibri" pitchFamily="34" charset="0"/>
              </a:rPr>
              <a:t>concerns</a:t>
            </a:r>
            <a:r>
              <a:rPr lang="en-US" altLang="zh-CN" sz="2800" dirty="0">
                <a:latin typeface="Calibri" pitchFamily="34" charset="0"/>
              </a:rPr>
              <a:t> her parents.</a:t>
            </a:r>
          </a:p>
          <a:p>
            <a:pPr marL="514350" indent="-514350"/>
            <a:r>
              <a:rPr lang="en-US" altLang="zh-CN" sz="2800" dirty="0">
                <a:latin typeface="Calibri" pitchFamily="34" charset="0"/>
              </a:rPr>
              <a:t>There is a growing </a:t>
            </a:r>
            <a:r>
              <a:rPr lang="en-US" altLang="zh-CN" sz="2800" dirty="0">
                <a:solidFill>
                  <a:srgbClr val="FF0000"/>
                </a:solidFill>
                <a:latin typeface="Calibri" pitchFamily="34" charset="0"/>
              </a:rPr>
              <a:t>concern</a:t>
            </a:r>
            <a:r>
              <a:rPr lang="en-US" altLang="zh-CN" sz="2800" dirty="0">
                <a:latin typeface="Calibri" pitchFamily="34" charset="0"/>
              </a:rPr>
              <a:t> about violence on television.</a:t>
            </a:r>
          </a:p>
          <a:p>
            <a:pPr marL="514350" indent="-514350"/>
            <a:r>
              <a:rPr lang="zh-CN" altLang="en-US" sz="2800" dirty="0">
                <a:solidFill>
                  <a:schemeClr val="accent1"/>
                </a:solidFill>
                <a:latin typeface="宋体" pitchFamily="2" charset="-122"/>
                <a:ea typeface="宋体" pitchFamily="2" charset="-122"/>
                <a:cs typeface="Times New Roman" pitchFamily="18" charset="0"/>
              </a:rPr>
              <a:t>考点必记</a:t>
            </a:r>
            <a:endParaRPr lang="en-US" altLang="zh-CN" sz="2800" dirty="0">
              <a:solidFill>
                <a:schemeClr val="accent1"/>
              </a:solidFill>
              <a:latin typeface="宋体" pitchFamily="2" charset="-122"/>
              <a:ea typeface="宋体" pitchFamily="2" charset="-122"/>
              <a:cs typeface="Times New Roman" pitchFamily="18" charset="0"/>
            </a:endParaRPr>
          </a:p>
          <a:p>
            <a:r>
              <a:rPr lang="en-US" altLang="zh-CN" sz="2800" dirty="0">
                <a:latin typeface="Calibri" pitchFamily="34" charset="0"/>
              </a:rPr>
              <a:t>(1) show/express concern about/for</a:t>
            </a:r>
            <a:r>
              <a:rPr lang="zh-CN" altLang="en-US" sz="2800" dirty="0">
                <a:latin typeface="Calibri" pitchFamily="34" charset="0"/>
              </a:rPr>
              <a:t>          </a:t>
            </a:r>
            <a:r>
              <a:rPr lang="zh-CN" altLang="en-US" sz="2800" dirty="0">
                <a:latin typeface="宋体" pitchFamily="2" charset="-122"/>
                <a:ea typeface="宋体" pitchFamily="2" charset="-122"/>
                <a:cs typeface="Times New Roman" pitchFamily="18" charset="0"/>
              </a:rPr>
              <a:t>对</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表示关心</a:t>
            </a:r>
            <a:endParaRPr lang="en-US" altLang="zh-CN" sz="2800" dirty="0">
              <a:latin typeface="宋体" pitchFamily="2" charset="-122"/>
              <a:ea typeface="宋体" pitchFamily="2" charset="-122"/>
              <a:cs typeface="Times New Roman" pitchFamily="18" charset="0"/>
            </a:endParaRPr>
          </a:p>
          <a:p>
            <a:r>
              <a:rPr lang="en-US" altLang="zh-CN" sz="2800" dirty="0">
                <a:latin typeface="宋体" pitchFamily="2" charset="-122"/>
                <a:ea typeface="宋体" pitchFamily="2" charset="-122"/>
                <a:cs typeface="Times New Roman" pitchFamily="18" charset="0"/>
              </a:rPr>
              <a:t>   </a:t>
            </a:r>
            <a:r>
              <a:rPr lang="en-US" altLang="zh-CN" sz="2800" dirty="0">
                <a:latin typeface="Calibri" pitchFamily="34" charset="0"/>
              </a:rPr>
              <a:t>there is a growing concern about </a:t>
            </a:r>
            <a:r>
              <a:rPr lang="en-US" altLang="zh-CN" sz="2800" dirty="0" err="1">
                <a:latin typeface="Calibri" pitchFamily="34" charset="0"/>
              </a:rPr>
              <a:t>sth</a:t>
            </a:r>
            <a:r>
              <a:rPr lang="en-US" altLang="zh-CN" sz="2800" dirty="0">
                <a:latin typeface="Calibri" pitchFamily="34" charset="0"/>
              </a:rPr>
              <a:t>   </a:t>
            </a:r>
            <a:r>
              <a:rPr lang="zh-CN" altLang="en-US" sz="2800" dirty="0">
                <a:latin typeface="宋体" pitchFamily="2" charset="-122"/>
                <a:ea typeface="宋体" pitchFamily="2" charset="-122"/>
                <a:cs typeface="Times New Roman" pitchFamily="18" charset="0"/>
              </a:rPr>
              <a:t>对</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越来越担心</a:t>
            </a:r>
          </a:p>
          <a:p>
            <a:r>
              <a:rPr lang="en-US" altLang="zh-CN" sz="2800" dirty="0">
                <a:latin typeface="Calibri" pitchFamily="34" charset="0"/>
              </a:rPr>
              <a:t>(2) concern oneself about  	                  </a:t>
            </a:r>
            <a:r>
              <a:rPr lang="zh-CN" altLang="en-US" sz="2800" dirty="0">
                <a:latin typeface="宋体" pitchFamily="2" charset="-122"/>
                <a:ea typeface="宋体" pitchFamily="2" charset="-122"/>
                <a:cs typeface="Times New Roman" pitchFamily="18" charset="0"/>
              </a:rPr>
              <a:t>对</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表示关心</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担心</a:t>
            </a:r>
          </a:p>
          <a:p>
            <a:r>
              <a:rPr lang="en-US" altLang="zh-CN" sz="2800" dirty="0">
                <a:latin typeface="Calibri" pitchFamily="34" charset="0"/>
              </a:rPr>
              <a:t>(3) be concerned about/for  	                  </a:t>
            </a:r>
            <a:r>
              <a:rPr lang="zh-CN" altLang="en-US" sz="2800" dirty="0">
                <a:latin typeface="宋体" pitchFamily="2" charset="-122"/>
                <a:ea typeface="宋体" pitchFamily="2" charset="-122"/>
                <a:cs typeface="Times New Roman" pitchFamily="18" charset="0"/>
              </a:rPr>
              <a:t>担心</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；关心</a:t>
            </a:r>
            <a:r>
              <a:rPr lang="en-US" altLang="zh-CN" sz="2800" dirty="0">
                <a:latin typeface="宋体" pitchFamily="2" charset="-122"/>
                <a:ea typeface="宋体" pitchFamily="2" charset="-122"/>
                <a:cs typeface="Times New Roman" pitchFamily="18" charset="0"/>
              </a:rPr>
              <a:t>……</a:t>
            </a:r>
            <a:endParaRPr lang="zh-CN" altLang="en-US" sz="2800" dirty="0">
              <a:latin typeface="宋体" pitchFamily="2" charset="-122"/>
              <a:ea typeface="宋体" pitchFamily="2" charset="-122"/>
              <a:cs typeface="Times New Roman" pitchFamily="18" charset="0"/>
            </a:endParaRPr>
          </a:p>
          <a:p>
            <a:r>
              <a:rPr lang="en-US" altLang="zh-CN" sz="2800" dirty="0">
                <a:latin typeface="Calibri" pitchFamily="34" charset="0"/>
              </a:rPr>
              <a:t>      be concerned with  	                             </a:t>
            </a:r>
            <a:r>
              <a:rPr lang="zh-CN" altLang="en-US" sz="2800" dirty="0">
                <a:latin typeface="宋体" pitchFamily="2" charset="-122"/>
                <a:ea typeface="宋体" pitchFamily="2" charset="-122"/>
                <a:cs typeface="Times New Roman" pitchFamily="18" charset="0"/>
              </a:rPr>
              <a:t>与</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有关；涉及</a:t>
            </a:r>
          </a:p>
          <a:p>
            <a:r>
              <a:rPr lang="en-US" altLang="zh-CN" sz="2800" dirty="0">
                <a:latin typeface="Calibri" pitchFamily="34" charset="0"/>
              </a:rPr>
              <a:t>      as far as...be concerned  	                  </a:t>
            </a:r>
            <a:r>
              <a:rPr lang="zh-CN" altLang="en-US" sz="2800" dirty="0">
                <a:latin typeface="宋体" pitchFamily="2" charset="-122"/>
                <a:ea typeface="宋体" pitchFamily="2" charset="-122"/>
                <a:cs typeface="Times New Roman" pitchFamily="18" charset="0"/>
              </a:rPr>
              <a:t>就</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而言；依</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之见</a:t>
            </a:r>
          </a:p>
          <a:p>
            <a:r>
              <a:rPr lang="en-US" altLang="zh-CN" sz="2800" dirty="0">
                <a:latin typeface="Calibri" pitchFamily="34" charset="0"/>
              </a:rPr>
              <a:t>(4) concerning prep.  	                             </a:t>
            </a:r>
            <a:r>
              <a:rPr lang="zh-CN" altLang="en-US" sz="2800" dirty="0">
                <a:latin typeface="宋体" pitchFamily="2" charset="-122"/>
                <a:ea typeface="宋体" pitchFamily="2" charset="-122"/>
                <a:cs typeface="Times New Roman" pitchFamily="18" charset="0"/>
              </a:rPr>
              <a:t>关于</a:t>
            </a: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1"/>
                                        </p:tgtEl>
                                      </p:cBhvr>
                                    </p:animEffect>
                                    <p:animScale>
                                      <p:cBhvr>
                                        <p:cTn id="1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365425"/>
            <a:ext cx="1619959"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494205"/>
            <a:ext cx="7389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2718486" y="365426"/>
            <a:ext cx="3015049"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宋体" pitchFamily="2" charset="-122"/>
                <a:ea typeface="宋体" pitchFamily="2" charset="-122"/>
                <a:cs typeface="Times New Roman" pitchFamily="18" charset="0"/>
                <a:sym typeface="Arial" panose="020B0604020202020204"/>
              </a:rPr>
              <a:t>单句语法填空</a:t>
            </a:r>
          </a:p>
        </p:txBody>
      </p:sp>
      <p:pic>
        <p:nvPicPr>
          <p:cNvPr id="2" name="图片 1" descr="66"/>
          <p:cNvPicPr>
            <a:picLocks noChangeAspect="1"/>
          </p:cNvPicPr>
          <p:nvPr/>
        </p:nvPicPr>
        <p:blipFill>
          <a:blip r:embed="rId4"/>
          <a:stretch>
            <a:fillRect/>
          </a:stretch>
        </p:blipFill>
        <p:spPr>
          <a:xfrm>
            <a:off x="327660" y="318228"/>
            <a:ext cx="762000" cy="746760"/>
          </a:xfrm>
          <a:prstGeom prst="rect">
            <a:avLst/>
          </a:prstGeom>
        </p:spPr>
      </p:pic>
      <p:sp>
        <p:nvSpPr>
          <p:cNvPr id="12" name="TextBox 11"/>
          <p:cNvSpPr txBox="1"/>
          <p:nvPr/>
        </p:nvSpPr>
        <p:spPr>
          <a:xfrm>
            <a:off x="630195" y="1455118"/>
            <a:ext cx="11748324" cy="8279190"/>
          </a:xfrm>
          <a:prstGeom prst="rect">
            <a:avLst/>
          </a:prstGeom>
          <a:noFill/>
        </p:spPr>
        <p:txBody>
          <a:bodyPr wrap="square" rtlCol="0">
            <a:spAutoFit/>
          </a:bodyPr>
          <a:lstStyle/>
          <a:p>
            <a:r>
              <a:rPr lang="en-US" sz="2800" dirty="0">
                <a:latin typeface="Calibri" pitchFamily="34" charset="0"/>
              </a:rPr>
              <a:t>(1)All the people ____________(concern) with the case will be questioned </a:t>
            </a:r>
          </a:p>
          <a:p>
            <a:r>
              <a:rPr lang="en-US" sz="2800" dirty="0">
                <a:latin typeface="Calibri" pitchFamily="34" charset="0"/>
              </a:rPr>
              <a:t>    by the police.</a:t>
            </a:r>
          </a:p>
          <a:p>
            <a:endParaRPr lang="zh-CN" altLang="en-US" sz="2800" dirty="0">
              <a:latin typeface="Calibri" pitchFamily="34" charset="0"/>
            </a:endParaRPr>
          </a:p>
          <a:p>
            <a:pPr>
              <a:spcBef>
                <a:spcPts val="50"/>
              </a:spcBef>
            </a:pPr>
            <a:r>
              <a:rPr lang="en-US" sz="2800" dirty="0">
                <a:latin typeface="Calibri" pitchFamily="34" charset="0"/>
              </a:rPr>
              <a:t>(2)  The professor will deliver a lecture ____________(concern)           environmental protection.</a:t>
            </a:r>
          </a:p>
          <a:p>
            <a:endParaRPr lang="zh-CN" altLang="en-US" sz="2800" dirty="0">
              <a:latin typeface="Calibri" pitchFamily="34" charset="0"/>
            </a:endParaRPr>
          </a:p>
          <a:p>
            <a:r>
              <a:rPr lang="en-US" sz="2800" dirty="0">
                <a:latin typeface="Calibri" pitchFamily="34" charset="0"/>
              </a:rPr>
              <a:t>(3)The meeting was concerned ____________reforms and everyone </a:t>
            </a:r>
          </a:p>
          <a:p>
            <a:r>
              <a:rPr lang="en-US" sz="2800" dirty="0">
                <a:latin typeface="Calibri" pitchFamily="34" charset="0"/>
              </a:rPr>
              <a:t>     present was concerned ____________ their own interests.</a:t>
            </a:r>
          </a:p>
          <a:p>
            <a:endParaRPr lang="en-US" altLang="zh-CN" sz="2800" dirty="0">
              <a:latin typeface="Calibri" pitchFamily="34" charset="0"/>
            </a:endParaRPr>
          </a:p>
          <a:p>
            <a:r>
              <a:rPr lang="en-US" altLang="zh-CN" sz="2800" dirty="0">
                <a:latin typeface="Calibri" pitchFamily="34" charset="0"/>
              </a:rPr>
              <a:t>(4)Nowadays, there is a growing __________(concern)about our survival </a:t>
            </a:r>
          </a:p>
          <a:p>
            <a:r>
              <a:rPr lang="en-US" altLang="zh-CN" sz="2800" dirty="0">
                <a:latin typeface="Calibri" pitchFamily="34" charset="0"/>
              </a:rPr>
              <a:t>     environment. </a:t>
            </a:r>
            <a:endParaRPr lang="zh-CN" altLang="en-US" sz="2800" dirty="0">
              <a:latin typeface="Calibri" pitchFamily="34" charset="0"/>
            </a:endParaRPr>
          </a:p>
          <a:p>
            <a:endParaRPr lang="zh-CN" altLang="en-US" sz="2800" dirty="0">
              <a:latin typeface="Calibri" pitchFamily="34" charset="0"/>
            </a:endParaRPr>
          </a:p>
          <a:p>
            <a:endParaRPr lang="zh-CN" altLang="en-US" sz="2800" dirty="0"/>
          </a:p>
          <a:p>
            <a:endParaRPr lang="zh-CN" altLang="en-US" sz="2800" dirty="0"/>
          </a:p>
          <a:p>
            <a:r>
              <a:rPr lang="en-US" altLang="en-US" sz="2800" dirty="0">
                <a:latin typeface="宋体" pitchFamily="2" charset="-122"/>
                <a:ea typeface="宋体" pitchFamily="2" charset="-122"/>
              </a:rPr>
              <a:t> </a:t>
            </a:r>
            <a:endParaRPr lang="zh-CN" altLang="en-US" sz="2800" dirty="0">
              <a:latin typeface="宋体" pitchFamily="2" charset="-122"/>
              <a:ea typeface="宋体" pitchFamily="2" charset="-122"/>
            </a:endParaRPr>
          </a:p>
          <a:p>
            <a:pPr marL="514350" indent="-514350"/>
            <a:r>
              <a:rPr lang="en-US" altLang="zh-CN" sz="2800" dirty="0">
                <a:latin typeface="Calibri" panose="020F0502020204030204" pitchFamily="34" charset="0"/>
                <a:cs typeface="Times New Roman" pitchFamily="18" charset="0"/>
              </a:rPr>
              <a:t> </a:t>
            </a: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p:txBody>
      </p:sp>
      <p:sp>
        <p:nvSpPr>
          <p:cNvPr id="16" name="Rectangle 6"/>
          <p:cNvSpPr>
            <a:spLocks noChangeArrowheads="1"/>
          </p:cNvSpPr>
          <p:nvPr/>
        </p:nvSpPr>
        <p:spPr bwMode="auto">
          <a:xfrm>
            <a:off x="4795741" y="4455251"/>
            <a:ext cx="1592487" cy="523220"/>
          </a:xfrm>
          <a:prstGeom prst="rect">
            <a:avLst/>
          </a:prstGeom>
          <a:noFill/>
          <a:ln w="9525">
            <a:noFill/>
            <a:miter lim="800000"/>
            <a:headEnd/>
            <a:tailEnd/>
          </a:ln>
        </p:spPr>
        <p:txBody>
          <a:bodyPr wrap="none" anchor="ctr">
            <a:spAutoFit/>
          </a:bodyPr>
          <a:lstStyle/>
          <a:p>
            <a:pPr eaLnBrk="0" hangingPunct="0"/>
            <a:r>
              <a:rPr lang="en-US" altLang="zh-CN" sz="2800" dirty="0">
                <a:solidFill>
                  <a:srgbClr val="FF0000"/>
                </a:solidFill>
                <a:latin typeface="Calibri" pitchFamily="34" charset="0"/>
                <a:cs typeface="Times New Roman" pitchFamily="18" charset="0"/>
              </a:rPr>
              <a:t>for/about</a:t>
            </a:r>
          </a:p>
        </p:txBody>
      </p:sp>
      <p:sp>
        <p:nvSpPr>
          <p:cNvPr id="17" name="Rectangle 7"/>
          <p:cNvSpPr>
            <a:spLocks noChangeArrowheads="1"/>
          </p:cNvSpPr>
          <p:nvPr/>
        </p:nvSpPr>
        <p:spPr bwMode="auto">
          <a:xfrm>
            <a:off x="3229925" y="1457101"/>
            <a:ext cx="1723805"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concerned</a:t>
            </a:r>
            <a:endParaRPr lang="zh-CN" altLang="en-US" sz="2800" dirty="0">
              <a:solidFill>
                <a:srgbClr val="FF0000"/>
              </a:solidFill>
              <a:latin typeface="Calibri" pitchFamily="34" charset="0"/>
            </a:endParaRPr>
          </a:p>
        </p:txBody>
      </p:sp>
      <p:sp>
        <p:nvSpPr>
          <p:cNvPr id="18" name="Rectangle 8"/>
          <p:cNvSpPr>
            <a:spLocks noChangeArrowheads="1"/>
          </p:cNvSpPr>
          <p:nvPr/>
        </p:nvSpPr>
        <p:spPr bwMode="auto">
          <a:xfrm>
            <a:off x="6504357" y="2725402"/>
            <a:ext cx="1795941"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concerning</a:t>
            </a:r>
            <a:endParaRPr lang="zh-CN" altLang="en-US" sz="2800" dirty="0">
              <a:solidFill>
                <a:srgbClr val="FF0000"/>
              </a:solidFill>
              <a:latin typeface="Calibri" pitchFamily="34" charset="0"/>
            </a:endParaRPr>
          </a:p>
        </p:txBody>
      </p:sp>
      <p:sp>
        <p:nvSpPr>
          <p:cNvPr id="19" name="Rectangle 9"/>
          <p:cNvSpPr>
            <a:spLocks noChangeArrowheads="1"/>
          </p:cNvSpPr>
          <p:nvPr/>
        </p:nvSpPr>
        <p:spPr bwMode="auto">
          <a:xfrm>
            <a:off x="5878917" y="4019956"/>
            <a:ext cx="832279"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with</a:t>
            </a:r>
            <a:endParaRPr lang="zh-CN" altLang="en-US" sz="2800" dirty="0">
              <a:solidFill>
                <a:srgbClr val="FF0000"/>
              </a:solidFill>
              <a:latin typeface="Calibri" pitchFamily="34" charset="0"/>
            </a:endParaRPr>
          </a:p>
        </p:txBody>
      </p:sp>
      <p:sp>
        <p:nvSpPr>
          <p:cNvPr id="20" name="Rectangle 7"/>
          <p:cNvSpPr>
            <a:spLocks noChangeArrowheads="1"/>
          </p:cNvSpPr>
          <p:nvPr/>
        </p:nvSpPr>
        <p:spPr bwMode="auto">
          <a:xfrm>
            <a:off x="5616698" y="5314510"/>
            <a:ext cx="1356718"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concern</a:t>
            </a:r>
            <a:endParaRPr lang="zh-CN" altLang="en-US" sz="2800" dirty="0">
              <a:solidFill>
                <a:srgbClr val="FF0000"/>
              </a:solidFill>
              <a:latin typeface="Calibri"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8"/>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6" presetClass="emph" presetSubtype="0" fill="hold" grpId="0" nodeType="clickEffect">
                                  <p:stCondLst>
                                    <p:cond delay="0"/>
                                  </p:stCondLst>
                                  <p:childTnLst>
                                    <p:animEffect transition="out" filter="fade">
                                      <p:cBhvr>
                                        <p:cTn id="31" dur="500" tmFilter="0, 0; .2, .5; .8, .5; 1, 0"/>
                                        <p:tgtEl>
                                          <p:spTgt spid="21"/>
                                        </p:tgtEl>
                                      </p:cBhvr>
                                    </p:animEffect>
                                    <p:animScale>
                                      <p:cBhvr>
                                        <p:cTn id="3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1214"/>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209994"/>
            <a:ext cx="14362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81215"/>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34017"/>
            <a:ext cx="762000" cy="746760"/>
          </a:xfrm>
          <a:prstGeom prst="rect">
            <a:avLst/>
          </a:prstGeom>
        </p:spPr>
      </p:pic>
      <p:sp>
        <p:nvSpPr>
          <p:cNvPr id="12" name="TextBox 11"/>
          <p:cNvSpPr txBox="1"/>
          <p:nvPr/>
        </p:nvSpPr>
        <p:spPr>
          <a:xfrm>
            <a:off x="741404" y="1220335"/>
            <a:ext cx="10911016" cy="6986528"/>
          </a:xfrm>
          <a:prstGeom prst="rect">
            <a:avLst/>
          </a:prstGeom>
          <a:noFill/>
        </p:spPr>
        <p:txBody>
          <a:bodyPr wrap="square" rtlCol="0">
            <a:spAutoFit/>
          </a:bodyPr>
          <a:lstStyle/>
          <a:p>
            <a:r>
              <a:rPr lang="en-US" altLang="zh-CN" sz="2800" dirty="0">
                <a:latin typeface="Calibri" panose="020F0502020204030204" pitchFamily="34" charset="0"/>
                <a:cs typeface="Times New Roman" pitchFamily="18" charset="0"/>
              </a:rPr>
              <a:t>4. go through      to experience or suffer </a:t>
            </a:r>
            <a:r>
              <a:rPr lang="en-US" altLang="zh-CN" sz="2800" dirty="0" err="1">
                <a:latin typeface="Calibri" panose="020F0502020204030204" pitchFamily="34" charset="0"/>
                <a:cs typeface="Times New Roman" pitchFamily="18" charset="0"/>
              </a:rPr>
              <a:t>sth</a:t>
            </a:r>
            <a:r>
              <a:rPr lang="en-US" altLang="zh-CN" sz="2800" dirty="0">
                <a:latin typeface="Calibri" panose="020F0502020204030204" pitchFamily="34" charset="0"/>
                <a:cs typeface="Times New Roman" pitchFamily="18" charset="0"/>
              </a:rPr>
              <a:t>. </a:t>
            </a:r>
            <a:r>
              <a:rPr lang="zh-CN" altLang="en-US" sz="2800" dirty="0">
                <a:latin typeface="宋体" pitchFamily="2" charset="-122"/>
                <a:ea typeface="宋体" pitchFamily="2" charset="-122"/>
                <a:cs typeface="Times New Roman" pitchFamily="18" charset="0"/>
              </a:rPr>
              <a:t>经历；经受</a:t>
            </a:r>
            <a:r>
              <a:rPr lang="zh-CN" altLang="en-US" sz="2800" dirty="0">
                <a:latin typeface="Calibri" panose="020F0502020204030204" pitchFamily="34" charset="0"/>
                <a:cs typeface="Times New Roman" pitchFamily="18" charset="0"/>
              </a:rPr>
              <a:t> </a:t>
            </a:r>
            <a:endParaRPr lang="en-US" altLang="zh-CN" sz="2800" dirty="0">
              <a:latin typeface="Calibri" panose="020F0502020204030204" pitchFamily="34" charset="0"/>
              <a:cs typeface="Times New Roman" pitchFamily="18" charset="0"/>
            </a:endParaRPr>
          </a:p>
          <a:p>
            <a:r>
              <a:rPr lang="en-US" altLang="zh-CN" sz="2800" dirty="0">
                <a:latin typeface="Calibri" panose="020F0502020204030204" pitchFamily="34" charset="0"/>
                <a:cs typeface="Times New Roman" pitchFamily="18" charset="0"/>
              </a:rPr>
              <a:t>                              to look at or examine </a:t>
            </a:r>
            <a:r>
              <a:rPr lang="en-US" altLang="zh-CN" sz="2800" dirty="0" err="1">
                <a:latin typeface="Calibri" panose="020F0502020204030204" pitchFamily="34" charset="0"/>
                <a:cs typeface="Times New Roman" pitchFamily="18" charset="0"/>
              </a:rPr>
              <a:t>sth</a:t>
            </a:r>
            <a:r>
              <a:rPr lang="en-US" altLang="zh-CN" sz="2800" dirty="0">
                <a:latin typeface="Calibri" panose="020F0502020204030204" pitchFamily="34" charset="0"/>
                <a:cs typeface="Times New Roman" pitchFamily="18" charset="0"/>
              </a:rPr>
              <a:t> carefully, especially in order to  </a:t>
            </a:r>
          </a:p>
          <a:p>
            <a:r>
              <a:rPr lang="en-US" altLang="zh-CN" sz="2800" dirty="0">
                <a:latin typeface="Calibri" panose="020F0502020204030204" pitchFamily="34" charset="0"/>
                <a:cs typeface="Times New Roman" pitchFamily="18" charset="0"/>
              </a:rPr>
              <a:t>                              find </a:t>
            </a:r>
            <a:r>
              <a:rPr lang="en-US" altLang="zh-CN" sz="2800" dirty="0" err="1">
                <a:latin typeface="Calibri" panose="020F0502020204030204" pitchFamily="34" charset="0"/>
                <a:cs typeface="Times New Roman" pitchFamily="18" charset="0"/>
              </a:rPr>
              <a:t>sth</a:t>
            </a:r>
            <a:r>
              <a:rPr lang="en-US" altLang="zh-CN" sz="2800" dirty="0">
                <a:latin typeface="Calibri" panose="020F0502020204030204" pitchFamily="34" charset="0"/>
                <a:cs typeface="Times New Roman" pitchFamily="18" charset="0"/>
              </a:rPr>
              <a:t>.</a:t>
            </a:r>
            <a:r>
              <a:rPr lang="zh-CN" altLang="en-US" sz="2800" dirty="0">
                <a:latin typeface="宋体" pitchFamily="2" charset="-122"/>
                <a:ea typeface="宋体" pitchFamily="2" charset="-122"/>
                <a:cs typeface="Times New Roman" pitchFamily="18" charset="0"/>
              </a:rPr>
              <a:t>仔细察看；审查</a:t>
            </a:r>
            <a:endParaRPr lang="en-US" altLang="zh-CN" sz="2800" dirty="0">
              <a:latin typeface="宋体" pitchFamily="2" charset="-122"/>
              <a:ea typeface="宋体" pitchFamily="2" charset="-122"/>
              <a:cs typeface="Times New Roman" pitchFamily="18" charset="0"/>
            </a:endParaRPr>
          </a:p>
          <a:p>
            <a:r>
              <a:rPr lang="en-US" altLang="zh-CN" sz="2800" dirty="0">
                <a:latin typeface="Calibri" panose="020F0502020204030204" pitchFamily="34" charset="0"/>
                <a:cs typeface="Times New Roman" pitchFamily="18" charset="0"/>
              </a:rPr>
              <a:t>Most families </a:t>
            </a:r>
            <a:r>
              <a:rPr lang="en-US" altLang="zh-CN" sz="2800" dirty="0">
                <a:solidFill>
                  <a:srgbClr val="FF0000"/>
                </a:solidFill>
                <a:latin typeface="Calibri" panose="020F0502020204030204" pitchFamily="34" charset="0"/>
                <a:cs typeface="Times New Roman" pitchFamily="18" charset="0"/>
              </a:rPr>
              <a:t>went through </a:t>
            </a:r>
            <a:r>
              <a:rPr lang="en-US" altLang="zh-CN" sz="2800" dirty="0">
                <a:latin typeface="Calibri" panose="020F0502020204030204" pitchFamily="34" charset="0"/>
                <a:cs typeface="Times New Roman" pitchFamily="18" charset="0"/>
              </a:rPr>
              <a:t>a lot in the war.</a:t>
            </a:r>
            <a:endParaRPr lang="zh-CN" altLang="en-US" sz="2800" dirty="0">
              <a:latin typeface="Calibri" panose="020F0502020204030204" pitchFamily="34" charset="0"/>
              <a:cs typeface="Times New Roman" pitchFamily="18" charset="0"/>
            </a:endParaRPr>
          </a:p>
          <a:p>
            <a:r>
              <a:rPr lang="en-US" altLang="zh-CN" sz="2800" dirty="0">
                <a:latin typeface="Calibri" panose="020F0502020204030204" pitchFamily="34" charset="0"/>
                <a:cs typeface="Times New Roman" pitchFamily="18" charset="0"/>
              </a:rPr>
              <a:t>I can’t </a:t>
            </a:r>
            <a:r>
              <a:rPr lang="en-US" altLang="zh-CN" sz="2800" dirty="0">
                <a:solidFill>
                  <a:srgbClr val="FF0000"/>
                </a:solidFill>
                <a:latin typeface="Calibri" panose="020F0502020204030204" pitchFamily="34" charset="0"/>
                <a:cs typeface="Times New Roman" pitchFamily="18" charset="0"/>
              </a:rPr>
              <a:t>go through </a:t>
            </a:r>
            <a:r>
              <a:rPr lang="en-US" altLang="zh-CN" sz="2800" dirty="0">
                <a:latin typeface="Calibri" panose="020F0502020204030204" pitchFamily="34" charset="0"/>
                <a:cs typeface="Times New Roman" pitchFamily="18" charset="0"/>
              </a:rPr>
              <a:t>the papers in an hour.</a:t>
            </a:r>
          </a:p>
          <a:p>
            <a:r>
              <a:rPr lang="zh-CN" altLang="en-US" sz="2800" dirty="0">
                <a:solidFill>
                  <a:schemeClr val="accent1"/>
                </a:solidFill>
                <a:latin typeface="宋体" pitchFamily="2" charset="-122"/>
                <a:ea typeface="宋体" pitchFamily="2" charset="-122"/>
                <a:cs typeface="Times New Roman" pitchFamily="18" charset="0"/>
              </a:rPr>
              <a:t>归纳拓展</a:t>
            </a:r>
            <a:endParaRPr lang="en-US" altLang="zh-CN" sz="2800" dirty="0">
              <a:solidFill>
                <a:schemeClr val="accent1"/>
              </a:solidFill>
              <a:latin typeface="宋体" pitchFamily="2" charset="-122"/>
              <a:ea typeface="宋体" pitchFamily="2" charset="-122"/>
              <a:cs typeface="Times New Roman" pitchFamily="18" charset="0"/>
            </a:endParaRPr>
          </a:p>
          <a:p>
            <a:r>
              <a:rPr lang="en-US" altLang="zh-CN" sz="2800" dirty="0">
                <a:latin typeface="Calibri" panose="020F0502020204030204" pitchFamily="34" charset="0"/>
                <a:cs typeface="Times New Roman" pitchFamily="18" charset="0"/>
              </a:rPr>
              <a:t>go against	</a:t>
            </a:r>
            <a:r>
              <a:rPr lang="zh-CN" altLang="en-US" sz="2800" dirty="0">
                <a:latin typeface="宋体" pitchFamily="2" charset="-122"/>
                <a:ea typeface="宋体" pitchFamily="2" charset="-122"/>
                <a:cs typeface="Times New Roman" pitchFamily="18" charset="0"/>
              </a:rPr>
              <a:t>违背； 违反</a:t>
            </a:r>
          </a:p>
          <a:p>
            <a:r>
              <a:rPr lang="en-US" altLang="zh-CN" sz="2800" dirty="0">
                <a:latin typeface="Calibri" panose="020F0502020204030204" pitchFamily="34" charset="0"/>
                <a:cs typeface="Times New Roman" pitchFamily="18" charset="0"/>
              </a:rPr>
              <a:t>go by  	</a:t>
            </a:r>
            <a:r>
              <a:rPr lang="zh-CN" altLang="en-US" sz="2800" dirty="0">
                <a:latin typeface="宋体" pitchFamily="2" charset="-122"/>
                <a:ea typeface="宋体" pitchFamily="2" charset="-122"/>
                <a:cs typeface="Times New Roman" pitchFamily="18" charset="0"/>
              </a:rPr>
              <a:t>逝去； 过去</a:t>
            </a:r>
          </a:p>
          <a:p>
            <a:r>
              <a:rPr lang="en-US" altLang="zh-CN" sz="2800" dirty="0">
                <a:latin typeface="Calibri" panose="020F0502020204030204" pitchFamily="34" charset="0"/>
                <a:cs typeface="Times New Roman" pitchFamily="18" charset="0"/>
              </a:rPr>
              <a:t>go on  	</a:t>
            </a:r>
            <a:r>
              <a:rPr lang="zh-CN" altLang="en-US" sz="2800" dirty="0">
                <a:latin typeface="宋体" pitchFamily="2" charset="-122"/>
                <a:ea typeface="宋体" pitchFamily="2" charset="-122"/>
                <a:cs typeface="Times New Roman" pitchFamily="18" charset="0"/>
              </a:rPr>
              <a:t>继续； 进行； 发生</a:t>
            </a:r>
          </a:p>
          <a:p>
            <a:r>
              <a:rPr lang="en-US" altLang="zh-CN" sz="2800" dirty="0">
                <a:latin typeface="Calibri" panose="020F0502020204030204" pitchFamily="34" charset="0"/>
                <a:cs typeface="Times New Roman" pitchFamily="18" charset="0"/>
              </a:rPr>
              <a:t>go out  	</a:t>
            </a:r>
            <a:r>
              <a:rPr lang="zh-CN" altLang="en-US" sz="2800" dirty="0">
                <a:latin typeface="宋体" pitchFamily="2" charset="-122"/>
                <a:ea typeface="宋体" pitchFamily="2" charset="-122"/>
                <a:cs typeface="Times New Roman" pitchFamily="18" charset="0"/>
              </a:rPr>
              <a:t>出去； 熄灯</a:t>
            </a:r>
          </a:p>
          <a:p>
            <a:r>
              <a:rPr lang="en-US" altLang="zh-CN" sz="2800" dirty="0">
                <a:latin typeface="Calibri" panose="020F0502020204030204" pitchFamily="34" charset="0"/>
                <a:cs typeface="Times New Roman" pitchFamily="18" charset="0"/>
              </a:rPr>
              <a:t>go over  	</a:t>
            </a:r>
            <a:r>
              <a:rPr lang="zh-CN" altLang="en-US" sz="2800" dirty="0">
                <a:latin typeface="宋体" pitchFamily="2" charset="-122"/>
                <a:ea typeface="宋体" pitchFamily="2" charset="-122"/>
                <a:cs typeface="Times New Roman" pitchFamily="18" charset="0"/>
              </a:rPr>
              <a:t>复习； 仔细检查</a:t>
            </a:r>
          </a:p>
          <a:p>
            <a:r>
              <a:rPr lang="en-US" altLang="zh-CN" sz="2800" dirty="0">
                <a:latin typeface="Calibri" panose="020F0502020204030204" pitchFamily="34" charset="0"/>
                <a:cs typeface="Times New Roman" pitchFamily="18" charset="0"/>
              </a:rPr>
              <a:t>go up  	</a:t>
            </a:r>
            <a:r>
              <a:rPr lang="zh-CN" altLang="en-US" sz="2800" dirty="0">
                <a:latin typeface="宋体" pitchFamily="2" charset="-122"/>
                <a:ea typeface="宋体" pitchFamily="2" charset="-122"/>
                <a:cs typeface="Times New Roman" pitchFamily="18" charset="0"/>
              </a:rPr>
              <a:t>上涨； 上升； 攀登</a:t>
            </a:r>
          </a:p>
          <a:p>
            <a:endParaRPr lang="zh-CN" altLang="en-US" sz="2800" dirty="0">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1"/>
                                        </p:tgtEl>
                                      </p:cBhvr>
                                    </p:animEffect>
                                    <p:animScale>
                                      <p:cBhvr>
                                        <p:cTn id="1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2" y="365425"/>
            <a:ext cx="131104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467462" y="494205"/>
            <a:ext cx="7389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2347785" y="377783"/>
            <a:ext cx="4609069"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宋体" pitchFamily="2" charset="-122"/>
                <a:ea typeface="宋体" pitchFamily="2" charset="-122"/>
                <a:cs typeface="Times New Roman" pitchFamily="18" charset="0"/>
                <a:sym typeface="Arial" panose="020B0604020202020204"/>
              </a:rPr>
              <a:t>写出</a:t>
            </a:r>
            <a:r>
              <a:rPr lang="en-US" altLang="zh-CN" sz="2800" dirty="0">
                <a:solidFill>
                  <a:schemeClr val="bg1"/>
                </a:solidFill>
                <a:latin typeface="Calibri" pitchFamily="34" charset="0"/>
                <a:ea typeface="宋体" pitchFamily="2" charset="-122"/>
                <a:cs typeface="Times New Roman" pitchFamily="18" charset="0"/>
                <a:sym typeface="Arial" panose="020B0604020202020204"/>
              </a:rPr>
              <a:t>go through </a:t>
            </a:r>
            <a:r>
              <a:rPr lang="zh-CN" altLang="en-US" sz="2800" dirty="0">
                <a:solidFill>
                  <a:schemeClr val="bg1"/>
                </a:solidFill>
                <a:latin typeface="宋体" pitchFamily="2" charset="-122"/>
                <a:ea typeface="宋体" pitchFamily="2" charset="-122"/>
                <a:cs typeface="Times New Roman" pitchFamily="18" charset="0"/>
                <a:sym typeface="Arial" panose="020B0604020202020204"/>
              </a:rPr>
              <a:t>的含义</a:t>
            </a:r>
          </a:p>
        </p:txBody>
      </p:sp>
      <p:pic>
        <p:nvPicPr>
          <p:cNvPr id="2" name="图片 1" descr="66"/>
          <p:cNvPicPr>
            <a:picLocks noChangeAspect="1"/>
          </p:cNvPicPr>
          <p:nvPr/>
        </p:nvPicPr>
        <p:blipFill>
          <a:blip r:embed="rId4"/>
          <a:stretch>
            <a:fillRect/>
          </a:stretch>
        </p:blipFill>
        <p:spPr>
          <a:xfrm>
            <a:off x="327660" y="318228"/>
            <a:ext cx="762000" cy="746760"/>
          </a:xfrm>
          <a:prstGeom prst="rect">
            <a:avLst/>
          </a:prstGeom>
        </p:spPr>
      </p:pic>
      <p:sp>
        <p:nvSpPr>
          <p:cNvPr id="12" name="TextBox 11"/>
          <p:cNvSpPr txBox="1"/>
          <p:nvPr/>
        </p:nvSpPr>
        <p:spPr>
          <a:xfrm>
            <a:off x="708660" y="1012966"/>
            <a:ext cx="11751746" cy="10864513"/>
          </a:xfrm>
          <a:prstGeom prst="rect">
            <a:avLst/>
          </a:prstGeom>
          <a:noFill/>
        </p:spPr>
        <p:txBody>
          <a:bodyPr wrap="square" rtlCol="0">
            <a:spAutoFit/>
          </a:bodyPr>
          <a:lstStyle/>
          <a:p>
            <a:r>
              <a:rPr lang="en-US" sz="2800" dirty="0">
                <a:latin typeface="Calibri" pitchFamily="34" charset="0"/>
              </a:rPr>
              <a:t>(1)I always start the day by going through my e­mails.</a:t>
            </a:r>
            <a:r>
              <a:rPr lang="zh-CN" altLang="en-US" sz="2800" dirty="0">
                <a:latin typeface="Calibri" pitchFamily="34" charset="0"/>
              </a:rPr>
              <a:t>　</a:t>
            </a:r>
            <a:endParaRPr lang="en-US" altLang="zh-CN" sz="2800" dirty="0">
              <a:latin typeface="Calibri" pitchFamily="34" charset="0"/>
            </a:endParaRPr>
          </a:p>
          <a:p>
            <a:r>
              <a:rPr lang="en-US" sz="2800" dirty="0">
                <a:latin typeface="Calibri" pitchFamily="34" charset="0"/>
              </a:rPr>
              <a:t>                                                                                                ____________</a:t>
            </a:r>
          </a:p>
          <a:p>
            <a:endParaRPr lang="en-US" sz="2800" dirty="0">
              <a:latin typeface="Calibri" pitchFamily="34" charset="0"/>
            </a:endParaRPr>
          </a:p>
          <a:p>
            <a:r>
              <a:rPr lang="en-US" sz="2800" dirty="0">
                <a:latin typeface="Calibri" pitchFamily="34" charset="0"/>
              </a:rPr>
              <a:t>(2)(</a:t>
            </a:r>
            <a:r>
              <a:rPr lang="zh-CN" altLang="en-US" sz="2800" dirty="0">
                <a:latin typeface="宋体" pitchFamily="2" charset="-122"/>
                <a:ea typeface="宋体" pitchFamily="2" charset="-122"/>
              </a:rPr>
              <a:t>湖南高考题</a:t>
            </a:r>
            <a:r>
              <a:rPr lang="en-US" sz="2800" dirty="0">
                <a:latin typeface="Calibri" pitchFamily="34" charset="0"/>
              </a:rPr>
              <a:t>)As you go through this book, you will find that each of the millions of people who lived through World War Ⅱ had a different experience.</a:t>
            </a:r>
          </a:p>
          <a:p>
            <a:r>
              <a:rPr lang="en-US" sz="2800" dirty="0">
                <a:latin typeface="Calibri" pitchFamily="34" charset="0"/>
              </a:rPr>
              <a:t>                                                                                                ____________</a:t>
            </a:r>
            <a:br>
              <a:rPr lang="en-US" sz="2800" dirty="0">
                <a:latin typeface="Calibri" pitchFamily="34" charset="0"/>
              </a:rPr>
            </a:br>
            <a:endParaRPr lang="en-US" sz="2800" dirty="0">
              <a:latin typeface="Calibri" pitchFamily="34" charset="0"/>
            </a:endParaRPr>
          </a:p>
          <a:p>
            <a:r>
              <a:rPr lang="en-US" sz="2800" dirty="0">
                <a:latin typeface="Calibri" pitchFamily="34" charset="0"/>
              </a:rPr>
              <a:t>(3)It’s love and responsibility that have driven him to go through many hardships and survive.</a:t>
            </a:r>
          </a:p>
          <a:p>
            <a:r>
              <a:rPr lang="en-US" sz="2800" dirty="0">
                <a:latin typeface="Calibri" pitchFamily="34" charset="0"/>
              </a:rPr>
              <a:t>                                                                                                ____________</a:t>
            </a:r>
          </a:p>
          <a:p>
            <a:endParaRPr lang="en-US" sz="2800" dirty="0">
              <a:latin typeface="Calibri" pitchFamily="34" charset="0"/>
            </a:endParaRPr>
          </a:p>
          <a:p>
            <a:r>
              <a:rPr lang="en-US" sz="2800" dirty="0">
                <a:latin typeface="Calibri" pitchFamily="34" charset="0"/>
              </a:rPr>
              <a:t>(4)The bill(</a:t>
            </a:r>
            <a:r>
              <a:rPr lang="zh-CN" altLang="en-US" sz="2800" dirty="0">
                <a:latin typeface="宋体" pitchFamily="2" charset="-122"/>
                <a:ea typeface="宋体" pitchFamily="2" charset="-122"/>
              </a:rPr>
              <a:t>法案</a:t>
            </a:r>
            <a:r>
              <a:rPr lang="en-US" sz="2800" dirty="0">
                <a:latin typeface="Calibri" pitchFamily="34" charset="0"/>
              </a:rPr>
              <a:t>) might have gone through if the economy was growing.</a:t>
            </a:r>
          </a:p>
          <a:p>
            <a:r>
              <a:rPr lang="en-US" sz="2800" dirty="0">
                <a:latin typeface="Calibri" pitchFamily="34" charset="0"/>
              </a:rPr>
              <a:t>                                                                                                ____________</a:t>
            </a:r>
            <a:endParaRPr lang="zh-CN" altLang="en-US" sz="2800" dirty="0">
              <a:latin typeface="Calibri" pitchFamily="34" charset="0"/>
            </a:endParaRPr>
          </a:p>
          <a:p>
            <a:endParaRPr lang="zh-CN" altLang="en-US" sz="2800" dirty="0"/>
          </a:p>
          <a:p>
            <a:endParaRPr lang="zh-CN" altLang="en-US" sz="2800" dirty="0"/>
          </a:p>
          <a:p>
            <a:endParaRPr lang="zh-CN" altLang="en-US" sz="2800" dirty="0"/>
          </a:p>
          <a:p>
            <a:endParaRPr lang="zh-CN" altLang="en-US" sz="2800" dirty="0">
              <a:latin typeface="Calibri" pitchFamily="34" charset="0"/>
            </a:endParaRPr>
          </a:p>
          <a:p>
            <a:endParaRPr lang="zh-CN" altLang="en-US" sz="2800" dirty="0"/>
          </a:p>
          <a:p>
            <a:endParaRPr lang="zh-CN" altLang="en-US" sz="2800" dirty="0"/>
          </a:p>
          <a:p>
            <a:endParaRPr lang="zh-CN" altLang="en-US" sz="2800" dirty="0"/>
          </a:p>
          <a:p>
            <a:r>
              <a:rPr lang="en-US" altLang="en-US" sz="2800" dirty="0">
                <a:latin typeface="宋体" pitchFamily="2" charset="-122"/>
                <a:ea typeface="宋体" pitchFamily="2" charset="-122"/>
              </a:rPr>
              <a:t> </a:t>
            </a:r>
            <a:endParaRPr lang="zh-CN" altLang="en-US" sz="2800" dirty="0">
              <a:latin typeface="宋体" pitchFamily="2" charset="-122"/>
              <a:ea typeface="宋体" pitchFamily="2" charset="-122"/>
            </a:endParaRPr>
          </a:p>
          <a:p>
            <a:pPr marL="514350" indent="-514350"/>
            <a:r>
              <a:rPr lang="en-US" altLang="zh-CN" sz="2800" dirty="0">
                <a:latin typeface="Calibri" panose="020F0502020204030204" pitchFamily="34" charset="0"/>
                <a:cs typeface="Times New Roman" pitchFamily="18" charset="0"/>
              </a:rPr>
              <a:t> </a:t>
            </a: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p:txBody>
      </p:sp>
      <p:sp>
        <p:nvSpPr>
          <p:cNvPr id="10" name="Rectangle 7"/>
          <p:cNvSpPr>
            <a:spLocks noChangeArrowheads="1"/>
          </p:cNvSpPr>
          <p:nvPr/>
        </p:nvSpPr>
        <p:spPr bwMode="auto">
          <a:xfrm>
            <a:off x="8623874" y="6112756"/>
            <a:ext cx="1980029" cy="523220"/>
          </a:xfrm>
          <a:prstGeom prst="rect">
            <a:avLst/>
          </a:prstGeom>
          <a:noFill/>
          <a:ln w="9525">
            <a:noFill/>
            <a:miter lim="800000"/>
            <a:headEnd/>
            <a:tailEnd/>
          </a:ln>
        </p:spPr>
        <p:txBody>
          <a:bodyPr wrap="none" anchor="ctr">
            <a:spAutoFit/>
          </a:bodyPr>
          <a:lstStyle/>
          <a:p>
            <a:pPr eaLnBrk="0" hangingPunct="0"/>
            <a:r>
              <a:rPr lang="en-US" altLang="zh-CN" sz="2800" dirty="0">
                <a:solidFill>
                  <a:srgbClr val="FF0000"/>
                </a:solidFill>
                <a:latin typeface="宋体" pitchFamily="2" charset="-122"/>
                <a:ea typeface="宋体" pitchFamily="2" charset="-122"/>
                <a:cs typeface="Times New Roman" pitchFamily="18" charset="0"/>
              </a:rPr>
              <a:t>(</a:t>
            </a:r>
            <a:r>
              <a:rPr lang="zh-CN" altLang="en-US" sz="2800" dirty="0">
                <a:solidFill>
                  <a:srgbClr val="FF0000"/>
                </a:solidFill>
                <a:latin typeface="宋体" pitchFamily="2" charset="-122"/>
                <a:ea typeface="宋体" pitchFamily="2" charset="-122"/>
                <a:cs typeface="Times New Roman" pitchFamily="18" charset="0"/>
              </a:rPr>
              <a:t>法案</a:t>
            </a:r>
            <a:r>
              <a:rPr lang="en-US" altLang="zh-CN" sz="2800" dirty="0">
                <a:solidFill>
                  <a:srgbClr val="FF0000"/>
                </a:solidFill>
                <a:latin typeface="宋体" pitchFamily="2" charset="-122"/>
                <a:ea typeface="宋体" pitchFamily="2" charset="-122"/>
                <a:cs typeface="Times New Roman" pitchFamily="18" charset="0"/>
              </a:rPr>
              <a:t>)</a:t>
            </a:r>
            <a:r>
              <a:rPr lang="zh-CN" altLang="en-US" sz="2800" dirty="0">
                <a:solidFill>
                  <a:srgbClr val="FF0000"/>
                </a:solidFill>
                <a:latin typeface="宋体" pitchFamily="2" charset="-122"/>
                <a:ea typeface="宋体" pitchFamily="2" charset="-122"/>
                <a:cs typeface="Times New Roman" pitchFamily="18" charset="0"/>
              </a:rPr>
              <a:t>通过</a:t>
            </a:r>
          </a:p>
        </p:txBody>
      </p:sp>
      <p:sp>
        <p:nvSpPr>
          <p:cNvPr id="11" name="Rectangle 8"/>
          <p:cNvSpPr>
            <a:spLocks noChangeArrowheads="1"/>
          </p:cNvSpPr>
          <p:nvPr/>
        </p:nvSpPr>
        <p:spPr bwMode="auto">
          <a:xfrm>
            <a:off x="9074698" y="1406987"/>
            <a:ext cx="902811" cy="523220"/>
          </a:xfrm>
          <a:prstGeom prst="rect">
            <a:avLst/>
          </a:prstGeom>
          <a:noFill/>
          <a:ln w="9525">
            <a:noFill/>
            <a:miter lim="800000"/>
            <a:headEnd/>
            <a:tailEnd/>
          </a:ln>
        </p:spPr>
        <p:txBody>
          <a:bodyPr wrap="none">
            <a:spAutoFit/>
          </a:bodyPr>
          <a:lstStyle/>
          <a:p>
            <a:r>
              <a:rPr lang="zh-CN" altLang="en-US" sz="2800" dirty="0">
                <a:solidFill>
                  <a:srgbClr val="FF0000"/>
                </a:solidFill>
                <a:latin typeface="宋体" pitchFamily="2" charset="-122"/>
                <a:ea typeface="宋体" pitchFamily="2" charset="-122"/>
              </a:rPr>
              <a:t>查看</a:t>
            </a:r>
          </a:p>
        </p:txBody>
      </p:sp>
      <p:sp>
        <p:nvSpPr>
          <p:cNvPr id="13" name="Rectangle 9"/>
          <p:cNvSpPr>
            <a:spLocks noChangeArrowheads="1"/>
          </p:cNvSpPr>
          <p:nvPr/>
        </p:nvSpPr>
        <p:spPr bwMode="auto">
          <a:xfrm>
            <a:off x="9074697" y="3093405"/>
            <a:ext cx="902811" cy="523220"/>
          </a:xfrm>
          <a:prstGeom prst="rect">
            <a:avLst/>
          </a:prstGeom>
          <a:noFill/>
          <a:ln w="9525">
            <a:noFill/>
            <a:miter lim="800000"/>
            <a:headEnd/>
            <a:tailEnd/>
          </a:ln>
        </p:spPr>
        <p:txBody>
          <a:bodyPr wrap="none">
            <a:spAutoFit/>
          </a:bodyPr>
          <a:lstStyle/>
          <a:p>
            <a:r>
              <a:rPr lang="zh-CN" altLang="en-US" sz="2800" dirty="0">
                <a:solidFill>
                  <a:srgbClr val="FF0000"/>
                </a:solidFill>
                <a:latin typeface="宋体" pitchFamily="2" charset="-122"/>
                <a:ea typeface="宋体" pitchFamily="2" charset="-122"/>
              </a:rPr>
              <a:t>读完</a:t>
            </a:r>
          </a:p>
        </p:txBody>
      </p:sp>
      <p:sp>
        <p:nvSpPr>
          <p:cNvPr id="14" name="Rectangle 10"/>
          <p:cNvSpPr>
            <a:spLocks noChangeArrowheads="1"/>
          </p:cNvSpPr>
          <p:nvPr/>
        </p:nvSpPr>
        <p:spPr bwMode="auto">
          <a:xfrm>
            <a:off x="8669255" y="4792337"/>
            <a:ext cx="1980029" cy="523220"/>
          </a:xfrm>
          <a:prstGeom prst="rect">
            <a:avLst/>
          </a:prstGeom>
          <a:noFill/>
          <a:ln w="9525">
            <a:noFill/>
            <a:miter lim="800000"/>
            <a:headEnd/>
            <a:tailEnd/>
          </a:ln>
        </p:spPr>
        <p:txBody>
          <a:bodyPr wrap="none">
            <a:spAutoFit/>
          </a:bodyPr>
          <a:lstStyle/>
          <a:p>
            <a:r>
              <a:rPr lang="zh-CN" altLang="en-US" sz="2800" dirty="0">
                <a:solidFill>
                  <a:srgbClr val="FF0000"/>
                </a:solidFill>
                <a:latin typeface="宋体" pitchFamily="2" charset="-122"/>
                <a:ea typeface="宋体" pitchFamily="2" charset="-122"/>
              </a:rPr>
              <a:t>经受；经历</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21"/>
                                        </p:tgtEl>
                                      </p:cBhvr>
                                    </p:animEffect>
                                    <p:animScale>
                                      <p:cBhvr>
                                        <p:cTn id="2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10" grpId="0"/>
      <p:bldP spid="11"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2" y="365425"/>
            <a:ext cx="131104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467462" y="494205"/>
            <a:ext cx="7389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2347785" y="377783"/>
            <a:ext cx="4609069"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Calibri" pitchFamily="34" charset="0"/>
                <a:ea typeface="宋体" pitchFamily="2" charset="-122"/>
                <a:cs typeface="Times New Roman" pitchFamily="18" charset="0"/>
                <a:sym typeface="Arial" panose="020B0604020202020204"/>
              </a:rPr>
              <a:t>活学巧用</a:t>
            </a:r>
            <a:r>
              <a:rPr lang="en-US" altLang="zh-CN" sz="2800" dirty="0">
                <a:solidFill>
                  <a:schemeClr val="bg1"/>
                </a:solidFill>
                <a:latin typeface="Calibri" pitchFamily="34" charset="0"/>
                <a:ea typeface="宋体" pitchFamily="2" charset="-122"/>
                <a:cs typeface="Times New Roman" pitchFamily="18" charset="0"/>
                <a:sym typeface="Arial" panose="020B0604020202020204"/>
              </a:rPr>
              <a:t>go</a:t>
            </a:r>
            <a:r>
              <a:rPr lang="zh-CN" altLang="en-US" sz="2800" dirty="0">
                <a:solidFill>
                  <a:schemeClr val="bg1"/>
                </a:solidFill>
                <a:latin typeface="Calibri" pitchFamily="34" charset="0"/>
                <a:ea typeface="宋体" pitchFamily="2" charset="-122"/>
                <a:cs typeface="Times New Roman" pitchFamily="18" charset="0"/>
                <a:sym typeface="Arial" panose="020B0604020202020204"/>
              </a:rPr>
              <a:t>短语</a:t>
            </a:r>
            <a:endParaRPr lang="zh-CN" altLang="en-US" sz="2800" dirty="0">
              <a:solidFill>
                <a:schemeClr val="bg1"/>
              </a:solidFill>
              <a:latin typeface="宋体" pitchFamily="2" charset="-122"/>
              <a:ea typeface="宋体" pitchFamily="2" charset="-122"/>
              <a:cs typeface="Times New Roman" pitchFamily="18" charset="0"/>
              <a:sym typeface="Arial" panose="020B0604020202020204"/>
            </a:endParaRPr>
          </a:p>
        </p:txBody>
      </p:sp>
      <p:pic>
        <p:nvPicPr>
          <p:cNvPr id="2" name="图片 1" descr="66"/>
          <p:cNvPicPr>
            <a:picLocks noChangeAspect="1"/>
          </p:cNvPicPr>
          <p:nvPr/>
        </p:nvPicPr>
        <p:blipFill>
          <a:blip r:embed="rId4"/>
          <a:stretch>
            <a:fillRect/>
          </a:stretch>
        </p:blipFill>
        <p:spPr>
          <a:xfrm>
            <a:off x="327660" y="318228"/>
            <a:ext cx="762000" cy="746760"/>
          </a:xfrm>
          <a:prstGeom prst="rect">
            <a:avLst/>
          </a:prstGeom>
        </p:spPr>
      </p:pic>
      <p:sp>
        <p:nvSpPr>
          <p:cNvPr id="12" name="TextBox 11"/>
          <p:cNvSpPr txBox="1"/>
          <p:nvPr/>
        </p:nvSpPr>
        <p:spPr>
          <a:xfrm>
            <a:off x="630195" y="1455118"/>
            <a:ext cx="11022228" cy="10864513"/>
          </a:xfrm>
          <a:prstGeom prst="rect">
            <a:avLst/>
          </a:prstGeom>
          <a:noFill/>
        </p:spPr>
        <p:txBody>
          <a:bodyPr wrap="square" rtlCol="0">
            <a:spAutoFit/>
          </a:bodyPr>
          <a:lstStyle/>
          <a:p>
            <a:r>
              <a:rPr lang="en-US" sz="2800" dirty="0">
                <a:latin typeface="Calibri" pitchFamily="34" charset="0"/>
              </a:rPr>
              <a:t>(1)(</a:t>
            </a:r>
            <a:r>
              <a:rPr lang="zh-CN" altLang="en-US" sz="2800" dirty="0">
                <a:latin typeface="宋体" pitchFamily="2" charset="-122"/>
                <a:ea typeface="宋体" pitchFamily="2" charset="-122"/>
              </a:rPr>
              <a:t>四川高考书面表达</a:t>
            </a:r>
            <a:r>
              <a:rPr lang="en-US" sz="2800" dirty="0">
                <a:latin typeface="Calibri" pitchFamily="34" charset="0"/>
              </a:rPr>
              <a:t>)Our teacher chose many important exercises for us, and I ________________the language points at the same time.</a:t>
            </a:r>
          </a:p>
          <a:p>
            <a:endParaRPr lang="en-US" sz="2800" dirty="0">
              <a:latin typeface="Calibri" pitchFamily="34" charset="0"/>
            </a:endParaRPr>
          </a:p>
          <a:p>
            <a:r>
              <a:rPr lang="en-US" sz="2800" dirty="0">
                <a:latin typeface="Calibri" pitchFamily="34" charset="0"/>
              </a:rPr>
              <a:t>(2)Life isn’t meant to be easy and you have to ________________some pain to learn the skills to move forward.</a:t>
            </a:r>
          </a:p>
          <a:p>
            <a:endParaRPr lang="en-US" sz="2800" dirty="0">
              <a:latin typeface="Calibri" pitchFamily="34" charset="0"/>
            </a:endParaRPr>
          </a:p>
          <a:p>
            <a:r>
              <a:rPr lang="en-US" sz="2800" dirty="0">
                <a:latin typeface="Calibri" pitchFamily="34" charset="0"/>
              </a:rPr>
              <a:t>(3)The two brothers both ________________their father’s will, which made him very upset.</a:t>
            </a:r>
          </a:p>
          <a:p>
            <a:endParaRPr lang="en-US" sz="2800" dirty="0">
              <a:latin typeface="Calibri" pitchFamily="34" charset="0"/>
            </a:endParaRPr>
          </a:p>
          <a:p>
            <a:r>
              <a:rPr lang="en-US" sz="2800" dirty="0">
                <a:latin typeface="Calibri" pitchFamily="34" charset="0"/>
              </a:rPr>
              <a:t>(4)A year ________________</a:t>
            </a:r>
            <a:r>
              <a:rPr lang="zh-CN" altLang="en-US" sz="2800" dirty="0">
                <a:latin typeface="Calibri" pitchFamily="34" charset="0"/>
              </a:rPr>
              <a:t>，</a:t>
            </a:r>
            <a:r>
              <a:rPr lang="en-US" sz="2800" dirty="0">
                <a:latin typeface="Calibri" pitchFamily="34" charset="0"/>
              </a:rPr>
              <a:t> but I didn’t hear from him.</a:t>
            </a:r>
            <a:endParaRPr lang="zh-CN" altLang="en-US" sz="2800" dirty="0">
              <a:latin typeface="Calibri" pitchFamily="34" charset="0"/>
            </a:endParaRPr>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p>
          <a:p>
            <a:endParaRPr lang="zh-CN" altLang="en-US" sz="2800" dirty="0">
              <a:latin typeface="Calibri" pitchFamily="34" charset="0"/>
            </a:endParaRPr>
          </a:p>
          <a:p>
            <a:endParaRPr lang="zh-CN" altLang="en-US" sz="2800" dirty="0"/>
          </a:p>
          <a:p>
            <a:endParaRPr lang="zh-CN" altLang="en-US" sz="2800" dirty="0"/>
          </a:p>
          <a:p>
            <a:endParaRPr lang="zh-CN" altLang="en-US" sz="2800" dirty="0"/>
          </a:p>
          <a:p>
            <a:r>
              <a:rPr lang="en-US" altLang="en-US" sz="2800" dirty="0">
                <a:latin typeface="宋体" pitchFamily="2" charset="-122"/>
                <a:ea typeface="宋体" pitchFamily="2" charset="-122"/>
              </a:rPr>
              <a:t> </a:t>
            </a:r>
            <a:endParaRPr lang="zh-CN" altLang="en-US" sz="2800" dirty="0">
              <a:latin typeface="宋体" pitchFamily="2" charset="-122"/>
              <a:ea typeface="宋体" pitchFamily="2" charset="-122"/>
            </a:endParaRPr>
          </a:p>
          <a:p>
            <a:pPr marL="514350" indent="-514350"/>
            <a:r>
              <a:rPr lang="en-US" altLang="zh-CN" sz="2800" dirty="0">
                <a:latin typeface="Calibri" panose="020F0502020204030204" pitchFamily="34" charset="0"/>
                <a:cs typeface="Times New Roman" pitchFamily="18" charset="0"/>
              </a:rPr>
              <a:t> </a:t>
            </a: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p:txBody>
      </p:sp>
      <p:sp>
        <p:nvSpPr>
          <p:cNvPr id="15" name="Rectangle 7"/>
          <p:cNvSpPr>
            <a:spLocks noChangeArrowheads="1"/>
          </p:cNvSpPr>
          <p:nvPr/>
        </p:nvSpPr>
        <p:spPr bwMode="auto">
          <a:xfrm>
            <a:off x="2770921" y="5249879"/>
            <a:ext cx="1353063" cy="523220"/>
          </a:xfrm>
          <a:prstGeom prst="rect">
            <a:avLst/>
          </a:prstGeom>
          <a:noFill/>
          <a:ln w="9525">
            <a:noFill/>
            <a:miter lim="800000"/>
            <a:headEnd/>
            <a:tailEnd/>
          </a:ln>
        </p:spPr>
        <p:txBody>
          <a:bodyPr wrap="square" anchor="ctr">
            <a:spAutoFit/>
          </a:bodyPr>
          <a:lstStyle/>
          <a:p>
            <a:pPr eaLnBrk="0" hangingPunct="0"/>
            <a:r>
              <a:rPr lang="en-US" altLang="zh-CN" sz="2800" dirty="0">
                <a:solidFill>
                  <a:srgbClr val="FF0000"/>
                </a:solidFill>
                <a:latin typeface="Calibri" pitchFamily="34" charset="0"/>
                <a:cs typeface="Times New Roman" pitchFamily="18" charset="0"/>
              </a:rPr>
              <a:t>went by</a:t>
            </a:r>
          </a:p>
        </p:txBody>
      </p:sp>
      <p:sp>
        <p:nvSpPr>
          <p:cNvPr id="16" name="Rectangle 8"/>
          <p:cNvSpPr>
            <a:spLocks noChangeArrowheads="1"/>
          </p:cNvSpPr>
          <p:nvPr/>
        </p:nvSpPr>
        <p:spPr bwMode="auto">
          <a:xfrm>
            <a:off x="2471352" y="1881710"/>
            <a:ext cx="1652632"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went over</a:t>
            </a:r>
            <a:endParaRPr lang="zh-CN" altLang="en-US" sz="2800" dirty="0">
              <a:solidFill>
                <a:srgbClr val="FF0000"/>
              </a:solidFill>
              <a:latin typeface="Calibri" pitchFamily="34" charset="0"/>
            </a:endParaRPr>
          </a:p>
        </p:txBody>
      </p:sp>
      <p:sp>
        <p:nvSpPr>
          <p:cNvPr id="17" name="Rectangle 9"/>
          <p:cNvSpPr>
            <a:spLocks noChangeArrowheads="1"/>
          </p:cNvSpPr>
          <p:nvPr/>
        </p:nvSpPr>
        <p:spPr bwMode="auto">
          <a:xfrm>
            <a:off x="7815981" y="2705690"/>
            <a:ext cx="1785874"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go through</a:t>
            </a:r>
            <a:endParaRPr lang="zh-CN" altLang="en-US" sz="2800" dirty="0">
              <a:solidFill>
                <a:srgbClr val="FF0000"/>
              </a:solidFill>
              <a:latin typeface="Calibri" pitchFamily="34" charset="0"/>
            </a:endParaRPr>
          </a:p>
        </p:txBody>
      </p:sp>
      <p:sp>
        <p:nvSpPr>
          <p:cNvPr id="18" name="Rectangle 10"/>
          <p:cNvSpPr>
            <a:spLocks noChangeArrowheads="1"/>
          </p:cNvSpPr>
          <p:nvPr/>
        </p:nvSpPr>
        <p:spPr bwMode="auto">
          <a:xfrm>
            <a:off x="4835582" y="4013793"/>
            <a:ext cx="2036583"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went against</a:t>
            </a:r>
            <a:endParaRPr lang="zh-CN" altLang="en-US" sz="2800" dirty="0">
              <a:solidFill>
                <a:srgbClr val="FF0000"/>
              </a:solidFill>
              <a:latin typeface="Calibri"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21"/>
                                        </p:tgtEl>
                                      </p:cBhvr>
                                    </p:animEffect>
                                    <p:animScale>
                                      <p:cBhvr>
                                        <p:cTn id="2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15" grpId="0"/>
      <p:bldP spid="16" grpId="0"/>
      <p:bldP spid="17" grpId="0"/>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椭圆 13"/>
          <p:cNvSpPr/>
          <p:nvPr/>
        </p:nvSpPr>
        <p:spPr>
          <a:xfrm>
            <a:off x="1425981" y="3225437"/>
            <a:ext cx="2199969" cy="2199969"/>
          </a:xfrm>
          <a:prstGeom prst="ellipse">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6" name="平行四边形 5"/>
          <p:cNvSpPr/>
          <p:nvPr/>
        </p:nvSpPr>
        <p:spPr>
          <a:xfrm>
            <a:off x="2248946" y="964891"/>
            <a:ext cx="4188923" cy="925033"/>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4" name="椭圆 3"/>
          <p:cNvSpPr/>
          <p:nvPr/>
        </p:nvSpPr>
        <p:spPr bwMode="auto">
          <a:xfrm>
            <a:off x="1599456" y="3398913"/>
            <a:ext cx="1853017" cy="1853016"/>
          </a:xfrm>
          <a:prstGeom prst="ellipse">
            <a:avLst/>
          </a:prstGeom>
          <a:blipFill rotWithShape="1">
            <a:blip r:embed="rId4" cstate="print"/>
            <a:stretch>
              <a:fillRect/>
            </a:stretch>
          </a:blipFill>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121899" tIns="60949" rIns="121899" bIns="60949" numCol="1" rtlCol="0" anchor="t" anchorCtr="0" compatLnSpc="1"/>
          <a:lstStyle/>
          <a:p>
            <a:pPr defTabSz="913765"/>
            <a:endParaRPr lang="zh-CN" altLang="en-US" dirty="0">
              <a:solidFill>
                <a:schemeClr val="bg1"/>
              </a:solidFill>
              <a:latin typeface="Arial" panose="020B0604020202020204"/>
              <a:ea typeface="微软雅黑" panose="020B0503020204020204" charset="-122"/>
              <a:sym typeface="Arial" panose="020B0604020202020204"/>
            </a:endParaRPr>
          </a:p>
        </p:txBody>
      </p:sp>
      <p:sp>
        <p:nvSpPr>
          <p:cNvPr id="5" name="Rectangle 18"/>
          <p:cNvSpPr>
            <a:spLocks noChangeArrowheads="1"/>
          </p:cNvSpPr>
          <p:nvPr/>
        </p:nvSpPr>
        <p:spPr bwMode="auto">
          <a:xfrm>
            <a:off x="2461090" y="1162766"/>
            <a:ext cx="355225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32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M1Unit1 Friendship</a:t>
            </a:r>
          </a:p>
        </p:txBody>
      </p:sp>
      <p:cxnSp>
        <p:nvCxnSpPr>
          <p:cNvPr id="8" name="直接连接符 7"/>
          <p:cNvCxnSpPr/>
          <p:nvPr/>
        </p:nvCxnSpPr>
        <p:spPr>
          <a:xfrm>
            <a:off x="3909870" y="2778768"/>
            <a:ext cx="0" cy="3094074"/>
          </a:xfrm>
          <a:prstGeom prst="line">
            <a:avLst/>
          </a:prstGeom>
          <a:ln w="28575">
            <a:solidFill>
              <a:srgbClr val="22ACEC"/>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4193791" y="3545107"/>
            <a:ext cx="6606002" cy="1338828"/>
          </a:xfrm>
          <a:prstGeom prst="rect">
            <a:avLst/>
          </a:prstGeom>
          <a:noFill/>
        </p:spPr>
        <p:txBody>
          <a:bodyPr wrap="square" rtlCol="0">
            <a:spAutoFit/>
          </a:bodyPr>
          <a:lstStyle/>
          <a:p>
            <a:pPr>
              <a:lnSpc>
                <a:spcPct val="150000"/>
              </a:lnSpc>
            </a:pPr>
            <a:r>
              <a:rPr lang="en-US" altLang="zh-CN" sz="4000" dirty="0">
                <a:latin typeface="Calibri" panose="020F0502020204030204" pitchFamily="34" charset="0"/>
                <a:ea typeface="微软雅黑" panose="020B0503020204020204" charset="-122"/>
                <a:cs typeface="宋体" panose="02010600030101010101" pitchFamily="2" charset="-122"/>
                <a:sym typeface="Arial" panose="020B0604020202020204"/>
              </a:rPr>
              <a:t>New Words  and Expressions</a:t>
            </a:r>
          </a:p>
          <a:p>
            <a:pPr>
              <a:lnSpc>
                <a:spcPct val="150000"/>
              </a:lnSpc>
            </a:pPr>
            <a:endParaRPr lang="en-US" altLang="zh-CN" sz="1400" dirty="0">
              <a:solidFill>
                <a:schemeClr val="bg2">
                  <a:lumMod val="50000"/>
                </a:schemeClr>
              </a:solidFill>
              <a:latin typeface="Arial" panose="020B0604020202020204"/>
              <a:ea typeface="微软雅黑" panose="020B0503020204020204" charset="-122"/>
              <a:sym typeface="Arial" panose="020B0604020202020204"/>
            </a:endParaRPr>
          </a:p>
        </p:txBody>
      </p:sp>
      <p:sp>
        <p:nvSpPr>
          <p:cNvPr id="11" name="平行四边形 10"/>
          <p:cNvSpPr/>
          <p:nvPr/>
        </p:nvSpPr>
        <p:spPr>
          <a:xfrm>
            <a:off x="1399310" y="1063913"/>
            <a:ext cx="745738" cy="739515"/>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2" name="平行四边形 11"/>
          <p:cNvSpPr/>
          <p:nvPr/>
        </p:nvSpPr>
        <p:spPr>
          <a:xfrm>
            <a:off x="6426128" y="1067981"/>
            <a:ext cx="745738" cy="739515"/>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1214"/>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209994"/>
            <a:ext cx="14362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核心词汇</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81215"/>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34017"/>
            <a:ext cx="762000" cy="746760"/>
          </a:xfrm>
          <a:prstGeom prst="rect">
            <a:avLst/>
          </a:prstGeom>
        </p:spPr>
      </p:pic>
      <p:sp>
        <p:nvSpPr>
          <p:cNvPr id="12" name="TextBox 11"/>
          <p:cNvSpPr txBox="1"/>
          <p:nvPr/>
        </p:nvSpPr>
        <p:spPr>
          <a:xfrm>
            <a:off x="548022" y="1356262"/>
            <a:ext cx="11180781" cy="6124754"/>
          </a:xfrm>
          <a:prstGeom prst="rect">
            <a:avLst/>
          </a:prstGeom>
          <a:noFill/>
        </p:spPr>
        <p:txBody>
          <a:bodyPr wrap="square" rtlCol="0">
            <a:spAutoFit/>
          </a:bodyPr>
          <a:lstStyle/>
          <a:p>
            <a:r>
              <a:rPr lang="en-US" altLang="zh-CN" sz="2800" dirty="0">
                <a:latin typeface="Calibri" panose="020F0502020204030204" pitchFamily="34" charset="0"/>
                <a:cs typeface="Times New Roman" pitchFamily="18" charset="0"/>
              </a:rPr>
              <a:t>5. get along with</a:t>
            </a:r>
            <a:r>
              <a:rPr lang="zh-CN" altLang="en-US" sz="2800" b="1" dirty="0"/>
              <a:t>　</a:t>
            </a:r>
            <a:r>
              <a:rPr lang="zh-CN" altLang="en-US" sz="2800" dirty="0">
                <a:latin typeface="宋体" pitchFamily="2" charset="-122"/>
                <a:ea typeface="宋体" pitchFamily="2" charset="-122"/>
                <a:cs typeface="Times New Roman" pitchFamily="18" charset="0"/>
              </a:rPr>
              <a:t>与</a:t>
            </a:r>
            <a:r>
              <a:rPr lang="en-US" altLang="zh-CN"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相处；进展 </a:t>
            </a:r>
          </a:p>
          <a:p>
            <a:r>
              <a:rPr lang="en-US" altLang="en-US" sz="2800" dirty="0">
                <a:latin typeface="宋体" pitchFamily="2" charset="-122"/>
                <a:ea typeface="宋体" pitchFamily="2" charset="-122"/>
                <a:cs typeface="Times New Roman" pitchFamily="18" charset="0"/>
              </a:rPr>
              <a:t>(</a:t>
            </a:r>
            <a:r>
              <a:rPr lang="zh-CN" altLang="en-US" sz="2800" dirty="0">
                <a:latin typeface="宋体" pitchFamily="2" charset="-122"/>
                <a:ea typeface="宋体" pitchFamily="2" charset="-122"/>
                <a:cs typeface="Times New Roman" pitchFamily="18" charset="0"/>
              </a:rPr>
              <a:t>福建高考</a:t>
            </a:r>
            <a:r>
              <a:rPr lang="en-US" altLang="zh-CN" sz="2800" dirty="0">
                <a:latin typeface="宋体" pitchFamily="2" charset="-122"/>
                <a:ea typeface="宋体" pitchFamily="2" charset="-122"/>
                <a:cs typeface="Times New Roman" pitchFamily="18" charset="0"/>
              </a:rPr>
              <a:t>)</a:t>
            </a:r>
            <a:r>
              <a:rPr lang="en-US" altLang="zh-CN" sz="2800" dirty="0">
                <a:latin typeface="Calibri" panose="020F0502020204030204" pitchFamily="34" charset="0"/>
                <a:cs typeface="Times New Roman" pitchFamily="18" charset="0"/>
              </a:rPr>
              <a:t>While the students came from different countries, they </a:t>
            </a:r>
            <a:r>
              <a:rPr lang="en-US" altLang="zh-CN" sz="2800" dirty="0">
                <a:solidFill>
                  <a:srgbClr val="FF0000"/>
                </a:solidFill>
                <a:latin typeface="Calibri" panose="020F0502020204030204" pitchFamily="34" charset="0"/>
                <a:cs typeface="Times New Roman" pitchFamily="18" charset="0"/>
              </a:rPr>
              <a:t>got along quite well </a:t>
            </a:r>
            <a:r>
              <a:rPr lang="en-US" altLang="zh-CN" sz="2800" dirty="0">
                <a:latin typeface="Calibri" panose="020F0502020204030204" pitchFamily="34" charset="0"/>
                <a:cs typeface="Times New Roman" pitchFamily="18" charset="0"/>
              </a:rPr>
              <a:t>in the summer camp.</a:t>
            </a:r>
            <a:endParaRPr lang="zh-CN" altLang="en-US" sz="2800" dirty="0">
              <a:latin typeface="Calibri" panose="020F0502020204030204" pitchFamily="34" charset="0"/>
              <a:cs typeface="Times New Roman" pitchFamily="18" charset="0"/>
            </a:endParaRPr>
          </a:p>
          <a:p>
            <a:r>
              <a:rPr lang="en-US" altLang="zh-CN" sz="2800" dirty="0">
                <a:latin typeface="Calibri" panose="020F0502020204030204" pitchFamily="34" charset="0"/>
                <a:cs typeface="Times New Roman" pitchFamily="18" charset="0"/>
              </a:rPr>
              <a:t>I wonder if you </a:t>
            </a:r>
            <a:r>
              <a:rPr lang="en-US" altLang="zh-CN" sz="2800" dirty="0">
                <a:solidFill>
                  <a:srgbClr val="FF0000"/>
                </a:solidFill>
                <a:latin typeface="Calibri" panose="020F0502020204030204" pitchFamily="34" charset="0"/>
                <a:cs typeface="Times New Roman" pitchFamily="18" charset="0"/>
              </a:rPr>
              <a:t>are getting along well with</a:t>
            </a:r>
            <a:r>
              <a:rPr lang="en-US" altLang="zh-CN" sz="2800" dirty="0">
                <a:latin typeface="Calibri" panose="020F0502020204030204" pitchFamily="34" charset="0"/>
                <a:cs typeface="Times New Roman" pitchFamily="18" charset="0"/>
              </a:rPr>
              <a:t> your English now</a:t>
            </a:r>
            <a:r>
              <a:rPr lang="zh-CN" altLang="en-US" sz="2800" dirty="0">
                <a:latin typeface="Calibri" panose="020F0502020204030204" pitchFamily="34" charset="0"/>
                <a:cs typeface="Times New Roman" pitchFamily="18" charset="0"/>
              </a:rPr>
              <a:t>？</a:t>
            </a:r>
            <a:endParaRPr lang="en-US" altLang="zh-CN" sz="2800" dirty="0">
              <a:latin typeface="Calibri" panose="020F0502020204030204" pitchFamily="34" charset="0"/>
              <a:cs typeface="Times New Roman" pitchFamily="18" charset="0"/>
            </a:endParaRPr>
          </a:p>
          <a:p>
            <a:endParaRPr lang="en-US" altLang="zh-CN" sz="2800" dirty="0">
              <a:latin typeface="Calibri" panose="020F0502020204030204" pitchFamily="34" charset="0"/>
              <a:cs typeface="Times New Roman" pitchFamily="18" charset="0"/>
            </a:endParaRPr>
          </a:p>
          <a:p>
            <a:r>
              <a:rPr lang="zh-CN" altLang="en-US" sz="2800" dirty="0">
                <a:solidFill>
                  <a:schemeClr val="accent1"/>
                </a:solidFill>
                <a:latin typeface="宋体" pitchFamily="2" charset="-122"/>
                <a:ea typeface="宋体" pitchFamily="2" charset="-122"/>
                <a:cs typeface="Times New Roman" pitchFamily="18" charset="0"/>
              </a:rPr>
              <a:t>归纳拓展</a:t>
            </a:r>
            <a:endParaRPr lang="en-US" altLang="zh-CN" sz="2800" dirty="0">
              <a:solidFill>
                <a:schemeClr val="accent1"/>
              </a:solidFill>
              <a:latin typeface="宋体" pitchFamily="2" charset="-122"/>
              <a:ea typeface="宋体" pitchFamily="2" charset="-122"/>
              <a:cs typeface="Times New Roman" pitchFamily="18" charset="0"/>
            </a:endParaRPr>
          </a:p>
          <a:p>
            <a:r>
              <a:rPr lang="en-US" sz="2800" dirty="0">
                <a:latin typeface="Calibri" pitchFamily="34" charset="0"/>
              </a:rPr>
              <a:t>get across</a:t>
            </a:r>
            <a:r>
              <a:rPr lang="zh-CN" altLang="en-US" sz="2800" dirty="0">
                <a:latin typeface="Calibri" pitchFamily="34" charset="0"/>
              </a:rPr>
              <a:t>　</a:t>
            </a:r>
            <a:r>
              <a:rPr lang="en-US" sz="2800" dirty="0">
                <a:latin typeface="Calibri" pitchFamily="34" charset="0"/>
              </a:rPr>
              <a:t>	    </a:t>
            </a:r>
            <a:r>
              <a:rPr lang="zh-CN" altLang="en-US" sz="2800" dirty="0">
                <a:latin typeface="Calibri" pitchFamily="34" charset="0"/>
                <a:ea typeface="宋体" pitchFamily="2" charset="-122"/>
                <a:cs typeface="Times New Roman" pitchFamily="18" charset="0"/>
              </a:rPr>
              <a:t>讲清楚；（使）被领会</a:t>
            </a:r>
          </a:p>
          <a:p>
            <a:r>
              <a:rPr lang="en-US" sz="2800" dirty="0">
                <a:latin typeface="Calibri" pitchFamily="34" charset="0"/>
              </a:rPr>
              <a:t>get down to     </a:t>
            </a:r>
            <a:r>
              <a:rPr lang="zh-CN" altLang="en-US" sz="2800" dirty="0">
                <a:latin typeface="Calibri" pitchFamily="34" charset="0"/>
                <a:ea typeface="宋体" pitchFamily="2" charset="-122"/>
                <a:cs typeface="Times New Roman" pitchFamily="18" charset="0"/>
              </a:rPr>
              <a:t>认真做； 开始着手做</a:t>
            </a:r>
          </a:p>
          <a:p>
            <a:r>
              <a:rPr lang="en-US" sz="2800" dirty="0">
                <a:latin typeface="Calibri" pitchFamily="34" charset="0"/>
              </a:rPr>
              <a:t>get over  	    </a:t>
            </a:r>
            <a:r>
              <a:rPr lang="zh-CN" altLang="en-US" sz="2800" dirty="0">
                <a:latin typeface="Calibri" pitchFamily="34" charset="0"/>
                <a:ea typeface="宋体" pitchFamily="2" charset="-122"/>
                <a:cs typeface="Times New Roman" pitchFamily="18" charset="0"/>
              </a:rPr>
              <a:t>克服；熬过</a:t>
            </a:r>
          </a:p>
          <a:p>
            <a:r>
              <a:rPr lang="en-US" sz="2800" dirty="0">
                <a:latin typeface="Calibri" pitchFamily="34" charset="0"/>
              </a:rPr>
              <a:t>get rid of  	    </a:t>
            </a:r>
            <a:r>
              <a:rPr lang="zh-CN" altLang="en-US" sz="2800" dirty="0">
                <a:latin typeface="Calibri" pitchFamily="34" charset="0"/>
                <a:ea typeface="宋体" pitchFamily="2" charset="-122"/>
                <a:cs typeface="Times New Roman" pitchFamily="18" charset="0"/>
              </a:rPr>
              <a:t>消灭；摆脱；除掉</a:t>
            </a:r>
          </a:p>
          <a:p>
            <a:r>
              <a:rPr lang="en-US" sz="2800" dirty="0">
                <a:latin typeface="Calibri" pitchFamily="34" charset="0"/>
              </a:rPr>
              <a:t>get through     </a:t>
            </a:r>
            <a:r>
              <a:rPr lang="zh-CN" altLang="en-US" sz="2800" dirty="0">
                <a:latin typeface="Calibri" pitchFamily="34" charset="0"/>
                <a:ea typeface="宋体" pitchFamily="2" charset="-122"/>
                <a:cs typeface="Times New Roman" pitchFamily="18" charset="0"/>
              </a:rPr>
              <a:t>（电话）接通；用完；通过</a:t>
            </a: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21"/>
                                        </p:tgtEl>
                                      </p:cBhvr>
                                    </p:animEffect>
                                    <p:animScale>
                                      <p:cBhvr>
                                        <p:cTn id="1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365425"/>
            <a:ext cx="1619959"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494205"/>
            <a:ext cx="73898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Quiz</a:t>
            </a:r>
          </a:p>
        </p:txBody>
      </p:sp>
      <p:sp>
        <p:nvSpPr>
          <p:cNvPr id="23" name="平行四边形 22"/>
          <p:cNvSpPr/>
          <p:nvPr/>
        </p:nvSpPr>
        <p:spPr>
          <a:xfrm>
            <a:off x="2718486" y="365426"/>
            <a:ext cx="3941806"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dirty="0">
                <a:solidFill>
                  <a:schemeClr val="bg1"/>
                </a:solidFill>
                <a:latin typeface="宋体" pitchFamily="2" charset="-122"/>
                <a:ea typeface="宋体" pitchFamily="2" charset="-122"/>
                <a:cs typeface="Times New Roman" pitchFamily="18" charset="0"/>
                <a:sym typeface="Arial" panose="020B0604020202020204"/>
              </a:rPr>
              <a:t>用介词副词填空</a:t>
            </a:r>
          </a:p>
        </p:txBody>
      </p:sp>
      <p:pic>
        <p:nvPicPr>
          <p:cNvPr id="2" name="图片 1" descr="66"/>
          <p:cNvPicPr>
            <a:picLocks noChangeAspect="1"/>
          </p:cNvPicPr>
          <p:nvPr/>
        </p:nvPicPr>
        <p:blipFill>
          <a:blip r:embed="rId4"/>
          <a:stretch>
            <a:fillRect/>
          </a:stretch>
        </p:blipFill>
        <p:spPr>
          <a:xfrm>
            <a:off x="327660" y="318228"/>
            <a:ext cx="762000" cy="746760"/>
          </a:xfrm>
          <a:prstGeom prst="rect">
            <a:avLst/>
          </a:prstGeom>
        </p:spPr>
      </p:pic>
      <p:sp>
        <p:nvSpPr>
          <p:cNvPr id="12" name="TextBox 11"/>
          <p:cNvSpPr txBox="1"/>
          <p:nvPr/>
        </p:nvSpPr>
        <p:spPr>
          <a:xfrm>
            <a:off x="630195" y="1578688"/>
            <a:ext cx="11022228" cy="6555641"/>
          </a:xfrm>
          <a:prstGeom prst="rect">
            <a:avLst/>
          </a:prstGeom>
          <a:noFill/>
        </p:spPr>
        <p:txBody>
          <a:bodyPr wrap="square" rtlCol="0">
            <a:spAutoFit/>
          </a:bodyPr>
          <a:lstStyle/>
          <a:p>
            <a:r>
              <a:rPr lang="en-US" sz="2800" dirty="0">
                <a:latin typeface="Calibri" pitchFamily="34" charset="0"/>
              </a:rPr>
              <a:t>(1)Since we all live under one roof, we should learn how to get along well </a:t>
            </a:r>
          </a:p>
          <a:p>
            <a:r>
              <a:rPr lang="en-US" sz="2800" dirty="0">
                <a:latin typeface="Calibri" pitchFamily="34" charset="0"/>
              </a:rPr>
              <a:t>     ________ each other.</a:t>
            </a:r>
          </a:p>
          <a:p>
            <a:endParaRPr lang="zh-CN" altLang="en-US" sz="2800" dirty="0">
              <a:latin typeface="Calibri" pitchFamily="34" charset="0"/>
            </a:endParaRPr>
          </a:p>
          <a:p>
            <a:r>
              <a:rPr lang="en-US" sz="2800" dirty="0">
                <a:latin typeface="Calibri" pitchFamily="34" charset="0"/>
              </a:rPr>
              <a:t>(2)Our teacher is clever, but not very good at getting his ideas __________.</a:t>
            </a:r>
          </a:p>
          <a:p>
            <a:endParaRPr lang="zh-CN" altLang="en-US" sz="2800" dirty="0">
              <a:latin typeface="Calibri" pitchFamily="34" charset="0"/>
            </a:endParaRPr>
          </a:p>
          <a:p>
            <a:r>
              <a:rPr lang="en-US" sz="2800" dirty="0">
                <a:latin typeface="Calibri" pitchFamily="34" charset="0"/>
              </a:rPr>
              <a:t>(3)Believe in yourself. You are sure to get ________the present difficulty.</a:t>
            </a:r>
          </a:p>
          <a:p>
            <a:endParaRPr lang="zh-CN" altLang="en-US" sz="2800" dirty="0">
              <a:latin typeface="Calibri" pitchFamily="34" charset="0"/>
            </a:endParaRPr>
          </a:p>
          <a:p>
            <a:r>
              <a:rPr lang="en-US" sz="2800" dirty="0">
                <a:latin typeface="Calibri" pitchFamily="34" charset="0"/>
              </a:rPr>
              <a:t>(4)I dialed the number for many times, but it couldn’t get __________.</a:t>
            </a:r>
            <a:endParaRPr lang="zh-CN" altLang="en-US" sz="2800" dirty="0">
              <a:latin typeface="Calibri" pitchFamily="34" charset="0"/>
            </a:endParaRPr>
          </a:p>
          <a:p>
            <a:endParaRPr lang="zh-CN" altLang="en-US" sz="2800" dirty="0"/>
          </a:p>
          <a:p>
            <a:endParaRPr lang="zh-CN" altLang="en-US" sz="2800" dirty="0"/>
          </a:p>
          <a:p>
            <a:r>
              <a:rPr lang="en-US" altLang="en-US" sz="2800" dirty="0">
                <a:latin typeface="宋体" pitchFamily="2" charset="-122"/>
                <a:ea typeface="宋体" pitchFamily="2" charset="-122"/>
              </a:rPr>
              <a:t> </a:t>
            </a:r>
            <a:endParaRPr lang="zh-CN" altLang="en-US" sz="2800" dirty="0">
              <a:latin typeface="宋体" pitchFamily="2" charset="-122"/>
              <a:ea typeface="宋体" pitchFamily="2" charset="-122"/>
            </a:endParaRPr>
          </a:p>
          <a:p>
            <a:pPr marL="514350" indent="-514350"/>
            <a:r>
              <a:rPr lang="en-US" altLang="zh-CN" sz="2800" dirty="0">
                <a:latin typeface="Calibri" panose="020F0502020204030204" pitchFamily="34" charset="0"/>
                <a:cs typeface="Times New Roman" pitchFamily="18" charset="0"/>
              </a:rPr>
              <a:t> </a:t>
            </a: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a:p>
            <a:pPr marL="514350" indent="-514350"/>
            <a:endParaRPr lang="en-US" altLang="zh-CN" sz="2800" dirty="0">
              <a:solidFill>
                <a:srgbClr val="22ACEC"/>
              </a:solidFill>
              <a:latin typeface="宋体" pitchFamily="2" charset="-122"/>
              <a:ea typeface="宋体" pitchFamily="2" charset="-122"/>
              <a:cs typeface="Times New Roman" pitchFamily="18" charset="0"/>
            </a:endParaRPr>
          </a:p>
        </p:txBody>
      </p:sp>
      <p:sp>
        <p:nvSpPr>
          <p:cNvPr id="15" name="Rectangle 7"/>
          <p:cNvSpPr>
            <a:spLocks noChangeArrowheads="1"/>
          </p:cNvSpPr>
          <p:nvPr/>
        </p:nvSpPr>
        <p:spPr bwMode="auto">
          <a:xfrm>
            <a:off x="9195315" y="4539950"/>
            <a:ext cx="1349087" cy="523220"/>
          </a:xfrm>
          <a:prstGeom prst="rect">
            <a:avLst/>
          </a:prstGeom>
          <a:noFill/>
          <a:ln w="9525">
            <a:noFill/>
            <a:miter lim="800000"/>
            <a:headEnd/>
            <a:tailEnd/>
          </a:ln>
        </p:spPr>
        <p:txBody>
          <a:bodyPr wrap="none" anchor="ctr">
            <a:spAutoFit/>
          </a:bodyPr>
          <a:lstStyle/>
          <a:p>
            <a:pPr eaLnBrk="0" hangingPunct="0"/>
            <a:r>
              <a:rPr lang="en-US" altLang="zh-CN" sz="2800" dirty="0">
                <a:solidFill>
                  <a:srgbClr val="FF0000"/>
                </a:solidFill>
                <a:latin typeface="Calibri" pitchFamily="34" charset="0"/>
                <a:cs typeface="Times New Roman" pitchFamily="18" charset="0"/>
              </a:rPr>
              <a:t>through</a:t>
            </a:r>
          </a:p>
        </p:txBody>
      </p:sp>
      <p:sp>
        <p:nvSpPr>
          <p:cNvPr id="16" name="Rectangle 8"/>
          <p:cNvSpPr>
            <a:spLocks noChangeArrowheads="1"/>
          </p:cNvSpPr>
          <p:nvPr/>
        </p:nvSpPr>
        <p:spPr bwMode="auto">
          <a:xfrm>
            <a:off x="1302289" y="2004629"/>
            <a:ext cx="832279"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with</a:t>
            </a:r>
            <a:endParaRPr lang="zh-CN" altLang="en-US" sz="2800" dirty="0">
              <a:solidFill>
                <a:srgbClr val="FF0000"/>
              </a:solidFill>
              <a:latin typeface="Calibri" pitchFamily="34" charset="0"/>
            </a:endParaRPr>
          </a:p>
        </p:txBody>
      </p:sp>
      <p:sp>
        <p:nvSpPr>
          <p:cNvPr id="17" name="Rectangle 9"/>
          <p:cNvSpPr>
            <a:spLocks noChangeArrowheads="1"/>
          </p:cNvSpPr>
          <p:nvPr/>
        </p:nvSpPr>
        <p:spPr bwMode="auto">
          <a:xfrm>
            <a:off x="9994892" y="2905780"/>
            <a:ext cx="1099019"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across</a:t>
            </a:r>
            <a:endParaRPr lang="zh-CN" altLang="en-US" sz="2800" dirty="0">
              <a:solidFill>
                <a:srgbClr val="FF0000"/>
              </a:solidFill>
              <a:latin typeface="Calibri" pitchFamily="34" charset="0"/>
            </a:endParaRPr>
          </a:p>
        </p:txBody>
      </p:sp>
      <p:sp>
        <p:nvSpPr>
          <p:cNvPr id="18" name="Rectangle 10"/>
          <p:cNvSpPr>
            <a:spLocks noChangeArrowheads="1"/>
          </p:cNvSpPr>
          <p:nvPr/>
        </p:nvSpPr>
        <p:spPr bwMode="auto">
          <a:xfrm>
            <a:off x="6917939" y="3710503"/>
            <a:ext cx="833562"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over</a:t>
            </a:r>
            <a:endParaRPr lang="zh-CN" altLang="en-US" sz="2800" dirty="0">
              <a:solidFill>
                <a:srgbClr val="FF0000"/>
              </a:solidFill>
              <a:latin typeface="Calibri"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6" presetClass="emph" presetSubtype="0" fill="hold" grpId="0" nodeType="clickEffect">
                                  <p:stCondLst>
                                    <p:cond delay="0"/>
                                  </p:stCondLst>
                                  <p:childTnLst>
                                    <p:animEffect transition="out" filter="fade">
                                      <p:cBhvr>
                                        <p:cTn id="27" dur="500" tmFilter="0, 0; .2, .5; .8, .5; 1, 0"/>
                                        <p:tgtEl>
                                          <p:spTgt spid="21"/>
                                        </p:tgtEl>
                                      </p:cBhvr>
                                    </p:animEffect>
                                    <p:animScale>
                                      <p:cBhvr>
                                        <p:cTn id="28"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2" grpId="0"/>
      <p:bldP spid="15" grpId="0"/>
      <p:bldP spid="16" grpId="0"/>
      <p:bldP spid="17" grpId="0"/>
      <p:bldP spid="1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451924"/>
            <a:ext cx="2324294"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404727"/>
            <a:ext cx="762000" cy="746760"/>
          </a:xfrm>
          <a:prstGeom prst="rect">
            <a:avLst/>
          </a:prstGeom>
        </p:spPr>
      </p:pic>
      <p:sp>
        <p:nvSpPr>
          <p:cNvPr id="7" name="Rectangle 18"/>
          <p:cNvSpPr>
            <a:spLocks noChangeArrowheads="1"/>
          </p:cNvSpPr>
          <p:nvPr/>
        </p:nvSpPr>
        <p:spPr bwMode="auto">
          <a:xfrm>
            <a:off x="1475892" y="526210"/>
            <a:ext cx="153567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即学即用</a:t>
            </a:r>
            <a:r>
              <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 </a:t>
            </a:r>
          </a:p>
        </p:txBody>
      </p:sp>
      <p:sp>
        <p:nvSpPr>
          <p:cNvPr id="8" name="矩形 7"/>
          <p:cNvSpPr/>
          <p:nvPr/>
        </p:nvSpPr>
        <p:spPr>
          <a:xfrm>
            <a:off x="761951" y="1271012"/>
            <a:ext cx="11023479" cy="5380442"/>
          </a:xfrm>
          <a:prstGeom prst="rect">
            <a:avLst/>
          </a:prstGeom>
          <a:solidFill>
            <a:srgbClr val="E0EC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720000">
              <a:spcBef>
                <a:spcPct val="50000"/>
              </a:spcBef>
            </a:pPr>
            <a:r>
              <a:rPr lang="en-US" altLang="zh-CN" sz="2800" dirty="0">
                <a:solidFill>
                  <a:schemeClr val="tx1"/>
                </a:solidFill>
                <a:latin typeface="Calibri" pitchFamily="34" charset="0"/>
                <a:ea typeface="楷体_GB2312" pitchFamily="49" charset="-122"/>
              </a:rPr>
              <a:t>   Having ________ such a heavy loss, my father’s business is not ___________ quite well. As a result, he feels very ________ and disappointed. My family and I ______________________ him. As far as ____________, it’s beyond my ________ to help him _________ the difficulty, because I can’t give him some ________ on how to ________ the problem. </a:t>
            </a:r>
          </a:p>
          <a:p>
            <a:pPr indent="720000">
              <a:spcBef>
                <a:spcPct val="50000"/>
              </a:spcBef>
            </a:pPr>
            <a:r>
              <a:rPr lang="en-US" altLang="zh-CN" sz="2800" dirty="0">
                <a:solidFill>
                  <a:schemeClr val="tx1"/>
                </a:solidFill>
                <a:latin typeface="Calibri" pitchFamily="34" charset="0"/>
                <a:ea typeface="楷体_GB2312" pitchFamily="49" charset="-122"/>
              </a:rPr>
              <a:t>   However, I do believe his business will ________  and get along well again as long as we ________ it the moment we figure out the root of the problem. </a:t>
            </a:r>
          </a:p>
        </p:txBody>
      </p:sp>
      <p:sp>
        <p:nvSpPr>
          <p:cNvPr id="9" name="矩形 8"/>
          <p:cNvSpPr/>
          <p:nvPr/>
        </p:nvSpPr>
        <p:spPr>
          <a:xfrm>
            <a:off x="702118" y="1861136"/>
            <a:ext cx="10668000" cy="523220"/>
          </a:xfrm>
          <a:prstGeom prst="rect">
            <a:avLst/>
          </a:prstGeom>
        </p:spPr>
        <p:txBody>
          <a:bodyPr wrap="square">
            <a:spAutoFit/>
          </a:bodyPr>
          <a:lstStyle/>
          <a:p>
            <a:pPr algn="just"/>
            <a:r>
              <a:rPr lang="en-US" altLang="zh-CN" sz="2800" dirty="0">
                <a:latin typeface="Calibri" pitchFamily="34" charset="0"/>
              </a:rPr>
              <a:t>    </a:t>
            </a:r>
            <a:endParaRPr lang="zh-CN" altLang="en-US" sz="2400" dirty="0">
              <a:latin typeface="Calibri" panose="020F0502020204030204" pitchFamily="34" charset="0"/>
              <a:cs typeface="Times New Roman" panose="02020603050405020304" pitchFamily="18" charset="0"/>
            </a:endParaRPr>
          </a:p>
        </p:txBody>
      </p:sp>
      <p:sp>
        <p:nvSpPr>
          <p:cNvPr id="26" name="Rectangle 8"/>
          <p:cNvSpPr>
            <a:spLocks noChangeArrowheads="1"/>
          </p:cNvSpPr>
          <p:nvPr/>
        </p:nvSpPr>
        <p:spPr bwMode="auto">
          <a:xfrm>
            <a:off x="3007397" y="1861136"/>
            <a:ext cx="1385764"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suffered</a:t>
            </a:r>
            <a:endParaRPr lang="zh-CN" altLang="en-US" sz="2800" dirty="0">
              <a:solidFill>
                <a:srgbClr val="FF0000"/>
              </a:solidFill>
              <a:latin typeface="Calibri" pitchFamily="34" charset="0"/>
            </a:endParaRPr>
          </a:p>
        </p:txBody>
      </p:sp>
      <p:sp>
        <p:nvSpPr>
          <p:cNvPr id="27" name="Rectangle 8"/>
          <p:cNvSpPr>
            <a:spLocks noChangeArrowheads="1"/>
          </p:cNvSpPr>
          <p:nvPr/>
        </p:nvSpPr>
        <p:spPr bwMode="auto">
          <a:xfrm>
            <a:off x="829225" y="2305816"/>
            <a:ext cx="2082301"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getting along</a:t>
            </a:r>
            <a:endParaRPr lang="zh-CN" altLang="en-US" sz="2800" dirty="0">
              <a:solidFill>
                <a:srgbClr val="FF0000"/>
              </a:solidFill>
              <a:latin typeface="Calibri" pitchFamily="34" charset="0"/>
            </a:endParaRPr>
          </a:p>
        </p:txBody>
      </p:sp>
      <p:sp>
        <p:nvSpPr>
          <p:cNvPr id="28" name="Rectangle 8"/>
          <p:cNvSpPr>
            <a:spLocks noChangeArrowheads="1"/>
          </p:cNvSpPr>
          <p:nvPr/>
        </p:nvSpPr>
        <p:spPr bwMode="auto">
          <a:xfrm>
            <a:off x="8265059" y="2289106"/>
            <a:ext cx="998543"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upset</a:t>
            </a:r>
            <a:endParaRPr lang="zh-CN" altLang="en-US" sz="2800" dirty="0">
              <a:solidFill>
                <a:srgbClr val="FF0000"/>
              </a:solidFill>
              <a:latin typeface="Calibri" pitchFamily="34" charset="0"/>
            </a:endParaRPr>
          </a:p>
        </p:txBody>
      </p:sp>
      <p:sp>
        <p:nvSpPr>
          <p:cNvPr id="29" name="Rectangle 8"/>
          <p:cNvSpPr>
            <a:spLocks noChangeArrowheads="1"/>
          </p:cNvSpPr>
          <p:nvPr/>
        </p:nvSpPr>
        <p:spPr bwMode="auto">
          <a:xfrm>
            <a:off x="5174468" y="2758139"/>
            <a:ext cx="3990580"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show great concern about</a:t>
            </a:r>
            <a:endParaRPr lang="zh-CN" altLang="en-US" sz="2800" dirty="0">
              <a:solidFill>
                <a:srgbClr val="FF0000"/>
              </a:solidFill>
              <a:latin typeface="Calibri" pitchFamily="34" charset="0"/>
            </a:endParaRPr>
          </a:p>
        </p:txBody>
      </p:sp>
      <p:sp>
        <p:nvSpPr>
          <p:cNvPr id="30" name="Rectangle 8"/>
          <p:cNvSpPr>
            <a:spLocks noChangeArrowheads="1"/>
          </p:cNvSpPr>
          <p:nvPr/>
        </p:nvSpPr>
        <p:spPr bwMode="auto">
          <a:xfrm>
            <a:off x="805504" y="3167390"/>
            <a:ext cx="2264146"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I’m concerned</a:t>
            </a:r>
            <a:endParaRPr lang="zh-CN" altLang="en-US" sz="2800" dirty="0">
              <a:solidFill>
                <a:srgbClr val="FF0000"/>
              </a:solidFill>
              <a:latin typeface="Calibri" pitchFamily="34" charset="0"/>
            </a:endParaRPr>
          </a:p>
        </p:txBody>
      </p:sp>
      <p:sp>
        <p:nvSpPr>
          <p:cNvPr id="31" name="Rectangle 8"/>
          <p:cNvSpPr>
            <a:spLocks noChangeArrowheads="1"/>
          </p:cNvSpPr>
          <p:nvPr/>
        </p:nvSpPr>
        <p:spPr bwMode="auto">
          <a:xfrm>
            <a:off x="5477183" y="3206007"/>
            <a:ext cx="1117870"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power</a:t>
            </a:r>
            <a:endParaRPr lang="zh-CN" altLang="en-US" sz="2800" dirty="0">
              <a:solidFill>
                <a:srgbClr val="FF0000"/>
              </a:solidFill>
              <a:latin typeface="Calibri" pitchFamily="34" charset="0"/>
            </a:endParaRPr>
          </a:p>
        </p:txBody>
      </p:sp>
      <p:sp>
        <p:nvSpPr>
          <p:cNvPr id="32" name="Rectangle 8"/>
          <p:cNvSpPr>
            <a:spLocks noChangeArrowheads="1"/>
          </p:cNvSpPr>
          <p:nvPr/>
        </p:nvSpPr>
        <p:spPr bwMode="auto">
          <a:xfrm>
            <a:off x="8574826" y="3180158"/>
            <a:ext cx="1785874"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go through</a:t>
            </a:r>
            <a:endParaRPr lang="zh-CN" altLang="en-US" sz="2800" dirty="0">
              <a:solidFill>
                <a:srgbClr val="FF0000"/>
              </a:solidFill>
              <a:latin typeface="Calibri" pitchFamily="34" charset="0"/>
            </a:endParaRPr>
          </a:p>
        </p:txBody>
      </p:sp>
      <p:sp>
        <p:nvSpPr>
          <p:cNvPr id="33" name="Rectangle 8"/>
          <p:cNvSpPr>
            <a:spLocks noChangeArrowheads="1"/>
          </p:cNvSpPr>
          <p:nvPr/>
        </p:nvSpPr>
        <p:spPr bwMode="auto">
          <a:xfrm>
            <a:off x="6995479" y="3565514"/>
            <a:ext cx="715132"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tips</a:t>
            </a:r>
            <a:endParaRPr lang="zh-CN" altLang="en-US" sz="2800" dirty="0">
              <a:solidFill>
                <a:srgbClr val="FF0000"/>
              </a:solidFill>
              <a:latin typeface="Calibri" pitchFamily="34" charset="0"/>
            </a:endParaRPr>
          </a:p>
        </p:txBody>
      </p:sp>
      <p:sp>
        <p:nvSpPr>
          <p:cNvPr id="34" name="Rectangle 8"/>
          <p:cNvSpPr>
            <a:spLocks noChangeArrowheads="1"/>
          </p:cNvSpPr>
          <p:nvPr/>
        </p:nvSpPr>
        <p:spPr bwMode="auto">
          <a:xfrm>
            <a:off x="9732075" y="3578602"/>
            <a:ext cx="1376915"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get over</a:t>
            </a:r>
            <a:endParaRPr lang="zh-CN" altLang="en-US" sz="2800" dirty="0">
              <a:solidFill>
                <a:srgbClr val="FF0000"/>
              </a:solidFill>
              <a:latin typeface="Calibri" pitchFamily="34" charset="0"/>
            </a:endParaRPr>
          </a:p>
        </p:txBody>
      </p:sp>
      <p:sp>
        <p:nvSpPr>
          <p:cNvPr id="35" name="Rectangle 8"/>
          <p:cNvSpPr>
            <a:spLocks noChangeArrowheads="1"/>
          </p:cNvSpPr>
          <p:nvPr/>
        </p:nvSpPr>
        <p:spPr bwMode="auto">
          <a:xfrm>
            <a:off x="7483210" y="4654196"/>
            <a:ext cx="1281120"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recover</a:t>
            </a:r>
            <a:endParaRPr lang="zh-CN" altLang="en-US" sz="2800" dirty="0">
              <a:solidFill>
                <a:srgbClr val="FF0000"/>
              </a:solidFill>
              <a:latin typeface="Calibri" pitchFamily="34" charset="0"/>
            </a:endParaRPr>
          </a:p>
        </p:txBody>
      </p:sp>
      <p:sp>
        <p:nvSpPr>
          <p:cNvPr id="36" name="Rectangle 8"/>
          <p:cNvSpPr>
            <a:spLocks noChangeArrowheads="1"/>
          </p:cNvSpPr>
          <p:nvPr/>
        </p:nvSpPr>
        <p:spPr bwMode="auto">
          <a:xfrm>
            <a:off x="3869262" y="5075833"/>
            <a:ext cx="996811"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itchFamily="34" charset="0"/>
              </a:rPr>
              <a:t>settle</a:t>
            </a:r>
            <a:endParaRPr lang="zh-CN" altLang="en-US" sz="2800" dirty="0">
              <a:solidFill>
                <a:srgbClr val="FF0000"/>
              </a:solidFill>
              <a:latin typeface="Calibri"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30"/>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3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26" presetClass="emph" presetSubtype="0" fill="hold" grpId="0" nodeType="clickEffect">
                                  <p:stCondLst>
                                    <p:cond delay="0"/>
                                  </p:stCondLst>
                                  <p:childTnLst>
                                    <p:animEffect transition="out" filter="fade">
                                      <p:cBhvr>
                                        <p:cTn id="55" dur="500" tmFilter="0, 0; .2, .5; .8, .5; 1, 0"/>
                                        <p:tgtEl>
                                          <p:spTgt spid="21"/>
                                        </p:tgtEl>
                                      </p:cBhvr>
                                    </p:animEffect>
                                    <p:animScale>
                                      <p:cBhvr>
                                        <p:cTn id="56"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26" grpId="0"/>
      <p:bldP spid="27" grpId="0"/>
      <p:bldP spid="28" grpId="0"/>
      <p:bldP spid="29" grpId="0"/>
      <p:bldP spid="30" grpId="0"/>
      <p:bldP spid="31" grpId="0"/>
      <p:bldP spid="32" grpId="0"/>
      <p:bldP spid="33" grpId="0"/>
      <p:bldP spid="34" grpId="0"/>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srcRect/>
          <a:stretch>
            <a:fillRect t="-9000" b="-9000"/>
          </a:stretch>
        </a:blipFill>
        <a:effectLst/>
      </p:bgPr>
    </p:bg>
    <p:spTree>
      <p:nvGrpSpPr>
        <p:cNvPr id="1" name=""/>
        <p:cNvGrpSpPr/>
        <p:nvPr/>
      </p:nvGrpSpPr>
      <p:grpSpPr>
        <a:xfrm>
          <a:off x="0" y="0"/>
          <a:ext cx="0" cy="0"/>
          <a:chOff x="0" y="0"/>
          <a:chExt cx="0" cy="0"/>
        </a:xfrm>
      </p:grpSpPr>
      <p:sp>
        <p:nvSpPr>
          <p:cNvPr id="9" name="平行四边形 8"/>
          <p:cNvSpPr/>
          <p:nvPr/>
        </p:nvSpPr>
        <p:spPr>
          <a:xfrm>
            <a:off x="3573780" y="2818130"/>
            <a:ext cx="5397500" cy="15113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10" name="Rectangle 18"/>
          <p:cNvSpPr>
            <a:spLocks noChangeArrowheads="1"/>
          </p:cNvSpPr>
          <p:nvPr/>
        </p:nvSpPr>
        <p:spPr bwMode="auto">
          <a:xfrm>
            <a:off x="4008120" y="3173730"/>
            <a:ext cx="4631690" cy="5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ctr" fontAlgn="base">
              <a:spcBef>
                <a:spcPct val="0"/>
              </a:spcBef>
              <a:spcAft>
                <a:spcPct val="0"/>
              </a:spcAft>
            </a:pPr>
            <a:r>
              <a:rPr lang="zh-CN" altLang="en-US" sz="3600" dirty="0">
                <a:solidFill>
                  <a:srgbClr val="22ACEC"/>
                </a:solidFill>
                <a:latin typeface="Arial" panose="020B0604020202020204"/>
                <a:ea typeface="微软雅黑" panose="020B0503020204020204" charset="-122"/>
                <a:cs typeface="宋体" panose="02010600030101010101" pitchFamily="2" charset="-122"/>
                <a:sym typeface="Arial" panose="020B0604020202020204"/>
              </a:rPr>
              <a:t>溯恩教育感谢一路有你</a:t>
            </a:r>
          </a:p>
        </p:txBody>
      </p:sp>
      <p:cxnSp>
        <p:nvCxnSpPr>
          <p:cNvPr id="16" name="直接连接符 15"/>
          <p:cNvCxnSpPr/>
          <p:nvPr/>
        </p:nvCxnSpPr>
        <p:spPr>
          <a:xfrm>
            <a:off x="4011930" y="3727450"/>
            <a:ext cx="4583430" cy="0"/>
          </a:xfrm>
          <a:prstGeom prst="line">
            <a:avLst/>
          </a:prstGeom>
          <a:ln>
            <a:solidFill>
              <a:srgbClr val="22ACEC"/>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randombar(horizont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624922"/>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741345"/>
            <a:ext cx="14362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重点单词</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624923"/>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797346" y="2864435"/>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673521" y="2555825"/>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673521" y="418781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786459" y="4437425"/>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662634" y="576080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577725"/>
            <a:ext cx="762000" cy="746760"/>
          </a:xfrm>
          <a:prstGeom prst="rect">
            <a:avLst/>
          </a:prstGeom>
        </p:spPr>
      </p:pic>
      <p:sp>
        <p:nvSpPr>
          <p:cNvPr id="18" name="矩形 17"/>
          <p:cNvSpPr/>
          <p:nvPr/>
        </p:nvSpPr>
        <p:spPr>
          <a:xfrm>
            <a:off x="1165604" y="1224540"/>
            <a:ext cx="11026395" cy="5740033"/>
          </a:xfrm>
          <a:prstGeom prst="rect">
            <a:avLst/>
          </a:prstGeom>
          <a:noFill/>
        </p:spPr>
        <p:txBody>
          <a:bodyPr wrap="square">
            <a:spAutoFit/>
          </a:bodyPr>
          <a:lstStyle/>
          <a:p>
            <a:pPr>
              <a:lnSpc>
                <a:spcPct val="1300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   ________     adj./ </a:t>
            </a:r>
            <a:r>
              <a:rPr lang="en-US" altLang="zh-CN" sz="28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不安的；使心烦</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(________</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________)</a:t>
            </a: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2.   ________     </a:t>
            </a:r>
            <a:r>
              <a:rPr lang="en-US" altLang="zh-CN" sz="28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./vi.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使</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平静；</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使</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镇定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adj.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平静的；沉着的</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300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3.   ________     </a:t>
            </a:r>
            <a:r>
              <a:rPr lang="en-US" altLang="zh-CN" sz="28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/vi.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安家；定居；停留；使定居；安排；解决</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4.   ________     adj.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感激的；表示谢意的</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5.   ________     </a:t>
            </a:r>
            <a:r>
              <a:rPr lang="en-US" altLang="zh-CN" sz="28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不理睬；忽视</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6.   ________      n.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十几岁的青少年</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ct val="1400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7.   ________      n.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提示；技巧；尖；尖端；小费 </a:t>
            </a:r>
            <a:r>
              <a:rPr lang="en-US" altLang="zh-CN" sz="28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倾斜； 翻倒</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8.   ________      </a:t>
            </a:r>
            <a:r>
              <a:rPr lang="en-US" altLang="zh-CN" sz="28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使</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担忧；涉及；关系到 </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n.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担心；</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利害</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关系</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9.   ________      </a:t>
            </a:r>
            <a:r>
              <a:rPr lang="en-US" altLang="zh-CN" sz="28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./vi.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遭受； 忍受； 经历</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10. ________      adj.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整个的；完全的；全部的</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11. ________      </a:t>
            </a:r>
            <a:r>
              <a:rPr lang="en-US" altLang="zh-CN" sz="28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./vi.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痊愈；恢复；重新获得</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400"/>
              </a:lnSpc>
            </a:pP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12. ________      adv. </a:t>
            </a:r>
            <a:r>
              <a:rPr lang="zh-CN" altLang="en-US" sz="2800" dirty="0">
                <a:latin typeface="Times New Roman" panose="02020603050405020304" pitchFamily="18" charset="0"/>
                <a:ea typeface="宋体" panose="02010600030101010101" pitchFamily="2" charset="-122"/>
                <a:cs typeface="Times New Roman" panose="02020603050405020304" pitchFamily="18" charset="0"/>
              </a:rPr>
              <a:t>确实如此；正是；确切地</a:t>
            </a:r>
            <a:endParaRPr lang="en-US" altLang="zh-CN" sz="2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19" name="TextBox 18"/>
          <p:cNvSpPr txBox="1"/>
          <p:nvPr/>
        </p:nvSpPr>
        <p:spPr>
          <a:xfrm>
            <a:off x="1709052" y="1344313"/>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upset</a:t>
            </a:r>
            <a:endParaRPr lang="zh-CN" altLang="en-US" sz="2800" dirty="0">
              <a:solidFill>
                <a:srgbClr val="FF0000"/>
              </a:solidFill>
              <a:latin typeface="Calibri" panose="020F0502020204030204" pitchFamily="34" charset="0"/>
              <a:cs typeface="Times New Roman" pitchFamily="18" charset="0"/>
            </a:endParaRPr>
          </a:p>
        </p:txBody>
      </p:sp>
      <p:sp>
        <p:nvSpPr>
          <p:cNvPr id="20" name="TextBox 19"/>
          <p:cNvSpPr txBox="1"/>
          <p:nvPr/>
        </p:nvSpPr>
        <p:spPr>
          <a:xfrm>
            <a:off x="1700811" y="1794572"/>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calm</a:t>
            </a:r>
            <a:endParaRPr lang="zh-CN" altLang="en-US" sz="2800" dirty="0">
              <a:solidFill>
                <a:srgbClr val="FF0000"/>
              </a:solidFill>
              <a:latin typeface="Calibri" panose="020F0502020204030204" pitchFamily="34" charset="0"/>
              <a:cs typeface="Times New Roman" pitchFamily="18" charset="0"/>
            </a:endParaRPr>
          </a:p>
        </p:txBody>
      </p:sp>
      <p:sp>
        <p:nvSpPr>
          <p:cNvPr id="24" name="TextBox 23"/>
          <p:cNvSpPr txBox="1"/>
          <p:nvPr/>
        </p:nvSpPr>
        <p:spPr>
          <a:xfrm>
            <a:off x="1663740" y="2327214"/>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settle</a:t>
            </a:r>
            <a:endParaRPr lang="zh-CN" altLang="en-US" sz="2800" dirty="0">
              <a:solidFill>
                <a:srgbClr val="FF0000"/>
              </a:solidFill>
              <a:latin typeface="Calibri" panose="020F0502020204030204" pitchFamily="34" charset="0"/>
              <a:cs typeface="Times New Roman" pitchFamily="18" charset="0"/>
            </a:endParaRPr>
          </a:p>
        </p:txBody>
      </p:sp>
      <p:sp>
        <p:nvSpPr>
          <p:cNvPr id="25" name="TextBox 24"/>
          <p:cNvSpPr txBox="1"/>
          <p:nvPr/>
        </p:nvSpPr>
        <p:spPr>
          <a:xfrm>
            <a:off x="1680213" y="2748886"/>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grateful</a:t>
            </a:r>
            <a:endParaRPr lang="zh-CN" altLang="en-US" sz="2800" dirty="0">
              <a:solidFill>
                <a:srgbClr val="FF0000"/>
              </a:solidFill>
              <a:latin typeface="Calibri" panose="020F0502020204030204" pitchFamily="34" charset="0"/>
              <a:cs typeface="Times New Roman" pitchFamily="18" charset="0"/>
            </a:endParaRPr>
          </a:p>
        </p:txBody>
      </p:sp>
      <p:sp>
        <p:nvSpPr>
          <p:cNvPr id="26" name="TextBox 25"/>
          <p:cNvSpPr txBox="1"/>
          <p:nvPr/>
        </p:nvSpPr>
        <p:spPr>
          <a:xfrm>
            <a:off x="1704927" y="3198902"/>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ignore</a:t>
            </a:r>
            <a:endParaRPr lang="zh-CN" altLang="en-US" sz="2800" dirty="0">
              <a:solidFill>
                <a:srgbClr val="FF0000"/>
              </a:solidFill>
              <a:latin typeface="Calibri" panose="020F0502020204030204" pitchFamily="34" charset="0"/>
              <a:cs typeface="Times New Roman" pitchFamily="18" charset="0"/>
            </a:endParaRPr>
          </a:p>
        </p:txBody>
      </p:sp>
      <p:sp>
        <p:nvSpPr>
          <p:cNvPr id="27" name="TextBox 26"/>
          <p:cNvSpPr txBox="1"/>
          <p:nvPr/>
        </p:nvSpPr>
        <p:spPr>
          <a:xfrm>
            <a:off x="1681507" y="3665864"/>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teenager</a:t>
            </a:r>
            <a:endParaRPr lang="zh-CN" altLang="en-US" sz="2800" dirty="0">
              <a:solidFill>
                <a:srgbClr val="FF0000"/>
              </a:solidFill>
              <a:latin typeface="Calibri" panose="020F0502020204030204" pitchFamily="34" charset="0"/>
              <a:cs typeface="Times New Roman" pitchFamily="18" charset="0"/>
            </a:endParaRPr>
          </a:p>
        </p:txBody>
      </p:sp>
      <p:sp>
        <p:nvSpPr>
          <p:cNvPr id="28" name="TextBox 27"/>
          <p:cNvSpPr txBox="1"/>
          <p:nvPr/>
        </p:nvSpPr>
        <p:spPr>
          <a:xfrm>
            <a:off x="1707512" y="4231617"/>
            <a:ext cx="2199806"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tip</a:t>
            </a:r>
            <a:endParaRPr lang="zh-CN" altLang="en-US" sz="2800" dirty="0">
              <a:solidFill>
                <a:srgbClr val="FF0000"/>
              </a:solidFill>
              <a:latin typeface="Calibri" panose="020F0502020204030204" pitchFamily="34" charset="0"/>
              <a:cs typeface="Times New Roman" pitchFamily="18" charset="0"/>
            </a:endParaRPr>
          </a:p>
        </p:txBody>
      </p:sp>
      <p:sp>
        <p:nvSpPr>
          <p:cNvPr id="29" name="TextBox 28"/>
          <p:cNvSpPr txBox="1"/>
          <p:nvPr/>
        </p:nvSpPr>
        <p:spPr>
          <a:xfrm>
            <a:off x="1681507" y="4698592"/>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concern</a:t>
            </a:r>
            <a:endParaRPr lang="zh-CN" altLang="en-US" sz="2800" dirty="0">
              <a:solidFill>
                <a:srgbClr val="FF0000"/>
              </a:solidFill>
              <a:latin typeface="Calibri" panose="020F0502020204030204" pitchFamily="34" charset="0"/>
              <a:cs typeface="Times New Roman" pitchFamily="18" charset="0"/>
            </a:endParaRPr>
          </a:p>
        </p:txBody>
      </p:sp>
      <p:sp>
        <p:nvSpPr>
          <p:cNvPr id="31" name="TextBox 30"/>
          <p:cNvSpPr txBox="1"/>
          <p:nvPr/>
        </p:nvSpPr>
        <p:spPr>
          <a:xfrm>
            <a:off x="1686912" y="5142386"/>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suffer</a:t>
            </a:r>
            <a:endParaRPr lang="zh-CN" altLang="en-US" sz="2800" dirty="0">
              <a:solidFill>
                <a:srgbClr val="FF0000"/>
              </a:solidFill>
              <a:latin typeface="Calibri" panose="020F0502020204030204" pitchFamily="34" charset="0"/>
              <a:cs typeface="Times New Roman" pitchFamily="18" charset="0"/>
            </a:endParaRPr>
          </a:p>
        </p:txBody>
      </p:sp>
      <p:sp>
        <p:nvSpPr>
          <p:cNvPr id="32" name="TextBox 31"/>
          <p:cNvSpPr txBox="1"/>
          <p:nvPr/>
        </p:nvSpPr>
        <p:spPr>
          <a:xfrm>
            <a:off x="1700560" y="5562524"/>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entire</a:t>
            </a:r>
            <a:endParaRPr lang="zh-CN" altLang="en-US" sz="2800" dirty="0">
              <a:solidFill>
                <a:srgbClr val="FF0000"/>
              </a:solidFill>
              <a:latin typeface="Calibri" panose="020F0502020204030204" pitchFamily="34" charset="0"/>
              <a:cs typeface="Times New Roman" pitchFamily="18" charset="0"/>
            </a:endParaRPr>
          </a:p>
        </p:txBody>
      </p:sp>
      <p:sp>
        <p:nvSpPr>
          <p:cNvPr id="33" name="TextBox 32"/>
          <p:cNvSpPr txBox="1"/>
          <p:nvPr/>
        </p:nvSpPr>
        <p:spPr>
          <a:xfrm>
            <a:off x="1709043" y="5998559"/>
            <a:ext cx="1997984"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recover</a:t>
            </a:r>
            <a:endParaRPr lang="zh-CN" altLang="en-US" sz="2800" dirty="0">
              <a:solidFill>
                <a:srgbClr val="FF0000"/>
              </a:solidFill>
              <a:latin typeface="Calibri" panose="020F0502020204030204" pitchFamily="34" charset="0"/>
              <a:cs typeface="Times New Roman" pitchFamily="18" charset="0"/>
            </a:endParaRPr>
          </a:p>
        </p:txBody>
      </p:sp>
      <p:sp>
        <p:nvSpPr>
          <p:cNvPr id="36" name="TextBox 35"/>
          <p:cNvSpPr txBox="1"/>
          <p:nvPr/>
        </p:nvSpPr>
        <p:spPr>
          <a:xfrm>
            <a:off x="1687154" y="6440334"/>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exactly</a:t>
            </a:r>
            <a:endParaRPr lang="zh-CN" altLang="en-US" sz="2800" dirty="0">
              <a:solidFill>
                <a:srgbClr val="FF0000"/>
              </a:solidFill>
              <a:latin typeface="Calibri" panose="020F0502020204030204" pitchFamily="34" charset="0"/>
              <a:cs typeface="Times New Roman" pitchFamily="18" charset="0"/>
            </a:endParaRPr>
          </a:p>
        </p:txBody>
      </p:sp>
      <p:sp>
        <p:nvSpPr>
          <p:cNvPr id="34" name="TextBox 33"/>
          <p:cNvSpPr txBox="1"/>
          <p:nvPr/>
        </p:nvSpPr>
        <p:spPr>
          <a:xfrm>
            <a:off x="7632983" y="1344313"/>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upset</a:t>
            </a:r>
            <a:endParaRPr lang="zh-CN" altLang="en-US" sz="2800" dirty="0">
              <a:solidFill>
                <a:srgbClr val="FF0000"/>
              </a:solidFill>
              <a:latin typeface="Calibri" panose="020F0502020204030204" pitchFamily="34" charset="0"/>
              <a:cs typeface="Times New Roman" pitchFamily="18" charset="0"/>
            </a:endParaRPr>
          </a:p>
        </p:txBody>
      </p:sp>
      <p:sp>
        <p:nvSpPr>
          <p:cNvPr id="35" name="TextBox 34"/>
          <p:cNvSpPr txBox="1"/>
          <p:nvPr/>
        </p:nvSpPr>
        <p:spPr>
          <a:xfrm>
            <a:off x="9486763" y="1344313"/>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upset</a:t>
            </a:r>
            <a:endParaRPr lang="zh-CN" altLang="en-US" sz="2800" dirty="0">
              <a:solidFill>
                <a:srgbClr val="FF0000"/>
              </a:solidFill>
              <a:latin typeface="Calibri" panose="020F0502020204030204" pitchFamily="34"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ppt_x"/>
                                          </p:val>
                                        </p:tav>
                                        <p:tav tm="100000">
                                          <p:val>
                                            <p:strVal val="#ppt_x"/>
                                          </p:val>
                                        </p:tav>
                                      </p:tavLst>
                                    </p:anim>
                                    <p:anim calcmode="lin" valueType="num">
                                      <p:cBhvr additive="base">
                                        <p:cTn id="8" dur="8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presetID="2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3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00" fill="hold"/>
                                        <p:tgtEl>
                                          <p:spTgt spid="10"/>
                                        </p:tgtEl>
                                        <p:attrNameLst>
                                          <p:attrName>ppt_x</p:attrName>
                                        </p:attrNameLst>
                                      </p:cBhvr>
                                      <p:tavLst>
                                        <p:tav tm="0">
                                          <p:val>
                                            <p:strVal val="#ppt_x"/>
                                          </p:val>
                                        </p:tav>
                                        <p:tav tm="100000">
                                          <p:val>
                                            <p:strVal val="#ppt_x"/>
                                          </p:val>
                                        </p:tav>
                                      </p:tavLst>
                                    </p:anim>
                                    <p:anim calcmode="lin" valueType="num">
                                      <p:cBhvr additive="base">
                                        <p:cTn id="17" dur="8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2100"/>
                            </p:stCondLst>
                            <p:childTnLst>
                              <p:par>
                                <p:cTn id="19" presetID="22" presetClass="entr" presetSubtype="1"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2600"/>
                            </p:stCondLst>
                            <p:childTnLst>
                              <p:par>
                                <p:cTn id="23" presetID="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800" fill="hold"/>
                                        <p:tgtEl>
                                          <p:spTgt spid="14"/>
                                        </p:tgtEl>
                                        <p:attrNameLst>
                                          <p:attrName>ppt_x</p:attrName>
                                        </p:attrNameLst>
                                      </p:cBhvr>
                                      <p:tavLst>
                                        <p:tav tm="0">
                                          <p:val>
                                            <p:strVal val="#ppt_x"/>
                                          </p:val>
                                        </p:tav>
                                        <p:tav tm="100000">
                                          <p:val>
                                            <p:strVal val="#ppt_x"/>
                                          </p:val>
                                        </p:tav>
                                      </p:tavLst>
                                    </p:anim>
                                    <p:anim calcmode="lin" valueType="num">
                                      <p:cBhvr additive="base">
                                        <p:cTn id="26" dur="8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3"/>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36"/>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26" presetClass="emph" presetSubtype="0" fill="hold" nodeType="clickEffect">
                                  <p:stCondLst>
                                    <p:cond delay="0"/>
                                  </p:stCondLst>
                                  <p:childTnLst>
                                    <p:animEffect transition="out" filter="fade">
                                      <p:cBhvr>
                                        <p:cTn id="86" dur="500" tmFilter="0, 0; .2, .5; .8, .5; 1, 0"/>
                                        <p:tgtEl>
                                          <p:spTgt spid="18">
                                            <p:txEl>
                                              <p:pRg st="11" end="11"/>
                                            </p:txEl>
                                          </p:spTgt>
                                        </p:tgtEl>
                                      </p:cBhvr>
                                    </p:animEffect>
                                    <p:animScale>
                                      <p:cBhvr>
                                        <p:cTn id="87" dur="250" autoRev="1" fill="hold"/>
                                        <p:tgtEl>
                                          <p:spTgt spid="18">
                                            <p:txEl>
                                              <p:pRg st="11" end="11"/>
                                            </p:txEl>
                                          </p:spTgt>
                                        </p:tgtEl>
                                      </p:cBhvr>
                                      <p:by x="105000" y="105000"/>
                                    </p:animScale>
                                  </p:childTnLst>
                                </p:cTn>
                              </p:par>
                            </p:childTnLst>
                          </p:cTn>
                        </p:par>
                      </p:childTnLst>
                    </p:cTn>
                  </p:par>
                  <p:par>
                    <p:cTn id="88" fill="hold">
                      <p:stCondLst>
                        <p:cond delay="indefinite"/>
                      </p:stCondLst>
                      <p:childTnLst>
                        <p:par>
                          <p:cTn id="89" fill="hold">
                            <p:stCondLst>
                              <p:cond delay="0"/>
                            </p:stCondLst>
                            <p:childTnLst>
                              <p:par>
                                <p:cTn id="90" presetID="26" presetClass="emph" presetSubtype="0" fill="hold" grpId="0" nodeType="clickEffect">
                                  <p:stCondLst>
                                    <p:cond delay="0"/>
                                  </p:stCondLst>
                                  <p:childTnLst>
                                    <p:animEffect transition="out" filter="fade">
                                      <p:cBhvr>
                                        <p:cTn id="91" dur="500" tmFilter="0, 0; .2, .5; .8, .5; 1, 0"/>
                                        <p:tgtEl>
                                          <p:spTgt spid="21"/>
                                        </p:tgtEl>
                                      </p:cBhvr>
                                    </p:animEffect>
                                    <p:animScale>
                                      <p:cBhvr>
                                        <p:cTn id="92"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bldLvl="0" animBg="1"/>
      <p:bldP spid="10" grpId="0" bldLvl="0" animBg="1"/>
      <p:bldP spid="14" grpId="0" bldLvl="0" animBg="1"/>
      <p:bldP spid="19" grpId="0"/>
      <p:bldP spid="20" grpId="0"/>
      <p:bldP spid="24" grpId="0"/>
      <p:bldP spid="25" grpId="0"/>
      <p:bldP spid="26" grpId="0"/>
      <p:bldP spid="27" grpId="0"/>
      <p:bldP spid="28" grpId="0"/>
      <p:bldP spid="29" grpId="0"/>
      <p:bldP spid="31" grpId="0"/>
      <p:bldP spid="32" grpId="0"/>
      <p:bldP spid="33" grpId="0"/>
      <p:bldP spid="36" grpId="0"/>
      <p:bldP spid="34"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315997"/>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432420"/>
            <a:ext cx="14362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派生单词</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315998"/>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142425" y="2864435"/>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18600" y="2555825"/>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18600" y="418781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131538" y="4437425"/>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7713" y="576080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268800"/>
            <a:ext cx="762000" cy="746760"/>
          </a:xfrm>
          <a:prstGeom prst="rect">
            <a:avLst/>
          </a:prstGeom>
        </p:spPr>
      </p:pic>
      <p:sp>
        <p:nvSpPr>
          <p:cNvPr id="37" name="矩形 36"/>
          <p:cNvSpPr/>
          <p:nvPr/>
        </p:nvSpPr>
        <p:spPr>
          <a:xfrm>
            <a:off x="345989" y="1188304"/>
            <a:ext cx="11703586" cy="6405600"/>
          </a:xfrm>
          <a:prstGeom prst="rect">
            <a:avLst/>
          </a:prstGeom>
          <a:noFill/>
        </p:spPr>
        <p:txBody>
          <a:bodyPr wrap="square">
            <a:spAutoFit/>
          </a:bodyPr>
          <a:lstStyle/>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1.____________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 </a:t>
            </a:r>
            <a:r>
              <a:rPr lang="zh-CN" altLang="en-US" sz="2400" dirty="0">
                <a:latin typeface="宋体" panose="02010600030101010101" pitchFamily="2" charset="-122"/>
                <a:ea typeface="宋体" panose="02010600030101010101" pitchFamily="2" charset="-122"/>
                <a:cs typeface="Times New Roman" pitchFamily="18" charset="0"/>
              </a:rPr>
              <a:t>能力；力量；权力     </a:t>
            </a:r>
            <a:r>
              <a:rPr lang="en-US" altLang="zh-CN" sz="2400" dirty="0">
                <a:latin typeface="宋体" panose="02010600030101010101" pitchFamily="2" charset="-122"/>
                <a:ea typeface="宋体" panose="02010600030101010101" pitchFamily="2" charset="-122"/>
                <a:cs typeface="Times New Roman" pitchFamily="18" charset="0"/>
              </a:rPr>
              <a:t>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adj. </a:t>
            </a:r>
            <a:r>
              <a:rPr lang="zh-CN" altLang="en-US" sz="2400" dirty="0">
                <a:latin typeface="宋体" panose="02010600030101010101" pitchFamily="2" charset="-122"/>
                <a:ea typeface="宋体" panose="02010600030101010101" pitchFamily="2" charset="-122"/>
                <a:cs typeface="Times New Roman" pitchFamily="18" charset="0"/>
              </a:rPr>
              <a:t>强大的；有力的  </a:t>
            </a:r>
            <a:endParaRPr lang="en-US" altLang="zh-CN" sz="2400" dirty="0">
              <a:latin typeface="宋体" panose="02010600030101010101" pitchFamily="2" charset="-122"/>
              <a:ea typeface="宋体" panose="02010600030101010101" pitchFamily="2" charset="-122"/>
              <a:cs typeface="Times New Roman"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  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adj. </a:t>
            </a:r>
            <a:r>
              <a:rPr lang="zh-CN" altLang="en-US" sz="2400" dirty="0">
                <a:latin typeface="宋体" panose="02010600030101010101" pitchFamily="2" charset="-122"/>
                <a:ea typeface="宋体" panose="02010600030101010101" pitchFamily="2" charset="-122"/>
                <a:cs typeface="Times New Roman" pitchFamily="18" charset="0"/>
              </a:rPr>
              <a:t>无能为力的；无权的</a:t>
            </a:r>
            <a:endParaRPr lang="en-US" altLang="zh-CN" sz="2400" dirty="0">
              <a:latin typeface="宋体" panose="02010600030101010101" pitchFamily="2" charset="-122"/>
              <a:ea typeface="宋体" panose="02010600030101010101" pitchFamily="2" charset="-122"/>
              <a:cs typeface="Times New Roman"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2.____________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adv. </a:t>
            </a:r>
            <a:r>
              <a:rPr lang="zh-CN" altLang="en-US" sz="2400" dirty="0">
                <a:latin typeface="宋体" panose="02010600030101010101" pitchFamily="2" charset="-122"/>
                <a:ea typeface="宋体" panose="02010600030101010101" pitchFamily="2" charset="-122"/>
                <a:cs typeface="Times New Roman" pitchFamily="18" charset="0"/>
              </a:rPr>
              <a:t>在户外；在野外     </a:t>
            </a:r>
            <a:r>
              <a:rPr lang="en-US" altLang="zh-CN" sz="2400" dirty="0">
                <a:latin typeface="宋体" panose="02010600030101010101" pitchFamily="2" charset="-122"/>
                <a:ea typeface="宋体" panose="02010600030101010101" pitchFamily="2" charset="-122"/>
                <a:cs typeface="Times New Roman" pitchFamily="18" charset="0"/>
              </a:rPr>
              <a:t>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adj.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在户外的；在野外的</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  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adv. </a:t>
            </a:r>
            <a:r>
              <a:rPr lang="zh-CN" altLang="en-US" sz="2400" dirty="0">
                <a:latin typeface="宋体" panose="02010600030101010101" pitchFamily="2" charset="-122"/>
                <a:ea typeface="宋体" panose="02010600030101010101" pitchFamily="2" charset="-122"/>
                <a:cs typeface="Times New Roman" pitchFamily="18" charset="0"/>
              </a:rPr>
              <a:t>在室内             </a:t>
            </a:r>
            <a:r>
              <a:rPr lang="en-US" altLang="zh-CN" sz="2400" dirty="0">
                <a:latin typeface="宋体" panose="02010600030101010101" pitchFamily="2" charset="-122"/>
                <a:ea typeface="宋体" panose="02010600030101010101" pitchFamily="2" charset="-122"/>
                <a:cs typeface="Times New Roman" pitchFamily="18" charset="0"/>
              </a:rPr>
              <a:t>____________</a:t>
            </a:r>
            <a:r>
              <a:rPr lang="zh-CN" altLang="en-US" sz="2400" dirty="0">
                <a:latin typeface="宋体" panose="02010600030101010101" pitchFamily="2" charset="-122"/>
                <a:ea typeface="宋体" panose="02010600030101010101" pitchFamily="2" charset="-122"/>
                <a:cs typeface="Times New Roman" pitchFamily="18" charset="0"/>
              </a:rPr>
              <a:t>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adj.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在室内的</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3.____________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en-US" altLang="zh-CN" sz="2400" dirty="0">
                <a:latin typeface="宋体" panose="02010600030101010101" pitchFamily="2" charset="-122"/>
                <a:ea typeface="宋体" panose="02010600030101010101" pitchFamily="2" charset="-122"/>
                <a:cs typeface="Times New Roman" pitchFamily="18" charset="0"/>
              </a:rPr>
              <a:t>(</a:t>
            </a:r>
            <a:r>
              <a:rPr lang="zh-CN" altLang="en-US" sz="2400" dirty="0">
                <a:latin typeface="宋体" panose="02010600030101010101" pitchFamily="2" charset="-122"/>
                <a:ea typeface="宋体" panose="02010600030101010101" pitchFamily="2" charset="-122"/>
                <a:cs typeface="Times New Roman" pitchFamily="18" charset="0"/>
              </a:rPr>
              <a:t>使</a:t>
            </a:r>
            <a:r>
              <a:rPr lang="en-US" altLang="zh-CN" sz="2400" dirty="0">
                <a:latin typeface="宋体" panose="02010600030101010101" pitchFamily="2" charset="-122"/>
                <a:ea typeface="宋体" panose="02010600030101010101" pitchFamily="2" charset="-122"/>
                <a:cs typeface="Times New Roman" pitchFamily="18" charset="0"/>
              </a:rPr>
              <a:t>)</a:t>
            </a:r>
            <a:r>
              <a:rPr lang="zh-CN" altLang="en-US" sz="2400" dirty="0">
                <a:latin typeface="宋体" panose="02010600030101010101" pitchFamily="2" charset="-122"/>
                <a:ea typeface="宋体" panose="02010600030101010101" pitchFamily="2" charset="-122"/>
                <a:cs typeface="Times New Roman" pitchFamily="18" charset="0"/>
              </a:rPr>
              <a:t>担忧；涉及；关系到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 </a:t>
            </a:r>
            <a:r>
              <a:rPr lang="zh-CN" altLang="en-US" sz="2400" dirty="0">
                <a:latin typeface="宋体" panose="02010600030101010101" pitchFamily="2" charset="-122"/>
                <a:ea typeface="宋体" panose="02010600030101010101" pitchFamily="2" charset="-122"/>
                <a:cs typeface="Times New Roman" pitchFamily="18" charset="0"/>
              </a:rPr>
              <a:t>担心；关注；</a:t>
            </a:r>
            <a:r>
              <a:rPr lang="en-US" altLang="zh-CN" sz="2400" dirty="0">
                <a:latin typeface="宋体" panose="02010600030101010101" pitchFamily="2" charset="-122"/>
                <a:ea typeface="宋体" panose="02010600030101010101" pitchFamily="2" charset="-122"/>
                <a:cs typeface="Times New Roman" pitchFamily="18" charset="0"/>
              </a:rPr>
              <a:t>(</a:t>
            </a:r>
            <a:r>
              <a:rPr lang="zh-CN" altLang="en-US" sz="2400" dirty="0">
                <a:latin typeface="宋体" panose="02010600030101010101" pitchFamily="2" charset="-122"/>
                <a:ea typeface="宋体" panose="02010600030101010101" pitchFamily="2" charset="-122"/>
                <a:cs typeface="Times New Roman" pitchFamily="18" charset="0"/>
              </a:rPr>
              <a:t>利害</a:t>
            </a:r>
            <a:r>
              <a:rPr lang="en-US" altLang="zh-CN" sz="2400" dirty="0">
                <a:latin typeface="宋体" panose="02010600030101010101" pitchFamily="2" charset="-122"/>
                <a:ea typeface="宋体" panose="02010600030101010101" pitchFamily="2" charset="-122"/>
                <a:cs typeface="Times New Roman" pitchFamily="18" charset="0"/>
              </a:rPr>
              <a:t>)</a:t>
            </a:r>
            <a:r>
              <a:rPr lang="zh-CN" altLang="en-US" sz="2400" dirty="0">
                <a:latin typeface="宋体" panose="02010600030101010101" pitchFamily="2" charset="-122"/>
                <a:ea typeface="宋体" panose="02010600030101010101" pitchFamily="2" charset="-122"/>
                <a:cs typeface="Times New Roman" pitchFamily="18" charset="0"/>
              </a:rPr>
              <a:t>关系 </a:t>
            </a:r>
            <a:endParaRPr lang="en-US" altLang="zh-CN" sz="2400" dirty="0">
              <a:latin typeface="宋体" panose="02010600030101010101" pitchFamily="2" charset="-122"/>
              <a:ea typeface="宋体" panose="02010600030101010101" pitchFamily="2" charset="-122"/>
              <a:cs typeface="Times New Roman"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  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adj. </a:t>
            </a:r>
            <a:r>
              <a:rPr lang="zh-CN" altLang="en-US" sz="2400" dirty="0">
                <a:latin typeface="宋体" panose="02010600030101010101" pitchFamily="2" charset="-122"/>
                <a:ea typeface="宋体" panose="02010600030101010101" pitchFamily="2" charset="-122"/>
                <a:cs typeface="Times New Roman" pitchFamily="18" charset="0"/>
              </a:rPr>
              <a:t>担心的； 忧虑的 </a:t>
            </a:r>
            <a:r>
              <a:rPr lang="en-US" altLang="zh-CN" sz="2400" dirty="0">
                <a:latin typeface="宋体" panose="02010600030101010101" pitchFamily="2" charset="-122"/>
                <a:ea typeface="宋体" panose="02010600030101010101" pitchFamily="2" charset="-122"/>
                <a:cs typeface="Times New Roman" pitchFamily="18" charset="0"/>
              </a:rPr>
              <a:t>	  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prep. </a:t>
            </a:r>
            <a:r>
              <a:rPr lang="zh-CN" altLang="en-US" sz="2400" dirty="0">
                <a:latin typeface="宋体" panose="02010600030101010101" pitchFamily="2" charset="-122"/>
                <a:ea typeface="宋体" panose="02010600030101010101" pitchFamily="2" charset="-122"/>
                <a:cs typeface="Times New Roman" pitchFamily="18" charset="0"/>
              </a:rPr>
              <a:t>关于；涉及</a:t>
            </a:r>
            <a:endParaRPr lang="en-US" altLang="zh-CN" sz="2400" dirty="0">
              <a:latin typeface="宋体" panose="02010600030101010101" pitchFamily="2" charset="-122"/>
              <a:ea typeface="宋体" panose="02010600030101010101" pitchFamily="2" charset="-122"/>
              <a:cs typeface="Times New Roman"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4.____________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/vi. </a:t>
            </a:r>
            <a:r>
              <a:rPr lang="zh-CN" altLang="en-US" sz="2400" dirty="0">
                <a:latin typeface="宋体" panose="02010600030101010101" pitchFamily="2" charset="-122"/>
                <a:ea typeface="宋体" panose="02010600030101010101" pitchFamily="2" charset="-122"/>
                <a:cs typeface="Times New Roman" pitchFamily="18" charset="0"/>
              </a:rPr>
              <a:t>遭受；经历        </a:t>
            </a:r>
            <a:r>
              <a:rPr lang="en-US" altLang="zh-CN" sz="2400" dirty="0">
                <a:latin typeface="宋体" panose="02010600030101010101" pitchFamily="2" charset="-122"/>
                <a:ea typeface="宋体" panose="02010600030101010101" pitchFamily="2" charset="-122"/>
                <a:cs typeface="Times New Roman" pitchFamily="18" charset="0"/>
              </a:rPr>
              <a:t>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 </a:t>
            </a:r>
            <a:r>
              <a:rPr lang="zh-CN" altLang="en-US" sz="2400" dirty="0">
                <a:latin typeface="宋体" panose="02010600030101010101" pitchFamily="2" charset="-122"/>
                <a:ea typeface="宋体" panose="02010600030101010101" pitchFamily="2" charset="-122"/>
                <a:cs typeface="Times New Roman" pitchFamily="18" charset="0"/>
              </a:rPr>
              <a:t>折磨；苦难</a:t>
            </a:r>
            <a:endParaRPr lang="en-US" altLang="zh-CN" sz="2400" dirty="0">
              <a:latin typeface="宋体" panose="02010600030101010101" pitchFamily="2" charset="-122"/>
              <a:ea typeface="宋体" panose="02010600030101010101" pitchFamily="2" charset="-122"/>
              <a:cs typeface="Times New Roman"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5.____________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adj. </a:t>
            </a:r>
            <a:r>
              <a:rPr lang="zh-CN" altLang="en-US" sz="2400" dirty="0">
                <a:latin typeface="宋体" panose="02010600030101010101" pitchFamily="2" charset="-122"/>
                <a:ea typeface="宋体" panose="02010600030101010101" pitchFamily="2" charset="-122"/>
                <a:cs typeface="Times New Roman" pitchFamily="18" charset="0"/>
              </a:rPr>
              <a:t>整个的；完全的  </a:t>
            </a:r>
            <a:r>
              <a:rPr lang="en-US" altLang="zh-CN" sz="2400" dirty="0">
                <a:latin typeface="宋体" panose="02010600030101010101" pitchFamily="2" charset="-122"/>
                <a:ea typeface="宋体" panose="02010600030101010101" pitchFamily="2" charset="-122"/>
                <a:cs typeface="Times New Roman" pitchFamily="18" charset="0"/>
              </a:rPr>
              <a:t>	  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adv. </a:t>
            </a:r>
            <a:r>
              <a:rPr lang="zh-CN" altLang="en-US" sz="2400" dirty="0">
                <a:latin typeface="宋体" panose="02010600030101010101" pitchFamily="2" charset="-122"/>
                <a:ea typeface="宋体" panose="02010600030101010101" pitchFamily="2" charset="-122"/>
                <a:cs typeface="Times New Roman" pitchFamily="18" charset="0"/>
              </a:rPr>
              <a:t>完全地；整个地</a:t>
            </a:r>
            <a:endParaRPr lang="en-US" altLang="zh-CN" sz="2400" dirty="0">
              <a:latin typeface="宋体" panose="02010600030101010101" pitchFamily="2" charset="-122"/>
              <a:ea typeface="宋体" panose="02010600030101010101" pitchFamily="2" charset="-122"/>
              <a:cs typeface="Times New Roman"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6.____________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/vi. </a:t>
            </a:r>
            <a:r>
              <a:rPr lang="zh-CN" altLang="en-US" sz="2400" dirty="0">
                <a:latin typeface="宋体" panose="02010600030101010101" pitchFamily="2" charset="-122"/>
                <a:ea typeface="宋体" panose="02010600030101010101" pitchFamily="2" charset="-122"/>
                <a:cs typeface="Times New Roman" pitchFamily="18" charset="0"/>
              </a:rPr>
              <a:t>痊愈； 恢复  </a:t>
            </a:r>
            <a:r>
              <a:rPr lang="en-US" altLang="zh-CN" sz="2400" dirty="0">
                <a:latin typeface="宋体" panose="02010600030101010101" pitchFamily="2" charset="-122"/>
                <a:ea typeface="宋体" panose="02010600030101010101" pitchFamily="2" charset="-122"/>
                <a:cs typeface="Times New Roman" pitchFamily="18" charset="0"/>
              </a:rPr>
              <a:t> </a:t>
            </a:r>
            <a:r>
              <a:rPr lang="zh-CN" altLang="en-US" sz="2400" dirty="0">
                <a:latin typeface="宋体" panose="02010600030101010101" pitchFamily="2" charset="-122"/>
                <a:ea typeface="宋体" panose="02010600030101010101" pitchFamily="2" charset="-122"/>
                <a:cs typeface="Times New Roman" pitchFamily="18" charset="0"/>
              </a:rPr>
              <a:t>    </a:t>
            </a:r>
            <a:r>
              <a:rPr lang="en-US" altLang="zh-CN" sz="2400" dirty="0">
                <a:latin typeface="宋体" panose="02010600030101010101" pitchFamily="2" charset="-122"/>
                <a:ea typeface="宋体" panose="02010600030101010101" pitchFamily="2" charset="-122"/>
                <a:cs typeface="Times New Roman" pitchFamily="18" charset="0"/>
              </a:rPr>
              <a:t>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 </a:t>
            </a:r>
            <a:r>
              <a:rPr lang="zh-CN" altLang="en-US" sz="2400" dirty="0">
                <a:latin typeface="宋体" panose="02010600030101010101" pitchFamily="2" charset="-122"/>
                <a:ea typeface="宋体" panose="02010600030101010101" pitchFamily="2" charset="-122"/>
                <a:cs typeface="Times New Roman" pitchFamily="18" charset="0"/>
              </a:rPr>
              <a:t>恢复；复苏；康复</a:t>
            </a:r>
            <a:endParaRPr lang="en-US" altLang="zh-CN" sz="2400" dirty="0">
              <a:latin typeface="宋体" panose="02010600030101010101" pitchFamily="2" charset="-122"/>
              <a:ea typeface="宋体" panose="02010600030101010101" pitchFamily="2" charset="-122"/>
              <a:cs typeface="Times New Roman"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7.____________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不理睬；忽视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宋体" panose="02010600030101010101" pitchFamily="2" charset="-122"/>
                <a:ea typeface="宋体" panose="02010600030101010101" pitchFamily="2" charset="-122"/>
                <a:cs typeface="Times New Roman" pitchFamily="18" charset="0"/>
              </a:rPr>
              <a:t>  </a:t>
            </a:r>
            <a:r>
              <a:rPr lang="en-US" altLang="zh-CN" sz="2400" dirty="0">
                <a:latin typeface="宋体" panose="02010600030101010101" pitchFamily="2" charset="-122"/>
                <a:ea typeface="宋体" panose="02010600030101010101" pitchFamily="2" charset="-122"/>
                <a:cs typeface="Times New Roman" pitchFamily="18" charset="0"/>
              </a:rPr>
              <a:t>	  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adj.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愚昧的；无知的</a:t>
            </a:r>
            <a:endParaRPr lang="en-US" altLang="zh-CN" sz="2400" dirty="0">
              <a:latin typeface="Times New Roman" panose="02020603050405020304" pitchFamily="18" charset="0"/>
              <a:ea typeface="宋体" panose="02010600030101010101" pitchFamily="2" charset="-122"/>
              <a:cs typeface="Times New Roman" panose="02020603050405020304"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  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a:t>
            </a:r>
            <a:r>
              <a:rPr lang="en-US" altLang="zh-CN" sz="2400" dirty="0">
                <a:latin typeface="宋体" panose="02010600030101010101" pitchFamily="2" charset="-122"/>
                <a:ea typeface="宋体" panose="02010600030101010101" pitchFamily="2" charset="-122"/>
                <a:cs typeface="Times New Roman" pitchFamily="18" charset="0"/>
              </a:rPr>
              <a:t>.</a:t>
            </a:r>
            <a:r>
              <a:rPr lang="zh-CN" altLang="en-US" sz="2400" dirty="0">
                <a:latin typeface="宋体" panose="02010600030101010101" pitchFamily="2" charset="-122"/>
                <a:ea typeface="宋体" panose="02010600030101010101" pitchFamily="2" charset="-122"/>
                <a:cs typeface="Times New Roman" pitchFamily="18" charset="0"/>
              </a:rPr>
              <a:t>愚昧无知</a:t>
            </a:r>
            <a:endParaRPr lang="en-US" altLang="zh-CN" sz="2400" dirty="0">
              <a:latin typeface="宋体" panose="02010600030101010101" pitchFamily="2" charset="-122"/>
              <a:ea typeface="宋体" panose="02010600030101010101" pitchFamily="2" charset="-122"/>
              <a:cs typeface="Times New Roman"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8.____________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adj. </a:t>
            </a:r>
            <a:r>
              <a:rPr lang="zh-CN" altLang="en-US" sz="2400" dirty="0">
                <a:latin typeface="宋体" panose="02010600030101010101" pitchFamily="2" charset="-122"/>
                <a:ea typeface="宋体" panose="02010600030101010101" pitchFamily="2" charset="-122"/>
                <a:cs typeface="Times New Roman" pitchFamily="18" charset="0"/>
              </a:rPr>
              <a:t>松的；松开的  </a:t>
            </a:r>
            <a:r>
              <a:rPr lang="en-US" altLang="zh-CN" sz="2400" dirty="0">
                <a:latin typeface="宋体" panose="02010600030101010101" pitchFamily="2" charset="-122"/>
                <a:ea typeface="宋体" panose="02010600030101010101" pitchFamily="2" charset="-122"/>
                <a:cs typeface="Times New Roman" pitchFamily="18" charset="0"/>
              </a:rPr>
              <a:t>	  ____________  </a:t>
            </a:r>
            <a:r>
              <a:rPr lang="en-US" altLang="zh-CN" sz="2400" dirty="0" err="1">
                <a:latin typeface="Times New Roman" panose="02020603050405020304" pitchFamily="18" charset="0"/>
                <a:ea typeface="宋体" panose="02010600030101010101" pitchFamily="2" charset="-122"/>
                <a:cs typeface="Times New Roman" panose="02020603050405020304" pitchFamily="18" charset="0"/>
              </a:rPr>
              <a:t>vt.</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松开</a:t>
            </a:r>
            <a:endParaRPr lang="en-US" altLang="zh-CN" sz="2400" dirty="0">
              <a:latin typeface="宋体" panose="02010600030101010101" pitchFamily="2" charset="-122"/>
              <a:ea typeface="宋体" panose="02010600030101010101" pitchFamily="2" charset="-122"/>
              <a:cs typeface="Times New Roman"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9.____________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vi. </a:t>
            </a:r>
            <a:r>
              <a:rPr lang="zh-CN" altLang="en-US" sz="2400" dirty="0">
                <a:latin typeface="宋体" panose="02010600030101010101" pitchFamily="2" charset="-122"/>
                <a:ea typeface="宋体" panose="02010600030101010101" pitchFamily="2" charset="-122"/>
                <a:cs typeface="Times New Roman" pitchFamily="18" charset="0"/>
              </a:rPr>
              <a:t>不同意           </a:t>
            </a:r>
            <a:r>
              <a:rPr lang="en-US" altLang="zh-CN" sz="2400" dirty="0">
                <a:latin typeface="宋体" panose="02010600030101010101" pitchFamily="2" charset="-122"/>
                <a:ea typeface="宋体" panose="02010600030101010101" pitchFamily="2" charset="-122"/>
                <a:cs typeface="Times New Roman" pitchFamily="18" charset="0"/>
              </a:rPr>
              <a:t>	  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n. </a:t>
            </a:r>
            <a:r>
              <a:rPr lang="zh-CN" altLang="en-US" sz="2400" dirty="0">
                <a:latin typeface="宋体" panose="02010600030101010101" pitchFamily="2" charset="-122"/>
                <a:ea typeface="宋体" panose="02010600030101010101" pitchFamily="2" charset="-122"/>
                <a:cs typeface="Times New Roman" pitchFamily="18" charset="0"/>
              </a:rPr>
              <a:t>不同意</a:t>
            </a:r>
            <a:endParaRPr lang="en-US" altLang="zh-CN" sz="2400" dirty="0">
              <a:latin typeface="宋体" panose="02010600030101010101" pitchFamily="2" charset="-122"/>
              <a:ea typeface="宋体" panose="02010600030101010101" pitchFamily="2" charset="-122"/>
              <a:cs typeface="Times New Roman" pitchFamily="18" charset="0"/>
            </a:endParaRPr>
          </a:p>
          <a:p>
            <a:pPr>
              <a:lnSpc>
                <a:spcPts val="3100"/>
              </a:lnSpc>
            </a:pPr>
            <a:r>
              <a:rPr lang="en-US" altLang="zh-CN" sz="2400" dirty="0">
                <a:latin typeface="宋体" panose="02010600030101010101" pitchFamily="2" charset="-122"/>
                <a:ea typeface="宋体" panose="02010600030101010101" pitchFamily="2" charset="-122"/>
                <a:cs typeface="Times New Roman" pitchFamily="18" charset="0"/>
              </a:rPr>
              <a:t>  ____________ </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vi.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同意                            </a:t>
            </a:r>
            <a:r>
              <a:rPr lang="en-US" altLang="zh-CN" sz="2400" dirty="0">
                <a:latin typeface="宋体" panose="02010600030101010101" pitchFamily="2" charset="-122"/>
                <a:ea typeface="宋体" panose="02010600030101010101" pitchFamily="2" charset="-122"/>
                <a:cs typeface="Times New Roman" pitchFamily="18" charset="0"/>
              </a:rPr>
              <a:t>	  ____________</a:t>
            </a:r>
            <a:r>
              <a:rPr lang="en-US" altLang="zh-CN" sz="2400" dirty="0">
                <a:latin typeface="Times New Roman" panose="02020603050405020304" pitchFamily="18" charset="0"/>
                <a:ea typeface="宋体" panose="02010600030101010101" pitchFamily="2" charset="-122"/>
                <a:cs typeface="Times New Roman" panose="02020603050405020304" pitchFamily="18" charset="0"/>
              </a:rPr>
              <a:t>    n. </a:t>
            </a:r>
            <a:r>
              <a:rPr lang="zh-CN" altLang="en-US" sz="2400" dirty="0">
                <a:latin typeface="Times New Roman" panose="02020603050405020304" pitchFamily="18" charset="0"/>
                <a:ea typeface="宋体" panose="02010600030101010101" pitchFamily="2" charset="-122"/>
                <a:cs typeface="Times New Roman" panose="02020603050405020304" pitchFamily="18" charset="0"/>
              </a:rPr>
              <a:t>同意</a:t>
            </a:r>
            <a:endParaRPr lang="en-US" altLang="zh-CN" sz="2400" dirty="0">
              <a:latin typeface="宋体" panose="02010600030101010101" pitchFamily="2" charset="-122"/>
              <a:ea typeface="宋体" panose="02010600030101010101" pitchFamily="2" charset="-122"/>
              <a:cs typeface="Times New Roman" pitchFamily="18" charset="0"/>
            </a:endParaRPr>
          </a:p>
          <a:p>
            <a:pPr>
              <a:lnSpc>
                <a:spcPts val="3100"/>
              </a:lnSpc>
            </a:pPr>
            <a:endParaRPr lang="en-US" altLang="zh-CN" sz="2400" dirty="0">
              <a:latin typeface="宋体" panose="02010600030101010101" pitchFamily="2" charset="-122"/>
              <a:ea typeface="宋体" panose="02010600030101010101" pitchFamily="2" charset="-122"/>
              <a:cs typeface="Times New Roman" pitchFamily="18" charset="0"/>
            </a:endParaRPr>
          </a:p>
          <a:p>
            <a:pPr>
              <a:lnSpc>
                <a:spcPts val="3100"/>
              </a:lnSpc>
            </a:pPr>
            <a:endParaRPr lang="en-US" altLang="zh-CN" sz="2400" dirty="0">
              <a:latin typeface="宋体" panose="02010600030101010101" pitchFamily="2" charset="-122"/>
              <a:ea typeface="宋体" panose="02010600030101010101" pitchFamily="2" charset="-122"/>
              <a:cs typeface="Times New Roman" pitchFamily="18" charset="0"/>
            </a:endParaRPr>
          </a:p>
        </p:txBody>
      </p:sp>
      <p:sp>
        <p:nvSpPr>
          <p:cNvPr id="12" name="TextBox 11"/>
          <p:cNvSpPr txBox="1"/>
          <p:nvPr/>
        </p:nvSpPr>
        <p:spPr>
          <a:xfrm>
            <a:off x="716694" y="1106948"/>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power</a:t>
            </a:r>
            <a:endParaRPr lang="zh-CN" altLang="en-US" sz="2800" dirty="0">
              <a:solidFill>
                <a:srgbClr val="FF0000"/>
              </a:solidFill>
              <a:latin typeface="Calibri" panose="020F0502020204030204" pitchFamily="34" charset="0"/>
              <a:cs typeface="Times New Roman" pitchFamily="18" charset="0"/>
            </a:endParaRPr>
          </a:p>
        </p:txBody>
      </p:sp>
      <p:sp>
        <p:nvSpPr>
          <p:cNvPr id="15" name="TextBox 14"/>
          <p:cNvSpPr txBox="1"/>
          <p:nvPr/>
        </p:nvSpPr>
        <p:spPr>
          <a:xfrm>
            <a:off x="6188864" y="1127237"/>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powerful</a:t>
            </a:r>
            <a:endParaRPr lang="zh-CN" altLang="en-US" sz="2800" dirty="0">
              <a:solidFill>
                <a:srgbClr val="FF0000"/>
              </a:solidFill>
              <a:latin typeface="Calibri" panose="020F0502020204030204" pitchFamily="34" charset="0"/>
              <a:cs typeface="Times New Roman" pitchFamily="18" charset="0"/>
            </a:endParaRPr>
          </a:p>
        </p:txBody>
      </p:sp>
      <p:sp>
        <p:nvSpPr>
          <p:cNvPr id="17" name="TextBox 16"/>
          <p:cNvSpPr txBox="1"/>
          <p:nvPr/>
        </p:nvSpPr>
        <p:spPr>
          <a:xfrm>
            <a:off x="716694" y="1551779"/>
            <a:ext cx="1882558"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powerless</a:t>
            </a:r>
            <a:endParaRPr lang="zh-CN" altLang="en-US" sz="2800" dirty="0">
              <a:solidFill>
                <a:srgbClr val="FF0000"/>
              </a:solidFill>
              <a:latin typeface="Calibri" panose="020F0502020204030204" pitchFamily="34" charset="0"/>
              <a:cs typeface="Times New Roman" pitchFamily="18" charset="0"/>
            </a:endParaRPr>
          </a:p>
        </p:txBody>
      </p:sp>
      <p:sp>
        <p:nvSpPr>
          <p:cNvPr id="19" name="TextBox 18"/>
          <p:cNvSpPr txBox="1"/>
          <p:nvPr/>
        </p:nvSpPr>
        <p:spPr>
          <a:xfrm>
            <a:off x="716694" y="1922482"/>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outdoors</a:t>
            </a:r>
            <a:endParaRPr lang="zh-CN" altLang="en-US" sz="2800" dirty="0">
              <a:solidFill>
                <a:srgbClr val="FF0000"/>
              </a:solidFill>
              <a:latin typeface="Calibri" panose="020F0502020204030204" pitchFamily="34" charset="0"/>
              <a:cs typeface="Times New Roman" pitchFamily="18" charset="0"/>
            </a:endParaRPr>
          </a:p>
        </p:txBody>
      </p:sp>
      <p:sp>
        <p:nvSpPr>
          <p:cNvPr id="20" name="TextBox 19"/>
          <p:cNvSpPr txBox="1"/>
          <p:nvPr/>
        </p:nvSpPr>
        <p:spPr>
          <a:xfrm>
            <a:off x="6212965" y="1922482"/>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outdoor</a:t>
            </a:r>
            <a:endParaRPr lang="zh-CN" altLang="en-US" sz="2800" dirty="0">
              <a:solidFill>
                <a:srgbClr val="FF0000"/>
              </a:solidFill>
              <a:latin typeface="Calibri" panose="020F0502020204030204" pitchFamily="34" charset="0"/>
              <a:cs typeface="Times New Roman" pitchFamily="18" charset="0"/>
            </a:endParaRPr>
          </a:p>
        </p:txBody>
      </p:sp>
      <p:sp>
        <p:nvSpPr>
          <p:cNvPr id="24" name="TextBox 23"/>
          <p:cNvSpPr txBox="1"/>
          <p:nvPr/>
        </p:nvSpPr>
        <p:spPr>
          <a:xfrm>
            <a:off x="716694" y="2317897"/>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indoors</a:t>
            </a:r>
            <a:endParaRPr lang="zh-CN" altLang="en-US" sz="2800" dirty="0">
              <a:solidFill>
                <a:srgbClr val="FF0000"/>
              </a:solidFill>
              <a:latin typeface="Calibri" panose="020F0502020204030204" pitchFamily="34" charset="0"/>
              <a:cs typeface="Times New Roman" pitchFamily="18" charset="0"/>
            </a:endParaRPr>
          </a:p>
        </p:txBody>
      </p:sp>
      <p:sp>
        <p:nvSpPr>
          <p:cNvPr id="25" name="TextBox 24"/>
          <p:cNvSpPr txBox="1"/>
          <p:nvPr/>
        </p:nvSpPr>
        <p:spPr>
          <a:xfrm>
            <a:off x="6212966" y="2327600"/>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indoor</a:t>
            </a:r>
            <a:endParaRPr lang="zh-CN" altLang="en-US" sz="2800" dirty="0">
              <a:solidFill>
                <a:srgbClr val="FF0000"/>
              </a:solidFill>
              <a:latin typeface="Calibri" panose="020F0502020204030204" pitchFamily="34" charset="0"/>
              <a:cs typeface="Times New Roman" pitchFamily="18" charset="0"/>
            </a:endParaRPr>
          </a:p>
        </p:txBody>
      </p:sp>
      <p:sp>
        <p:nvSpPr>
          <p:cNvPr id="26" name="TextBox 25"/>
          <p:cNvSpPr txBox="1"/>
          <p:nvPr/>
        </p:nvSpPr>
        <p:spPr>
          <a:xfrm>
            <a:off x="716694" y="2725678"/>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concern</a:t>
            </a:r>
            <a:endParaRPr lang="zh-CN" altLang="en-US" sz="2800" dirty="0">
              <a:solidFill>
                <a:srgbClr val="FF0000"/>
              </a:solidFill>
              <a:latin typeface="Calibri" panose="020F0502020204030204" pitchFamily="34" charset="0"/>
              <a:cs typeface="Times New Roman" pitchFamily="18" charset="0"/>
            </a:endParaRPr>
          </a:p>
        </p:txBody>
      </p:sp>
      <p:sp>
        <p:nvSpPr>
          <p:cNvPr id="28" name="TextBox 27"/>
          <p:cNvSpPr txBox="1"/>
          <p:nvPr/>
        </p:nvSpPr>
        <p:spPr>
          <a:xfrm>
            <a:off x="716694" y="3125213"/>
            <a:ext cx="1771447"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concerned</a:t>
            </a:r>
            <a:endParaRPr lang="zh-CN" altLang="en-US" sz="2800" dirty="0">
              <a:solidFill>
                <a:srgbClr val="FF0000"/>
              </a:solidFill>
              <a:latin typeface="Calibri" panose="020F0502020204030204" pitchFamily="34" charset="0"/>
              <a:cs typeface="Times New Roman" pitchFamily="18" charset="0"/>
            </a:endParaRPr>
          </a:p>
        </p:txBody>
      </p:sp>
      <p:sp>
        <p:nvSpPr>
          <p:cNvPr id="29" name="TextBox 28"/>
          <p:cNvSpPr txBox="1"/>
          <p:nvPr/>
        </p:nvSpPr>
        <p:spPr>
          <a:xfrm>
            <a:off x="6212966" y="3097999"/>
            <a:ext cx="1981513"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concerning</a:t>
            </a:r>
            <a:endParaRPr lang="zh-CN" altLang="en-US" sz="2800" dirty="0">
              <a:solidFill>
                <a:srgbClr val="FF0000"/>
              </a:solidFill>
              <a:latin typeface="Calibri" panose="020F0502020204030204" pitchFamily="34" charset="0"/>
              <a:cs typeface="Times New Roman" pitchFamily="18" charset="0"/>
            </a:endParaRPr>
          </a:p>
        </p:txBody>
      </p:sp>
      <p:sp>
        <p:nvSpPr>
          <p:cNvPr id="30" name="TextBox 29"/>
          <p:cNvSpPr txBox="1"/>
          <p:nvPr/>
        </p:nvSpPr>
        <p:spPr>
          <a:xfrm>
            <a:off x="716694" y="3521920"/>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suffer</a:t>
            </a:r>
            <a:endParaRPr lang="zh-CN" altLang="en-US" sz="2800" dirty="0">
              <a:solidFill>
                <a:srgbClr val="FF0000"/>
              </a:solidFill>
              <a:latin typeface="Calibri" panose="020F0502020204030204" pitchFamily="34" charset="0"/>
              <a:cs typeface="Times New Roman" pitchFamily="18" charset="0"/>
            </a:endParaRPr>
          </a:p>
        </p:txBody>
      </p:sp>
      <p:sp>
        <p:nvSpPr>
          <p:cNvPr id="31" name="TextBox 30"/>
          <p:cNvSpPr txBox="1"/>
          <p:nvPr/>
        </p:nvSpPr>
        <p:spPr>
          <a:xfrm>
            <a:off x="6243224" y="3502132"/>
            <a:ext cx="1771448"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suffering</a:t>
            </a:r>
            <a:endParaRPr lang="zh-CN" altLang="en-US" sz="2800" dirty="0">
              <a:solidFill>
                <a:srgbClr val="FF0000"/>
              </a:solidFill>
              <a:latin typeface="Calibri" panose="020F0502020204030204" pitchFamily="34" charset="0"/>
              <a:cs typeface="Times New Roman" pitchFamily="18" charset="0"/>
            </a:endParaRPr>
          </a:p>
        </p:txBody>
      </p:sp>
      <p:sp>
        <p:nvSpPr>
          <p:cNvPr id="32" name="TextBox 31"/>
          <p:cNvSpPr txBox="1"/>
          <p:nvPr/>
        </p:nvSpPr>
        <p:spPr>
          <a:xfrm>
            <a:off x="716694" y="3911681"/>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entire</a:t>
            </a:r>
            <a:endParaRPr lang="zh-CN" altLang="en-US" sz="2800" dirty="0">
              <a:solidFill>
                <a:srgbClr val="FF0000"/>
              </a:solidFill>
              <a:latin typeface="Calibri" panose="020F0502020204030204" pitchFamily="34" charset="0"/>
              <a:cs typeface="Times New Roman" pitchFamily="18" charset="0"/>
            </a:endParaRPr>
          </a:p>
        </p:txBody>
      </p:sp>
      <p:sp>
        <p:nvSpPr>
          <p:cNvPr id="33" name="TextBox 32"/>
          <p:cNvSpPr txBox="1"/>
          <p:nvPr/>
        </p:nvSpPr>
        <p:spPr>
          <a:xfrm>
            <a:off x="6243224" y="3911914"/>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entirely</a:t>
            </a:r>
            <a:endParaRPr lang="zh-CN" altLang="en-US" sz="2800" dirty="0">
              <a:solidFill>
                <a:srgbClr val="FF0000"/>
              </a:solidFill>
              <a:latin typeface="Calibri" panose="020F0502020204030204" pitchFamily="34" charset="0"/>
              <a:cs typeface="Times New Roman" pitchFamily="18" charset="0"/>
            </a:endParaRPr>
          </a:p>
        </p:txBody>
      </p:sp>
      <p:sp>
        <p:nvSpPr>
          <p:cNvPr id="34" name="TextBox 33"/>
          <p:cNvSpPr txBox="1"/>
          <p:nvPr/>
        </p:nvSpPr>
        <p:spPr>
          <a:xfrm>
            <a:off x="716694" y="4296521"/>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recover</a:t>
            </a:r>
            <a:endParaRPr lang="zh-CN" altLang="en-US" sz="2800" dirty="0">
              <a:solidFill>
                <a:srgbClr val="FF0000"/>
              </a:solidFill>
              <a:latin typeface="Calibri" panose="020F0502020204030204" pitchFamily="34" charset="0"/>
              <a:cs typeface="Times New Roman" pitchFamily="18" charset="0"/>
            </a:endParaRPr>
          </a:p>
        </p:txBody>
      </p:sp>
      <p:sp>
        <p:nvSpPr>
          <p:cNvPr id="35" name="TextBox 34"/>
          <p:cNvSpPr txBox="1"/>
          <p:nvPr/>
        </p:nvSpPr>
        <p:spPr>
          <a:xfrm>
            <a:off x="716694" y="4694519"/>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ignore</a:t>
            </a:r>
            <a:endParaRPr lang="zh-CN" altLang="en-US" sz="2800" dirty="0">
              <a:solidFill>
                <a:srgbClr val="FF0000"/>
              </a:solidFill>
              <a:latin typeface="Calibri" panose="020F0502020204030204" pitchFamily="34" charset="0"/>
              <a:cs typeface="Times New Roman" pitchFamily="18" charset="0"/>
            </a:endParaRPr>
          </a:p>
        </p:txBody>
      </p:sp>
      <p:sp>
        <p:nvSpPr>
          <p:cNvPr id="36" name="TextBox 35"/>
          <p:cNvSpPr txBox="1"/>
          <p:nvPr/>
        </p:nvSpPr>
        <p:spPr>
          <a:xfrm>
            <a:off x="716694" y="5066757"/>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ignorance</a:t>
            </a:r>
            <a:endParaRPr lang="zh-CN" altLang="en-US" sz="2800" dirty="0">
              <a:solidFill>
                <a:srgbClr val="FF0000"/>
              </a:solidFill>
              <a:latin typeface="Calibri" panose="020F0502020204030204" pitchFamily="34" charset="0"/>
              <a:cs typeface="Times New Roman" pitchFamily="18" charset="0"/>
            </a:endParaRPr>
          </a:p>
        </p:txBody>
      </p:sp>
      <p:sp>
        <p:nvSpPr>
          <p:cNvPr id="38" name="TextBox 37"/>
          <p:cNvSpPr txBox="1"/>
          <p:nvPr/>
        </p:nvSpPr>
        <p:spPr>
          <a:xfrm>
            <a:off x="6243224" y="4651142"/>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ignorant</a:t>
            </a:r>
            <a:endParaRPr lang="zh-CN" altLang="en-US" sz="2800" dirty="0">
              <a:solidFill>
                <a:srgbClr val="FF0000"/>
              </a:solidFill>
              <a:latin typeface="Calibri" panose="020F0502020204030204" pitchFamily="34" charset="0"/>
              <a:cs typeface="Times New Roman" pitchFamily="18" charset="0"/>
            </a:endParaRPr>
          </a:p>
        </p:txBody>
      </p:sp>
      <p:sp>
        <p:nvSpPr>
          <p:cNvPr id="39" name="TextBox 38"/>
          <p:cNvSpPr txBox="1"/>
          <p:nvPr/>
        </p:nvSpPr>
        <p:spPr>
          <a:xfrm>
            <a:off x="716694" y="5452401"/>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loose</a:t>
            </a:r>
            <a:endParaRPr lang="zh-CN" altLang="en-US" sz="2800" dirty="0">
              <a:solidFill>
                <a:srgbClr val="FF0000"/>
              </a:solidFill>
              <a:latin typeface="Calibri" panose="020F0502020204030204" pitchFamily="34" charset="0"/>
              <a:cs typeface="Times New Roman" pitchFamily="18" charset="0"/>
            </a:endParaRPr>
          </a:p>
        </p:txBody>
      </p:sp>
      <p:sp>
        <p:nvSpPr>
          <p:cNvPr id="40" name="TextBox 39"/>
          <p:cNvSpPr txBox="1"/>
          <p:nvPr/>
        </p:nvSpPr>
        <p:spPr>
          <a:xfrm>
            <a:off x="6233557" y="5459669"/>
            <a:ext cx="136154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loosen</a:t>
            </a:r>
            <a:endParaRPr lang="zh-CN" altLang="en-US" sz="2800" dirty="0">
              <a:solidFill>
                <a:srgbClr val="FF0000"/>
              </a:solidFill>
              <a:latin typeface="Calibri" panose="020F0502020204030204" pitchFamily="34" charset="0"/>
              <a:cs typeface="Times New Roman" pitchFamily="18" charset="0"/>
            </a:endParaRPr>
          </a:p>
        </p:txBody>
      </p:sp>
      <p:sp>
        <p:nvSpPr>
          <p:cNvPr id="41" name="TextBox 40"/>
          <p:cNvSpPr txBox="1"/>
          <p:nvPr/>
        </p:nvSpPr>
        <p:spPr>
          <a:xfrm>
            <a:off x="716694" y="5872530"/>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disagree</a:t>
            </a:r>
            <a:endParaRPr lang="zh-CN" altLang="en-US" sz="2800" dirty="0">
              <a:solidFill>
                <a:srgbClr val="FF0000"/>
              </a:solidFill>
              <a:latin typeface="Calibri" panose="020F0502020204030204" pitchFamily="34" charset="0"/>
              <a:cs typeface="Times New Roman" pitchFamily="18" charset="0"/>
            </a:endParaRPr>
          </a:p>
        </p:txBody>
      </p:sp>
      <p:sp>
        <p:nvSpPr>
          <p:cNvPr id="42" name="TextBox 41"/>
          <p:cNvSpPr txBox="1"/>
          <p:nvPr/>
        </p:nvSpPr>
        <p:spPr>
          <a:xfrm>
            <a:off x="6212966" y="5840827"/>
            <a:ext cx="2422239"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disagreement</a:t>
            </a:r>
            <a:endParaRPr lang="zh-CN" altLang="en-US" sz="2800" dirty="0">
              <a:solidFill>
                <a:srgbClr val="FF0000"/>
              </a:solidFill>
              <a:latin typeface="Calibri" panose="020F0502020204030204" pitchFamily="34" charset="0"/>
              <a:cs typeface="Times New Roman" pitchFamily="18" charset="0"/>
            </a:endParaRPr>
          </a:p>
        </p:txBody>
      </p:sp>
      <p:sp>
        <p:nvSpPr>
          <p:cNvPr id="43" name="TextBox 42"/>
          <p:cNvSpPr txBox="1"/>
          <p:nvPr/>
        </p:nvSpPr>
        <p:spPr>
          <a:xfrm>
            <a:off x="716694" y="6243235"/>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agree</a:t>
            </a:r>
            <a:endParaRPr lang="zh-CN" altLang="en-US" sz="2800" dirty="0">
              <a:solidFill>
                <a:srgbClr val="FF0000"/>
              </a:solidFill>
              <a:latin typeface="Calibri" panose="020F0502020204030204" pitchFamily="34" charset="0"/>
              <a:cs typeface="Times New Roman" pitchFamily="18" charset="0"/>
            </a:endParaRPr>
          </a:p>
        </p:txBody>
      </p:sp>
      <p:sp>
        <p:nvSpPr>
          <p:cNvPr id="44" name="TextBox 43"/>
          <p:cNvSpPr txBox="1"/>
          <p:nvPr/>
        </p:nvSpPr>
        <p:spPr>
          <a:xfrm>
            <a:off x="6233557" y="6235159"/>
            <a:ext cx="1960922"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agreement</a:t>
            </a:r>
            <a:endParaRPr lang="zh-CN" altLang="en-US" sz="2800" dirty="0">
              <a:solidFill>
                <a:srgbClr val="FF0000"/>
              </a:solidFill>
              <a:latin typeface="Calibri" panose="020F0502020204030204" pitchFamily="34" charset="0"/>
              <a:cs typeface="Times New Roman" pitchFamily="18" charset="0"/>
            </a:endParaRPr>
          </a:p>
        </p:txBody>
      </p:sp>
      <p:sp>
        <p:nvSpPr>
          <p:cNvPr id="46" name="TextBox 45"/>
          <p:cNvSpPr txBox="1"/>
          <p:nvPr/>
        </p:nvSpPr>
        <p:spPr>
          <a:xfrm>
            <a:off x="6243224" y="4245146"/>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recovery</a:t>
            </a:r>
            <a:endParaRPr lang="zh-CN" altLang="en-US" sz="2800" dirty="0">
              <a:solidFill>
                <a:srgbClr val="FF0000"/>
              </a:solidFill>
              <a:latin typeface="Calibri" panose="020F0502020204030204" pitchFamily="34" charset="0"/>
              <a:cs typeface="Times New Roman" pitchFamily="18" charset="0"/>
            </a:endParaRPr>
          </a:p>
        </p:txBody>
      </p:sp>
      <p:cxnSp>
        <p:nvCxnSpPr>
          <p:cNvPr id="45" name="直接箭头连接符 44">
            <a:extLst>
              <a:ext uri="{FF2B5EF4-FFF2-40B4-BE49-F238E27FC236}">
                <a16:creationId xmlns:a16="http://schemas.microsoft.com/office/drawing/2014/main" id="{D20E92E6-4C4C-4F8E-AB36-12D6F6AFBA3F}"/>
              </a:ext>
            </a:extLst>
          </p:cNvPr>
          <p:cNvCxnSpPr/>
          <p:nvPr/>
        </p:nvCxnSpPr>
        <p:spPr>
          <a:xfrm>
            <a:off x="5727149" y="1466100"/>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a:extLst>
              <a:ext uri="{FF2B5EF4-FFF2-40B4-BE49-F238E27FC236}">
                <a16:creationId xmlns:a16="http://schemas.microsoft.com/office/drawing/2014/main" id="{B33A1721-6406-4D5C-8DF9-2190B4CF021C}"/>
              </a:ext>
            </a:extLst>
          </p:cNvPr>
          <p:cNvCxnSpPr/>
          <p:nvPr/>
        </p:nvCxnSpPr>
        <p:spPr>
          <a:xfrm>
            <a:off x="5702699" y="2222088"/>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接箭头连接符 47">
            <a:extLst>
              <a:ext uri="{FF2B5EF4-FFF2-40B4-BE49-F238E27FC236}">
                <a16:creationId xmlns:a16="http://schemas.microsoft.com/office/drawing/2014/main" id="{92CC256A-49F9-4892-9CEB-8D3491CB99FC}"/>
              </a:ext>
            </a:extLst>
          </p:cNvPr>
          <p:cNvCxnSpPr/>
          <p:nvPr/>
        </p:nvCxnSpPr>
        <p:spPr>
          <a:xfrm>
            <a:off x="5684377" y="2579507"/>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a:extLst>
              <a:ext uri="{FF2B5EF4-FFF2-40B4-BE49-F238E27FC236}">
                <a16:creationId xmlns:a16="http://schemas.microsoft.com/office/drawing/2014/main" id="{1DB396FB-1F7D-4112-A500-88619063CC19}"/>
              </a:ext>
            </a:extLst>
          </p:cNvPr>
          <p:cNvCxnSpPr/>
          <p:nvPr/>
        </p:nvCxnSpPr>
        <p:spPr>
          <a:xfrm>
            <a:off x="5702699" y="3369909"/>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17ED7CF2-27AD-4AE5-9FF4-F061656476C3}"/>
              </a:ext>
            </a:extLst>
          </p:cNvPr>
          <p:cNvCxnSpPr/>
          <p:nvPr/>
        </p:nvCxnSpPr>
        <p:spPr>
          <a:xfrm>
            <a:off x="5697324" y="3777693"/>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a:extLst>
              <a:ext uri="{FF2B5EF4-FFF2-40B4-BE49-F238E27FC236}">
                <a16:creationId xmlns:a16="http://schemas.microsoft.com/office/drawing/2014/main" id="{DAC109F4-0709-458A-84B2-308BCBF3131B}"/>
              </a:ext>
            </a:extLst>
          </p:cNvPr>
          <p:cNvCxnSpPr/>
          <p:nvPr/>
        </p:nvCxnSpPr>
        <p:spPr>
          <a:xfrm>
            <a:off x="5699319" y="4218430"/>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a:extLst>
              <a:ext uri="{FF2B5EF4-FFF2-40B4-BE49-F238E27FC236}">
                <a16:creationId xmlns:a16="http://schemas.microsoft.com/office/drawing/2014/main" id="{3B01A229-1A94-4C39-B235-7084720B825D}"/>
              </a:ext>
            </a:extLst>
          </p:cNvPr>
          <p:cNvCxnSpPr/>
          <p:nvPr/>
        </p:nvCxnSpPr>
        <p:spPr>
          <a:xfrm>
            <a:off x="5709447" y="4556543"/>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5970BD14-F76A-4199-87FD-B8E85BB1C20C}"/>
              </a:ext>
            </a:extLst>
          </p:cNvPr>
          <p:cNvCxnSpPr/>
          <p:nvPr/>
        </p:nvCxnSpPr>
        <p:spPr>
          <a:xfrm>
            <a:off x="5702699" y="4958118"/>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B96BEF31-C648-4825-B670-0622E6CC1E57}"/>
              </a:ext>
            </a:extLst>
          </p:cNvPr>
          <p:cNvCxnSpPr/>
          <p:nvPr/>
        </p:nvCxnSpPr>
        <p:spPr>
          <a:xfrm>
            <a:off x="5724738" y="5721279"/>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a:extLst>
              <a:ext uri="{FF2B5EF4-FFF2-40B4-BE49-F238E27FC236}">
                <a16:creationId xmlns:a16="http://schemas.microsoft.com/office/drawing/2014/main" id="{4E99DD4F-48D5-4B29-B371-77DDD3828813}"/>
              </a:ext>
            </a:extLst>
          </p:cNvPr>
          <p:cNvCxnSpPr/>
          <p:nvPr/>
        </p:nvCxnSpPr>
        <p:spPr>
          <a:xfrm>
            <a:off x="5724737" y="6163604"/>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箭头连接符 56">
            <a:extLst>
              <a:ext uri="{FF2B5EF4-FFF2-40B4-BE49-F238E27FC236}">
                <a16:creationId xmlns:a16="http://schemas.microsoft.com/office/drawing/2014/main" id="{C65FCE95-4545-4B21-AB34-A7DADB832536}"/>
              </a:ext>
            </a:extLst>
          </p:cNvPr>
          <p:cNvCxnSpPr/>
          <p:nvPr/>
        </p:nvCxnSpPr>
        <p:spPr>
          <a:xfrm>
            <a:off x="5731767" y="6601250"/>
            <a:ext cx="381003"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par>
                          <p:cTn id="13" fill="hold">
                            <p:stCondLst>
                              <p:cond delay="500"/>
                            </p:stCondLst>
                            <p:childTnLst>
                              <p:par>
                                <p:cTn id="14" presetID="2" presetClass="entr" presetSubtype="4"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additive="base">
                                        <p:cTn id="16" dur="800" fill="hold"/>
                                        <p:tgtEl>
                                          <p:spTgt spid="7"/>
                                        </p:tgtEl>
                                        <p:attrNameLst>
                                          <p:attrName>ppt_x</p:attrName>
                                        </p:attrNameLst>
                                      </p:cBhvr>
                                      <p:tavLst>
                                        <p:tav tm="0">
                                          <p:val>
                                            <p:strVal val="#ppt_x"/>
                                          </p:val>
                                        </p:tav>
                                        <p:tav tm="100000">
                                          <p:val>
                                            <p:strVal val="#ppt_x"/>
                                          </p:val>
                                        </p:tav>
                                      </p:tavLst>
                                    </p:anim>
                                    <p:anim calcmode="lin" valueType="num">
                                      <p:cBhvr additive="base">
                                        <p:cTn id="17" dur="800" fill="hold"/>
                                        <p:tgtEl>
                                          <p:spTgt spid="7"/>
                                        </p:tgtEl>
                                        <p:attrNameLst>
                                          <p:attrName>ppt_y</p:attrName>
                                        </p:attrNameLst>
                                      </p:cBhvr>
                                      <p:tavLst>
                                        <p:tav tm="0">
                                          <p:val>
                                            <p:strVal val="1+#ppt_h/2"/>
                                          </p:val>
                                        </p:tav>
                                        <p:tav tm="100000">
                                          <p:val>
                                            <p:strVal val="#ppt_y"/>
                                          </p:val>
                                        </p:tav>
                                      </p:tavLst>
                                    </p:anim>
                                  </p:childTnLst>
                                </p:cTn>
                              </p:par>
                            </p:childTnLst>
                          </p:cTn>
                        </p:par>
                        <p:par>
                          <p:cTn id="18" fill="hold">
                            <p:stCondLst>
                              <p:cond delay="1300"/>
                            </p:stCondLst>
                            <p:childTnLst>
                              <p:par>
                                <p:cTn id="19" presetID="22" presetClass="entr" presetSubtype="1"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par>
                          <p:cTn id="22" fill="hold">
                            <p:stCondLst>
                              <p:cond delay="180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800" fill="hold"/>
                                        <p:tgtEl>
                                          <p:spTgt spid="10"/>
                                        </p:tgtEl>
                                        <p:attrNameLst>
                                          <p:attrName>ppt_x</p:attrName>
                                        </p:attrNameLst>
                                      </p:cBhvr>
                                      <p:tavLst>
                                        <p:tav tm="0">
                                          <p:val>
                                            <p:strVal val="#ppt_x"/>
                                          </p:val>
                                        </p:tav>
                                        <p:tav tm="100000">
                                          <p:val>
                                            <p:strVal val="#ppt_x"/>
                                          </p:val>
                                        </p:tav>
                                      </p:tavLst>
                                    </p:anim>
                                    <p:anim calcmode="lin" valueType="num">
                                      <p:cBhvr additive="base">
                                        <p:cTn id="26" dur="8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2600"/>
                            </p:stCondLst>
                            <p:childTnLst>
                              <p:par>
                                <p:cTn id="28" presetID="22" presetClass="entr" presetSubtype="1"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3100"/>
                            </p:stCondLst>
                            <p:childTnLst>
                              <p:par>
                                <p:cTn id="32" presetID="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800" fill="hold"/>
                                        <p:tgtEl>
                                          <p:spTgt spid="14"/>
                                        </p:tgtEl>
                                        <p:attrNameLst>
                                          <p:attrName>ppt_x</p:attrName>
                                        </p:attrNameLst>
                                      </p:cBhvr>
                                      <p:tavLst>
                                        <p:tav tm="0">
                                          <p:val>
                                            <p:strVal val="#ppt_x"/>
                                          </p:val>
                                        </p:tav>
                                        <p:tav tm="100000">
                                          <p:val>
                                            <p:strVal val="#ppt_x"/>
                                          </p:val>
                                        </p:tav>
                                      </p:tavLst>
                                    </p:anim>
                                    <p:anim calcmode="lin" valueType="num">
                                      <p:cBhvr additive="base">
                                        <p:cTn id="35" dur="8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0"/>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2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28"/>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3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31"/>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grpId="0" nodeType="clickEffect">
                                  <p:stCondLst>
                                    <p:cond delay="0"/>
                                  </p:stCondLst>
                                  <p:childTnLst>
                                    <p:set>
                                      <p:cBhvr>
                                        <p:cTn id="91" dur="1" fill="hold">
                                          <p:stCondLst>
                                            <p:cond delay="0"/>
                                          </p:stCondLst>
                                        </p:cTn>
                                        <p:tgtEl>
                                          <p:spTgt spid="33"/>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grpId="0" nodeType="clickEffect">
                                  <p:stCondLst>
                                    <p:cond delay="0"/>
                                  </p:stCondLst>
                                  <p:childTnLst>
                                    <p:set>
                                      <p:cBhvr>
                                        <p:cTn id="99" dur="1" fill="hold">
                                          <p:stCondLst>
                                            <p:cond delay="0"/>
                                          </p:stCondLst>
                                        </p:cTn>
                                        <p:tgtEl>
                                          <p:spTgt spid="46"/>
                                        </p:tgtEl>
                                        <p:attrNameLst>
                                          <p:attrName>style.visibility</p:attrName>
                                        </p:attrNameLst>
                                      </p:cBhvr>
                                      <p:to>
                                        <p:strVal val="visible"/>
                                      </p:to>
                                    </p:set>
                                  </p:childTnLst>
                                </p:cTn>
                              </p:par>
                            </p:childTnLst>
                          </p:cTn>
                        </p:par>
                      </p:childTnLst>
                    </p:cTn>
                  </p:par>
                  <p:par>
                    <p:cTn id="100" fill="hold">
                      <p:stCondLst>
                        <p:cond delay="indefinite"/>
                      </p:stCondLst>
                      <p:childTnLst>
                        <p:par>
                          <p:cTn id="101" fill="hold">
                            <p:stCondLst>
                              <p:cond delay="0"/>
                            </p:stCondLst>
                            <p:childTnLst>
                              <p:par>
                                <p:cTn id="102" presetID="1" presetClass="entr" presetSubtype="0" fill="hold" grpId="0" nodeType="clickEffect">
                                  <p:stCondLst>
                                    <p:cond delay="0"/>
                                  </p:stCondLst>
                                  <p:childTnLst>
                                    <p:set>
                                      <p:cBhvr>
                                        <p:cTn id="103" dur="1" fill="hold">
                                          <p:stCondLst>
                                            <p:cond delay="0"/>
                                          </p:stCondLst>
                                        </p:cTn>
                                        <p:tgtEl>
                                          <p:spTgt spid="35"/>
                                        </p:tgtEl>
                                        <p:attrNameLst>
                                          <p:attrName>style.visibility</p:attrName>
                                        </p:attrNameLst>
                                      </p:cBhvr>
                                      <p:to>
                                        <p:strVal val="visible"/>
                                      </p:to>
                                    </p:set>
                                  </p:childTnLst>
                                </p:cTn>
                              </p:par>
                            </p:childTnLst>
                          </p:cTn>
                        </p:par>
                      </p:childTnLst>
                    </p:cTn>
                  </p:par>
                  <p:par>
                    <p:cTn id="104" fill="hold">
                      <p:stCondLst>
                        <p:cond delay="indefinite"/>
                      </p:stCondLst>
                      <p:childTnLst>
                        <p:par>
                          <p:cTn id="105" fill="hold">
                            <p:stCondLst>
                              <p:cond delay="0"/>
                            </p:stCondLst>
                            <p:childTnLst>
                              <p:par>
                                <p:cTn id="106" presetID="1" presetClass="entr" presetSubtype="0" fill="hold" grpId="0" nodeType="clickEffect">
                                  <p:stCondLst>
                                    <p:cond delay="0"/>
                                  </p:stCondLst>
                                  <p:childTnLst>
                                    <p:set>
                                      <p:cBhvr>
                                        <p:cTn id="107" dur="1" fill="hold">
                                          <p:stCondLst>
                                            <p:cond delay="0"/>
                                          </p:stCondLst>
                                        </p:cTn>
                                        <p:tgtEl>
                                          <p:spTgt spid="38"/>
                                        </p:tgtEl>
                                        <p:attrNameLst>
                                          <p:attrName>style.visibility</p:attrName>
                                        </p:attrNameLst>
                                      </p:cBhvr>
                                      <p:to>
                                        <p:strVal val="visible"/>
                                      </p:to>
                                    </p:se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36"/>
                                        </p:tgtEl>
                                        <p:attrNameLst>
                                          <p:attrName>style.visibility</p:attrName>
                                        </p:attrNameLst>
                                      </p:cBhvr>
                                      <p:to>
                                        <p:strVal val="visible"/>
                                      </p:to>
                                    </p:set>
                                  </p:childTnLst>
                                </p:cTn>
                              </p:par>
                            </p:childTnLst>
                          </p:cTn>
                        </p:par>
                      </p:childTnLst>
                    </p:cTn>
                  </p:par>
                  <p:par>
                    <p:cTn id="112" fill="hold">
                      <p:stCondLst>
                        <p:cond delay="indefinite"/>
                      </p:stCondLst>
                      <p:childTnLst>
                        <p:par>
                          <p:cTn id="113" fill="hold">
                            <p:stCondLst>
                              <p:cond delay="0"/>
                            </p:stCondLst>
                            <p:childTnLst>
                              <p:par>
                                <p:cTn id="114" presetID="1" presetClass="entr" presetSubtype="0" fill="hold" grpId="0" nodeType="clickEffect">
                                  <p:stCondLst>
                                    <p:cond delay="0"/>
                                  </p:stCondLst>
                                  <p:childTnLst>
                                    <p:set>
                                      <p:cBhvr>
                                        <p:cTn id="115" dur="1" fill="hold">
                                          <p:stCondLst>
                                            <p:cond delay="0"/>
                                          </p:stCondLst>
                                        </p:cTn>
                                        <p:tgtEl>
                                          <p:spTgt spid="39"/>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0"/>
                                        </p:tgtEl>
                                        <p:attrNameLst>
                                          <p:attrName>style.visibility</p:attrName>
                                        </p:attrNameLst>
                                      </p:cBhvr>
                                      <p:to>
                                        <p:strVal val="visibl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grpId="0" nodeType="clickEffect">
                                  <p:stCondLst>
                                    <p:cond delay="0"/>
                                  </p:stCondLst>
                                  <p:childTnLst>
                                    <p:set>
                                      <p:cBhvr>
                                        <p:cTn id="123" dur="1" fill="hold">
                                          <p:stCondLst>
                                            <p:cond delay="0"/>
                                          </p:stCondLst>
                                        </p:cTn>
                                        <p:tgtEl>
                                          <p:spTgt spid="41"/>
                                        </p:tgtEl>
                                        <p:attrNameLst>
                                          <p:attrName>style.visibility</p:attrName>
                                        </p:attrNameLst>
                                      </p:cBhvr>
                                      <p:to>
                                        <p:strVal val="visible"/>
                                      </p:to>
                                    </p:set>
                                  </p:childTnLst>
                                </p:cTn>
                              </p:par>
                            </p:childTnLst>
                          </p:cTn>
                        </p:par>
                      </p:childTnLst>
                    </p:cTn>
                  </p:par>
                  <p:par>
                    <p:cTn id="124" fill="hold">
                      <p:stCondLst>
                        <p:cond delay="indefinite"/>
                      </p:stCondLst>
                      <p:childTnLst>
                        <p:par>
                          <p:cTn id="125" fill="hold">
                            <p:stCondLst>
                              <p:cond delay="0"/>
                            </p:stCondLst>
                            <p:childTnLst>
                              <p:par>
                                <p:cTn id="126" presetID="1" presetClass="entr" presetSubtype="0" fill="hold" grpId="0" nodeType="clickEffect">
                                  <p:stCondLst>
                                    <p:cond delay="0"/>
                                  </p:stCondLst>
                                  <p:childTnLst>
                                    <p:set>
                                      <p:cBhvr>
                                        <p:cTn id="127" dur="1" fill="hold">
                                          <p:stCondLst>
                                            <p:cond delay="0"/>
                                          </p:stCondLst>
                                        </p:cTn>
                                        <p:tgtEl>
                                          <p:spTgt spid="42"/>
                                        </p:tgtEl>
                                        <p:attrNameLst>
                                          <p:attrName>style.visibility</p:attrName>
                                        </p:attrNameLst>
                                      </p:cBhvr>
                                      <p:to>
                                        <p:strVal val="visible"/>
                                      </p:to>
                                    </p:set>
                                  </p:childTnLst>
                                </p:cTn>
                              </p:par>
                            </p:childTnLst>
                          </p:cTn>
                        </p:par>
                      </p:childTnLst>
                    </p:cTn>
                  </p:par>
                  <p:par>
                    <p:cTn id="128" fill="hold">
                      <p:stCondLst>
                        <p:cond delay="indefinite"/>
                      </p:stCondLst>
                      <p:childTnLst>
                        <p:par>
                          <p:cTn id="129" fill="hold">
                            <p:stCondLst>
                              <p:cond delay="0"/>
                            </p:stCondLst>
                            <p:childTnLst>
                              <p:par>
                                <p:cTn id="130" presetID="1" presetClass="entr" presetSubtype="0" fill="hold" grpId="0" nodeType="clickEffect">
                                  <p:stCondLst>
                                    <p:cond delay="0"/>
                                  </p:stCondLst>
                                  <p:childTnLst>
                                    <p:set>
                                      <p:cBhvr>
                                        <p:cTn id="131" dur="1" fill="hold">
                                          <p:stCondLst>
                                            <p:cond delay="0"/>
                                          </p:stCondLst>
                                        </p:cTn>
                                        <p:tgtEl>
                                          <p:spTgt spid="43"/>
                                        </p:tgtEl>
                                        <p:attrNameLst>
                                          <p:attrName>style.visibility</p:attrName>
                                        </p:attrNameLst>
                                      </p:cBhvr>
                                      <p:to>
                                        <p:strVal val="visible"/>
                                      </p:to>
                                    </p:set>
                                  </p:childTnLst>
                                </p:cTn>
                              </p:par>
                            </p:childTnLst>
                          </p:cTn>
                        </p:par>
                      </p:childTnLst>
                    </p:cTn>
                  </p:par>
                  <p:par>
                    <p:cTn id="132" fill="hold">
                      <p:stCondLst>
                        <p:cond delay="indefinite"/>
                      </p:stCondLst>
                      <p:childTnLst>
                        <p:par>
                          <p:cTn id="133" fill="hold">
                            <p:stCondLst>
                              <p:cond delay="0"/>
                            </p:stCondLst>
                            <p:childTnLst>
                              <p:par>
                                <p:cTn id="134" presetID="1" presetClass="entr" presetSubtype="0" fill="hold" grpId="0" nodeType="clickEffect">
                                  <p:stCondLst>
                                    <p:cond delay="0"/>
                                  </p:stCondLst>
                                  <p:childTnLst>
                                    <p:set>
                                      <p:cBhvr>
                                        <p:cTn id="135" dur="1" fill="hold">
                                          <p:stCondLst>
                                            <p:cond delay="0"/>
                                          </p:stCondLst>
                                        </p:cTn>
                                        <p:tgtEl>
                                          <p:spTgt spid="44"/>
                                        </p:tgtEl>
                                        <p:attrNameLst>
                                          <p:attrName>style.visibility</p:attrName>
                                        </p:attrNameLst>
                                      </p:cBhvr>
                                      <p:to>
                                        <p:strVal val="visible"/>
                                      </p:to>
                                    </p:set>
                                  </p:childTnLst>
                                </p:cTn>
                              </p:par>
                            </p:childTnLst>
                          </p:cTn>
                        </p:par>
                      </p:childTnLst>
                    </p:cTn>
                  </p:par>
                  <p:par>
                    <p:cTn id="136" fill="hold">
                      <p:stCondLst>
                        <p:cond delay="indefinite"/>
                      </p:stCondLst>
                      <p:childTnLst>
                        <p:par>
                          <p:cTn id="137" fill="hold">
                            <p:stCondLst>
                              <p:cond delay="0"/>
                            </p:stCondLst>
                            <p:childTnLst>
                              <p:par>
                                <p:cTn id="138" presetID="26" presetClass="emph" presetSubtype="0" fill="hold" grpId="0" nodeType="clickEffect">
                                  <p:stCondLst>
                                    <p:cond delay="0"/>
                                  </p:stCondLst>
                                  <p:childTnLst>
                                    <p:animEffect transition="out" filter="fade">
                                      <p:cBhvr>
                                        <p:cTn id="139" dur="500" tmFilter="0, 0; .2, .5; .8, .5; 1, 0"/>
                                        <p:tgtEl>
                                          <p:spTgt spid="21"/>
                                        </p:tgtEl>
                                      </p:cBhvr>
                                    </p:animEffect>
                                    <p:animScale>
                                      <p:cBhvr>
                                        <p:cTn id="140"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bldLvl="0" animBg="1"/>
      <p:bldP spid="7" grpId="0" bldLvl="0" animBg="1"/>
      <p:bldP spid="10" grpId="0" bldLvl="0" animBg="1"/>
      <p:bldP spid="14" grpId="0" bldLvl="0" animBg="1"/>
      <p:bldP spid="12" grpId="0"/>
      <p:bldP spid="15" grpId="0"/>
      <p:bldP spid="17" grpId="0"/>
      <p:bldP spid="19" grpId="0"/>
      <p:bldP spid="20" grpId="0"/>
      <p:bldP spid="24" grpId="0"/>
      <p:bldP spid="25" grpId="0"/>
      <p:bldP spid="26" grpId="0"/>
      <p:bldP spid="28" grpId="0"/>
      <p:bldP spid="29" grpId="0"/>
      <p:bldP spid="30" grpId="0"/>
      <p:bldP spid="31" grpId="0"/>
      <p:bldP spid="32" grpId="0"/>
      <p:bldP spid="33" grpId="0"/>
      <p:bldP spid="34" grpId="0"/>
      <p:bldP spid="35" grpId="0"/>
      <p:bldP spid="36" grpId="0"/>
      <p:bldP spid="38" grpId="0"/>
      <p:bldP spid="39" grpId="0"/>
      <p:bldP spid="40" grpId="0"/>
      <p:bldP spid="41" grpId="0"/>
      <p:bldP spid="42" grpId="0"/>
      <p:bldP spid="43" grpId="0"/>
      <p:bldP spid="44" grpId="0"/>
      <p:bldP spid="4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315997"/>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432420"/>
            <a:ext cx="14362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重点短语</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315998"/>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797346" y="2864435"/>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673521" y="2555825"/>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673521" y="418781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786459" y="4437425"/>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662634" y="576080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268800"/>
            <a:ext cx="762000" cy="746760"/>
          </a:xfrm>
          <a:prstGeom prst="rect">
            <a:avLst/>
          </a:prstGeom>
        </p:spPr>
      </p:pic>
      <p:sp>
        <p:nvSpPr>
          <p:cNvPr id="37" name="矩形 36"/>
          <p:cNvSpPr/>
          <p:nvPr/>
        </p:nvSpPr>
        <p:spPr>
          <a:xfrm>
            <a:off x="1540422" y="1040020"/>
            <a:ext cx="10058400" cy="6583854"/>
          </a:xfrm>
          <a:prstGeom prst="rect">
            <a:avLst/>
          </a:prstGeom>
          <a:noFill/>
        </p:spPr>
        <p:txBody>
          <a:bodyPr wrap="square">
            <a:spAutoFit/>
          </a:bodyPr>
          <a:lstStyle/>
          <a:p>
            <a:pPr algn="just"/>
            <a:r>
              <a:rPr lang="en-US" altLang="zh-CN" sz="2400" dirty="0">
                <a:solidFill>
                  <a:srgbClr val="000000"/>
                </a:solidFill>
                <a:latin typeface="宋体" pitchFamily="2" charset="-122"/>
                <a:ea typeface="宋体" pitchFamily="2" charset="-122"/>
                <a:cs typeface="Times New Roman" pitchFamily="18" charset="0"/>
              </a:rPr>
              <a:t>1</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__________________________</a:t>
            </a:r>
            <a:r>
              <a:rPr lang="zh-CN" altLang="en-US" sz="2400" dirty="0">
                <a:solidFill>
                  <a:srgbClr val="000000"/>
                </a:solidFill>
                <a:latin typeface="宋体" pitchFamily="2" charset="-122"/>
                <a:ea typeface="宋体" pitchFamily="2" charset="-122"/>
                <a:cs typeface="Times New Roman" pitchFamily="18" charset="0"/>
              </a:rPr>
              <a:t>      合计</a:t>
            </a:r>
          </a:p>
          <a:p>
            <a:pPr algn="just"/>
            <a:r>
              <a:rPr lang="en-US" altLang="zh-CN" sz="2400" dirty="0">
                <a:solidFill>
                  <a:srgbClr val="000000"/>
                </a:solidFill>
                <a:latin typeface="宋体" pitchFamily="2" charset="-122"/>
                <a:ea typeface="宋体" pitchFamily="2" charset="-122"/>
                <a:cs typeface="Times New Roman" pitchFamily="18" charset="0"/>
              </a:rPr>
              <a:t>2</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__________________________      (</a:t>
            </a:r>
            <a:r>
              <a:rPr lang="zh-CN" altLang="en-US" sz="2400" dirty="0">
                <a:solidFill>
                  <a:srgbClr val="000000"/>
                </a:solidFill>
                <a:latin typeface="宋体" pitchFamily="2" charset="-122"/>
                <a:ea typeface="宋体" pitchFamily="2" charset="-122"/>
                <a:cs typeface="Times New Roman" pitchFamily="18" charset="0"/>
              </a:rPr>
              <a:t>使</a:t>
            </a:r>
            <a:r>
              <a:rPr lang="en-US" altLang="zh-CN" sz="2400" dirty="0">
                <a:solidFill>
                  <a:srgbClr val="000000"/>
                </a:solidFill>
                <a:latin typeface="宋体" pitchFamily="2" charset="-122"/>
                <a:ea typeface="宋体" pitchFamily="2" charset="-122"/>
                <a:cs typeface="Times New Roman" pitchFamily="18" charset="0"/>
              </a:rPr>
              <a:t>)</a:t>
            </a:r>
            <a:r>
              <a:rPr lang="zh-CN" altLang="en-US" sz="2400" dirty="0">
                <a:solidFill>
                  <a:srgbClr val="000000"/>
                </a:solidFill>
                <a:latin typeface="宋体" pitchFamily="2" charset="-122"/>
                <a:ea typeface="宋体" pitchFamily="2" charset="-122"/>
                <a:cs typeface="Times New Roman" pitchFamily="18" charset="0"/>
              </a:rPr>
              <a:t>平静下来；</a:t>
            </a:r>
            <a:r>
              <a:rPr lang="en-US" altLang="zh-CN" sz="2400" dirty="0">
                <a:solidFill>
                  <a:srgbClr val="000000"/>
                </a:solidFill>
                <a:latin typeface="宋体" pitchFamily="2" charset="-122"/>
                <a:ea typeface="宋体" pitchFamily="2" charset="-122"/>
                <a:cs typeface="Times New Roman" pitchFamily="18" charset="0"/>
              </a:rPr>
              <a:t>(</a:t>
            </a:r>
            <a:r>
              <a:rPr lang="zh-CN" altLang="en-US" sz="2400" dirty="0">
                <a:solidFill>
                  <a:srgbClr val="000000"/>
                </a:solidFill>
                <a:latin typeface="宋体" pitchFamily="2" charset="-122"/>
                <a:ea typeface="宋体" pitchFamily="2" charset="-122"/>
                <a:cs typeface="Times New Roman" pitchFamily="18" charset="0"/>
              </a:rPr>
              <a:t>使</a:t>
            </a:r>
            <a:r>
              <a:rPr lang="en-US" altLang="zh-CN" sz="2400" dirty="0">
                <a:solidFill>
                  <a:srgbClr val="000000"/>
                </a:solidFill>
                <a:latin typeface="宋体" pitchFamily="2" charset="-122"/>
                <a:ea typeface="宋体" pitchFamily="2" charset="-122"/>
                <a:cs typeface="Times New Roman" pitchFamily="18" charset="0"/>
              </a:rPr>
              <a:t>)</a:t>
            </a:r>
            <a:r>
              <a:rPr lang="zh-CN" altLang="en-US" sz="2400" dirty="0">
                <a:solidFill>
                  <a:srgbClr val="000000"/>
                </a:solidFill>
                <a:latin typeface="宋体" pitchFamily="2" charset="-122"/>
                <a:ea typeface="宋体" pitchFamily="2" charset="-122"/>
                <a:cs typeface="Times New Roman" pitchFamily="18" charset="0"/>
              </a:rPr>
              <a:t>镇定下来</a:t>
            </a:r>
          </a:p>
          <a:p>
            <a:pPr algn="just"/>
            <a:r>
              <a:rPr lang="en-US" altLang="zh-CN" sz="2400" dirty="0">
                <a:solidFill>
                  <a:srgbClr val="000000"/>
                </a:solidFill>
                <a:latin typeface="宋体" pitchFamily="2" charset="-122"/>
                <a:ea typeface="宋体" pitchFamily="2" charset="-122"/>
                <a:cs typeface="Times New Roman" pitchFamily="18" charset="0"/>
              </a:rPr>
              <a:t>3</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__________________________      </a:t>
            </a:r>
            <a:r>
              <a:rPr lang="zh-CN" altLang="en-US" sz="2400" dirty="0">
                <a:solidFill>
                  <a:srgbClr val="000000"/>
                </a:solidFill>
                <a:latin typeface="宋体" pitchFamily="2" charset="-122"/>
                <a:ea typeface="宋体" pitchFamily="2" charset="-122"/>
                <a:cs typeface="Times New Roman" pitchFamily="18" charset="0"/>
              </a:rPr>
              <a:t>关心；挂念</a:t>
            </a:r>
          </a:p>
          <a:p>
            <a:pPr algn="just"/>
            <a:r>
              <a:rPr lang="en-US" altLang="zh-CN" sz="2400" dirty="0">
                <a:solidFill>
                  <a:srgbClr val="000000"/>
                </a:solidFill>
                <a:latin typeface="宋体" pitchFamily="2" charset="-122"/>
                <a:ea typeface="宋体" pitchFamily="2" charset="-122"/>
                <a:cs typeface="Times New Roman" pitchFamily="18" charset="0"/>
              </a:rPr>
              <a:t>4</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__________________________      </a:t>
            </a:r>
            <a:r>
              <a:rPr lang="zh-CN" altLang="en-US" sz="2400" dirty="0">
                <a:solidFill>
                  <a:srgbClr val="000000"/>
                </a:solidFill>
                <a:latin typeface="宋体" pitchFamily="2" charset="-122"/>
                <a:ea typeface="宋体" pitchFamily="2" charset="-122"/>
                <a:cs typeface="Times New Roman" pitchFamily="18" charset="0"/>
              </a:rPr>
              <a:t>经历；经受；完成</a:t>
            </a:r>
          </a:p>
          <a:p>
            <a:pPr algn="just"/>
            <a:r>
              <a:rPr lang="en-US" altLang="zh-CN" sz="2400" dirty="0">
                <a:solidFill>
                  <a:srgbClr val="000000"/>
                </a:solidFill>
                <a:latin typeface="宋体" pitchFamily="2" charset="-122"/>
                <a:ea typeface="宋体" pitchFamily="2" charset="-122"/>
                <a:cs typeface="Times New Roman" pitchFamily="18" charset="0"/>
              </a:rPr>
              <a:t>5</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__________________________      </a:t>
            </a:r>
            <a:r>
              <a:rPr lang="zh-CN" altLang="en-US" sz="2400" dirty="0">
                <a:solidFill>
                  <a:srgbClr val="000000"/>
                </a:solidFill>
                <a:latin typeface="宋体" pitchFamily="2" charset="-122"/>
                <a:ea typeface="宋体" pitchFamily="2" charset="-122"/>
                <a:cs typeface="Times New Roman" pitchFamily="18" charset="0"/>
              </a:rPr>
              <a:t>遭受；患病</a:t>
            </a:r>
          </a:p>
          <a:p>
            <a:pPr algn="just"/>
            <a:r>
              <a:rPr lang="en-US" altLang="zh-CN" sz="2400" dirty="0">
                <a:solidFill>
                  <a:srgbClr val="000000"/>
                </a:solidFill>
                <a:latin typeface="宋体" pitchFamily="2" charset="-122"/>
                <a:ea typeface="宋体" pitchFamily="2" charset="-122"/>
                <a:cs typeface="Times New Roman" pitchFamily="18" charset="0"/>
              </a:rPr>
              <a:t>6</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__________________________      </a:t>
            </a:r>
            <a:r>
              <a:rPr lang="zh-CN" altLang="en-US" sz="2400" dirty="0">
                <a:solidFill>
                  <a:srgbClr val="000000"/>
                </a:solidFill>
                <a:latin typeface="宋体" pitchFamily="2" charset="-122"/>
                <a:ea typeface="宋体" pitchFamily="2" charset="-122"/>
                <a:cs typeface="Times New Roman" pitchFamily="18" charset="0"/>
              </a:rPr>
              <a:t>对</a:t>
            </a:r>
            <a:r>
              <a:rPr lang="en-US" altLang="zh-CN" sz="2400" dirty="0">
                <a:solidFill>
                  <a:srgbClr val="000000"/>
                </a:solidFill>
                <a:latin typeface="宋体" pitchFamily="2" charset="-122"/>
                <a:ea typeface="宋体" pitchFamily="2" charset="-122"/>
                <a:cs typeface="Times New Roman" pitchFamily="18" charset="0"/>
              </a:rPr>
              <a:t>……</a:t>
            </a:r>
            <a:r>
              <a:rPr lang="zh-CN" altLang="en-US" sz="2400" dirty="0">
                <a:solidFill>
                  <a:srgbClr val="000000"/>
                </a:solidFill>
                <a:latin typeface="宋体" pitchFamily="2" charset="-122"/>
                <a:ea typeface="宋体" pitchFamily="2" charset="-122"/>
                <a:cs typeface="Times New Roman" pitchFamily="18" charset="0"/>
              </a:rPr>
              <a:t>厌烦</a:t>
            </a:r>
          </a:p>
          <a:p>
            <a:pPr algn="just"/>
            <a:r>
              <a:rPr lang="en-US" altLang="zh-CN" sz="2400" dirty="0">
                <a:solidFill>
                  <a:srgbClr val="000000"/>
                </a:solidFill>
                <a:latin typeface="宋体" pitchFamily="2" charset="-122"/>
                <a:ea typeface="宋体" pitchFamily="2" charset="-122"/>
                <a:cs typeface="Times New Roman" pitchFamily="18" charset="0"/>
              </a:rPr>
              <a:t>7</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__________________________      </a:t>
            </a:r>
            <a:r>
              <a:rPr lang="zh-CN" altLang="en-US" sz="2400" dirty="0">
                <a:solidFill>
                  <a:srgbClr val="000000"/>
                </a:solidFill>
                <a:latin typeface="宋体" pitchFamily="2" charset="-122"/>
                <a:ea typeface="宋体" pitchFamily="2" charset="-122"/>
                <a:cs typeface="Times New Roman" pitchFamily="18" charset="0"/>
              </a:rPr>
              <a:t>与</a:t>
            </a:r>
            <a:r>
              <a:rPr lang="en-US" altLang="zh-CN" sz="2400" dirty="0">
                <a:solidFill>
                  <a:srgbClr val="000000"/>
                </a:solidFill>
                <a:latin typeface="宋体" pitchFamily="2" charset="-122"/>
                <a:ea typeface="宋体" pitchFamily="2" charset="-122"/>
                <a:cs typeface="Times New Roman" pitchFamily="18" charset="0"/>
              </a:rPr>
              <a:t>……</a:t>
            </a:r>
            <a:r>
              <a:rPr lang="zh-CN" altLang="en-US" sz="2400" dirty="0">
                <a:solidFill>
                  <a:srgbClr val="000000"/>
                </a:solidFill>
                <a:latin typeface="宋体" pitchFamily="2" charset="-122"/>
                <a:ea typeface="宋体" pitchFamily="2" charset="-122"/>
                <a:cs typeface="Times New Roman" pitchFamily="18" charset="0"/>
              </a:rPr>
              <a:t>相处；进展</a:t>
            </a:r>
            <a:endParaRPr lang="en-US" altLang="zh-CN" sz="2400" dirty="0">
              <a:solidFill>
                <a:srgbClr val="000000"/>
              </a:solidFill>
              <a:latin typeface="宋体" pitchFamily="2" charset="-122"/>
              <a:ea typeface="宋体" pitchFamily="2" charset="-122"/>
              <a:cs typeface="Times New Roman" pitchFamily="18" charset="0"/>
            </a:endParaRPr>
          </a:p>
          <a:p>
            <a:pPr algn="just"/>
            <a:r>
              <a:rPr lang="en-US" altLang="zh-CN" sz="2400" dirty="0">
                <a:solidFill>
                  <a:srgbClr val="000000"/>
                </a:solidFill>
                <a:latin typeface="宋体" pitchFamily="2" charset="-122"/>
                <a:ea typeface="宋体" pitchFamily="2" charset="-122"/>
                <a:cs typeface="Times New Roman" pitchFamily="18" charset="0"/>
              </a:rPr>
              <a:t>8</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__________________________      </a:t>
            </a:r>
            <a:r>
              <a:rPr lang="zh-CN" altLang="en-US" sz="2400" dirty="0">
                <a:solidFill>
                  <a:srgbClr val="000000"/>
                </a:solidFill>
                <a:latin typeface="宋体" pitchFamily="2" charset="-122"/>
                <a:ea typeface="宋体" pitchFamily="2" charset="-122"/>
                <a:cs typeface="Times New Roman" pitchFamily="18" charset="0"/>
              </a:rPr>
              <a:t>记下；放下；登记</a:t>
            </a:r>
          </a:p>
          <a:p>
            <a:pPr algn="just"/>
            <a:r>
              <a:rPr lang="en-US" altLang="zh-CN" sz="2400" dirty="0">
                <a:solidFill>
                  <a:srgbClr val="000000"/>
                </a:solidFill>
                <a:latin typeface="宋体" pitchFamily="2" charset="-122"/>
                <a:ea typeface="宋体" pitchFamily="2" charset="-122"/>
                <a:cs typeface="Times New Roman" pitchFamily="18" charset="0"/>
              </a:rPr>
              <a:t>9</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__________________________      </a:t>
            </a:r>
            <a:r>
              <a:rPr lang="zh-CN" altLang="en-US" sz="2400" dirty="0">
                <a:solidFill>
                  <a:srgbClr val="000000"/>
                </a:solidFill>
                <a:latin typeface="宋体" pitchFamily="2" charset="-122"/>
                <a:ea typeface="宋体" pitchFamily="2" charset="-122"/>
                <a:cs typeface="Times New Roman" pitchFamily="18" charset="0"/>
              </a:rPr>
              <a:t>故意</a:t>
            </a:r>
          </a:p>
          <a:p>
            <a:pPr algn="just"/>
            <a:r>
              <a:rPr lang="en-US" altLang="zh-CN" sz="2400" dirty="0">
                <a:solidFill>
                  <a:srgbClr val="000000"/>
                </a:solidFill>
                <a:latin typeface="宋体" pitchFamily="2" charset="-122"/>
                <a:ea typeface="宋体" pitchFamily="2" charset="-122"/>
                <a:cs typeface="Times New Roman" pitchFamily="18" charset="0"/>
              </a:rPr>
              <a:t>10</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      </a:t>
            </a:r>
            <a:r>
              <a:rPr lang="zh-CN" altLang="en-US" sz="2400" dirty="0">
                <a:solidFill>
                  <a:srgbClr val="000000"/>
                </a:solidFill>
                <a:latin typeface="宋体" pitchFamily="2" charset="-122"/>
                <a:ea typeface="宋体" pitchFamily="2" charset="-122"/>
                <a:cs typeface="Times New Roman" pitchFamily="18" charset="0"/>
              </a:rPr>
              <a:t>相爱；爱上</a:t>
            </a:r>
          </a:p>
          <a:p>
            <a:pPr algn="just"/>
            <a:r>
              <a:rPr lang="en-US" altLang="zh-CN" sz="2400" dirty="0">
                <a:solidFill>
                  <a:srgbClr val="000000"/>
                </a:solidFill>
                <a:latin typeface="宋体" pitchFamily="2" charset="-122"/>
                <a:ea typeface="宋体" pitchFamily="2" charset="-122"/>
                <a:cs typeface="Times New Roman" pitchFamily="18" charset="0"/>
              </a:rPr>
              <a:t>11</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      </a:t>
            </a:r>
            <a:r>
              <a:rPr lang="zh-CN" altLang="en-US" sz="2400" dirty="0">
                <a:solidFill>
                  <a:srgbClr val="000000"/>
                </a:solidFill>
                <a:latin typeface="宋体" pitchFamily="2" charset="-122"/>
                <a:ea typeface="宋体" pitchFamily="2" charset="-122"/>
                <a:cs typeface="Times New Roman" pitchFamily="18" charset="0"/>
              </a:rPr>
              <a:t>参加；加入</a:t>
            </a:r>
          </a:p>
          <a:p>
            <a:pPr algn="just"/>
            <a:r>
              <a:rPr lang="en-US" altLang="zh-CN" sz="2400" dirty="0">
                <a:solidFill>
                  <a:srgbClr val="000000"/>
                </a:solidFill>
                <a:latin typeface="宋体" pitchFamily="2" charset="-122"/>
                <a:ea typeface="宋体" pitchFamily="2" charset="-122"/>
                <a:cs typeface="Times New Roman" pitchFamily="18" charset="0"/>
              </a:rPr>
              <a:t>12</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      </a:t>
            </a:r>
            <a:r>
              <a:rPr lang="zh-CN" altLang="en-US" sz="2400" dirty="0">
                <a:solidFill>
                  <a:srgbClr val="000000"/>
                </a:solidFill>
                <a:latin typeface="宋体" pitchFamily="2" charset="-122"/>
                <a:ea typeface="宋体" pitchFamily="2" charset="-122"/>
                <a:cs typeface="Times New Roman" pitchFamily="18" charset="0"/>
              </a:rPr>
              <a:t>不得不；必须</a:t>
            </a:r>
          </a:p>
          <a:p>
            <a:pPr algn="just"/>
            <a:r>
              <a:rPr lang="en-US" altLang="zh-CN" sz="2400" dirty="0">
                <a:solidFill>
                  <a:srgbClr val="000000"/>
                </a:solidFill>
                <a:latin typeface="宋体" pitchFamily="2" charset="-122"/>
                <a:ea typeface="宋体" pitchFamily="2" charset="-122"/>
                <a:cs typeface="Times New Roman" pitchFamily="18" charset="0"/>
              </a:rPr>
              <a:t>13</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a:t>
            </a:r>
            <a:r>
              <a:rPr lang="en-US" altLang="zh-CN" sz="2400" dirty="0">
                <a:solidFill>
                  <a:srgbClr val="000000"/>
                </a:solidFill>
                <a:latin typeface="宋体" pitchFamily="2" charset="-122"/>
                <a:ea typeface="宋体" pitchFamily="2" charset="-122"/>
              </a:rPr>
              <a:t>_________________</a:t>
            </a:r>
            <a:r>
              <a:rPr lang="en-US" altLang="zh-CN" sz="2400" dirty="0">
                <a:solidFill>
                  <a:srgbClr val="000000"/>
                </a:solidFill>
                <a:latin typeface="宋体" pitchFamily="2" charset="-122"/>
                <a:ea typeface="宋体" pitchFamily="2" charset="-122"/>
                <a:cs typeface="Times New Roman" pitchFamily="18" charset="0"/>
              </a:rPr>
              <a:t>_      </a:t>
            </a:r>
            <a:r>
              <a:rPr lang="zh-CN" altLang="en-US" sz="2400" dirty="0">
                <a:solidFill>
                  <a:srgbClr val="000000"/>
                </a:solidFill>
                <a:latin typeface="宋体" pitchFamily="2" charset="-122"/>
                <a:ea typeface="宋体" pitchFamily="2" charset="-122"/>
                <a:cs typeface="Times New Roman" pitchFamily="18" charset="0"/>
              </a:rPr>
              <a:t>不再</a:t>
            </a:r>
            <a:r>
              <a:rPr lang="en-US" altLang="zh-CN" sz="2400" dirty="0">
                <a:solidFill>
                  <a:srgbClr val="000000"/>
                </a:solidFill>
                <a:latin typeface="宋体" pitchFamily="2" charset="-122"/>
                <a:ea typeface="宋体" pitchFamily="2" charset="-122"/>
                <a:cs typeface="Times New Roman" pitchFamily="18" charset="0"/>
              </a:rPr>
              <a:t>……</a:t>
            </a:r>
          </a:p>
          <a:p>
            <a:pPr algn="just"/>
            <a:r>
              <a:rPr lang="en-US" altLang="zh-CN" sz="2400" dirty="0">
                <a:solidFill>
                  <a:srgbClr val="000000"/>
                </a:solidFill>
                <a:latin typeface="宋体" pitchFamily="2" charset="-122"/>
                <a:ea typeface="宋体" pitchFamily="2" charset="-122"/>
                <a:cs typeface="Times New Roman" pitchFamily="18" charset="0"/>
              </a:rPr>
              <a:t>14</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      </a:t>
            </a:r>
            <a:r>
              <a:rPr lang="zh-CN" altLang="en-US" sz="2400" dirty="0">
                <a:solidFill>
                  <a:srgbClr val="000000"/>
                </a:solidFill>
                <a:latin typeface="宋体" pitchFamily="2" charset="-122"/>
                <a:ea typeface="宋体" pitchFamily="2" charset="-122"/>
                <a:cs typeface="Times New Roman" pitchFamily="18" charset="0"/>
              </a:rPr>
              <a:t>将</a:t>
            </a:r>
            <a:r>
              <a:rPr lang="en-US" altLang="zh-CN" sz="2400" dirty="0">
                <a:solidFill>
                  <a:srgbClr val="000000"/>
                </a:solidFill>
                <a:latin typeface="宋体" pitchFamily="2" charset="-122"/>
                <a:ea typeface="宋体" pitchFamily="2" charset="-122"/>
                <a:cs typeface="Times New Roman" pitchFamily="18" charset="0"/>
              </a:rPr>
              <a:t>(</a:t>
            </a:r>
            <a:r>
              <a:rPr lang="zh-CN" altLang="en-US" sz="2400" dirty="0">
                <a:solidFill>
                  <a:srgbClr val="000000"/>
                </a:solidFill>
                <a:latin typeface="宋体" pitchFamily="2" charset="-122"/>
                <a:ea typeface="宋体" pitchFamily="2" charset="-122"/>
                <a:cs typeface="Times New Roman" pitchFamily="18" charset="0"/>
              </a:rPr>
              <a:t>东西</a:t>
            </a:r>
            <a:r>
              <a:rPr lang="en-US" altLang="zh-CN" sz="2400" dirty="0">
                <a:solidFill>
                  <a:srgbClr val="000000"/>
                </a:solidFill>
                <a:latin typeface="宋体" pitchFamily="2" charset="-122"/>
                <a:ea typeface="宋体" pitchFamily="2" charset="-122"/>
                <a:cs typeface="Times New Roman" pitchFamily="18" charset="0"/>
              </a:rPr>
              <a:t>)</a:t>
            </a:r>
            <a:r>
              <a:rPr lang="zh-CN" altLang="en-US" sz="2400" dirty="0">
                <a:solidFill>
                  <a:srgbClr val="000000"/>
                </a:solidFill>
                <a:latin typeface="宋体" pitchFamily="2" charset="-122"/>
                <a:ea typeface="宋体" pitchFamily="2" charset="-122"/>
                <a:cs typeface="Times New Roman" pitchFamily="18" charset="0"/>
              </a:rPr>
              <a:t>装箱打包</a:t>
            </a:r>
          </a:p>
          <a:p>
            <a:pPr algn="just"/>
            <a:r>
              <a:rPr lang="en-US" altLang="zh-CN" sz="2400" dirty="0">
                <a:solidFill>
                  <a:srgbClr val="000000"/>
                </a:solidFill>
                <a:latin typeface="宋体" pitchFamily="2" charset="-122"/>
                <a:ea typeface="宋体" pitchFamily="2" charset="-122"/>
                <a:cs typeface="Times New Roman" pitchFamily="18" charset="0"/>
              </a:rPr>
              <a:t>15</a:t>
            </a:r>
            <a:r>
              <a:rPr lang="zh-CN" altLang="en-US" sz="2400" dirty="0">
                <a:solidFill>
                  <a:srgbClr val="000000"/>
                </a:solidFill>
                <a:latin typeface="宋体" pitchFamily="2" charset="-122"/>
                <a:ea typeface="宋体" pitchFamily="2" charset="-122"/>
                <a:cs typeface="Times New Roman" pitchFamily="18" charset="0"/>
              </a:rPr>
              <a:t>．</a:t>
            </a:r>
            <a:r>
              <a:rPr lang="en-US" altLang="zh-CN" sz="2400" dirty="0">
                <a:solidFill>
                  <a:srgbClr val="000000"/>
                </a:solidFill>
                <a:latin typeface="宋体" pitchFamily="2" charset="-122"/>
                <a:ea typeface="宋体" pitchFamily="2" charset="-122"/>
                <a:cs typeface="Times New Roman" pitchFamily="18" charset="0"/>
              </a:rPr>
              <a:t>_________________________      </a:t>
            </a:r>
            <a:r>
              <a:rPr lang="zh-CN" altLang="en-US" sz="2400" dirty="0">
                <a:solidFill>
                  <a:srgbClr val="000000"/>
                </a:solidFill>
                <a:latin typeface="宋体" pitchFamily="2" charset="-122"/>
                <a:ea typeface="宋体" pitchFamily="2" charset="-122"/>
                <a:cs typeface="Times New Roman" pitchFamily="18" charset="0"/>
              </a:rPr>
              <a:t>面对面地</a:t>
            </a:r>
            <a:endParaRPr lang="en-US" altLang="zh-CN" sz="2400" dirty="0">
              <a:solidFill>
                <a:srgbClr val="000000"/>
              </a:solidFill>
              <a:latin typeface="宋体" pitchFamily="2" charset="-122"/>
              <a:ea typeface="宋体" pitchFamily="2" charset="-122"/>
              <a:cs typeface="Times New Roman" pitchFamily="18" charset="0"/>
            </a:endParaRPr>
          </a:p>
          <a:p>
            <a:pPr algn="just">
              <a:spcBef>
                <a:spcPct val="50000"/>
              </a:spcBef>
            </a:pPr>
            <a:endParaRPr lang="en-US" altLang="zh-CN" sz="2400" b="1" dirty="0">
              <a:solidFill>
                <a:srgbClr val="000000"/>
              </a:solidFill>
              <a:cs typeface="Times New Roman" pitchFamily="18" charset="0"/>
            </a:endParaRPr>
          </a:p>
          <a:p>
            <a:pPr>
              <a:lnSpc>
                <a:spcPts val="3100"/>
              </a:lnSpc>
            </a:pPr>
            <a:endParaRPr lang="en-US" altLang="zh-CN" sz="2400" dirty="0">
              <a:latin typeface="宋体" panose="02010600030101010101" pitchFamily="2" charset="-122"/>
              <a:ea typeface="宋体" panose="02010600030101010101" pitchFamily="2" charset="-122"/>
              <a:cs typeface="Times New Roman" pitchFamily="18" charset="0"/>
            </a:endParaRPr>
          </a:p>
        </p:txBody>
      </p:sp>
      <p:sp>
        <p:nvSpPr>
          <p:cNvPr id="38" name="TextBox 37"/>
          <p:cNvSpPr txBox="1"/>
          <p:nvPr/>
        </p:nvSpPr>
        <p:spPr>
          <a:xfrm>
            <a:off x="3137012" y="979730"/>
            <a:ext cx="1973277"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 add up</a:t>
            </a:r>
            <a:endParaRPr lang="zh-CN" altLang="en-US" sz="2800" dirty="0">
              <a:solidFill>
                <a:srgbClr val="FF0000"/>
              </a:solidFill>
              <a:latin typeface="Calibri" panose="020F0502020204030204" pitchFamily="34" charset="0"/>
              <a:cs typeface="Times New Roman" pitchFamily="18" charset="0"/>
            </a:endParaRPr>
          </a:p>
        </p:txBody>
      </p:sp>
      <p:sp>
        <p:nvSpPr>
          <p:cNvPr id="39" name="TextBox 38"/>
          <p:cNvSpPr txBox="1"/>
          <p:nvPr/>
        </p:nvSpPr>
        <p:spPr>
          <a:xfrm>
            <a:off x="2638170" y="1374986"/>
            <a:ext cx="3076833"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 calm (…) down</a:t>
            </a:r>
            <a:endParaRPr lang="zh-CN" altLang="en-US" sz="2800" dirty="0">
              <a:solidFill>
                <a:srgbClr val="FF0000"/>
              </a:solidFill>
              <a:latin typeface="Calibri" panose="020F0502020204030204" pitchFamily="34" charset="0"/>
              <a:cs typeface="Times New Roman" pitchFamily="18" charset="0"/>
            </a:endParaRPr>
          </a:p>
        </p:txBody>
      </p:sp>
      <p:sp>
        <p:nvSpPr>
          <p:cNvPr id="40" name="TextBox 39"/>
          <p:cNvSpPr txBox="1"/>
          <p:nvPr/>
        </p:nvSpPr>
        <p:spPr>
          <a:xfrm>
            <a:off x="2380685" y="1762710"/>
            <a:ext cx="3484605"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 be concerned about</a:t>
            </a:r>
            <a:endParaRPr lang="zh-CN" altLang="en-US" sz="2800" dirty="0">
              <a:solidFill>
                <a:srgbClr val="FF0000"/>
              </a:solidFill>
              <a:latin typeface="Calibri" panose="020F0502020204030204" pitchFamily="34" charset="0"/>
              <a:cs typeface="Times New Roman" pitchFamily="18" charset="0"/>
            </a:endParaRPr>
          </a:p>
        </p:txBody>
      </p:sp>
      <p:sp>
        <p:nvSpPr>
          <p:cNvPr id="41" name="TextBox 40"/>
          <p:cNvSpPr txBox="1"/>
          <p:nvPr/>
        </p:nvSpPr>
        <p:spPr>
          <a:xfrm>
            <a:off x="2905745" y="2079203"/>
            <a:ext cx="218334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 go through</a:t>
            </a:r>
            <a:endParaRPr lang="zh-CN" altLang="en-US" sz="2800" dirty="0">
              <a:solidFill>
                <a:srgbClr val="FF0000"/>
              </a:solidFill>
              <a:latin typeface="Calibri" panose="020F0502020204030204" pitchFamily="34" charset="0"/>
              <a:cs typeface="Times New Roman" pitchFamily="18" charset="0"/>
            </a:endParaRPr>
          </a:p>
        </p:txBody>
      </p:sp>
      <p:sp>
        <p:nvSpPr>
          <p:cNvPr id="44" name="TextBox 43"/>
          <p:cNvSpPr txBox="1"/>
          <p:nvPr/>
        </p:nvSpPr>
        <p:spPr>
          <a:xfrm>
            <a:off x="2887023" y="2494181"/>
            <a:ext cx="2133916"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 suffer from</a:t>
            </a:r>
            <a:endParaRPr lang="zh-CN" altLang="en-US" sz="2800" dirty="0">
              <a:solidFill>
                <a:srgbClr val="FF0000"/>
              </a:solidFill>
              <a:latin typeface="Calibri" panose="020F0502020204030204" pitchFamily="34" charset="0"/>
              <a:cs typeface="Times New Roman" pitchFamily="18" charset="0"/>
            </a:endParaRPr>
          </a:p>
        </p:txBody>
      </p:sp>
      <p:sp>
        <p:nvSpPr>
          <p:cNvPr id="45" name="TextBox 44"/>
          <p:cNvSpPr txBox="1"/>
          <p:nvPr/>
        </p:nvSpPr>
        <p:spPr>
          <a:xfrm>
            <a:off x="2664787" y="2849247"/>
            <a:ext cx="2665255"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 get/be tired of</a:t>
            </a:r>
            <a:endParaRPr lang="zh-CN" altLang="en-US" sz="2800" dirty="0">
              <a:solidFill>
                <a:srgbClr val="FF0000"/>
              </a:solidFill>
              <a:latin typeface="Calibri" panose="020F0502020204030204" pitchFamily="34" charset="0"/>
              <a:cs typeface="Times New Roman" pitchFamily="18" charset="0"/>
            </a:endParaRPr>
          </a:p>
        </p:txBody>
      </p:sp>
      <p:sp>
        <p:nvSpPr>
          <p:cNvPr id="46" name="TextBox 45"/>
          <p:cNvSpPr txBox="1"/>
          <p:nvPr/>
        </p:nvSpPr>
        <p:spPr>
          <a:xfrm>
            <a:off x="2637863" y="3219290"/>
            <a:ext cx="2479895"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 get along with</a:t>
            </a:r>
            <a:endParaRPr lang="zh-CN" altLang="en-US" sz="2800" dirty="0">
              <a:solidFill>
                <a:srgbClr val="FF0000"/>
              </a:solidFill>
              <a:latin typeface="Calibri" panose="020F0502020204030204" pitchFamily="34" charset="0"/>
              <a:cs typeface="Times New Roman" pitchFamily="18" charset="0"/>
            </a:endParaRPr>
          </a:p>
        </p:txBody>
      </p:sp>
      <p:sp>
        <p:nvSpPr>
          <p:cNvPr id="47" name="TextBox 46"/>
          <p:cNvSpPr txBox="1"/>
          <p:nvPr/>
        </p:nvSpPr>
        <p:spPr>
          <a:xfrm>
            <a:off x="3087199" y="3598557"/>
            <a:ext cx="1676714"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set down</a:t>
            </a:r>
            <a:endParaRPr lang="zh-CN" altLang="en-US" sz="2800" dirty="0">
              <a:solidFill>
                <a:srgbClr val="FF0000"/>
              </a:solidFill>
              <a:latin typeface="Calibri" panose="020F0502020204030204" pitchFamily="34" charset="0"/>
              <a:cs typeface="Times New Roman" pitchFamily="18" charset="0"/>
            </a:endParaRPr>
          </a:p>
        </p:txBody>
      </p:sp>
      <p:sp>
        <p:nvSpPr>
          <p:cNvPr id="48" name="TextBox 47"/>
          <p:cNvSpPr txBox="1"/>
          <p:nvPr/>
        </p:nvSpPr>
        <p:spPr>
          <a:xfrm>
            <a:off x="2791913" y="3918452"/>
            <a:ext cx="2640540"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 on purpose</a:t>
            </a:r>
            <a:endParaRPr lang="zh-CN" altLang="en-US" sz="2800" dirty="0">
              <a:solidFill>
                <a:srgbClr val="FF0000"/>
              </a:solidFill>
              <a:latin typeface="Calibri" panose="020F0502020204030204" pitchFamily="34" charset="0"/>
              <a:cs typeface="Times New Roman" pitchFamily="18" charset="0"/>
            </a:endParaRPr>
          </a:p>
        </p:txBody>
      </p:sp>
      <p:sp>
        <p:nvSpPr>
          <p:cNvPr id="49" name="TextBox 48"/>
          <p:cNvSpPr txBox="1"/>
          <p:nvPr/>
        </p:nvSpPr>
        <p:spPr>
          <a:xfrm>
            <a:off x="2637863" y="4343166"/>
            <a:ext cx="314717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 fall in love with</a:t>
            </a:r>
            <a:endParaRPr lang="zh-CN" altLang="en-US" sz="2800" dirty="0">
              <a:solidFill>
                <a:srgbClr val="FF0000"/>
              </a:solidFill>
              <a:latin typeface="Calibri" panose="020F0502020204030204" pitchFamily="34" charset="0"/>
              <a:cs typeface="Times New Roman" pitchFamily="18" charset="0"/>
            </a:endParaRPr>
          </a:p>
        </p:txBody>
      </p:sp>
      <p:sp>
        <p:nvSpPr>
          <p:cNvPr id="24" name="TextBox 23"/>
          <p:cNvSpPr txBox="1"/>
          <p:nvPr/>
        </p:nvSpPr>
        <p:spPr>
          <a:xfrm>
            <a:off x="3350638" y="4649912"/>
            <a:ext cx="2290438"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 join in </a:t>
            </a:r>
            <a:endParaRPr lang="zh-CN" altLang="en-US" sz="2800" dirty="0">
              <a:solidFill>
                <a:srgbClr val="FF0000"/>
              </a:solidFill>
              <a:latin typeface="Calibri" panose="020F0502020204030204" pitchFamily="34" charset="0"/>
              <a:cs typeface="Times New Roman" pitchFamily="18" charset="0"/>
            </a:endParaRPr>
          </a:p>
        </p:txBody>
      </p:sp>
      <p:sp>
        <p:nvSpPr>
          <p:cNvPr id="25" name="TextBox 24"/>
          <p:cNvSpPr txBox="1"/>
          <p:nvPr/>
        </p:nvSpPr>
        <p:spPr>
          <a:xfrm>
            <a:off x="3039604" y="5009844"/>
            <a:ext cx="2290438"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 have got to </a:t>
            </a:r>
            <a:endParaRPr lang="zh-CN" altLang="en-US" sz="2800" dirty="0">
              <a:solidFill>
                <a:srgbClr val="FF0000"/>
              </a:solidFill>
              <a:latin typeface="Calibri" panose="020F0502020204030204" pitchFamily="34" charset="0"/>
              <a:cs typeface="Times New Roman" pitchFamily="18" charset="0"/>
            </a:endParaRPr>
          </a:p>
        </p:txBody>
      </p:sp>
      <p:sp>
        <p:nvSpPr>
          <p:cNvPr id="26" name="Rectangle 5"/>
          <p:cNvSpPr>
            <a:spLocks noChangeArrowheads="1"/>
          </p:cNvSpPr>
          <p:nvPr/>
        </p:nvSpPr>
        <p:spPr bwMode="auto">
          <a:xfrm>
            <a:off x="3039604" y="6139601"/>
            <a:ext cx="1861535" cy="523220"/>
          </a:xfrm>
          <a:prstGeom prst="rect">
            <a:avLst/>
          </a:prstGeom>
          <a:noFill/>
          <a:ln w="9525">
            <a:noFill/>
            <a:miter lim="800000"/>
            <a:headEnd/>
            <a:tailEnd/>
          </a:ln>
        </p:spPr>
        <p:txBody>
          <a:bodyPr wrap="none" anchor="ctr">
            <a:spAutoFit/>
          </a:bodyPr>
          <a:lstStyle/>
          <a:p>
            <a:pPr eaLnBrk="0" hangingPunct="0"/>
            <a:r>
              <a:rPr lang="en-US" altLang="zh-CN" sz="2800" dirty="0">
                <a:solidFill>
                  <a:srgbClr val="FF0000"/>
                </a:solidFill>
                <a:latin typeface="Calibri" panose="020F0502020204030204" pitchFamily="34" charset="0"/>
                <a:cs typeface="Times New Roman" pitchFamily="18" charset="0"/>
              </a:rPr>
              <a:t>face to face</a:t>
            </a:r>
          </a:p>
        </p:txBody>
      </p:sp>
      <p:sp>
        <p:nvSpPr>
          <p:cNvPr id="27" name="Rectangle 11"/>
          <p:cNvSpPr>
            <a:spLocks noChangeArrowheads="1"/>
          </p:cNvSpPr>
          <p:nvPr/>
        </p:nvSpPr>
        <p:spPr bwMode="auto">
          <a:xfrm>
            <a:off x="2172292" y="5408130"/>
            <a:ext cx="4011291"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anose="020F0502020204030204" pitchFamily="34" charset="0"/>
                <a:cs typeface="Times New Roman" pitchFamily="18" charset="0"/>
              </a:rPr>
              <a:t>no longer/not...any longer</a:t>
            </a:r>
            <a:endParaRPr lang="zh-CN" altLang="en-US" sz="2800" dirty="0">
              <a:solidFill>
                <a:srgbClr val="FF0000"/>
              </a:solidFill>
              <a:latin typeface="Calibri" panose="020F0502020204030204" pitchFamily="34" charset="0"/>
              <a:cs typeface="Times New Roman" pitchFamily="18" charset="0"/>
            </a:endParaRPr>
          </a:p>
        </p:txBody>
      </p:sp>
      <p:sp>
        <p:nvSpPr>
          <p:cNvPr id="28" name="Rectangle 12"/>
          <p:cNvSpPr>
            <a:spLocks noChangeArrowheads="1"/>
          </p:cNvSpPr>
          <p:nvPr/>
        </p:nvSpPr>
        <p:spPr bwMode="auto">
          <a:xfrm>
            <a:off x="2978810" y="5746847"/>
            <a:ext cx="1950342" cy="523220"/>
          </a:xfrm>
          <a:prstGeom prst="rect">
            <a:avLst/>
          </a:prstGeom>
          <a:noFill/>
          <a:ln w="9525">
            <a:noFill/>
            <a:miter lim="800000"/>
            <a:headEnd/>
            <a:tailEnd/>
          </a:ln>
        </p:spPr>
        <p:txBody>
          <a:bodyPr wrap="none">
            <a:spAutoFit/>
          </a:bodyPr>
          <a:lstStyle/>
          <a:p>
            <a:r>
              <a:rPr lang="en-US" altLang="zh-CN" sz="2800" dirty="0">
                <a:solidFill>
                  <a:srgbClr val="FF0000"/>
                </a:solidFill>
                <a:latin typeface="Calibri" panose="020F0502020204030204" pitchFamily="34" charset="0"/>
                <a:cs typeface="Times New Roman" pitchFamily="18" charset="0"/>
              </a:rPr>
              <a:t>pack(sth</a:t>
            </a:r>
            <a:r>
              <a:rPr lang="en-US" altLang="zh-CN" b="1" dirty="0">
                <a:solidFill>
                  <a:srgbClr val="FF0000"/>
                </a:solidFill>
              </a:rPr>
              <a:t>.)</a:t>
            </a:r>
            <a:r>
              <a:rPr lang="en-US" altLang="zh-CN" sz="2800" dirty="0">
                <a:solidFill>
                  <a:srgbClr val="FF0000"/>
                </a:solidFill>
                <a:latin typeface="Calibri" panose="020F0502020204030204" pitchFamily="34" charset="0"/>
                <a:cs typeface="Times New Roman" pitchFamily="18" charset="0"/>
              </a:rPr>
              <a:t>up</a:t>
            </a:r>
            <a:endParaRPr lang="zh-CN" altLang="en-US" sz="2800" dirty="0">
              <a:solidFill>
                <a:srgbClr val="FF0000"/>
              </a:solidFill>
              <a:latin typeface="Calibri" panose="020F0502020204030204" pitchFamily="34"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ppt_x"/>
                                          </p:val>
                                        </p:tav>
                                        <p:tav tm="100000">
                                          <p:val>
                                            <p:strVal val="#ppt_x"/>
                                          </p:val>
                                        </p:tav>
                                      </p:tavLst>
                                    </p:anim>
                                    <p:anim calcmode="lin" valueType="num">
                                      <p:cBhvr additive="base">
                                        <p:cTn id="8" dur="8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presetID="2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3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00" fill="hold"/>
                                        <p:tgtEl>
                                          <p:spTgt spid="10"/>
                                        </p:tgtEl>
                                        <p:attrNameLst>
                                          <p:attrName>ppt_x</p:attrName>
                                        </p:attrNameLst>
                                      </p:cBhvr>
                                      <p:tavLst>
                                        <p:tav tm="0">
                                          <p:val>
                                            <p:strVal val="#ppt_x"/>
                                          </p:val>
                                        </p:tav>
                                        <p:tav tm="100000">
                                          <p:val>
                                            <p:strVal val="#ppt_x"/>
                                          </p:val>
                                        </p:tav>
                                      </p:tavLst>
                                    </p:anim>
                                    <p:anim calcmode="lin" valueType="num">
                                      <p:cBhvr additive="base">
                                        <p:cTn id="17" dur="8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2100"/>
                            </p:stCondLst>
                            <p:childTnLst>
                              <p:par>
                                <p:cTn id="19" presetID="22" presetClass="entr" presetSubtype="1"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2600"/>
                            </p:stCondLst>
                            <p:childTnLst>
                              <p:par>
                                <p:cTn id="23" presetID="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800" fill="hold"/>
                                        <p:tgtEl>
                                          <p:spTgt spid="14"/>
                                        </p:tgtEl>
                                        <p:attrNameLst>
                                          <p:attrName>ppt_x</p:attrName>
                                        </p:attrNameLst>
                                      </p:cBhvr>
                                      <p:tavLst>
                                        <p:tav tm="0">
                                          <p:val>
                                            <p:strVal val="#ppt_x"/>
                                          </p:val>
                                        </p:tav>
                                        <p:tav tm="100000">
                                          <p:val>
                                            <p:strVal val="#ppt_x"/>
                                          </p:val>
                                        </p:tav>
                                      </p:tavLst>
                                    </p:anim>
                                    <p:anim calcmode="lin" valueType="num">
                                      <p:cBhvr additive="base">
                                        <p:cTn id="26" dur="8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9"/>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6"/>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26" presetClass="emph" presetSubtype="0" fill="hold" grpId="0" nodeType="clickEffect">
                                  <p:stCondLst>
                                    <p:cond delay="0"/>
                                  </p:stCondLst>
                                  <p:childTnLst>
                                    <p:animEffect transition="out" filter="fade">
                                      <p:cBhvr>
                                        <p:cTn id="90" dur="500" tmFilter="0, 0; .2, .5; .8, .5; 1, 0"/>
                                        <p:tgtEl>
                                          <p:spTgt spid="21"/>
                                        </p:tgtEl>
                                      </p:cBhvr>
                                    </p:animEffect>
                                    <p:animScale>
                                      <p:cBhvr>
                                        <p:cTn id="9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bldLvl="0" animBg="1"/>
      <p:bldP spid="10" grpId="0" bldLvl="0" animBg="1"/>
      <p:bldP spid="14" grpId="0" bldLvl="0" animBg="1"/>
      <p:bldP spid="38" grpId="0"/>
      <p:bldP spid="39" grpId="0"/>
      <p:bldP spid="40" grpId="0"/>
      <p:bldP spid="41" grpId="0"/>
      <p:bldP spid="44" grpId="0"/>
      <p:bldP spid="45" grpId="0"/>
      <p:bldP spid="46" grpId="0"/>
      <p:bldP spid="47" grpId="0"/>
      <p:bldP spid="48" grpId="0"/>
      <p:bldP spid="49" grpId="0"/>
      <p:bldP spid="24" grpId="0"/>
      <p:bldP spid="25" grpId="0"/>
      <p:bldP spid="26"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315997"/>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432420"/>
            <a:ext cx="14362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同反义词</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315998"/>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797346" y="2864435"/>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673521" y="2555825"/>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673521" y="418781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786459" y="4437425"/>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662634" y="5760807"/>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268800"/>
            <a:ext cx="762000" cy="746760"/>
          </a:xfrm>
          <a:prstGeom prst="rect">
            <a:avLst/>
          </a:prstGeom>
        </p:spPr>
      </p:pic>
      <p:sp>
        <p:nvSpPr>
          <p:cNvPr id="26" name="TextBox 25"/>
          <p:cNvSpPr txBox="1"/>
          <p:nvPr/>
        </p:nvSpPr>
        <p:spPr>
          <a:xfrm>
            <a:off x="1365473" y="1412056"/>
            <a:ext cx="3750224" cy="4580741"/>
          </a:xfrm>
          <a:prstGeom prst="rect">
            <a:avLst/>
          </a:prstGeom>
          <a:noFill/>
        </p:spPr>
        <p:txBody>
          <a:bodyPr wrap="square" rtlCol="0">
            <a:spAutoFit/>
          </a:bodyPr>
          <a:lstStyle/>
          <a:p>
            <a:pPr marL="342900" indent="-342900">
              <a:lnSpc>
                <a:spcPts val="3500"/>
              </a:lnSpc>
              <a:buAutoNum type="arabicPeriod"/>
            </a:pPr>
            <a:r>
              <a:rPr lang="en-US" altLang="zh-CN" sz="2800" dirty="0">
                <a:latin typeface="Calibri" panose="020F0502020204030204" pitchFamily="34" charset="0"/>
                <a:cs typeface="Times New Roman" pitchFamily="18" charset="0"/>
              </a:rPr>
              <a:t>tight</a:t>
            </a:r>
          </a:p>
          <a:p>
            <a:pPr marL="342900" indent="-342900">
              <a:lnSpc>
                <a:spcPts val="3500"/>
              </a:lnSpc>
              <a:buAutoNum type="arabicPeriod"/>
            </a:pPr>
            <a:r>
              <a:rPr lang="en-US" altLang="zh-CN" sz="2800" dirty="0">
                <a:latin typeface="Calibri" panose="020F0502020204030204" pitchFamily="34" charset="0"/>
                <a:cs typeface="Times New Roman" pitchFamily="18" charset="0"/>
              </a:rPr>
              <a:t>write down</a:t>
            </a:r>
          </a:p>
          <a:p>
            <a:pPr marL="342900" indent="-342900">
              <a:lnSpc>
                <a:spcPts val="3500"/>
              </a:lnSpc>
              <a:buAutoNum type="arabicPeriod"/>
            </a:pPr>
            <a:r>
              <a:rPr lang="en-US" altLang="zh-CN" sz="2800" dirty="0">
                <a:latin typeface="Calibri" panose="020F0502020204030204" pitchFamily="34" charset="0"/>
                <a:cs typeface="Times New Roman" pitchFamily="18" charset="0"/>
              </a:rPr>
              <a:t>indoors</a:t>
            </a:r>
          </a:p>
          <a:p>
            <a:pPr marL="342900" indent="-342900">
              <a:lnSpc>
                <a:spcPts val="3500"/>
              </a:lnSpc>
              <a:buAutoNum type="arabicPeriod"/>
            </a:pPr>
            <a:r>
              <a:rPr lang="en-US" altLang="zh-CN" sz="2800" dirty="0">
                <a:latin typeface="Calibri" panose="020F0502020204030204" pitchFamily="34" charset="0"/>
                <a:cs typeface="Times New Roman" pitchFamily="18" charset="0"/>
              </a:rPr>
              <a:t>by accident</a:t>
            </a:r>
          </a:p>
          <a:p>
            <a:pPr marL="342900" indent="-342900">
              <a:lnSpc>
                <a:spcPts val="3500"/>
              </a:lnSpc>
              <a:buAutoNum type="arabicPeriod"/>
            </a:pPr>
            <a:r>
              <a:rPr lang="en-US" altLang="zh-CN" sz="2800" dirty="0">
                <a:latin typeface="Calibri" panose="020F0502020204030204" pitchFamily="34" charset="0"/>
                <a:cs typeface="Times New Roman" pitchFamily="18" charset="0"/>
              </a:rPr>
              <a:t>be worried about</a:t>
            </a:r>
          </a:p>
          <a:p>
            <a:pPr marL="342900" indent="-342900">
              <a:lnSpc>
                <a:spcPts val="3500"/>
              </a:lnSpc>
              <a:buAutoNum type="arabicPeriod"/>
            </a:pPr>
            <a:r>
              <a:rPr lang="en-US" altLang="zh-CN" sz="2800" dirty="0">
                <a:latin typeface="Calibri" panose="020F0502020204030204" pitchFamily="34" charset="0"/>
                <a:cs typeface="Times New Roman" pitchFamily="18" charset="0"/>
              </a:rPr>
              <a:t>at dawn</a:t>
            </a:r>
          </a:p>
          <a:p>
            <a:pPr marL="342900" indent="-342900">
              <a:lnSpc>
                <a:spcPts val="3500"/>
              </a:lnSpc>
              <a:buAutoNum type="arabicPeriod"/>
            </a:pPr>
            <a:r>
              <a:rPr lang="en-US" altLang="zh-CN" sz="2800" dirty="0">
                <a:latin typeface="Calibri" panose="020F0502020204030204" pitchFamily="34" charset="0"/>
                <a:cs typeface="Times New Roman" pitchFamily="18" charset="0"/>
              </a:rPr>
              <a:t>agree</a:t>
            </a:r>
          </a:p>
          <a:p>
            <a:pPr marL="342900" indent="-342900">
              <a:lnSpc>
                <a:spcPts val="3500"/>
              </a:lnSpc>
              <a:buAutoNum type="arabicPeriod"/>
            </a:pPr>
            <a:r>
              <a:rPr lang="en-US" altLang="zh-CN" sz="2800" dirty="0">
                <a:latin typeface="Calibri" panose="020F0502020204030204" pitchFamily="34" charset="0"/>
                <a:cs typeface="Times New Roman" pitchFamily="18" charset="0"/>
              </a:rPr>
              <a:t>thankful                      </a:t>
            </a:r>
          </a:p>
          <a:p>
            <a:pPr marL="342900" indent="-342900">
              <a:lnSpc>
                <a:spcPts val="3500"/>
              </a:lnSpc>
              <a:buAutoNum type="arabicPeriod"/>
            </a:pPr>
            <a:r>
              <a:rPr lang="en-US" altLang="zh-CN" sz="2800" dirty="0">
                <a:latin typeface="Calibri" panose="020F0502020204030204" pitchFamily="34" charset="0"/>
                <a:cs typeface="Times New Roman" pitchFamily="18" charset="0"/>
              </a:rPr>
              <a:t>exchange</a:t>
            </a:r>
          </a:p>
          <a:p>
            <a:pPr marL="342900" indent="-342900">
              <a:lnSpc>
                <a:spcPts val="3500"/>
              </a:lnSpc>
              <a:buAutoNum type="arabicPeriod"/>
            </a:pPr>
            <a:r>
              <a:rPr lang="en-US" altLang="zh-CN" sz="2800" dirty="0">
                <a:latin typeface="Calibri" panose="020F0502020204030204" pitchFamily="34" charset="0"/>
                <a:cs typeface="Times New Roman" pitchFamily="18" charset="0"/>
              </a:rPr>
              <a:t>neglect</a:t>
            </a:r>
          </a:p>
        </p:txBody>
      </p:sp>
      <p:sp>
        <p:nvSpPr>
          <p:cNvPr id="27" name="TextBox 26"/>
          <p:cNvSpPr txBox="1"/>
          <p:nvPr/>
        </p:nvSpPr>
        <p:spPr>
          <a:xfrm>
            <a:off x="6827108" y="1406819"/>
            <a:ext cx="4145692" cy="4580741"/>
          </a:xfrm>
          <a:prstGeom prst="rect">
            <a:avLst/>
          </a:prstGeom>
          <a:noFill/>
        </p:spPr>
        <p:txBody>
          <a:bodyPr wrap="square" rtlCol="0">
            <a:spAutoFit/>
          </a:bodyPr>
          <a:lstStyle>
            <a:defPPr>
              <a:defRPr lang="zh-CN"/>
            </a:defPPr>
            <a:lvl1pPr marL="342900" indent="-342900">
              <a:lnSpc>
                <a:spcPts val="3500"/>
              </a:lnSpc>
              <a:buAutoNum type="arabicPeriod"/>
              <a:defRPr sz="2800">
                <a:latin typeface="Calibri" panose="020F0502020204030204" pitchFamily="34" charset="0"/>
                <a:cs typeface="Times New Roman" pitchFamily="18" charset="0"/>
              </a:defRPr>
            </a:lvl1pPr>
          </a:lstStyle>
          <a:p>
            <a:r>
              <a:rPr lang="en-US" altLang="zh-CN" dirty="0">
                <a:solidFill>
                  <a:srgbClr val="FF0000"/>
                </a:solidFill>
              </a:rPr>
              <a:t>disagree</a:t>
            </a:r>
          </a:p>
          <a:p>
            <a:r>
              <a:rPr lang="en-US" altLang="zh-CN" dirty="0">
                <a:solidFill>
                  <a:srgbClr val="FF0000"/>
                </a:solidFill>
              </a:rPr>
              <a:t>at dusk</a:t>
            </a:r>
          </a:p>
          <a:p>
            <a:r>
              <a:rPr lang="en-US" altLang="zh-CN" dirty="0">
                <a:solidFill>
                  <a:srgbClr val="FF0000"/>
                </a:solidFill>
              </a:rPr>
              <a:t>ignore</a:t>
            </a:r>
          </a:p>
          <a:p>
            <a:r>
              <a:rPr lang="en-US" altLang="zh-CN" dirty="0">
                <a:solidFill>
                  <a:srgbClr val="FF0000"/>
                </a:solidFill>
              </a:rPr>
              <a:t>grateful                     </a:t>
            </a:r>
          </a:p>
          <a:p>
            <a:r>
              <a:rPr lang="en-US" altLang="zh-CN" dirty="0">
                <a:solidFill>
                  <a:srgbClr val="FF0000"/>
                </a:solidFill>
              </a:rPr>
              <a:t>outdoors</a:t>
            </a:r>
          </a:p>
          <a:p>
            <a:r>
              <a:rPr lang="en-US" altLang="zh-CN" dirty="0">
                <a:solidFill>
                  <a:srgbClr val="FF0000"/>
                </a:solidFill>
              </a:rPr>
              <a:t>set down</a:t>
            </a:r>
          </a:p>
          <a:p>
            <a:r>
              <a:rPr lang="en-US" altLang="zh-CN" dirty="0">
                <a:solidFill>
                  <a:srgbClr val="FF0000"/>
                </a:solidFill>
              </a:rPr>
              <a:t>swap</a:t>
            </a:r>
          </a:p>
          <a:p>
            <a:r>
              <a:rPr lang="en-US" altLang="zh-CN" dirty="0">
                <a:solidFill>
                  <a:srgbClr val="FF0000"/>
                </a:solidFill>
              </a:rPr>
              <a:t>loose</a:t>
            </a:r>
          </a:p>
          <a:p>
            <a:r>
              <a:rPr lang="en-US" altLang="zh-CN" dirty="0">
                <a:solidFill>
                  <a:srgbClr val="FF0000"/>
                </a:solidFill>
              </a:rPr>
              <a:t>on purpose</a:t>
            </a:r>
          </a:p>
          <a:p>
            <a:r>
              <a:rPr lang="en-US" altLang="zh-CN" dirty="0">
                <a:solidFill>
                  <a:srgbClr val="FF0000"/>
                </a:solidFill>
              </a:rPr>
              <a:t>be concerned about</a:t>
            </a:r>
          </a:p>
        </p:txBody>
      </p:sp>
      <p:cxnSp>
        <p:nvCxnSpPr>
          <p:cNvPr id="37" name="直接箭头连接符 36"/>
          <p:cNvCxnSpPr/>
          <p:nvPr/>
        </p:nvCxnSpPr>
        <p:spPr>
          <a:xfrm>
            <a:off x="3089189" y="1729946"/>
            <a:ext cx="3855308" cy="30521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a:off x="3472249" y="2174789"/>
            <a:ext cx="3447535" cy="174230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3015049" y="2619632"/>
            <a:ext cx="3904736" cy="80319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p:nvPr/>
        </p:nvCxnSpPr>
        <p:spPr>
          <a:xfrm>
            <a:off x="3447535" y="3052119"/>
            <a:ext cx="3509319" cy="22118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a:off x="4287795" y="3484605"/>
            <a:ext cx="2644346" cy="22118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2990335" y="2150077"/>
            <a:ext cx="3917092" cy="172994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9" name="直接箭头连接符 48"/>
          <p:cNvCxnSpPr/>
          <p:nvPr/>
        </p:nvCxnSpPr>
        <p:spPr>
          <a:xfrm flipV="1">
            <a:off x="2644346" y="1742304"/>
            <a:ext cx="4213655" cy="259491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1" name="直接箭头连接符 50"/>
          <p:cNvCxnSpPr/>
          <p:nvPr/>
        </p:nvCxnSpPr>
        <p:spPr>
          <a:xfrm flipV="1">
            <a:off x="3002692" y="2977979"/>
            <a:ext cx="3929449" cy="175465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3237470" y="4300152"/>
            <a:ext cx="3707027" cy="91439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直接箭头连接符 62"/>
          <p:cNvCxnSpPr/>
          <p:nvPr/>
        </p:nvCxnSpPr>
        <p:spPr>
          <a:xfrm flipV="1">
            <a:off x="3064476" y="2631989"/>
            <a:ext cx="3904735" cy="30150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800" fill="hold"/>
                                        <p:tgtEl>
                                          <p:spTgt spid="7"/>
                                        </p:tgtEl>
                                        <p:attrNameLst>
                                          <p:attrName>ppt_x</p:attrName>
                                        </p:attrNameLst>
                                      </p:cBhvr>
                                      <p:tavLst>
                                        <p:tav tm="0">
                                          <p:val>
                                            <p:strVal val="#ppt_x"/>
                                          </p:val>
                                        </p:tav>
                                        <p:tav tm="100000">
                                          <p:val>
                                            <p:strVal val="#ppt_x"/>
                                          </p:val>
                                        </p:tav>
                                      </p:tavLst>
                                    </p:anim>
                                    <p:anim calcmode="lin" valueType="num">
                                      <p:cBhvr additive="base">
                                        <p:cTn id="8" dur="800" fill="hold"/>
                                        <p:tgtEl>
                                          <p:spTgt spid="7"/>
                                        </p:tgtEl>
                                        <p:attrNameLst>
                                          <p:attrName>ppt_y</p:attrName>
                                        </p:attrNameLst>
                                      </p:cBhvr>
                                      <p:tavLst>
                                        <p:tav tm="0">
                                          <p:val>
                                            <p:strVal val="1+#ppt_h/2"/>
                                          </p:val>
                                        </p:tav>
                                        <p:tav tm="100000">
                                          <p:val>
                                            <p:strVal val="#ppt_y"/>
                                          </p:val>
                                        </p:tav>
                                      </p:tavLst>
                                    </p:anim>
                                  </p:childTnLst>
                                </p:cTn>
                              </p:par>
                            </p:childTnLst>
                          </p:cTn>
                        </p:par>
                        <p:par>
                          <p:cTn id="9" fill="hold">
                            <p:stCondLst>
                              <p:cond delay="800"/>
                            </p:stCondLst>
                            <p:childTnLst>
                              <p:par>
                                <p:cTn id="10" presetID="22" presetClass="entr" presetSubtype="1"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par>
                          <p:cTn id="13" fill="hold">
                            <p:stCondLst>
                              <p:cond delay="1300"/>
                            </p:stCondLst>
                            <p:childTnLst>
                              <p:par>
                                <p:cTn id="14" presetID="2" presetClass="entr" presetSubtype="4"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800" fill="hold"/>
                                        <p:tgtEl>
                                          <p:spTgt spid="10"/>
                                        </p:tgtEl>
                                        <p:attrNameLst>
                                          <p:attrName>ppt_x</p:attrName>
                                        </p:attrNameLst>
                                      </p:cBhvr>
                                      <p:tavLst>
                                        <p:tav tm="0">
                                          <p:val>
                                            <p:strVal val="#ppt_x"/>
                                          </p:val>
                                        </p:tav>
                                        <p:tav tm="100000">
                                          <p:val>
                                            <p:strVal val="#ppt_x"/>
                                          </p:val>
                                        </p:tav>
                                      </p:tavLst>
                                    </p:anim>
                                    <p:anim calcmode="lin" valueType="num">
                                      <p:cBhvr additive="base">
                                        <p:cTn id="17" dur="800" fill="hold"/>
                                        <p:tgtEl>
                                          <p:spTgt spid="10"/>
                                        </p:tgtEl>
                                        <p:attrNameLst>
                                          <p:attrName>ppt_y</p:attrName>
                                        </p:attrNameLst>
                                      </p:cBhvr>
                                      <p:tavLst>
                                        <p:tav tm="0">
                                          <p:val>
                                            <p:strVal val="1+#ppt_h/2"/>
                                          </p:val>
                                        </p:tav>
                                        <p:tav tm="100000">
                                          <p:val>
                                            <p:strVal val="#ppt_y"/>
                                          </p:val>
                                        </p:tav>
                                      </p:tavLst>
                                    </p:anim>
                                  </p:childTnLst>
                                </p:cTn>
                              </p:par>
                            </p:childTnLst>
                          </p:cTn>
                        </p:par>
                        <p:par>
                          <p:cTn id="18" fill="hold">
                            <p:stCondLst>
                              <p:cond delay="2100"/>
                            </p:stCondLst>
                            <p:childTnLst>
                              <p:par>
                                <p:cTn id="19" presetID="22" presetClass="entr" presetSubtype="1"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500"/>
                                        <p:tgtEl>
                                          <p:spTgt spid="13"/>
                                        </p:tgtEl>
                                      </p:cBhvr>
                                    </p:animEffect>
                                  </p:childTnLst>
                                </p:cTn>
                              </p:par>
                            </p:childTnLst>
                          </p:cTn>
                        </p:par>
                        <p:par>
                          <p:cTn id="22" fill="hold">
                            <p:stCondLst>
                              <p:cond delay="2600"/>
                            </p:stCondLst>
                            <p:childTnLst>
                              <p:par>
                                <p:cTn id="23" presetID="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800" fill="hold"/>
                                        <p:tgtEl>
                                          <p:spTgt spid="14"/>
                                        </p:tgtEl>
                                        <p:attrNameLst>
                                          <p:attrName>ppt_x</p:attrName>
                                        </p:attrNameLst>
                                      </p:cBhvr>
                                      <p:tavLst>
                                        <p:tav tm="0">
                                          <p:val>
                                            <p:strVal val="#ppt_x"/>
                                          </p:val>
                                        </p:tav>
                                        <p:tav tm="100000">
                                          <p:val>
                                            <p:strVal val="#ppt_x"/>
                                          </p:val>
                                        </p:tav>
                                      </p:tavLst>
                                    </p:anim>
                                    <p:anim calcmode="lin" valueType="num">
                                      <p:cBhvr additive="base">
                                        <p:cTn id="26" dur="8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blinds(horizontal)">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3" presetClass="entr" presetSubtype="10" fill="hold" nodeType="click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blinds(horizontal)">
                                      <p:cBhvr>
                                        <p:cTn id="36" dur="500"/>
                                        <p:tgtEl>
                                          <p:spTgt spid="3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nodeType="click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blinds(horizontal)">
                                      <p:cBhvr>
                                        <p:cTn id="41" dur="500"/>
                                        <p:tgtEl>
                                          <p:spTgt spid="41"/>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nodeType="click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blinds(horizontal)">
                                      <p:cBhvr>
                                        <p:cTn id="46" dur="500"/>
                                        <p:tgtEl>
                                          <p:spTgt spid="43"/>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nodeType="click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blinds(horizontal)">
                                      <p:cBhvr>
                                        <p:cTn id="51" dur="500"/>
                                        <p:tgtEl>
                                          <p:spTgt spid="45"/>
                                        </p:tgtEl>
                                      </p:cBhvr>
                                    </p:animEffect>
                                  </p:childTnLst>
                                </p:cTn>
                              </p:par>
                            </p:childTnLst>
                          </p:cTn>
                        </p:par>
                      </p:childTnLst>
                    </p:cTn>
                  </p:par>
                  <p:par>
                    <p:cTn id="52" fill="hold">
                      <p:stCondLst>
                        <p:cond delay="indefinite"/>
                      </p:stCondLst>
                      <p:childTnLst>
                        <p:par>
                          <p:cTn id="53" fill="hold">
                            <p:stCondLst>
                              <p:cond delay="0"/>
                            </p:stCondLst>
                            <p:childTnLst>
                              <p:par>
                                <p:cTn id="54" presetID="3" presetClass="entr" presetSubtype="10" fill="hold" nodeType="clickEffect">
                                  <p:stCondLst>
                                    <p:cond delay="0"/>
                                  </p:stCondLst>
                                  <p:childTnLst>
                                    <p:set>
                                      <p:cBhvr>
                                        <p:cTn id="55" dur="1" fill="hold">
                                          <p:stCondLst>
                                            <p:cond delay="0"/>
                                          </p:stCondLst>
                                        </p:cTn>
                                        <p:tgtEl>
                                          <p:spTgt spid="47"/>
                                        </p:tgtEl>
                                        <p:attrNameLst>
                                          <p:attrName>style.visibility</p:attrName>
                                        </p:attrNameLst>
                                      </p:cBhvr>
                                      <p:to>
                                        <p:strVal val="visible"/>
                                      </p:to>
                                    </p:set>
                                    <p:animEffect transition="in" filter="blinds(horizontal)">
                                      <p:cBhvr>
                                        <p:cTn id="56" dur="500"/>
                                        <p:tgtEl>
                                          <p:spTgt spid="47"/>
                                        </p:tgtEl>
                                      </p:cBhvr>
                                    </p:animEffect>
                                  </p:childTnLst>
                                </p:cTn>
                              </p:par>
                            </p:childTnLst>
                          </p:cTn>
                        </p:par>
                      </p:childTnLst>
                    </p:cTn>
                  </p:par>
                  <p:par>
                    <p:cTn id="57" fill="hold">
                      <p:stCondLst>
                        <p:cond delay="indefinite"/>
                      </p:stCondLst>
                      <p:childTnLst>
                        <p:par>
                          <p:cTn id="58" fill="hold">
                            <p:stCondLst>
                              <p:cond delay="0"/>
                            </p:stCondLst>
                            <p:childTnLst>
                              <p:par>
                                <p:cTn id="59" presetID="3" presetClass="entr" presetSubtype="10" fill="hold" nodeType="click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blinds(horizontal)">
                                      <p:cBhvr>
                                        <p:cTn id="61" dur="500"/>
                                        <p:tgtEl>
                                          <p:spTgt spid="49"/>
                                        </p:tgtEl>
                                      </p:cBhvr>
                                    </p:animEffect>
                                  </p:childTnLst>
                                </p:cTn>
                              </p:par>
                            </p:childTnLst>
                          </p:cTn>
                        </p:par>
                      </p:childTnLst>
                    </p:cTn>
                  </p:par>
                  <p:par>
                    <p:cTn id="62" fill="hold">
                      <p:stCondLst>
                        <p:cond delay="indefinite"/>
                      </p:stCondLst>
                      <p:childTnLst>
                        <p:par>
                          <p:cTn id="63" fill="hold">
                            <p:stCondLst>
                              <p:cond delay="0"/>
                            </p:stCondLst>
                            <p:childTnLst>
                              <p:par>
                                <p:cTn id="64" presetID="3" presetClass="entr" presetSubtype="10" fill="hold" nodeType="click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blinds(horizontal)">
                                      <p:cBhvr>
                                        <p:cTn id="66" dur="500"/>
                                        <p:tgtEl>
                                          <p:spTgt spid="51"/>
                                        </p:tgtEl>
                                      </p:cBhvr>
                                    </p:animEffect>
                                  </p:childTnLst>
                                </p:cTn>
                              </p:par>
                            </p:childTnLst>
                          </p:cTn>
                        </p:par>
                      </p:childTnLst>
                    </p:cTn>
                  </p:par>
                  <p:par>
                    <p:cTn id="67" fill="hold">
                      <p:stCondLst>
                        <p:cond delay="indefinite"/>
                      </p:stCondLst>
                      <p:childTnLst>
                        <p:par>
                          <p:cTn id="68" fill="hold">
                            <p:stCondLst>
                              <p:cond delay="0"/>
                            </p:stCondLst>
                            <p:childTnLst>
                              <p:par>
                                <p:cTn id="69" presetID="3" presetClass="entr" presetSubtype="10" fill="hold" nodeType="click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blinds(horizontal)">
                                      <p:cBhvr>
                                        <p:cTn id="71" dur="500"/>
                                        <p:tgtEl>
                                          <p:spTgt spid="55"/>
                                        </p:tgtEl>
                                      </p:cBhvr>
                                    </p:animEffect>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nodeType="clickEffect">
                                  <p:stCondLst>
                                    <p:cond delay="0"/>
                                  </p:stCondLst>
                                  <p:childTnLst>
                                    <p:set>
                                      <p:cBhvr>
                                        <p:cTn id="75" dur="1" fill="hold">
                                          <p:stCondLst>
                                            <p:cond delay="0"/>
                                          </p:stCondLst>
                                        </p:cTn>
                                        <p:tgtEl>
                                          <p:spTgt spid="63"/>
                                        </p:tgtEl>
                                        <p:attrNameLst>
                                          <p:attrName>style.visibility</p:attrName>
                                        </p:attrNameLst>
                                      </p:cBhvr>
                                      <p:to>
                                        <p:strVal val="visible"/>
                                      </p:to>
                                    </p:set>
                                    <p:animEffect transition="in" filter="blinds(horizontal)">
                                      <p:cBhvr>
                                        <p:cTn id="76" dur="500"/>
                                        <p:tgtEl>
                                          <p:spTgt spid="63"/>
                                        </p:tgtEl>
                                      </p:cBhvr>
                                    </p:animEffect>
                                  </p:childTnLst>
                                </p:cTn>
                              </p:par>
                            </p:childTnLst>
                          </p:cTn>
                        </p:par>
                      </p:childTnLst>
                    </p:cTn>
                  </p:par>
                  <p:par>
                    <p:cTn id="77" fill="hold">
                      <p:stCondLst>
                        <p:cond delay="indefinite"/>
                      </p:stCondLst>
                      <p:childTnLst>
                        <p:par>
                          <p:cTn id="78" fill="hold">
                            <p:stCondLst>
                              <p:cond delay="0"/>
                            </p:stCondLst>
                            <p:childTnLst>
                              <p:par>
                                <p:cTn id="79" presetID="26" presetClass="emph" presetSubtype="0" fill="hold" grpId="0" nodeType="clickEffect">
                                  <p:stCondLst>
                                    <p:cond delay="0"/>
                                  </p:stCondLst>
                                  <p:childTnLst>
                                    <p:animEffect transition="out" filter="fade">
                                      <p:cBhvr>
                                        <p:cTn id="80" dur="500" tmFilter="0, 0; .2, .5; .8, .5; 1, 0"/>
                                        <p:tgtEl>
                                          <p:spTgt spid="21"/>
                                        </p:tgtEl>
                                      </p:cBhvr>
                                    </p:animEffect>
                                    <p:animScale>
                                      <p:cBhvr>
                                        <p:cTn id="81"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7" grpId="0" bldLvl="0" animBg="1"/>
      <p:bldP spid="10" grpId="0" bldLvl="0" animBg="1"/>
      <p:bldP spid="14"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1214"/>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209994"/>
            <a:ext cx="14362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zh-CN" altLang="en-US"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rPr>
              <a:t>词汇释义</a:t>
            </a:r>
            <a:endParaRPr lang="en-US" altLang="zh-CN" sz="2800" dirty="0">
              <a:solidFill>
                <a:schemeClr val="bg1"/>
              </a:solidFill>
              <a:latin typeface="Arial" panose="020B0604020202020204"/>
              <a:ea typeface="微软雅黑" panose="020B0503020204020204" charset="-122"/>
              <a:cs typeface="宋体" panose="02010600030101010101" pitchFamily="2" charset="-122"/>
              <a:sym typeface="Arial" panose="020B0604020202020204"/>
            </a:endParaRPr>
          </a:p>
        </p:txBody>
      </p:sp>
      <p:sp>
        <p:nvSpPr>
          <p:cNvPr id="23" name="平行四边形 22"/>
          <p:cNvSpPr/>
          <p:nvPr/>
        </p:nvSpPr>
        <p:spPr>
          <a:xfrm>
            <a:off x="3750119" y="81215"/>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cxnSp>
        <p:nvCxnSpPr>
          <p:cNvPr id="6" name="直接连接符 5"/>
          <p:cNvCxnSpPr/>
          <p:nvPr/>
        </p:nvCxnSpPr>
        <p:spPr>
          <a:xfrm>
            <a:off x="426636" y="2456654"/>
            <a:ext cx="0" cy="1323382"/>
          </a:xfrm>
          <a:prstGeom prst="line">
            <a:avLst/>
          </a:prstGeom>
          <a:noFill/>
          <a:ln w="19050" cap="flat" cmpd="sng" algn="ctr">
            <a:solidFill>
              <a:srgbClr val="7D7D7D">
                <a:lumMod val="20000"/>
                <a:lumOff val="80000"/>
              </a:srgbClr>
            </a:solidFill>
            <a:prstDash val="solid"/>
            <a:miter lim="800000"/>
          </a:ln>
          <a:effectLst/>
        </p:spPr>
      </p:cxnSp>
      <p:sp>
        <p:nvSpPr>
          <p:cNvPr id="7" name="椭圆 6"/>
          <p:cNvSpPr/>
          <p:nvPr/>
        </p:nvSpPr>
        <p:spPr>
          <a:xfrm>
            <a:off x="302811" y="2148044"/>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sp>
        <p:nvSpPr>
          <p:cNvPr id="10" name="椭圆 9"/>
          <p:cNvSpPr/>
          <p:nvPr/>
        </p:nvSpPr>
        <p:spPr>
          <a:xfrm>
            <a:off x="302811" y="3780036"/>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cxnSp>
        <p:nvCxnSpPr>
          <p:cNvPr id="13" name="直接连接符 12"/>
          <p:cNvCxnSpPr/>
          <p:nvPr/>
        </p:nvCxnSpPr>
        <p:spPr>
          <a:xfrm>
            <a:off x="415749" y="4029644"/>
            <a:ext cx="0" cy="1323382"/>
          </a:xfrm>
          <a:prstGeom prst="line">
            <a:avLst/>
          </a:prstGeom>
          <a:noFill/>
          <a:ln w="19050" cap="flat" cmpd="sng" algn="ctr">
            <a:solidFill>
              <a:srgbClr val="7D7D7D">
                <a:lumMod val="20000"/>
                <a:lumOff val="80000"/>
              </a:srgbClr>
            </a:solidFill>
            <a:prstDash val="solid"/>
            <a:miter lim="800000"/>
          </a:ln>
          <a:effectLst/>
        </p:spPr>
      </p:cxnSp>
      <p:sp>
        <p:nvSpPr>
          <p:cNvPr id="14" name="椭圆 13"/>
          <p:cNvSpPr/>
          <p:nvPr/>
        </p:nvSpPr>
        <p:spPr>
          <a:xfrm>
            <a:off x="291924" y="5353026"/>
            <a:ext cx="257564" cy="247650"/>
          </a:xfrm>
          <a:prstGeom prst="ellipse">
            <a:avLst/>
          </a:prstGeom>
          <a:solidFill>
            <a:srgbClr val="22ACEC"/>
          </a:solidFill>
          <a:ln w="19050" cap="flat" cmpd="sng" algn="ctr">
            <a:solidFill>
              <a:srgbClr val="7D7D7D">
                <a:lumMod val="20000"/>
                <a:lumOff val="8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34017"/>
            <a:ext cx="762000" cy="746760"/>
          </a:xfrm>
          <a:prstGeom prst="rect">
            <a:avLst/>
          </a:prstGeom>
        </p:spPr>
      </p:pic>
      <p:sp>
        <p:nvSpPr>
          <p:cNvPr id="12" name="TextBox 11"/>
          <p:cNvSpPr txBox="1"/>
          <p:nvPr/>
        </p:nvSpPr>
        <p:spPr>
          <a:xfrm>
            <a:off x="386864" y="444837"/>
            <a:ext cx="12044031" cy="6555641"/>
          </a:xfrm>
          <a:prstGeom prst="rect">
            <a:avLst/>
          </a:prstGeom>
          <a:noFill/>
        </p:spPr>
        <p:txBody>
          <a:bodyPr wrap="square" rtlCol="0">
            <a:spAutoFit/>
          </a:bodyPr>
          <a:lstStyle>
            <a:defPPr>
              <a:defRPr lang="zh-CN"/>
            </a:defPPr>
            <a:lvl1pPr marL="342900" indent="-342900">
              <a:lnSpc>
                <a:spcPts val="3500"/>
              </a:lnSpc>
              <a:buAutoNum type="arabicPeriod"/>
              <a:defRPr sz="2800">
                <a:latin typeface="Calibri" panose="020F0502020204030204" pitchFamily="34" charset="0"/>
                <a:cs typeface="Times New Roman" pitchFamily="18" charset="0"/>
              </a:defRPr>
            </a:lvl1pPr>
          </a:lstStyle>
          <a:p>
            <a:pPr>
              <a:lnSpc>
                <a:spcPct val="150000"/>
              </a:lnSpc>
            </a:pPr>
            <a:r>
              <a:rPr lang="en-US" altLang="zh-CN" dirty="0"/>
              <a:t>__________ unhappy or disappointed; to make </a:t>
            </a:r>
            <a:r>
              <a:rPr lang="en-US" altLang="zh-CN" dirty="0" err="1"/>
              <a:t>sb</a:t>
            </a:r>
            <a:r>
              <a:rPr lang="en-US" altLang="zh-CN" dirty="0"/>
              <a:t> unhappy or anxious</a:t>
            </a:r>
          </a:p>
          <a:p>
            <a:pPr>
              <a:lnSpc>
                <a:spcPct val="150000"/>
              </a:lnSpc>
            </a:pPr>
            <a:r>
              <a:rPr lang="en-US" altLang="zh-CN" dirty="0"/>
              <a:t>__________ to take no notice of; to pay no attention to </a:t>
            </a:r>
            <a:r>
              <a:rPr lang="en-US" altLang="zh-CN" dirty="0" err="1"/>
              <a:t>sth</a:t>
            </a:r>
            <a:r>
              <a:rPr lang="en-US" altLang="zh-CN" dirty="0"/>
              <a:t> </a:t>
            </a:r>
          </a:p>
          <a:p>
            <a:pPr>
              <a:lnSpc>
                <a:spcPct val="150000"/>
              </a:lnSpc>
            </a:pPr>
            <a:r>
              <a:rPr lang="en-US" altLang="zh-CN" dirty="0"/>
              <a:t>__________ to calculate the total of two or more numbers or amounts</a:t>
            </a:r>
          </a:p>
          <a:p>
            <a:pPr>
              <a:lnSpc>
                <a:spcPct val="150000"/>
              </a:lnSpc>
            </a:pPr>
            <a:r>
              <a:rPr lang="en-US" altLang="zh-CN" dirty="0"/>
              <a:t>__________ to make </a:t>
            </a:r>
            <a:r>
              <a:rPr lang="en-US" altLang="zh-CN" dirty="0" err="1"/>
              <a:t>sb</a:t>
            </a:r>
            <a:r>
              <a:rPr lang="en-US" altLang="zh-CN" dirty="0"/>
              <a:t>/</a:t>
            </a:r>
            <a:r>
              <a:rPr lang="en-US" altLang="zh-CN" dirty="0" err="1"/>
              <a:t>sth</a:t>
            </a:r>
            <a:r>
              <a:rPr lang="en-US" altLang="zh-CN" dirty="0"/>
              <a:t> become quiet and more relaxed; not excited, etc.</a:t>
            </a:r>
          </a:p>
          <a:p>
            <a:pPr>
              <a:lnSpc>
                <a:spcPct val="150000"/>
              </a:lnSpc>
            </a:pPr>
            <a:r>
              <a:rPr lang="en-US" altLang="zh-CN" dirty="0"/>
              <a:t>__________ to worry </a:t>
            </a:r>
            <a:r>
              <a:rPr lang="en-US" altLang="zh-CN" dirty="0" err="1"/>
              <a:t>sb</a:t>
            </a:r>
            <a:r>
              <a:rPr lang="en-US" altLang="zh-CN" dirty="0"/>
              <a:t>;</a:t>
            </a:r>
            <a:r>
              <a:rPr lang="zh-CN" altLang="en-US" dirty="0"/>
              <a:t> </a:t>
            </a:r>
            <a:r>
              <a:rPr lang="en-US" altLang="zh-CN" dirty="0"/>
              <a:t>to affect </a:t>
            </a:r>
            <a:r>
              <a:rPr lang="en-US" altLang="zh-CN" dirty="0" err="1"/>
              <a:t>sb</a:t>
            </a:r>
            <a:r>
              <a:rPr lang="en-US" altLang="zh-CN" dirty="0"/>
              <a:t>; to involve </a:t>
            </a:r>
            <a:r>
              <a:rPr lang="en-US" altLang="zh-CN" dirty="0" err="1"/>
              <a:t>sb</a:t>
            </a:r>
            <a:r>
              <a:rPr lang="en-US" altLang="zh-CN" dirty="0"/>
              <a:t>; a feeling of worry</a:t>
            </a:r>
          </a:p>
          <a:p>
            <a:pPr>
              <a:lnSpc>
                <a:spcPct val="150000"/>
              </a:lnSpc>
            </a:pPr>
            <a:r>
              <a:rPr lang="en-US" altLang="zh-CN" dirty="0"/>
              <a:t>__________ </a:t>
            </a:r>
            <a:r>
              <a:rPr lang="en-US" altLang="zh-CN" dirty="0">
                <a:cs typeface="Arial" charset="0"/>
              </a:rPr>
              <a:t>to put </a:t>
            </a:r>
            <a:r>
              <a:rPr lang="en-US" altLang="zh-CN" dirty="0" err="1">
                <a:cs typeface="Arial" charset="0"/>
              </a:rPr>
              <a:t>sth</a:t>
            </a:r>
            <a:r>
              <a:rPr lang="en-US" altLang="zh-CN" dirty="0">
                <a:cs typeface="Arial" charset="0"/>
              </a:rPr>
              <a:t> into a container so that it can be stored or transported</a:t>
            </a:r>
            <a:endParaRPr lang="en-US" altLang="zh-CN" dirty="0"/>
          </a:p>
          <a:p>
            <a:pPr>
              <a:lnSpc>
                <a:spcPct val="150000"/>
              </a:lnSpc>
            </a:pPr>
            <a:r>
              <a:rPr lang="en-US" altLang="zh-CN" dirty="0"/>
              <a:t>__________ to experience or suffer </a:t>
            </a:r>
            <a:r>
              <a:rPr lang="en-US" altLang="zh-CN" dirty="0" err="1"/>
              <a:t>sth</a:t>
            </a:r>
            <a:r>
              <a:rPr lang="en-US" altLang="zh-CN" dirty="0"/>
              <a:t>; to look at or examine </a:t>
            </a:r>
            <a:r>
              <a:rPr lang="en-US" altLang="zh-CN" dirty="0" err="1"/>
              <a:t>sth</a:t>
            </a:r>
            <a:r>
              <a:rPr lang="en-US" altLang="zh-CN" dirty="0"/>
              <a:t> carefully</a:t>
            </a:r>
          </a:p>
          <a:p>
            <a:pPr>
              <a:lnSpc>
                <a:spcPct val="150000"/>
              </a:lnSpc>
            </a:pPr>
            <a:r>
              <a:rPr lang="en-US" altLang="zh-CN" dirty="0"/>
              <a:t>__________ to make a place your permanent home; to solve </a:t>
            </a:r>
            <a:r>
              <a:rPr lang="en-US" altLang="zh-CN" dirty="0" err="1"/>
              <a:t>sth</a:t>
            </a:r>
            <a:endParaRPr lang="en-US" altLang="zh-CN" dirty="0"/>
          </a:p>
          <a:p>
            <a:pPr>
              <a:lnSpc>
                <a:spcPct val="150000"/>
              </a:lnSpc>
            </a:pPr>
            <a:r>
              <a:rPr lang="en-US" altLang="zh-CN" dirty="0"/>
              <a:t>__________ to be badly affected by a disease, pain, sadness, a lack of </a:t>
            </a:r>
            <a:r>
              <a:rPr lang="en-US" altLang="zh-CN" dirty="0" err="1"/>
              <a:t>sth</a:t>
            </a:r>
            <a:r>
              <a:rPr lang="en-US" altLang="zh-CN" dirty="0"/>
              <a:t>, etc.</a:t>
            </a:r>
          </a:p>
          <a:p>
            <a:pPr>
              <a:lnSpc>
                <a:spcPct val="150000"/>
              </a:lnSpc>
            </a:pPr>
            <a:r>
              <a:rPr lang="en-US" altLang="zh-CN" dirty="0"/>
              <a:t>_________ to return to a normal state after an unusual experience, etc.</a:t>
            </a:r>
          </a:p>
        </p:txBody>
      </p:sp>
      <p:sp>
        <p:nvSpPr>
          <p:cNvPr id="15" name="TextBox 14"/>
          <p:cNvSpPr txBox="1"/>
          <p:nvPr/>
        </p:nvSpPr>
        <p:spPr>
          <a:xfrm>
            <a:off x="1173713" y="590174"/>
            <a:ext cx="161926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upset</a:t>
            </a:r>
            <a:endParaRPr lang="zh-CN" altLang="en-US" sz="2800" dirty="0">
              <a:solidFill>
                <a:srgbClr val="FF0000"/>
              </a:solidFill>
              <a:latin typeface="Calibri" panose="020F0502020204030204" pitchFamily="34" charset="0"/>
              <a:cs typeface="Times New Roman" pitchFamily="18" charset="0"/>
            </a:endParaRPr>
          </a:p>
        </p:txBody>
      </p:sp>
      <p:sp>
        <p:nvSpPr>
          <p:cNvPr id="16" name="TextBox 15"/>
          <p:cNvSpPr txBox="1"/>
          <p:nvPr/>
        </p:nvSpPr>
        <p:spPr>
          <a:xfrm>
            <a:off x="1150254" y="1242231"/>
            <a:ext cx="2022728"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ignore</a:t>
            </a:r>
            <a:endParaRPr lang="zh-CN" altLang="en-US" sz="2800" dirty="0">
              <a:solidFill>
                <a:srgbClr val="FF0000"/>
              </a:solidFill>
              <a:latin typeface="Calibri" panose="020F0502020204030204" pitchFamily="34" charset="0"/>
              <a:cs typeface="Times New Roman" pitchFamily="18" charset="0"/>
            </a:endParaRPr>
          </a:p>
        </p:txBody>
      </p:sp>
      <p:sp>
        <p:nvSpPr>
          <p:cNvPr id="17" name="TextBox 16"/>
          <p:cNvSpPr txBox="1"/>
          <p:nvPr/>
        </p:nvSpPr>
        <p:spPr>
          <a:xfrm>
            <a:off x="1089660" y="1854497"/>
            <a:ext cx="1439007"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add up</a:t>
            </a:r>
            <a:endParaRPr lang="zh-CN" altLang="en-US" sz="2800" dirty="0">
              <a:solidFill>
                <a:srgbClr val="FF0000"/>
              </a:solidFill>
              <a:latin typeface="Calibri" panose="020F0502020204030204" pitchFamily="34" charset="0"/>
              <a:cs typeface="Times New Roman" pitchFamily="18" charset="0"/>
            </a:endParaRPr>
          </a:p>
        </p:txBody>
      </p:sp>
      <p:sp>
        <p:nvSpPr>
          <p:cNvPr id="18" name="TextBox 17"/>
          <p:cNvSpPr txBox="1"/>
          <p:nvPr/>
        </p:nvSpPr>
        <p:spPr>
          <a:xfrm>
            <a:off x="868769" y="2527971"/>
            <a:ext cx="1936215"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calm down</a:t>
            </a:r>
            <a:endParaRPr lang="zh-CN" altLang="en-US" sz="2800" dirty="0">
              <a:solidFill>
                <a:srgbClr val="FF0000"/>
              </a:solidFill>
              <a:latin typeface="Calibri" panose="020F0502020204030204" pitchFamily="34" charset="0"/>
              <a:cs typeface="Times New Roman" pitchFamily="18" charset="0"/>
            </a:endParaRPr>
          </a:p>
        </p:txBody>
      </p:sp>
      <p:sp>
        <p:nvSpPr>
          <p:cNvPr id="19" name="TextBox 18"/>
          <p:cNvSpPr txBox="1"/>
          <p:nvPr/>
        </p:nvSpPr>
        <p:spPr>
          <a:xfrm>
            <a:off x="1005371" y="3166329"/>
            <a:ext cx="1365592"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concern</a:t>
            </a:r>
            <a:endParaRPr lang="zh-CN" altLang="en-US" sz="2800" dirty="0">
              <a:solidFill>
                <a:srgbClr val="FF0000"/>
              </a:solidFill>
              <a:latin typeface="Calibri" panose="020F0502020204030204" pitchFamily="34" charset="0"/>
              <a:cs typeface="Times New Roman" pitchFamily="18" charset="0"/>
            </a:endParaRPr>
          </a:p>
        </p:txBody>
      </p:sp>
      <p:sp>
        <p:nvSpPr>
          <p:cNvPr id="20" name="TextBox 19"/>
          <p:cNvSpPr txBox="1"/>
          <p:nvPr/>
        </p:nvSpPr>
        <p:spPr>
          <a:xfrm>
            <a:off x="877914" y="3774922"/>
            <a:ext cx="2747639"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pack …up</a:t>
            </a:r>
            <a:endParaRPr lang="zh-CN" altLang="en-US" sz="2800" dirty="0">
              <a:solidFill>
                <a:srgbClr val="FF0000"/>
              </a:solidFill>
              <a:latin typeface="Calibri" panose="020F0502020204030204" pitchFamily="34" charset="0"/>
              <a:cs typeface="Times New Roman" pitchFamily="18" charset="0"/>
            </a:endParaRPr>
          </a:p>
        </p:txBody>
      </p:sp>
      <p:sp>
        <p:nvSpPr>
          <p:cNvPr id="24" name="TextBox 23"/>
          <p:cNvSpPr txBox="1"/>
          <p:nvPr/>
        </p:nvSpPr>
        <p:spPr>
          <a:xfrm>
            <a:off x="801329" y="4440752"/>
            <a:ext cx="2142164"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go through</a:t>
            </a:r>
            <a:endParaRPr lang="zh-CN" altLang="en-US" sz="2800" dirty="0">
              <a:solidFill>
                <a:srgbClr val="FF0000"/>
              </a:solidFill>
              <a:latin typeface="Calibri" panose="020F0502020204030204" pitchFamily="34" charset="0"/>
              <a:cs typeface="Times New Roman" pitchFamily="18" charset="0"/>
            </a:endParaRPr>
          </a:p>
        </p:txBody>
      </p:sp>
      <p:sp>
        <p:nvSpPr>
          <p:cNvPr id="25" name="TextBox 24"/>
          <p:cNvSpPr txBox="1"/>
          <p:nvPr/>
        </p:nvSpPr>
        <p:spPr>
          <a:xfrm>
            <a:off x="1148372" y="5092939"/>
            <a:ext cx="1147716"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settle </a:t>
            </a:r>
            <a:endParaRPr lang="zh-CN" altLang="en-US" sz="2800" dirty="0">
              <a:solidFill>
                <a:srgbClr val="FF0000"/>
              </a:solidFill>
              <a:latin typeface="Calibri" panose="020F0502020204030204" pitchFamily="34" charset="0"/>
              <a:cs typeface="Times New Roman" pitchFamily="18" charset="0"/>
            </a:endParaRPr>
          </a:p>
        </p:txBody>
      </p:sp>
      <p:sp>
        <p:nvSpPr>
          <p:cNvPr id="26" name="TextBox 25"/>
          <p:cNvSpPr txBox="1"/>
          <p:nvPr/>
        </p:nvSpPr>
        <p:spPr>
          <a:xfrm>
            <a:off x="804952" y="5744265"/>
            <a:ext cx="1981521"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suffer from</a:t>
            </a:r>
            <a:endParaRPr lang="zh-CN" altLang="en-US" sz="2800" dirty="0">
              <a:solidFill>
                <a:srgbClr val="FF0000"/>
              </a:solidFill>
              <a:latin typeface="Calibri" panose="020F0502020204030204" pitchFamily="34" charset="0"/>
              <a:cs typeface="Times New Roman" pitchFamily="18" charset="0"/>
            </a:endParaRPr>
          </a:p>
        </p:txBody>
      </p:sp>
      <p:sp>
        <p:nvSpPr>
          <p:cNvPr id="27" name="TextBox 26"/>
          <p:cNvSpPr txBox="1"/>
          <p:nvPr/>
        </p:nvSpPr>
        <p:spPr>
          <a:xfrm>
            <a:off x="1069945" y="6350654"/>
            <a:ext cx="2183346"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recover</a:t>
            </a:r>
            <a:endParaRPr lang="zh-CN" altLang="en-US" sz="2800" dirty="0">
              <a:solidFill>
                <a:srgbClr val="FF0000"/>
              </a:solidFill>
              <a:latin typeface="Calibri" panose="020F0502020204030204" pitchFamily="34"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800" fill="hold"/>
                                        <p:tgtEl>
                                          <p:spTgt spid="7"/>
                                        </p:tgtEl>
                                        <p:attrNameLst>
                                          <p:attrName>ppt_x</p:attrName>
                                        </p:attrNameLst>
                                      </p:cBhvr>
                                      <p:tavLst>
                                        <p:tav tm="0">
                                          <p:val>
                                            <p:strVal val="#ppt_x"/>
                                          </p:val>
                                        </p:tav>
                                        <p:tav tm="100000">
                                          <p:val>
                                            <p:strVal val="#ppt_x"/>
                                          </p:val>
                                        </p:tav>
                                      </p:tavLst>
                                    </p:anim>
                                    <p:anim calcmode="lin" valueType="num">
                                      <p:cBhvr additive="base">
                                        <p:cTn id="12" dur="800" fill="hold"/>
                                        <p:tgtEl>
                                          <p:spTgt spid="7"/>
                                        </p:tgtEl>
                                        <p:attrNameLst>
                                          <p:attrName>ppt_y</p:attrName>
                                        </p:attrNameLst>
                                      </p:cBhvr>
                                      <p:tavLst>
                                        <p:tav tm="0">
                                          <p:val>
                                            <p:strVal val="1+#ppt_h/2"/>
                                          </p:val>
                                        </p:tav>
                                        <p:tav tm="100000">
                                          <p:val>
                                            <p:strVal val="#ppt_y"/>
                                          </p:val>
                                        </p:tav>
                                      </p:tavLst>
                                    </p:anim>
                                  </p:childTnLst>
                                </p:cTn>
                              </p:par>
                            </p:childTnLst>
                          </p:cTn>
                        </p:par>
                        <p:par>
                          <p:cTn id="13" fill="hold">
                            <p:stCondLst>
                              <p:cond delay="13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800"/>
                            </p:stCondLst>
                            <p:childTnLst>
                              <p:par>
                                <p:cTn id="18" presetID="2" presetClass="entr" presetSubtype="4"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additive="base">
                                        <p:cTn id="20" dur="800" fill="hold"/>
                                        <p:tgtEl>
                                          <p:spTgt spid="10"/>
                                        </p:tgtEl>
                                        <p:attrNameLst>
                                          <p:attrName>ppt_x</p:attrName>
                                        </p:attrNameLst>
                                      </p:cBhvr>
                                      <p:tavLst>
                                        <p:tav tm="0">
                                          <p:val>
                                            <p:strVal val="#ppt_x"/>
                                          </p:val>
                                        </p:tav>
                                        <p:tav tm="100000">
                                          <p:val>
                                            <p:strVal val="#ppt_x"/>
                                          </p:val>
                                        </p:tav>
                                      </p:tavLst>
                                    </p:anim>
                                    <p:anim calcmode="lin" valueType="num">
                                      <p:cBhvr additive="base">
                                        <p:cTn id="21" dur="800" fill="hold"/>
                                        <p:tgtEl>
                                          <p:spTgt spid="10"/>
                                        </p:tgtEl>
                                        <p:attrNameLst>
                                          <p:attrName>ppt_y</p:attrName>
                                        </p:attrNameLst>
                                      </p:cBhvr>
                                      <p:tavLst>
                                        <p:tav tm="0">
                                          <p:val>
                                            <p:strVal val="1+#ppt_h/2"/>
                                          </p:val>
                                        </p:tav>
                                        <p:tav tm="100000">
                                          <p:val>
                                            <p:strVal val="#ppt_y"/>
                                          </p:val>
                                        </p:tav>
                                      </p:tavLst>
                                    </p:anim>
                                  </p:childTnLst>
                                </p:cTn>
                              </p:par>
                            </p:childTnLst>
                          </p:cTn>
                        </p:par>
                        <p:par>
                          <p:cTn id="22" fill="hold">
                            <p:stCondLst>
                              <p:cond delay="2600"/>
                            </p:stCondLst>
                            <p:childTnLst>
                              <p:par>
                                <p:cTn id="23" presetID="22" presetClass="entr" presetSubtype="1"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3100"/>
                            </p:stCondLst>
                            <p:childTnLst>
                              <p:par>
                                <p:cTn id="27" presetID="2" presetClass="entr" presetSubtype="4"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800" fill="hold"/>
                                        <p:tgtEl>
                                          <p:spTgt spid="14"/>
                                        </p:tgtEl>
                                        <p:attrNameLst>
                                          <p:attrName>ppt_x</p:attrName>
                                        </p:attrNameLst>
                                      </p:cBhvr>
                                      <p:tavLst>
                                        <p:tav tm="0">
                                          <p:val>
                                            <p:strVal val="#ppt_x"/>
                                          </p:val>
                                        </p:tav>
                                        <p:tav tm="100000">
                                          <p:val>
                                            <p:strVal val="#ppt_x"/>
                                          </p:val>
                                        </p:tav>
                                      </p:tavLst>
                                    </p:anim>
                                    <p:anim calcmode="lin" valueType="num">
                                      <p:cBhvr additive="base">
                                        <p:cTn id="30" dur="8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6" presetClass="emph" presetSubtype="0" fill="hold" grpId="0" nodeType="clickEffect">
                                  <p:stCondLst>
                                    <p:cond delay="0"/>
                                  </p:stCondLst>
                                  <p:childTnLst>
                                    <p:animEffect transition="out" filter="fade">
                                      <p:cBhvr>
                                        <p:cTn id="74" dur="500" tmFilter="0, 0; .2, .5; .8, .5; 1, 0"/>
                                        <p:tgtEl>
                                          <p:spTgt spid="21"/>
                                        </p:tgtEl>
                                      </p:cBhvr>
                                    </p:animEffect>
                                    <p:animScale>
                                      <p:cBhvr>
                                        <p:cTn id="75" dur="250" autoRev="1" fill="hold"/>
                                        <p:tgtEl>
                                          <p:spTgt spid="21"/>
                                        </p:tgtEl>
                                      </p:cBhvr>
                                      <p:by x="105000" y="105000"/>
                                    </p:animScale>
                                  </p:childTnLst>
                                </p:cTn>
                              </p:par>
                            </p:childTnLst>
                          </p:cTn>
                        </p:par>
                      </p:childTnLst>
                    </p:cTn>
                  </p:par>
                  <p:par>
                    <p:cTn id="76" fill="hold">
                      <p:stCondLst>
                        <p:cond delay="indefinite"/>
                      </p:stCondLst>
                      <p:childTnLst>
                        <p:par>
                          <p:cTn id="77" fill="hold">
                            <p:stCondLst>
                              <p:cond delay="0"/>
                            </p:stCondLst>
                            <p:childTnLst>
                              <p:par>
                                <p:cTn id="78" presetID="26" presetClass="emph" presetSubtype="0" fill="hold" grpId="0" nodeType="clickEffect">
                                  <p:stCondLst>
                                    <p:cond delay="0"/>
                                  </p:stCondLst>
                                  <p:childTnLst>
                                    <p:animEffect transition="out" filter="fade">
                                      <p:cBhvr>
                                        <p:cTn id="79" dur="500" tmFilter="0, 0; .2, .5; .8, .5; 1, 0"/>
                                        <p:tgtEl>
                                          <p:spTgt spid="22"/>
                                        </p:tgtEl>
                                      </p:cBhvr>
                                    </p:animEffect>
                                    <p:animScale>
                                      <p:cBhvr>
                                        <p:cTn id="80" dur="25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p:bldP spid="23" grpId="0" bldLvl="0" animBg="1"/>
      <p:bldP spid="7" grpId="0" bldLvl="0" animBg="1"/>
      <p:bldP spid="10" grpId="0" bldLvl="0" animBg="1"/>
      <p:bldP spid="14" grpId="0" bldLvl="0" animBg="1"/>
      <p:bldP spid="15" grpId="0"/>
      <p:bldP spid="16" grpId="0"/>
      <p:bldP spid="17" grpId="0"/>
      <p:bldP spid="18" grpId="0"/>
      <p:bldP spid="19" grpId="0"/>
      <p:bldP spid="20" grpId="0"/>
      <p:bldP spid="24" grpId="0"/>
      <p:bldP spid="25" grpId="0"/>
      <p:bldP spid="26"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1214"/>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209994"/>
            <a:ext cx="143629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2800" dirty="0">
                <a:solidFill>
                  <a:schemeClr val="bg1"/>
                </a:solidFill>
                <a:latin typeface="Arial" panose="020B0604020202020204"/>
                <a:ea typeface="微软雅黑" panose="020B0503020204020204" charset="-122"/>
                <a:sym typeface="Arial" panose="020B0604020202020204"/>
              </a:rPr>
              <a:t>话题词汇</a:t>
            </a:r>
          </a:p>
        </p:txBody>
      </p:sp>
      <p:sp>
        <p:nvSpPr>
          <p:cNvPr id="23" name="平行四边形 22"/>
          <p:cNvSpPr/>
          <p:nvPr/>
        </p:nvSpPr>
        <p:spPr>
          <a:xfrm>
            <a:off x="3750119" y="81215"/>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34017"/>
            <a:ext cx="762000" cy="746760"/>
          </a:xfrm>
          <a:prstGeom prst="rect">
            <a:avLst/>
          </a:prstGeom>
        </p:spPr>
      </p:pic>
      <p:sp>
        <p:nvSpPr>
          <p:cNvPr id="8" name="矩形 7"/>
          <p:cNvSpPr/>
          <p:nvPr/>
        </p:nvSpPr>
        <p:spPr>
          <a:xfrm>
            <a:off x="0" y="2135239"/>
            <a:ext cx="3620530" cy="8056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latin typeface="Calibri" panose="020F0502020204030204" pitchFamily="34" charset="0"/>
                <a:cs typeface="Times New Roman" pitchFamily="18" charset="0"/>
              </a:rPr>
              <a:t>Expressions to describe </a:t>
            </a:r>
          </a:p>
          <a:p>
            <a:pPr algn="ctr"/>
            <a:r>
              <a:rPr lang="en-US" altLang="zh-CN" sz="2400" dirty="0">
                <a:latin typeface="Calibri" panose="020F0502020204030204" pitchFamily="34" charset="0"/>
                <a:cs typeface="Times New Roman" pitchFamily="18" charset="0"/>
              </a:rPr>
              <a:t>one’s mood or feelings</a:t>
            </a:r>
            <a:endParaRPr lang="zh-CN" altLang="en-US" sz="2400" dirty="0">
              <a:latin typeface="Calibri" panose="020F0502020204030204" pitchFamily="34" charset="0"/>
              <a:cs typeface="Times New Roman" pitchFamily="18" charset="0"/>
            </a:endParaRPr>
          </a:p>
        </p:txBody>
      </p:sp>
      <p:sp>
        <p:nvSpPr>
          <p:cNvPr id="9" name="矩形 8"/>
          <p:cNvSpPr/>
          <p:nvPr/>
        </p:nvSpPr>
        <p:spPr>
          <a:xfrm>
            <a:off x="3879532" y="2113017"/>
            <a:ext cx="8020025" cy="830997"/>
          </a:xfrm>
          <a:prstGeom prst="rect">
            <a:avLst/>
          </a:prstGeom>
          <a:solidFill>
            <a:schemeClr val="accent6">
              <a:lumMod val="20000"/>
              <a:lumOff val="80000"/>
            </a:schemeClr>
          </a:solidFill>
          <a:ln>
            <a:solidFill>
              <a:schemeClr val="tx1"/>
            </a:solidFill>
            <a:prstDash val="sysDash"/>
          </a:ln>
        </p:spPr>
        <p:txBody>
          <a:bodyPr wrap="square" rtlCol="0">
            <a:spAutoFit/>
          </a:bodyPr>
          <a:lstStyle/>
          <a:p>
            <a:pPr lvl="1"/>
            <a:r>
              <a:rPr lang="en-US" altLang="zh-CN" sz="2400" dirty="0">
                <a:solidFill>
                  <a:schemeClr val="tx1">
                    <a:lumMod val="50000"/>
                    <a:lumOff val="50000"/>
                  </a:schemeClr>
                </a:solidFill>
                <a:latin typeface="Cambria" panose="02040503050406030204" pitchFamily="18" charset="0"/>
              </a:rPr>
              <a:t>upset; calm; grateful; be concerned about; be spellbound; be tired of</a:t>
            </a:r>
          </a:p>
        </p:txBody>
      </p:sp>
      <p:sp>
        <p:nvSpPr>
          <p:cNvPr id="10" name="矩形 9"/>
          <p:cNvSpPr/>
          <p:nvPr/>
        </p:nvSpPr>
        <p:spPr>
          <a:xfrm>
            <a:off x="0" y="4363602"/>
            <a:ext cx="3604057" cy="12587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CN" sz="2400" dirty="0">
              <a:latin typeface="Calibri" panose="020F0502020204030204" pitchFamily="34" charset="0"/>
              <a:cs typeface="Times New Roman" pitchFamily="18" charset="0"/>
            </a:endParaRPr>
          </a:p>
          <a:p>
            <a:pPr algn="ctr"/>
            <a:r>
              <a:rPr lang="en-US" altLang="zh-CN" sz="2400" dirty="0">
                <a:latin typeface="Calibri" panose="020F0502020204030204" pitchFamily="34" charset="0"/>
                <a:cs typeface="Times New Roman" pitchFamily="18" charset="0"/>
              </a:rPr>
              <a:t>Expressions </a:t>
            </a:r>
          </a:p>
          <a:p>
            <a:pPr algn="ctr"/>
            <a:r>
              <a:rPr lang="en-US" altLang="zh-CN" sz="2400" dirty="0">
                <a:latin typeface="Calibri" panose="020F0502020204030204" pitchFamily="34" charset="0"/>
                <a:cs typeface="Times New Roman" pitchFamily="18" charset="0"/>
              </a:rPr>
              <a:t>to describe difficulties </a:t>
            </a:r>
          </a:p>
          <a:p>
            <a:pPr algn="ctr"/>
            <a:r>
              <a:rPr lang="en-US" altLang="zh-CN" sz="2400" dirty="0">
                <a:latin typeface="Calibri" panose="020F0502020204030204" pitchFamily="34" charset="0"/>
                <a:cs typeface="Times New Roman" pitchFamily="18" charset="0"/>
              </a:rPr>
              <a:t>a person faces or settles</a:t>
            </a:r>
          </a:p>
          <a:p>
            <a:endParaRPr lang="zh-CN" altLang="en-US" sz="2400" dirty="0">
              <a:latin typeface="Calibri" panose="020F0502020204030204" pitchFamily="34" charset="0"/>
              <a:cs typeface="Times New Roman" pitchFamily="18" charset="0"/>
            </a:endParaRPr>
          </a:p>
        </p:txBody>
      </p:sp>
      <p:sp>
        <p:nvSpPr>
          <p:cNvPr id="11" name="矩形 10"/>
          <p:cNvSpPr/>
          <p:nvPr/>
        </p:nvSpPr>
        <p:spPr>
          <a:xfrm>
            <a:off x="3860981" y="4649850"/>
            <a:ext cx="7991196" cy="461665"/>
          </a:xfrm>
          <a:prstGeom prst="rect">
            <a:avLst/>
          </a:prstGeom>
          <a:solidFill>
            <a:schemeClr val="accent6">
              <a:lumMod val="20000"/>
              <a:lumOff val="80000"/>
            </a:schemeClr>
          </a:solidFill>
          <a:ln>
            <a:solidFill>
              <a:schemeClr val="tx1"/>
            </a:solidFill>
            <a:prstDash val="sysDash"/>
          </a:ln>
        </p:spPr>
        <p:txBody>
          <a:bodyPr wrap="square" rtlCol="0">
            <a:spAutoFit/>
          </a:bodyPr>
          <a:lstStyle/>
          <a:p>
            <a:pPr lvl="1"/>
            <a:r>
              <a:rPr lang="en-US" altLang="zh-CN" sz="2400" dirty="0">
                <a:solidFill>
                  <a:schemeClr val="tx1">
                    <a:lumMod val="50000"/>
                    <a:lumOff val="50000"/>
                  </a:schemeClr>
                </a:solidFill>
                <a:latin typeface="Cambria" panose="02040503050406030204" pitchFamily="18" charset="0"/>
              </a:rPr>
              <a:t>calm down; go through; settle; suffer from; recover from;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linds(horizont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6" presetClass="emph" presetSubtype="0" fill="hold" grpId="0" nodeType="clickEffect">
                                  <p:stCondLst>
                                    <p:cond delay="0"/>
                                  </p:stCondLst>
                                  <p:childTnLst>
                                    <p:animEffect transition="out" filter="fade">
                                      <p:cBhvr>
                                        <p:cTn id="22" dur="500" tmFilter="0, 0; .2, .5; .8, .5; 1, 0"/>
                                        <p:tgtEl>
                                          <p:spTgt spid="21"/>
                                        </p:tgtEl>
                                      </p:cBhvr>
                                    </p:animEffect>
                                    <p:animScale>
                                      <p:cBhvr>
                                        <p:cTn id="23"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8" grpId="0" animBg="1"/>
      <p:bldP spid="9" grpId="0" animBg="1"/>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平行四边形 20"/>
          <p:cNvSpPr/>
          <p:nvPr/>
        </p:nvSpPr>
        <p:spPr>
          <a:xfrm>
            <a:off x="1160311" y="81214"/>
            <a:ext cx="2700670" cy="699576"/>
          </a:xfrm>
          <a:prstGeom prst="parallelogram">
            <a:avLst/>
          </a:prstGeom>
          <a:solidFill>
            <a:srgbClr val="22A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sp>
        <p:nvSpPr>
          <p:cNvPr id="22" name="Rectangle 18"/>
          <p:cNvSpPr>
            <a:spLocks noChangeArrowheads="1"/>
          </p:cNvSpPr>
          <p:nvPr/>
        </p:nvSpPr>
        <p:spPr bwMode="auto">
          <a:xfrm>
            <a:off x="1652817" y="209994"/>
            <a:ext cx="1436292"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zh-CN" altLang="en-US" sz="2800" dirty="0">
                <a:solidFill>
                  <a:schemeClr val="bg1"/>
                </a:solidFill>
                <a:latin typeface="Arial" panose="020B0604020202020204"/>
                <a:ea typeface="微软雅黑" panose="020B0503020204020204" charset="-122"/>
                <a:sym typeface="Arial" panose="020B0604020202020204"/>
              </a:rPr>
              <a:t>佳句赏析</a:t>
            </a:r>
          </a:p>
        </p:txBody>
      </p:sp>
      <p:sp>
        <p:nvSpPr>
          <p:cNvPr id="23" name="平行四边形 22"/>
          <p:cNvSpPr/>
          <p:nvPr/>
        </p:nvSpPr>
        <p:spPr>
          <a:xfrm>
            <a:off x="3750119" y="81215"/>
            <a:ext cx="745738" cy="699576"/>
          </a:xfrm>
          <a:prstGeom prst="parallelogram">
            <a:avLst/>
          </a:prstGeom>
          <a:solidFill>
            <a:srgbClr val="7ED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a:ea typeface="微软雅黑" panose="020B0503020204020204" charset="-122"/>
              <a:sym typeface="Arial" panose="020B0604020202020204"/>
            </a:endParaRPr>
          </a:p>
        </p:txBody>
      </p:sp>
      <p:pic>
        <p:nvPicPr>
          <p:cNvPr id="2" name="图片 1" descr="66"/>
          <p:cNvPicPr>
            <a:picLocks noChangeAspect="1"/>
          </p:cNvPicPr>
          <p:nvPr/>
        </p:nvPicPr>
        <p:blipFill>
          <a:blip r:embed="rId4"/>
          <a:stretch>
            <a:fillRect/>
          </a:stretch>
        </p:blipFill>
        <p:spPr>
          <a:xfrm>
            <a:off x="327660" y="34017"/>
            <a:ext cx="762000" cy="746760"/>
          </a:xfrm>
          <a:prstGeom prst="rect">
            <a:avLst/>
          </a:prstGeom>
        </p:spPr>
      </p:pic>
      <p:sp>
        <p:nvSpPr>
          <p:cNvPr id="13" name="TextBox 12"/>
          <p:cNvSpPr txBox="1"/>
          <p:nvPr/>
        </p:nvSpPr>
        <p:spPr>
          <a:xfrm>
            <a:off x="877330" y="1692876"/>
            <a:ext cx="9551771" cy="4832092"/>
          </a:xfrm>
          <a:prstGeom prst="rect">
            <a:avLst/>
          </a:prstGeom>
          <a:noFill/>
        </p:spPr>
        <p:txBody>
          <a:bodyPr wrap="square" rtlCol="0">
            <a:spAutoFit/>
          </a:bodyPr>
          <a:lstStyle/>
          <a:p>
            <a:r>
              <a:rPr lang="en-US" altLang="zh-CN" sz="2800" dirty="0">
                <a:latin typeface="Calibri" pitchFamily="34" charset="0"/>
              </a:rPr>
              <a:t>Thoughts have ________, thoughts are energy. You can make your own world or break it by your own thinking.  </a:t>
            </a:r>
          </a:p>
          <a:p>
            <a:r>
              <a:rPr lang="en-US" altLang="zh-CN" sz="2800" dirty="0">
                <a:latin typeface="Calibri" pitchFamily="34" charset="0"/>
              </a:rPr>
              <a:t>                                                                                    --- Susan Taylor</a:t>
            </a:r>
            <a:br>
              <a:rPr lang="en-US" sz="2800" dirty="0"/>
            </a:br>
            <a:endParaRPr lang="en-US" altLang="zh-CN" sz="2800" dirty="0">
              <a:latin typeface="Calibri" pitchFamily="34" charset="0"/>
            </a:endParaRPr>
          </a:p>
          <a:p>
            <a:r>
              <a:rPr lang="en-US" altLang="zh-CN" sz="2800" dirty="0">
                <a:latin typeface="Calibri" pitchFamily="34" charset="0"/>
              </a:rPr>
              <a:t>A true friend is someone you can ____________ and still remain  friends. If not, they weren’t friends in the first place. </a:t>
            </a:r>
          </a:p>
          <a:p>
            <a:r>
              <a:rPr lang="en-US" altLang="zh-CN" sz="2800" dirty="0">
                <a:latin typeface="Calibri" pitchFamily="34" charset="0"/>
              </a:rPr>
              <a:t>                                                                                   --- Sandy Ratliff</a:t>
            </a:r>
            <a:br>
              <a:rPr lang="en-US" sz="2800" dirty="0"/>
            </a:br>
            <a:endParaRPr lang="en-US" altLang="zh-CN" sz="2800" dirty="0">
              <a:latin typeface="Calibri" pitchFamily="34" charset="0"/>
            </a:endParaRPr>
          </a:p>
          <a:p>
            <a:r>
              <a:rPr lang="en-US" altLang="zh-CN" sz="2800" dirty="0">
                <a:latin typeface="Calibri" pitchFamily="34" charset="0"/>
              </a:rPr>
              <a:t>The tragedy of life is not so much what men _______, but what they miss. </a:t>
            </a:r>
          </a:p>
          <a:p>
            <a:r>
              <a:rPr lang="en-US" altLang="zh-CN" sz="2800" dirty="0">
                <a:latin typeface="Calibri" pitchFamily="34" charset="0"/>
              </a:rPr>
              <a:t>                                                                                  --- Thomas Carlyle</a:t>
            </a:r>
          </a:p>
        </p:txBody>
      </p:sp>
      <p:sp>
        <p:nvSpPr>
          <p:cNvPr id="16" name="TextBox 15"/>
          <p:cNvSpPr txBox="1"/>
          <p:nvPr/>
        </p:nvSpPr>
        <p:spPr>
          <a:xfrm>
            <a:off x="3335023" y="1667123"/>
            <a:ext cx="1647894"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power</a:t>
            </a:r>
            <a:endParaRPr lang="zh-CN" altLang="en-US" sz="2800" dirty="0">
              <a:solidFill>
                <a:srgbClr val="FF0000"/>
              </a:solidFill>
              <a:latin typeface="Calibri" panose="020F0502020204030204" pitchFamily="34" charset="0"/>
              <a:cs typeface="Times New Roman" pitchFamily="18" charset="0"/>
            </a:endParaRPr>
          </a:p>
        </p:txBody>
      </p:sp>
      <p:sp>
        <p:nvSpPr>
          <p:cNvPr id="11" name="TextBox 10"/>
          <p:cNvSpPr txBox="1"/>
          <p:nvPr/>
        </p:nvSpPr>
        <p:spPr>
          <a:xfrm>
            <a:off x="5782637" y="3376474"/>
            <a:ext cx="2311035"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disagree with</a:t>
            </a:r>
            <a:endParaRPr lang="zh-CN" altLang="en-US" sz="2800" dirty="0">
              <a:solidFill>
                <a:srgbClr val="FF0000"/>
              </a:solidFill>
              <a:latin typeface="Calibri" panose="020F0502020204030204" pitchFamily="34" charset="0"/>
              <a:cs typeface="Times New Roman" pitchFamily="18" charset="0"/>
            </a:endParaRPr>
          </a:p>
        </p:txBody>
      </p:sp>
      <p:sp>
        <p:nvSpPr>
          <p:cNvPr id="12" name="TextBox 11"/>
          <p:cNvSpPr txBox="1"/>
          <p:nvPr/>
        </p:nvSpPr>
        <p:spPr>
          <a:xfrm>
            <a:off x="7442875" y="5106420"/>
            <a:ext cx="1647894" cy="523220"/>
          </a:xfrm>
          <a:prstGeom prst="rect">
            <a:avLst/>
          </a:prstGeom>
          <a:noFill/>
        </p:spPr>
        <p:txBody>
          <a:bodyPr wrap="square" rtlCol="0">
            <a:spAutoFit/>
          </a:bodyPr>
          <a:lstStyle/>
          <a:p>
            <a:r>
              <a:rPr lang="en-US" altLang="zh-CN" sz="2800" dirty="0">
                <a:solidFill>
                  <a:srgbClr val="FF0000"/>
                </a:solidFill>
                <a:latin typeface="Calibri" panose="020F0502020204030204" pitchFamily="34" charset="0"/>
                <a:cs typeface="Times New Roman" pitchFamily="18" charset="0"/>
              </a:rPr>
              <a:t>suffer</a:t>
            </a:r>
            <a:endParaRPr lang="zh-CN" altLang="en-US" sz="2800" dirty="0">
              <a:solidFill>
                <a:srgbClr val="FF0000"/>
              </a:solidFill>
              <a:latin typeface="Calibri" panose="020F0502020204030204" pitchFamily="34"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linds(horizontal)">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26" presetClass="emph" presetSubtype="0" fill="hold" grpId="0" nodeType="clickEffect">
                                  <p:stCondLst>
                                    <p:cond delay="0"/>
                                  </p:stCondLst>
                                  <p:childTnLst>
                                    <p:animEffect transition="out" filter="fade">
                                      <p:cBhvr>
                                        <p:cTn id="28" dur="500" tmFilter="0, 0; .2, .5; .8, .5; 1, 0"/>
                                        <p:tgtEl>
                                          <p:spTgt spid="21"/>
                                        </p:tgtEl>
                                      </p:cBhvr>
                                    </p:animEffect>
                                    <p:animScale>
                                      <p:cBhvr>
                                        <p:cTn id="29" dur="250" autoRev="1" fill="hold"/>
                                        <p:tgtEl>
                                          <p:spTgt spid="2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bldLvl="0" animBg="1"/>
      <p:bldP spid="13" grpId="0"/>
      <p:bldP spid="16" grpId="0"/>
      <p:bldP spid="11" grpId="0"/>
      <p:bldP spid="1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7"/>
</p:tagLst>
</file>

<file path=ppt/tags/tag10.xml><?xml version="1.0" encoding="utf-8"?>
<p:tagLst xmlns:a="http://schemas.openxmlformats.org/drawingml/2006/main" xmlns:r="http://schemas.openxmlformats.org/officeDocument/2006/relationships" xmlns:p="http://schemas.openxmlformats.org/presentationml/2006/main">
  <p:tag name="TIMING" val="|0.3|45.7"/>
</p:tagLst>
</file>

<file path=ppt/tags/tag11.xml><?xml version="1.0" encoding="utf-8"?>
<p:tagLst xmlns:a="http://schemas.openxmlformats.org/drawingml/2006/main" xmlns:r="http://schemas.openxmlformats.org/officeDocument/2006/relationships" xmlns:p="http://schemas.openxmlformats.org/presentationml/2006/main">
  <p:tag name="TIMING" val="|0.6|6.4|0.9|9|12.6|12|0.9|8.3|5.8|11.8"/>
</p:tagLst>
</file>

<file path=ppt/tags/tag12.xml><?xml version="1.0" encoding="utf-8"?>
<p:tagLst xmlns:a="http://schemas.openxmlformats.org/drawingml/2006/main" xmlns:r="http://schemas.openxmlformats.org/officeDocument/2006/relationships" xmlns:p="http://schemas.openxmlformats.org/presentationml/2006/main">
  <p:tag name="TIMING" val="|0.3|44.1"/>
</p:tagLst>
</file>

<file path=ppt/tags/tag13.xml><?xml version="1.0" encoding="utf-8"?>
<p:tagLst xmlns:a="http://schemas.openxmlformats.org/drawingml/2006/main" xmlns:r="http://schemas.openxmlformats.org/officeDocument/2006/relationships" xmlns:p="http://schemas.openxmlformats.org/presentationml/2006/main">
  <p:tag name="TIMING" val="|0.6|13.7|11.4|4.4"/>
</p:tagLst>
</file>

<file path=ppt/tags/tag14.xml><?xml version="1.0" encoding="utf-8"?>
<p:tagLst xmlns:a="http://schemas.openxmlformats.org/drawingml/2006/main" xmlns:r="http://schemas.openxmlformats.org/officeDocument/2006/relationships" xmlns:p="http://schemas.openxmlformats.org/presentationml/2006/main">
  <p:tag name="TIMING" val="|0.4|45.2"/>
</p:tagLst>
</file>

<file path=ppt/tags/tag15.xml><?xml version="1.0" encoding="utf-8"?>
<p:tagLst xmlns:a="http://schemas.openxmlformats.org/drawingml/2006/main" xmlns:r="http://schemas.openxmlformats.org/officeDocument/2006/relationships" xmlns:p="http://schemas.openxmlformats.org/presentationml/2006/main">
  <p:tag name="TIMING" val="|0.9|4.4|6.7|7.6|1|10.5|7.9"/>
</p:tagLst>
</file>

<file path=ppt/tags/tag16.xml><?xml version="1.0" encoding="utf-8"?>
<p:tagLst xmlns:a="http://schemas.openxmlformats.org/drawingml/2006/main" xmlns:r="http://schemas.openxmlformats.org/officeDocument/2006/relationships" xmlns:p="http://schemas.openxmlformats.org/presentationml/2006/main">
  <p:tag name="TIMING" val="|0.4|34.8"/>
</p:tagLst>
</file>

<file path=ppt/tags/tag17.xml><?xml version="1.0" encoding="utf-8"?>
<p:tagLst xmlns:a="http://schemas.openxmlformats.org/drawingml/2006/main" xmlns:r="http://schemas.openxmlformats.org/officeDocument/2006/relationships" xmlns:p="http://schemas.openxmlformats.org/presentationml/2006/main">
  <p:tag name="TIMING" val="|0.8|6.7|10.9|6.2|9.2|5.8"/>
</p:tagLst>
</file>

<file path=ppt/tags/tag18.xml><?xml version="1.0" encoding="utf-8"?>
<p:tagLst xmlns:a="http://schemas.openxmlformats.org/drawingml/2006/main" xmlns:r="http://schemas.openxmlformats.org/officeDocument/2006/relationships" xmlns:p="http://schemas.openxmlformats.org/presentationml/2006/main">
  <p:tag name="TIMING" val="|0.2|8.8|10.1|11.3|8.5|5.3"/>
</p:tagLst>
</file>

<file path=ppt/tags/tag19.xml><?xml version="1.0" encoding="utf-8"?>
<p:tagLst xmlns:a="http://schemas.openxmlformats.org/drawingml/2006/main" xmlns:r="http://schemas.openxmlformats.org/officeDocument/2006/relationships" xmlns:p="http://schemas.openxmlformats.org/presentationml/2006/main">
  <p:tag name="TIMING" val="|0.3|33.7"/>
</p:tagLst>
</file>

<file path=ppt/tags/tag2.xml><?xml version="1.0" encoding="utf-8"?>
<p:tagLst xmlns:a="http://schemas.openxmlformats.org/drawingml/2006/main" xmlns:r="http://schemas.openxmlformats.org/officeDocument/2006/relationships" xmlns:p="http://schemas.openxmlformats.org/presentationml/2006/main">
  <p:tag name="TIMING" val="|5.4|3.1|1.3|3.8|4.1|4.2|4|5.2|4.5|4.2|4.3|3.2|2.8|2.8|2.5|1.3"/>
</p:tagLst>
</file>

<file path=ppt/tags/tag20.xml><?xml version="1.0" encoding="utf-8"?>
<p:tagLst xmlns:a="http://schemas.openxmlformats.org/drawingml/2006/main" xmlns:r="http://schemas.openxmlformats.org/officeDocument/2006/relationships" xmlns:p="http://schemas.openxmlformats.org/presentationml/2006/main">
  <p:tag name="TIMING" val="|0.1|5.1|6.5|6.7|12.1|6.1"/>
</p:tagLst>
</file>

<file path=ppt/tags/tag21.xml><?xml version="1.0" encoding="utf-8"?>
<p:tagLst xmlns:a="http://schemas.openxmlformats.org/drawingml/2006/main" xmlns:r="http://schemas.openxmlformats.org/officeDocument/2006/relationships" xmlns:p="http://schemas.openxmlformats.org/presentationml/2006/main">
  <p:tag name="TIMING" val="|0.2|10.5|3.7|8.7|10|23.1|2.5|2.8|2.6|2|13.4|4|12.1"/>
</p:tagLst>
</file>

<file path=ppt/tags/tag22.xml><?xml version="1.0" encoding="utf-8"?>
<p:tagLst xmlns:a="http://schemas.openxmlformats.org/drawingml/2006/main" xmlns:r="http://schemas.openxmlformats.org/officeDocument/2006/relationships" xmlns:p="http://schemas.openxmlformats.org/presentationml/2006/main">
  <p:tag name="TIMING" val="|0|0.8"/>
</p:tagLst>
</file>

<file path=ppt/tags/tag3.xml><?xml version="1.0" encoding="utf-8"?>
<p:tagLst xmlns:a="http://schemas.openxmlformats.org/drawingml/2006/main" xmlns:r="http://schemas.openxmlformats.org/officeDocument/2006/relationships" xmlns:p="http://schemas.openxmlformats.org/presentationml/2006/main">
  <p:tag name="TIMING" val="|1.4|0.9|3.3|1.8|2.7|2.9|1.9|3.9|2.2|3.4|2.5|2.7|2.6|2.5|2.5|2.3|3.2|2.6|3.2|2|2.5|2.8|1.9|2.4|2|2.5|2.4|3.9"/>
</p:tagLst>
</file>

<file path=ppt/tags/tag4.xml><?xml version="1.0" encoding="utf-8"?>
<p:tagLst xmlns:a="http://schemas.openxmlformats.org/drawingml/2006/main" xmlns:r="http://schemas.openxmlformats.org/officeDocument/2006/relationships" xmlns:p="http://schemas.openxmlformats.org/presentationml/2006/main">
  <p:tag name="TIMING" val="|4.1|5.6|5|4.7|4.8|4.9|5.2|5.5|4.9|5.5|4.2|3.9|4.4|5.5|4|4"/>
</p:tagLst>
</file>

<file path=ppt/tags/tag5.xml><?xml version="1.0" encoding="utf-8"?>
<p:tagLst xmlns:a="http://schemas.openxmlformats.org/drawingml/2006/main" xmlns:r="http://schemas.openxmlformats.org/officeDocument/2006/relationships" xmlns:p="http://schemas.openxmlformats.org/presentationml/2006/main">
  <p:tag name="TIMING" val="|8.8|5.3|5.8|4.5|4.4|4.2|4|4.6|4.2|4.8|4"/>
</p:tagLst>
</file>

<file path=ppt/tags/tag6.xml><?xml version="1.0" encoding="utf-8"?>
<p:tagLst xmlns:a="http://schemas.openxmlformats.org/drawingml/2006/main" xmlns:r="http://schemas.openxmlformats.org/officeDocument/2006/relationships" xmlns:p="http://schemas.openxmlformats.org/presentationml/2006/main">
  <p:tag name="TIMING" val="|6.7|3.4|6.1|7.8|7.2|6.4|6.6|7|6.5|5.6|6.8|2.4|1.1"/>
</p:tagLst>
</file>

<file path=ppt/tags/tag7.xml><?xml version="1.0" encoding="utf-8"?>
<p:tagLst xmlns:a="http://schemas.openxmlformats.org/drawingml/2006/main" xmlns:r="http://schemas.openxmlformats.org/officeDocument/2006/relationships" xmlns:p="http://schemas.openxmlformats.org/presentationml/2006/main">
  <p:tag name="TIMING" val="|1|2.3|5.9|9.7"/>
</p:tagLst>
</file>

<file path=ppt/tags/tag8.xml><?xml version="1.0" encoding="utf-8"?>
<p:tagLst xmlns:a="http://schemas.openxmlformats.org/drawingml/2006/main" xmlns:r="http://schemas.openxmlformats.org/officeDocument/2006/relationships" xmlns:p="http://schemas.openxmlformats.org/presentationml/2006/main">
  <p:tag name="TIMING" val="|0.7|1|7.6|13|14.4|7"/>
</p:tagLst>
</file>

<file path=ppt/tags/tag9.xml><?xml version="1.0" encoding="utf-8"?>
<p:tagLst xmlns:a="http://schemas.openxmlformats.org/drawingml/2006/main" xmlns:r="http://schemas.openxmlformats.org/officeDocument/2006/relationships" xmlns:p="http://schemas.openxmlformats.org/presentationml/2006/main">
  <p:tag name="TIMING" val="|0.7|9.9|21.4|20.7|11.9|15.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2895</TotalTime>
  <Words>2135</Words>
  <Application>Microsoft Office PowerPoint</Application>
  <PresentationFormat>宽屏</PresentationFormat>
  <Paragraphs>430</Paragraphs>
  <Slides>23</Slides>
  <Notes>22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23</vt:i4>
      </vt:variant>
    </vt:vector>
  </HeadingPairs>
  <TitlesOfParts>
    <vt:vector size="33" baseType="lpstr">
      <vt:lpstr>HelveticaNeue</vt:lpstr>
      <vt:lpstr>等线</vt:lpstr>
      <vt:lpstr>等线 Light</vt:lpstr>
      <vt:lpstr>华文新魏</vt:lpstr>
      <vt:lpstr>宋体</vt:lpstr>
      <vt:lpstr>Arial</vt:lpstr>
      <vt:lpstr>Calibri</vt:lpstr>
      <vt:lpstr>Cambria</vt:lpstr>
      <vt:lpstr>Times New Roman</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棕色阅读分享推荐学习通用PPT模板</dc:title>
  <dc:creator>Dell</dc:creator>
  <cp:lastModifiedBy>Windows 用户</cp:lastModifiedBy>
  <cp:revision>136</cp:revision>
  <dcterms:created xsi:type="dcterms:W3CDTF">2017-08-09T01:43:00Z</dcterms:created>
  <dcterms:modified xsi:type="dcterms:W3CDTF">2019-07-08T09:26:39Z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