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372" r:id="rId2"/>
    <p:sldId id="282" r:id="rId3"/>
    <p:sldId id="283" r:id="rId4"/>
    <p:sldId id="350" r:id="rId5"/>
    <p:sldId id="311" r:id="rId6"/>
    <p:sldId id="284" r:id="rId7"/>
    <p:sldId id="353" r:id="rId8"/>
    <p:sldId id="319" r:id="rId9"/>
    <p:sldId id="313" r:id="rId10"/>
    <p:sldId id="316" r:id="rId11"/>
    <p:sldId id="317" r:id="rId12"/>
    <p:sldId id="354" r:id="rId13"/>
    <p:sldId id="359" r:id="rId14"/>
    <p:sldId id="355" r:id="rId15"/>
    <p:sldId id="360" r:id="rId16"/>
    <p:sldId id="357" r:id="rId17"/>
    <p:sldId id="370" r:id="rId18"/>
    <p:sldId id="362" r:id="rId19"/>
    <p:sldId id="371" r:id="rId20"/>
    <p:sldId id="363" r:id="rId21"/>
    <p:sldId id="365" r:id="rId22"/>
    <p:sldId id="318" r:id="rId23"/>
    <p:sldId id="280" r:id="rId2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84">
          <p15:clr>
            <a:srgbClr val="A4A3A4"/>
          </p15:clr>
        </p15:guide>
        <p15:guide id="2" pos="387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0000FF"/>
    <a:srgbClr val="E0ECF0"/>
    <a:srgbClr val="D1EBFF"/>
    <a:srgbClr val="D1F7FF"/>
    <a:srgbClr val="22ACEC"/>
    <a:srgbClr val="FCB302"/>
    <a:srgbClr val="FED100"/>
    <a:srgbClr val="FAB204"/>
    <a:srgbClr val="FAAC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76" d="100"/>
          <a:sy n="76" d="100"/>
        </p:scale>
        <p:origin x="510" y="90"/>
      </p:cViewPr>
      <p:guideLst>
        <p:guide orient="horz" pos="2084"/>
        <p:guide pos="387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zh-CN" altLang="en-US"/>
              <a:t>杭州亿启教育科技有限公司</a:t>
            </a: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2019/7/9</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64753887"/>
      </p:ext>
    </p:extLst>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zh-CN" altLang="en-US"/>
              <a:t>杭州亿启教育科技有限公司</a:t>
            </a:r>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D8DB6B-1F6A-45C1-B002-D22550F60E14}" type="datetimeFigureOut">
              <a:rPr lang="zh-CN" altLang="en-US" smtClean="0"/>
              <a:t>2019/7/9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B3C272-B367-41A5-8460-5A329737240C}" type="slidenum">
              <a:rPr lang="zh-CN" altLang="en-US" smtClean="0"/>
              <a:t>‹#›</a:t>
            </a:fld>
            <a:endParaRPr lang="zh-CN" altLang="en-US"/>
          </a:p>
        </p:txBody>
      </p:sp>
    </p:spTree>
    <p:extLst>
      <p:ext uri="{BB962C8B-B14F-4D97-AF65-F5344CB8AC3E}">
        <p14:creationId xmlns:p14="http://schemas.microsoft.com/office/powerpoint/2010/main" val="1672465881"/>
      </p:ext>
    </p:extLst>
  </p:cSld>
  <p:clrMap bg1="lt1" tx1="dk1" bg2="lt2" tx2="dk2" accent1="accent1" accent2="accent2" accent3="accent3" accent4="accent4" accent5="accent5" accent6="accent6" hlink="hlink" folHlink="folHlink"/>
  <p:hf sldNum="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5" name="页眉占位符 4"/>
          <p:cNvSpPr>
            <a:spLocks noGrp="1"/>
          </p:cNvSpPr>
          <p:nvPr>
            <p:ph type="hdr" sz="quarter"/>
          </p:nvPr>
        </p:nvSpPr>
        <p:spPr/>
        <p:txBody>
          <a:bodyPr/>
          <a:lstStyle/>
          <a:p>
            <a:r>
              <a:rPr lang="zh-CN" altLang="en-US"/>
              <a:t>杭州亿启教育科技有限公司</a:t>
            </a:r>
          </a:p>
        </p:txBody>
      </p:sp>
    </p:spTree>
    <p:extLst>
      <p:ext uri="{BB962C8B-B14F-4D97-AF65-F5344CB8AC3E}">
        <p14:creationId xmlns:p14="http://schemas.microsoft.com/office/powerpoint/2010/main" val="7206063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5" name="页眉占位符 4"/>
          <p:cNvSpPr>
            <a:spLocks noGrp="1"/>
          </p:cNvSpPr>
          <p:nvPr>
            <p:ph type="hdr" sz="quarter"/>
          </p:nvPr>
        </p:nvSpPr>
        <p:spPr/>
        <p:txBody>
          <a:bodyPr/>
          <a:lstStyle/>
          <a:p>
            <a:r>
              <a:rPr lang="zh-CN" altLang="en-US"/>
              <a:t>杭州亿启教育科技有限公司</a:t>
            </a:r>
          </a:p>
        </p:txBody>
      </p:sp>
    </p:spTree>
    <p:extLst>
      <p:ext uri="{BB962C8B-B14F-4D97-AF65-F5344CB8AC3E}">
        <p14:creationId xmlns:p14="http://schemas.microsoft.com/office/powerpoint/2010/main" val="19207267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5" name="页眉占位符 4"/>
          <p:cNvSpPr>
            <a:spLocks noGrp="1"/>
          </p:cNvSpPr>
          <p:nvPr>
            <p:ph type="hdr" sz="quarter"/>
          </p:nvPr>
        </p:nvSpPr>
        <p:spPr/>
        <p:txBody>
          <a:bodyPr/>
          <a:lstStyle/>
          <a:p>
            <a:r>
              <a:rPr lang="zh-CN" altLang="en-US"/>
              <a:t>杭州亿启教育科技有限公司</a:t>
            </a:r>
          </a:p>
        </p:txBody>
      </p:sp>
    </p:spTree>
    <p:extLst>
      <p:ext uri="{BB962C8B-B14F-4D97-AF65-F5344CB8AC3E}">
        <p14:creationId xmlns:p14="http://schemas.microsoft.com/office/powerpoint/2010/main" val="6795828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5" name="页眉占位符 4"/>
          <p:cNvSpPr>
            <a:spLocks noGrp="1"/>
          </p:cNvSpPr>
          <p:nvPr>
            <p:ph type="hdr" sz="quarter"/>
          </p:nvPr>
        </p:nvSpPr>
        <p:spPr/>
        <p:txBody>
          <a:bodyPr/>
          <a:lstStyle/>
          <a:p>
            <a:r>
              <a:rPr lang="zh-CN" altLang="en-US"/>
              <a:t>杭州亿启教育科技有限公司</a:t>
            </a:r>
          </a:p>
        </p:txBody>
      </p:sp>
    </p:spTree>
    <p:extLst>
      <p:ext uri="{BB962C8B-B14F-4D97-AF65-F5344CB8AC3E}">
        <p14:creationId xmlns:p14="http://schemas.microsoft.com/office/powerpoint/2010/main" val="14308411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5" name="页眉占位符 4"/>
          <p:cNvSpPr>
            <a:spLocks noGrp="1"/>
          </p:cNvSpPr>
          <p:nvPr>
            <p:ph type="hdr" sz="quarter"/>
          </p:nvPr>
        </p:nvSpPr>
        <p:spPr/>
        <p:txBody>
          <a:bodyPr/>
          <a:lstStyle/>
          <a:p>
            <a:r>
              <a:rPr lang="zh-CN" altLang="en-US"/>
              <a:t>杭州亿启教育科技有限公司</a:t>
            </a:r>
          </a:p>
        </p:txBody>
      </p:sp>
    </p:spTree>
    <p:extLst>
      <p:ext uri="{BB962C8B-B14F-4D97-AF65-F5344CB8AC3E}">
        <p14:creationId xmlns:p14="http://schemas.microsoft.com/office/powerpoint/2010/main" val="6256482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5" name="页眉占位符 4"/>
          <p:cNvSpPr>
            <a:spLocks noGrp="1"/>
          </p:cNvSpPr>
          <p:nvPr>
            <p:ph type="hdr" sz="quarter"/>
          </p:nvPr>
        </p:nvSpPr>
        <p:spPr/>
        <p:txBody>
          <a:bodyPr/>
          <a:lstStyle/>
          <a:p>
            <a:r>
              <a:rPr lang="zh-CN" altLang="en-US"/>
              <a:t>杭州亿启教育科技有限公司</a:t>
            </a:r>
          </a:p>
        </p:txBody>
      </p:sp>
    </p:spTree>
    <p:extLst>
      <p:ext uri="{BB962C8B-B14F-4D97-AF65-F5344CB8AC3E}">
        <p14:creationId xmlns:p14="http://schemas.microsoft.com/office/powerpoint/2010/main" val="11906558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5" name="页眉占位符 4"/>
          <p:cNvSpPr>
            <a:spLocks noGrp="1"/>
          </p:cNvSpPr>
          <p:nvPr>
            <p:ph type="hdr" sz="quarter"/>
          </p:nvPr>
        </p:nvSpPr>
        <p:spPr/>
        <p:txBody>
          <a:bodyPr/>
          <a:lstStyle/>
          <a:p>
            <a:r>
              <a:rPr lang="zh-CN" altLang="en-US"/>
              <a:t>杭州亿启教育科技有限公司</a:t>
            </a:r>
          </a:p>
        </p:txBody>
      </p:sp>
    </p:spTree>
    <p:extLst>
      <p:ext uri="{BB962C8B-B14F-4D97-AF65-F5344CB8AC3E}">
        <p14:creationId xmlns:p14="http://schemas.microsoft.com/office/powerpoint/2010/main" val="10998616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5" name="页眉占位符 4"/>
          <p:cNvSpPr>
            <a:spLocks noGrp="1"/>
          </p:cNvSpPr>
          <p:nvPr>
            <p:ph type="hdr" sz="quarter"/>
          </p:nvPr>
        </p:nvSpPr>
        <p:spPr/>
        <p:txBody>
          <a:bodyPr/>
          <a:lstStyle/>
          <a:p>
            <a:r>
              <a:rPr lang="zh-CN" altLang="en-US"/>
              <a:t>杭州亿启教育科技有限公司</a:t>
            </a:r>
          </a:p>
        </p:txBody>
      </p:sp>
    </p:spTree>
    <p:extLst>
      <p:ext uri="{BB962C8B-B14F-4D97-AF65-F5344CB8AC3E}">
        <p14:creationId xmlns:p14="http://schemas.microsoft.com/office/powerpoint/2010/main" val="19828841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5" name="页眉占位符 4"/>
          <p:cNvSpPr>
            <a:spLocks noGrp="1"/>
          </p:cNvSpPr>
          <p:nvPr>
            <p:ph type="hdr" sz="quarter"/>
          </p:nvPr>
        </p:nvSpPr>
        <p:spPr/>
        <p:txBody>
          <a:bodyPr/>
          <a:lstStyle/>
          <a:p>
            <a:r>
              <a:rPr lang="zh-CN" altLang="en-US"/>
              <a:t>杭州亿启教育科技有限公司</a:t>
            </a:r>
          </a:p>
        </p:txBody>
      </p:sp>
    </p:spTree>
    <p:extLst>
      <p:ext uri="{BB962C8B-B14F-4D97-AF65-F5344CB8AC3E}">
        <p14:creationId xmlns:p14="http://schemas.microsoft.com/office/powerpoint/2010/main" val="16830446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5" name="页眉占位符 4"/>
          <p:cNvSpPr>
            <a:spLocks noGrp="1"/>
          </p:cNvSpPr>
          <p:nvPr>
            <p:ph type="hdr" sz="quarter"/>
          </p:nvPr>
        </p:nvSpPr>
        <p:spPr/>
        <p:txBody>
          <a:bodyPr/>
          <a:lstStyle/>
          <a:p>
            <a:r>
              <a:rPr lang="zh-CN" altLang="en-US"/>
              <a:t>杭州亿启教育科技有限公司</a:t>
            </a:r>
          </a:p>
        </p:txBody>
      </p:sp>
    </p:spTree>
    <p:extLst>
      <p:ext uri="{BB962C8B-B14F-4D97-AF65-F5344CB8AC3E}">
        <p14:creationId xmlns:p14="http://schemas.microsoft.com/office/powerpoint/2010/main" val="2769687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5" name="页眉占位符 4"/>
          <p:cNvSpPr>
            <a:spLocks noGrp="1"/>
          </p:cNvSpPr>
          <p:nvPr>
            <p:ph type="hdr" sz="quarter"/>
          </p:nvPr>
        </p:nvSpPr>
        <p:spPr/>
        <p:txBody>
          <a:bodyPr/>
          <a:lstStyle/>
          <a:p>
            <a:r>
              <a:rPr lang="zh-CN" altLang="en-US"/>
              <a:t>杭州亿启教育科技有限公司</a:t>
            </a:r>
          </a:p>
        </p:txBody>
      </p:sp>
    </p:spTree>
    <p:extLst>
      <p:ext uri="{BB962C8B-B14F-4D97-AF65-F5344CB8AC3E}">
        <p14:creationId xmlns:p14="http://schemas.microsoft.com/office/powerpoint/2010/main" val="1416247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5" name="页眉占位符 4"/>
          <p:cNvSpPr>
            <a:spLocks noGrp="1"/>
          </p:cNvSpPr>
          <p:nvPr>
            <p:ph type="hdr" sz="quarter"/>
          </p:nvPr>
        </p:nvSpPr>
        <p:spPr/>
        <p:txBody>
          <a:bodyPr/>
          <a:lstStyle/>
          <a:p>
            <a:r>
              <a:rPr lang="zh-CN" altLang="en-US"/>
              <a:t>杭州亿启教育科技有限公司</a:t>
            </a:r>
          </a:p>
        </p:txBody>
      </p:sp>
    </p:spTree>
    <p:extLst>
      <p:ext uri="{BB962C8B-B14F-4D97-AF65-F5344CB8AC3E}">
        <p14:creationId xmlns:p14="http://schemas.microsoft.com/office/powerpoint/2010/main" val="15712104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5" name="页眉占位符 4"/>
          <p:cNvSpPr>
            <a:spLocks noGrp="1"/>
          </p:cNvSpPr>
          <p:nvPr>
            <p:ph type="hdr" sz="quarter"/>
          </p:nvPr>
        </p:nvSpPr>
        <p:spPr/>
        <p:txBody>
          <a:bodyPr/>
          <a:lstStyle/>
          <a:p>
            <a:r>
              <a:rPr lang="zh-CN" altLang="en-US"/>
              <a:t>杭州亿启教育科技有限公司</a:t>
            </a:r>
          </a:p>
        </p:txBody>
      </p:sp>
    </p:spTree>
    <p:extLst>
      <p:ext uri="{BB962C8B-B14F-4D97-AF65-F5344CB8AC3E}">
        <p14:creationId xmlns:p14="http://schemas.microsoft.com/office/powerpoint/2010/main" val="18751936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5" name="页眉占位符 4"/>
          <p:cNvSpPr>
            <a:spLocks noGrp="1"/>
          </p:cNvSpPr>
          <p:nvPr>
            <p:ph type="hdr" sz="quarter"/>
          </p:nvPr>
        </p:nvSpPr>
        <p:spPr/>
        <p:txBody>
          <a:bodyPr/>
          <a:lstStyle/>
          <a:p>
            <a:r>
              <a:rPr lang="zh-CN" altLang="en-US"/>
              <a:t>杭州亿启教育科技有限公司</a:t>
            </a:r>
          </a:p>
        </p:txBody>
      </p:sp>
    </p:spTree>
    <p:extLst>
      <p:ext uri="{BB962C8B-B14F-4D97-AF65-F5344CB8AC3E}">
        <p14:creationId xmlns:p14="http://schemas.microsoft.com/office/powerpoint/2010/main" val="20575423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   </a:t>
            </a:r>
          </a:p>
        </p:txBody>
      </p:sp>
      <p:sp>
        <p:nvSpPr>
          <p:cNvPr id="5" name="页眉占位符 4"/>
          <p:cNvSpPr>
            <a:spLocks noGrp="1"/>
          </p:cNvSpPr>
          <p:nvPr>
            <p:ph type="hdr" sz="quarter"/>
          </p:nvPr>
        </p:nvSpPr>
        <p:spPr/>
        <p:txBody>
          <a:bodyPr/>
          <a:lstStyle/>
          <a:p>
            <a:r>
              <a:rPr lang="zh-CN" altLang="en-US"/>
              <a:t>杭州亿启教育科技有限公司</a:t>
            </a:r>
          </a:p>
        </p:txBody>
      </p:sp>
    </p:spTree>
    <p:extLst>
      <p:ext uri="{BB962C8B-B14F-4D97-AF65-F5344CB8AC3E}">
        <p14:creationId xmlns:p14="http://schemas.microsoft.com/office/powerpoint/2010/main" val="185713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页眉占位符 3"/>
          <p:cNvSpPr>
            <a:spLocks noGrp="1"/>
          </p:cNvSpPr>
          <p:nvPr>
            <p:ph type="hdr" sz="quarter"/>
          </p:nvPr>
        </p:nvSpPr>
        <p:spPr/>
        <p:txBody>
          <a:bodyPr/>
          <a:lstStyle/>
          <a:p>
            <a:r>
              <a:rPr lang="zh-CN" altLang="en-US"/>
              <a:t>杭州亿启教育科技有限公司</a:t>
            </a:r>
          </a:p>
        </p:txBody>
      </p:sp>
    </p:spTree>
    <p:extLst>
      <p:ext uri="{BB962C8B-B14F-4D97-AF65-F5344CB8AC3E}">
        <p14:creationId xmlns:p14="http://schemas.microsoft.com/office/powerpoint/2010/main" val="9991227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5" name="页眉占位符 4"/>
          <p:cNvSpPr>
            <a:spLocks noGrp="1"/>
          </p:cNvSpPr>
          <p:nvPr>
            <p:ph type="hdr" sz="quarter"/>
          </p:nvPr>
        </p:nvSpPr>
        <p:spPr/>
        <p:txBody>
          <a:bodyPr/>
          <a:lstStyle/>
          <a:p>
            <a:r>
              <a:rPr lang="zh-CN" altLang="en-US"/>
              <a:t>杭州亿启教育科技有限公司</a:t>
            </a:r>
          </a:p>
        </p:txBody>
      </p:sp>
    </p:spTree>
    <p:extLst>
      <p:ext uri="{BB962C8B-B14F-4D97-AF65-F5344CB8AC3E}">
        <p14:creationId xmlns:p14="http://schemas.microsoft.com/office/powerpoint/2010/main" val="10811880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5" name="页眉占位符 4"/>
          <p:cNvSpPr>
            <a:spLocks noGrp="1"/>
          </p:cNvSpPr>
          <p:nvPr>
            <p:ph type="hdr" sz="quarter"/>
          </p:nvPr>
        </p:nvSpPr>
        <p:spPr/>
        <p:txBody>
          <a:bodyPr/>
          <a:lstStyle/>
          <a:p>
            <a:r>
              <a:rPr lang="zh-CN" altLang="en-US"/>
              <a:t>杭州亿启教育科技有限公司</a:t>
            </a:r>
          </a:p>
        </p:txBody>
      </p:sp>
    </p:spTree>
    <p:extLst>
      <p:ext uri="{BB962C8B-B14F-4D97-AF65-F5344CB8AC3E}">
        <p14:creationId xmlns:p14="http://schemas.microsoft.com/office/powerpoint/2010/main" val="18203426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5" name="页眉占位符 4"/>
          <p:cNvSpPr>
            <a:spLocks noGrp="1"/>
          </p:cNvSpPr>
          <p:nvPr>
            <p:ph type="hdr" sz="quarter"/>
          </p:nvPr>
        </p:nvSpPr>
        <p:spPr/>
        <p:txBody>
          <a:bodyPr/>
          <a:lstStyle/>
          <a:p>
            <a:r>
              <a:rPr lang="zh-CN" altLang="en-US"/>
              <a:t>杭州亿启教育科技有限公司</a:t>
            </a:r>
          </a:p>
        </p:txBody>
      </p:sp>
    </p:spTree>
    <p:extLst>
      <p:ext uri="{BB962C8B-B14F-4D97-AF65-F5344CB8AC3E}">
        <p14:creationId xmlns:p14="http://schemas.microsoft.com/office/powerpoint/2010/main" val="14476565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C566085A-AAE6-478F-8DE7-627C252BB344}" type="datetimeFigureOut">
              <a:rPr lang="zh-CN" altLang="en-US" smtClean="0"/>
              <a:t>2019/7/9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9B4313A-850A-49C8-83FF-39DC4E49751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566085A-AAE6-478F-8DE7-627C252BB344}" type="datetimeFigureOut">
              <a:rPr lang="zh-CN" altLang="en-US" smtClean="0"/>
              <a:t>2019/7/9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9B4313A-850A-49C8-83FF-39DC4E49751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566085A-AAE6-478F-8DE7-627C252BB344}" type="datetimeFigureOut">
              <a:rPr lang="zh-CN" altLang="en-US" smtClean="0"/>
              <a:t>2019/7/9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9B4313A-850A-49C8-83FF-39DC4E49751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566085A-AAE6-478F-8DE7-627C252BB344}" type="datetimeFigureOut">
              <a:rPr lang="zh-CN" altLang="en-US" smtClean="0"/>
              <a:t>2019/7/9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9B4313A-850A-49C8-83FF-39DC4E49751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C566085A-AAE6-478F-8DE7-627C252BB344}" type="datetimeFigureOut">
              <a:rPr lang="zh-CN" altLang="en-US" smtClean="0"/>
              <a:t>2019/7/9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9B4313A-850A-49C8-83FF-39DC4E49751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C566085A-AAE6-478F-8DE7-627C252BB344}" type="datetimeFigureOut">
              <a:rPr lang="zh-CN" altLang="en-US" smtClean="0"/>
              <a:t>2019/7/9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9B4313A-850A-49C8-83FF-39DC4E49751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C566085A-AAE6-478F-8DE7-627C252BB344}" type="datetimeFigureOut">
              <a:rPr lang="zh-CN" altLang="en-US" smtClean="0"/>
              <a:t>2019/7/9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9B4313A-850A-49C8-83FF-39DC4E49751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C566085A-AAE6-478F-8DE7-627C252BB344}" type="datetimeFigureOut">
              <a:rPr lang="zh-CN" altLang="en-US" smtClean="0"/>
              <a:t>2019/7/9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9B4313A-850A-49C8-83FF-39DC4E49751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566085A-AAE6-478F-8DE7-627C252BB344}" type="datetimeFigureOut">
              <a:rPr lang="zh-CN" altLang="en-US" smtClean="0"/>
              <a:t>2019/7/9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9B4313A-850A-49C8-83FF-39DC4E49751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C566085A-AAE6-478F-8DE7-627C252BB344}" type="datetimeFigureOut">
              <a:rPr lang="zh-CN" altLang="en-US" smtClean="0"/>
              <a:t>2019/7/9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9B4313A-850A-49C8-83FF-39DC4E49751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C566085A-AAE6-478F-8DE7-627C252BB344}" type="datetimeFigureOut">
              <a:rPr lang="zh-CN" altLang="en-US" smtClean="0"/>
              <a:t>2019/7/9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9B4313A-850A-49C8-83FF-39DC4E49751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66085A-AAE6-478F-8DE7-627C252BB344}" type="datetimeFigureOut">
              <a:rPr lang="zh-CN" altLang="en-US" smtClean="0"/>
              <a:t>2019/7/9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B4313A-850A-49C8-83FF-39DC4E497518}" type="slidenum">
              <a:rPr lang="zh-CN" altLang="en-US" smtClean="0"/>
              <a:t>‹#›</a:t>
            </a:fld>
            <a:endParaRPr lang="zh-CN" altLang="en-US"/>
          </a:p>
        </p:txBody>
      </p:sp>
      <p:pic>
        <p:nvPicPr>
          <p:cNvPr id="7" name="图片 6">
            <a:extLst>
              <a:ext uri="{FF2B5EF4-FFF2-40B4-BE49-F238E27FC236}">
                <a16:creationId xmlns:a16="http://schemas.microsoft.com/office/drawing/2014/main" id="{6CAF3008-C8A3-4B9A-9607-5C290C5F2570}"/>
              </a:ext>
            </a:extLst>
          </p:cNvPr>
          <p:cNvPicPr>
            <a:picLocks noChangeAspect="1"/>
          </p:cNvPicPr>
          <p:nvPr userDrawn="1"/>
        </p:nvPicPr>
        <p:blipFill>
          <a:blip r:embed="rId13" cstate="print">
            <a:alphaModFix amt="60000"/>
            <a:extLst>
              <a:ext uri="{28A0092B-C50C-407E-A947-70E740481C1C}">
                <a14:useLocalDpi xmlns:a14="http://schemas.microsoft.com/office/drawing/2010/main" val="0"/>
              </a:ext>
            </a:extLst>
          </a:blip>
          <a:stretch>
            <a:fillRect/>
          </a:stretch>
        </p:blipFill>
        <p:spPr>
          <a:xfrm>
            <a:off x="7687595" y="112631"/>
            <a:ext cx="3333358" cy="107785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32504" y="1190484"/>
            <a:ext cx="6096000" cy="5016758"/>
          </a:xfrm>
          <a:prstGeom prst="rect">
            <a:avLst/>
          </a:prstGeom>
        </p:spPr>
        <p:txBody>
          <a:bodyPr>
            <a:spAutoFit/>
          </a:bodyPr>
          <a:lstStyle/>
          <a:p>
            <a:r>
              <a:rPr lang="zh-CN" altLang="en-US" sz="4000" b="1" dirty="0">
                <a:solidFill>
                  <a:srgbClr val="FF0000"/>
                </a:solidFill>
                <a:latin typeface="HelveticaNeue" charset="0"/>
              </a:rPr>
              <a:t>感恩遇见，相互成就，本课件资料仅供您个人参考、教学使用，严禁自行在网络传播，违者依知识产权法追究法律责任。</a:t>
            </a:r>
            <a:endParaRPr lang="en-US" altLang="zh-CN" sz="4000" b="1" dirty="0">
              <a:solidFill>
                <a:srgbClr val="FF0000"/>
              </a:solidFill>
              <a:latin typeface="HelveticaNeue" charset="0"/>
            </a:endParaRPr>
          </a:p>
          <a:p>
            <a:endParaRPr lang="en-US" altLang="zh-CN" sz="4000" b="1" dirty="0">
              <a:solidFill>
                <a:srgbClr val="FF0000"/>
              </a:solidFill>
              <a:latin typeface="HelveticaNeue" charset="0"/>
            </a:endParaRPr>
          </a:p>
          <a:p>
            <a:r>
              <a:rPr lang="zh-CN" altLang="en-US" sz="4000" b="1" dirty="0">
                <a:solidFill>
                  <a:srgbClr val="FF0000"/>
                </a:solidFill>
                <a:latin typeface="HelveticaNeue" charset="0"/>
              </a:rPr>
              <a:t>更多教学资源请关注</a:t>
            </a:r>
            <a:endParaRPr lang="en-US" altLang="zh-CN" sz="4000" b="1" dirty="0">
              <a:solidFill>
                <a:srgbClr val="FF0000"/>
              </a:solidFill>
              <a:latin typeface="HelveticaNeue" charset="0"/>
            </a:endParaRPr>
          </a:p>
          <a:p>
            <a:r>
              <a:rPr lang="zh-CN" altLang="en-US" sz="4000" b="1" dirty="0">
                <a:solidFill>
                  <a:srgbClr val="FF0000"/>
                </a:solidFill>
                <a:latin typeface="HelveticaNeue" charset="0"/>
              </a:rPr>
              <a:t>公众号：溯恩高中英语</a:t>
            </a:r>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87595" y="2503014"/>
            <a:ext cx="3276600" cy="3276600"/>
          </a:xfrm>
          <a:prstGeom prst="rect">
            <a:avLst/>
          </a:prstGeom>
        </p:spPr>
      </p:pic>
      <p:sp>
        <p:nvSpPr>
          <p:cNvPr id="4" name="矩形 3"/>
          <p:cNvSpPr/>
          <p:nvPr/>
        </p:nvSpPr>
        <p:spPr>
          <a:xfrm>
            <a:off x="6990735" y="1190484"/>
            <a:ext cx="5201265" cy="1015663"/>
          </a:xfrm>
          <a:prstGeom prst="rect">
            <a:avLst/>
          </a:prstGeom>
        </p:spPr>
        <p:txBody>
          <a:bodyPr wrap="square">
            <a:spAutoFit/>
          </a:bodyPr>
          <a:lstStyle/>
          <a:p>
            <a:r>
              <a:rPr lang="zh-CN" altLang="en-US" sz="6000" b="1">
                <a:latin typeface="华文新魏" panose="02010800040101010101" pitchFamily="2" charset="-122"/>
                <a:ea typeface="华文新魏" panose="02010800040101010101" pitchFamily="2" charset="-122"/>
              </a:rPr>
              <a:t>知识产权声明</a:t>
            </a:r>
            <a:endParaRPr lang="zh-CN" altLang="en-US" sz="6000" b="1" dirty="0">
              <a:latin typeface="华文新魏" panose="02010800040101010101" pitchFamily="2" charset="-122"/>
              <a:ea typeface="华文新魏" panose="02010800040101010101" pitchFamily="2" charset="-122"/>
            </a:endParaRPr>
          </a:p>
        </p:txBody>
      </p:sp>
      <p:pic>
        <p:nvPicPr>
          <p:cNvPr id="6" name="图片 5"/>
          <p:cNvPicPr>
            <a:picLocks noChangeAspect="1"/>
          </p:cNvPicPr>
          <p:nvPr/>
        </p:nvPicPr>
        <p:blipFill>
          <a:blip r:embed="rId3" cstate="print">
            <a:alphaModFix amt="60000"/>
            <a:extLst>
              <a:ext uri="{28A0092B-C50C-407E-A947-70E740481C1C}">
                <a14:useLocalDpi xmlns:a14="http://schemas.microsoft.com/office/drawing/2010/main" val="0"/>
              </a:ext>
            </a:extLst>
          </a:blip>
          <a:stretch>
            <a:fillRect/>
          </a:stretch>
        </p:blipFill>
        <p:spPr>
          <a:xfrm>
            <a:off x="7687595" y="112631"/>
            <a:ext cx="3333358" cy="1077853"/>
          </a:xfrm>
          <a:prstGeom prst="rect">
            <a:avLst/>
          </a:prstGeom>
        </p:spPr>
      </p:pic>
    </p:spTree>
    <p:extLst>
      <p:ext uri="{BB962C8B-B14F-4D97-AF65-F5344CB8AC3E}">
        <p14:creationId xmlns:p14="http://schemas.microsoft.com/office/powerpoint/2010/main" val="344395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3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平行四边形 20"/>
          <p:cNvSpPr/>
          <p:nvPr/>
        </p:nvSpPr>
        <p:spPr>
          <a:xfrm>
            <a:off x="1089660" y="746760"/>
            <a:ext cx="3612515" cy="699770"/>
          </a:xfrm>
          <a:prstGeom prst="parallelogram">
            <a:avLst/>
          </a:prstGeom>
          <a:solidFill>
            <a:srgbClr val="22A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
        <p:nvSpPr>
          <p:cNvPr id="22" name="Rectangle 18"/>
          <p:cNvSpPr>
            <a:spLocks noChangeArrowheads="1"/>
          </p:cNvSpPr>
          <p:nvPr/>
        </p:nvSpPr>
        <p:spPr bwMode="auto">
          <a:xfrm>
            <a:off x="2180681" y="881153"/>
            <a:ext cx="1430020" cy="430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fontAlgn="base">
              <a:spcBef>
                <a:spcPct val="0"/>
              </a:spcBef>
              <a:spcAft>
                <a:spcPct val="0"/>
              </a:spcAft>
            </a:pPr>
            <a:r>
              <a:rPr lang="zh-CN" altLang="en-US" sz="2800" b="1" dirty="0">
                <a:solidFill>
                  <a:schemeClr val="bg1"/>
                </a:solidFill>
                <a:latin typeface="宋体" panose="02010600030101010101" pitchFamily="2" charset="-122"/>
                <a:ea typeface="宋体" panose="02010600030101010101" pitchFamily="2" charset="-122"/>
                <a:cs typeface="宋体" panose="02010600030101010101" pitchFamily="2" charset="-122"/>
                <a:sym typeface="Arial" panose="020B0604020202020204"/>
              </a:rPr>
              <a:t>遣词造句</a:t>
            </a:r>
          </a:p>
        </p:txBody>
      </p:sp>
      <p:cxnSp>
        <p:nvCxnSpPr>
          <p:cNvPr id="6" name="直接连接符 5"/>
          <p:cNvCxnSpPr/>
          <p:nvPr/>
        </p:nvCxnSpPr>
        <p:spPr>
          <a:xfrm>
            <a:off x="1944432" y="2602522"/>
            <a:ext cx="0" cy="1323382"/>
          </a:xfrm>
          <a:prstGeom prst="line">
            <a:avLst/>
          </a:prstGeom>
          <a:noFill/>
          <a:ln w="19050" cap="flat" cmpd="sng" algn="ctr">
            <a:solidFill>
              <a:srgbClr val="7D7D7D">
                <a:lumMod val="20000"/>
                <a:lumOff val="80000"/>
              </a:srgbClr>
            </a:solidFill>
            <a:prstDash val="solid"/>
            <a:miter lim="800000"/>
          </a:ln>
          <a:effectLst/>
        </p:spPr>
      </p:cxnSp>
      <p:cxnSp>
        <p:nvCxnSpPr>
          <p:cNvPr id="13" name="直接连接符 12"/>
          <p:cNvCxnSpPr/>
          <p:nvPr/>
        </p:nvCxnSpPr>
        <p:spPr>
          <a:xfrm>
            <a:off x="1933545" y="4175512"/>
            <a:ext cx="0" cy="1323382"/>
          </a:xfrm>
          <a:prstGeom prst="line">
            <a:avLst/>
          </a:prstGeom>
          <a:noFill/>
          <a:ln w="19050" cap="flat" cmpd="sng" algn="ctr">
            <a:solidFill>
              <a:srgbClr val="7D7D7D">
                <a:lumMod val="20000"/>
                <a:lumOff val="80000"/>
              </a:srgbClr>
            </a:solidFill>
            <a:prstDash val="solid"/>
            <a:miter lim="800000"/>
          </a:ln>
          <a:effectLst/>
        </p:spPr>
      </p:cxnSp>
      <p:pic>
        <p:nvPicPr>
          <p:cNvPr id="2" name="图片 1" descr="66"/>
          <p:cNvPicPr>
            <a:picLocks noChangeAspect="1"/>
          </p:cNvPicPr>
          <p:nvPr/>
        </p:nvPicPr>
        <p:blipFill>
          <a:blip r:embed="rId3" cstate="print"/>
          <a:stretch>
            <a:fillRect/>
          </a:stretch>
        </p:blipFill>
        <p:spPr>
          <a:xfrm>
            <a:off x="327660" y="642918"/>
            <a:ext cx="762000" cy="746760"/>
          </a:xfrm>
          <a:prstGeom prst="rect">
            <a:avLst/>
          </a:prstGeom>
        </p:spPr>
      </p:pic>
      <p:sp>
        <p:nvSpPr>
          <p:cNvPr id="11" name="TextBox 10"/>
          <p:cNvSpPr txBox="1"/>
          <p:nvPr/>
        </p:nvSpPr>
        <p:spPr>
          <a:xfrm>
            <a:off x="600075" y="2057400"/>
            <a:ext cx="7629525" cy="460375"/>
          </a:xfrm>
          <a:prstGeom prst="rect">
            <a:avLst/>
          </a:prstGeom>
          <a:noFill/>
        </p:spPr>
        <p:txBody>
          <a:bodyPr wrap="square" rtlCol="0">
            <a:spAutoFit/>
          </a:bodyPr>
          <a:lstStyle/>
          <a:p>
            <a:r>
              <a:rPr lang="en-US" altLang="zh-CN" sz="2400" b="1" dirty="0">
                <a:latin typeface="Calibri" panose="020F0502020204030204" pitchFamily="34" charset="0"/>
                <a:cs typeface="Calibri" panose="020F0502020204030204" pitchFamily="34" charset="0"/>
              </a:rPr>
              <a:t>1. aspect, impression, previous</a:t>
            </a:r>
          </a:p>
        </p:txBody>
      </p:sp>
      <p:sp>
        <p:nvSpPr>
          <p:cNvPr id="12" name="TextBox 11"/>
          <p:cNvSpPr txBox="1"/>
          <p:nvPr/>
        </p:nvSpPr>
        <p:spPr>
          <a:xfrm>
            <a:off x="781050" y="2952750"/>
            <a:ext cx="7629525" cy="369332"/>
          </a:xfrm>
          <a:prstGeom prst="rect">
            <a:avLst/>
          </a:prstGeom>
          <a:noFill/>
        </p:spPr>
        <p:txBody>
          <a:bodyPr wrap="square" rtlCol="0">
            <a:spAutoFit/>
          </a:bodyPr>
          <a:lstStyle/>
          <a:p>
            <a:r>
              <a:rPr lang="en-US" altLang="zh-CN" dirty="0"/>
              <a:t>  </a:t>
            </a:r>
            <a:endParaRPr lang="zh-CN" altLang="en-US" dirty="0"/>
          </a:p>
        </p:txBody>
      </p:sp>
      <p:sp>
        <p:nvSpPr>
          <p:cNvPr id="14" name="TextBox 13"/>
          <p:cNvSpPr txBox="1"/>
          <p:nvPr/>
        </p:nvSpPr>
        <p:spPr>
          <a:xfrm>
            <a:off x="595630" y="2566670"/>
            <a:ext cx="10015220" cy="460375"/>
          </a:xfrm>
          <a:prstGeom prst="rect">
            <a:avLst/>
          </a:prstGeom>
          <a:solidFill>
            <a:schemeClr val="accent5">
              <a:lumMod val="40000"/>
              <a:lumOff val="60000"/>
            </a:schemeClr>
          </a:solidFill>
        </p:spPr>
        <p:txBody>
          <a:bodyPr wrap="square" rtlCol="0">
            <a:spAutoFit/>
          </a:bodyPr>
          <a:lstStyle/>
          <a:p>
            <a:r>
              <a:rPr lang="en-US" altLang="zh-CN" sz="2400" b="1" i="1" dirty="0">
                <a:latin typeface="Calibri" panose="020F0502020204030204" pitchFamily="34" charset="0"/>
                <a:cs typeface="Calibri" panose="020F0502020204030204" pitchFamily="34" charset="0"/>
              </a:rPr>
              <a:t>1. </a:t>
            </a:r>
            <a:r>
              <a:rPr lang="en-US" sz="2400" b="1" i="1" dirty="0">
                <a:latin typeface="Calibri" panose="020F0502020204030204" pitchFamily="34" charset="0"/>
                <a:cs typeface="Calibri" panose="020F0502020204030204" pitchFamily="34" charset="0"/>
              </a:rPr>
              <a:t>Which aspect of the previous trip leaves a deep impression on you? </a:t>
            </a:r>
          </a:p>
        </p:txBody>
      </p:sp>
      <p:sp>
        <p:nvSpPr>
          <p:cNvPr id="15" name="TextBox 14"/>
          <p:cNvSpPr txBox="1"/>
          <p:nvPr/>
        </p:nvSpPr>
        <p:spPr>
          <a:xfrm>
            <a:off x="609600" y="3322320"/>
            <a:ext cx="7629525" cy="460375"/>
          </a:xfrm>
          <a:prstGeom prst="rect">
            <a:avLst/>
          </a:prstGeom>
          <a:noFill/>
        </p:spPr>
        <p:txBody>
          <a:bodyPr wrap="square" rtlCol="0">
            <a:spAutoFit/>
          </a:bodyPr>
          <a:lstStyle/>
          <a:p>
            <a:r>
              <a:rPr lang="en-US" altLang="zh-CN" sz="2400" b="1" dirty="0">
                <a:latin typeface="Calibri" panose="020F0502020204030204" pitchFamily="34" charset="0"/>
                <a:cs typeface="Calibri" panose="020F0502020204030204" pitchFamily="34" charset="0"/>
              </a:rPr>
              <a:t>2. tolerate, lack, surrouding </a:t>
            </a:r>
          </a:p>
        </p:txBody>
      </p:sp>
      <p:sp>
        <p:nvSpPr>
          <p:cNvPr id="16" name="TextBox 15"/>
          <p:cNvSpPr txBox="1"/>
          <p:nvPr/>
        </p:nvSpPr>
        <p:spPr>
          <a:xfrm>
            <a:off x="595313" y="4896803"/>
            <a:ext cx="7629525" cy="460375"/>
          </a:xfrm>
          <a:prstGeom prst="rect">
            <a:avLst/>
          </a:prstGeom>
          <a:noFill/>
        </p:spPr>
        <p:txBody>
          <a:bodyPr wrap="square" rtlCol="0">
            <a:spAutoFit/>
          </a:bodyPr>
          <a:lstStyle/>
          <a:p>
            <a:r>
              <a:rPr lang="en-US" sz="2400" b="1" dirty="0">
                <a:latin typeface="Calibri" panose="020F0502020204030204" pitchFamily="34" charset="0"/>
                <a:cs typeface="Calibri" panose="020F0502020204030204" pitchFamily="34" charset="0"/>
              </a:rPr>
              <a:t>3. optimistic, motivation, lose sight of  </a:t>
            </a:r>
          </a:p>
        </p:txBody>
      </p:sp>
      <p:sp>
        <p:nvSpPr>
          <p:cNvPr id="4" name="TextBox 13"/>
          <p:cNvSpPr txBox="1"/>
          <p:nvPr/>
        </p:nvSpPr>
        <p:spPr>
          <a:xfrm>
            <a:off x="609600" y="3925570"/>
            <a:ext cx="10015220" cy="829945"/>
          </a:xfrm>
          <a:prstGeom prst="rect">
            <a:avLst/>
          </a:prstGeom>
          <a:solidFill>
            <a:schemeClr val="accent5">
              <a:lumMod val="40000"/>
              <a:lumOff val="60000"/>
            </a:schemeClr>
          </a:solidFill>
        </p:spPr>
        <p:txBody>
          <a:bodyPr wrap="square" rtlCol="0">
            <a:spAutoFit/>
          </a:bodyPr>
          <a:lstStyle/>
          <a:p>
            <a:r>
              <a:rPr lang="en-US" altLang="zh-CN" sz="2400" b="1" i="1" dirty="0">
                <a:latin typeface="Calibri" panose="020F0502020204030204" pitchFamily="34" charset="0"/>
                <a:cs typeface="Calibri" panose="020F0502020204030204" pitchFamily="34" charset="0"/>
              </a:rPr>
              <a:t>2. </a:t>
            </a:r>
            <a:r>
              <a:rPr lang="en-US" altLang="zh-CN" sz="2400" b="1" i="1" dirty="0">
                <a:latin typeface="Calibri" panose="020F0502020204030204" pitchFamily="34" charset="0"/>
                <a:cs typeface="Calibri" panose="020F0502020204030204" pitchFamily="34" charset="0"/>
                <a:sym typeface="+mn-ea"/>
              </a:rPr>
              <a:t>If you fail to tolerate the strangers around you, that may indicate you lack the ability to adjust to the new surrounding.  </a:t>
            </a:r>
            <a:endParaRPr lang="en-US" sz="2400" b="1" i="1" dirty="0">
              <a:latin typeface="Calibri" panose="020F0502020204030204" pitchFamily="34" charset="0"/>
              <a:cs typeface="Calibri" panose="020F0502020204030204" pitchFamily="34" charset="0"/>
            </a:endParaRPr>
          </a:p>
        </p:txBody>
      </p:sp>
      <p:sp>
        <p:nvSpPr>
          <p:cNvPr id="5" name="TextBox 13"/>
          <p:cNvSpPr txBox="1"/>
          <p:nvPr/>
        </p:nvSpPr>
        <p:spPr>
          <a:xfrm>
            <a:off x="595630" y="5499100"/>
            <a:ext cx="10015220" cy="829945"/>
          </a:xfrm>
          <a:prstGeom prst="rect">
            <a:avLst/>
          </a:prstGeom>
          <a:solidFill>
            <a:schemeClr val="accent5">
              <a:lumMod val="40000"/>
              <a:lumOff val="60000"/>
            </a:schemeClr>
          </a:solidFill>
        </p:spPr>
        <p:txBody>
          <a:bodyPr wrap="square" rtlCol="0">
            <a:spAutoFit/>
          </a:bodyPr>
          <a:lstStyle/>
          <a:p>
            <a:r>
              <a:rPr lang="en-US" altLang="zh-CN" sz="2400" b="1" i="1" dirty="0">
                <a:latin typeface="Calibri" panose="020F0502020204030204" pitchFamily="34" charset="0"/>
                <a:cs typeface="Calibri" panose="020F0502020204030204" pitchFamily="34" charset="0"/>
              </a:rPr>
              <a:t>3. The motivation behind their generous actions shows that they are optimistic and never lose sight of the good side of humans.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4" grpId="0" bldLvl="0" animBg="1"/>
      <p:bldP spid="5"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平行四边形 3"/>
          <p:cNvSpPr/>
          <p:nvPr/>
        </p:nvSpPr>
        <p:spPr>
          <a:xfrm>
            <a:off x="900077" y="360961"/>
            <a:ext cx="5486436" cy="699576"/>
          </a:xfrm>
          <a:prstGeom prst="parallelogram">
            <a:avLst/>
          </a:prstGeom>
          <a:solidFill>
            <a:srgbClr val="22A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latin typeface="宋体" panose="02010600030101010101" pitchFamily="2" charset="-122"/>
                <a:ea typeface="宋体" panose="02010600030101010101" pitchFamily="2" charset="-122"/>
                <a:sym typeface="Arial" panose="020B0604020202020204"/>
              </a:rPr>
              <a:t>核心词汇</a:t>
            </a:r>
          </a:p>
        </p:txBody>
      </p:sp>
      <p:pic>
        <p:nvPicPr>
          <p:cNvPr id="10" name="图片 9" descr="66"/>
          <p:cNvPicPr>
            <a:picLocks noChangeAspect="1"/>
          </p:cNvPicPr>
          <p:nvPr/>
        </p:nvPicPr>
        <p:blipFill>
          <a:blip r:embed="rId2" cstate="print"/>
          <a:stretch>
            <a:fillRect/>
          </a:stretch>
        </p:blipFill>
        <p:spPr>
          <a:xfrm>
            <a:off x="327660" y="314294"/>
            <a:ext cx="762000" cy="746760"/>
          </a:xfrm>
          <a:prstGeom prst="rect">
            <a:avLst/>
          </a:prstGeom>
        </p:spPr>
      </p:pic>
      <p:sp>
        <p:nvSpPr>
          <p:cNvPr id="21" name="平行四边形 20"/>
          <p:cNvSpPr/>
          <p:nvPr/>
        </p:nvSpPr>
        <p:spPr>
          <a:xfrm>
            <a:off x="6515100" y="2743200"/>
            <a:ext cx="3612515" cy="699770"/>
          </a:xfrm>
          <a:prstGeom prst="parallelogram">
            <a:avLst/>
          </a:prstGeom>
          <a:solidFill>
            <a:srgbClr val="22A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b="1">
                <a:latin typeface="Calibri" panose="020F0502020204030204" pitchFamily="34" charset="0"/>
                <a:ea typeface="微软雅黑" panose="020B0503020204020204" charset="-122"/>
                <a:cs typeface="Calibri" panose="020F0502020204030204" pitchFamily="34" charset="0"/>
                <a:sym typeface="Arial" panose="020B0604020202020204"/>
              </a:rPr>
              <a:t>instant</a:t>
            </a:r>
          </a:p>
        </p:txBody>
      </p:sp>
      <p:sp>
        <p:nvSpPr>
          <p:cNvPr id="2" name="平行四边形 1"/>
          <p:cNvSpPr/>
          <p:nvPr/>
        </p:nvSpPr>
        <p:spPr>
          <a:xfrm>
            <a:off x="1261110" y="3647440"/>
            <a:ext cx="3612515" cy="699770"/>
          </a:xfrm>
          <a:prstGeom prst="parallelogram">
            <a:avLst/>
          </a:prstGeom>
          <a:solidFill>
            <a:srgbClr val="22A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b="1">
                <a:latin typeface="Calibri" panose="020F0502020204030204" pitchFamily="34" charset="0"/>
                <a:ea typeface="微软雅黑" panose="020B0503020204020204" charset="-122"/>
                <a:cs typeface="Calibri" panose="020F0502020204030204" pitchFamily="34" charset="0"/>
                <a:sym typeface="Arial" panose="020B0604020202020204"/>
              </a:rPr>
              <a:t>guide</a:t>
            </a:r>
          </a:p>
        </p:txBody>
      </p:sp>
      <p:sp>
        <p:nvSpPr>
          <p:cNvPr id="3" name="平行四边形 2"/>
          <p:cNvSpPr/>
          <p:nvPr/>
        </p:nvSpPr>
        <p:spPr>
          <a:xfrm>
            <a:off x="6638925" y="4460875"/>
            <a:ext cx="3612515" cy="699770"/>
          </a:xfrm>
          <a:prstGeom prst="parallelogram">
            <a:avLst/>
          </a:prstGeom>
          <a:solidFill>
            <a:srgbClr val="22A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b="1">
                <a:latin typeface="Calibri" panose="020F0502020204030204" pitchFamily="34" charset="0"/>
                <a:ea typeface="微软雅黑" panose="020B0503020204020204" charset="-122"/>
                <a:cs typeface="Calibri" panose="020F0502020204030204" pitchFamily="34" charset="0"/>
                <a:sym typeface="Arial" panose="020B0604020202020204"/>
              </a:rPr>
              <a:t>previous</a:t>
            </a:r>
          </a:p>
        </p:txBody>
      </p:sp>
      <p:sp>
        <p:nvSpPr>
          <p:cNvPr id="5" name="平行四边形 4"/>
          <p:cNvSpPr/>
          <p:nvPr/>
        </p:nvSpPr>
        <p:spPr>
          <a:xfrm>
            <a:off x="995680" y="5252085"/>
            <a:ext cx="3612515" cy="699770"/>
          </a:xfrm>
          <a:prstGeom prst="parallelogram">
            <a:avLst/>
          </a:prstGeom>
          <a:solidFill>
            <a:srgbClr val="22A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b="1">
                <a:latin typeface="Calibri" panose="020F0502020204030204" pitchFamily="34" charset="0"/>
                <a:ea typeface="微软雅黑" panose="020B0503020204020204" charset="-122"/>
                <a:cs typeface="Calibri" panose="020F0502020204030204" pitchFamily="34" charset="0"/>
                <a:sym typeface="Arial" panose="020B0604020202020204"/>
              </a:rPr>
              <a:t>lack</a:t>
            </a:r>
          </a:p>
        </p:txBody>
      </p:sp>
      <p:sp>
        <p:nvSpPr>
          <p:cNvPr id="6" name="平行四边形 5"/>
          <p:cNvSpPr/>
          <p:nvPr/>
        </p:nvSpPr>
        <p:spPr>
          <a:xfrm>
            <a:off x="1261110" y="2043430"/>
            <a:ext cx="3612515" cy="699770"/>
          </a:xfrm>
          <a:prstGeom prst="parallelogram">
            <a:avLst/>
          </a:prstGeom>
          <a:solidFill>
            <a:srgbClr val="22A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b="1">
                <a:latin typeface="Calibri" panose="020F0502020204030204" pitchFamily="34" charset="0"/>
                <a:ea typeface="微软雅黑" panose="020B0503020204020204" charset="-122"/>
                <a:cs typeface="Calibri" panose="020F0502020204030204" pitchFamily="34" charset="0"/>
                <a:sym typeface="Arial" panose="020B0604020202020204"/>
              </a:rPr>
              <a:t>impression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平行四边形 20"/>
          <p:cNvSpPr/>
          <p:nvPr/>
        </p:nvSpPr>
        <p:spPr>
          <a:xfrm>
            <a:off x="1155866" y="872035"/>
            <a:ext cx="2700671" cy="699576"/>
          </a:xfrm>
          <a:prstGeom prst="parallelogram">
            <a:avLst/>
          </a:prstGeom>
          <a:solidFill>
            <a:srgbClr val="22A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latin typeface="Calibri" panose="020F0502020204030204" pitchFamily="34" charset="0"/>
              <a:ea typeface="微软雅黑" panose="020B0503020204020204" charset="-122"/>
              <a:cs typeface="Calibri" panose="020F0502020204030204" pitchFamily="34" charset="0"/>
              <a:sym typeface="Arial" panose="020B0604020202020204"/>
            </a:endParaRPr>
          </a:p>
        </p:txBody>
      </p:sp>
      <p:sp>
        <p:nvSpPr>
          <p:cNvPr id="22" name="Rectangle 18"/>
          <p:cNvSpPr>
            <a:spLocks noChangeArrowheads="1"/>
          </p:cNvSpPr>
          <p:nvPr/>
        </p:nvSpPr>
        <p:spPr bwMode="auto">
          <a:xfrm>
            <a:off x="1324504" y="1003255"/>
            <a:ext cx="1978660" cy="430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fontAlgn="base">
              <a:spcBef>
                <a:spcPct val="0"/>
              </a:spcBef>
              <a:spcAft>
                <a:spcPct val="0"/>
              </a:spcAft>
            </a:pPr>
            <a:r>
              <a:rPr lang="en-US" altLang="zh-CN" sz="2800" b="1" dirty="0">
                <a:latin typeface="Calibri" panose="020F0502020204030204" pitchFamily="34" charset="0"/>
                <a:cs typeface="Calibri" panose="020F0502020204030204" pitchFamily="34" charset="0"/>
              </a:rPr>
              <a:t>1. impression</a:t>
            </a:r>
            <a:endParaRPr lang="en-US" altLang="zh-CN" sz="2800" b="1" dirty="0">
              <a:solidFill>
                <a:schemeClr val="bg1"/>
              </a:solidFill>
              <a:latin typeface="Calibri" panose="020F0502020204030204" pitchFamily="34" charset="0"/>
              <a:ea typeface="微软雅黑" panose="020B0503020204020204" charset="-122"/>
              <a:cs typeface="Calibri" panose="020F0502020204030204" pitchFamily="34" charset="0"/>
              <a:sym typeface="Arial" panose="020B0604020202020204"/>
            </a:endParaRPr>
          </a:p>
        </p:txBody>
      </p:sp>
      <p:sp>
        <p:nvSpPr>
          <p:cNvPr id="23" name="平行四边形 22"/>
          <p:cNvSpPr/>
          <p:nvPr/>
        </p:nvSpPr>
        <p:spPr>
          <a:xfrm>
            <a:off x="3856355" y="871855"/>
            <a:ext cx="5881370" cy="699770"/>
          </a:xfrm>
          <a:prstGeom prst="parallelogram">
            <a:avLst/>
          </a:prstGeom>
          <a:solidFill>
            <a:srgbClr val="7ED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b="1" dirty="0">
                <a:solidFill>
                  <a:schemeClr val="tx1"/>
                </a:solidFill>
                <a:latin typeface="宋体" panose="02010600030101010101" pitchFamily="2" charset="-122"/>
                <a:ea typeface="宋体" panose="02010600030101010101" pitchFamily="2" charset="-122"/>
                <a:cs typeface="Times New Roman" panose="02020603050405020304" pitchFamily="18" charset="0"/>
                <a:sym typeface="Arial" panose="020B0604020202020204"/>
              </a:rPr>
              <a:t>总结</a:t>
            </a:r>
            <a:r>
              <a:rPr lang="en-US" altLang="zh-CN" sz="2800" b="1"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a:rPr>
              <a:t>impression</a:t>
            </a:r>
            <a:r>
              <a:rPr lang="zh-CN" altLang="en-US" sz="2800" b="1" dirty="0">
                <a:solidFill>
                  <a:schemeClr val="tx1"/>
                </a:solidFill>
                <a:latin typeface="宋体" panose="02010600030101010101" pitchFamily="2" charset="-122"/>
                <a:ea typeface="宋体" panose="02010600030101010101" pitchFamily="2" charset="-122"/>
                <a:cs typeface="Times New Roman" panose="02020603050405020304" pitchFamily="18" charset="0"/>
                <a:sym typeface="Arial" panose="020B0604020202020204"/>
              </a:rPr>
              <a:t>的意思和用法</a:t>
            </a:r>
            <a:r>
              <a:rPr lang="en-US" altLang="zh-CN" sz="2800" b="1"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a:rPr>
              <a:t> </a:t>
            </a:r>
            <a:endParaRPr lang="zh-CN" altLang="en-US" sz="2800" b="1"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a:endParaRPr>
          </a:p>
        </p:txBody>
      </p:sp>
      <p:sp>
        <p:nvSpPr>
          <p:cNvPr id="6" name="矩形 43"/>
          <p:cNvSpPr>
            <a:spLocks noChangeArrowheads="1"/>
          </p:cNvSpPr>
          <p:nvPr/>
        </p:nvSpPr>
        <p:spPr bwMode="auto">
          <a:xfrm>
            <a:off x="2083826" y="2097008"/>
            <a:ext cx="8044815" cy="1359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0" tIns="34286" rIns="68570" bIns="34286">
            <a:spAutoFit/>
          </a:bodyPr>
          <a:lstStyle/>
          <a:p>
            <a:pPr algn="l"/>
            <a:r>
              <a:rPr lang="en-US" sz="2800" b="1" dirty="0">
                <a:latin typeface="Calibri" panose="020F0502020204030204" pitchFamily="34" charset="0"/>
                <a:cs typeface="Calibri" panose="020F0502020204030204" pitchFamily="34" charset="0"/>
              </a:rPr>
              <a:t>My first impression of him was favourable. </a:t>
            </a:r>
          </a:p>
          <a:p>
            <a:pPr algn="l"/>
            <a:r>
              <a:rPr lang="en-US" sz="2800" b="1" dirty="0">
                <a:latin typeface="Calibri" panose="020F0502020204030204" pitchFamily="34" charset="0"/>
                <a:cs typeface="Calibri" panose="020F0502020204030204" pitchFamily="34" charset="0"/>
              </a:rPr>
              <a:t>She gives the impression of being very busy.</a:t>
            </a:r>
          </a:p>
          <a:p>
            <a:pPr algn="l"/>
            <a:r>
              <a:rPr lang="en-US" sz="2800" b="1" dirty="0">
                <a:latin typeface="Calibri" panose="020F0502020204030204" pitchFamily="34" charset="0"/>
                <a:cs typeface="Calibri" panose="020F0502020204030204" pitchFamily="34" charset="0"/>
              </a:rPr>
              <a:t>My impression is that there are still a lot of problems.</a:t>
            </a:r>
          </a:p>
        </p:txBody>
      </p:sp>
      <p:grpSp>
        <p:nvGrpSpPr>
          <p:cNvPr id="3" name="组合 54"/>
          <p:cNvGrpSpPr/>
          <p:nvPr/>
        </p:nvGrpSpPr>
        <p:grpSpPr bwMode="auto">
          <a:xfrm>
            <a:off x="1660584" y="2035251"/>
            <a:ext cx="400647" cy="400050"/>
            <a:chOff x="403" y="0"/>
            <a:chExt cx="533400" cy="533400"/>
          </a:xfrm>
          <a:solidFill>
            <a:srgbClr val="22ACEC"/>
          </a:solidFill>
        </p:grpSpPr>
        <p:sp>
          <p:nvSpPr>
            <p:cNvPr id="9" name="椭圆 55"/>
            <p:cNvSpPr>
              <a:spLocks noChangeArrowheads="1"/>
            </p:cNvSpPr>
            <p:nvPr/>
          </p:nvSpPr>
          <p:spPr bwMode="auto">
            <a:xfrm>
              <a:off x="403" y="0"/>
              <a:ext cx="533400" cy="533400"/>
            </a:xfrm>
            <a:prstGeom prst="ellipse">
              <a:avLst/>
            </a:prstGeom>
            <a:grp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chemeClr val="tx1">
                    <a:lumMod val="65000"/>
                    <a:lumOff val="35000"/>
                  </a:schemeClr>
                </a:solidFill>
                <a:latin typeface="Arial" panose="020B0604020202020204"/>
                <a:ea typeface="微软雅黑" panose="020B0503020204020204" charset="-122"/>
                <a:sym typeface="Arial" panose="020B0604020202020204"/>
              </a:endParaRPr>
            </a:p>
          </p:txBody>
        </p:sp>
        <p:sp>
          <p:nvSpPr>
            <p:cNvPr id="10" name="矩形 56"/>
            <p:cNvSpPr>
              <a:spLocks noChangeArrowheads="1"/>
            </p:cNvSpPr>
            <p:nvPr/>
          </p:nvSpPr>
          <p:spPr bwMode="auto">
            <a:xfrm>
              <a:off x="31065" y="82033"/>
              <a:ext cx="472075" cy="369332"/>
            </a:xfrm>
            <a:prstGeom prst="rect">
              <a:avLst/>
            </a:prstGeom>
            <a:noFill/>
            <a:ln>
              <a:noFill/>
            </a:ln>
            <a:extLst>
              <a:ext uri="{909E8E84-426E-40DD-AFC4-6F175D3DCCD1}">
                <a14:hiddenFill xmlns:a14="http://schemas.microsoft.com/office/drawing/2010/main">
                  <a:grp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1200" dirty="0">
                  <a:solidFill>
                    <a:schemeClr val="bg1"/>
                  </a:solidFill>
                  <a:latin typeface="Arial" panose="020B0604020202020204"/>
                  <a:ea typeface="微软雅黑" panose="020B0503020204020204" charset="-122"/>
                  <a:cs typeface="Arial" panose="020B0604020202020204" pitchFamily="34" charset="0"/>
                  <a:sym typeface="Arial" panose="020B0604020202020204"/>
                </a:rPr>
                <a:t>01</a:t>
              </a:r>
            </a:p>
          </p:txBody>
        </p:sp>
      </p:grpSp>
      <p:sp>
        <p:nvSpPr>
          <p:cNvPr id="11" name="矩形 57"/>
          <p:cNvSpPr>
            <a:spLocks noChangeArrowheads="1"/>
          </p:cNvSpPr>
          <p:nvPr/>
        </p:nvSpPr>
        <p:spPr bwMode="auto">
          <a:xfrm>
            <a:off x="2197735" y="4184015"/>
            <a:ext cx="8735060" cy="929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0" tIns="34286" rIns="68570" bIns="34286">
            <a:spAutoFit/>
          </a:bodyPr>
          <a:lstStyle/>
          <a:p>
            <a:r>
              <a:rPr sz="2800" b="1" dirty="0">
                <a:latin typeface="Calibri" panose="020F0502020204030204" pitchFamily="34" charset="0"/>
                <a:cs typeface="Calibri" panose="020F0502020204030204" pitchFamily="34" charset="0"/>
              </a:rPr>
              <a:t>His trip to India made a strong impression on him.</a:t>
            </a:r>
          </a:p>
          <a:p>
            <a:r>
              <a:rPr sz="2800" b="1" dirty="0">
                <a:latin typeface="Calibri" panose="020F0502020204030204" pitchFamily="34" charset="0"/>
                <a:cs typeface="Calibri" panose="020F0502020204030204" pitchFamily="34" charset="0"/>
              </a:rPr>
              <a:t>My words made no impression on her.</a:t>
            </a:r>
          </a:p>
        </p:txBody>
      </p:sp>
      <p:grpSp>
        <p:nvGrpSpPr>
          <p:cNvPr id="4" name="组合 59"/>
          <p:cNvGrpSpPr/>
          <p:nvPr/>
        </p:nvGrpSpPr>
        <p:grpSpPr bwMode="auto">
          <a:xfrm>
            <a:off x="1660585" y="4019594"/>
            <a:ext cx="400646" cy="400050"/>
            <a:chOff x="3566" y="0"/>
            <a:chExt cx="533400" cy="533400"/>
          </a:xfrm>
          <a:solidFill>
            <a:srgbClr val="19C9F5"/>
          </a:solidFill>
        </p:grpSpPr>
        <p:sp>
          <p:nvSpPr>
            <p:cNvPr id="14" name="椭圆 60"/>
            <p:cNvSpPr>
              <a:spLocks noChangeArrowheads="1"/>
            </p:cNvSpPr>
            <p:nvPr/>
          </p:nvSpPr>
          <p:spPr bwMode="auto">
            <a:xfrm>
              <a:off x="3566" y="0"/>
              <a:ext cx="533400" cy="533400"/>
            </a:xfrm>
            <a:prstGeom prst="ellipse">
              <a:avLst/>
            </a:prstGeom>
            <a:grp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chemeClr val="tx1">
                    <a:lumMod val="65000"/>
                    <a:lumOff val="35000"/>
                  </a:schemeClr>
                </a:solidFill>
                <a:latin typeface="Arial" panose="020B0604020202020204"/>
                <a:ea typeface="微软雅黑" panose="020B0503020204020204" charset="-122"/>
                <a:sym typeface="Arial" panose="020B0604020202020204"/>
              </a:endParaRPr>
            </a:p>
          </p:txBody>
        </p:sp>
        <p:sp>
          <p:nvSpPr>
            <p:cNvPr id="15" name="矩形 61"/>
            <p:cNvSpPr>
              <a:spLocks noChangeArrowheads="1"/>
            </p:cNvSpPr>
            <p:nvPr/>
          </p:nvSpPr>
          <p:spPr bwMode="auto">
            <a:xfrm>
              <a:off x="15218" y="82200"/>
              <a:ext cx="472075" cy="369332"/>
            </a:xfrm>
            <a:prstGeom prst="rect">
              <a:avLst/>
            </a:prstGeom>
            <a:noFill/>
            <a:ln>
              <a:noFill/>
            </a:ln>
            <a:extLst>
              <a:ext uri="{909E8E84-426E-40DD-AFC4-6F175D3DCCD1}">
                <a14:hiddenFill xmlns:a14="http://schemas.microsoft.com/office/drawing/2010/main">
                  <a:grp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1200" dirty="0">
                  <a:solidFill>
                    <a:schemeClr val="bg1"/>
                  </a:solidFill>
                  <a:latin typeface="Arial" panose="020B0604020202020204"/>
                  <a:ea typeface="微软雅黑" panose="020B0503020204020204" charset="-122"/>
                  <a:cs typeface="Arial" panose="020B0604020202020204" pitchFamily="34" charset="0"/>
                  <a:sym typeface="Arial" panose="020B0604020202020204"/>
                </a:rPr>
                <a:t>02</a:t>
              </a:r>
              <a:endParaRPr lang="zh-CN" altLang="en-US" sz="1200" dirty="0">
                <a:solidFill>
                  <a:schemeClr val="bg1"/>
                </a:solidFill>
                <a:latin typeface="Arial" panose="020B0604020202020204"/>
                <a:ea typeface="微软雅黑" panose="020B0503020204020204" charset="-122"/>
                <a:cs typeface="Arial" panose="020B0604020202020204" pitchFamily="34" charset="0"/>
                <a:sym typeface="Arial" panose="020B0604020202020204"/>
              </a:endParaRPr>
            </a:p>
          </p:txBody>
        </p:sp>
      </p:grpSp>
      <p:pic>
        <p:nvPicPr>
          <p:cNvPr id="2" name="图片 1"/>
          <p:cNvPicPr>
            <a:picLocks noChangeAspect="1"/>
          </p:cNvPicPr>
          <p:nvPr/>
        </p:nvPicPr>
        <p:blipFill>
          <a:blip r:embed="rId3" cstate="print"/>
          <a:stretch>
            <a:fillRect/>
          </a:stretch>
        </p:blipFill>
        <p:spPr>
          <a:xfrm>
            <a:off x="288291" y="635635"/>
            <a:ext cx="756285" cy="594360"/>
          </a:xfrm>
          <a:prstGeom prst="rect">
            <a:avLst/>
          </a:prstGeom>
        </p:spPr>
      </p:pic>
      <p:sp>
        <p:nvSpPr>
          <p:cNvPr id="7" name="文本框 6"/>
          <p:cNvSpPr txBox="1"/>
          <p:nvPr/>
        </p:nvSpPr>
        <p:spPr>
          <a:xfrm>
            <a:off x="9054465" y="1946275"/>
            <a:ext cx="2707640" cy="953135"/>
          </a:xfrm>
          <a:prstGeom prst="rect">
            <a:avLst/>
          </a:prstGeom>
          <a:noFill/>
        </p:spPr>
        <p:txBody>
          <a:bodyPr wrap="square" rtlCol="0">
            <a:spAutoFit/>
          </a:bodyPr>
          <a:lstStyle/>
          <a:p>
            <a:r>
              <a:rPr lang="en-US" altLang="zh-CN" sz="2800" b="1">
                <a:solidFill>
                  <a:srgbClr val="0070C0"/>
                </a:solidFill>
                <a:latin typeface="Calibri" panose="020F0502020204030204" pitchFamily="34" charset="0"/>
                <a:ea typeface="宋体" panose="02010600030101010101" pitchFamily="2" charset="-122"/>
                <a:cs typeface="Calibri" panose="020F0502020204030204" pitchFamily="34" charset="0"/>
              </a:rPr>
              <a:t>idea/opinion</a:t>
            </a:r>
            <a:r>
              <a:rPr lang="en-US" altLang="zh-CN" sz="2800" b="1">
                <a:solidFill>
                  <a:srgbClr val="0070C0"/>
                </a:solidFill>
                <a:latin typeface="宋体" panose="02010600030101010101" pitchFamily="2" charset="-122"/>
                <a:ea typeface="宋体" panose="02010600030101010101" pitchFamily="2" charset="-122"/>
              </a:rPr>
              <a:t> </a:t>
            </a:r>
          </a:p>
          <a:p>
            <a:r>
              <a:rPr lang="zh-CN" altLang="en-US" sz="2800" b="1">
                <a:solidFill>
                  <a:srgbClr val="0070C0"/>
                </a:solidFill>
                <a:latin typeface="宋体" panose="02010600030101010101" pitchFamily="2" charset="-122"/>
                <a:ea typeface="宋体" panose="02010600030101010101" pitchFamily="2" charset="-122"/>
              </a:rPr>
              <a:t>想法；看法 </a:t>
            </a:r>
          </a:p>
        </p:txBody>
      </p:sp>
      <p:sp>
        <p:nvSpPr>
          <p:cNvPr id="8" name="文本框 7"/>
          <p:cNvSpPr txBox="1"/>
          <p:nvPr/>
        </p:nvSpPr>
        <p:spPr>
          <a:xfrm>
            <a:off x="6357620" y="3404870"/>
            <a:ext cx="5015865" cy="953135"/>
          </a:xfrm>
          <a:prstGeom prst="rect">
            <a:avLst/>
          </a:prstGeom>
          <a:noFill/>
        </p:spPr>
        <p:txBody>
          <a:bodyPr wrap="square" rtlCol="0">
            <a:spAutoFit/>
          </a:bodyPr>
          <a:lstStyle/>
          <a:p>
            <a:r>
              <a:rPr lang="en-US" sz="2800" b="1">
                <a:solidFill>
                  <a:srgbClr val="FF0000"/>
                </a:solidFill>
                <a:latin typeface="Calibri" panose="020F0502020204030204" pitchFamily="34" charset="0"/>
                <a:ea typeface="宋体" panose="02010600030101010101" pitchFamily="2" charset="-122"/>
                <a:cs typeface="Calibri" panose="020F0502020204030204" pitchFamily="34" charset="0"/>
              </a:rPr>
              <a:t>impression of (sb/sth)</a:t>
            </a:r>
          </a:p>
          <a:p>
            <a:r>
              <a:rPr lang="en-US" sz="2800" b="1">
                <a:solidFill>
                  <a:srgbClr val="FF0000"/>
                </a:solidFill>
                <a:latin typeface="Calibri" panose="020F0502020204030204" pitchFamily="34" charset="0"/>
                <a:ea typeface="宋体" panose="02010600030101010101" pitchFamily="2" charset="-122"/>
                <a:cs typeface="Calibri" panose="020F0502020204030204" pitchFamily="34" charset="0"/>
              </a:rPr>
              <a:t>impression that </a:t>
            </a:r>
          </a:p>
        </p:txBody>
      </p:sp>
      <p:sp>
        <p:nvSpPr>
          <p:cNvPr id="5" name="文本框 4"/>
          <p:cNvSpPr txBox="1"/>
          <p:nvPr/>
        </p:nvSpPr>
        <p:spPr>
          <a:xfrm>
            <a:off x="10022840" y="4358005"/>
            <a:ext cx="1581785" cy="953135"/>
          </a:xfrm>
          <a:prstGeom prst="rect">
            <a:avLst/>
          </a:prstGeom>
          <a:noFill/>
        </p:spPr>
        <p:txBody>
          <a:bodyPr wrap="square" rtlCol="0">
            <a:spAutoFit/>
          </a:bodyPr>
          <a:lstStyle/>
          <a:p>
            <a:r>
              <a:rPr lang="en-US" altLang="zh-CN" sz="2800" b="1">
                <a:solidFill>
                  <a:srgbClr val="0070C0"/>
                </a:solidFill>
                <a:latin typeface="Calibri" panose="020F0502020204030204" pitchFamily="34" charset="0"/>
                <a:ea typeface="宋体" panose="02010600030101010101" pitchFamily="2" charset="-122"/>
                <a:cs typeface="Calibri" panose="020F0502020204030204" pitchFamily="34" charset="0"/>
              </a:rPr>
              <a:t>effect </a:t>
            </a:r>
            <a:endParaRPr lang="en-US" altLang="zh-CN" sz="2800" b="1">
              <a:solidFill>
                <a:srgbClr val="0070C0"/>
              </a:solidFill>
              <a:latin typeface="宋体" panose="02010600030101010101" pitchFamily="2" charset="-122"/>
              <a:ea typeface="宋体" panose="02010600030101010101" pitchFamily="2" charset="-122"/>
            </a:endParaRPr>
          </a:p>
          <a:p>
            <a:r>
              <a:rPr lang="zh-CN" altLang="en-US" sz="2800" b="1">
                <a:solidFill>
                  <a:srgbClr val="0070C0"/>
                </a:solidFill>
                <a:latin typeface="宋体" panose="02010600030101010101" pitchFamily="2" charset="-122"/>
                <a:ea typeface="宋体" panose="02010600030101010101" pitchFamily="2" charset="-122"/>
              </a:rPr>
              <a:t>影响 </a:t>
            </a:r>
          </a:p>
        </p:txBody>
      </p:sp>
      <p:sp>
        <p:nvSpPr>
          <p:cNvPr id="17" name="文本框 16"/>
          <p:cNvSpPr txBox="1"/>
          <p:nvPr/>
        </p:nvSpPr>
        <p:spPr>
          <a:xfrm>
            <a:off x="6209665" y="5113020"/>
            <a:ext cx="3175000" cy="521970"/>
          </a:xfrm>
          <a:prstGeom prst="rect">
            <a:avLst/>
          </a:prstGeom>
          <a:noFill/>
        </p:spPr>
        <p:txBody>
          <a:bodyPr wrap="square" rtlCol="0">
            <a:spAutoFit/>
          </a:bodyPr>
          <a:lstStyle/>
          <a:p>
            <a:r>
              <a:rPr lang="en-US" sz="2800" b="1">
                <a:solidFill>
                  <a:srgbClr val="FF0000"/>
                </a:solidFill>
                <a:latin typeface="Calibri" panose="020F0502020204030204" pitchFamily="34" charset="0"/>
                <a:ea typeface="宋体" panose="02010600030101010101" pitchFamily="2" charset="-122"/>
                <a:cs typeface="Calibri" panose="020F0502020204030204" pitchFamily="34" charset="0"/>
              </a:rPr>
              <a:t>impression (on sb)</a:t>
            </a:r>
          </a:p>
        </p:txBody>
      </p:sp>
      <p:grpSp>
        <p:nvGrpSpPr>
          <p:cNvPr id="19" name="组合 64"/>
          <p:cNvGrpSpPr/>
          <p:nvPr/>
        </p:nvGrpSpPr>
        <p:grpSpPr bwMode="auto">
          <a:xfrm>
            <a:off x="1797104" y="5634731"/>
            <a:ext cx="400646" cy="400050"/>
            <a:chOff x="3566" y="0"/>
            <a:chExt cx="533400" cy="533400"/>
          </a:xfrm>
          <a:solidFill>
            <a:srgbClr val="7ED9F9"/>
          </a:solidFill>
        </p:grpSpPr>
        <p:sp>
          <p:nvSpPr>
            <p:cNvPr id="20" name="椭圆 65"/>
            <p:cNvSpPr>
              <a:spLocks noChangeArrowheads="1"/>
            </p:cNvSpPr>
            <p:nvPr/>
          </p:nvSpPr>
          <p:spPr bwMode="auto">
            <a:xfrm>
              <a:off x="3566" y="0"/>
              <a:ext cx="533400" cy="533400"/>
            </a:xfrm>
            <a:prstGeom prst="ellipse">
              <a:avLst/>
            </a:prstGeom>
            <a:grp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chemeClr val="tx1">
                    <a:lumMod val="65000"/>
                    <a:lumOff val="35000"/>
                  </a:schemeClr>
                </a:solidFill>
                <a:latin typeface="Arial" panose="020B0604020202020204"/>
                <a:ea typeface="微软雅黑" panose="020B0503020204020204" charset="-122"/>
                <a:sym typeface="Arial" panose="020B0604020202020204"/>
              </a:endParaRPr>
            </a:p>
          </p:txBody>
        </p:sp>
        <p:sp>
          <p:nvSpPr>
            <p:cNvPr id="25" name="矩形 66"/>
            <p:cNvSpPr>
              <a:spLocks noChangeArrowheads="1"/>
            </p:cNvSpPr>
            <p:nvPr/>
          </p:nvSpPr>
          <p:spPr bwMode="auto">
            <a:xfrm>
              <a:off x="15218" y="82033"/>
              <a:ext cx="472075" cy="369332"/>
            </a:xfrm>
            <a:prstGeom prst="rect">
              <a:avLst/>
            </a:prstGeom>
            <a:noFill/>
            <a:ln>
              <a:noFill/>
            </a:ln>
            <a:extLst>
              <a:ext uri="{909E8E84-426E-40DD-AFC4-6F175D3DCCD1}">
                <a14:hiddenFill xmlns:a14="http://schemas.microsoft.com/office/drawing/2010/main">
                  <a:grp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1200" dirty="0">
                  <a:solidFill>
                    <a:schemeClr val="bg1"/>
                  </a:solidFill>
                  <a:latin typeface="Arial" panose="020B0604020202020204"/>
                  <a:ea typeface="微软雅黑" panose="020B0503020204020204" charset="-122"/>
                  <a:cs typeface="Arial" panose="020B0604020202020204" pitchFamily="34" charset="0"/>
                  <a:sym typeface="Arial" panose="020B0604020202020204"/>
                </a:rPr>
                <a:t>03</a:t>
              </a:r>
              <a:endParaRPr lang="zh-CN" altLang="en-US" sz="1200" dirty="0">
                <a:solidFill>
                  <a:schemeClr val="bg1"/>
                </a:solidFill>
                <a:latin typeface="Arial" panose="020B0604020202020204"/>
                <a:ea typeface="微软雅黑" panose="020B0503020204020204" charset="-122"/>
                <a:cs typeface="Arial" panose="020B0604020202020204" pitchFamily="34" charset="0"/>
                <a:sym typeface="Arial" panose="020B0604020202020204"/>
              </a:endParaRPr>
            </a:p>
          </p:txBody>
        </p:sp>
      </p:grpSp>
      <p:sp>
        <p:nvSpPr>
          <p:cNvPr id="26" name="矩形 57"/>
          <p:cNvSpPr>
            <a:spLocks noChangeArrowheads="1"/>
          </p:cNvSpPr>
          <p:nvPr/>
        </p:nvSpPr>
        <p:spPr bwMode="auto">
          <a:xfrm>
            <a:off x="2335530" y="5525135"/>
            <a:ext cx="8735060" cy="1359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0" tIns="34286" rIns="68570" bIns="34286">
            <a:spAutoFit/>
          </a:bodyPr>
          <a:lstStyle/>
          <a:p>
            <a:r>
              <a:rPr lang="zh-CN" altLang="en-US" sz="2800" b="1" dirty="0">
                <a:latin typeface="Calibri" panose="020F0502020204030204" pitchFamily="34" charset="0"/>
                <a:cs typeface="Calibri" panose="020F0502020204030204" pitchFamily="34" charset="0"/>
              </a:rPr>
              <a:t>派生词</a:t>
            </a:r>
            <a:r>
              <a:rPr lang="en-US" altLang="zh-CN" sz="2800" b="1" dirty="0">
                <a:latin typeface="Calibri" panose="020F0502020204030204" pitchFamily="34" charset="0"/>
                <a:cs typeface="Calibri" panose="020F0502020204030204" pitchFamily="34" charset="0"/>
              </a:rPr>
              <a:t>:</a:t>
            </a:r>
            <a:endParaRPr lang="zh-CN" altLang="en-US" sz="2800" b="1" dirty="0">
              <a:latin typeface="Calibri" panose="020F0502020204030204" pitchFamily="34" charset="0"/>
              <a:cs typeface="Calibri" panose="020F0502020204030204" pitchFamily="34" charset="0"/>
            </a:endParaRPr>
          </a:p>
          <a:p>
            <a:r>
              <a:rPr lang="en-US" altLang="zh-CN" sz="2800" b="1" dirty="0">
                <a:latin typeface="Calibri" panose="020F0502020204030204" pitchFamily="34" charset="0"/>
                <a:cs typeface="Calibri" panose="020F0502020204030204" pitchFamily="34" charset="0"/>
              </a:rPr>
              <a:t>impress  给…留下深刻印象 </a:t>
            </a:r>
          </a:p>
          <a:p>
            <a:r>
              <a:rPr lang="en-US" altLang="zh-CN" sz="2800" b="1" dirty="0">
                <a:latin typeface="Calibri" panose="020F0502020204030204" pitchFamily="34" charset="0"/>
                <a:cs typeface="Calibri" panose="020F0502020204030204" pitchFamily="34" charset="0"/>
              </a:rPr>
              <a:t>impress sb with sth; impress sth on sb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linds(horizont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blinds(horizontal)">
                                      <p:cBhvr>
                                        <p:cTn id="2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5" grpId="0"/>
      <p:bldP spid="17" grpId="0"/>
      <p:bldP spid="2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平行四边形 20"/>
          <p:cNvSpPr/>
          <p:nvPr/>
        </p:nvSpPr>
        <p:spPr>
          <a:xfrm>
            <a:off x="1146976" y="886005"/>
            <a:ext cx="2700671" cy="699576"/>
          </a:xfrm>
          <a:prstGeom prst="parallelogram">
            <a:avLst/>
          </a:prstGeom>
          <a:solidFill>
            <a:srgbClr val="22A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
        <p:nvSpPr>
          <p:cNvPr id="22" name="Rectangle 18"/>
          <p:cNvSpPr>
            <a:spLocks noChangeArrowheads="1"/>
          </p:cNvSpPr>
          <p:nvPr/>
        </p:nvSpPr>
        <p:spPr bwMode="auto">
          <a:xfrm>
            <a:off x="1846307" y="1003255"/>
            <a:ext cx="664210" cy="430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fontAlgn="base">
              <a:spcBef>
                <a:spcPct val="0"/>
              </a:spcBef>
              <a:spcAft>
                <a:spcPct val="0"/>
              </a:spcAft>
            </a:pPr>
            <a:r>
              <a:rPr lang="en-US" altLang="zh-CN" sz="2800" b="1" dirty="0">
                <a:latin typeface="Calibri" panose="020F0502020204030204" pitchFamily="34" charset="0"/>
                <a:cs typeface="Calibri" panose="020F0502020204030204" pitchFamily="34" charset="0"/>
              </a:rPr>
              <a:t>Quiz</a:t>
            </a:r>
            <a:endParaRPr lang="en-US" altLang="zh-CN" sz="2800" b="1" dirty="0">
              <a:solidFill>
                <a:schemeClr val="bg1"/>
              </a:solidFill>
              <a:latin typeface="Calibri" panose="020F0502020204030204" pitchFamily="34" charset="0"/>
              <a:ea typeface="微软雅黑" panose="020B0503020204020204" charset="-122"/>
              <a:cs typeface="Calibri" panose="020F0502020204030204" pitchFamily="34" charset="0"/>
              <a:sym typeface="Arial" panose="020B0604020202020204"/>
            </a:endParaRPr>
          </a:p>
        </p:txBody>
      </p:sp>
      <p:sp>
        <p:nvSpPr>
          <p:cNvPr id="23" name="平行四边形 22"/>
          <p:cNvSpPr/>
          <p:nvPr/>
        </p:nvSpPr>
        <p:spPr>
          <a:xfrm>
            <a:off x="3950335" y="885825"/>
            <a:ext cx="3324225" cy="699770"/>
          </a:xfrm>
          <a:prstGeom prst="parallelogram">
            <a:avLst/>
          </a:prstGeom>
          <a:solidFill>
            <a:srgbClr val="7ED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chemeClr val="tx1"/>
                </a:solidFill>
                <a:latin typeface="宋体" panose="02010600030101010101" pitchFamily="2" charset="-122"/>
                <a:ea typeface="宋体" panose="02010600030101010101" pitchFamily="2" charset="-122"/>
                <a:sym typeface="Arial" panose="020B0604020202020204"/>
              </a:rPr>
              <a:t>填空</a:t>
            </a:r>
          </a:p>
        </p:txBody>
      </p:sp>
      <p:sp>
        <p:nvSpPr>
          <p:cNvPr id="6" name="矩形 43"/>
          <p:cNvSpPr>
            <a:spLocks noChangeArrowheads="1"/>
          </p:cNvSpPr>
          <p:nvPr/>
        </p:nvSpPr>
        <p:spPr bwMode="auto">
          <a:xfrm>
            <a:off x="2190507" y="2291318"/>
            <a:ext cx="9262110" cy="389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0" tIns="34286" rIns="68570" bIns="34286">
            <a:spAutoFit/>
          </a:bodyPr>
          <a:lstStyle/>
          <a:p>
            <a:pPr algn="l">
              <a:lnSpc>
                <a:spcPct val="75000"/>
              </a:lnSpc>
              <a:spcBef>
                <a:spcPct val="35000"/>
              </a:spcBef>
            </a:pPr>
            <a:r>
              <a:rPr lang="en-US" altLang="zh-CN" sz="2800" b="1" dirty="0">
                <a:latin typeface="Calibri" panose="020F0502020204030204" pitchFamily="34" charset="0"/>
                <a:ea typeface="华文新魏" pitchFamily="2" charset="-122"/>
                <a:cs typeface="Calibri" panose="020F0502020204030204" pitchFamily="34" charset="0"/>
              </a:rPr>
              <a:t>Her beauty left a deep ____________ the man. </a:t>
            </a:r>
          </a:p>
        </p:txBody>
      </p:sp>
      <p:grpSp>
        <p:nvGrpSpPr>
          <p:cNvPr id="3" name="组合 54"/>
          <p:cNvGrpSpPr/>
          <p:nvPr/>
        </p:nvGrpSpPr>
        <p:grpSpPr bwMode="auto">
          <a:xfrm>
            <a:off x="1677729" y="2291156"/>
            <a:ext cx="400647" cy="400050"/>
            <a:chOff x="403" y="0"/>
            <a:chExt cx="533400" cy="533400"/>
          </a:xfrm>
          <a:solidFill>
            <a:srgbClr val="22ACEC"/>
          </a:solidFill>
        </p:grpSpPr>
        <p:sp>
          <p:nvSpPr>
            <p:cNvPr id="9" name="椭圆 55"/>
            <p:cNvSpPr>
              <a:spLocks noChangeArrowheads="1"/>
            </p:cNvSpPr>
            <p:nvPr/>
          </p:nvSpPr>
          <p:spPr bwMode="auto">
            <a:xfrm>
              <a:off x="403" y="0"/>
              <a:ext cx="533400" cy="533400"/>
            </a:xfrm>
            <a:prstGeom prst="ellipse">
              <a:avLst/>
            </a:prstGeom>
            <a:grp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chemeClr val="tx1">
                    <a:lumMod val="65000"/>
                    <a:lumOff val="35000"/>
                  </a:schemeClr>
                </a:solidFill>
                <a:latin typeface="Arial" panose="020B0604020202020204"/>
                <a:ea typeface="微软雅黑" panose="020B0503020204020204" charset="-122"/>
                <a:sym typeface="Arial" panose="020B0604020202020204"/>
              </a:endParaRPr>
            </a:p>
          </p:txBody>
        </p:sp>
        <p:sp>
          <p:nvSpPr>
            <p:cNvPr id="10" name="矩形 56"/>
            <p:cNvSpPr>
              <a:spLocks noChangeArrowheads="1"/>
            </p:cNvSpPr>
            <p:nvPr/>
          </p:nvSpPr>
          <p:spPr bwMode="auto">
            <a:xfrm>
              <a:off x="31065" y="82033"/>
              <a:ext cx="472075" cy="369332"/>
            </a:xfrm>
            <a:prstGeom prst="rect">
              <a:avLst/>
            </a:prstGeom>
            <a:noFill/>
            <a:ln>
              <a:noFill/>
            </a:ln>
            <a:extLst>
              <a:ext uri="{909E8E84-426E-40DD-AFC4-6F175D3DCCD1}">
                <a14:hiddenFill xmlns:a14="http://schemas.microsoft.com/office/drawing/2010/main">
                  <a:grp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1200" dirty="0">
                  <a:solidFill>
                    <a:schemeClr val="bg1"/>
                  </a:solidFill>
                  <a:latin typeface="Arial" panose="020B0604020202020204"/>
                  <a:ea typeface="微软雅黑" panose="020B0503020204020204" charset="-122"/>
                  <a:cs typeface="Arial" panose="020B0604020202020204" pitchFamily="34" charset="0"/>
                  <a:sym typeface="Arial" panose="020B0604020202020204"/>
                </a:rPr>
                <a:t>01</a:t>
              </a:r>
            </a:p>
          </p:txBody>
        </p:sp>
      </p:grpSp>
      <p:grpSp>
        <p:nvGrpSpPr>
          <p:cNvPr id="4" name="组合 59"/>
          <p:cNvGrpSpPr/>
          <p:nvPr/>
        </p:nvGrpSpPr>
        <p:grpSpPr bwMode="auto">
          <a:xfrm>
            <a:off x="1668840" y="3229019"/>
            <a:ext cx="400646" cy="400050"/>
            <a:chOff x="3566" y="0"/>
            <a:chExt cx="533400" cy="533400"/>
          </a:xfrm>
          <a:solidFill>
            <a:srgbClr val="19C9F5"/>
          </a:solidFill>
        </p:grpSpPr>
        <p:sp>
          <p:nvSpPr>
            <p:cNvPr id="14" name="椭圆 60"/>
            <p:cNvSpPr>
              <a:spLocks noChangeArrowheads="1"/>
            </p:cNvSpPr>
            <p:nvPr/>
          </p:nvSpPr>
          <p:spPr bwMode="auto">
            <a:xfrm>
              <a:off x="3566" y="0"/>
              <a:ext cx="533400" cy="533400"/>
            </a:xfrm>
            <a:prstGeom prst="ellipse">
              <a:avLst/>
            </a:prstGeom>
            <a:grp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chemeClr val="tx1">
                    <a:lumMod val="65000"/>
                    <a:lumOff val="35000"/>
                  </a:schemeClr>
                </a:solidFill>
                <a:latin typeface="Arial" panose="020B0604020202020204"/>
                <a:ea typeface="微软雅黑" panose="020B0503020204020204" charset="-122"/>
                <a:sym typeface="Arial" panose="020B0604020202020204"/>
              </a:endParaRPr>
            </a:p>
          </p:txBody>
        </p:sp>
        <p:sp>
          <p:nvSpPr>
            <p:cNvPr id="15" name="矩形 61"/>
            <p:cNvSpPr>
              <a:spLocks noChangeArrowheads="1"/>
            </p:cNvSpPr>
            <p:nvPr/>
          </p:nvSpPr>
          <p:spPr bwMode="auto">
            <a:xfrm>
              <a:off x="15218" y="82200"/>
              <a:ext cx="472075" cy="369332"/>
            </a:xfrm>
            <a:prstGeom prst="rect">
              <a:avLst/>
            </a:prstGeom>
            <a:noFill/>
            <a:ln>
              <a:noFill/>
            </a:ln>
            <a:extLst>
              <a:ext uri="{909E8E84-426E-40DD-AFC4-6F175D3DCCD1}">
                <a14:hiddenFill xmlns:a14="http://schemas.microsoft.com/office/drawing/2010/main">
                  <a:grp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1200" dirty="0">
                  <a:solidFill>
                    <a:schemeClr val="bg1"/>
                  </a:solidFill>
                  <a:latin typeface="Arial" panose="020B0604020202020204"/>
                  <a:ea typeface="微软雅黑" panose="020B0503020204020204" charset="-122"/>
                  <a:cs typeface="Arial" panose="020B0604020202020204" pitchFamily="34" charset="0"/>
                  <a:sym typeface="Arial" panose="020B0604020202020204"/>
                </a:rPr>
                <a:t>02</a:t>
              </a:r>
              <a:endParaRPr lang="zh-CN" altLang="en-US" sz="1200" dirty="0">
                <a:solidFill>
                  <a:schemeClr val="bg1"/>
                </a:solidFill>
                <a:latin typeface="Arial" panose="020B0604020202020204"/>
                <a:ea typeface="微软雅黑" panose="020B0503020204020204" charset="-122"/>
                <a:cs typeface="Arial" panose="020B0604020202020204" pitchFamily="34" charset="0"/>
                <a:sym typeface="Arial" panose="020B0604020202020204"/>
              </a:endParaRPr>
            </a:p>
          </p:txBody>
        </p:sp>
      </p:grpSp>
      <p:pic>
        <p:nvPicPr>
          <p:cNvPr id="2" name="图片 1"/>
          <p:cNvPicPr>
            <a:picLocks noChangeAspect="1"/>
          </p:cNvPicPr>
          <p:nvPr/>
        </p:nvPicPr>
        <p:blipFill>
          <a:blip r:embed="rId3" cstate="print"/>
          <a:stretch>
            <a:fillRect/>
          </a:stretch>
        </p:blipFill>
        <p:spPr>
          <a:xfrm>
            <a:off x="288291" y="635635"/>
            <a:ext cx="756285" cy="594360"/>
          </a:xfrm>
          <a:prstGeom prst="rect">
            <a:avLst/>
          </a:prstGeom>
        </p:spPr>
      </p:pic>
      <p:sp>
        <p:nvSpPr>
          <p:cNvPr id="29" name="Text Box 6"/>
          <p:cNvSpPr txBox="1">
            <a:spLocks noChangeArrowheads="1"/>
          </p:cNvSpPr>
          <p:nvPr/>
        </p:nvSpPr>
        <p:spPr bwMode="auto">
          <a:xfrm>
            <a:off x="5568315" y="2159000"/>
            <a:ext cx="2278380" cy="521970"/>
          </a:xfrm>
          <a:prstGeom prst="rect">
            <a:avLst/>
          </a:prstGeom>
          <a:noFill/>
          <a:ln w="9525">
            <a:noFill/>
            <a:miter lim="800000"/>
          </a:ln>
        </p:spPr>
        <p:txBody>
          <a:bodyPr wrap="square">
            <a:spAutoFit/>
          </a:bodyPr>
          <a:lstStyle/>
          <a:p>
            <a:pPr>
              <a:spcBef>
                <a:spcPct val="50000"/>
              </a:spcBef>
            </a:pPr>
            <a:r>
              <a:rPr lang="en-US" altLang="zh-CN" sz="2800" b="1" dirty="0">
                <a:solidFill>
                  <a:srgbClr val="FF0000"/>
                </a:solidFill>
                <a:latin typeface="Calibri" panose="020F0502020204030204" pitchFamily="34" charset="0"/>
                <a:ea typeface="华文新魏" pitchFamily="2" charset="-122"/>
                <a:cs typeface="Calibri" panose="020F0502020204030204" pitchFamily="34" charset="0"/>
              </a:rPr>
              <a:t>impression on</a:t>
            </a:r>
          </a:p>
        </p:txBody>
      </p:sp>
      <p:sp>
        <p:nvSpPr>
          <p:cNvPr id="30" name="Text Box 7"/>
          <p:cNvSpPr txBox="1">
            <a:spLocks noChangeArrowheads="1"/>
          </p:cNvSpPr>
          <p:nvPr/>
        </p:nvSpPr>
        <p:spPr bwMode="auto">
          <a:xfrm>
            <a:off x="4368165" y="4974590"/>
            <a:ext cx="2105025" cy="521970"/>
          </a:xfrm>
          <a:prstGeom prst="rect">
            <a:avLst/>
          </a:prstGeom>
          <a:noFill/>
          <a:ln w="9525">
            <a:noFill/>
            <a:miter lim="800000"/>
          </a:ln>
        </p:spPr>
        <p:txBody>
          <a:bodyPr wrap="square">
            <a:spAutoFit/>
          </a:bodyPr>
          <a:lstStyle/>
          <a:p>
            <a:pPr>
              <a:spcBef>
                <a:spcPct val="50000"/>
              </a:spcBef>
            </a:pPr>
            <a:r>
              <a:rPr lang="en-US" altLang="zh-CN" sz="2800" b="1" dirty="0">
                <a:solidFill>
                  <a:srgbClr val="FF0000"/>
                </a:solidFill>
                <a:latin typeface="Calibri" panose="020F0502020204030204" pitchFamily="34" charset="0"/>
                <a:ea typeface="华文新魏" pitchFamily="2" charset="-122"/>
                <a:cs typeface="Calibri" panose="020F0502020204030204" pitchFamily="34" charset="0"/>
                <a:sym typeface="+mn-ea"/>
              </a:rPr>
              <a:t>impressed</a:t>
            </a:r>
          </a:p>
        </p:txBody>
      </p:sp>
      <p:sp>
        <p:nvSpPr>
          <p:cNvPr id="8" name="矩形 43"/>
          <p:cNvSpPr>
            <a:spLocks noChangeArrowheads="1"/>
          </p:cNvSpPr>
          <p:nvPr/>
        </p:nvSpPr>
        <p:spPr bwMode="auto">
          <a:xfrm>
            <a:off x="2190507" y="3229213"/>
            <a:ext cx="9431020" cy="864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0" tIns="34286" rIns="68570" bIns="34286">
            <a:spAutoFit/>
          </a:bodyPr>
          <a:lstStyle/>
          <a:p>
            <a:pPr algn="l">
              <a:lnSpc>
                <a:spcPct val="75000"/>
              </a:lnSpc>
              <a:spcBef>
                <a:spcPct val="35000"/>
              </a:spcBef>
            </a:pPr>
            <a:r>
              <a:rPr lang="zh-CN" altLang="en-US" sz="2800" b="1" dirty="0">
                <a:latin typeface="Calibri" panose="020F0502020204030204" pitchFamily="34" charset="0"/>
                <a:ea typeface="华文新魏" pitchFamily="2" charset="-122"/>
                <a:cs typeface="Calibri" panose="020F0502020204030204" pitchFamily="34" charset="0"/>
              </a:rPr>
              <a:t>我认为当我在公园遇到他时，给他留下了很好的第一印象。</a:t>
            </a:r>
            <a:endParaRPr lang="en-US" altLang="zh-CN" sz="2800" b="1" dirty="0">
              <a:latin typeface="Calibri" panose="020F0502020204030204" pitchFamily="34" charset="0"/>
              <a:ea typeface="华文新魏" pitchFamily="2" charset="-122"/>
              <a:cs typeface="Calibri" panose="020F0502020204030204" pitchFamily="34" charset="0"/>
            </a:endParaRPr>
          </a:p>
          <a:p>
            <a:pPr algn="l">
              <a:lnSpc>
                <a:spcPct val="75000"/>
              </a:lnSpc>
              <a:spcBef>
                <a:spcPct val="35000"/>
              </a:spcBef>
            </a:pPr>
            <a:r>
              <a:rPr lang="en-US" altLang="zh-CN" sz="2800" b="1" dirty="0">
                <a:latin typeface="Calibri" panose="020F0502020204030204" pitchFamily="34" charset="0"/>
                <a:ea typeface="华文新魏" pitchFamily="2" charset="-122"/>
                <a:cs typeface="Calibri" panose="020F0502020204030204" pitchFamily="34" charset="0"/>
              </a:rPr>
              <a:t>I think I ____________________ when I met him at the park.</a:t>
            </a:r>
          </a:p>
        </p:txBody>
      </p:sp>
      <p:sp>
        <p:nvSpPr>
          <p:cNvPr id="13" name="Text Box 6"/>
          <p:cNvSpPr txBox="1">
            <a:spLocks noChangeArrowheads="1"/>
          </p:cNvSpPr>
          <p:nvPr/>
        </p:nvSpPr>
        <p:spPr bwMode="auto">
          <a:xfrm>
            <a:off x="3430270" y="3567430"/>
            <a:ext cx="3981450" cy="521970"/>
          </a:xfrm>
          <a:prstGeom prst="rect">
            <a:avLst/>
          </a:prstGeom>
          <a:noFill/>
          <a:ln w="9525">
            <a:noFill/>
            <a:miter lim="800000"/>
          </a:ln>
        </p:spPr>
        <p:txBody>
          <a:bodyPr wrap="square">
            <a:spAutoFit/>
          </a:bodyPr>
          <a:lstStyle/>
          <a:p>
            <a:pPr>
              <a:spcBef>
                <a:spcPct val="50000"/>
              </a:spcBef>
            </a:pPr>
            <a:r>
              <a:rPr lang="en-US" altLang="zh-CN" sz="2800" b="1" dirty="0">
                <a:solidFill>
                  <a:srgbClr val="FF0000"/>
                </a:solidFill>
                <a:latin typeface="Calibri" panose="020F0502020204030204" pitchFamily="34" charset="0"/>
                <a:ea typeface="华文新魏" pitchFamily="2" charset="-122"/>
                <a:cs typeface="Calibri" panose="020F0502020204030204" pitchFamily="34" charset="0"/>
                <a:sym typeface="+mn-ea"/>
              </a:rPr>
              <a:t>made a first impression</a:t>
            </a:r>
          </a:p>
        </p:txBody>
      </p:sp>
      <p:grpSp>
        <p:nvGrpSpPr>
          <p:cNvPr id="12" name="组合 64"/>
          <p:cNvGrpSpPr/>
          <p:nvPr/>
        </p:nvGrpSpPr>
        <p:grpSpPr bwMode="auto">
          <a:xfrm>
            <a:off x="1677724" y="4385051"/>
            <a:ext cx="400646" cy="400050"/>
            <a:chOff x="3566" y="0"/>
            <a:chExt cx="533400" cy="533400"/>
          </a:xfrm>
          <a:solidFill>
            <a:srgbClr val="7ED9F9"/>
          </a:solidFill>
        </p:grpSpPr>
        <p:sp>
          <p:nvSpPr>
            <p:cNvPr id="11" name="椭圆 65"/>
            <p:cNvSpPr>
              <a:spLocks noChangeArrowheads="1"/>
            </p:cNvSpPr>
            <p:nvPr/>
          </p:nvSpPr>
          <p:spPr bwMode="auto">
            <a:xfrm>
              <a:off x="3566" y="0"/>
              <a:ext cx="533400" cy="533400"/>
            </a:xfrm>
            <a:prstGeom prst="ellipse">
              <a:avLst/>
            </a:prstGeom>
            <a:grp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chemeClr val="tx1">
                    <a:lumMod val="65000"/>
                    <a:lumOff val="35000"/>
                  </a:schemeClr>
                </a:solidFill>
                <a:latin typeface="Arial" panose="020B0604020202020204"/>
                <a:ea typeface="微软雅黑" panose="020B0503020204020204" charset="-122"/>
                <a:sym typeface="Arial" panose="020B0604020202020204"/>
              </a:endParaRPr>
            </a:p>
          </p:txBody>
        </p:sp>
        <p:sp>
          <p:nvSpPr>
            <p:cNvPr id="16" name="矩形 66"/>
            <p:cNvSpPr>
              <a:spLocks noChangeArrowheads="1"/>
            </p:cNvSpPr>
            <p:nvPr/>
          </p:nvSpPr>
          <p:spPr bwMode="auto">
            <a:xfrm>
              <a:off x="15218" y="82033"/>
              <a:ext cx="472075" cy="369332"/>
            </a:xfrm>
            <a:prstGeom prst="rect">
              <a:avLst/>
            </a:prstGeom>
            <a:noFill/>
            <a:ln>
              <a:noFill/>
            </a:ln>
            <a:extLst>
              <a:ext uri="{909E8E84-426E-40DD-AFC4-6F175D3DCCD1}">
                <a14:hiddenFill xmlns:a14="http://schemas.microsoft.com/office/drawing/2010/main">
                  <a:grp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1200" dirty="0">
                  <a:solidFill>
                    <a:schemeClr val="bg1"/>
                  </a:solidFill>
                  <a:latin typeface="Arial" panose="020B0604020202020204"/>
                  <a:ea typeface="微软雅黑" panose="020B0503020204020204" charset="-122"/>
                  <a:cs typeface="Arial" panose="020B0604020202020204" pitchFamily="34" charset="0"/>
                  <a:sym typeface="Arial" panose="020B0604020202020204"/>
                </a:rPr>
                <a:t>03</a:t>
              </a:r>
              <a:endParaRPr lang="zh-CN" altLang="en-US" sz="1200" dirty="0">
                <a:solidFill>
                  <a:schemeClr val="bg1"/>
                </a:solidFill>
                <a:latin typeface="Arial" panose="020B0604020202020204"/>
                <a:ea typeface="微软雅黑" panose="020B0503020204020204" charset="-122"/>
                <a:cs typeface="Arial" panose="020B0604020202020204" pitchFamily="34" charset="0"/>
                <a:sym typeface="Arial" panose="020B0604020202020204"/>
              </a:endParaRPr>
            </a:p>
          </p:txBody>
        </p:sp>
      </p:grpSp>
      <p:sp>
        <p:nvSpPr>
          <p:cNvPr id="17" name="矩形 43"/>
          <p:cNvSpPr>
            <a:spLocks noChangeArrowheads="1"/>
          </p:cNvSpPr>
          <p:nvPr/>
        </p:nvSpPr>
        <p:spPr bwMode="auto">
          <a:xfrm>
            <a:off x="2190507" y="4632563"/>
            <a:ext cx="9765665" cy="864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0" tIns="34286" rIns="68570" bIns="34286">
            <a:spAutoFit/>
          </a:bodyPr>
          <a:lstStyle/>
          <a:p>
            <a:pPr algn="l">
              <a:lnSpc>
                <a:spcPct val="75000"/>
              </a:lnSpc>
              <a:spcBef>
                <a:spcPct val="35000"/>
              </a:spcBef>
            </a:pPr>
            <a:r>
              <a:rPr lang="zh-CN" altLang="en-US" sz="2800" b="1" dirty="0">
                <a:latin typeface="Calibri" panose="020F0502020204030204" pitchFamily="34" charset="0"/>
                <a:ea typeface="华文新魏" pitchFamily="2" charset="-122"/>
                <a:cs typeface="Calibri" panose="020F0502020204030204" pitchFamily="34" charset="0"/>
              </a:rPr>
              <a:t>这位魔术师用他惊人的伎俩，给观众留下了深刻的印象。</a:t>
            </a:r>
            <a:endParaRPr lang="en-US" altLang="zh-CN" sz="2800" b="1" dirty="0">
              <a:latin typeface="Calibri" panose="020F0502020204030204" pitchFamily="34" charset="0"/>
              <a:ea typeface="华文新魏" pitchFamily="2" charset="-122"/>
              <a:cs typeface="Calibri" panose="020F0502020204030204" pitchFamily="34" charset="0"/>
            </a:endParaRPr>
          </a:p>
          <a:p>
            <a:pPr algn="l">
              <a:lnSpc>
                <a:spcPct val="75000"/>
              </a:lnSpc>
              <a:spcBef>
                <a:spcPct val="35000"/>
              </a:spcBef>
            </a:pPr>
            <a:r>
              <a:rPr lang="en-US" altLang="zh-CN" sz="2800" b="1" dirty="0">
                <a:latin typeface="Calibri" panose="020F0502020204030204" pitchFamily="34" charset="0"/>
                <a:ea typeface="华文新魏" pitchFamily="2" charset="-122"/>
                <a:cs typeface="Calibri" panose="020F0502020204030204" pitchFamily="34" charset="0"/>
              </a:rPr>
              <a:t>The magician  _________ the audience ______ his amazing tricks.</a:t>
            </a:r>
          </a:p>
        </p:txBody>
      </p:sp>
      <p:sp>
        <p:nvSpPr>
          <p:cNvPr id="5" name="Text Box 7"/>
          <p:cNvSpPr txBox="1">
            <a:spLocks noChangeArrowheads="1"/>
          </p:cNvSpPr>
          <p:nvPr/>
        </p:nvSpPr>
        <p:spPr bwMode="auto">
          <a:xfrm>
            <a:off x="8141335" y="4974590"/>
            <a:ext cx="1582420" cy="521970"/>
          </a:xfrm>
          <a:prstGeom prst="rect">
            <a:avLst/>
          </a:prstGeom>
          <a:noFill/>
          <a:ln w="9525">
            <a:noFill/>
            <a:miter lim="800000"/>
          </a:ln>
        </p:spPr>
        <p:txBody>
          <a:bodyPr wrap="square">
            <a:spAutoFit/>
          </a:bodyPr>
          <a:lstStyle/>
          <a:p>
            <a:pPr>
              <a:spcBef>
                <a:spcPct val="50000"/>
              </a:spcBef>
            </a:pPr>
            <a:r>
              <a:rPr lang="en-US" altLang="zh-CN" sz="2800" b="1" dirty="0">
                <a:solidFill>
                  <a:srgbClr val="FF0000"/>
                </a:solidFill>
                <a:latin typeface="Calibri" panose="020F0502020204030204" pitchFamily="34" charset="0"/>
                <a:ea typeface="华文新魏" pitchFamily="2" charset="-122"/>
                <a:cs typeface="Calibri" panose="020F0502020204030204" pitchFamily="34" charset="0"/>
                <a:sym typeface="+mn-ea"/>
              </a:rPr>
              <a:t>with</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Right)">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2"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slide(fromRight)">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7" presetClass="entr" presetSubtype="1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7" presetClass="entr" presetSubtype="1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13"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平行四边形 20"/>
          <p:cNvSpPr/>
          <p:nvPr/>
        </p:nvSpPr>
        <p:spPr>
          <a:xfrm>
            <a:off x="1155866" y="872035"/>
            <a:ext cx="2700671" cy="699576"/>
          </a:xfrm>
          <a:prstGeom prst="parallelogram">
            <a:avLst/>
          </a:prstGeom>
          <a:solidFill>
            <a:srgbClr val="22A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
        <p:nvSpPr>
          <p:cNvPr id="22" name="Rectangle 18"/>
          <p:cNvSpPr>
            <a:spLocks noChangeArrowheads="1"/>
          </p:cNvSpPr>
          <p:nvPr/>
        </p:nvSpPr>
        <p:spPr bwMode="auto">
          <a:xfrm>
            <a:off x="1574361" y="1003255"/>
            <a:ext cx="1174115" cy="430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fontAlgn="base">
              <a:spcBef>
                <a:spcPct val="0"/>
              </a:spcBef>
              <a:spcAft>
                <a:spcPct val="0"/>
              </a:spcAft>
            </a:pPr>
            <a:r>
              <a:rPr lang="en-US" altLang="zh-CN" sz="2800" b="1" dirty="0">
                <a:latin typeface="Calibri" panose="020F0502020204030204" pitchFamily="34" charset="0"/>
                <a:cs typeface="Calibri" panose="020F0502020204030204" pitchFamily="34" charset="0"/>
              </a:rPr>
              <a:t>2. guide</a:t>
            </a:r>
            <a:endParaRPr lang="en-US" altLang="zh-CN" sz="2800" b="1" dirty="0">
              <a:solidFill>
                <a:schemeClr val="bg1"/>
              </a:solidFill>
              <a:latin typeface="Calibri" panose="020F0502020204030204" pitchFamily="34" charset="0"/>
              <a:ea typeface="微软雅黑" panose="020B0503020204020204" charset="-122"/>
              <a:cs typeface="Calibri" panose="020F0502020204030204" pitchFamily="34" charset="0"/>
              <a:sym typeface="Arial" panose="020B0604020202020204"/>
            </a:endParaRPr>
          </a:p>
        </p:txBody>
      </p:sp>
      <p:sp>
        <p:nvSpPr>
          <p:cNvPr id="23" name="平行四边形 22"/>
          <p:cNvSpPr/>
          <p:nvPr/>
        </p:nvSpPr>
        <p:spPr>
          <a:xfrm>
            <a:off x="3745865" y="871855"/>
            <a:ext cx="5970270" cy="699770"/>
          </a:xfrm>
          <a:prstGeom prst="parallelogram">
            <a:avLst/>
          </a:prstGeom>
          <a:solidFill>
            <a:srgbClr val="7ED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b="1" dirty="0">
                <a:solidFill>
                  <a:schemeClr val="tx1"/>
                </a:solidFill>
                <a:latin typeface="Times New Roman" panose="02020603050405020304" pitchFamily="18" charset="0"/>
                <a:cs typeface="Times New Roman" panose="02020603050405020304" pitchFamily="18" charset="0"/>
                <a:sym typeface="Arial" panose="020B0604020202020204"/>
              </a:rPr>
              <a:t>将</a:t>
            </a:r>
            <a:r>
              <a:rPr lang="en-US" altLang="zh-CN" sz="2800" b="1" dirty="0">
                <a:solidFill>
                  <a:schemeClr val="tx1"/>
                </a:solidFill>
                <a:latin typeface="Calibri" panose="020F0502020204030204" pitchFamily="34" charset="0"/>
                <a:cs typeface="Calibri" panose="020F0502020204030204" pitchFamily="34" charset="0"/>
                <a:sym typeface="Arial" panose="020B0604020202020204"/>
              </a:rPr>
              <a:t>guide</a:t>
            </a:r>
            <a:r>
              <a:rPr lang="zh-CN" altLang="en-US" sz="2800" b="1" dirty="0">
                <a:solidFill>
                  <a:schemeClr val="tx1"/>
                </a:solidFill>
                <a:latin typeface="Times New Roman" panose="02020603050405020304" pitchFamily="18" charset="0"/>
                <a:cs typeface="Times New Roman" panose="02020603050405020304" pitchFamily="18" charset="0"/>
                <a:sym typeface="Arial" panose="020B0604020202020204"/>
              </a:rPr>
              <a:t>的意思和例句匹配</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6" name="矩形 43"/>
          <p:cNvSpPr>
            <a:spLocks noChangeArrowheads="1"/>
          </p:cNvSpPr>
          <p:nvPr/>
        </p:nvSpPr>
        <p:spPr bwMode="auto">
          <a:xfrm>
            <a:off x="2184156" y="2021039"/>
            <a:ext cx="3215005" cy="805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0" tIns="34286" rIns="68570" bIns="34286">
            <a:spAutoFit/>
          </a:bodyPr>
          <a:lstStyle/>
          <a:p>
            <a:pPr algn="l"/>
            <a:r>
              <a:rPr lang="en-US" sz="2400" b="1" dirty="0">
                <a:solidFill>
                  <a:srgbClr val="FF0000"/>
                </a:solidFill>
                <a:latin typeface="Calibri" panose="020F0502020204030204" pitchFamily="34" charset="0"/>
                <a:cs typeface="Calibri" panose="020F0502020204030204" pitchFamily="34" charset="0"/>
              </a:rPr>
              <a:t>a guide to</a:t>
            </a:r>
            <a:r>
              <a:rPr lang="en-US" sz="2400" b="1" dirty="0">
                <a:solidFill>
                  <a:schemeClr val="tx1"/>
                </a:solidFill>
                <a:latin typeface="Calibri" panose="020F0502020204030204" pitchFamily="34" charset="0"/>
                <a:cs typeface="Calibri" panose="020F0502020204030204" pitchFamily="34" charset="0"/>
              </a:rPr>
              <a:t> Italy</a:t>
            </a:r>
          </a:p>
          <a:p>
            <a:pPr algn="l"/>
            <a:r>
              <a:rPr lang="en-US" sz="2400" b="1" dirty="0">
                <a:solidFill>
                  <a:srgbClr val="FF0000"/>
                </a:solidFill>
                <a:latin typeface="Calibri" panose="020F0502020204030204" pitchFamily="34" charset="0"/>
                <a:cs typeface="Calibri" panose="020F0502020204030204" pitchFamily="34" charset="0"/>
              </a:rPr>
              <a:t>a Guide to</a:t>
            </a:r>
            <a:r>
              <a:rPr lang="en-US" sz="2400" b="1" dirty="0">
                <a:solidFill>
                  <a:schemeClr val="tx1"/>
                </a:solidFill>
                <a:latin typeface="Calibri" panose="020F0502020204030204" pitchFamily="34" charset="0"/>
                <a:cs typeface="Calibri" panose="020F0502020204030204" pitchFamily="34" charset="0"/>
              </a:rPr>
              <a:t> Family health</a:t>
            </a:r>
          </a:p>
        </p:txBody>
      </p:sp>
      <p:grpSp>
        <p:nvGrpSpPr>
          <p:cNvPr id="3" name="组合 54"/>
          <p:cNvGrpSpPr/>
          <p:nvPr/>
        </p:nvGrpSpPr>
        <p:grpSpPr bwMode="auto">
          <a:xfrm>
            <a:off x="1660584" y="2035251"/>
            <a:ext cx="400647" cy="400050"/>
            <a:chOff x="403" y="0"/>
            <a:chExt cx="533400" cy="533400"/>
          </a:xfrm>
          <a:solidFill>
            <a:srgbClr val="22ACEC"/>
          </a:solidFill>
        </p:grpSpPr>
        <p:sp>
          <p:nvSpPr>
            <p:cNvPr id="9" name="椭圆 55"/>
            <p:cNvSpPr>
              <a:spLocks noChangeArrowheads="1"/>
            </p:cNvSpPr>
            <p:nvPr/>
          </p:nvSpPr>
          <p:spPr bwMode="auto">
            <a:xfrm>
              <a:off x="403" y="0"/>
              <a:ext cx="533400" cy="533400"/>
            </a:xfrm>
            <a:prstGeom prst="ellipse">
              <a:avLst/>
            </a:prstGeom>
            <a:grp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chemeClr val="tx1">
                    <a:lumMod val="65000"/>
                    <a:lumOff val="35000"/>
                  </a:schemeClr>
                </a:solidFill>
                <a:latin typeface="Arial" panose="020B0604020202020204"/>
                <a:ea typeface="微软雅黑" panose="020B0503020204020204" charset="-122"/>
                <a:sym typeface="Arial" panose="020B0604020202020204"/>
              </a:endParaRPr>
            </a:p>
          </p:txBody>
        </p:sp>
        <p:sp>
          <p:nvSpPr>
            <p:cNvPr id="10" name="矩形 56"/>
            <p:cNvSpPr>
              <a:spLocks noChangeArrowheads="1"/>
            </p:cNvSpPr>
            <p:nvPr/>
          </p:nvSpPr>
          <p:spPr bwMode="auto">
            <a:xfrm>
              <a:off x="31065" y="82033"/>
              <a:ext cx="472075" cy="369332"/>
            </a:xfrm>
            <a:prstGeom prst="rect">
              <a:avLst/>
            </a:prstGeom>
            <a:noFill/>
            <a:ln>
              <a:noFill/>
            </a:ln>
            <a:extLst>
              <a:ext uri="{909E8E84-426E-40DD-AFC4-6F175D3DCCD1}">
                <a14:hiddenFill xmlns:a14="http://schemas.microsoft.com/office/drawing/2010/main">
                  <a:grp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1200" dirty="0">
                  <a:solidFill>
                    <a:schemeClr val="bg1"/>
                  </a:solidFill>
                  <a:latin typeface="Arial" panose="020B0604020202020204"/>
                  <a:ea typeface="微软雅黑" panose="020B0503020204020204" charset="-122"/>
                  <a:cs typeface="Arial" panose="020B0604020202020204" pitchFamily="34" charset="0"/>
                  <a:sym typeface="Arial" panose="020B0604020202020204"/>
                </a:rPr>
                <a:t>01</a:t>
              </a:r>
            </a:p>
          </p:txBody>
        </p:sp>
      </p:grpSp>
      <p:grpSp>
        <p:nvGrpSpPr>
          <p:cNvPr id="4" name="组合 59"/>
          <p:cNvGrpSpPr/>
          <p:nvPr/>
        </p:nvGrpSpPr>
        <p:grpSpPr bwMode="auto">
          <a:xfrm>
            <a:off x="1669475" y="3108631"/>
            <a:ext cx="400646" cy="400050"/>
            <a:chOff x="3566" y="0"/>
            <a:chExt cx="533400" cy="533400"/>
          </a:xfrm>
          <a:solidFill>
            <a:srgbClr val="19C9F5"/>
          </a:solidFill>
        </p:grpSpPr>
        <p:sp>
          <p:nvSpPr>
            <p:cNvPr id="14" name="椭圆 60"/>
            <p:cNvSpPr>
              <a:spLocks noChangeArrowheads="1"/>
            </p:cNvSpPr>
            <p:nvPr/>
          </p:nvSpPr>
          <p:spPr bwMode="auto">
            <a:xfrm>
              <a:off x="3566" y="0"/>
              <a:ext cx="533400" cy="533400"/>
            </a:xfrm>
            <a:prstGeom prst="ellipse">
              <a:avLst/>
            </a:prstGeom>
            <a:grp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chemeClr val="tx1">
                    <a:lumMod val="65000"/>
                    <a:lumOff val="35000"/>
                  </a:schemeClr>
                </a:solidFill>
                <a:latin typeface="Arial" panose="020B0604020202020204"/>
                <a:ea typeface="微软雅黑" panose="020B0503020204020204" charset="-122"/>
                <a:sym typeface="Arial" panose="020B0604020202020204"/>
              </a:endParaRPr>
            </a:p>
          </p:txBody>
        </p:sp>
        <p:sp>
          <p:nvSpPr>
            <p:cNvPr id="15" name="矩形 61"/>
            <p:cNvSpPr>
              <a:spLocks noChangeArrowheads="1"/>
            </p:cNvSpPr>
            <p:nvPr/>
          </p:nvSpPr>
          <p:spPr bwMode="auto">
            <a:xfrm>
              <a:off x="15218" y="82200"/>
              <a:ext cx="472075" cy="369332"/>
            </a:xfrm>
            <a:prstGeom prst="rect">
              <a:avLst/>
            </a:prstGeom>
            <a:noFill/>
            <a:ln>
              <a:noFill/>
            </a:ln>
            <a:extLst>
              <a:ext uri="{909E8E84-426E-40DD-AFC4-6F175D3DCCD1}">
                <a14:hiddenFill xmlns:a14="http://schemas.microsoft.com/office/drawing/2010/main">
                  <a:grp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1200" dirty="0">
                  <a:solidFill>
                    <a:schemeClr val="bg1"/>
                  </a:solidFill>
                  <a:latin typeface="Arial" panose="020B0604020202020204"/>
                  <a:ea typeface="微软雅黑" panose="020B0503020204020204" charset="-122"/>
                  <a:cs typeface="Arial" panose="020B0604020202020204" pitchFamily="34" charset="0"/>
                  <a:sym typeface="Arial" panose="020B0604020202020204"/>
                </a:rPr>
                <a:t>02</a:t>
              </a:r>
              <a:endParaRPr lang="zh-CN" altLang="en-US" sz="1200" dirty="0">
                <a:solidFill>
                  <a:schemeClr val="bg1"/>
                </a:solidFill>
                <a:latin typeface="Arial" panose="020B0604020202020204"/>
                <a:ea typeface="微软雅黑" panose="020B0503020204020204" charset="-122"/>
                <a:cs typeface="Arial" panose="020B0604020202020204" pitchFamily="34" charset="0"/>
                <a:sym typeface="Arial" panose="020B0604020202020204"/>
              </a:endParaRPr>
            </a:p>
          </p:txBody>
        </p:sp>
      </p:grpSp>
      <p:grpSp>
        <p:nvGrpSpPr>
          <p:cNvPr id="5" name="组合 64"/>
          <p:cNvGrpSpPr/>
          <p:nvPr/>
        </p:nvGrpSpPr>
        <p:grpSpPr bwMode="auto">
          <a:xfrm>
            <a:off x="1678520" y="4457819"/>
            <a:ext cx="400646" cy="400050"/>
            <a:chOff x="3566" y="0"/>
            <a:chExt cx="533400" cy="533400"/>
          </a:xfrm>
          <a:solidFill>
            <a:srgbClr val="7ED9F9"/>
          </a:solidFill>
        </p:grpSpPr>
        <p:sp>
          <p:nvSpPr>
            <p:cNvPr id="19" name="椭圆 65"/>
            <p:cNvSpPr>
              <a:spLocks noChangeArrowheads="1"/>
            </p:cNvSpPr>
            <p:nvPr/>
          </p:nvSpPr>
          <p:spPr bwMode="auto">
            <a:xfrm>
              <a:off x="3566" y="0"/>
              <a:ext cx="533400" cy="533400"/>
            </a:xfrm>
            <a:prstGeom prst="ellipse">
              <a:avLst/>
            </a:prstGeom>
            <a:grp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chemeClr val="tx1">
                    <a:lumMod val="65000"/>
                    <a:lumOff val="35000"/>
                  </a:schemeClr>
                </a:solidFill>
                <a:latin typeface="Arial" panose="020B0604020202020204"/>
                <a:ea typeface="微软雅黑" panose="020B0503020204020204" charset="-122"/>
                <a:sym typeface="Arial" panose="020B0604020202020204"/>
              </a:endParaRPr>
            </a:p>
          </p:txBody>
        </p:sp>
        <p:sp>
          <p:nvSpPr>
            <p:cNvPr id="20" name="矩形 66"/>
            <p:cNvSpPr>
              <a:spLocks noChangeArrowheads="1"/>
            </p:cNvSpPr>
            <p:nvPr/>
          </p:nvSpPr>
          <p:spPr bwMode="auto">
            <a:xfrm>
              <a:off x="15218" y="82033"/>
              <a:ext cx="472075" cy="369332"/>
            </a:xfrm>
            <a:prstGeom prst="rect">
              <a:avLst/>
            </a:prstGeom>
            <a:noFill/>
            <a:ln>
              <a:noFill/>
            </a:ln>
            <a:extLst>
              <a:ext uri="{909E8E84-426E-40DD-AFC4-6F175D3DCCD1}">
                <a14:hiddenFill xmlns:a14="http://schemas.microsoft.com/office/drawing/2010/main">
                  <a:grp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1200" dirty="0">
                  <a:solidFill>
                    <a:schemeClr val="bg1"/>
                  </a:solidFill>
                  <a:latin typeface="Arial" panose="020B0604020202020204"/>
                  <a:ea typeface="微软雅黑" panose="020B0503020204020204" charset="-122"/>
                  <a:cs typeface="Arial" panose="020B0604020202020204" pitchFamily="34" charset="0"/>
                  <a:sym typeface="Arial" panose="020B0604020202020204"/>
                </a:rPr>
                <a:t>03</a:t>
              </a:r>
              <a:endParaRPr lang="zh-CN" altLang="en-US" sz="1200" dirty="0">
                <a:solidFill>
                  <a:schemeClr val="bg1"/>
                </a:solidFill>
                <a:latin typeface="Arial" panose="020B0604020202020204"/>
                <a:ea typeface="微软雅黑" panose="020B0503020204020204" charset="-122"/>
                <a:cs typeface="Arial" panose="020B0604020202020204" pitchFamily="34" charset="0"/>
                <a:sym typeface="Arial" panose="020B0604020202020204"/>
              </a:endParaRPr>
            </a:p>
          </p:txBody>
        </p:sp>
      </p:grpSp>
      <p:pic>
        <p:nvPicPr>
          <p:cNvPr id="2" name="图片 1"/>
          <p:cNvPicPr>
            <a:picLocks noChangeAspect="1"/>
          </p:cNvPicPr>
          <p:nvPr/>
        </p:nvPicPr>
        <p:blipFill>
          <a:blip r:embed="rId3" cstate="print"/>
          <a:stretch>
            <a:fillRect/>
          </a:stretch>
        </p:blipFill>
        <p:spPr>
          <a:xfrm>
            <a:off x="288291" y="635635"/>
            <a:ext cx="756285" cy="594360"/>
          </a:xfrm>
          <a:prstGeom prst="rect">
            <a:avLst/>
          </a:prstGeom>
        </p:spPr>
      </p:pic>
      <p:sp>
        <p:nvSpPr>
          <p:cNvPr id="7" name="矩形 43"/>
          <p:cNvSpPr>
            <a:spLocks noChangeArrowheads="1"/>
          </p:cNvSpPr>
          <p:nvPr/>
        </p:nvSpPr>
        <p:spPr bwMode="auto">
          <a:xfrm>
            <a:off x="2184400" y="3108325"/>
            <a:ext cx="7268845"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0" tIns="34286" rIns="68570" bIns="34286">
            <a:spAutoFit/>
          </a:bodyPr>
          <a:lstStyle/>
          <a:p>
            <a:pPr algn="l"/>
            <a:r>
              <a:rPr lang="en-US" sz="2400" b="1" dirty="0">
                <a:solidFill>
                  <a:schemeClr val="tx1"/>
                </a:solidFill>
                <a:latin typeface="Calibri" panose="020F0502020204030204" pitchFamily="34" charset="0"/>
                <a:cs typeface="Calibri" panose="020F0502020204030204" pitchFamily="34" charset="0"/>
              </a:rPr>
              <a:t>We hired </a:t>
            </a:r>
            <a:r>
              <a:rPr lang="en-US" sz="2400" b="1" dirty="0">
                <a:solidFill>
                  <a:srgbClr val="FF0000"/>
                </a:solidFill>
                <a:latin typeface="Calibri" panose="020F0502020204030204" pitchFamily="34" charset="0"/>
                <a:cs typeface="Calibri" panose="020F0502020204030204" pitchFamily="34" charset="0"/>
              </a:rPr>
              <a:t>a tour guide</a:t>
            </a:r>
            <a:r>
              <a:rPr lang="en-US" sz="2400" b="1" dirty="0">
                <a:solidFill>
                  <a:schemeClr val="tx1"/>
                </a:solidFill>
                <a:latin typeface="Calibri" panose="020F0502020204030204" pitchFamily="34" charset="0"/>
                <a:cs typeface="Calibri" panose="020F0502020204030204" pitchFamily="34" charset="0"/>
              </a:rPr>
              <a:t> to get us across the mountains. </a:t>
            </a:r>
            <a:endParaRPr sz="2400" b="1" dirty="0">
              <a:solidFill>
                <a:schemeClr val="tx1"/>
              </a:solidFill>
              <a:latin typeface="Calibri" panose="020F0502020204030204" pitchFamily="34" charset="0"/>
              <a:cs typeface="Calibri" panose="020F0502020204030204" pitchFamily="34" charset="0"/>
            </a:endParaRPr>
          </a:p>
          <a:p>
            <a:r>
              <a:rPr lang="en-US" altLang="zh-CN" sz="2400" b="1" dirty="0">
                <a:solidFill>
                  <a:schemeClr val="tx1"/>
                </a:solidFill>
                <a:latin typeface="Calibri" panose="020F0502020204030204" pitchFamily="34" charset="0"/>
                <a:cs typeface="Calibri" panose="020F0502020204030204" pitchFamily="34" charset="0"/>
              </a:rPr>
              <a:t>an experienced mountain </a:t>
            </a:r>
            <a:r>
              <a:rPr lang="en-US" altLang="zh-CN" sz="2400" b="1" dirty="0">
                <a:solidFill>
                  <a:srgbClr val="FF0000"/>
                </a:solidFill>
                <a:latin typeface="Calibri" panose="020F0502020204030204" pitchFamily="34" charset="0"/>
                <a:cs typeface="Calibri" panose="020F0502020204030204" pitchFamily="34" charset="0"/>
              </a:rPr>
              <a:t>guide</a:t>
            </a:r>
            <a:endParaRPr lang="en-US" altLang="zh-CN" sz="2400" b="1" dirty="0">
              <a:solidFill>
                <a:schemeClr val="tx1"/>
              </a:solidFill>
              <a:latin typeface="Calibri" panose="020F0502020204030204" pitchFamily="34" charset="0"/>
              <a:cs typeface="Calibri" panose="020F0502020204030204" pitchFamily="34" charset="0"/>
            </a:endParaRPr>
          </a:p>
          <a:p>
            <a:endParaRPr lang="en-US" altLang="zh-CN" sz="2400" b="1" dirty="0">
              <a:solidFill>
                <a:schemeClr val="tx1"/>
              </a:solidFill>
              <a:latin typeface="Calibri" panose="020F0502020204030204" pitchFamily="34" charset="0"/>
              <a:cs typeface="Calibri" panose="020F0502020204030204" pitchFamily="34" charset="0"/>
            </a:endParaRPr>
          </a:p>
        </p:txBody>
      </p:sp>
      <p:sp>
        <p:nvSpPr>
          <p:cNvPr id="8" name="矩形 43"/>
          <p:cNvSpPr>
            <a:spLocks noChangeArrowheads="1"/>
          </p:cNvSpPr>
          <p:nvPr/>
        </p:nvSpPr>
        <p:spPr bwMode="auto">
          <a:xfrm>
            <a:off x="2184156" y="4367999"/>
            <a:ext cx="9626600" cy="154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0" tIns="34286" rIns="68570" bIns="34286">
            <a:spAutoFit/>
          </a:bodyPr>
          <a:lstStyle/>
          <a:p>
            <a:pPr algn="l"/>
            <a:r>
              <a:rPr lang="en-US" sz="2400" b="1" dirty="0">
                <a:solidFill>
                  <a:schemeClr val="tx1"/>
                </a:solidFill>
                <a:latin typeface="Calibri" panose="020F0502020204030204" pitchFamily="34" charset="0"/>
                <a:cs typeface="Calibri" panose="020F0502020204030204" pitchFamily="34" charset="0"/>
              </a:rPr>
              <a:t>We were </a:t>
            </a:r>
            <a:r>
              <a:rPr lang="en-US" sz="2400" b="1" dirty="0">
                <a:solidFill>
                  <a:srgbClr val="FF0000"/>
                </a:solidFill>
                <a:latin typeface="Calibri" panose="020F0502020204030204" pitchFamily="34" charset="0"/>
                <a:cs typeface="Calibri" panose="020F0502020204030204" pitchFamily="34" charset="0"/>
              </a:rPr>
              <a:t>guide</a:t>
            </a:r>
            <a:r>
              <a:rPr lang="en-US" sz="2400" b="1" dirty="0">
                <a:solidFill>
                  <a:schemeClr val="tx1"/>
                </a:solidFill>
                <a:latin typeface="Calibri" panose="020F0502020204030204" pitchFamily="34" charset="0"/>
                <a:cs typeface="Calibri" panose="020F0502020204030204" pitchFamily="34" charset="0"/>
              </a:rPr>
              <a:t>d around the museums.</a:t>
            </a:r>
          </a:p>
          <a:p>
            <a:pPr algn="l"/>
            <a:r>
              <a:rPr lang="en-US" sz="2400" b="1" dirty="0">
                <a:solidFill>
                  <a:schemeClr val="tx1"/>
                </a:solidFill>
                <a:latin typeface="Calibri" panose="020F0502020204030204" pitchFamily="34" charset="0"/>
                <a:cs typeface="Calibri" panose="020F0502020204030204" pitchFamily="34" charset="0"/>
              </a:rPr>
              <a:t>He was always </a:t>
            </a:r>
            <a:r>
              <a:rPr lang="en-US" sz="2400" b="1" dirty="0">
                <a:solidFill>
                  <a:srgbClr val="FF0000"/>
                </a:solidFill>
                <a:latin typeface="Calibri" panose="020F0502020204030204" pitchFamily="34" charset="0"/>
                <a:cs typeface="Calibri" panose="020F0502020204030204" pitchFamily="34" charset="0"/>
              </a:rPr>
              <a:t>guide</a:t>
            </a:r>
            <a:r>
              <a:rPr lang="en-US" sz="2400" b="1" dirty="0">
                <a:solidFill>
                  <a:schemeClr val="tx1"/>
                </a:solidFill>
                <a:latin typeface="Calibri" panose="020F0502020204030204" pitchFamily="34" charset="0"/>
                <a:cs typeface="Calibri" panose="020F0502020204030204" pitchFamily="34" charset="0"/>
              </a:rPr>
              <a:t>d by his religious beliefs.</a:t>
            </a:r>
          </a:p>
          <a:p>
            <a:pPr algn="l"/>
            <a:r>
              <a:rPr lang="en-US" sz="2400" b="1" dirty="0">
                <a:latin typeface="Calibri" panose="020F0502020204030204" pitchFamily="34" charset="0"/>
                <a:cs typeface="Calibri" panose="020F0502020204030204" pitchFamily="34" charset="0"/>
                <a:sym typeface="+mn-ea"/>
              </a:rPr>
              <a:t>The health and safety officer will </a:t>
            </a:r>
            <a:r>
              <a:rPr lang="en-US" sz="2400" b="1" dirty="0">
                <a:solidFill>
                  <a:srgbClr val="FF0000"/>
                </a:solidFill>
                <a:latin typeface="Calibri" panose="020F0502020204030204" pitchFamily="34" charset="0"/>
                <a:cs typeface="Calibri" panose="020F0502020204030204" pitchFamily="34" charset="0"/>
                <a:sym typeface="+mn-ea"/>
              </a:rPr>
              <a:t>guide</a:t>
            </a:r>
            <a:r>
              <a:rPr lang="en-US" sz="2400" b="1" dirty="0">
                <a:latin typeface="Calibri" panose="020F0502020204030204" pitchFamily="34" charset="0"/>
                <a:cs typeface="Calibri" panose="020F0502020204030204" pitchFamily="34" charset="0"/>
                <a:sym typeface="+mn-ea"/>
              </a:rPr>
              <a:t> you </a:t>
            </a:r>
            <a:r>
              <a:rPr lang="en-US" sz="2400" b="1" dirty="0">
                <a:solidFill>
                  <a:srgbClr val="FF0000"/>
                </a:solidFill>
                <a:latin typeface="Calibri" panose="020F0502020204030204" pitchFamily="34" charset="0"/>
                <a:cs typeface="Calibri" panose="020F0502020204030204" pitchFamily="34" charset="0"/>
                <a:sym typeface="+mn-ea"/>
              </a:rPr>
              <a:t>through</a:t>
            </a:r>
            <a:r>
              <a:rPr lang="en-US" sz="2400" b="1" dirty="0">
                <a:latin typeface="Calibri" panose="020F0502020204030204" pitchFamily="34" charset="0"/>
                <a:cs typeface="Calibri" panose="020F0502020204030204" pitchFamily="34" charset="0"/>
                <a:sym typeface="+mn-ea"/>
              </a:rPr>
              <a:t> the safety procedures. </a:t>
            </a:r>
            <a:endParaRPr lang="en-US" altLang="zh-CN" sz="2400" b="1" dirty="0">
              <a:solidFill>
                <a:schemeClr val="tx1"/>
              </a:solidFill>
              <a:latin typeface="Calibri" panose="020F0502020204030204" pitchFamily="34" charset="0"/>
              <a:cs typeface="Calibri" panose="020F0502020204030204" pitchFamily="34" charset="0"/>
            </a:endParaRPr>
          </a:p>
          <a:p>
            <a:pPr algn="l"/>
            <a:r>
              <a:rPr lang="en-US" sz="2400" b="1" dirty="0">
                <a:solidFill>
                  <a:schemeClr val="tx1"/>
                </a:solidFill>
                <a:latin typeface="Calibri" panose="020F0502020204030204" pitchFamily="34" charset="0"/>
                <a:cs typeface="Calibri" panose="020F0502020204030204" pitchFamily="34" charset="0"/>
              </a:rPr>
              <a:t> </a:t>
            </a:r>
          </a:p>
        </p:txBody>
      </p:sp>
      <p:sp>
        <p:nvSpPr>
          <p:cNvPr id="29" name="Text Box 6"/>
          <p:cNvSpPr txBox="1">
            <a:spLocks noChangeArrowheads="1"/>
          </p:cNvSpPr>
          <p:nvPr/>
        </p:nvSpPr>
        <p:spPr bwMode="auto">
          <a:xfrm>
            <a:off x="10343515" y="3367405"/>
            <a:ext cx="1150620" cy="460375"/>
          </a:xfrm>
          <a:prstGeom prst="rect">
            <a:avLst/>
          </a:prstGeom>
          <a:noFill/>
          <a:ln w="9525">
            <a:noFill/>
            <a:miter lim="800000"/>
          </a:ln>
        </p:spPr>
        <p:txBody>
          <a:bodyPr wrap="square">
            <a:spAutoFit/>
          </a:bodyPr>
          <a:lstStyle/>
          <a:p>
            <a:pPr>
              <a:spcBef>
                <a:spcPct val="50000"/>
              </a:spcBef>
            </a:pPr>
            <a:r>
              <a:rPr lang="en-US" altLang="zh-CN" sz="2400" b="1" dirty="0">
                <a:solidFill>
                  <a:srgbClr val="0070C0"/>
                </a:solidFill>
                <a:effectLst/>
                <a:latin typeface="Times New Roman" panose="02020603050405020304" pitchFamily="18" charset="0"/>
                <a:ea typeface="华文新魏" pitchFamily="2" charset="-122"/>
                <a:cs typeface="Times New Roman" panose="02020603050405020304" pitchFamily="18" charset="0"/>
              </a:rPr>
              <a:t>n. </a:t>
            </a:r>
            <a:r>
              <a:rPr lang="zh-CN" altLang="en-US" sz="2400" b="1" dirty="0">
                <a:solidFill>
                  <a:srgbClr val="0070C0"/>
                </a:solidFill>
                <a:latin typeface="Calibri" panose="020F0502020204030204" pitchFamily="34" charset="0"/>
                <a:ea typeface="华文新魏" pitchFamily="2" charset="-122"/>
                <a:cs typeface="Calibri" panose="020F0502020204030204" pitchFamily="34" charset="0"/>
              </a:rPr>
              <a:t>指南</a:t>
            </a:r>
          </a:p>
        </p:txBody>
      </p:sp>
      <p:sp>
        <p:nvSpPr>
          <p:cNvPr id="11" name="Text Box 6"/>
          <p:cNvSpPr txBox="1">
            <a:spLocks noChangeArrowheads="1"/>
          </p:cNvSpPr>
          <p:nvPr/>
        </p:nvSpPr>
        <p:spPr bwMode="auto">
          <a:xfrm>
            <a:off x="9745345" y="4519295"/>
            <a:ext cx="2346960" cy="460375"/>
          </a:xfrm>
          <a:prstGeom prst="rect">
            <a:avLst/>
          </a:prstGeom>
          <a:noFill/>
          <a:ln w="9525">
            <a:noFill/>
            <a:miter lim="800000"/>
          </a:ln>
        </p:spPr>
        <p:txBody>
          <a:bodyPr wrap="square">
            <a:spAutoFit/>
          </a:bodyPr>
          <a:lstStyle/>
          <a:p>
            <a:pPr>
              <a:spcBef>
                <a:spcPct val="50000"/>
              </a:spcBef>
            </a:pPr>
            <a:r>
              <a:rPr lang="en-US" altLang="zh-CN" sz="2400" b="1" dirty="0">
                <a:solidFill>
                  <a:srgbClr val="0070C0"/>
                </a:solidFill>
                <a:latin typeface="Times New Roman" panose="02020603050405020304" pitchFamily="18" charset="0"/>
                <a:ea typeface="华文新魏" pitchFamily="2" charset="-122"/>
                <a:cs typeface="Times New Roman" panose="02020603050405020304" pitchFamily="18" charset="0"/>
              </a:rPr>
              <a:t>n. </a:t>
            </a:r>
            <a:r>
              <a:rPr lang="en-US" altLang="zh-CN" sz="2400" b="1" dirty="0">
                <a:solidFill>
                  <a:srgbClr val="0070C0"/>
                </a:solidFill>
                <a:latin typeface="Calibri" panose="020F0502020204030204" pitchFamily="34" charset="0"/>
                <a:ea typeface="华文新魏" pitchFamily="2" charset="-122"/>
                <a:cs typeface="Calibri" panose="020F0502020204030204" pitchFamily="34" charset="0"/>
              </a:rPr>
              <a:t> </a:t>
            </a:r>
            <a:r>
              <a:rPr lang="zh-CN" altLang="en-US" sz="2400" b="1" dirty="0">
                <a:solidFill>
                  <a:srgbClr val="0070C0"/>
                </a:solidFill>
                <a:latin typeface="Calibri" panose="020F0502020204030204" pitchFamily="34" charset="0"/>
                <a:ea typeface="华文新魏" pitchFamily="2" charset="-122"/>
                <a:cs typeface="Calibri" panose="020F0502020204030204" pitchFamily="34" charset="0"/>
              </a:rPr>
              <a:t>导游，向导</a:t>
            </a:r>
          </a:p>
        </p:txBody>
      </p:sp>
      <p:sp>
        <p:nvSpPr>
          <p:cNvPr id="12" name="Text Box 6"/>
          <p:cNvSpPr txBox="1">
            <a:spLocks noChangeArrowheads="1"/>
          </p:cNvSpPr>
          <p:nvPr/>
        </p:nvSpPr>
        <p:spPr bwMode="auto">
          <a:xfrm>
            <a:off x="9786620" y="2366645"/>
            <a:ext cx="2305685" cy="460375"/>
          </a:xfrm>
          <a:prstGeom prst="rect">
            <a:avLst/>
          </a:prstGeom>
          <a:noFill/>
          <a:ln w="9525">
            <a:noFill/>
            <a:miter lim="800000"/>
          </a:ln>
        </p:spPr>
        <p:txBody>
          <a:bodyPr wrap="square">
            <a:spAutoFit/>
          </a:bodyPr>
          <a:lstStyle/>
          <a:p>
            <a:pPr>
              <a:spcBef>
                <a:spcPct val="50000"/>
              </a:spcBef>
            </a:pPr>
            <a:r>
              <a:rPr lang="en-US" sz="2400" b="1" dirty="0">
                <a:solidFill>
                  <a:srgbClr val="0070C0"/>
                </a:solidFill>
                <a:latin typeface="Times New Roman" panose="02020603050405020304" pitchFamily="18" charset="0"/>
                <a:ea typeface="华文新魏" pitchFamily="2" charset="-122"/>
                <a:cs typeface="Times New Roman" panose="02020603050405020304" pitchFamily="18" charset="0"/>
              </a:rPr>
              <a:t>vt.</a:t>
            </a:r>
            <a:r>
              <a:rPr lang="en-US" sz="2400" b="1" dirty="0">
                <a:solidFill>
                  <a:srgbClr val="0070C0"/>
                </a:solidFill>
                <a:latin typeface="Calibri" panose="020F0502020204030204" pitchFamily="34" charset="0"/>
                <a:ea typeface="华文新魏" pitchFamily="2" charset="-122"/>
                <a:cs typeface="Calibri" panose="020F0502020204030204" pitchFamily="34" charset="0"/>
              </a:rPr>
              <a:t> </a:t>
            </a:r>
            <a:r>
              <a:rPr lang="zh-CN" altLang="en-US" sz="2400" b="1" dirty="0">
                <a:solidFill>
                  <a:srgbClr val="0070C0"/>
                </a:solidFill>
                <a:latin typeface="Calibri" panose="020F0502020204030204" pitchFamily="34" charset="0"/>
                <a:ea typeface="华文新魏" pitchFamily="2" charset="-122"/>
                <a:cs typeface="Calibri" panose="020F0502020204030204" pitchFamily="34" charset="0"/>
              </a:rPr>
              <a:t>指引，指导</a:t>
            </a:r>
          </a:p>
        </p:txBody>
      </p:sp>
      <p:cxnSp>
        <p:nvCxnSpPr>
          <p:cNvPr id="24" name="直接连接符 23"/>
          <p:cNvCxnSpPr/>
          <p:nvPr/>
        </p:nvCxnSpPr>
        <p:spPr>
          <a:xfrm flipH="1">
            <a:off x="8004175" y="2890520"/>
            <a:ext cx="2019935" cy="165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H="1" flipV="1">
            <a:off x="7282180" y="3700780"/>
            <a:ext cx="2904490" cy="72263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flipV="1">
            <a:off x="5925820" y="2447925"/>
            <a:ext cx="4417695" cy="99949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linds(horizont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linds(horizontal)">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blinds(horizontal)">
                                      <p:cBhvr>
                                        <p:cTn id="1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平行四边形 20"/>
          <p:cNvSpPr/>
          <p:nvPr/>
        </p:nvSpPr>
        <p:spPr>
          <a:xfrm>
            <a:off x="1155866" y="886005"/>
            <a:ext cx="2700671" cy="699576"/>
          </a:xfrm>
          <a:prstGeom prst="parallelogram">
            <a:avLst/>
          </a:prstGeom>
          <a:solidFill>
            <a:srgbClr val="22A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
        <p:nvSpPr>
          <p:cNvPr id="22" name="Rectangle 18"/>
          <p:cNvSpPr>
            <a:spLocks noChangeArrowheads="1"/>
          </p:cNvSpPr>
          <p:nvPr/>
        </p:nvSpPr>
        <p:spPr bwMode="auto">
          <a:xfrm>
            <a:off x="1846307" y="1003255"/>
            <a:ext cx="664210" cy="430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fontAlgn="base">
              <a:spcBef>
                <a:spcPct val="0"/>
              </a:spcBef>
              <a:spcAft>
                <a:spcPct val="0"/>
              </a:spcAft>
            </a:pPr>
            <a:r>
              <a:rPr lang="en-US" altLang="zh-CN" sz="2800" b="1" dirty="0">
                <a:latin typeface="Calibri" panose="020F0502020204030204" pitchFamily="34" charset="0"/>
                <a:cs typeface="Calibri" panose="020F0502020204030204" pitchFamily="34" charset="0"/>
              </a:rPr>
              <a:t>Quiz</a:t>
            </a:r>
            <a:endParaRPr lang="en-US" altLang="zh-CN" sz="2800" b="1" dirty="0">
              <a:solidFill>
                <a:schemeClr val="bg1"/>
              </a:solidFill>
              <a:latin typeface="Calibri" panose="020F0502020204030204" pitchFamily="34" charset="0"/>
              <a:ea typeface="微软雅黑" panose="020B0503020204020204" charset="-122"/>
              <a:cs typeface="Calibri" panose="020F0502020204030204" pitchFamily="34" charset="0"/>
              <a:sym typeface="Arial" panose="020B0604020202020204"/>
            </a:endParaRPr>
          </a:p>
        </p:txBody>
      </p:sp>
      <p:sp>
        <p:nvSpPr>
          <p:cNvPr id="23" name="平行四边形 22"/>
          <p:cNvSpPr/>
          <p:nvPr/>
        </p:nvSpPr>
        <p:spPr>
          <a:xfrm>
            <a:off x="3979545" y="885825"/>
            <a:ext cx="6017260" cy="699770"/>
          </a:xfrm>
          <a:prstGeom prst="parallelogram">
            <a:avLst/>
          </a:prstGeom>
          <a:solidFill>
            <a:srgbClr val="7ED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chemeClr val="tx1"/>
                </a:solidFill>
                <a:latin typeface="宋体" panose="02010600030101010101" pitchFamily="2" charset="-122"/>
                <a:ea typeface="宋体" panose="02010600030101010101" pitchFamily="2" charset="-122"/>
                <a:sym typeface="Arial" panose="020B0604020202020204"/>
              </a:rPr>
              <a:t>用</a:t>
            </a:r>
            <a:r>
              <a:rPr lang="en-US" altLang="zh-CN" sz="2800" b="1" dirty="0">
                <a:solidFill>
                  <a:schemeClr val="tx1"/>
                </a:solidFill>
                <a:latin typeface="Calibri" panose="020F0502020204030204" pitchFamily="34" charset="0"/>
                <a:ea typeface="宋体" panose="02010600030101010101" pitchFamily="2" charset="-122"/>
                <a:cs typeface="Calibri" panose="020F0502020204030204" pitchFamily="34" charset="0"/>
                <a:sym typeface="Arial" panose="020B0604020202020204"/>
              </a:rPr>
              <a:t>guide</a:t>
            </a:r>
            <a:r>
              <a:rPr lang="zh-CN" altLang="en-US" sz="2800" b="1" dirty="0">
                <a:solidFill>
                  <a:schemeClr val="tx1"/>
                </a:solidFill>
                <a:latin typeface="宋体" panose="02010600030101010101" pitchFamily="2" charset="-122"/>
                <a:ea typeface="宋体" panose="02010600030101010101" pitchFamily="2" charset="-122"/>
                <a:sym typeface="Arial" panose="020B0604020202020204"/>
              </a:rPr>
              <a:t>的不同用法造句</a:t>
            </a:r>
          </a:p>
        </p:txBody>
      </p:sp>
      <p:sp>
        <p:nvSpPr>
          <p:cNvPr id="6" name="矩形 43"/>
          <p:cNvSpPr>
            <a:spLocks noChangeArrowheads="1"/>
          </p:cNvSpPr>
          <p:nvPr/>
        </p:nvSpPr>
        <p:spPr bwMode="auto">
          <a:xfrm>
            <a:off x="1942465" y="3410585"/>
            <a:ext cx="9126855" cy="929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0" tIns="34286" rIns="68570" bIns="34286">
            <a:spAutoFit/>
          </a:bodyPr>
          <a:lstStyle/>
          <a:p>
            <a:pPr algn="l" fontAlgn="auto">
              <a:lnSpc>
                <a:spcPct val="100000"/>
              </a:lnSpc>
              <a:spcBef>
                <a:spcPts val="0"/>
              </a:spcBef>
            </a:pPr>
            <a:r>
              <a:rPr lang="en-US" altLang="zh-CN" sz="2800" b="1" dirty="0">
                <a:solidFill>
                  <a:schemeClr val="tx1"/>
                </a:solidFill>
                <a:latin typeface="Calibri" panose="020F0502020204030204" pitchFamily="34" charset="0"/>
                <a:ea typeface="华文新魏" pitchFamily="2" charset="-122"/>
                <a:cs typeface="Calibri" panose="020F0502020204030204" pitchFamily="34" charset="0"/>
              </a:rPr>
              <a:t>He was like </a:t>
            </a:r>
            <a:r>
              <a:rPr lang="en-US" altLang="zh-CN" sz="2800" b="1" dirty="0">
                <a:solidFill>
                  <a:srgbClr val="FF0000"/>
                </a:solidFill>
                <a:latin typeface="Calibri" panose="020F0502020204030204" pitchFamily="34" charset="0"/>
                <a:ea typeface="华文新魏" pitchFamily="2" charset="-122"/>
                <a:cs typeface="Calibri" panose="020F0502020204030204" pitchFamily="34" charset="0"/>
              </a:rPr>
              <a:t>a guide to my life</a:t>
            </a:r>
            <a:r>
              <a:rPr lang="en-US" altLang="zh-CN" sz="2800" b="1" dirty="0">
                <a:solidFill>
                  <a:schemeClr val="tx1"/>
                </a:solidFill>
                <a:latin typeface="Calibri" panose="020F0502020204030204" pitchFamily="34" charset="0"/>
                <a:ea typeface="华文新魏" pitchFamily="2" charset="-122"/>
                <a:cs typeface="Calibri" panose="020F0502020204030204" pitchFamily="34" charset="0"/>
              </a:rPr>
              <a:t>, </a:t>
            </a:r>
            <a:r>
              <a:rPr lang="en-US" altLang="zh-CN" sz="2800" b="1" dirty="0">
                <a:solidFill>
                  <a:srgbClr val="FF0000"/>
                </a:solidFill>
                <a:latin typeface="Calibri" panose="020F0502020204030204" pitchFamily="34" charset="0"/>
                <a:ea typeface="华文新魏" pitchFamily="2" charset="-122"/>
                <a:cs typeface="Calibri" panose="020F0502020204030204" pitchFamily="34" charset="0"/>
              </a:rPr>
              <a:t>guiding </a:t>
            </a:r>
            <a:r>
              <a:rPr lang="en-US" altLang="zh-CN" sz="2800" b="1" dirty="0">
                <a:solidFill>
                  <a:schemeClr val="tx1"/>
                </a:solidFill>
                <a:latin typeface="Calibri" panose="020F0502020204030204" pitchFamily="34" charset="0"/>
                <a:ea typeface="华文新魏" pitchFamily="2" charset="-122"/>
                <a:cs typeface="Calibri" panose="020F0502020204030204" pitchFamily="34" charset="0"/>
              </a:rPr>
              <a:t>me when I don't know what the future holds.</a:t>
            </a:r>
          </a:p>
        </p:txBody>
      </p:sp>
      <p:grpSp>
        <p:nvGrpSpPr>
          <p:cNvPr id="3" name="组合 54"/>
          <p:cNvGrpSpPr/>
          <p:nvPr/>
        </p:nvGrpSpPr>
        <p:grpSpPr bwMode="auto">
          <a:xfrm>
            <a:off x="1565334" y="2625801"/>
            <a:ext cx="400647" cy="400050"/>
            <a:chOff x="403" y="0"/>
            <a:chExt cx="533400" cy="533400"/>
          </a:xfrm>
          <a:solidFill>
            <a:srgbClr val="22ACEC"/>
          </a:solidFill>
        </p:grpSpPr>
        <p:sp>
          <p:nvSpPr>
            <p:cNvPr id="9" name="椭圆 55"/>
            <p:cNvSpPr>
              <a:spLocks noChangeArrowheads="1"/>
            </p:cNvSpPr>
            <p:nvPr/>
          </p:nvSpPr>
          <p:spPr bwMode="auto">
            <a:xfrm>
              <a:off x="403" y="0"/>
              <a:ext cx="533400" cy="533400"/>
            </a:xfrm>
            <a:prstGeom prst="ellipse">
              <a:avLst/>
            </a:prstGeom>
            <a:grp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chemeClr val="tx1">
                    <a:lumMod val="65000"/>
                    <a:lumOff val="35000"/>
                  </a:schemeClr>
                </a:solidFill>
                <a:latin typeface="Arial" panose="020B0604020202020204"/>
                <a:ea typeface="微软雅黑" panose="020B0503020204020204" charset="-122"/>
                <a:sym typeface="Arial" panose="020B0604020202020204"/>
              </a:endParaRPr>
            </a:p>
          </p:txBody>
        </p:sp>
        <p:sp>
          <p:nvSpPr>
            <p:cNvPr id="10" name="矩形 56"/>
            <p:cNvSpPr>
              <a:spLocks noChangeArrowheads="1"/>
            </p:cNvSpPr>
            <p:nvPr/>
          </p:nvSpPr>
          <p:spPr bwMode="auto">
            <a:xfrm>
              <a:off x="31065" y="82033"/>
              <a:ext cx="472075" cy="369332"/>
            </a:xfrm>
            <a:prstGeom prst="rect">
              <a:avLst/>
            </a:prstGeom>
            <a:noFill/>
            <a:ln>
              <a:noFill/>
            </a:ln>
            <a:extLst>
              <a:ext uri="{909E8E84-426E-40DD-AFC4-6F175D3DCCD1}">
                <a14:hiddenFill xmlns:a14="http://schemas.microsoft.com/office/drawing/2010/main">
                  <a:grp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1200" dirty="0">
                  <a:solidFill>
                    <a:schemeClr val="bg1"/>
                  </a:solidFill>
                  <a:latin typeface="Arial" panose="020B0604020202020204"/>
                  <a:ea typeface="微软雅黑" panose="020B0503020204020204" charset="-122"/>
                  <a:cs typeface="Arial" panose="020B0604020202020204" pitchFamily="34" charset="0"/>
                  <a:sym typeface="Arial" panose="020B0604020202020204"/>
                </a:rPr>
                <a:t>01</a:t>
              </a:r>
            </a:p>
          </p:txBody>
        </p:sp>
      </p:grpSp>
      <p:pic>
        <p:nvPicPr>
          <p:cNvPr id="2" name="图片 1"/>
          <p:cNvPicPr>
            <a:picLocks noChangeAspect="1"/>
          </p:cNvPicPr>
          <p:nvPr/>
        </p:nvPicPr>
        <p:blipFill>
          <a:blip r:embed="rId3" cstate="print"/>
          <a:stretch>
            <a:fillRect/>
          </a:stretch>
        </p:blipFill>
        <p:spPr>
          <a:xfrm>
            <a:off x="288291" y="635635"/>
            <a:ext cx="756285" cy="594360"/>
          </a:xfrm>
          <a:prstGeom prst="rect">
            <a:avLst/>
          </a:prstGeom>
        </p:spPr>
      </p:pic>
      <p:sp>
        <p:nvSpPr>
          <p:cNvPr id="4" name="文本框 3"/>
          <p:cNvSpPr txBox="1"/>
          <p:nvPr/>
        </p:nvSpPr>
        <p:spPr>
          <a:xfrm>
            <a:off x="2075815" y="2354580"/>
            <a:ext cx="8359140" cy="953135"/>
          </a:xfrm>
          <a:prstGeom prst="rect">
            <a:avLst/>
          </a:prstGeom>
          <a:noFill/>
        </p:spPr>
        <p:txBody>
          <a:bodyPr wrap="square" rtlCol="0">
            <a:spAutoFit/>
          </a:bodyPr>
          <a:lstStyle/>
          <a:p>
            <a:r>
              <a:rPr lang="zh-CN" altLang="en-US" sz="2800" b="1"/>
              <a:t>他就像我生活上的指南，在我对未来迷茫的时候指导着我。</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平行四边形 20"/>
          <p:cNvSpPr/>
          <p:nvPr/>
        </p:nvSpPr>
        <p:spPr>
          <a:xfrm>
            <a:off x="1155866" y="872035"/>
            <a:ext cx="2700671" cy="699576"/>
          </a:xfrm>
          <a:prstGeom prst="parallelogram">
            <a:avLst/>
          </a:prstGeom>
          <a:solidFill>
            <a:srgbClr val="22A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
        <p:nvSpPr>
          <p:cNvPr id="22" name="Rectangle 18"/>
          <p:cNvSpPr>
            <a:spLocks noChangeArrowheads="1"/>
          </p:cNvSpPr>
          <p:nvPr/>
        </p:nvSpPr>
        <p:spPr bwMode="auto">
          <a:xfrm>
            <a:off x="1696834" y="1003255"/>
            <a:ext cx="938530" cy="430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fontAlgn="base">
              <a:spcBef>
                <a:spcPct val="0"/>
              </a:spcBef>
              <a:spcAft>
                <a:spcPct val="0"/>
              </a:spcAft>
            </a:pPr>
            <a:r>
              <a:rPr lang="en-US" altLang="zh-CN" sz="2800" b="1" dirty="0">
                <a:latin typeface="Calibri" panose="020F0502020204030204" pitchFamily="34" charset="0"/>
                <a:cs typeface="Calibri" panose="020F0502020204030204" pitchFamily="34" charset="0"/>
              </a:rPr>
              <a:t>3. lack</a:t>
            </a:r>
            <a:endParaRPr lang="en-US" altLang="zh-CN" sz="2800" b="1" dirty="0">
              <a:solidFill>
                <a:schemeClr val="bg1"/>
              </a:solidFill>
              <a:latin typeface="Calibri" panose="020F0502020204030204" pitchFamily="34" charset="0"/>
              <a:ea typeface="微软雅黑" panose="020B0503020204020204" charset="-122"/>
              <a:cs typeface="Calibri" panose="020F0502020204030204" pitchFamily="34" charset="0"/>
              <a:sym typeface="Arial" panose="020B0604020202020204"/>
            </a:endParaRPr>
          </a:p>
        </p:txBody>
      </p:sp>
      <p:sp>
        <p:nvSpPr>
          <p:cNvPr id="23" name="平行四边形 22"/>
          <p:cNvSpPr/>
          <p:nvPr/>
        </p:nvSpPr>
        <p:spPr>
          <a:xfrm>
            <a:off x="3765550" y="871855"/>
            <a:ext cx="7853045" cy="699770"/>
          </a:xfrm>
          <a:prstGeom prst="parallelogram">
            <a:avLst/>
          </a:prstGeom>
          <a:solidFill>
            <a:srgbClr val="7ED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800" b="1" dirty="0">
                <a:solidFill>
                  <a:schemeClr val="tx1"/>
                </a:solidFill>
                <a:latin typeface="Times New Roman" panose="02020603050405020304" pitchFamily="18" charset="0"/>
                <a:cs typeface="Times New Roman" panose="02020603050405020304" pitchFamily="18" charset="0"/>
                <a:sym typeface="Arial" panose="020B0604020202020204"/>
              </a:rPr>
              <a:t>n. &amp; v. </a:t>
            </a:r>
            <a:r>
              <a:rPr lang="zh-CN" altLang="en-US" sz="2800" b="1" dirty="0">
                <a:solidFill>
                  <a:schemeClr val="tx1"/>
                </a:solidFill>
                <a:latin typeface="Times New Roman" panose="02020603050405020304" pitchFamily="18" charset="0"/>
                <a:cs typeface="Times New Roman" panose="02020603050405020304" pitchFamily="18" charset="0"/>
                <a:sym typeface="Arial" panose="020B0604020202020204"/>
              </a:rPr>
              <a:t>  根据例句找出</a:t>
            </a:r>
            <a:r>
              <a:rPr lang="en-US" altLang="zh-CN" sz="2800" b="1" dirty="0">
                <a:solidFill>
                  <a:schemeClr val="tx1"/>
                </a:solidFill>
                <a:latin typeface="Calibri" panose="020F0502020204030204" pitchFamily="34" charset="0"/>
                <a:cs typeface="Calibri" panose="020F0502020204030204" pitchFamily="34" charset="0"/>
                <a:sym typeface="Arial" panose="020B0604020202020204"/>
              </a:rPr>
              <a:t>lack</a:t>
            </a:r>
            <a:r>
              <a:rPr lang="zh-CN" altLang="en-US" sz="2800" b="1" dirty="0">
                <a:solidFill>
                  <a:schemeClr val="tx1"/>
                </a:solidFill>
                <a:latin typeface="Times New Roman" panose="02020603050405020304" pitchFamily="18" charset="0"/>
                <a:cs typeface="Times New Roman" panose="02020603050405020304" pitchFamily="18" charset="0"/>
                <a:sym typeface="Arial" panose="020B0604020202020204"/>
              </a:rPr>
              <a:t>相应的词组</a:t>
            </a:r>
            <a:r>
              <a:rPr lang="en-US" altLang="zh-CN" sz="2800" b="1" dirty="0">
                <a:solidFill>
                  <a:schemeClr val="tx1"/>
                </a:solidFill>
                <a:latin typeface="Times New Roman" panose="02020603050405020304" pitchFamily="18" charset="0"/>
                <a:cs typeface="Times New Roman" panose="02020603050405020304" pitchFamily="18" charset="0"/>
                <a:sym typeface="Arial" panose="020B0604020202020204"/>
              </a:rPr>
              <a:t> </a:t>
            </a:r>
          </a:p>
        </p:txBody>
      </p:sp>
      <p:sp>
        <p:nvSpPr>
          <p:cNvPr id="6" name="矩形 43"/>
          <p:cNvSpPr>
            <a:spLocks noChangeArrowheads="1"/>
          </p:cNvSpPr>
          <p:nvPr/>
        </p:nvSpPr>
        <p:spPr bwMode="auto">
          <a:xfrm>
            <a:off x="2184157" y="1850061"/>
            <a:ext cx="7929880" cy="1337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0" tIns="34286" rIns="68570" bIns="34286">
            <a:spAutoFit/>
          </a:bodyPr>
          <a:lstStyle/>
          <a:p>
            <a:pPr algn="l">
              <a:lnSpc>
                <a:spcPct val="75000"/>
              </a:lnSpc>
              <a:spcBef>
                <a:spcPct val="35000"/>
              </a:spcBef>
            </a:pPr>
            <a:r>
              <a:rPr lang="en-US" sz="2800" b="1" dirty="0">
                <a:solidFill>
                  <a:schemeClr val="tx1"/>
                </a:solidFill>
                <a:latin typeface="Calibri" panose="020F0502020204030204" pitchFamily="34" charset="0"/>
                <a:cs typeface="Calibri" panose="020F0502020204030204" pitchFamily="34" charset="0"/>
              </a:rPr>
              <a:t>Too many teachers are treated with a lack of respect.</a:t>
            </a:r>
          </a:p>
          <a:p>
            <a:pPr algn="l">
              <a:lnSpc>
                <a:spcPct val="75000"/>
              </a:lnSpc>
              <a:spcBef>
                <a:spcPct val="35000"/>
              </a:spcBef>
            </a:pPr>
            <a:r>
              <a:rPr lang="en-US" sz="2800" b="1" dirty="0">
                <a:solidFill>
                  <a:schemeClr val="tx1"/>
                </a:solidFill>
                <a:latin typeface="Calibri" panose="020F0502020204030204" pitchFamily="34" charset="0"/>
                <a:cs typeface="Calibri" panose="020F0502020204030204" pitchFamily="34" charset="0"/>
              </a:rPr>
              <a:t>There was no lack of willing helpers.</a:t>
            </a:r>
          </a:p>
          <a:p>
            <a:pPr algn="l">
              <a:lnSpc>
                <a:spcPct val="75000"/>
              </a:lnSpc>
              <a:spcBef>
                <a:spcPct val="35000"/>
              </a:spcBef>
            </a:pPr>
            <a:r>
              <a:rPr lang="en-US" sz="2800" b="1" dirty="0">
                <a:solidFill>
                  <a:schemeClr val="tx1"/>
                </a:solidFill>
                <a:latin typeface="Calibri" panose="020F0502020204030204" pitchFamily="34" charset="0"/>
                <a:cs typeface="Calibri" panose="020F0502020204030204" pitchFamily="34" charset="0"/>
              </a:rPr>
              <a:t>Despite his lack of experience, he got the job. </a:t>
            </a:r>
          </a:p>
        </p:txBody>
      </p:sp>
      <p:grpSp>
        <p:nvGrpSpPr>
          <p:cNvPr id="3" name="组合 54"/>
          <p:cNvGrpSpPr/>
          <p:nvPr/>
        </p:nvGrpSpPr>
        <p:grpSpPr bwMode="auto">
          <a:xfrm>
            <a:off x="1660584" y="1788305"/>
            <a:ext cx="400647" cy="400050"/>
            <a:chOff x="403" y="0"/>
            <a:chExt cx="533400" cy="533400"/>
          </a:xfrm>
          <a:solidFill>
            <a:srgbClr val="22ACEC"/>
          </a:solidFill>
        </p:grpSpPr>
        <p:sp>
          <p:nvSpPr>
            <p:cNvPr id="9" name="椭圆 55"/>
            <p:cNvSpPr>
              <a:spLocks noChangeArrowheads="1"/>
            </p:cNvSpPr>
            <p:nvPr/>
          </p:nvSpPr>
          <p:spPr bwMode="auto">
            <a:xfrm>
              <a:off x="403" y="0"/>
              <a:ext cx="533400" cy="533400"/>
            </a:xfrm>
            <a:prstGeom prst="ellipse">
              <a:avLst/>
            </a:prstGeom>
            <a:grp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chemeClr val="tx1">
                    <a:lumMod val="65000"/>
                    <a:lumOff val="35000"/>
                  </a:schemeClr>
                </a:solidFill>
                <a:latin typeface="Arial" panose="020B0604020202020204"/>
                <a:ea typeface="微软雅黑" panose="020B0503020204020204" charset="-122"/>
                <a:sym typeface="Arial" panose="020B0604020202020204"/>
              </a:endParaRPr>
            </a:p>
          </p:txBody>
        </p:sp>
        <p:sp>
          <p:nvSpPr>
            <p:cNvPr id="10" name="矩形 56"/>
            <p:cNvSpPr>
              <a:spLocks noChangeArrowheads="1"/>
            </p:cNvSpPr>
            <p:nvPr/>
          </p:nvSpPr>
          <p:spPr bwMode="auto">
            <a:xfrm>
              <a:off x="31065" y="82033"/>
              <a:ext cx="472075" cy="369332"/>
            </a:xfrm>
            <a:prstGeom prst="rect">
              <a:avLst/>
            </a:prstGeom>
            <a:noFill/>
            <a:ln>
              <a:noFill/>
            </a:ln>
            <a:extLst>
              <a:ext uri="{909E8E84-426E-40DD-AFC4-6F175D3DCCD1}">
                <a14:hiddenFill xmlns:a14="http://schemas.microsoft.com/office/drawing/2010/main">
                  <a:grp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1200" dirty="0">
                  <a:solidFill>
                    <a:schemeClr val="bg1"/>
                  </a:solidFill>
                  <a:latin typeface="Arial" panose="020B0604020202020204"/>
                  <a:ea typeface="微软雅黑" panose="020B0503020204020204" charset="-122"/>
                  <a:cs typeface="Arial" panose="020B0604020202020204" pitchFamily="34" charset="0"/>
                  <a:sym typeface="Arial" panose="020B0604020202020204"/>
                </a:rPr>
                <a:t>01</a:t>
              </a:r>
            </a:p>
          </p:txBody>
        </p:sp>
      </p:grpSp>
      <p:sp>
        <p:nvSpPr>
          <p:cNvPr id="11" name="矩形 57"/>
          <p:cNvSpPr>
            <a:spLocks noChangeArrowheads="1"/>
          </p:cNvSpPr>
          <p:nvPr/>
        </p:nvSpPr>
        <p:spPr bwMode="auto">
          <a:xfrm>
            <a:off x="2184400" y="4470400"/>
            <a:ext cx="7858760" cy="929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0" tIns="34286" rIns="68570" bIns="34286">
            <a:spAutoFit/>
          </a:bodyPr>
          <a:lstStyle/>
          <a:p>
            <a:r>
              <a:rPr lang="en-US" sz="2800" b="1" dirty="0">
                <a:solidFill>
                  <a:schemeClr val="tx1"/>
                </a:solidFill>
                <a:latin typeface="Calibri" panose="020F0502020204030204" pitchFamily="34" charset="0"/>
                <a:cs typeface="Calibri" panose="020F0502020204030204" pitchFamily="34" charset="0"/>
              </a:rPr>
              <a:t>He lacks confidence.</a:t>
            </a:r>
          </a:p>
          <a:p>
            <a:r>
              <a:rPr lang="en-US" sz="2800" b="1" dirty="0">
                <a:solidFill>
                  <a:schemeClr val="tx1"/>
                </a:solidFill>
                <a:latin typeface="Calibri" panose="020F0502020204030204" pitchFamily="34" charset="0"/>
                <a:cs typeface="Calibri" panose="020F0502020204030204" pitchFamily="34" charset="0"/>
              </a:rPr>
              <a:t>She has the determination that her brother lacks. </a:t>
            </a:r>
          </a:p>
        </p:txBody>
      </p:sp>
      <p:grpSp>
        <p:nvGrpSpPr>
          <p:cNvPr id="4" name="组合 59"/>
          <p:cNvGrpSpPr/>
          <p:nvPr/>
        </p:nvGrpSpPr>
        <p:grpSpPr bwMode="auto">
          <a:xfrm>
            <a:off x="1637090" y="4408846"/>
            <a:ext cx="400646" cy="400050"/>
            <a:chOff x="3566" y="0"/>
            <a:chExt cx="533400" cy="533400"/>
          </a:xfrm>
          <a:solidFill>
            <a:srgbClr val="19C9F5"/>
          </a:solidFill>
        </p:grpSpPr>
        <p:sp>
          <p:nvSpPr>
            <p:cNvPr id="14" name="椭圆 60"/>
            <p:cNvSpPr>
              <a:spLocks noChangeArrowheads="1"/>
            </p:cNvSpPr>
            <p:nvPr/>
          </p:nvSpPr>
          <p:spPr bwMode="auto">
            <a:xfrm>
              <a:off x="3566" y="0"/>
              <a:ext cx="533400" cy="533400"/>
            </a:xfrm>
            <a:prstGeom prst="ellipse">
              <a:avLst/>
            </a:prstGeom>
            <a:grp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chemeClr val="tx1">
                    <a:lumMod val="65000"/>
                    <a:lumOff val="35000"/>
                  </a:schemeClr>
                </a:solidFill>
                <a:latin typeface="Arial" panose="020B0604020202020204"/>
                <a:ea typeface="微软雅黑" panose="020B0503020204020204" charset="-122"/>
                <a:sym typeface="Arial" panose="020B0604020202020204"/>
              </a:endParaRPr>
            </a:p>
          </p:txBody>
        </p:sp>
        <p:sp>
          <p:nvSpPr>
            <p:cNvPr id="15" name="矩形 61"/>
            <p:cNvSpPr>
              <a:spLocks noChangeArrowheads="1"/>
            </p:cNvSpPr>
            <p:nvPr/>
          </p:nvSpPr>
          <p:spPr bwMode="auto">
            <a:xfrm>
              <a:off x="15218" y="82200"/>
              <a:ext cx="472075" cy="369332"/>
            </a:xfrm>
            <a:prstGeom prst="rect">
              <a:avLst/>
            </a:prstGeom>
            <a:noFill/>
            <a:ln>
              <a:noFill/>
            </a:ln>
            <a:extLst>
              <a:ext uri="{909E8E84-426E-40DD-AFC4-6F175D3DCCD1}">
                <a14:hiddenFill xmlns:a14="http://schemas.microsoft.com/office/drawing/2010/main">
                  <a:grp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1200" dirty="0">
                  <a:solidFill>
                    <a:schemeClr val="bg1"/>
                  </a:solidFill>
                  <a:latin typeface="Arial" panose="020B0604020202020204"/>
                  <a:ea typeface="微软雅黑" panose="020B0503020204020204" charset="-122"/>
                  <a:cs typeface="Arial" panose="020B0604020202020204" pitchFamily="34" charset="0"/>
                  <a:sym typeface="Arial" panose="020B0604020202020204"/>
                </a:rPr>
                <a:t>02</a:t>
              </a:r>
              <a:endParaRPr lang="zh-CN" altLang="en-US" sz="1200" dirty="0">
                <a:solidFill>
                  <a:schemeClr val="bg1"/>
                </a:solidFill>
                <a:latin typeface="Arial" panose="020B0604020202020204"/>
                <a:ea typeface="微软雅黑" panose="020B0503020204020204" charset="-122"/>
                <a:cs typeface="Arial" panose="020B0604020202020204" pitchFamily="34" charset="0"/>
                <a:sym typeface="Arial" panose="020B0604020202020204"/>
              </a:endParaRPr>
            </a:p>
          </p:txBody>
        </p:sp>
      </p:grpSp>
      <p:pic>
        <p:nvPicPr>
          <p:cNvPr id="2" name="图片 1"/>
          <p:cNvPicPr>
            <a:picLocks noChangeAspect="1"/>
          </p:cNvPicPr>
          <p:nvPr/>
        </p:nvPicPr>
        <p:blipFill>
          <a:blip r:embed="rId3" cstate="print"/>
          <a:stretch>
            <a:fillRect/>
          </a:stretch>
        </p:blipFill>
        <p:spPr>
          <a:xfrm>
            <a:off x="288291" y="635635"/>
            <a:ext cx="756285" cy="594360"/>
          </a:xfrm>
          <a:prstGeom prst="rect">
            <a:avLst/>
          </a:prstGeom>
        </p:spPr>
      </p:pic>
      <p:sp>
        <p:nvSpPr>
          <p:cNvPr id="29" name="Text Box 6"/>
          <p:cNvSpPr txBox="1">
            <a:spLocks noChangeArrowheads="1"/>
          </p:cNvSpPr>
          <p:nvPr/>
        </p:nvSpPr>
        <p:spPr bwMode="auto">
          <a:xfrm>
            <a:off x="3629025" y="3424555"/>
            <a:ext cx="5424805" cy="521970"/>
          </a:xfrm>
          <a:prstGeom prst="rect">
            <a:avLst/>
          </a:prstGeom>
          <a:noFill/>
          <a:ln w="9525">
            <a:noFill/>
            <a:miter lim="800000"/>
          </a:ln>
        </p:spPr>
        <p:txBody>
          <a:bodyPr wrap="square">
            <a:spAutoFit/>
          </a:bodyPr>
          <a:lstStyle/>
          <a:p>
            <a:pPr>
              <a:spcBef>
                <a:spcPct val="50000"/>
              </a:spcBef>
            </a:pPr>
            <a:r>
              <a:rPr lang="en-US" sz="2800" b="1" i="1" dirty="0">
                <a:solidFill>
                  <a:srgbClr val="FF0000"/>
                </a:solidFill>
                <a:latin typeface="Times New Roman" panose="02020603050405020304" pitchFamily="18" charset="0"/>
                <a:ea typeface="华文新魏" pitchFamily="2" charset="-122"/>
                <a:cs typeface="Times New Roman" panose="02020603050405020304" pitchFamily="18" charset="0"/>
              </a:rPr>
              <a:t>n.</a:t>
            </a:r>
            <a:r>
              <a:rPr lang="en-US" sz="2800" b="1" dirty="0">
                <a:solidFill>
                  <a:srgbClr val="FF0000"/>
                </a:solidFill>
                <a:latin typeface="Calibri" panose="020F0502020204030204" pitchFamily="34" charset="0"/>
                <a:ea typeface="华文新魏" pitchFamily="2" charset="-122"/>
                <a:cs typeface="Calibri" panose="020F0502020204030204" pitchFamily="34" charset="0"/>
              </a:rPr>
              <a:t> a lack of sth; no lack of sth</a:t>
            </a:r>
          </a:p>
        </p:txBody>
      </p:sp>
      <p:sp>
        <p:nvSpPr>
          <p:cNvPr id="30" name="Text Box 6"/>
          <p:cNvSpPr txBox="1">
            <a:spLocks noChangeArrowheads="1"/>
          </p:cNvSpPr>
          <p:nvPr/>
        </p:nvSpPr>
        <p:spPr bwMode="auto">
          <a:xfrm>
            <a:off x="3765550" y="5626735"/>
            <a:ext cx="5424805" cy="521970"/>
          </a:xfrm>
          <a:prstGeom prst="rect">
            <a:avLst/>
          </a:prstGeom>
          <a:noFill/>
          <a:ln w="9525">
            <a:noFill/>
            <a:miter lim="800000"/>
          </a:ln>
        </p:spPr>
        <p:txBody>
          <a:bodyPr wrap="square">
            <a:spAutoFit/>
          </a:bodyPr>
          <a:lstStyle/>
          <a:p>
            <a:pPr>
              <a:spcBef>
                <a:spcPct val="50000"/>
              </a:spcBef>
            </a:pPr>
            <a:r>
              <a:rPr lang="en-US" sz="2800" b="1" i="1" dirty="0">
                <a:solidFill>
                  <a:srgbClr val="FF0000"/>
                </a:solidFill>
                <a:latin typeface="Times New Roman" panose="02020603050405020304" pitchFamily="18" charset="0"/>
                <a:ea typeface="华文新魏" pitchFamily="2" charset="-122"/>
                <a:cs typeface="Times New Roman" panose="02020603050405020304" pitchFamily="18" charset="0"/>
              </a:rPr>
              <a:t>v.</a:t>
            </a:r>
            <a:r>
              <a:rPr lang="en-US" sz="2800" b="1" dirty="0">
                <a:solidFill>
                  <a:srgbClr val="FF0000"/>
                </a:solidFill>
                <a:latin typeface="Calibri" panose="020F0502020204030204" pitchFamily="34" charset="0"/>
                <a:ea typeface="华文新魏" pitchFamily="2" charset="-122"/>
                <a:cs typeface="Calibri" panose="020F0502020204030204" pitchFamily="34" charset="0"/>
              </a:rPr>
              <a:t> lack sth</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Right)">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2"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slide(fromRight)">
                                      <p:cBhvr>
                                        <p:cTn id="1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平行四边形 20"/>
          <p:cNvSpPr/>
          <p:nvPr/>
        </p:nvSpPr>
        <p:spPr>
          <a:xfrm>
            <a:off x="1155866" y="872035"/>
            <a:ext cx="2700671" cy="699576"/>
          </a:xfrm>
          <a:prstGeom prst="parallelogram">
            <a:avLst/>
          </a:prstGeom>
          <a:solidFill>
            <a:srgbClr val="22A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
        <p:nvSpPr>
          <p:cNvPr id="22" name="Rectangle 18"/>
          <p:cNvSpPr>
            <a:spLocks noChangeArrowheads="1"/>
          </p:cNvSpPr>
          <p:nvPr/>
        </p:nvSpPr>
        <p:spPr bwMode="auto">
          <a:xfrm>
            <a:off x="1846307" y="1003255"/>
            <a:ext cx="664210" cy="430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fontAlgn="base">
              <a:spcBef>
                <a:spcPct val="0"/>
              </a:spcBef>
              <a:spcAft>
                <a:spcPct val="0"/>
              </a:spcAft>
            </a:pPr>
            <a:r>
              <a:rPr lang="en-US" altLang="zh-CN" sz="2800" b="1" dirty="0">
                <a:latin typeface="Calibri" panose="020F0502020204030204" pitchFamily="34" charset="0"/>
                <a:cs typeface="Calibri" panose="020F0502020204030204" pitchFamily="34" charset="0"/>
              </a:rPr>
              <a:t>Quiz</a:t>
            </a:r>
            <a:endParaRPr lang="en-US" altLang="zh-CN" sz="2800" b="1" dirty="0">
              <a:solidFill>
                <a:schemeClr val="bg1"/>
              </a:solidFill>
              <a:latin typeface="Calibri" panose="020F0502020204030204" pitchFamily="34" charset="0"/>
              <a:ea typeface="微软雅黑" panose="020B0503020204020204" charset="-122"/>
              <a:cs typeface="Calibri" panose="020F0502020204030204" pitchFamily="34" charset="0"/>
              <a:sym typeface="Arial" panose="020B0604020202020204"/>
            </a:endParaRPr>
          </a:p>
        </p:txBody>
      </p:sp>
      <p:sp>
        <p:nvSpPr>
          <p:cNvPr id="23" name="平行四边形 22"/>
          <p:cNvSpPr/>
          <p:nvPr/>
        </p:nvSpPr>
        <p:spPr>
          <a:xfrm>
            <a:off x="3855085" y="885825"/>
            <a:ext cx="3945890" cy="699770"/>
          </a:xfrm>
          <a:prstGeom prst="parallelogram">
            <a:avLst/>
          </a:prstGeom>
          <a:solidFill>
            <a:srgbClr val="7ED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b="1" dirty="0">
                <a:solidFill>
                  <a:schemeClr val="tx1"/>
                </a:solidFill>
                <a:latin typeface="宋体" panose="02010600030101010101" pitchFamily="2" charset="-122"/>
                <a:ea typeface="宋体" panose="02010600030101010101" pitchFamily="2" charset="-122"/>
                <a:sym typeface="Arial" panose="020B0604020202020204"/>
              </a:rPr>
              <a:t>改错</a:t>
            </a:r>
          </a:p>
        </p:txBody>
      </p:sp>
      <p:sp>
        <p:nvSpPr>
          <p:cNvPr id="6" name="矩形 43"/>
          <p:cNvSpPr>
            <a:spLocks noChangeArrowheads="1"/>
          </p:cNvSpPr>
          <p:nvPr/>
        </p:nvSpPr>
        <p:spPr bwMode="auto">
          <a:xfrm>
            <a:off x="2184400" y="2167255"/>
            <a:ext cx="6914515" cy="929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0" tIns="34286" rIns="68570" bIns="34286">
            <a:spAutoFit/>
          </a:bodyPr>
          <a:lstStyle/>
          <a:p>
            <a:pPr fontAlgn="auto">
              <a:lnSpc>
                <a:spcPct val="100000"/>
              </a:lnSpc>
            </a:pPr>
            <a:r>
              <a:rPr lang="en-US" altLang="zh-CN" sz="2800" b="1" dirty="0">
                <a:latin typeface="Calibri" panose="020F0502020204030204" pitchFamily="34" charset="0"/>
                <a:cs typeface="Calibri" panose="020F0502020204030204" pitchFamily="34" charset="0"/>
              </a:rPr>
              <a:t>*We lack in/of ideas.</a:t>
            </a:r>
          </a:p>
          <a:p>
            <a:pPr fontAlgn="auto">
              <a:lnSpc>
                <a:spcPct val="100000"/>
              </a:lnSpc>
            </a:pPr>
            <a:endParaRPr lang="en-US" altLang="zh-CN" sz="2800" b="1" dirty="0">
              <a:solidFill>
                <a:srgbClr val="FF0000"/>
              </a:solidFill>
              <a:latin typeface="Calibri" panose="020F0502020204030204" pitchFamily="34" charset="0"/>
              <a:cs typeface="Calibri" panose="020F0502020204030204" pitchFamily="34" charset="0"/>
            </a:endParaRPr>
          </a:p>
        </p:txBody>
      </p:sp>
      <p:grpSp>
        <p:nvGrpSpPr>
          <p:cNvPr id="3" name="组合 54"/>
          <p:cNvGrpSpPr/>
          <p:nvPr/>
        </p:nvGrpSpPr>
        <p:grpSpPr bwMode="auto">
          <a:xfrm>
            <a:off x="1660584" y="2105589"/>
            <a:ext cx="400647" cy="400050"/>
            <a:chOff x="403" y="0"/>
            <a:chExt cx="533400" cy="533400"/>
          </a:xfrm>
          <a:solidFill>
            <a:srgbClr val="22ACEC"/>
          </a:solidFill>
        </p:grpSpPr>
        <p:sp>
          <p:nvSpPr>
            <p:cNvPr id="9" name="椭圆 55"/>
            <p:cNvSpPr>
              <a:spLocks noChangeArrowheads="1"/>
            </p:cNvSpPr>
            <p:nvPr/>
          </p:nvSpPr>
          <p:spPr bwMode="auto">
            <a:xfrm>
              <a:off x="403" y="0"/>
              <a:ext cx="533400" cy="533400"/>
            </a:xfrm>
            <a:prstGeom prst="ellipse">
              <a:avLst/>
            </a:prstGeom>
            <a:grp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chemeClr val="tx1">
                    <a:lumMod val="65000"/>
                    <a:lumOff val="35000"/>
                  </a:schemeClr>
                </a:solidFill>
                <a:latin typeface="Arial" panose="020B0604020202020204"/>
                <a:ea typeface="微软雅黑" panose="020B0503020204020204" charset="-122"/>
                <a:sym typeface="Arial" panose="020B0604020202020204"/>
              </a:endParaRPr>
            </a:p>
          </p:txBody>
        </p:sp>
        <p:sp>
          <p:nvSpPr>
            <p:cNvPr id="10" name="矩形 56"/>
            <p:cNvSpPr>
              <a:spLocks noChangeArrowheads="1"/>
            </p:cNvSpPr>
            <p:nvPr/>
          </p:nvSpPr>
          <p:spPr bwMode="auto">
            <a:xfrm>
              <a:off x="31065" y="82033"/>
              <a:ext cx="472075" cy="369332"/>
            </a:xfrm>
            <a:prstGeom prst="rect">
              <a:avLst/>
            </a:prstGeom>
            <a:noFill/>
            <a:ln>
              <a:noFill/>
            </a:ln>
            <a:extLst>
              <a:ext uri="{909E8E84-426E-40DD-AFC4-6F175D3DCCD1}">
                <a14:hiddenFill xmlns:a14="http://schemas.microsoft.com/office/drawing/2010/main">
                  <a:grp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1200" dirty="0">
                  <a:solidFill>
                    <a:schemeClr val="bg1"/>
                  </a:solidFill>
                  <a:latin typeface="Arial" panose="020B0604020202020204"/>
                  <a:ea typeface="微软雅黑" panose="020B0503020204020204" charset="-122"/>
                  <a:cs typeface="Arial" panose="020B0604020202020204" pitchFamily="34" charset="0"/>
                  <a:sym typeface="Arial" panose="020B0604020202020204"/>
                </a:rPr>
                <a:t>01</a:t>
              </a:r>
            </a:p>
          </p:txBody>
        </p:sp>
      </p:grpSp>
      <p:pic>
        <p:nvPicPr>
          <p:cNvPr id="2" name="图片 1"/>
          <p:cNvPicPr>
            <a:picLocks noChangeAspect="1"/>
          </p:cNvPicPr>
          <p:nvPr/>
        </p:nvPicPr>
        <p:blipFill>
          <a:blip r:embed="rId3" cstate="print"/>
          <a:stretch>
            <a:fillRect/>
          </a:stretch>
        </p:blipFill>
        <p:spPr>
          <a:xfrm>
            <a:off x="288291" y="635635"/>
            <a:ext cx="756285" cy="594360"/>
          </a:xfrm>
          <a:prstGeom prst="rect">
            <a:avLst/>
          </a:prstGeom>
        </p:spPr>
      </p:pic>
      <p:sp>
        <p:nvSpPr>
          <p:cNvPr id="7" name="文本框 6"/>
          <p:cNvSpPr txBox="1"/>
          <p:nvPr/>
        </p:nvSpPr>
        <p:spPr>
          <a:xfrm>
            <a:off x="2184400" y="3325495"/>
            <a:ext cx="3992245" cy="1814830"/>
          </a:xfrm>
          <a:prstGeom prst="rect">
            <a:avLst/>
          </a:prstGeom>
          <a:solidFill>
            <a:schemeClr val="bg1"/>
          </a:solidFill>
        </p:spPr>
        <p:txBody>
          <a:bodyPr wrap="square" rtlCol="0">
            <a:spAutoFit/>
          </a:bodyPr>
          <a:lstStyle/>
          <a:p>
            <a:r>
              <a:rPr lang="en-US" altLang="zh-CN" sz="2800" b="1" dirty="0">
                <a:solidFill>
                  <a:srgbClr val="FF0000"/>
                </a:solidFill>
                <a:latin typeface="Calibri" panose="020F0502020204030204" pitchFamily="34" charset="0"/>
                <a:cs typeface="Calibri" panose="020F0502020204030204" pitchFamily="34" charset="0"/>
                <a:sym typeface="+mn-ea"/>
              </a:rPr>
              <a:t>We lack ideas.</a:t>
            </a:r>
          </a:p>
          <a:p>
            <a:r>
              <a:rPr lang="en-US" altLang="zh-CN" sz="2800" b="1" dirty="0">
                <a:solidFill>
                  <a:srgbClr val="FF0000"/>
                </a:solidFill>
                <a:latin typeface="Calibri" panose="020F0502020204030204" pitchFamily="34" charset="0"/>
                <a:cs typeface="Calibri" panose="020F0502020204030204" pitchFamily="34" charset="0"/>
                <a:sym typeface="+mn-ea"/>
              </a:rPr>
              <a:t>We are lacking in ideas.</a:t>
            </a:r>
          </a:p>
          <a:p>
            <a:r>
              <a:rPr lang="en-US" altLang="zh-CN" sz="2800" b="1" dirty="0">
                <a:solidFill>
                  <a:srgbClr val="FF0000"/>
                </a:solidFill>
                <a:latin typeface="Calibri" panose="020F0502020204030204" pitchFamily="34" charset="0"/>
                <a:cs typeface="Calibri" panose="020F0502020204030204" pitchFamily="34" charset="0"/>
                <a:sym typeface="+mn-ea"/>
              </a:rPr>
              <a:t>There is a lack of ideas. </a:t>
            </a:r>
          </a:p>
          <a:p>
            <a:endParaRPr lang="en-US" altLang="zh-CN" sz="2800" b="1" dirty="0">
              <a:solidFill>
                <a:srgbClr val="FF0000"/>
              </a:solidFill>
              <a:latin typeface="Calibri" panose="020F0502020204030204" pitchFamily="34" charset="0"/>
              <a:cs typeface="Calibri" panose="020F0502020204030204" pitchFamily="34" charset="0"/>
              <a:sym typeface="+mn-ea"/>
            </a:endParaRPr>
          </a:p>
        </p:txBody>
      </p:sp>
      <p:sp>
        <p:nvSpPr>
          <p:cNvPr id="5" name="右箭头 4"/>
          <p:cNvSpPr/>
          <p:nvPr/>
        </p:nvSpPr>
        <p:spPr>
          <a:xfrm>
            <a:off x="2336800" y="2789555"/>
            <a:ext cx="617855" cy="5359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平行四边形 20"/>
          <p:cNvSpPr/>
          <p:nvPr/>
        </p:nvSpPr>
        <p:spPr>
          <a:xfrm>
            <a:off x="1155866" y="476243"/>
            <a:ext cx="2700671" cy="699576"/>
          </a:xfrm>
          <a:prstGeom prst="parallelogram">
            <a:avLst/>
          </a:prstGeom>
          <a:solidFill>
            <a:srgbClr val="22A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
        <p:nvSpPr>
          <p:cNvPr id="22" name="Rectangle 18"/>
          <p:cNvSpPr>
            <a:spLocks noChangeArrowheads="1"/>
          </p:cNvSpPr>
          <p:nvPr/>
        </p:nvSpPr>
        <p:spPr bwMode="auto">
          <a:xfrm>
            <a:off x="1370042" y="607463"/>
            <a:ext cx="1377315" cy="430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fontAlgn="base">
              <a:spcBef>
                <a:spcPct val="0"/>
              </a:spcBef>
              <a:spcAft>
                <a:spcPct val="0"/>
              </a:spcAft>
            </a:pPr>
            <a:r>
              <a:rPr lang="en-US" altLang="zh-CN" sz="2800" b="1" dirty="0">
                <a:latin typeface="Calibri" panose="020F0502020204030204" pitchFamily="34" charset="0"/>
                <a:cs typeface="Calibri" panose="020F0502020204030204" pitchFamily="34" charset="0"/>
              </a:rPr>
              <a:t>4. instant</a:t>
            </a:r>
            <a:endParaRPr lang="en-US" altLang="zh-CN" sz="2800" b="1" dirty="0">
              <a:solidFill>
                <a:schemeClr val="bg1"/>
              </a:solidFill>
              <a:latin typeface="Calibri" panose="020F0502020204030204" pitchFamily="34" charset="0"/>
              <a:ea typeface="微软雅黑" panose="020B0503020204020204" charset="-122"/>
              <a:cs typeface="Calibri" panose="020F0502020204030204" pitchFamily="34" charset="0"/>
              <a:sym typeface="Arial" panose="020B0604020202020204"/>
            </a:endParaRPr>
          </a:p>
        </p:txBody>
      </p:sp>
      <p:sp>
        <p:nvSpPr>
          <p:cNvPr id="23" name="平行四边形 22"/>
          <p:cNvSpPr/>
          <p:nvPr/>
        </p:nvSpPr>
        <p:spPr>
          <a:xfrm>
            <a:off x="3810000" y="461645"/>
            <a:ext cx="6728460" cy="699770"/>
          </a:xfrm>
          <a:prstGeom prst="parallelogram">
            <a:avLst/>
          </a:prstGeom>
          <a:solidFill>
            <a:srgbClr val="7ED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b="1" dirty="0">
                <a:solidFill>
                  <a:schemeClr val="tx1"/>
                </a:solidFill>
                <a:latin typeface="Calibri" panose="020F0502020204030204" pitchFamily="34" charset="0"/>
                <a:ea typeface="宋体" panose="02010600030101010101" pitchFamily="2" charset="-122"/>
                <a:cs typeface="Calibri" panose="020F0502020204030204" pitchFamily="34" charset="0"/>
                <a:sym typeface="Arial" panose="020B0604020202020204"/>
              </a:rPr>
              <a:t>根据中文写英文</a:t>
            </a:r>
          </a:p>
        </p:txBody>
      </p:sp>
      <p:sp>
        <p:nvSpPr>
          <p:cNvPr id="6" name="矩形 43"/>
          <p:cNvSpPr>
            <a:spLocks noChangeArrowheads="1"/>
          </p:cNvSpPr>
          <p:nvPr/>
        </p:nvSpPr>
        <p:spPr bwMode="auto">
          <a:xfrm>
            <a:off x="2245117" y="1792724"/>
            <a:ext cx="10007844" cy="497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0" tIns="34286" rIns="68570" bIns="34286">
            <a:spAutoFit/>
          </a:bodyPr>
          <a:lstStyle/>
          <a:p>
            <a:pPr marL="457200" indent="-457200">
              <a:buNone/>
              <a:defRPr/>
            </a:pPr>
            <a:r>
              <a:rPr lang="en-US" sz="2800" b="1" dirty="0">
                <a:solidFill>
                  <a:schemeClr val="tx1"/>
                </a:solidFill>
                <a:effectLst/>
                <a:latin typeface="Calibri" panose="020F0502020204030204" pitchFamily="34" charset="0"/>
                <a:cs typeface="Calibri" panose="020F0502020204030204" pitchFamily="34" charset="0"/>
              </a:rPr>
              <a:t>an instant success</a:t>
            </a:r>
          </a:p>
        </p:txBody>
      </p:sp>
      <p:grpSp>
        <p:nvGrpSpPr>
          <p:cNvPr id="3" name="组合 54"/>
          <p:cNvGrpSpPr/>
          <p:nvPr/>
        </p:nvGrpSpPr>
        <p:grpSpPr bwMode="auto">
          <a:xfrm>
            <a:off x="1660584" y="1392513"/>
            <a:ext cx="400647" cy="400050"/>
            <a:chOff x="403" y="0"/>
            <a:chExt cx="533400" cy="533400"/>
          </a:xfrm>
          <a:solidFill>
            <a:srgbClr val="22ACEC"/>
          </a:solidFill>
        </p:grpSpPr>
        <p:sp>
          <p:nvSpPr>
            <p:cNvPr id="9" name="椭圆 55"/>
            <p:cNvSpPr>
              <a:spLocks noChangeArrowheads="1"/>
            </p:cNvSpPr>
            <p:nvPr/>
          </p:nvSpPr>
          <p:spPr bwMode="auto">
            <a:xfrm>
              <a:off x="403" y="0"/>
              <a:ext cx="533400" cy="533400"/>
            </a:xfrm>
            <a:prstGeom prst="ellipse">
              <a:avLst/>
            </a:prstGeom>
            <a:grp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chemeClr val="tx1">
                    <a:lumMod val="65000"/>
                    <a:lumOff val="35000"/>
                  </a:schemeClr>
                </a:solidFill>
                <a:latin typeface="Arial" panose="020B0604020202020204"/>
                <a:ea typeface="微软雅黑" panose="020B0503020204020204" charset="-122"/>
                <a:sym typeface="Arial" panose="020B0604020202020204"/>
              </a:endParaRPr>
            </a:p>
          </p:txBody>
        </p:sp>
        <p:sp>
          <p:nvSpPr>
            <p:cNvPr id="10" name="矩形 56"/>
            <p:cNvSpPr>
              <a:spLocks noChangeArrowheads="1"/>
            </p:cNvSpPr>
            <p:nvPr/>
          </p:nvSpPr>
          <p:spPr bwMode="auto">
            <a:xfrm>
              <a:off x="31065" y="82033"/>
              <a:ext cx="472075" cy="369332"/>
            </a:xfrm>
            <a:prstGeom prst="rect">
              <a:avLst/>
            </a:prstGeom>
            <a:noFill/>
            <a:ln>
              <a:noFill/>
            </a:ln>
            <a:extLst>
              <a:ext uri="{909E8E84-426E-40DD-AFC4-6F175D3DCCD1}">
                <a14:hiddenFill xmlns:a14="http://schemas.microsoft.com/office/drawing/2010/main">
                  <a:grp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1200" dirty="0">
                  <a:solidFill>
                    <a:schemeClr val="bg1"/>
                  </a:solidFill>
                  <a:latin typeface="Arial" panose="020B0604020202020204"/>
                  <a:ea typeface="微软雅黑" panose="020B0503020204020204" charset="-122"/>
                  <a:cs typeface="Arial" panose="020B0604020202020204" pitchFamily="34" charset="0"/>
                  <a:sym typeface="Arial" panose="020B0604020202020204"/>
                </a:rPr>
                <a:t>01</a:t>
              </a:r>
            </a:p>
          </p:txBody>
        </p:sp>
      </p:grpSp>
      <p:grpSp>
        <p:nvGrpSpPr>
          <p:cNvPr id="4" name="组合 59"/>
          <p:cNvGrpSpPr/>
          <p:nvPr/>
        </p:nvGrpSpPr>
        <p:grpSpPr bwMode="auto">
          <a:xfrm>
            <a:off x="1684080" y="2595276"/>
            <a:ext cx="400646" cy="400050"/>
            <a:chOff x="3566" y="0"/>
            <a:chExt cx="533400" cy="533400"/>
          </a:xfrm>
          <a:solidFill>
            <a:srgbClr val="19C9F5"/>
          </a:solidFill>
        </p:grpSpPr>
        <p:sp>
          <p:nvSpPr>
            <p:cNvPr id="14" name="椭圆 60"/>
            <p:cNvSpPr>
              <a:spLocks noChangeArrowheads="1"/>
            </p:cNvSpPr>
            <p:nvPr/>
          </p:nvSpPr>
          <p:spPr bwMode="auto">
            <a:xfrm>
              <a:off x="3566" y="0"/>
              <a:ext cx="533400" cy="533400"/>
            </a:xfrm>
            <a:prstGeom prst="ellipse">
              <a:avLst/>
            </a:prstGeom>
            <a:grp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chemeClr val="tx1">
                    <a:lumMod val="65000"/>
                    <a:lumOff val="35000"/>
                  </a:schemeClr>
                </a:solidFill>
                <a:latin typeface="Arial" panose="020B0604020202020204"/>
                <a:ea typeface="微软雅黑" panose="020B0503020204020204" charset="-122"/>
                <a:sym typeface="Arial" panose="020B0604020202020204"/>
              </a:endParaRPr>
            </a:p>
          </p:txBody>
        </p:sp>
        <p:sp>
          <p:nvSpPr>
            <p:cNvPr id="15" name="矩形 61"/>
            <p:cNvSpPr>
              <a:spLocks noChangeArrowheads="1"/>
            </p:cNvSpPr>
            <p:nvPr/>
          </p:nvSpPr>
          <p:spPr bwMode="auto">
            <a:xfrm>
              <a:off x="15218" y="82200"/>
              <a:ext cx="472075" cy="369332"/>
            </a:xfrm>
            <a:prstGeom prst="rect">
              <a:avLst/>
            </a:prstGeom>
            <a:noFill/>
            <a:ln>
              <a:noFill/>
            </a:ln>
            <a:extLst>
              <a:ext uri="{909E8E84-426E-40DD-AFC4-6F175D3DCCD1}">
                <a14:hiddenFill xmlns:a14="http://schemas.microsoft.com/office/drawing/2010/main">
                  <a:grp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1200" dirty="0">
                  <a:solidFill>
                    <a:schemeClr val="bg1"/>
                  </a:solidFill>
                  <a:latin typeface="Arial" panose="020B0604020202020204"/>
                  <a:ea typeface="微软雅黑" panose="020B0503020204020204" charset="-122"/>
                  <a:cs typeface="Arial" panose="020B0604020202020204" pitchFamily="34" charset="0"/>
                  <a:sym typeface="Arial" panose="020B0604020202020204"/>
                </a:rPr>
                <a:t>02</a:t>
              </a:r>
              <a:endParaRPr lang="zh-CN" altLang="en-US" sz="1200" dirty="0">
                <a:solidFill>
                  <a:schemeClr val="bg1"/>
                </a:solidFill>
                <a:latin typeface="Arial" panose="020B0604020202020204"/>
                <a:ea typeface="微软雅黑" panose="020B0503020204020204" charset="-122"/>
                <a:cs typeface="Arial" panose="020B0604020202020204" pitchFamily="34" charset="0"/>
                <a:sym typeface="Arial" panose="020B0604020202020204"/>
              </a:endParaRPr>
            </a:p>
          </p:txBody>
        </p:sp>
      </p:grpSp>
      <p:grpSp>
        <p:nvGrpSpPr>
          <p:cNvPr id="5" name="组合 64"/>
          <p:cNvGrpSpPr/>
          <p:nvPr/>
        </p:nvGrpSpPr>
        <p:grpSpPr bwMode="auto">
          <a:xfrm>
            <a:off x="1684074" y="3794408"/>
            <a:ext cx="400646" cy="400050"/>
            <a:chOff x="3566" y="0"/>
            <a:chExt cx="533400" cy="533400"/>
          </a:xfrm>
          <a:solidFill>
            <a:srgbClr val="7ED9F9"/>
          </a:solidFill>
        </p:grpSpPr>
        <p:sp>
          <p:nvSpPr>
            <p:cNvPr id="19" name="椭圆 65"/>
            <p:cNvSpPr>
              <a:spLocks noChangeArrowheads="1"/>
            </p:cNvSpPr>
            <p:nvPr/>
          </p:nvSpPr>
          <p:spPr bwMode="auto">
            <a:xfrm>
              <a:off x="3566" y="0"/>
              <a:ext cx="533400" cy="533400"/>
            </a:xfrm>
            <a:prstGeom prst="ellipse">
              <a:avLst/>
            </a:prstGeom>
            <a:grp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chemeClr val="tx1">
                    <a:lumMod val="65000"/>
                    <a:lumOff val="35000"/>
                  </a:schemeClr>
                </a:solidFill>
                <a:latin typeface="Arial" panose="020B0604020202020204"/>
                <a:ea typeface="微软雅黑" panose="020B0503020204020204" charset="-122"/>
                <a:sym typeface="Arial" panose="020B0604020202020204"/>
              </a:endParaRPr>
            </a:p>
          </p:txBody>
        </p:sp>
        <p:sp>
          <p:nvSpPr>
            <p:cNvPr id="20" name="矩形 66"/>
            <p:cNvSpPr>
              <a:spLocks noChangeArrowheads="1"/>
            </p:cNvSpPr>
            <p:nvPr/>
          </p:nvSpPr>
          <p:spPr bwMode="auto">
            <a:xfrm>
              <a:off x="15218" y="82033"/>
              <a:ext cx="472075" cy="369332"/>
            </a:xfrm>
            <a:prstGeom prst="rect">
              <a:avLst/>
            </a:prstGeom>
            <a:noFill/>
            <a:ln>
              <a:noFill/>
            </a:ln>
            <a:extLst>
              <a:ext uri="{909E8E84-426E-40DD-AFC4-6F175D3DCCD1}">
                <a14:hiddenFill xmlns:a14="http://schemas.microsoft.com/office/drawing/2010/main">
                  <a:grp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1200" dirty="0">
                  <a:solidFill>
                    <a:schemeClr val="bg1"/>
                  </a:solidFill>
                  <a:latin typeface="Arial" panose="020B0604020202020204"/>
                  <a:ea typeface="微软雅黑" panose="020B0503020204020204" charset="-122"/>
                  <a:cs typeface="Arial" panose="020B0604020202020204" pitchFamily="34" charset="0"/>
                  <a:sym typeface="Arial" panose="020B0604020202020204"/>
                </a:rPr>
                <a:t>03</a:t>
              </a:r>
              <a:endParaRPr lang="zh-CN" altLang="en-US" sz="1200" dirty="0">
                <a:solidFill>
                  <a:schemeClr val="bg1"/>
                </a:solidFill>
                <a:latin typeface="Arial" panose="020B0604020202020204"/>
                <a:ea typeface="微软雅黑" panose="020B0503020204020204" charset="-122"/>
                <a:cs typeface="Arial" panose="020B0604020202020204" pitchFamily="34" charset="0"/>
                <a:sym typeface="Arial" panose="020B0604020202020204"/>
              </a:endParaRPr>
            </a:p>
          </p:txBody>
        </p:sp>
      </p:grpSp>
      <p:pic>
        <p:nvPicPr>
          <p:cNvPr id="2" name="图片 1"/>
          <p:cNvPicPr>
            <a:picLocks noChangeAspect="1"/>
          </p:cNvPicPr>
          <p:nvPr/>
        </p:nvPicPr>
        <p:blipFill>
          <a:blip r:embed="rId3" cstate="print"/>
          <a:stretch>
            <a:fillRect/>
          </a:stretch>
        </p:blipFill>
        <p:spPr>
          <a:xfrm>
            <a:off x="288291" y="526451"/>
            <a:ext cx="756285" cy="594360"/>
          </a:xfrm>
          <a:prstGeom prst="rect">
            <a:avLst/>
          </a:prstGeom>
        </p:spPr>
      </p:pic>
      <p:sp>
        <p:nvSpPr>
          <p:cNvPr id="30" name="矩形 29"/>
          <p:cNvSpPr/>
          <p:nvPr/>
        </p:nvSpPr>
        <p:spPr>
          <a:xfrm>
            <a:off x="2245360" y="3117215"/>
            <a:ext cx="8387080" cy="521970"/>
          </a:xfrm>
          <a:prstGeom prst="rect">
            <a:avLst/>
          </a:prstGeom>
        </p:spPr>
        <p:txBody>
          <a:bodyPr wrap="square">
            <a:spAutoFit/>
          </a:bodyPr>
          <a:lstStyle/>
          <a:p>
            <a:pPr marL="457200" indent="-457200">
              <a:buNone/>
              <a:defRPr/>
            </a:pPr>
            <a:r>
              <a:rPr lang="en-US" sz="2800" b="1" dirty="0">
                <a:solidFill>
                  <a:schemeClr val="tx1"/>
                </a:solidFill>
                <a:latin typeface="Calibri" panose="020F0502020204030204" pitchFamily="34" charset="0"/>
                <a:ea typeface="宋体" panose="02010600030101010101" pitchFamily="2" charset="-122"/>
                <a:cs typeface="Calibri" panose="020F0502020204030204" pitchFamily="34" charset="0"/>
              </a:rPr>
              <a:t>The programme brought an instant response.</a:t>
            </a:r>
            <a:endParaRPr lang="en-US" altLang="zh-CN" sz="2800" b="1" dirty="0">
              <a:solidFill>
                <a:schemeClr val="tx1"/>
              </a:solidFill>
              <a:latin typeface="Calibri" panose="020F0502020204030204" pitchFamily="34" charset="0"/>
              <a:ea typeface="宋体" panose="02010600030101010101" pitchFamily="2" charset="-122"/>
              <a:cs typeface="Calibri" panose="020F0502020204030204" pitchFamily="34" charset="0"/>
            </a:endParaRPr>
          </a:p>
        </p:txBody>
      </p:sp>
      <p:sp>
        <p:nvSpPr>
          <p:cNvPr id="31" name="矩形 30"/>
          <p:cNvSpPr/>
          <p:nvPr/>
        </p:nvSpPr>
        <p:spPr>
          <a:xfrm>
            <a:off x="2184400" y="4255135"/>
            <a:ext cx="8509000" cy="521970"/>
          </a:xfrm>
          <a:prstGeom prst="rect">
            <a:avLst/>
          </a:prstGeom>
        </p:spPr>
        <p:txBody>
          <a:bodyPr wrap="square">
            <a:spAutoFit/>
          </a:bodyPr>
          <a:lstStyle/>
          <a:p>
            <a:pPr>
              <a:buNone/>
            </a:pPr>
            <a:r>
              <a:rPr lang="en-US" sz="2800" b="1" dirty="0">
                <a:solidFill>
                  <a:schemeClr val="tx1"/>
                </a:solidFill>
                <a:latin typeface="Calibri" panose="020F0502020204030204" pitchFamily="34" charset="0"/>
                <a:cs typeface="Calibri" panose="020F0502020204030204" pitchFamily="34" charset="0"/>
              </a:rPr>
              <a:t>His book was an instant hit. </a:t>
            </a:r>
          </a:p>
        </p:txBody>
      </p:sp>
      <p:grpSp>
        <p:nvGrpSpPr>
          <p:cNvPr id="7" name="组合 64"/>
          <p:cNvGrpSpPr/>
          <p:nvPr/>
        </p:nvGrpSpPr>
        <p:grpSpPr bwMode="auto">
          <a:xfrm>
            <a:off x="1636999" y="5007940"/>
            <a:ext cx="400647" cy="400050"/>
            <a:chOff x="3566" y="0"/>
            <a:chExt cx="533400" cy="533400"/>
          </a:xfrm>
          <a:solidFill>
            <a:srgbClr val="7ED9F9"/>
          </a:solidFill>
        </p:grpSpPr>
        <p:sp>
          <p:nvSpPr>
            <p:cNvPr id="8" name="椭圆 65"/>
            <p:cNvSpPr>
              <a:spLocks noChangeArrowheads="1"/>
            </p:cNvSpPr>
            <p:nvPr/>
          </p:nvSpPr>
          <p:spPr bwMode="auto">
            <a:xfrm>
              <a:off x="3566" y="0"/>
              <a:ext cx="533400" cy="533400"/>
            </a:xfrm>
            <a:prstGeom prst="ellipse">
              <a:avLst/>
            </a:prstGeom>
            <a:grp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chemeClr val="tx1">
                    <a:lumMod val="65000"/>
                    <a:lumOff val="35000"/>
                  </a:schemeClr>
                </a:solidFill>
                <a:latin typeface="Arial" panose="020B0604020202020204"/>
                <a:ea typeface="微软雅黑" panose="020B0503020204020204" charset="-122"/>
                <a:sym typeface="Arial" panose="020B0604020202020204"/>
              </a:endParaRPr>
            </a:p>
          </p:txBody>
        </p:sp>
        <p:sp>
          <p:nvSpPr>
            <p:cNvPr id="34" name="矩形 66"/>
            <p:cNvSpPr>
              <a:spLocks noChangeArrowheads="1"/>
            </p:cNvSpPr>
            <p:nvPr/>
          </p:nvSpPr>
          <p:spPr bwMode="auto">
            <a:xfrm>
              <a:off x="15218" y="82033"/>
              <a:ext cx="472074" cy="369332"/>
            </a:xfrm>
            <a:prstGeom prst="rect">
              <a:avLst/>
            </a:prstGeom>
            <a:noFill/>
            <a:ln>
              <a:noFill/>
            </a:ln>
            <a:extLst>
              <a:ext uri="{909E8E84-426E-40DD-AFC4-6F175D3DCCD1}">
                <a14:hiddenFill xmlns:a14="http://schemas.microsoft.com/office/drawing/2010/main">
                  <a:grp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1200" dirty="0">
                  <a:solidFill>
                    <a:schemeClr val="bg1"/>
                  </a:solidFill>
                  <a:latin typeface="Arial" panose="020B0604020202020204"/>
                  <a:ea typeface="微软雅黑" panose="020B0503020204020204" charset="-122"/>
                  <a:cs typeface="Arial" panose="020B0604020202020204" pitchFamily="34" charset="0"/>
                  <a:sym typeface="Arial" panose="020B0604020202020204"/>
                </a:rPr>
                <a:t>04</a:t>
              </a:r>
              <a:endParaRPr lang="zh-CN" altLang="en-US" sz="1200" dirty="0">
                <a:solidFill>
                  <a:schemeClr val="bg1"/>
                </a:solidFill>
                <a:latin typeface="Arial" panose="020B0604020202020204"/>
                <a:ea typeface="微软雅黑" panose="020B0503020204020204" charset="-122"/>
                <a:cs typeface="Arial" panose="020B0604020202020204" pitchFamily="34" charset="0"/>
                <a:sym typeface="Arial" panose="020B0604020202020204"/>
              </a:endParaRPr>
            </a:p>
          </p:txBody>
        </p:sp>
      </p:grpSp>
      <p:sp>
        <p:nvSpPr>
          <p:cNvPr id="11" name="矩形 10"/>
          <p:cNvSpPr/>
          <p:nvPr/>
        </p:nvSpPr>
        <p:spPr>
          <a:xfrm>
            <a:off x="2151380" y="5469255"/>
            <a:ext cx="8807450" cy="521970"/>
          </a:xfrm>
          <a:prstGeom prst="rect">
            <a:avLst/>
          </a:prstGeom>
        </p:spPr>
        <p:txBody>
          <a:bodyPr wrap="square">
            <a:spAutoFit/>
          </a:bodyPr>
          <a:lstStyle/>
          <a:p>
            <a:pPr>
              <a:buNone/>
            </a:pPr>
            <a:r>
              <a:rPr lang="en-US" sz="2800" b="1" dirty="0">
                <a:solidFill>
                  <a:schemeClr val="tx1"/>
                </a:solidFill>
                <a:latin typeface="Calibri" panose="020F0502020204030204" pitchFamily="34" charset="0"/>
                <a:cs typeface="Calibri" panose="020F0502020204030204" pitchFamily="34" charset="0"/>
              </a:rPr>
              <a:t>instant coffee</a:t>
            </a:r>
          </a:p>
        </p:txBody>
      </p:sp>
      <p:sp>
        <p:nvSpPr>
          <p:cNvPr id="12" name="文本框 11"/>
          <p:cNvSpPr txBox="1"/>
          <p:nvPr/>
        </p:nvSpPr>
        <p:spPr>
          <a:xfrm>
            <a:off x="2184400" y="1270635"/>
            <a:ext cx="1844040" cy="521970"/>
          </a:xfrm>
          <a:prstGeom prst="rect">
            <a:avLst/>
          </a:prstGeom>
          <a:noFill/>
        </p:spPr>
        <p:txBody>
          <a:bodyPr wrap="square" rtlCol="0">
            <a:spAutoFit/>
          </a:bodyPr>
          <a:lstStyle/>
          <a:p>
            <a:r>
              <a:rPr lang="zh-CN" altLang="en-US" sz="2800" b="1">
                <a:solidFill>
                  <a:srgbClr val="0070C0"/>
                </a:solidFill>
                <a:latin typeface="Calibri" panose="020F0502020204030204" pitchFamily="34" charset="0"/>
                <a:cs typeface="Calibri" panose="020F0502020204030204" pitchFamily="34" charset="0"/>
              </a:rPr>
              <a:t>马到成功 </a:t>
            </a:r>
            <a:endParaRPr lang="en-US" altLang="zh-CN" sz="2800" b="1">
              <a:solidFill>
                <a:srgbClr val="0070C0"/>
              </a:solidFill>
              <a:latin typeface="Calibri" panose="020F0502020204030204" pitchFamily="34" charset="0"/>
              <a:cs typeface="Calibri" panose="020F0502020204030204" pitchFamily="34" charset="0"/>
            </a:endParaRPr>
          </a:p>
        </p:txBody>
      </p:sp>
      <p:sp>
        <p:nvSpPr>
          <p:cNvPr id="13" name="文本框 12"/>
          <p:cNvSpPr txBox="1"/>
          <p:nvPr/>
        </p:nvSpPr>
        <p:spPr>
          <a:xfrm>
            <a:off x="2151380" y="2595245"/>
            <a:ext cx="6228080" cy="521970"/>
          </a:xfrm>
          <a:prstGeom prst="rect">
            <a:avLst/>
          </a:prstGeom>
          <a:noFill/>
        </p:spPr>
        <p:txBody>
          <a:bodyPr wrap="square" rtlCol="0">
            <a:spAutoFit/>
          </a:bodyPr>
          <a:lstStyle/>
          <a:p>
            <a:r>
              <a:rPr lang="zh-CN" altLang="en-US" sz="2800" b="1">
                <a:solidFill>
                  <a:srgbClr val="0070C0"/>
                </a:solidFill>
                <a:latin typeface="Calibri" panose="020F0502020204030204" pitchFamily="34" charset="0"/>
                <a:cs typeface="Calibri" panose="020F0502020204030204" pitchFamily="34" charset="0"/>
              </a:rPr>
              <a:t>节目立即引起了反响。</a:t>
            </a:r>
          </a:p>
        </p:txBody>
      </p:sp>
      <p:sp>
        <p:nvSpPr>
          <p:cNvPr id="16" name="文本框 15"/>
          <p:cNvSpPr txBox="1"/>
          <p:nvPr/>
        </p:nvSpPr>
        <p:spPr>
          <a:xfrm>
            <a:off x="2184400" y="3733165"/>
            <a:ext cx="3894455" cy="521970"/>
          </a:xfrm>
          <a:prstGeom prst="rect">
            <a:avLst/>
          </a:prstGeom>
          <a:noFill/>
        </p:spPr>
        <p:txBody>
          <a:bodyPr wrap="square" rtlCol="0">
            <a:spAutoFit/>
          </a:bodyPr>
          <a:lstStyle/>
          <a:p>
            <a:r>
              <a:rPr lang="zh-CN" altLang="en-US" sz="2800" b="1">
                <a:solidFill>
                  <a:srgbClr val="0070C0"/>
                </a:solidFill>
                <a:latin typeface="Calibri" panose="020F0502020204030204" pitchFamily="34" charset="0"/>
                <a:cs typeface="Calibri" panose="020F0502020204030204" pitchFamily="34" charset="0"/>
              </a:rPr>
              <a:t>他的书立刻引起了轰动。</a:t>
            </a:r>
            <a:endParaRPr lang="en-US" altLang="zh-CN" sz="2800" b="1">
              <a:solidFill>
                <a:srgbClr val="0070C0"/>
              </a:solidFill>
              <a:latin typeface="Calibri" panose="020F0502020204030204" pitchFamily="34" charset="0"/>
              <a:cs typeface="Calibri" panose="020F0502020204030204" pitchFamily="34" charset="0"/>
            </a:endParaRPr>
          </a:p>
        </p:txBody>
      </p:sp>
      <p:sp>
        <p:nvSpPr>
          <p:cNvPr id="17" name="文本框 16"/>
          <p:cNvSpPr txBox="1"/>
          <p:nvPr/>
        </p:nvSpPr>
        <p:spPr>
          <a:xfrm>
            <a:off x="2151380" y="4946650"/>
            <a:ext cx="7152640" cy="521970"/>
          </a:xfrm>
          <a:prstGeom prst="rect">
            <a:avLst/>
          </a:prstGeom>
          <a:noFill/>
        </p:spPr>
        <p:txBody>
          <a:bodyPr wrap="square" rtlCol="0">
            <a:spAutoFit/>
          </a:bodyPr>
          <a:lstStyle/>
          <a:p>
            <a:r>
              <a:rPr lang="zh-CN" altLang="en-US" sz="2800" b="1">
                <a:solidFill>
                  <a:srgbClr val="0070C0"/>
                </a:solidFill>
                <a:latin typeface="Calibri" panose="020F0502020204030204" pitchFamily="34" charset="0"/>
                <a:cs typeface="Calibri" panose="020F0502020204030204" pitchFamily="34" charset="0"/>
              </a:rPr>
              <a:t>速溶咖啡</a:t>
            </a:r>
          </a:p>
        </p:txBody>
      </p:sp>
      <p:sp>
        <p:nvSpPr>
          <p:cNvPr id="26" name="文本框 25"/>
          <p:cNvSpPr txBox="1"/>
          <p:nvPr/>
        </p:nvSpPr>
        <p:spPr>
          <a:xfrm>
            <a:off x="6737985" y="1576070"/>
            <a:ext cx="3894455" cy="521970"/>
          </a:xfrm>
          <a:prstGeom prst="rect">
            <a:avLst/>
          </a:prstGeom>
          <a:noFill/>
        </p:spPr>
        <p:txBody>
          <a:bodyPr wrap="square" rtlCol="0">
            <a:spAutoFit/>
          </a:bodyPr>
          <a:lstStyle/>
          <a:p>
            <a:r>
              <a:rPr lang="en-US" altLang="zh-CN" sz="2800" b="1">
                <a:solidFill>
                  <a:srgbClr val="FF0000"/>
                </a:solidFill>
                <a:latin typeface="Times New Roman" panose="02020603050405020304" pitchFamily="18" charset="0"/>
                <a:cs typeface="Times New Roman" panose="02020603050405020304" pitchFamily="18" charset="0"/>
              </a:rPr>
              <a:t>adj. </a:t>
            </a:r>
            <a:r>
              <a:rPr lang="en-US" altLang="zh-CN" sz="2800" b="1">
                <a:solidFill>
                  <a:srgbClr val="FF0000"/>
                </a:solidFill>
                <a:latin typeface="Calibri" panose="020F0502020204030204" pitchFamily="34" charset="0"/>
                <a:cs typeface="Calibri" panose="020F0502020204030204" pitchFamily="34" charset="0"/>
              </a:rPr>
              <a:t>= immediate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0">
                                            <p:txEl>
                                              <p:pRg st="0" end="0"/>
                                            </p:txEl>
                                          </p:spTgt>
                                        </p:tgtEl>
                                        <p:attrNameLst>
                                          <p:attrName>style.visibility</p:attrName>
                                        </p:attrNameLst>
                                      </p:cBhvr>
                                      <p:to>
                                        <p:strVal val="visible"/>
                                      </p:to>
                                    </p:set>
                                    <p:animEffect transition="in" filter="blinds(horizontal)">
                                      <p:cBhvr>
                                        <p:cTn id="12" dur="500"/>
                                        <p:tgtEl>
                                          <p:spTgt spid="3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1">
                                            <p:txEl>
                                              <p:pRg st="0" end="0"/>
                                            </p:txEl>
                                          </p:spTgt>
                                        </p:tgtEl>
                                        <p:attrNameLst>
                                          <p:attrName>style.visibility</p:attrName>
                                        </p:attrNameLst>
                                      </p:cBhvr>
                                      <p:to>
                                        <p:strVal val="visible"/>
                                      </p:to>
                                    </p:set>
                                    <p:animEffect transition="in" filter="blinds(horizontal)">
                                      <p:cBhvr>
                                        <p:cTn id="17" dur="500"/>
                                        <p:tgtEl>
                                          <p:spTgt spid="3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animEffect transition="in" filter="blinds(horizontal)">
                                      <p:cBhvr>
                                        <p:cTn id="22" dur="500"/>
                                        <p:tgtEl>
                                          <p:spTgt spid="11">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blinds(horizontal)">
                                      <p:cBhvr>
                                        <p:cTn id="2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平行四边形 20"/>
          <p:cNvSpPr/>
          <p:nvPr/>
        </p:nvSpPr>
        <p:spPr>
          <a:xfrm>
            <a:off x="1155866" y="476243"/>
            <a:ext cx="2700671" cy="699576"/>
          </a:xfrm>
          <a:prstGeom prst="parallelogram">
            <a:avLst/>
          </a:prstGeom>
          <a:solidFill>
            <a:srgbClr val="22A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
        <p:nvSpPr>
          <p:cNvPr id="22" name="Rectangle 18"/>
          <p:cNvSpPr>
            <a:spLocks noChangeArrowheads="1"/>
          </p:cNvSpPr>
          <p:nvPr/>
        </p:nvSpPr>
        <p:spPr bwMode="auto">
          <a:xfrm>
            <a:off x="1370042" y="607463"/>
            <a:ext cx="1377315" cy="430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fontAlgn="base">
              <a:spcBef>
                <a:spcPct val="0"/>
              </a:spcBef>
              <a:spcAft>
                <a:spcPct val="0"/>
              </a:spcAft>
            </a:pPr>
            <a:r>
              <a:rPr lang="en-US" altLang="zh-CN" sz="2800" b="1" dirty="0">
                <a:latin typeface="Calibri" panose="020F0502020204030204" pitchFamily="34" charset="0"/>
                <a:cs typeface="Calibri" panose="020F0502020204030204" pitchFamily="34" charset="0"/>
              </a:rPr>
              <a:t>4. instant</a:t>
            </a:r>
            <a:endParaRPr lang="en-US" altLang="zh-CN" sz="2800" b="1" dirty="0">
              <a:solidFill>
                <a:schemeClr val="bg1"/>
              </a:solidFill>
              <a:latin typeface="Calibri" panose="020F0502020204030204" pitchFamily="34" charset="0"/>
              <a:ea typeface="微软雅黑" panose="020B0503020204020204" charset="-122"/>
              <a:cs typeface="Calibri" panose="020F0502020204030204" pitchFamily="34" charset="0"/>
              <a:sym typeface="Arial" panose="020B0604020202020204"/>
            </a:endParaRPr>
          </a:p>
        </p:txBody>
      </p:sp>
      <p:sp>
        <p:nvSpPr>
          <p:cNvPr id="23" name="平行四边形 22"/>
          <p:cNvSpPr/>
          <p:nvPr/>
        </p:nvSpPr>
        <p:spPr>
          <a:xfrm>
            <a:off x="3810000" y="461645"/>
            <a:ext cx="6728460" cy="699770"/>
          </a:xfrm>
          <a:prstGeom prst="parallelogram">
            <a:avLst/>
          </a:prstGeom>
          <a:solidFill>
            <a:srgbClr val="7ED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b="1" dirty="0">
                <a:solidFill>
                  <a:schemeClr val="tx1"/>
                </a:solidFill>
                <a:latin typeface="Calibri" panose="020F0502020204030204" pitchFamily="34" charset="0"/>
                <a:ea typeface="宋体" panose="02010600030101010101" pitchFamily="2" charset="-122"/>
                <a:cs typeface="Calibri" panose="020F0502020204030204" pitchFamily="34" charset="0"/>
                <a:sym typeface="Arial" panose="020B0604020202020204"/>
              </a:rPr>
              <a:t>根据台词填空</a:t>
            </a:r>
            <a:endParaRPr lang="en-US" altLang="zh-CN" sz="2800" b="1" dirty="0">
              <a:solidFill>
                <a:schemeClr val="tx1"/>
              </a:solidFill>
              <a:latin typeface="Calibri" panose="020F0502020204030204" pitchFamily="34" charset="0"/>
              <a:ea typeface="宋体" panose="02010600030101010101" pitchFamily="2" charset="-122"/>
              <a:cs typeface="Calibri" panose="020F0502020204030204" pitchFamily="34" charset="0"/>
              <a:sym typeface="Arial" panose="020B0604020202020204"/>
            </a:endParaRPr>
          </a:p>
        </p:txBody>
      </p:sp>
      <p:grpSp>
        <p:nvGrpSpPr>
          <p:cNvPr id="3" name="组合 54"/>
          <p:cNvGrpSpPr/>
          <p:nvPr/>
        </p:nvGrpSpPr>
        <p:grpSpPr bwMode="auto">
          <a:xfrm>
            <a:off x="1660584" y="1392513"/>
            <a:ext cx="400647" cy="400050"/>
            <a:chOff x="403" y="0"/>
            <a:chExt cx="533400" cy="533400"/>
          </a:xfrm>
          <a:solidFill>
            <a:srgbClr val="22ACEC"/>
          </a:solidFill>
        </p:grpSpPr>
        <p:sp>
          <p:nvSpPr>
            <p:cNvPr id="9" name="椭圆 55"/>
            <p:cNvSpPr>
              <a:spLocks noChangeArrowheads="1"/>
            </p:cNvSpPr>
            <p:nvPr/>
          </p:nvSpPr>
          <p:spPr bwMode="auto">
            <a:xfrm>
              <a:off x="403" y="0"/>
              <a:ext cx="533400" cy="533400"/>
            </a:xfrm>
            <a:prstGeom prst="ellipse">
              <a:avLst/>
            </a:prstGeom>
            <a:grp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chemeClr val="tx1">
                    <a:lumMod val="65000"/>
                    <a:lumOff val="35000"/>
                  </a:schemeClr>
                </a:solidFill>
                <a:latin typeface="Arial" panose="020B0604020202020204"/>
                <a:ea typeface="微软雅黑" panose="020B0503020204020204" charset="-122"/>
                <a:sym typeface="Arial" panose="020B0604020202020204"/>
              </a:endParaRPr>
            </a:p>
          </p:txBody>
        </p:sp>
        <p:sp>
          <p:nvSpPr>
            <p:cNvPr id="10" name="矩形 56"/>
            <p:cNvSpPr>
              <a:spLocks noChangeArrowheads="1"/>
            </p:cNvSpPr>
            <p:nvPr/>
          </p:nvSpPr>
          <p:spPr bwMode="auto">
            <a:xfrm>
              <a:off x="31065" y="82033"/>
              <a:ext cx="472075" cy="369332"/>
            </a:xfrm>
            <a:prstGeom prst="rect">
              <a:avLst/>
            </a:prstGeom>
            <a:noFill/>
            <a:ln>
              <a:noFill/>
            </a:ln>
            <a:extLst>
              <a:ext uri="{909E8E84-426E-40DD-AFC4-6F175D3DCCD1}">
                <a14:hiddenFill xmlns:a14="http://schemas.microsoft.com/office/drawing/2010/main">
                  <a:grp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1200" dirty="0">
                  <a:solidFill>
                    <a:schemeClr val="bg1"/>
                  </a:solidFill>
                  <a:latin typeface="Arial" panose="020B0604020202020204"/>
                  <a:ea typeface="微软雅黑" panose="020B0503020204020204" charset="-122"/>
                  <a:cs typeface="Arial" panose="020B0604020202020204" pitchFamily="34" charset="0"/>
                  <a:sym typeface="Arial" panose="020B0604020202020204"/>
                </a:rPr>
                <a:t>01</a:t>
              </a:r>
            </a:p>
          </p:txBody>
        </p:sp>
      </p:grpSp>
      <p:pic>
        <p:nvPicPr>
          <p:cNvPr id="2" name="图片 1"/>
          <p:cNvPicPr>
            <a:picLocks noChangeAspect="1"/>
          </p:cNvPicPr>
          <p:nvPr/>
        </p:nvPicPr>
        <p:blipFill>
          <a:blip r:embed="rId3" cstate="print"/>
          <a:stretch>
            <a:fillRect/>
          </a:stretch>
        </p:blipFill>
        <p:spPr>
          <a:xfrm>
            <a:off x="288291" y="526451"/>
            <a:ext cx="756285" cy="594360"/>
          </a:xfrm>
          <a:prstGeom prst="rect">
            <a:avLst/>
          </a:prstGeom>
        </p:spPr>
      </p:pic>
      <p:pic>
        <p:nvPicPr>
          <p:cNvPr id="24" name="图片 23"/>
          <p:cNvPicPr>
            <a:picLocks noChangeAspect="1"/>
          </p:cNvPicPr>
          <p:nvPr/>
        </p:nvPicPr>
        <p:blipFill>
          <a:blip r:embed="rId4"/>
          <a:stretch>
            <a:fillRect/>
          </a:stretch>
        </p:blipFill>
        <p:spPr>
          <a:xfrm>
            <a:off x="2575560" y="1792605"/>
            <a:ext cx="7041515" cy="4385945"/>
          </a:xfrm>
          <a:prstGeom prst="rect">
            <a:avLst/>
          </a:prstGeom>
        </p:spPr>
      </p:pic>
      <p:sp>
        <p:nvSpPr>
          <p:cNvPr id="25" name="矩形 24"/>
          <p:cNvSpPr/>
          <p:nvPr/>
        </p:nvSpPr>
        <p:spPr>
          <a:xfrm>
            <a:off x="6403975" y="5265420"/>
            <a:ext cx="1319530" cy="2889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p:cNvSpPr txBox="1"/>
          <p:nvPr/>
        </p:nvSpPr>
        <p:spPr>
          <a:xfrm>
            <a:off x="5117465" y="1176020"/>
            <a:ext cx="5845175" cy="521970"/>
          </a:xfrm>
          <a:prstGeom prst="rect">
            <a:avLst/>
          </a:prstGeom>
          <a:noFill/>
        </p:spPr>
        <p:txBody>
          <a:bodyPr wrap="square" rtlCol="0">
            <a:spAutoFit/>
          </a:bodyPr>
          <a:lstStyle/>
          <a:p>
            <a:r>
              <a:rPr lang="en-US" altLang="zh-CN" sz="2800" b="1" i="1">
                <a:solidFill>
                  <a:srgbClr val="FF0000"/>
                </a:solidFill>
                <a:latin typeface="Times New Roman" panose="02020603050405020304" pitchFamily="18" charset="0"/>
                <a:cs typeface="Times New Roman" panose="02020603050405020304" pitchFamily="18" charset="0"/>
              </a:rPr>
              <a:t>n. </a:t>
            </a:r>
            <a:r>
              <a:rPr lang="en-US" altLang="zh-CN" sz="2800" b="1">
                <a:solidFill>
                  <a:srgbClr val="FF0000"/>
                </a:solidFill>
                <a:latin typeface="Calibri" panose="020F0502020204030204" pitchFamily="34" charset="0"/>
                <a:cs typeface="Calibri" panose="020F0502020204030204" pitchFamily="34" charset="0"/>
              </a:rPr>
              <a:t> in an instant = immediately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25"/>
                                        </p:tgtEl>
                                      </p:cBhvr>
                                    </p:animEffect>
                                    <p:set>
                                      <p:cBhvr>
                                        <p:cTn id="7" dur="1" fill="hold">
                                          <p:stCondLst>
                                            <p:cond delay="499"/>
                                          </p:stCondLst>
                                        </p:cTn>
                                        <p:tgtEl>
                                          <p:spTgt spid="2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blinds(horizontal)">
                                      <p:cBhvr>
                                        <p:cTn id="1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2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椭圆 13"/>
          <p:cNvSpPr/>
          <p:nvPr/>
        </p:nvSpPr>
        <p:spPr>
          <a:xfrm>
            <a:off x="2068546" y="3225439"/>
            <a:ext cx="2199969" cy="2199969"/>
          </a:xfrm>
          <a:prstGeom prst="ellipse">
            <a:avLst/>
          </a:prstGeom>
          <a:solidFill>
            <a:srgbClr val="7ED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
        <p:nvSpPr>
          <p:cNvPr id="6" name="平行四边形 5"/>
          <p:cNvSpPr/>
          <p:nvPr/>
        </p:nvSpPr>
        <p:spPr>
          <a:xfrm>
            <a:off x="3333731" y="1051391"/>
            <a:ext cx="5429287" cy="925033"/>
          </a:xfrm>
          <a:prstGeom prst="parallelogram">
            <a:avLst/>
          </a:prstGeom>
          <a:solidFill>
            <a:srgbClr val="22A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
        <p:nvSpPr>
          <p:cNvPr id="4" name="椭圆 3"/>
          <p:cNvSpPr/>
          <p:nvPr/>
        </p:nvSpPr>
        <p:spPr bwMode="auto">
          <a:xfrm>
            <a:off x="2242021" y="3398913"/>
            <a:ext cx="1853017" cy="1853016"/>
          </a:xfrm>
          <a:prstGeom prst="ellipse">
            <a:avLst/>
          </a:prstGeom>
          <a:blipFill rotWithShape="1">
            <a:blip r:embed="rId3" cstate="print"/>
            <a:stretch>
              <a:fillRect/>
            </a:stretch>
          </a:blip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121899" tIns="60949" rIns="121899" bIns="60949" numCol="1" rtlCol="0" anchor="t" anchorCtr="0" compatLnSpc="1"/>
          <a:lstStyle/>
          <a:p>
            <a:pPr defTabSz="913765"/>
            <a:endParaRPr lang="zh-CN" altLang="en-US" dirty="0">
              <a:solidFill>
                <a:schemeClr val="bg1"/>
              </a:solidFill>
              <a:latin typeface="Arial" panose="020B0604020202020204"/>
              <a:ea typeface="微软雅黑" panose="020B0503020204020204" charset="-122"/>
              <a:sym typeface="Arial" panose="020B0604020202020204"/>
            </a:endParaRPr>
          </a:p>
        </p:txBody>
      </p:sp>
      <p:sp>
        <p:nvSpPr>
          <p:cNvPr id="5" name="Rectangle 18"/>
          <p:cNvSpPr>
            <a:spLocks noChangeArrowheads="1"/>
          </p:cNvSpPr>
          <p:nvPr/>
        </p:nvSpPr>
        <p:spPr bwMode="auto">
          <a:xfrm>
            <a:off x="3428981" y="1045838"/>
            <a:ext cx="5143536" cy="861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base">
              <a:spcBef>
                <a:spcPct val="0"/>
              </a:spcBef>
              <a:spcAft>
                <a:spcPct val="0"/>
              </a:spcAft>
            </a:pPr>
            <a:r>
              <a:rPr lang="en-US" altLang="zh-CN" sz="2800" b="1">
                <a:solidFill>
                  <a:schemeClr val="bg1"/>
                </a:solidFill>
                <a:latin typeface="Calibri" panose="020F0502020204030204" pitchFamily="34" charset="0"/>
                <a:ea typeface="微软雅黑" panose="020B0503020204020204" charset="-122"/>
                <a:cs typeface="宋体" panose="02010600030101010101" pitchFamily="2" charset="-122"/>
                <a:sym typeface="Arial" panose="020B0604020202020204"/>
              </a:rPr>
              <a:t>M5U3</a:t>
            </a:r>
            <a:endParaRPr lang="en-US" altLang="zh-CN" sz="2800" b="1" dirty="0">
              <a:solidFill>
                <a:schemeClr val="bg1"/>
              </a:solidFill>
              <a:latin typeface="Calibri" panose="020F0502020204030204" pitchFamily="34" charset="0"/>
              <a:ea typeface="微软雅黑" panose="020B0503020204020204" charset="-122"/>
              <a:cs typeface="宋体" panose="02010600030101010101" pitchFamily="2" charset="-122"/>
              <a:sym typeface="Arial" panose="020B0604020202020204"/>
            </a:endParaRPr>
          </a:p>
          <a:p>
            <a:pPr algn="ctr" fontAlgn="base">
              <a:spcBef>
                <a:spcPct val="0"/>
              </a:spcBef>
              <a:spcAft>
                <a:spcPct val="0"/>
              </a:spcAft>
            </a:pPr>
            <a:r>
              <a:rPr lang="en-US" altLang="zh-CN" sz="2800" b="1" dirty="0">
                <a:solidFill>
                  <a:schemeClr val="bg1"/>
                </a:solidFill>
                <a:latin typeface="Calibri" panose="020F0502020204030204" pitchFamily="34" charset="0"/>
                <a:ea typeface="微软雅黑" panose="020B0503020204020204" charset="-122"/>
                <a:cs typeface="宋体" panose="02010600030101010101" pitchFamily="2" charset="-122"/>
                <a:sym typeface="Arial" panose="020B0604020202020204"/>
              </a:rPr>
              <a:t>Life in the Future</a:t>
            </a:r>
          </a:p>
        </p:txBody>
      </p:sp>
      <p:cxnSp>
        <p:nvCxnSpPr>
          <p:cNvPr id="8" name="直接连接符 7"/>
          <p:cNvCxnSpPr/>
          <p:nvPr/>
        </p:nvCxnSpPr>
        <p:spPr>
          <a:xfrm>
            <a:off x="4552435" y="2778768"/>
            <a:ext cx="0" cy="3094074"/>
          </a:xfrm>
          <a:prstGeom prst="line">
            <a:avLst/>
          </a:prstGeom>
          <a:ln w="28575">
            <a:solidFill>
              <a:srgbClr val="22ACEC"/>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4552435" y="3790880"/>
            <a:ext cx="7492123" cy="1985159"/>
          </a:xfrm>
          <a:prstGeom prst="rect">
            <a:avLst/>
          </a:prstGeom>
          <a:noFill/>
        </p:spPr>
        <p:txBody>
          <a:bodyPr wrap="square" rtlCol="0">
            <a:spAutoFit/>
          </a:bodyPr>
          <a:lstStyle/>
          <a:p>
            <a:pPr>
              <a:lnSpc>
                <a:spcPct val="150000"/>
              </a:lnSpc>
            </a:pPr>
            <a:r>
              <a:rPr lang="en-US" altLang="zh-CN" sz="4000" dirty="0">
                <a:latin typeface="Calibri" panose="020F0502020204030204" pitchFamily="34" charset="0"/>
                <a:ea typeface="微软雅黑" panose="020B0503020204020204" charset="-122"/>
                <a:cs typeface="宋体" panose="02010600030101010101" pitchFamily="2" charset="-122"/>
                <a:sym typeface="Arial" panose="020B0604020202020204"/>
              </a:rPr>
              <a:t>New Words  and Expressions</a:t>
            </a:r>
          </a:p>
          <a:p>
            <a:pPr>
              <a:lnSpc>
                <a:spcPct val="150000"/>
              </a:lnSpc>
            </a:pPr>
            <a:endParaRPr lang="en-US" altLang="zh-CN" sz="1400" dirty="0">
              <a:solidFill>
                <a:schemeClr val="bg2">
                  <a:lumMod val="50000"/>
                </a:schemeClr>
              </a:solidFill>
              <a:latin typeface="Calibri" panose="020F0502020204030204" pitchFamily="34" charset="0"/>
              <a:ea typeface="微软雅黑" panose="020B0503020204020204" charset="-122"/>
              <a:sym typeface="Arial" panose="020B0604020202020204"/>
            </a:endParaRPr>
          </a:p>
          <a:p>
            <a:pPr>
              <a:lnSpc>
                <a:spcPct val="150000"/>
              </a:lnSpc>
            </a:pPr>
            <a:endParaRPr lang="en-US" altLang="zh-CN" sz="1400" dirty="0">
              <a:solidFill>
                <a:schemeClr val="bg2">
                  <a:lumMod val="50000"/>
                </a:schemeClr>
              </a:solidFill>
              <a:latin typeface="Calibri" panose="020F0502020204030204" pitchFamily="34" charset="0"/>
              <a:ea typeface="微软雅黑" panose="020B0503020204020204" charset="-122"/>
              <a:sym typeface="Arial" panose="020B0604020202020204"/>
            </a:endParaRPr>
          </a:p>
          <a:p>
            <a:pPr>
              <a:lnSpc>
                <a:spcPct val="150000"/>
              </a:lnSpc>
            </a:pPr>
            <a:endParaRPr lang="zh-CN" altLang="en-US" sz="1400" dirty="0">
              <a:solidFill>
                <a:schemeClr val="bg2">
                  <a:lumMod val="50000"/>
                </a:schemeClr>
              </a:solidFill>
              <a:latin typeface="Calibri" panose="020F0502020204030204" pitchFamily="34" charset="0"/>
              <a:ea typeface="微软雅黑" panose="020B0503020204020204" charset="-122"/>
              <a:sym typeface="Arial" panose="020B0604020202020204"/>
            </a:endParaRPr>
          </a:p>
        </p:txBody>
      </p:sp>
      <p:sp>
        <p:nvSpPr>
          <p:cNvPr id="11" name="平行四边形 10"/>
          <p:cNvSpPr/>
          <p:nvPr/>
        </p:nvSpPr>
        <p:spPr>
          <a:xfrm>
            <a:off x="2285973" y="1214423"/>
            <a:ext cx="745739" cy="739515"/>
          </a:xfrm>
          <a:prstGeom prst="parallelogram">
            <a:avLst/>
          </a:prstGeom>
          <a:solidFill>
            <a:srgbClr val="7ED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
        <p:nvSpPr>
          <p:cNvPr id="12" name="平行四边形 11"/>
          <p:cNvSpPr/>
          <p:nvPr/>
        </p:nvSpPr>
        <p:spPr>
          <a:xfrm>
            <a:off x="8953520" y="1285861"/>
            <a:ext cx="745739" cy="739515"/>
          </a:xfrm>
          <a:prstGeom prst="parallelogram">
            <a:avLst/>
          </a:prstGeom>
          <a:solidFill>
            <a:srgbClr val="7ED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平行四边形 20"/>
          <p:cNvSpPr/>
          <p:nvPr/>
        </p:nvSpPr>
        <p:spPr>
          <a:xfrm>
            <a:off x="1155866" y="476243"/>
            <a:ext cx="2700671" cy="699576"/>
          </a:xfrm>
          <a:prstGeom prst="parallelogram">
            <a:avLst/>
          </a:prstGeom>
          <a:solidFill>
            <a:srgbClr val="22A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
        <p:nvSpPr>
          <p:cNvPr id="22" name="Rectangle 18"/>
          <p:cNvSpPr>
            <a:spLocks noChangeArrowheads="1"/>
          </p:cNvSpPr>
          <p:nvPr/>
        </p:nvSpPr>
        <p:spPr bwMode="auto">
          <a:xfrm>
            <a:off x="1245582" y="607463"/>
            <a:ext cx="1626235" cy="430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fontAlgn="base">
              <a:spcBef>
                <a:spcPct val="0"/>
              </a:spcBef>
              <a:spcAft>
                <a:spcPct val="0"/>
              </a:spcAft>
            </a:pPr>
            <a:r>
              <a:rPr lang="en-US" altLang="zh-CN" sz="2800" b="1" dirty="0">
                <a:latin typeface="Calibri" panose="020F0502020204030204" pitchFamily="34" charset="0"/>
                <a:cs typeface="Calibri" panose="020F0502020204030204" pitchFamily="34" charset="0"/>
              </a:rPr>
              <a:t>5. previous</a:t>
            </a:r>
            <a:endParaRPr lang="en-US" altLang="zh-CN" sz="2800" b="1" dirty="0">
              <a:solidFill>
                <a:schemeClr val="bg1"/>
              </a:solidFill>
              <a:latin typeface="Calibri" panose="020F0502020204030204" pitchFamily="34" charset="0"/>
              <a:ea typeface="微软雅黑" panose="020B0503020204020204" charset="-122"/>
              <a:cs typeface="Calibri" panose="020F0502020204030204" pitchFamily="34" charset="0"/>
              <a:sym typeface="Arial" panose="020B0604020202020204"/>
            </a:endParaRPr>
          </a:p>
        </p:txBody>
      </p:sp>
      <p:sp>
        <p:nvSpPr>
          <p:cNvPr id="23" name="平行四边形 22"/>
          <p:cNvSpPr/>
          <p:nvPr/>
        </p:nvSpPr>
        <p:spPr>
          <a:xfrm>
            <a:off x="3810000" y="461645"/>
            <a:ext cx="965200" cy="699770"/>
          </a:xfrm>
          <a:prstGeom prst="parallelogram">
            <a:avLst/>
          </a:prstGeom>
          <a:solidFill>
            <a:srgbClr val="7ED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400" b="1" dirty="0" err="1">
                <a:solidFill>
                  <a:schemeClr val="tx1"/>
                </a:solidFill>
                <a:latin typeface="Times New Roman" panose="02020603050405020304" pitchFamily="18" charset="0"/>
                <a:cs typeface="Times New Roman" panose="02020603050405020304" pitchFamily="18" charset="0"/>
              </a:rPr>
              <a:t>adj.</a:t>
            </a:r>
            <a:endParaRPr lang="zh-CN" altLang="en-US" sz="2400" b="1" dirty="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Arial" panose="020B0604020202020204"/>
            </a:endParaRPr>
          </a:p>
        </p:txBody>
      </p:sp>
      <p:sp>
        <p:nvSpPr>
          <p:cNvPr id="6" name="矩形 43"/>
          <p:cNvSpPr>
            <a:spLocks noChangeArrowheads="1"/>
          </p:cNvSpPr>
          <p:nvPr/>
        </p:nvSpPr>
        <p:spPr bwMode="auto">
          <a:xfrm>
            <a:off x="2184400" y="1390015"/>
            <a:ext cx="8488680"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0" tIns="34286" rIns="68570" bIns="34286">
            <a:spAutoFit/>
          </a:bodyPr>
          <a:lstStyle/>
          <a:p>
            <a:pPr indent="0" fontAlgn="auto">
              <a:buNone/>
              <a:defRPr/>
            </a:pPr>
            <a:r>
              <a:rPr lang="zh-CN" altLang="en-US" sz="2400" b="1" dirty="0">
                <a:solidFill>
                  <a:srgbClr val="0070C0"/>
                </a:solidFill>
                <a:latin typeface="Calibri" panose="020F0502020204030204" pitchFamily="34" charset="0"/>
                <a:cs typeface="Calibri" panose="020F0502020204030204" pitchFamily="34" charset="0"/>
              </a:rPr>
              <a:t>先前的</a:t>
            </a:r>
            <a:endParaRPr lang="en-US" altLang="zh-CN" sz="2400" b="1" dirty="0">
              <a:solidFill>
                <a:schemeClr val="tx1"/>
              </a:solidFill>
              <a:latin typeface="Calibri" panose="020F0502020204030204" pitchFamily="34" charset="0"/>
              <a:cs typeface="Calibri" panose="020F0502020204030204" pitchFamily="34" charset="0"/>
            </a:endParaRPr>
          </a:p>
          <a:p>
            <a:pPr indent="0" fontAlgn="auto">
              <a:buNone/>
              <a:defRPr/>
            </a:pPr>
            <a:r>
              <a:rPr lang="en-US" altLang="zh-CN" sz="2400" b="1" dirty="0">
                <a:solidFill>
                  <a:schemeClr val="tx1"/>
                </a:solidFill>
                <a:latin typeface="Calibri" panose="020F0502020204030204" pitchFamily="34" charset="0"/>
                <a:cs typeface="Calibri" panose="020F0502020204030204" pitchFamily="34" charset="0"/>
              </a:rPr>
              <a:t>No previous experience is necessary for this job.</a:t>
            </a:r>
          </a:p>
          <a:p>
            <a:pPr indent="0" fontAlgn="auto">
              <a:buNone/>
              <a:defRPr/>
            </a:pPr>
            <a:r>
              <a:rPr lang="en-US" altLang="zh-CN" sz="2400" b="1" dirty="0">
                <a:solidFill>
                  <a:schemeClr val="tx1"/>
                </a:solidFill>
                <a:latin typeface="Calibri" panose="020F0502020204030204" pitchFamily="34" charset="0"/>
                <a:cs typeface="Calibri" panose="020F0502020204030204" pitchFamily="34" charset="0"/>
              </a:rPr>
              <a:t>She is his daughter from a previous marriage. </a:t>
            </a:r>
          </a:p>
        </p:txBody>
      </p:sp>
      <p:grpSp>
        <p:nvGrpSpPr>
          <p:cNvPr id="3" name="组合 54"/>
          <p:cNvGrpSpPr/>
          <p:nvPr/>
        </p:nvGrpSpPr>
        <p:grpSpPr bwMode="auto">
          <a:xfrm>
            <a:off x="1660584" y="1392513"/>
            <a:ext cx="400647" cy="400050"/>
            <a:chOff x="403" y="0"/>
            <a:chExt cx="533400" cy="533400"/>
          </a:xfrm>
          <a:solidFill>
            <a:srgbClr val="22ACEC"/>
          </a:solidFill>
        </p:grpSpPr>
        <p:sp>
          <p:nvSpPr>
            <p:cNvPr id="9" name="椭圆 55"/>
            <p:cNvSpPr>
              <a:spLocks noChangeArrowheads="1"/>
            </p:cNvSpPr>
            <p:nvPr/>
          </p:nvSpPr>
          <p:spPr bwMode="auto">
            <a:xfrm>
              <a:off x="403" y="0"/>
              <a:ext cx="533400" cy="533400"/>
            </a:xfrm>
            <a:prstGeom prst="ellipse">
              <a:avLst/>
            </a:prstGeom>
            <a:grp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chemeClr val="tx1">
                    <a:lumMod val="65000"/>
                    <a:lumOff val="35000"/>
                  </a:schemeClr>
                </a:solidFill>
                <a:latin typeface="Arial" panose="020B0604020202020204"/>
                <a:ea typeface="微软雅黑" panose="020B0503020204020204" charset="-122"/>
                <a:sym typeface="Arial" panose="020B0604020202020204"/>
              </a:endParaRPr>
            </a:p>
          </p:txBody>
        </p:sp>
        <p:sp>
          <p:nvSpPr>
            <p:cNvPr id="10" name="矩形 56"/>
            <p:cNvSpPr>
              <a:spLocks noChangeArrowheads="1"/>
            </p:cNvSpPr>
            <p:nvPr/>
          </p:nvSpPr>
          <p:spPr bwMode="auto">
            <a:xfrm>
              <a:off x="31065" y="82033"/>
              <a:ext cx="472075" cy="369332"/>
            </a:xfrm>
            <a:prstGeom prst="rect">
              <a:avLst/>
            </a:prstGeom>
            <a:noFill/>
            <a:ln>
              <a:noFill/>
            </a:ln>
            <a:extLst>
              <a:ext uri="{909E8E84-426E-40DD-AFC4-6F175D3DCCD1}">
                <a14:hiddenFill xmlns:a14="http://schemas.microsoft.com/office/drawing/2010/main">
                  <a:grp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1200" dirty="0">
                  <a:solidFill>
                    <a:schemeClr val="bg1"/>
                  </a:solidFill>
                  <a:latin typeface="Arial" panose="020B0604020202020204"/>
                  <a:ea typeface="微软雅黑" panose="020B0503020204020204" charset="-122"/>
                  <a:cs typeface="Arial" panose="020B0604020202020204" pitchFamily="34" charset="0"/>
                  <a:sym typeface="Arial" panose="020B0604020202020204"/>
                </a:rPr>
                <a:t>01</a:t>
              </a:r>
            </a:p>
          </p:txBody>
        </p:sp>
      </p:grpSp>
      <p:grpSp>
        <p:nvGrpSpPr>
          <p:cNvPr id="4" name="组合 59"/>
          <p:cNvGrpSpPr/>
          <p:nvPr/>
        </p:nvGrpSpPr>
        <p:grpSpPr bwMode="auto">
          <a:xfrm>
            <a:off x="1683445" y="2624486"/>
            <a:ext cx="400646" cy="400050"/>
            <a:chOff x="3566" y="0"/>
            <a:chExt cx="533400" cy="533400"/>
          </a:xfrm>
          <a:solidFill>
            <a:srgbClr val="19C9F5"/>
          </a:solidFill>
        </p:grpSpPr>
        <p:sp>
          <p:nvSpPr>
            <p:cNvPr id="14" name="椭圆 60"/>
            <p:cNvSpPr>
              <a:spLocks noChangeArrowheads="1"/>
            </p:cNvSpPr>
            <p:nvPr/>
          </p:nvSpPr>
          <p:spPr bwMode="auto">
            <a:xfrm>
              <a:off x="3566" y="0"/>
              <a:ext cx="533400" cy="533400"/>
            </a:xfrm>
            <a:prstGeom prst="ellipse">
              <a:avLst/>
            </a:prstGeom>
            <a:grp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chemeClr val="tx1">
                    <a:lumMod val="65000"/>
                    <a:lumOff val="35000"/>
                  </a:schemeClr>
                </a:solidFill>
                <a:latin typeface="Arial" panose="020B0604020202020204"/>
                <a:ea typeface="微软雅黑" panose="020B0503020204020204" charset="-122"/>
                <a:sym typeface="Arial" panose="020B0604020202020204"/>
              </a:endParaRPr>
            </a:p>
          </p:txBody>
        </p:sp>
        <p:sp>
          <p:nvSpPr>
            <p:cNvPr id="15" name="矩形 61"/>
            <p:cNvSpPr>
              <a:spLocks noChangeArrowheads="1"/>
            </p:cNvSpPr>
            <p:nvPr/>
          </p:nvSpPr>
          <p:spPr bwMode="auto">
            <a:xfrm>
              <a:off x="15218" y="82200"/>
              <a:ext cx="472075" cy="369332"/>
            </a:xfrm>
            <a:prstGeom prst="rect">
              <a:avLst/>
            </a:prstGeom>
            <a:noFill/>
            <a:ln>
              <a:noFill/>
            </a:ln>
            <a:extLst>
              <a:ext uri="{909E8E84-426E-40DD-AFC4-6F175D3DCCD1}">
                <a14:hiddenFill xmlns:a14="http://schemas.microsoft.com/office/drawing/2010/main">
                  <a:grp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1200" dirty="0">
                  <a:solidFill>
                    <a:schemeClr val="bg1"/>
                  </a:solidFill>
                  <a:latin typeface="Arial" panose="020B0604020202020204"/>
                  <a:ea typeface="微软雅黑" panose="020B0503020204020204" charset="-122"/>
                  <a:cs typeface="Arial" panose="020B0604020202020204" pitchFamily="34" charset="0"/>
                  <a:sym typeface="Arial" panose="020B0604020202020204"/>
                </a:rPr>
                <a:t>02</a:t>
              </a:r>
              <a:endParaRPr lang="zh-CN" altLang="en-US" sz="1200" dirty="0">
                <a:solidFill>
                  <a:schemeClr val="bg1"/>
                </a:solidFill>
                <a:latin typeface="Arial" panose="020B0604020202020204"/>
                <a:ea typeface="微软雅黑" panose="020B0503020204020204" charset="-122"/>
                <a:cs typeface="Arial" panose="020B0604020202020204" pitchFamily="34" charset="0"/>
                <a:sym typeface="Arial" panose="020B0604020202020204"/>
              </a:endParaRPr>
            </a:p>
          </p:txBody>
        </p:sp>
      </p:grpSp>
      <p:grpSp>
        <p:nvGrpSpPr>
          <p:cNvPr id="5" name="组合 64"/>
          <p:cNvGrpSpPr/>
          <p:nvPr/>
        </p:nvGrpSpPr>
        <p:grpSpPr bwMode="auto">
          <a:xfrm>
            <a:off x="1684074" y="3794408"/>
            <a:ext cx="400646" cy="400050"/>
            <a:chOff x="3566" y="0"/>
            <a:chExt cx="533400" cy="533400"/>
          </a:xfrm>
          <a:solidFill>
            <a:srgbClr val="7ED9F9"/>
          </a:solidFill>
        </p:grpSpPr>
        <p:sp>
          <p:nvSpPr>
            <p:cNvPr id="19" name="椭圆 65"/>
            <p:cNvSpPr>
              <a:spLocks noChangeArrowheads="1"/>
            </p:cNvSpPr>
            <p:nvPr/>
          </p:nvSpPr>
          <p:spPr bwMode="auto">
            <a:xfrm>
              <a:off x="3566" y="0"/>
              <a:ext cx="533400" cy="533400"/>
            </a:xfrm>
            <a:prstGeom prst="ellipse">
              <a:avLst/>
            </a:prstGeom>
            <a:grp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chemeClr val="tx1">
                    <a:lumMod val="65000"/>
                    <a:lumOff val="35000"/>
                  </a:schemeClr>
                </a:solidFill>
                <a:latin typeface="Arial" panose="020B0604020202020204"/>
                <a:ea typeface="微软雅黑" panose="020B0503020204020204" charset="-122"/>
                <a:sym typeface="Arial" panose="020B0604020202020204"/>
              </a:endParaRPr>
            </a:p>
          </p:txBody>
        </p:sp>
        <p:sp>
          <p:nvSpPr>
            <p:cNvPr id="20" name="矩形 66"/>
            <p:cNvSpPr>
              <a:spLocks noChangeArrowheads="1"/>
            </p:cNvSpPr>
            <p:nvPr/>
          </p:nvSpPr>
          <p:spPr bwMode="auto">
            <a:xfrm>
              <a:off x="15218" y="82033"/>
              <a:ext cx="472075" cy="369332"/>
            </a:xfrm>
            <a:prstGeom prst="rect">
              <a:avLst/>
            </a:prstGeom>
            <a:noFill/>
            <a:ln>
              <a:noFill/>
            </a:ln>
            <a:extLst>
              <a:ext uri="{909E8E84-426E-40DD-AFC4-6F175D3DCCD1}">
                <a14:hiddenFill xmlns:a14="http://schemas.microsoft.com/office/drawing/2010/main">
                  <a:grp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1200" dirty="0">
                  <a:solidFill>
                    <a:schemeClr val="bg1"/>
                  </a:solidFill>
                  <a:latin typeface="Arial" panose="020B0604020202020204"/>
                  <a:ea typeface="微软雅黑" panose="020B0503020204020204" charset="-122"/>
                  <a:cs typeface="Arial" panose="020B0604020202020204" pitchFamily="34" charset="0"/>
                  <a:sym typeface="Arial" panose="020B0604020202020204"/>
                </a:rPr>
                <a:t>03</a:t>
              </a:r>
              <a:endParaRPr lang="zh-CN" altLang="en-US" sz="1200" dirty="0">
                <a:solidFill>
                  <a:schemeClr val="bg1"/>
                </a:solidFill>
                <a:latin typeface="Arial" panose="020B0604020202020204"/>
                <a:ea typeface="微软雅黑" panose="020B0503020204020204" charset="-122"/>
                <a:cs typeface="Arial" panose="020B0604020202020204" pitchFamily="34" charset="0"/>
                <a:sym typeface="Arial" panose="020B0604020202020204"/>
              </a:endParaRPr>
            </a:p>
          </p:txBody>
        </p:sp>
      </p:grpSp>
      <p:pic>
        <p:nvPicPr>
          <p:cNvPr id="2" name="图片 1"/>
          <p:cNvPicPr>
            <a:picLocks noChangeAspect="1"/>
          </p:cNvPicPr>
          <p:nvPr/>
        </p:nvPicPr>
        <p:blipFill>
          <a:blip r:embed="rId3" cstate="print"/>
          <a:stretch>
            <a:fillRect/>
          </a:stretch>
        </p:blipFill>
        <p:spPr>
          <a:xfrm>
            <a:off x="288291" y="526451"/>
            <a:ext cx="756285" cy="594360"/>
          </a:xfrm>
          <a:prstGeom prst="rect">
            <a:avLst/>
          </a:prstGeom>
        </p:spPr>
      </p:pic>
      <p:sp>
        <p:nvSpPr>
          <p:cNvPr id="30" name="矩形 29"/>
          <p:cNvSpPr/>
          <p:nvPr/>
        </p:nvSpPr>
        <p:spPr>
          <a:xfrm>
            <a:off x="2184400" y="2686050"/>
            <a:ext cx="8928735" cy="829945"/>
          </a:xfrm>
          <a:prstGeom prst="rect">
            <a:avLst/>
          </a:prstGeom>
        </p:spPr>
        <p:txBody>
          <a:bodyPr wrap="square">
            <a:spAutoFit/>
          </a:bodyPr>
          <a:lstStyle/>
          <a:p>
            <a:pPr marL="457200" indent="-457200">
              <a:buNone/>
              <a:defRPr/>
            </a:pPr>
            <a:r>
              <a:rPr lang="en-US" altLang="zh-CN" sz="2400" b="1" dirty="0">
                <a:solidFill>
                  <a:srgbClr val="0070C0"/>
                </a:solidFill>
                <a:latin typeface="Calibri" panose="020F0502020204030204" pitchFamily="34" charset="0"/>
                <a:ea typeface="宋体" panose="02010600030101010101" pitchFamily="2" charset="-122"/>
                <a:cs typeface="Calibri" panose="020F0502020204030204" pitchFamily="34" charset="0"/>
              </a:rPr>
              <a:t>the previous day/chapter/owner </a:t>
            </a:r>
            <a:r>
              <a:rPr lang="zh-CN" altLang="en-US" sz="2400" b="1" dirty="0">
                <a:solidFill>
                  <a:srgbClr val="0070C0"/>
                </a:solidFill>
                <a:latin typeface="Calibri" panose="020F0502020204030204" pitchFamily="34" charset="0"/>
                <a:ea typeface="宋体" panose="02010600030101010101" pitchFamily="2" charset="-122"/>
                <a:cs typeface="Calibri" panose="020F0502020204030204" pitchFamily="34" charset="0"/>
              </a:rPr>
              <a:t>前一天</a:t>
            </a:r>
            <a:r>
              <a:rPr lang="en-US" altLang="zh-CN" sz="2400" b="1" dirty="0">
                <a:solidFill>
                  <a:srgbClr val="0070C0"/>
                </a:solidFill>
                <a:latin typeface="Calibri" panose="020F0502020204030204" pitchFamily="34" charset="0"/>
                <a:ea typeface="宋体" panose="02010600030101010101" pitchFamily="2" charset="-122"/>
                <a:cs typeface="Calibri" panose="020F0502020204030204" pitchFamily="34" charset="0"/>
              </a:rPr>
              <a:t>/</a:t>
            </a:r>
            <a:r>
              <a:rPr lang="zh-CN" altLang="en-US" sz="2400" b="1" dirty="0">
                <a:solidFill>
                  <a:srgbClr val="0070C0"/>
                </a:solidFill>
                <a:latin typeface="Calibri" panose="020F0502020204030204" pitchFamily="34" charset="0"/>
                <a:ea typeface="宋体" panose="02010600030101010101" pitchFamily="2" charset="-122"/>
                <a:cs typeface="Calibri" panose="020F0502020204030204" pitchFamily="34" charset="0"/>
              </a:rPr>
              <a:t>前一章</a:t>
            </a:r>
            <a:r>
              <a:rPr lang="en-US" altLang="zh-CN" sz="2400" b="1" dirty="0">
                <a:solidFill>
                  <a:srgbClr val="0070C0"/>
                </a:solidFill>
                <a:latin typeface="Calibri" panose="020F0502020204030204" pitchFamily="34" charset="0"/>
                <a:ea typeface="宋体" panose="02010600030101010101" pitchFamily="2" charset="-122"/>
                <a:cs typeface="Calibri" panose="020F0502020204030204" pitchFamily="34" charset="0"/>
              </a:rPr>
              <a:t>/</a:t>
            </a:r>
            <a:r>
              <a:rPr lang="zh-CN" altLang="en-US" sz="2400" b="1" dirty="0">
                <a:solidFill>
                  <a:srgbClr val="0070C0"/>
                </a:solidFill>
                <a:latin typeface="Calibri" panose="020F0502020204030204" pitchFamily="34" charset="0"/>
                <a:ea typeface="宋体" panose="02010600030101010101" pitchFamily="2" charset="-122"/>
                <a:cs typeface="Calibri" panose="020F0502020204030204" pitchFamily="34" charset="0"/>
              </a:rPr>
              <a:t>前一个主人</a:t>
            </a:r>
            <a:endParaRPr lang="zh-CN" altLang="en-US" sz="2400" b="1" dirty="0">
              <a:solidFill>
                <a:schemeClr val="tx1"/>
              </a:solidFill>
              <a:latin typeface="Calibri" panose="020F0502020204030204" pitchFamily="34" charset="0"/>
              <a:ea typeface="宋体" panose="02010600030101010101" pitchFamily="2" charset="-122"/>
              <a:cs typeface="Calibri" panose="020F0502020204030204" pitchFamily="34" charset="0"/>
            </a:endParaRPr>
          </a:p>
          <a:p>
            <a:pPr marL="457200" indent="-457200">
              <a:buNone/>
              <a:defRPr/>
            </a:pPr>
            <a:r>
              <a:rPr lang="en-US" altLang="zh-CN" sz="2400" b="1" dirty="0">
                <a:solidFill>
                  <a:schemeClr val="tx1"/>
                </a:solidFill>
                <a:latin typeface="Calibri" panose="020F0502020204030204" pitchFamily="34" charset="0"/>
                <a:ea typeface="宋体" panose="02010600030101010101" pitchFamily="2" charset="-122"/>
                <a:cs typeface="Calibri" panose="020F0502020204030204" pitchFamily="34" charset="0"/>
              </a:rPr>
              <a:t>I had met them the previous day. </a:t>
            </a:r>
          </a:p>
        </p:txBody>
      </p:sp>
      <p:sp>
        <p:nvSpPr>
          <p:cNvPr id="31" name="矩形 30"/>
          <p:cNvSpPr/>
          <p:nvPr/>
        </p:nvSpPr>
        <p:spPr>
          <a:xfrm>
            <a:off x="2184400" y="3794125"/>
            <a:ext cx="6791960" cy="829945"/>
          </a:xfrm>
          <a:prstGeom prst="rect">
            <a:avLst/>
          </a:prstGeom>
        </p:spPr>
        <p:txBody>
          <a:bodyPr wrap="square">
            <a:spAutoFit/>
          </a:bodyPr>
          <a:lstStyle/>
          <a:p>
            <a:pPr>
              <a:buNone/>
            </a:pPr>
            <a:r>
              <a:rPr lang="en-US" sz="2400" b="1" dirty="0">
                <a:solidFill>
                  <a:srgbClr val="0070C0"/>
                </a:solidFill>
                <a:latin typeface="Calibri" panose="020F0502020204030204" pitchFamily="34" charset="0"/>
                <a:cs typeface="Calibri" panose="020F0502020204030204" pitchFamily="34" charset="0"/>
              </a:rPr>
              <a:t>previous to </a:t>
            </a:r>
            <a:r>
              <a:rPr lang="zh-CN" altLang="en-US" sz="2400" b="1" dirty="0">
                <a:solidFill>
                  <a:srgbClr val="0070C0"/>
                </a:solidFill>
                <a:latin typeface="Calibri" panose="020F0502020204030204" pitchFamily="34" charset="0"/>
                <a:cs typeface="Calibri" panose="020F0502020204030204" pitchFamily="34" charset="0"/>
              </a:rPr>
              <a:t>在</a:t>
            </a:r>
            <a:r>
              <a:rPr lang="en-US" altLang="zh-CN" sz="2400" b="1" dirty="0">
                <a:solidFill>
                  <a:srgbClr val="0070C0"/>
                </a:solidFill>
                <a:latin typeface="Calibri" panose="020F0502020204030204" pitchFamily="34" charset="0"/>
                <a:cs typeface="Calibri" panose="020F0502020204030204" pitchFamily="34" charset="0"/>
              </a:rPr>
              <a:t>...</a:t>
            </a:r>
            <a:r>
              <a:rPr lang="zh-CN" altLang="en-US" sz="2400" b="1" dirty="0">
                <a:solidFill>
                  <a:srgbClr val="0070C0"/>
                </a:solidFill>
                <a:latin typeface="Calibri" panose="020F0502020204030204" pitchFamily="34" charset="0"/>
                <a:cs typeface="Calibri" panose="020F0502020204030204" pitchFamily="34" charset="0"/>
              </a:rPr>
              <a:t>之前</a:t>
            </a:r>
            <a:endParaRPr lang="en-US" altLang="zh-CN" sz="2400" b="1" dirty="0">
              <a:latin typeface="Calibri" panose="020F0502020204030204" pitchFamily="34" charset="0"/>
              <a:cs typeface="Calibri" panose="020F0502020204030204" pitchFamily="34" charset="0"/>
            </a:endParaRPr>
          </a:p>
          <a:p>
            <a:pPr>
              <a:buNone/>
            </a:pPr>
            <a:r>
              <a:rPr lang="en-US" altLang="zh-CN" sz="2400" b="1" dirty="0">
                <a:latin typeface="Calibri" panose="020F0502020204030204" pitchFamily="34" charset="0"/>
                <a:cs typeface="Calibri" panose="020F0502020204030204" pitchFamily="34" charset="0"/>
              </a:rPr>
              <a:t>Previous to this, she'd always been well.  </a:t>
            </a:r>
          </a:p>
        </p:txBody>
      </p:sp>
      <p:grpSp>
        <p:nvGrpSpPr>
          <p:cNvPr id="7" name="组合 64"/>
          <p:cNvGrpSpPr/>
          <p:nvPr/>
        </p:nvGrpSpPr>
        <p:grpSpPr bwMode="auto">
          <a:xfrm>
            <a:off x="1723390" y="5175885"/>
            <a:ext cx="400685" cy="344805"/>
            <a:chOff x="3566" y="0"/>
            <a:chExt cx="533400" cy="533400"/>
          </a:xfrm>
          <a:solidFill>
            <a:srgbClr val="7ED9F9"/>
          </a:solidFill>
        </p:grpSpPr>
        <p:sp>
          <p:nvSpPr>
            <p:cNvPr id="8" name="椭圆 65"/>
            <p:cNvSpPr>
              <a:spLocks noChangeArrowheads="1"/>
            </p:cNvSpPr>
            <p:nvPr/>
          </p:nvSpPr>
          <p:spPr bwMode="auto">
            <a:xfrm>
              <a:off x="3566" y="0"/>
              <a:ext cx="533400" cy="533400"/>
            </a:xfrm>
            <a:prstGeom prst="ellipse">
              <a:avLst/>
            </a:prstGeom>
            <a:grp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chemeClr val="tx1">
                    <a:lumMod val="65000"/>
                    <a:lumOff val="35000"/>
                  </a:schemeClr>
                </a:solidFill>
                <a:latin typeface="Arial" panose="020B0604020202020204"/>
                <a:ea typeface="微软雅黑" panose="020B0503020204020204" charset="-122"/>
                <a:sym typeface="Arial" panose="020B0604020202020204"/>
              </a:endParaRPr>
            </a:p>
          </p:txBody>
        </p:sp>
        <p:sp>
          <p:nvSpPr>
            <p:cNvPr id="34" name="矩形 66"/>
            <p:cNvSpPr>
              <a:spLocks noChangeArrowheads="1"/>
            </p:cNvSpPr>
            <p:nvPr/>
          </p:nvSpPr>
          <p:spPr bwMode="auto">
            <a:xfrm>
              <a:off x="15218" y="82033"/>
              <a:ext cx="472074" cy="426327"/>
            </a:xfrm>
            <a:prstGeom prst="rect">
              <a:avLst/>
            </a:prstGeom>
            <a:noFill/>
            <a:ln>
              <a:noFill/>
            </a:ln>
            <a:extLst>
              <a:ext uri="{909E8E84-426E-40DD-AFC4-6F175D3DCCD1}">
                <a14:hiddenFill xmlns:a14="http://schemas.microsoft.com/office/drawing/2010/main">
                  <a:grp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zh-CN" sz="1200" dirty="0">
                  <a:solidFill>
                    <a:schemeClr val="bg1"/>
                  </a:solidFill>
                  <a:latin typeface="Arial" panose="020B0604020202020204"/>
                  <a:ea typeface="微软雅黑" panose="020B0503020204020204" charset="-122"/>
                  <a:cs typeface="Arial" panose="020B0604020202020204" pitchFamily="34" charset="0"/>
                  <a:sym typeface="Arial" panose="020B0604020202020204"/>
                </a:rPr>
                <a:t>04</a:t>
              </a:r>
              <a:endParaRPr lang="zh-CN" altLang="en-US" sz="1200" dirty="0">
                <a:solidFill>
                  <a:schemeClr val="bg1"/>
                </a:solidFill>
                <a:latin typeface="Arial" panose="020B0604020202020204"/>
                <a:ea typeface="微软雅黑" panose="020B0503020204020204" charset="-122"/>
                <a:cs typeface="Arial" panose="020B0604020202020204" pitchFamily="34" charset="0"/>
                <a:sym typeface="Arial" panose="020B0604020202020204"/>
              </a:endParaRPr>
            </a:p>
          </p:txBody>
        </p:sp>
      </p:grpSp>
      <p:sp>
        <p:nvSpPr>
          <p:cNvPr id="11" name="矩形 10"/>
          <p:cNvSpPr/>
          <p:nvPr/>
        </p:nvSpPr>
        <p:spPr>
          <a:xfrm>
            <a:off x="2184400" y="5175885"/>
            <a:ext cx="8807450" cy="1198880"/>
          </a:xfrm>
          <a:prstGeom prst="rect">
            <a:avLst/>
          </a:prstGeom>
        </p:spPr>
        <p:txBody>
          <a:bodyPr wrap="square">
            <a:spAutoFit/>
          </a:bodyPr>
          <a:lstStyle/>
          <a:p>
            <a:pPr>
              <a:buNone/>
            </a:pPr>
            <a:r>
              <a:rPr lang="zh-CN" sz="2400" b="1" dirty="0">
                <a:solidFill>
                  <a:srgbClr val="0070C0"/>
                </a:solidFill>
                <a:latin typeface="Calibri" panose="020F0502020204030204" pitchFamily="34" charset="0"/>
                <a:cs typeface="Calibri" panose="020F0502020204030204" pitchFamily="34" charset="0"/>
              </a:rPr>
              <a:t>派生词</a:t>
            </a:r>
            <a:endParaRPr lang="zh-CN" sz="2400" b="1" dirty="0">
              <a:solidFill>
                <a:schemeClr val="tx1"/>
              </a:solidFill>
              <a:latin typeface="Calibri" panose="020F0502020204030204" pitchFamily="34" charset="0"/>
              <a:cs typeface="Calibri" panose="020F0502020204030204" pitchFamily="34" charset="0"/>
            </a:endParaRPr>
          </a:p>
          <a:p>
            <a:pPr>
              <a:buNone/>
            </a:pPr>
            <a:r>
              <a:rPr lang="en-US" sz="2400" b="1" dirty="0">
                <a:solidFill>
                  <a:schemeClr val="tx1"/>
                </a:solidFill>
                <a:latin typeface="Calibri" panose="020F0502020204030204" pitchFamily="34" charset="0"/>
                <a:cs typeface="Calibri" panose="020F0502020204030204" pitchFamily="34" charset="0"/>
              </a:rPr>
              <a:t>previously adv. </a:t>
            </a:r>
            <a:r>
              <a:rPr lang="zh-CN" altLang="en-US" sz="2400" b="1" dirty="0">
                <a:solidFill>
                  <a:schemeClr val="tx1"/>
                </a:solidFill>
                <a:latin typeface="Calibri" panose="020F0502020204030204" pitchFamily="34" charset="0"/>
                <a:cs typeface="Calibri" panose="020F0502020204030204" pitchFamily="34" charset="0"/>
              </a:rPr>
              <a:t>以前，先前</a:t>
            </a:r>
          </a:p>
          <a:p>
            <a:pPr>
              <a:buNone/>
            </a:pPr>
            <a:r>
              <a:rPr lang="en-US" altLang="zh-CN" sz="2400" b="1" dirty="0">
                <a:solidFill>
                  <a:schemeClr val="tx1"/>
                </a:solidFill>
                <a:latin typeface="Calibri" panose="020F0502020204030204" pitchFamily="34" charset="0"/>
                <a:cs typeface="Calibri" panose="020F0502020204030204" pitchFamily="34" charset="0"/>
              </a:rPr>
              <a:t>Almost half the group had previously been heavy smokers.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blinds(horizontal)">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blinds(horizontal)">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0" grpId="0"/>
      <p:bldP spid="31"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平行四边形 20"/>
          <p:cNvSpPr/>
          <p:nvPr/>
        </p:nvSpPr>
        <p:spPr>
          <a:xfrm>
            <a:off x="1155866" y="872035"/>
            <a:ext cx="2700671" cy="699576"/>
          </a:xfrm>
          <a:prstGeom prst="parallelogram">
            <a:avLst/>
          </a:prstGeom>
          <a:solidFill>
            <a:srgbClr val="22A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
        <p:nvSpPr>
          <p:cNvPr id="22" name="Rectangle 18"/>
          <p:cNvSpPr>
            <a:spLocks noChangeArrowheads="1"/>
          </p:cNvSpPr>
          <p:nvPr/>
        </p:nvSpPr>
        <p:spPr bwMode="auto">
          <a:xfrm>
            <a:off x="1831702" y="1005795"/>
            <a:ext cx="664210" cy="430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fontAlgn="base">
              <a:spcBef>
                <a:spcPct val="0"/>
              </a:spcBef>
              <a:spcAft>
                <a:spcPct val="0"/>
              </a:spcAft>
            </a:pPr>
            <a:r>
              <a:rPr lang="en-US" altLang="zh-CN" sz="2800" b="1" dirty="0">
                <a:latin typeface="Calibri" panose="020F0502020204030204" pitchFamily="34" charset="0"/>
                <a:cs typeface="Calibri" panose="020F0502020204030204" pitchFamily="34" charset="0"/>
              </a:rPr>
              <a:t>Quiz</a:t>
            </a:r>
            <a:endParaRPr lang="en-US" altLang="zh-CN" sz="2800" b="1" dirty="0">
              <a:solidFill>
                <a:schemeClr val="bg1"/>
              </a:solidFill>
              <a:latin typeface="Calibri" panose="020F0502020204030204" pitchFamily="34" charset="0"/>
              <a:ea typeface="微软雅黑" panose="020B0503020204020204" charset="-122"/>
              <a:cs typeface="Calibri" panose="020F0502020204030204" pitchFamily="34" charset="0"/>
              <a:sym typeface="Arial" panose="020B0604020202020204"/>
            </a:endParaRPr>
          </a:p>
        </p:txBody>
      </p:sp>
      <p:sp>
        <p:nvSpPr>
          <p:cNvPr id="23" name="平行四边形 22"/>
          <p:cNvSpPr/>
          <p:nvPr/>
        </p:nvSpPr>
        <p:spPr>
          <a:xfrm>
            <a:off x="3855085" y="885825"/>
            <a:ext cx="3945890" cy="699770"/>
          </a:xfrm>
          <a:prstGeom prst="parallelogram">
            <a:avLst/>
          </a:prstGeom>
          <a:solidFill>
            <a:srgbClr val="7ED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b="1" dirty="0">
                <a:solidFill>
                  <a:schemeClr val="tx1"/>
                </a:solidFill>
                <a:latin typeface="宋体" panose="02010600030101010101" pitchFamily="2" charset="-122"/>
                <a:ea typeface="宋体" panose="02010600030101010101" pitchFamily="2" charset="-122"/>
                <a:sym typeface="Arial" panose="020B0604020202020204"/>
              </a:rPr>
              <a:t>填空</a:t>
            </a:r>
          </a:p>
        </p:txBody>
      </p:sp>
      <p:sp>
        <p:nvSpPr>
          <p:cNvPr id="6" name="矩形 43"/>
          <p:cNvSpPr>
            <a:spLocks noChangeArrowheads="1"/>
          </p:cNvSpPr>
          <p:nvPr/>
        </p:nvSpPr>
        <p:spPr bwMode="auto">
          <a:xfrm>
            <a:off x="2264165" y="2105897"/>
            <a:ext cx="9388720" cy="3575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0" tIns="34286" rIns="68570" bIns="34286">
            <a:spAutoFit/>
          </a:bodyPr>
          <a:lstStyle/>
          <a:p>
            <a:pPr fontAlgn="auto">
              <a:lnSpc>
                <a:spcPct val="100000"/>
              </a:lnSpc>
            </a:pPr>
            <a:r>
              <a:rPr lang="zh-CN" altLang="en-US" sz="2800" b="1" dirty="0">
                <a:latin typeface="Calibri" panose="020F0502020204030204" pitchFamily="34" charset="0"/>
                <a:cs typeface="Calibri" panose="020F0502020204030204" pitchFamily="34" charset="0"/>
              </a:rPr>
              <a:t>你想知道前世你是什么吗？</a:t>
            </a:r>
            <a:endParaRPr lang="en-US" altLang="zh-CN" sz="2800" b="1" dirty="0">
              <a:latin typeface="Calibri" panose="020F0502020204030204" pitchFamily="34" charset="0"/>
              <a:cs typeface="Calibri" panose="020F0502020204030204" pitchFamily="34" charset="0"/>
            </a:endParaRPr>
          </a:p>
          <a:p>
            <a:pPr fontAlgn="auto">
              <a:lnSpc>
                <a:spcPct val="100000"/>
              </a:lnSpc>
            </a:pPr>
            <a:r>
              <a:rPr lang="en-US" altLang="zh-CN" sz="2800" b="1" dirty="0">
                <a:latin typeface="Calibri" panose="020F0502020204030204" pitchFamily="34" charset="0"/>
                <a:cs typeface="Calibri" panose="020F0502020204030204" pitchFamily="34" charset="0"/>
              </a:rPr>
              <a:t>Do you ever wonder what you were ______________? </a:t>
            </a:r>
          </a:p>
          <a:p>
            <a:pPr fontAlgn="auto">
              <a:lnSpc>
                <a:spcPct val="100000"/>
              </a:lnSpc>
            </a:pPr>
            <a:endParaRPr lang="en-US" altLang="zh-CN" sz="2800" b="1" dirty="0">
              <a:latin typeface="Calibri" panose="020F0502020204030204" pitchFamily="34" charset="0"/>
              <a:cs typeface="Calibri" panose="020F0502020204030204" pitchFamily="34" charset="0"/>
            </a:endParaRPr>
          </a:p>
          <a:p>
            <a:pPr fontAlgn="auto">
              <a:lnSpc>
                <a:spcPct val="100000"/>
              </a:lnSpc>
            </a:pPr>
            <a:endParaRPr lang="en-US" altLang="zh-CN" sz="2800" b="1" dirty="0">
              <a:latin typeface="Calibri" panose="020F0502020204030204" pitchFamily="34" charset="0"/>
              <a:cs typeface="Calibri" panose="020F0502020204030204" pitchFamily="34" charset="0"/>
            </a:endParaRPr>
          </a:p>
          <a:p>
            <a:pPr fontAlgn="auto">
              <a:lnSpc>
                <a:spcPct val="100000"/>
              </a:lnSpc>
            </a:pPr>
            <a:r>
              <a:rPr lang="zh-CN" altLang="en-US" sz="2800" b="1" dirty="0">
                <a:latin typeface="Calibri" panose="020F0502020204030204" pitchFamily="34" charset="0"/>
                <a:cs typeface="Calibri" panose="020F0502020204030204" pitchFamily="34" charset="0"/>
                <a:sym typeface="+mn-ea"/>
              </a:rPr>
              <a:t>因为之前的两场暴雨，河流已在洪水水位。</a:t>
            </a:r>
            <a:endParaRPr lang="en-US" altLang="zh-CN" sz="2800" b="1" dirty="0">
              <a:latin typeface="Calibri" panose="020F0502020204030204" pitchFamily="34" charset="0"/>
              <a:cs typeface="Calibri" panose="020F0502020204030204" pitchFamily="34" charset="0"/>
            </a:endParaRPr>
          </a:p>
          <a:p>
            <a:pPr fontAlgn="auto">
              <a:lnSpc>
                <a:spcPct val="100000"/>
              </a:lnSpc>
            </a:pPr>
            <a:r>
              <a:rPr lang="en-US" altLang="zh-CN" sz="2800" b="1" dirty="0">
                <a:latin typeface="Calibri" panose="020F0502020204030204" pitchFamily="34" charset="0"/>
                <a:cs typeface="Calibri" panose="020F0502020204030204" pitchFamily="34" charset="0"/>
              </a:rPr>
              <a:t>Rivers are at flood stage from ___________________________.</a:t>
            </a:r>
          </a:p>
          <a:p>
            <a:pPr fontAlgn="auto">
              <a:lnSpc>
                <a:spcPct val="100000"/>
              </a:lnSpc>
            </a:pPr>
            <a:endParaRPr lang="en-US" altLang="zh-CN" sz="2400" b="1" dirty="0">
              <a:latin typeface="Calibri" panose="020F0502020204030204" pitchFamily="34" charset="0"/>
              <a:cs typeface="Calibri" panose="020F0502020204030204" pitchFamily="34" charset="0"/>
            </a:endParaRPr>
          </a:p>
          <a:p>
            <a:pPr algn="r">
              <a:lnSpc>
                <a:spcPct val="150000"/>
              </a:lnSpc>
            </a:pPr>
            <a:endParaRPr lang="en-US" altLang="zh-CN" sz="2400" b="1" dirty="0">
              <a:latin typeface="Calibri" panose="020F0502020204030204" pitchFamily="34" charset="0"/>
              <a:cs typeface="Calibri" panose="020F0502020204030204" pitchFamily="34" charset="0"/>
            </a:endParaRPr>
          </a:p>
        </p:txBody>
      </p:sp>
      <p:grpSp>
        <p:nvGrpSpPr>
          <p:cNvPr id="3" name="组合 54"/>
          <p:cNvGrpSpPr/>
          <p:nvPr/>
        </p:nvGrpSpPr>
        <p:grpSpPr bwMode="auto">
          <a:xfrm>
            <a:off x="1660584" y="2105589"/>
            <a:ext cx="400647" cy="400050"/>
            <a:chOff x="403" y="0"/>
            <a:chExt cx="533400" cy="533400"/>
          </a:xfrm>
          <a:solidFill>
            <a:srgbClr val="22ACEC"/>
          </a:solidFill>
        </p:grpSpPr>
        <p:sp>
          <p:nvSpPr>
            <p:cNvPr id="9" name="椭圆 55"/>
            <p:cNvSpPr>
              <a:spLocks noChangeArrowheads="1"/>
            </p:cNvSpPr>
            <p:nvPr/>
          </p:nvSpPr>
          <p:spPr bwMode="auto">
            <a:xfrm>
              <a:off x="403" y="0"/>
              <a:ext cx="533400" cy="533400"/>
            </a:xfrm>
            <a:prstGeom prst="ellipse">
              <a:avLst/>
            </a:prstGeom>
            <a:grp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chemeClr val="tx1">
                    <a:lumMod val="65000"/>
                    <a:lumOff val="35000"/>
                  </a:schemeClr>
                </a:solidFill>
                <a:latin typeface="Arial" panose="020B0604020202020204"/>
                <a:ea typeface="微软雅黑" panose="020B0503020204020204" charset="-122"/>
                <a:sym typeface="Arial" panose="020B0604020202020204"/>
              </a:endParaRPr>
            </a:p>
          </p:txBody>
        </p:sp>
        <p:sp>
          <p:nvSpPr>
            <p:cNvPr id="10" name="矩形 56"/>
            <p:cNvSpPr>
              <a:spLocks noChangeArrowheads="1"/>
            </p:cNvSpPr>
            <p:nvPr/>
          </p:nvSpPr>
          <p:spPr bwMode="auto">
            <a:xfrm>
              <a:off x="31065" y="82033"/>
              <a:ext cx="472075" cy="369332"/>
            </a:xfrm>
            <a:prstGeom prst="rect">
              <a:avLst/>
            </a:prstGeom>
            <a:noFill/>
            <a:ln>
              <a:noFill/>
            </a:ln>
            <a:extLst>
              <a:ext uri="{909E8E84-426E-40DD-AFC4-6F175D3DCCD1}">
                <a14:hiddenFill xmlns:a14="http://schemas.microsoft.com/office/drawing/2010/main">
                  <a:grp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1200" dirty="0">
                  <a:solidFill>
                    <a:schemeClr val="bg1"/>
                  </a:solidFill>
                  <a:latin typeface="Arial" panose="020B0604020202020204"/>
                  <a:ea typeface="微软雅黑" panose="020B0503020204020204" charset="-122"/>
                  <a:cs typeface="Arial" panose="020B0604020202020204" pitchFamily="34" charset="0"/>
                  <a:sym typeface="Arial" panose="020B0604020202020204"/>
                </a:rPr>
                <a:t>01</a:t>
              </a:r>
            </a:p>
          </p:txBody>
        </p:sp>
      </p:grpSp>
      <p:pic>
        <p:nvPicPr>
          <p:cNvPr id="2" name="图片 1"/>
          <p:cNvPicPr>
            <a:picLocks noChangeAspect="1"/>
          </p:cNvPicPr>
          <p:nvPr/>
        </p:nvPicPr>
        <p:blipFill>
          <a:blip r:embed="rId3" cstate="print"/>
          <a:stretch>
            <a:fillRect/>
          </a:stretch>
        </p:blipFill>
        <p:spPr>
          <a:xfrm>
            <a:off x="288291" y="635635"/>
            <a:ext cx="756285" cy="594360"/>
          </a:xfrm>
          <a:prstGeom prst="rect">
            <a:avLst/>
          </a:prstGeom>
        </p:spPr>
      </p:pic>
      <p:sp>
        <p:nvSpPr>
          <p:cNvPr id="26" name="文本框 25"/>
          <p:cNvSpPr txBox="1"/>
          <p:nvPr/>
        </p:nvSpPr>
        <p:spPr>
          <a:xfrm>
            <a:off x="7618095" y="2444115"/>
            <a:ext cx="3894455" cy="521970"/>
          </a:xfrm>
          <a:prstGeom prst="rect">
            <a:avLst/>
          </a:prstGeom>
          <a:noFill/>
        </p:spPr>
        <p:txBody>
          <a:bodyPr wrap="square" rtlCol="0">
            <a:spAutoFit/>
          </a:bodyPr>
          <a:lstStyle/>
          <a:p>
            <a:r>
              <a:rPr lang="en-US" altLang="zh-CN" sz="2800" b="1">
                <a:solidFill>
                  <a:srgbClr val="FF0000"/>
                </a:solidFill>
                <a:latin typeface="Calibri" panose="020F0502020204030204" pitchFamily="34" charset="0"/>
                <a:cs typeface="Calibri" panose="020F0502020204030204" pitchFamily="34" charset="0"/>
              </a:rPr>
              <a:t>in a previous life</a:t>
            </a:r>
          </a:p>
        </p:txBody>
      </p:sp>
      <p:sp>
        <p:nvSpPr>
          <p:cNvPr id="5" name="文本框 4"/>
          <p:cNvSpPr txBox="1"/>
          <p:nvPr/>
        </p:nvSpPr>
        <p:spPr>
          <a:xfrm>
            <a:off x="6694805" y="4166235"/>
            <a:ext cx="4422140" cy="521970"/>
          </a:xfrm>
          <a:prstGeom prst="rect">
            <a:avLst/>
          </a:prstGeom>
          <a:noFill/>
        </p:spPr>
        <p:txBody>
          <a:bodyPr wrap="none" rtlCol="0" anchor="t">
            <a:spAutoFit/>
          </a:bodyPr>
          <a:lstStyle/>
          <a:p>
            <a:r>
              <a:rPr lang="en-US" altLang="zh-CN" sz="2800" b="1" dirty="0">
                <a:solidFill>
                  <a:srgbClr val="FF0000"/>
                </a:solidFill>
                <a:latin typeface="Calibri" panose="020F0502020204030204" pitchFamily="34" charset="0"/>
                <a:cs typeface="Calibri" panose="020F0502020204030204" pitchFamily="34" charset="0"/>
                <a:sym typeface="+mn-ea"/>
              </a:rPr>
              <a:t>the previous two rain storms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linds(horizont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平行四边形 20"/>
          <p:cNvSpPr/>
          <p:nvPr/>
        </p:nvSpPr>
        <p:spPr>
          <a:xfrm>
            <a:off x="1179058" y="277501"/>
            <a:ext cx="2700670" cy="699576"/>
          </a:xfrm>
          <a:prstGeom prst="parallelogram">
            <a:avLst/>
          </a:prstGeom>
          <a:solidFill>
            <a:srgbClr val="22A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
        <p:nvSpPr>
          <p:cNvPr id="22" name="Rectangle 18"/>
          <p:cNvSpPr>
            <a:spLocks noChangeArrowheads="1"/>
          </p:cNvSpPr>
          <p:nvPr/>
        </p:nvSpPr>
        <p:spPr bwMode="auto">
          <a:xfrm>
            <a:off x="1901419" y="439711"/>
            <a:ext cx="1430020" cy="430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fontAlgn="base">
              <a:spcBef>
                <a:spcPct val="0"/>
              </a:spcBef>
              <a:spcAft>
                <a:spcPct val="0"/>
              </a:spcAft>
            </a:pPr>
            <a:r>
              <a:rPr lang="zh-CN" altLang="en-US" sz="2800" b="1" dirty="0">
                <a:solidFill>
                  <a:schemeClr val="bg1"/>
                </a:solidFill>
                <a:latin typeface="宋体" panose="02010600030101010101" pitchFamily="2" charset="-122"/>
                <a:ea typeface="宋体" panose="02010600030101010101" pitchFamily="2" charset="-122"/>
                <a:cs typeface="Calibri" panose="020F0502020204030204" pitchFamily="34" charset="0"/>
                <a:sym typeface="Arial" panose="020B0604020202020204"/>
              </a:rPr>
              <a:t>即学即用</a:t>
            </a:r>
          </a:p>
        </p:txBody>
      </p:sp>
      <p:sp>
        <p:nvSpPr>
          <p:cNvPr id="23" name="平行四边形 22"/>
          <p:cNvSpPr/>
          <p:nvPr/>
        </p:nvSpPr>
        <p:spPr>
          <a:xfrm>
            <a:off x="3879728" y="277277"/>
            <a:ext cx="6746481" cy="699576"/>
          </a:xfrm>
          <a:prstGeom prst="parallelogram">
            <a:avLst/>
          </a:prstGeom>
          <a:solidFill>
            <a:srgbClr val="7ED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400" b="1" dirty="0">
                <a:solidFill>
                  <a:schemeClr val="tx1"/>
                </a:solidFill>
                <a:latin typeface="Calibri" panose="020F0502020204030204" pitchFamily="34" charset="0"/>
                <a:ea typeface="微软雅黑" panose="020B0503020204020204" charset="-122"/>
                <a:cs typeface="Calibri" panose="020F0502020204030204" pitchFamily="34" charset="0"/>
                <a:sym typeface="Arial" panose="020B0604020202020204"/>
              </a:rPr>
              <a:t>Complete the passage</a:t>
            </a:r>
            <a:r>
              <a:rPr lang="zh-CN" altLang="en-US" sz="2400" b="1" dirty="0">
                <a:solidFill>
                  <a:schemeClr val="tx1"/>
                </a:solidFill>
                <a:latin typeface="Calibri" panose="020F0502020204030204" pitchFamily="34" charset="0"/>
                <a:ea typeface="微软雅黑" panose="020B0503020204020204" charset="-122"/>
                <a:cs typeface="Calibri" panose="020F0502020204030204" pitchFamily="34" charset="0"/>
                <a:sym typeface="Arial" panose="020B0604020202020204"/>
              </a:rPr>
              <a:t> </a:t>
            </a:r>
            <a:r>
              <a:rPr lang="en-US" altLang="zh-CN" sz="2400" b="1" dirty="0">
                <a:solidFill>
                  <a:schemeClr val="tx1"/>
                </a:solidFill>
                <a:latin typeface="Calibri" panose="020F0502020204030204" pitchFamily="34" charset="0"/>
                <a:ea typeface="微软雅黑" panose="020B0503020204020204" charset="-122"/>
                <a:cs typeface="Calibri" panose="020F0502020204030204" pitchFamily="34" charset="0"/>
                <a:sym typeface="Arial" panose="020B0604020202020204"/>
              </a:rPr>
              <a:t>with proper words or expressions.</a:t>
            </a:r>
          </a:p>
        </p:txBody>
      </p:sp>
      <p:sp>
        <p:nvSpPr>
          <p:cNvPr id="6" name="矩形 5"/>
          <p:cNvSpPr/>
          <p:nvPr/>
        </p:nvSpPr>
        <p:spPr>
          <a:xfrm>
            <a:off x="1179195" y="1517015"/>
            <a:ext cx="9912985" cy="4616450"/>
          </a:xfrm>
          <a:prstGeom prst="rect">
            <a:avLst/>
          </a:prstGeom>
          <a:solidFill>
            <a:srgbClr val="E0EC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sz="2800" dirty="0">
                <a:solidFill>
                  <a:schemeClr val="tx1"/>
                </a:solidFill>
                <a:latin typeface="Calibri" panose="020F0502020204030204" pitchFamily="34" charset="0"/>
                <a:cs typeface="Calibri" panose="020F0502020204030204" pitchFamily="34" charset="0"/>
                <a:sym typeface="Arial" panose="020B0604020202020204"/>
              </a:rPr>
              <a:t>We all are </a:t>
            </a:r>
            <a:r>
              <a:rPr lang="en-US" sz="2800" dirty="0">
                <a:solidFill>
                  <a:schemeClr val="tx1"/>
                </a:solidFill>
                <a:latin typeface="Calibri" panose="020F0502020204030204" pitchFamily="34" charset="0"/>
                <a:cs typeface="Calibri" panose="020F0502020204030204" pitchFamily="34" charset="0"/>
                <a:sym typeface="Arial" panose="020B0604020202020204"/>
              </a:rPr>
              <a:t>________</a:t>
            </a:r>
            <a:r>
              <a:rPr sz="2800" dirty="0">
                <a:solidFill>
                  <a:schemeClr val="tx1"/>
                </a:solidFill>
                <a:latin typeface="Calibri" panose="020F0502020204030204" pitchFamily="34" charset="0"/>
                <a:cs typeface="Calibri" panose="020F0502020204030204" pitchFamily="34" charset="0"/>
                <a:sym typeface="Arial" panose="020B0604020202020204"/>
              </a:rPr>
              <a:t> about what the future holds. To be able to understand the future, we must know what the life was like in the </a:t>
            </a:r>
            <a:r>
              <a:rPr lang="en-US" sz="2800" dirty="0">
                <a:solidFill>
                  <a:schemeClr val="tx1"/>
                </a:solidFill>
                <a:latin typeface="Calibri" panose="020F0502020204030204" pitchFamily="34" charset="0"/>
                <a:cs typeface="Calibri" panose="020F0502020204030204" pitchFamily="34" charset="0"/>
                <a:sym typeface="Arial" panose="020B0604020202020204"/>
              </a:rPr>
              <a:t>_________</a:t>
            </a:r>
            <a:r>
              <a:rPr sz="2800" dirty="0">
                <a:solidFill>
                  <a:schemeClr val="tx1"/>
                </a:solidFill>
                <a:latin typeface="Calibri" panose="020F0502020204030204" pitchFamily="34" charset="0"/>
                <a:cs typeface="Calibri" panose="020F0502020204030204" pitchFamily="34" charset="0"/>
                <a:sym typeface="Arial" panose="020B0604020202020204"/>
              </a:rPr>
              <a:t> days. In this way, we will not </a:t>
            </a:r>
            <a:r>
              <a:rPr lang="en-US" sz="2800" dirty="0">
                <a:solidFill>
                  <a:schemeClr val="tx1"/>
                </a:solidFill>
                <a:latin typeface="Calibri" panose="020F0502020204030204" pitchFamily="34" charset="0"/>
                <a:cs typeface="Calibri" panose="020F0502020204030204" pitchFamily="34" charset="0"/>
                <a:sym typeface="Arial" panose="020B0604020202020204"/>
              </a:rPr>
              <a:t>___________</a:t>
            </a:r>
            <a:r>
              <a:rPr sz="2800" dirty="0">
                <a:solidFill>
                  <a:schemeClr val="tx1"/>
                </a:solidFill>
                <a:latin typeface="Calibri" panose="020F0502020204030204" pitchFamily="34" charset="0"/>
                <a:cs typeface="Calibri" panose="020F0502020204030204" pitchFamily="34" charset="0"/>
                <a:sym typeface="Arial" panose="020B0604020202020204"/>
              </a:rPr>
              <a:t> the history and can understand how history has </a:t>
            </a:r>
            <a:r>
              <a:rPr lang="en-US" sz="2800" dirty="0">
                <a:solidFill>
                  <a:schemeClr val="tx1"/>
                </a:solidFill>
                <a:latin typeface="Calibri" panose="020F0502020204030204" pitchFamily="34" charset="0"/>
                <a:cs typeface="Calibri" panose="020F0502020204030204" pitchFamily="34" charset="0"/>
                <a:sym typeface="Arial" panose="020B0604020202020204"/>
              </a:rPr>
              <a:t>______</a:t>
            </a:r>
            <a:r>
              <a:rPr sz="2800" dirty="0">
                <a:solidFill>
                  <a:schemeClr val="tx1"/>
                </a:solidFill>
                <a:latin typeface="Calibri" panose="020F0502020204030204" pitchFamily="34" charset="0"/>
                <a:cs typeface="Calibri" panose="020F0502020204030204" pitchFamily="34" charset="0"/>
                <a:sym typeface="Arial" panose="020B0604020202020204"/>
              </a:rPr>
              <a:t> us along the way. </a:t>
            </a:r>
          </a:p>
          <a:p>
            <a:pPr algn="just"/>
            <a:r>
              <a:rPr sz="2800" dirty="0">
                <a:solidFill>
                  <a:schemeClr val="tx1"/>
                </a:solidFill>
                <a:latin typeface="Calibri" panose="020F0502020204030204" pitchFamily="34" charset="0"/>
                <a:cs typeface="Calibri" panose="020F0502020204030204" pitchFamily="34" charset="0"/>
                <a:sym typeface="Arial" panose="020B0604020202020204"/>
              </a:rPr>
              <a:t>As is known, the world change</a:t>
            </a:r>
            <a:r>
              <a:rPr lang="en-US" sz="2800" dirty="0">
                <a:solidFill>
                  <a:schemeClr val="tx1"/>
                </a:solidFill>
                <a:latin typeface="Calibri" panose="020F0502020204030204" pitchFamily="34" charset="0"/>
                <a:cs typeface="Calibri" panose="020F0502020204030204" pitchFamily="34" charset="0"/>
                <a:sym typeface="Arial" panose="020B0604020202020204"/>
              </a:rPr>
              <a:t>s</a:t>
            </a:r>
            <a:r>
              <a:rPr sz="2800" dirty="0">
                <a:solidFill>
                  <a:schemeClr val="tx1"/>
                </a:solidFill>
                <a:latin typeface="Calibri" panose="020F0502020204030204" pitchFamily="34" charset="0"/>
                <a:cs typeface="Calibri" panose="020F0502020204030204" pitchFamily="34" charset="0"/>
                <a:sym typeface="Arial" panose="020B0604020202020204"/>
              </a:rPr>
              <a:t> </a:t>
            </a:r>
            <a:r>
              <a:rPr lang="en-US" sz="2800" dirty="0">
                <a:solidFill>
                  <a:schemeClr val="tx1"/>
                </a:solidFill>
                <a:latin typeface="Calibri" panose="020F0502020204030204" pitchFamily="34" charset="0"/>
                <a:cs typeface="Calibri" panose="020F0502020204030204" pitchFamily="34" charset="0"/>
                <a:sym typeface="Arial" panose="020B0604020202020204"/>
              </a:rPr>
              <a:t>__________</a:t>
            </a:r>
            <a:r>
              <a:rPr sz="2800" dirty="0">
                <a:solidFill>
                  <a:schemeClr val="tx1"/>
                </a:solidFill>
                <a:latin typeface="Calibri" panose="020F0502020204030204" pitchFamily="34" charset="0"/>
                <a:cs typeface="Calibri" panose="020F0502020204030204" pitchFamily="34" charset="0"/>
                <a:sym typeface="Arial" panose="020B0604020202020204"/>
              </a:rPr>
              <a:t>, but we humans are driven by the same basic needs as we were 150 years ago. Will this change in the next 150 years? No. Actually, the pursuit of meeting these needs </a:t>
            </a:r>
            <a:r>
              <a:rPr lang="en-US" sz="2800" dirty="0">
                <a:solidFill>
                  <a:schemeClr val="tx1"/>
                </a:solidFill>
                <a:latin typeface="Calibri" panose="020F0502020204030204" pitchFamily="34" charset="0"/>
                <a:cs typeface="Calibri" panose="020F0502020204030204" pitchFamily="34" charset="0"/>
                <a:sym typeface="Arial" panose="020B0604020202020204"/>
              </a:rPr>
              <a:t>_________</a:t>
            </a:r>
            <a:r>
              <a:rPr sz="2800" dirty="0">
                <a:solidFill>
                  <a:schemeClr val="tx1"/>
                </a:solidFill>
                <a:latin typeface="Calibri" panose="020F0502020204030204" pitchFamily="34" charset="0"/>
                <a:cs typeface="Calibri" panose="020F0502020204030204" pitchFamily="34" charset="0"/>
                <a:sym typeface="Arial" panose="020B0604020202020204"/>
              </a:rPr>
              <a:t> the world’s development and leads to many inventions. </a:t>
            </a:r>
            <a:r>
              <a:rPr lang="en-US" sz="2800" dirty="0">
                <a:solidFill>
                  <a:schemeClr val="tx1"/>
                </a:solidFill>
                <a:latin typeface="Calibri" panose="020F0502020204030204" pitchFamily="34" charset="0"/>
                <a:cs typeface="Calibri" panose="020F0502020204030204" pitchFamily="34" charset="0"/>
                <a:sym typeface="Arial" panose="020B0604020202020204"/>
              </a:rPr>
              <a:t>Thus, w</a:t>
            </a:r>
            <a:r>
              <a:rPr sz="2800" dirty="0">
                <a:solidFill>
                  <a:schemeClr val="tx1"/>
                </a:solidFill>
                <a:latin typeface="Calibri" panose="020F0502020204030204" pitchFamily="34" charset="0"/>
                <a:cs typeface="Calibri" panose="020F0502020204030204" pitchFamily="34" charset="0"/>
                <a:sym typeface="Arial" panose="020B0604020202020204"/>
              </a:rPr>
              <a:t>e should be </a:t>
            </a:r>
            <a:r>
              <a:rPr lang="en-US" sz="2800" dirty="0">
                <a:solidFill>
                  <a:schemeClr val="tx1"/>
                </a:solidFill>
                <a:latin typeface="Calibri" panose="020F0502020204030204" pitchFamily="34" charset="0"/>
                <a:cs typeface="Calibri" panose="020F0502020204030204" pitchFamily="34" charset="0"/>
                <a:sym typeface="Arial" panose="020B0604020202020204"/>
              </a:rPr>
              <a:t>________</a:t>
            </a:r>
            <a:r>
              <a:rPr sz="2800" dirty="0">
                <a:solidFill>
                  <a:schemeClr val="tx1"/>
                </a:solidFill>
                <a:latin typeface="Calibri" panose="020F0502020204030204" pitchFamily="34" charset="0"/>
                <a:cs typeface="Calibri" panose="020F0502020204030204" pitchFamily="34" charset="0"/>
                <a:sym typeface="Arial" panose="020B0604020202020204"/>
              </a:rPr>
              <a:t> that a more beautiful and developed world is ahead of us. </a:t>
            </a:r>
          </a:p>
        </p:txBody>
      </p:sp>
      <p:pic>
        <p:nvPicPr>
          <p:cNvPr id="2" name="图片 1"/>
          <p:cNvPicPr>
            <a:picLocks noChangeAspect="1"/>
          </p:cNvPicPr>
          <p:nvPr/>
        </p:nvPicPr>
        <p:blipFill>
          <a:blip r:embed="rId3" cstate="print"/>
          <a:stretch>
            <a:fillRect/>
          </a:stretch>
        </p:blipFill>
        <p:spPr>
          <a:xfrm>
            <a:off x="518795" y="309256"/>
            <a:ext cx="504825" cy="505460"/>
          </a:xfrm>
          <a:prstGeom prst="rect">
            <a:avLst/>
          </a:prstGeom>
        </p:spPr>
      </p:pic>
      <p:sp>
        <p:nvSpPr>
          <p:cNvPr id="4" name="文本框 3"/>
          <p:cNvSpPr txBox="1"/>
          <p:nvPr/>
        </p:nvSpPr>
        <p:spPr>
          <a:xfrm>
            <a:off x="2868295" y="1627505"/>
            <a:ext cx="2636520" cy="521970"/>
          </a:xfrm>
          <a:prstGeom prst="rect">
            <a:avLst/>
          </a:prstGeom>
          <a:noFill/>
        </p:spPr>
        <p:txBody>
          <a:bodyPr wrap="square" rtlCol="0">
            <a:spAutoFit/>
          </a:bodyPr>
          <a:lstStyle/>
          <a:p>
            <a:r>
              <a:rPr lang="en-US" altLang="zh-CN" sz="2800">
                <a:solidFill>
                  <a:srgbClr val="FF0000"/>
                </a:solidFill>
                <a:latin typeface="Calibri" panose="020F0502020204030204" pitchFamily="34" charset="0"/>
                <a:cs typeface="Calibri" panose="020F0502020204030204" pitchFamily="34" charset="0"/>
              </a:rPr>
              <a:t>uncertain</a:t>
            </a:r>
          </a:p>
        </p:txBody>
      </p:sp>
      <p:sp>
        <p:nvSpPr>
          <p:cNvPr id="5" name="文本框 4"/>
          <p:cNvSpPr txBox="1"/>
          <p:nvPr/>
        </p:nvSpPr>
        <p:spPr>
          <a:xfrm>
            <a:off x="1558290" y="2413635"/>
            <a:ext cx="2636520" cy="521970"/>
          </a:xfrm>
          <a:prstGeom prst="rect">
            <a:avLst/>
          </a:prstGeom>
          <a:noFill/>
        </p:spPr>
        <p:txBody>
          <a:bodyPr wrap="square" rtlCol="0">
            <a:spAutoFit/>
          </a:bodyPr>
          <a:lstStyle/>
          <a:p>
            <a:r>
              <a:rPr lang="en-US" altLang="zh-CN" sz="2800">
                <a:solidFill>
                  <a:srgbClr val="FF0000"/>
                </a:solidFill>
                <a:latin typeface="Calibri" panose="020F0502020204030204" pitchFamily="34" charset="0"/>
                <a:cs typeface="Calibri" panose="020F0502020204030204" pitchFamily="34" charset="0"/>
              </a:rPr>
              <a:t>previous</a:t>
            </a:r>
          </a:p>
        </p:txBody>
      </p:sp>
      <p:sp>
        <p:nvSpPr>
          <p:cNvPr id="8" name="文本框 7"/>
          <p:cNvSpPr txBox="1"/>
          <p:nvPr/>
        </p:nvSpPr>
        <p:spPr>
          <a:xfrm>
            <a:off x="7499350" y="2413635"/>
            <a:ext cx="2636520" cy="521970"/>
          </a:xfrm>
          <a:prstGeom prst="rect">
            <a:avLst/>
          </a:prstGeom>
          <a:noFill/>
        </p:spPr>
        <p:txBody>
          <a:bodyPr wrap="square" rtlCol="0">
            <a:spAutoFit/>
          </a:bodyPr>
          <a:lstStyle/>
          <a:p>
            <a:r>
              <a:rPr lang="en-US" altLang="zh-CN" sz="2800">
                <a:solidFill>
                  <a:srgbClr val="FF0000"/>
                </a:solidFill>
                <a:latin typeface="Calibri" panose="020F0502020204030204" pitchFamily="34" charset="0"/>
                <a:cs typeface="Calibri" panose="020F0502020204030204" pitchFamily="34" charset="0"/>
              </a:rPr>
              <a:t>lose sight of</a:t>
            </a:r>
          </a:p>
        </p:txBody>
      </p:sp>
      <p:sp>
        <p:nvSpPr>
          <p:cNvPr id="9" name="文本框 8"/>
          <p:cNvSpPr txBox="1"/>
          <p:nvPr/>
        </p:nvSpPr>
        <p:spPr>
          <a:xfrm>
            <a:off x="6469380" y="2935605"/>
            <a:ext cx="2636520" cy="521970"/>
          </a:xfrm>
          <a:prstGeom prst="rect">
            <a:avLst/>
          </a:prstGeom>
          <a:noFill/>
        </p:spPr>
        <p:txBody>
          <a:bodyPr wrap="square" rtlCol="0">
            <a:spAutoFit/>
          </a:bodyPr>
          <a:lstStyle/>
          <a:p>
            <a:r>
              <a:rPr lang="en-US" altLang="zh-CN" sz="2800">
                <a:solidFill>
                  <a:srgbClr val="FF0000"/>
                </a:solidFill>
                <a:latin typeface="Calibri" panose="020F0502020204030204" pitchFamily="34" charset="0"/>
                <a:cs typeface="Calibri" panose="020F0502020204030204" pitchFamily="34" charset="0"/>
              </a:rPr>
              <a:t>guided</a:t>
            </a:r>
          </a:p>
        </p:txBody>
      </p:sp>
      <p:sp>
        <p:nvSpPr>
          <p:cNvPr id="10" name="文本框 9"/>
          <p:cNvSpPr txBox="1"/>
          <p:nvPr/>
        </p:nvSpPr>
        <p:spPr>
          <a:xfrm>
            <a:off x="6139815" y="3343910"/>
            <a:ext cx="2636520" cy="521970"/>
          </a:xfrm>
          <a:prstGeom prst="rect">
            <a:avLst/>
          </a:prstGeom>
          <a:noFill/>
        </p:spPr>
        <p:txBody>
          <a:bodyPr wrap="square" rtlCol="0">
            <a:spAutoFit/>
          </a:bodyPr>
          <a:lstStyle/>
          <a:p>
            <a:r>
              <a:rPr lang="en-US" altLang="zh-CN" sz="2800">
                <a:solidFill>
                  <a:srgbClr val="FF0000"/>
                </a:solidFill>
                <a:latin typeface="Calibri" panose="020F0502020204030204" pitchFamily="34" charset="0"/>
                <a:cs typeface="Calibri" panose="020F0502020204030204" pitchFamily="34" charset="0"/>
              </a:rPr>
              <a:t>constantly</a:t>
            </a:r>
          </a:p>
        </p:txBody>
      </p:sp>
      <p:sp>
        <p:nvSpPr>
          <p:cNvPr id="11" name="文本框 10"/>
          <p:cNvSpPr txBox="1"/>
          <p:nvPr/>
        </p:nvSpPr>
        <p:spPr>
          <a:xfrm>
            <a:off x="3331210" y="4652645"/>
            <a:ext cx="2636520" cy="521970"/>
          </a:xfrm>
          <a:prstGeom prst="rect">
            <a:avLst/>
          </a:prstGeom>
          <a:noFill/>
        </p:spPr>
        <p:txBody>
          <a:bodyPr wrap="square" rtlCol="0">
            <a:spAutoFit/>
          </a:bodyPr>
          <a:lstStyle/>
          <a:p>
            <a:r>
              <a:rPr lang="en-US" altLang="zh-CN" sz="2800">
                <a:solidFill>
                  <a:srgbClr val="FF0000"/>
                </a:solidFill>
                <a:latin typeface="Calibri" panose="020F0502020204030204" pitchFamily="34" charset="0"/>
                <a:cs typeface="Calibri" panose="020F0502020204030204" pitchFamily="34" charset="0"/>
              </a:rPr>
              <a:t>speed up</a:t>
            </a:r>
          </a:p>
        </p:txBody>
      </p:sp>
      <p:sp>
        <p:nvSpPr>
          <p:cNvPr id="12" name="文本框 11"/>
          <p:cNvSpPr txBox="1"/>
          <p:nvPr/>
        </p:nvSpPr>
        <p:spPr>
          <a:xfrm>
            <a:off x="7349490" y="5051425"/>
            <a:ext cx="2636520" cy="521970"/>
          </a:xfrm>
          <a:prstGeom prst="rect">
            <a:avLst/>
          </a:prstGeom>
          <a:noFill/>
        </p:spPr>
        <p:txBody>
          <a:bodyPr wrap="square" rtlCol="0">
            <a:spAutoFit/>
          </a:bodyPr>
          <a:lstStyle/>
          <a:p>
            <a:r>
              <a:rPr lang="en-US" altLang="zh-CN" sz="2800">
                <a:solidFill>
                  <a:srgbClr val="FF0000"/>
                </a:solidFill>
                <a:latin typeface="Calibri" panose="020F0502020204030204" pitchFamily="34" charset="0"/>
                <a:cs typeface="Calibri" panose="020F0502020204030204" pitchFamily="34" charset="0"/>
              </a:rPr>
              <a:t>optimistic</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linds(horizont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linds(horizontal)">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P spid="9" grpId="0"/>
      <p:bldP spid="10" grpId="0"/>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srcRect/>
          <a:stretch>
            <a:fillRect t="-9000" b="-9000"/>
          </a:stretch>
        </a:blipFill>
        <a:effectLst/>
      </p:bgPr>
    </p:bg>
    <p:spTree>
      <p:nvGrpSpPr>
        <p:cNvPr id="1" name=""/>
        <p:cNvGrpSpPr/>
        <p:nvPr/>
      </p:nvGrpSpPr>
      <p:grpSpPr>
        <a:xfrm>
          <a:off x="0" y="0"/>
          <a:ext cx="0" cy="0"/>
          <a:chOff x="0" y="0"/>
          <a:chExt cx="0" cy="0"/>
        </a:xfrm>
      </p:grpSpPr>
      <p:sp>
        <p:nvSpPr>
          <p:cNvPr id="9" name="平行四边形 8"/>
          <p:cNvSpPr/>
          <p:nvPr/>
        </p:nvSpPr>
        <p:spPr>
          <a:xfrm>
            <a:off x="3604895" y="2694940"/>
            <a:ext cx="5397500" cy="1511300"/>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
        <p:nvSpPr>
          <p:cNvPr id="10" name="Rectangle 18"/>
          <p:cNvSpPr>
            <a:spLocks noChangeArrowheads="1"/>
          </p:cNvSpPr>
          <p:nvPr/>
        </p:nvSpPr>
        <p:spPr bwMode="auto">
          <a:xfrm>
            <a:off x="4008120" y="3173730"/>
            <a:ext cx="4631690" cy="553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base">
              <a:spcBef>
                <a:spcPct val="0"/>
              </a:spcBef>
              <a:spcAft>
                <a:spcPct val="0"/>
              </a:spcAft>
            </a:pPr>
            <a:r>
              <a:rPr lang="zh-CN" altLang="en-US" sz="3600" dirty="0">
                <a:solidFill>
                  <a:srgbClr val="22ACEC"/>
                </a:solidFill>
                <a:latin typeface="Arial" panose="020B0604020202020204"/>
                <a:ea typeface="微软雅黑" panose="020B0503020204020204" charset="-122"/>
                <a:cs typeface="宋体" panose="02010600030101010101" pitchFamily="2" charset="-122"/>
                <a:sym typeface="Arial" panose="020B0604020202020204"/>
              </a:rPr>
              <a:t>溯恩教育感谢一路有你</a:t>
            </a:r>
          </a:p>
        </p:txBody>
      </p:sp>
      <p:cxnSp>
        <p:nvCxnSpPr>
          <p:cNvPr id="16" name="直接连接符 15"/>
          <p:cNvCxnSpPr/>
          <p:nvPr/>
        </p:nvCxnSpPr>
        <p:spPr>
          <a:xfrm>
            <a:off x="4011930" y="3727450"/>
            <a:ext cx="4583430" cy="0"/>
          </a:xfrm>
          <a:prstGeom prst="line">
            <a:avLst/>
          </a:prstGeom>
          <a:ln>
            <a:solidFill>
              <a:srgbClr val="22ACEC"/>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par>
                                <p:cTn id="13" presetID="14" presetClass="entr" presetSubtype="1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randombar(horizontal)">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平行四边形 20"/>
          <p:cNvSpPr/>
          <p:nvPr/>
        </p:nvSpPr>
        <p:spPr>
          <a:xfrm>
            <a:off x="1142965" y="746723"/>
            <a:ext cx="3524275" cy="699576"/>
          </a:xfrm>
          <a:prstGeom prst="parallelogram">
            <a:avLst/>
          </a:prstGeom>
          <a:solidFill>
            <a:srgbClr val="22A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sym typeface="Arial" panose="020B0604020202020204"/>
            </a:endParaRPr>
          </a:p>
        </p:txBody>
      </p:sp>
      <p:sp>
        <p:nvSpPr>
          <p:cNvPr id="22" name="Rectangle 18"/>
          <p:cNvSpPr>
            <a:spLocks noChangeArrowheads="1"/>
          </p:cNvSpPr>
          <p:nvPr/>
        </p:nvSpPr>
        <p:spPr bwMode="auto">
          <a:xfrm>
            <a:off x="1944457" y="881470"/>
            <a:ext cx="1430020" cy="430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fontAlgn="base">
              <a:spcBef>
                <a:spcPct val="0"/>
              </a:spcBef>
              <a:spcAft>
                <a:spcPct val="0"/>
              </a:spcAft>
            </a:pPr>
            <a:r>
              <a:rPr lang="zh-CN" altLang="en-US" sz="2800" b="1" dirty="0">
                <a:solidFill>
                  <a:schemeClr val="bg1"/>
                </a:solidFill>
                <a:latin typeface="宋体" panose="02010600030101010101" pitchFamily="2" charset="-122"/>
                <a:ea typeface="宋体" panose="02010600030101010101" pitchFamily="2" charset="-122"/>
                <a:cs typeface="宋体" panose="02010600030101010101" pitchFamily="2" charset="-122"/>
                <a:sym typeface="Arial" panose="020B0604020202020204"/>
              </a:rPr>
              <a:t>重点单词</a:t>
            </a:r>
          </a:p>
        </p:txBody>
      </p:sp>
      <p:sp>
        <p:nvSpPr>
          <p:cNvPr id="23" name="平行四边形 22"/>
          <p:cNvSpPr/>
          <p:nvPr/>
        </p:nvSpPr>
        <p:spPr>
          <a:xfrm>
            <a:off x="4667241" y="746723"/>
            <a:ext cx="381004" cy="699576"/>
          </a:xfrm>
          <a:prstGeom prst="parallelogram">
            <a:avLst/>
          </a:prstGeom>
          <a:solidFill>
            <a:srgbClr val="7ED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a:ea typeface="微软雅黑" panose="020B0503020204020204" charset="-122"/>
              <a:sym typeface="Arial" panose="020B0604020202020204"/>
            </a:endParaRPr>
          </a:p>
        </p:txBody>
      </p:sp>
      <p:cxnSp>
        <p:nvCxnSpPr>
          <p:cNvPr id="6" name="直接连接符 5"/>
          <p:cNvCxnSpPr/>
          <p:nvPr/>
        </p:nvCxnSpPr>
        <p:spPr>
          <a:xfrm>
            <a:off x="1944432" y="2602522"/>
            <a:ext cx="0" cy="1323382"/>
          </a:xfrm>
          <a:prstGeom prst="line">
            <a:avLst/>
          </a:prstGeom>
          <a:noFill/>
          <a:ln w="19050" cap="flat" cmpd="sng" algn="ctr">
            <a:solidFill>
              <a:srgbClr val="7D7D7D">
                <a:lumMod val="20000"/>
                <a:lumOff val="80000"/>
              </a:srgbClr>
            </a:solidFill>
            <a:prstDash val="solid"/>
            <a:miter lim="800000"/>
          </a:ln>
          <a:effectLst/>
        </p:spPr>
      </p:cxnSp>
      <p:sp>
        <p:nvSpPr>
          <p:cNvPr id="7" name="椭圆 6"/>
          <p:cNvSpPr/>
          <p:nvPr/>
        </p:nvSpPr>
        <p:spPr>
          <a:xfrm>
            <a:off x="1820609" y="2293912"/>
            <a:ext cx="257564" cy="247650"/>
          </a:xfrm>
          <a:prstGeom prst="ellipse">
            <a:avLst/>
          </a:prstGeom>
          <a:solidFill>
            <a:srgbClr val="22ACEC"/>
          </a:solidFill>
          <a:ln w="19050" cap="flat" cmpd="sng" algn="ctr">
            <a:solidFill>
              <a:srgbClr val="7D7D7D">
                <a:lumMod val="20000"/>
                <a:lumOff val="8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sym typeface="Arial" panose="020B0604020202020204"/>
            </a:endParaRPr>
          </a:p>
        </p:txBody>
      </p:sp>
      <p:sp>
        <p:nvSpPr>
          <p:cNvPr id="8" name="矩形 7"/>
          <p:cNvSpPr/>
          <p:nvPr/>
        </p:nvSpPr>
        <p:spPr>
          <a:xfrm>
            <a:off x="2067437" y="1446299"/>
            <a:ext cx="9525024" cy="5259070"/>
          </a:xfrm>
          <a:prstGeom prst="rect">
            <a:avLst/>
          </a:prstGeom>
          <a:noFill/>
        </p:spPr>
        <p:txBody>
          <a:bodyPr wrap="square">
            <a:spAutoFit/>
          </a:bodyPr>
          <a:lstStyle/>
          <a:p>
            <a:pPr>
              <a:lnSpc>
                <a:spcPts val="3100"/>
              </a:lnSpc>
            </a:pPr>
            <a:r>
              <a:rPr lang="en-US" altLang="zh-CN" sz="2000" b="1" dirty="0">
                <a:solidFill>
                  <a:schemeClr val="tx1"/>
                </a:solidFill>
                <a:uFillTx/>
                <a:latin typeface="Times New Roman" panose="02020603050405020304" pitchFamily="18" charset="0"/>
                <a:ea typeface="宋体" panose="02010600030101010101" pitchFamily="2" charset="-122"/>
                <a:cs typeface="Times New Roman" panose="02020603050405020304" pitchFamily="18" charset="0"/>
              </a:rPr>
              <a:t>1.__________   </a:t>
            </a:r>
            <a:r>
              <a:rPr sz="2000" b="1" dirty="0" err="1">
                <a:solidFill>
                  <a:schemeClr val="tx1"/>
                </a:solidFill>
                <a:uFillTx/>
                <a:latin typeface="Times New Roman" panose="02020603050405020304" pitchFamily="18" charset="0"/>
                <a:ea typeface="宋体" panose="02010600030101010101" pitchFamily="2" charset="-122"/>
                <a:cs typeface="Times New Roman" panose="02020603050405020304" pitchFamily="18" charset="0"/>
              </a:rPr>
              <a:t>n. 印象；感想；印记</a:t>
            </a:r>
          </a:p>
          <a:p>
            <a:pPr>
              <a:lnSpc>
                <a:spcPts val="3100"/>
              </a:lnSpc>
            </a:pPr>
            <a:r>
              <a:rPr lang="en-US" altLang="zh-CN" sz="2000" b="1" dirty="0">
                <a:solidFill>
                  <a:schemeClr val="tx1"/>
                </a:solidFill>
                <a:uFillTx/>
                <a:latin typeface="Times New Roman" panose="02020603050405020304" pitchFamily="18" charset="0"/>
                <a:ea typeface="宋体" panose="02010600030101010101" pitchFamily="2" charset="-122"/>
                <a:cs typeface="Times New Roman" panose="02020603050405020304" pitchFamily="18" charset="0"/>
              </a:rPr>
              <a:t>2.__________   </a:t>
            </a:r>
            <a:r>
              <a:rPr sz="2000" b="1" dirty="0">
                <a:solidFill>
                  <a:schemeClr val="tx1"/>
                </a:solidFill>
                <a:uFillTx/>
                <a:latin typeface="Times New Roman" panose="02020603050405020304" pitchFamily="18" charset="0"/>
                <a:ea typeface="宋体" panose="02010600030101010101" pitchFamily="2" charset="-122"/>
                <a:cs typeface="Times New Roman" panose="02020603050405020304" pitchFamily="18" charset="0"/>
              </a:rPr>
              <a:t>adj. 时常发生的；连续不断的</a:t>
            </a:r>
          </a:p>
          <a:p>
            <a:pPr>
              <a:lnSpc>
                <a:spcPts val="3100"/>
              </a:lnSpc>
            </a:pPr>
            <a:r>
              <a:rPr lang="en-US" altLang="zh-CN" sz="2000" b="1" dirty="0">
                <a:solidFill>
                  <a:schemeClr val="tx1"/>
                </a:solidFill>
                <a:uFillTx/>
                <a:latin typeface="Times New Roman" panose="02020603050405020304" pitchFamily="18" charset="0"/>
                <a:ea typeface="宋体" panose="02010600030101010101" pitchFamily="2" charset="-122"/>
                <a:cs typeface="Times New Roman" panose="02020603050405020304" pitchFamily="18" charset="0"/>
              </a:rPr>
              <a:t>3.__________   </a:t>
            </a:r>
            <a:r>
              <a:rPr sz="2000" b="1" dirty="0">
                <a:solidFill>
                  <a:schemeClr val="tx1"/>
                </a:solidFill>
                <a:uFillTx/>
                <a:latin typeface="Times New Roman" panose="02020603050405020304" pitchFamily="18" charset="0"/>
                <a:ea typeface="宋体" panose="02010600030101010101" pitchFamily="2" charset="-122"/>
                <a:cs typeface="Times New Roman" panose="02020603050405020304" pitchFamily="18" charset="0"/>
              </a:rPr>
              <a:t>adj. 在前的；早先的</a:t>
            </a:r>
          </a:p>
          <a:p>
            <a:pPr>
              <a:lnSpc>
                <a:spcPts val="3100"/>
              </a:lnSpc>
            </a:pPr>
            <a:r>
              <a:rPr lang="en-US" altLang="zh-CN" sz="2000" b="1" dirty="0">
                <a:solidFill>
                  <a:schemeClr val="tx1"/>
                </a:solidFill>
                <a:uFillTx/>
                <a:latin typeface="Times New Roman" panose="02020603050405020304" pitchFamily="18" charset="0"/>
                <a:ea typeface="宋体" panose="02010600030101010101" pitchFamily="2" charset="-122"/>
                <a:cs typeface="Times New Roman" panose="02020603050405020304" pitchFamily="18" charset="0"/>
              </a:rPr>
              <a:t>4.__________   </a:t>
            </a:r>
            <a:r>
              <a:rPr sz="2000" b="1" dirty="0">
                <a:solidFill>
                  <a:schemeClr val="tx1"/>
                </a:solidFill>
                <a:uFillTx/>
                <a:latin typeface="Times New Roman" panose="02020603050405020304" pitchFamily="18" charset="0"/>
                <a:ea typeface="宋体" panose="02010600030101010101" pitchFamily="2" charset="-122"/>
                <a:cs typeface="Times New Roman" panose="02020603050405020304" pitchFamily="18" charset="0"/>
              </a:rPr>
              <a:t>n. 指导；向导；导游</a:t>
            </a:r>
          </a:p>
          <a:p>
            <a:pPr>
              <a:lnSpc>
                <a:spcPts val="3100"/>
              </a:lnSpc>
            </a:pPr>
            <a:r>
              <a:rPr lang="en-US" altLang="zh-CN" sz="2000" b="1" dirty="0">
                <a:solidFill>
                  <a:schemeClr val="tx1"/>
                </a:solidFill>
                <a:uFillTx/>
                <a:latin typeface="Times New Roman" panose="02020603050405020304" pitchFamily="18" charset="0"/>
                <a:ea typeface="宋体" panose="02010600030101010101" pitchFamily="2" charset="-122"/>
                <a:cs typeface="Times New Roman" panose="02020603050405020304" pitchFamily="18" charset="0"/>
              </a:rPr>
              <a:t>5.__________   </a:t>
            </a:r>
            <a:r>
              <a:rPr sz="2000" b="1" dirty="0">
                <a:solidFill>
                  <a:schemeClr val="tx1"/>
                </a:solidFill>
                <a:uFillTx/>
                <a:latin typeface="Times New Roman" panose="02020603050405020304" pitchFamily="18" charset="0"/>
                <a:ea typeface="宋体" panose="02010600030101010101" pitchFamily="2" charset="-122"/>
                <a:cs typeface="Times New Roman" panose="02020603050405020304" pitchFamily="18" charset="0"/>
              </a:rPr>
              <a:t>vi. &amp; vt. 缺乏；没有 n. 缺乏；短缺的东西</a:t>
            </a:r>
          </a:p>
          <a:p>
            <a:pPr>
              <a:lnSpc>
                <a:spcPts val="3100"/>
              </a:lnSpc>
            </a:pPr>
            <a:r>
              <a:rPr lang="en-US" altLang="zh-CN" sz="2000" b="1" dirty="0">
                <a:solidFill>
                  <a:schemeClr val="tx1"/>
                </a:solidFill>
                <a:uFillTx/>
                <a:latin typeface="Times New Roman" panose="02020603050405020304" pitchFamily="18" charset="0"/>
                <a:ea typeface="宋体" panose="02010600030101010101" pitchFamily="2" charset="-122"/>
                <a:cs typeface="Times New Roman" panose="02020603050405020304" pitchFamily="18" charset="0"/>
              </a:rPr>
              <a:t>6.__________   </a:t>
            </a:r>
            <a:r>
              <a:rPr sz="2000" b="1" dirty="0">
                <a:solidFill>
                  <a:schemeClr val="tx1"/>
                </a:solidFill>
                <a:uFillTx/>
                <a:latin typeface="Times New Roman" panose="02020603050405020304" pitchFamily="18" charset="0"/>
                <a:ea typeface="宋体" panose="02010600030101010101" pitchFamily="2" charset="-122"/>
                <a:cs typeface="Times New Roman" panose="02020603050405020304" pitchFamily="18" charset="0"/>
              </a:rPr>
              <a:t>adj. 乐观（主义）的</a:t>
            </a:r>
          </a:p>
          <a:p>
            <a:pPr>
              <a:lnSpc>
                <a:spcPts val="3100"/>
              </a:lnSpc>
            </a:pPr>
            <a:r>
              <a:rPr lang="en-US" altLang="zh-CN" sz="2000" b="1" dirty="0">
                <a:solidFill>
                  <a:schemeClr val="tx1"/>
                </a:solidFill>
                <a:uFillTx/>
                <a:latin typeface="Times New Roman" panose="02020603050405020304" pitchFamily="18" charset="0"/>
                <a:ea typeface="宋体" panose="02010600030101010101" pitchFamily="2" charset="-122"/>
                <a:cs typeface="Times New Roman" panose="02020603050405020304" pitchFamily="18" charset="0"/>
              </a:rPr>
              <a:t>7.__________   </a:t>
            </a:r>
            <a:r>
              <a:rPr sz="2000" b="1" dirty="0">
                <a:solidFill>
                  <a:schemeClr val="tx1"/>
                </a:solidFill>
                <a:uFillTx/>
                <a:latin typeface="Times New Roman" panose="02020603050405020304" pitchFamily="18" charset="0"/>
                <a:ea typeface="宋体" panose="02010600030101010101" pitchFamily="2" charset="-122"/>
                <a:cs typeface="Times New Roman" panose="02020603050405020304" pitchFamily="18" charset="0"/>
              </a:rPr>
              <a:t>n. 沙漠；荒原</a:t>
            </a:r>
          </a:p>
          <a:p>
            <a:pPr>
              <a:lnSpc>
                <a:spcPts val="3100"/>
              </a:lnSpc>
            </a:pPr>
            <a:r>
              <a:rPr lang="en-US" altLang="zh-CN" sz="2000" b="1" dirty="0">
                <a:solidFill>
                  <a:schemeClr val="tx1"/>
                </a:solidFill>
                <a:uFillTx/>
                <a:latin typeface="Times New Roman" panose="02020603050405020304" pitchFamily="18" charset="0"/>
                <a:ea typeface="宋体" panose="02010600030101010101" pitchFamily="2" charset="-122"/>
                <a:cs typeface="Times New Roman" panose="02020603050405020304" pitchFamily="18" charset="0"/>
              </a:rPr>
              <a:t>8.__________   </a:t>
            </a:r>
            <a:r>
              <a:rPr sz="2000" b="1" dirty="0">
                <a:solidFill>
                  <a:schemeClr val="tx1"/>
                </a:solidFill>
                <a:uFillTx/>
                <a:latin typeface="Times New Roman" panose="02020603050405020304" pitchFamily="18" charset="0"/>
                <a:ea typeface="宋体" panose="02010600030101010101" pitchFamily="2" charset="-122"/>
                <a:cs typeface="Times New Roman" panose="02020603050405020304" pitchFamily="18" charset="0"/>
              </a:rPr>
              <a:t>n. 瞬间；片刻 adj. 立即的；立刻的</a:t>
            </a:r>
          </a:p>
          <a:p>
            <a:pPr>
              <a:lnSpc>
                <a:spcPts val="3100"/>
              </a:lnSpc>
            </a:pPr>
            <a:r>
              <a:rPr lang="en-US" altLang="zh-CN" sz="2000" b="1" dirty="0">
                <a:solidFill>
                  <a:schemeClr val="tx1"/>
                </a:solidFill>
                <a:uFillTx/>
                <a:latin typeface="Times New Roman" panose="02020603050405020304" pitchFamily="18" charset="0"/>
                <a:ea typeface="宋体" panose="02010600030101010101" pitchFamily="2" charset="-122"/>
                <a:cs typeface="Times New Roman" panose="02020603050405020304" pitchFamily="18" charset="0"/>
              </a:rPr>
              <a:t>9.__________   </a:t>
            </a:r>
            <a:r>
              <a:rPr sz="2000" b="1" dirty="0">
                <a:solidFill>
                  <a:schemeClr val="tx1"/>
                </a:solidFill>
                <a:uFillTx/>
                <a:latin typeface="Times New Roman" panose="02020603050405020304" pitchFamily="18" charset="0"/>
                <a:ea typeface="宋体" panose="02010600030101010101" pitchFamily="2" charset="-122"/>
                <a:cs typeface="Times New Roman" panose="02020603050405020304" pitchFamily="18" charset="0"/>
              </a:rPr>
              <a:t>n. 定居；解决</a:t>
            </a:r>
          </a:p>
          <a:p>
            <a:pPr>
              <a:lnSpc>
                <a:spcPts val="3100"/>
              </a:lnSpc>
            </a:pPr>
            <a:r>
              <a:rPr lang="en-US" altLang="zh-CN" sz="2000" b="1" dirty="0">
                <a:solidFill>
                  <a:schemeClr val="tx1"/>
                </a:solidFill>
                <a:uFillTx/>
                <a:latin typeface="Times New Roman" panose="02020603050405020304" pitchFamily="18" charset="0"/>
                <a:ea typeface="宋体" panose="02010600030101010101" pitchFamily="2" charset="-122"/>
                <a:cs typeface="Times New Roman" panose="02020603050405020304" pitchFamily="18" charset="0"/>
              </a:rPr>
              <a:t>10._________  </a:t>
            </a:r>
            <a:r>
              <a:rPr sz="2000" b="1" dirty="0">
                <a:solidFill>
                  <a:schemeClr val="tx1"/>
                </a:solidFill>
                <a:uFillTx/>
                <a:latin typeface="Times New Roman" panose="02020603050405020304" pitchFamily="18" charset="0"/>
                <a:ea typeface="宋体" panose="02010600030101010101" pitchFamily="2" charset="-122"/>
                <a:cs typeface="Times New Roman" panose="02020603050405020304" pitchFamily="18" charset="0"/>
              </a:rPr>
              <a:t>n. 方面；层面</a:t>
            </a:r>
          </a:p>
          <a:p>
            <a:pPr>
              <a:lnSpc>
                <a:spcPts val="3100"/>
              </a:lnSpc>
            </a:pPr>
            <a:r>
              <a:rPr lang="en-US" altLang="zh-CN" sz="2000" b="1" dirty="0">
                <a:solidFill>
                  <a:schemeClr val="tx1"/>
                </a:solidFill>
                <a:uFillTx/>
                <a:latin typeface="Times New Roman" panose="02020603050405020304" pitchFamily="18" charset="0"/>
                <a:ea typeface="宋体" panose="02010600030101010101" pitchFamily="2" charset="-122"/>
                <a:cs typeface="Times New Roman" panose="02020603050405020304" pitchFamily="18" charset="0"/>
              </a:rPr>
              <a:t>11. _________  </a:t>
            </a:r>
            <a:r>
              <a:rPr sz="2000" b="1" dirty="0">
                <a:solidFill>
                  <a:schemeClr val="tx1"/>
                </a:solidFill>
                <a:uFillTx/>
                <a:latin typeface="Times New Roman" panose="02020603050405020304" pitchFamily="18" charset="0"/>
                <a:ea typeface="宋体" panose="02010600030101010101" pitchFamily="2" charset="-122"/>
                <a:cs typeface="Times New Roman" panose="02020603050405020304" pitchFamily="18" charset="0"/>
              </a:rPr>
              <a:t>vt. 容忍；忍受</a:t>
            </a:r>
          </a:p>
          <a:p>
            <a:pPr>
              <a:lnSpc>
                <a:spcPts val="3100"/>
              </a:lnSpc>
            </a:pPr>
            <a:r>
              <a:rPr lang="en-US" altLang="zh-CN" sz="2000" b="1" dirty="0">
                <a:solidFill>
                  <a:schemeClr val="tx1"/>
                </a:solidFill>
                <a:uFillTx/>
                <a:latin typeface="Times New Roman" panose="02020603050405020304" pitchFamily="18" charset="0"/>
                <a:ea typeface="宋体" panose="02010600030101010101" pitchFamily="2" charset="-122"/>
                <a:cs typeface="Times New Roman" panose="02020603050405020304" pitchFamily="18" charset="0"/>
              </a:rPr>
              <a:t>12. _________ </a:t>
            </a:r>
            <a:r>
              <a:rPr sz="2000" b="1" dirty="0">
                <a:solidFill>
                  <a:schemeClr val="tx1"/>
                </a:solidFill>
                <a:uFillTx/>
                <a:latin typeface="Times New Roman" panose="02020603050405020304" pitchFamily="18" charset="0"/>
                <a:ea typeface="宋体" panose="02010600030101010101" pitchFamily="2" charset="-122"/>
                <a:cs typeface="Times New Roman" panose="02020603050405020304" pitchFamily="18" charset="0"/>
              </a:rPr>
              <a:t>n. 调整；调节</a:t>
            </a:r>
          </a:p>
          <a:p>
            <a:pPr>
              <a:lnSpc>
                <a:spcPts val="3100"/>
              </a:lnSpc>
            </a:pPr>
            <a:r>
              <a:rPr lang="en-US" altLang="zh-CN" sz="2800" b="1" dirty="0">
                <a:latin typeface="宋体" panose="02010600030101010101" pitchFamily="2" charset="-122"/>
                <a:ea typeface="宋体" panose="02010600030101010101" pitchFamily="2" charset="-122"/>
                <a:cs typeface="Times New Roman" panose="02020603050405020304" pitchFamily="18" charset="0"/>
              </a:rPr>
              <a:t>             </a:t>
            </a:r>
          </a:p>
        </p:txBody>
      </p:sp>
      <p:sp>
        <p:nvSpPr>
          <p:cNvPr id="10" name="椭圆 9"/>
          <p:cNvSpPr/>
          <p:nvPr/>
        </p:nvSpPr>
        <p:spPr>
          <a:xfrm>
            <a:off x="1820609" y="3925904"/>
            <a:ext cx="257564" cy="247650"/>
          </a:xfrm>
          <a:prstGeom prst="ellipse">
            <a:avLst/>
          </a:prstGeom>
          <a:solidFill>
            <a:srgbClr val="22ACEC"/>
          </a:solidFill>
          <a:ln w="19050" cap="flat" cmpd="sng" algn="ctr">
            <a:solidFill>
              <a:srgbClr val="7D7D7D">
                <a:lumMod val="20000"/>
                <a:lumOff val="8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sym typeface="Arial" panose="020B0604020202020204"/>
            </a:endParaRPr>
          </a:p>
        </p:txBody>
      </p:sp>
      <p:cxnSp>
        <p:nvCxnSpPr>
          <p:cNvPr id="13" name="直接连接符 12"/>
          <p:cNvCxnSpPr/>
          <p:nvPr/>
        </p:nvCxnSpPr>
        <p:spPr>
          <a:xfrm>
            <a:off x="1933545" y="4175512"/>
            <a:ext cx="0" cy="1323382"/>
          </a:xfrm>
          <a:prstGeom prst="line">
            <a:avLst/>
          </a:prstGeom>
          <a:noFill/>
          <a:ln w="19050" cap="flat" cmpd="sng" algn="ctr">
            <a:solidFill>
              <a:srgbClr val="7D7D7D">
                <a:lumMod val="20000"/>
                <a:lumOff val="80000"/>
              </a:srgbClr>
            </a:solidFill>
            <a:prstDash val="solid"/>
            <a:miter lim="800000"/>
          </a:ln>
          <a:effectLst/>
        </p:spPr>
      </p:cxnSp>
      <p:sp>
        <p:nvSpPr>
          <p:cNvPr id="14" name="椭圆 13"/>
          <p:cNvSpPr/>
          <p:nvPr/>
        </p:nvSpPr>
        <p:spPr>
          <a:xfrm>
            <a:off x="1809721" y="5498894"/>
            <a:ext cx="257564" cy="247650"/>
          </a:xfrm>
          <a:prstGeom prst="ellipse">
            <a:avLst/>
          </a:prstGeom>
          <a:solidFill>
            <a:srgbClr val="22ACEC"/>
          </a:solidFill>
          <a:ln w="19050" cap="flat" cmpd="sng" algn="ctr">
            <a:solidFill>
              <a:srgbClr val="7D7D7D">
                <a:lumMod val="20000"/>
                <a:lumOff val="8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sym typeface="Arial" panose="020B0604020202020204"/>
            </a:endParaRPr>
          </a:p>
        </p:txBody>
      </p:sp>
      <p:pic>
        <p:nvPicPr>
          <p:cNvPr id="2" name="图片 1" descr="66"/>
          <p:cNvPicPr>
            <a:picLocks noChangeAspect="1"/>
          </p:cNvPicPr>
          <p:nvPr/>
        </p:nvPicPr>
        <p:blipFill>
          <a:blip r:embed="rId3" cstate="print"/>
          <a:stretch>
            <a:fillRect/>
          </a:stretch>
        </p:blipFill>
        <p:spPr>
          <a:xfrm>
            <a:off x="327660" y="642918"/>
            <a:ext cx="762000" cy="746760"/>
          </a:xfrm>
          <a:prstGeom prst="rect">
            <a:avLst/>
          </a:prstGeom>
        </p:spPr>
      </p:pic>
      <p:sp>
        <p:nvSpPr>
          <p:cNvPr id="17" name="TextBox 16"/>
          <p:cNvSpPr txBox="1"/>
          <p:nvPr/>
        </p:nvSpPr>
        <p:spPr>
          <a:xfrm>
            <a:off x="2384365" y="1485796"/>
            <a:ext cx="1619261" cy="398780"/>
          </a:xfrm>
          <a:prstGeom prst="rect">
            <a:avLst/>
          </a:prstGeom>
          <a:noFill/>
        </p:spPr>
        <p:txBody>
          <a:bodyPr wrap="square" rtlCol="0">
            <a:spAutoFit/>
          </a:bodyPr>
          <a:lstStyle/>
          <a:p>
            <a:r>
              <a:rPr lang="en-US" sz="2000" b="1" dirty="0">
                <a:solidFill>
                  <a:srgbClr val="FF0000"/>
                </a:solidFill>
                <a:latin typeface="Calibri" panose="020F0502020204030204" pitchFamily="34" charset="0"/>
                <a:cs typeface="Times New Roman" panose="02020603050405020304" pitchFamily="18" charset="0"/>
              </a:rPr>
              <a:t>impression</a:t>
            </a:r>
          </a:p>
        </p:txBody>
      </p:sp>
      <p:sp>
        <p:nvSpPr>
          <p:cNvPr id="18" name="TextBox 17"/>
          <p:cNvSpPr txBox="1"/>
          <p:nvPr/>
        </p:nvSpPr>
        <p:spPr>
          <a:xfrm>
            <a:off x="2407224" y="1884766"/>
            <a:ext cx="1619261" cy="398780"/>
          </a:xfrm>
          <a:prstGeom prst="rect">
            <a:avLst/>
          </a:prstGeom>
          <a:noFill/>
        </p:spPr>
        <p:txBody>
          <a:bodyPr wrap="square" rtlCol="0">
            <a:spAutoFit/>
          </a:bodyPr>
          <a:lstStyle>
            <a:defPPr>
              <a:defRPr lang="zh-CN"/>
            </a:defPPr>
            <a:lvl1pPr>
              <a:defRPr sz="2000" b="1">
                <a:solidFill>
                  <a:srgbClr val="FF0000"/>
                </a:solidFill>
                <a:latin typeface="Calibri" panose="020F0502020204030204" pitchFamily="34" charset="0"/>
                <a:cs typeface="Times New Roman" panose="02020603050405020304" pitchFamily="18" charset="0"/>
              </a:defRPr>
            </a:lvl1pPr>
          </a:lstStyle>
          <a:p>
            <a:r>
              <a:rPr lang="en-US" dirty="0"/>
              <a:t>constant </a:t>
            </a:r>
          </a:p>
        </p:txBody>
      </p:sp>
      <p:sp>
        <p:nvSpPr>
          <p:cNvPr id="19" name="TextBox 18"/>
          <p:cNvSpPr txBox="1"/>
          <p:nvPr/>
        </p:nvSpPr>
        <p:spPr>
          <a:xfrm>
            <a:off x="2384363" y="2283165"/>
            <a:ext cx="1619261" cy="398780"/>
          </a:xfrm>
          <a:prstGeom prst="rect">
            <a:avLst/>
          </a:prstGeom>
          <a:noFill/>
        </p:spPr>
        <p:txBody>
          <a:bodyPr wrap="square" rtlCol="0">
            <a:spAutoFit/>
          </a:bodyPr>
          <a:lstStyle>
            <a:defPPr>
              <a:defRPr lang="zh-CN"/>
            </a:defPPr>
            <a:lvl1pPr>
              <a:defRPr sz="2000" b="1">
                <a:solidFill>
                  <a:srgbClr val="FF0000"/>
                </a:solidFill>
                <a:latin typeface="Calibri" panose="020F0502020204030204" pitchFamily="34" charset="0"/>
                <a:cs typeface="Times New Roman" panose="02020603050405020304" pitchFamily="18" charset="0"/>
              </a:defRPr>
            </a:lvl1pPr>
          </a:lstStyle>
          <a:p>
            <a:r>
              <a:rPr lang="en-US" dirty="0"/>
              <a:t>previous</a:t>
            </a:r>
          </a:p>
        </p:txBody>
      </p:sp>
      <p:sp>
        <p:nvSpPr>
          <p:cNvPr id="20" name="TextBox 19"/>
          <p:cNvSpPr txBox="1"/>
          <p:nvPr/>
        </p:nvSpPr>
        <p:spPr>
          <a:xfrm>
            <a:off x="2407222" y="2650793"/>
            <a:ext cx="1619261" cy="398780"/>
          </a:xfrm>
          <a:prstGeom prst="rect">
            <a:avLst/>
          </a:prstGeom>
          <a:noFill/>
        </p:spPr>
        <p:txBody>
          <a:bodyPr wrap="square" rtlCol="0">
            <a:spAutoFit/>
          </a:bodyPr>
          <a:lstStyle>
            <a:defPPr>
              <a:defRPr lang="zh-CN"/>
            </a:defPPr>
            <a:lvl1pPr>
              <a:defRPr sz="2000" b="1">
                <a:solidFill>
                  <a:srgbClr val="FF0000"/>
                </a:solidFill>
                <a:latin typeface="Calibri" panose="020F0502020204030204" pitchFamily="34" charset="0"/>
                <a:cs typeface="Times New Roman" panose="02020603050405020304" pitchFamily="18" charset="0"/>
              </a:defRPr>
            </a:lvl1pPr>
          </a:lstStyle>
          <a:p>
            <a:r>
              <a:rPr lang="en-US" altLang="zh-CN" dirty="0"/>
              <a:t>guide</a:t>
            </a:r>
          </a:p>
        </p:txBody>
      </p:sp>
      <p:sp>
        <p:nvSpPr>
          <p:cNvPr id="24" name="TextBox 23"/>
          <p:cNvSpPr txBox="1"/>
          <p:nvPr/>
        </p:nvSpPr>
        <p:spPr>
          <a:xfrm>
            <a:off x="2384362" y="3064623"/>
            <a:ext cx="1619261" cy="398780"/>
          </a:xfrm>
          <a:prstGeom prst="rect">
            <a:avLst/>
          </a:prstGeom>
          <a:noFill/>
        </p:spPr>
        <p:txBody>
          <a:bodyPr wrap="square" rtlCol="0">
            <a:spAutoFit/>
          </a:bodyPr>
          <a:lstStyle>
            <a:defPPr>
              <a:defRPr lang="zh-CN"/>
            </a:defPPr>
            <a:lvl1pPr>
              <a:defRPr sz="2000" b="1">
                <a:solidFill>
                  <a:srgbClr val="FF0000"/>
                </a:solidFill>
                <a:latin typeface="Calibri" panose="020F0502020204030204" pitchFamily="34" charset="0"/>
                <a:cs typeface="Times New Roman" panose="02020603050405020304" pitchFamily="18" charset="0"/>
              </a:defRPr>
            </a:lvl1pPr>
          </a:lstStyle>
          <a:p>
            <a:r>
              <a:rPr lang="en-US" altLang="zh-CN" dirty="0"/>
              <a:t>lack</a:t>
            </a:r>
          </a:p>
        </p:txBody>
      </p:sp>
      <p:sp>
        <p:nvSpPr>
          <p:cNvPr id="25" name="TextBox 24"/>
          <p:cNvSpPr txBox="1"/>
          <p:nvPr/>
        </p:nvSpPr>
        <p:spPr>
          <a:xfrm>
            <a:off x="2400237" y="3463529"/>
            <a:ext cx="1619261" cy="398780"/>
          </a:xfrm>
          <a:prstGeom prst="rect">
            <a:avLst/>
          </a:prstGeom>
          <a:noFill/>
        </p:spPr>
        <p:txBody>
          <a:bodyPr wrap="square" rtlCol="0">
            <a:spAutoFit/>
          </a:bodyPr>
          <a:lstStyle>
            <a:defPPr>
              <a:defRPr lang="zh-CN"/>
            </a:defPPr>
            <a:lvl1pPr>
              <a:defRPr sz="2000" b="1">
                <a:solidFill>
                  <a:srgbClr val="FF0000"/>
                </a:solidFill>
                <a:latin typeface="Calibri" panose="020F0502020204030204" pitchFamily="34" charset="0"/>
                <a:cs typeface="Times New Roman" panose="02020603050405020304" pitchFamily="18" charset="0"/>
              </a:defRPr>
            </a:lvl1pPr>
          </a:lstStyle>
          <a:p>
            <a:r>
              <a:rPr lang="en-US" dirty="0"/>
              <a:t>optimistic</a:t>
            </a:r>
          </a:p>
        </p:txBody>
      </p:sp>
      <p:sp>
        <p:nvSpPr>
          <p:cNvPr id="26" name="TextBox 25"/>
          <p:cNvSpPr txBox="1"/>
          <p:nvPr/>
        </p:nvSpPr>
        <p:spPr>
          <a:xfrm>
            <a:off x="2384425" y="3850640"/>
            <a:ext cx="1297305" cy="398780"/>
          </a:xfrm>
          <a:prstGeom prst="rect">
            <a:avLst/>
          </a:prstGeom>
          <a:noFill/>
        </p:spPr>
        <p:txBody>
          <a:bodyPr wrap="square" rtlCol="0">
            <a:spAutoFit/>
          </a:bodyPr>
          <a:lstStyle>
            <a:defPPr>
              <a:defRPr lang="zh-CN"/>
            </a:defPPr>
            <a:lvl1pPr>
              <a:defRPr sz="2000" b="1">
                <a:solidFill>
                  <a:srgbClr val="FF0000"/>
                </a:solidFill>
                <a:latin typeface="Calibri" panose="020F0502020204030204" pitchFamily="34" charset="0"/>
                <a:cs typeface="Times New Roman" panose="02020603050405020304" pitchFamily="18" charset="0"/>
              </a:defRPr>
            </a:lvl1pPr>
          </a:lstStyle>
          <a:p>
            <a:r>
              <a:rPr lang="en-US" altLang="zh-CN" dirty="0"/>
              <a:t>desert</a:t>
            </a:r>
          </a:p>
        </p:txBody>
      </p:sp>
      <p:sp>
        <p:nvSpPr>
          <p:cNvPr id="27" name="TextBox 26"/>
          <p:cNvSpPr txBox="1"/>
          <p:nvPr/>
        </p:nvSpPr>
        <p:spPr>
          <a:xfrm>
            <a:off x="2400228" y="4265905"/>
            <a:ext cx="1714512" cy="398780"/>
          </a:xfrm>
          <a:prstGeom prst="rect">
            <a:avLst/>
          </a:prstGeom>
          <a:noFill/>
        </p:spPr>
        <p:txBody>
          <a:bodyPr wrap="square" rtlCol="0">
            <a:spAutoFit/>
          </a:bodyPr>
          <a:lstStyle>
            <a:defPPr>
              <a:defRPr lang="zh-CN"/>
            </a:defPPr>
            <a:lvl1pPr>
              <a:defRPr sz="2000" b="1">
                <a:solidFill>
                  <a:srgbClr val="FF0000"/>
                </a:solidFill>
                <a:latin typeface="Calibri" panose="020F0502020204030204" pitchFamily="34" charset="0"/>
                <a:cs typeface="Times New Roman" panose="02020603050405020304" pitchFamily="18" charset="0"/>
              </a:defRPr>
            </a:lvl1pPr>
          </a:lstStyle>
          <a:p>
            <a:r>
              <a:rPr lang="en-US" dirty="0"/>
              <a:t>instant</a:t>
            </a:r>
          </a:p>
        </p:txBody>
      </p:sp>
      <p:sp>
        <p:nvSpPr>
          <p:cNvPr id="30" name="TextBox 29"/>
          <p:cNvSpPr txBox="1"/>
          <p:nvPr/>
        </p:nvSpPr>
        <p:spPr>
          <a:xfrm>
            <a:off x="2384468" y="5423457"/>
            <a:ext cx="1619261" cy="398780"/>
          </a:xfrm>
          <a:prstGeom prst="rect">
            <a:avLst/>
          </a:prstGeom>
          <a:noFill/>
        </p:spPr>
        <p:txBody>
          <a:bodyPr wrap="square" rtlCol="0">
            <a:spAutoFit/>
          </a:bodyPr>
          <a:lstStyle>
            <a:defPPr>
              <a:defRPr lang="zh-CN"/>
            </a:defPPr>
            <a:lvl1pPr>
              <a:defRPr sz="2000" b="1">
                <a:solidFill>
                  <a:srgbClr val="FF0000"/>
                </a:solidFill>
                <a:latin typeface="Calibri" panose="020F0502020204030204" pitchFamily="34" charset="0"/>
                <a:cs typeface="Times New Roman" panose="02020603050405020304" pitchFamily="18" charset="0"/>
              </a:defRPr>
            </a:lvl1pPr>
          </a:lstStyle>
          <a:p>
            <a:r>
              <a:rPr lang="en-US" altLang="zh-CN" dirty="0"/>
              <a:t>tolerate</a:t>
            </a:r>
          </a:p>
        </p:txBody>
      </p:sp>
      <p:sp>
        <p:nvSpPr>
          <p:cNvPr id="31" name="TextBox 30"/>
          <p:cNvSpPr txBox="1"/>
          <p:nvPr/>
        </p:nvSpPr>
        <p:spPr>
          <a:xfrm>
            <a:off x="2407328" y="5799999"/>
            <a:ext cx="1619261" cy="398780"/>
          </a:xfrm>
          <a:prstGeom prst="rect">
            <a:avLst/>
          </a:prstGeom>
          <a:noFill/>
        </p:spPr>
        <p:txBody>
          <a:bodyPr wrap="square" rtlCol="0">
            <a:spAutoFit/>
          </a:bodyPr>
          <a:lstStyle>
            <a:defPPr>
              <a:defRPr lang="zh-CN"/>
            </a:defPPr>
            <a:lvl1pPr>
              <a:defRPr sz="2000" b="1">
                <a:solidFill>
                  <a:srgbClr val="FF0000"/>
                </a:solidFill>
                <a:latin typeface="Calibri" panose="020F0502020204030204" pitchFamily="34" charset="0"/>
                <a:cs typeface="Times New Roman" panose="02020603050405020304" pitchFamily="18" charset="0"/>
              </a:defRPr>
            </a:lvl1pPr>
          </a:lstStyle>
          <a:p>
            <a:r>
              <a:rPr lang="en-US" dirty="0"/>
              <a:t>adjustment</a:t>
            </a:r>
          </a:p>
        </p:txBody>
      </p:sp>
      <p:sp>
        <p:nvSpPr>
          <p:cNvPr id="3" name="TextBox 26"/>
          <p:cNvSpPr txBox="1"/>
          <p:nvPr/>
        </p:nvSpPr>
        <p:spPr>
          <a:xfrm>
            <a:off x="2359588" y="4624680"/>
            <a:ext cx="1714512" cy="398780"/>
          </a:xfrm>
          <a:prstGeom prst="rect">
            <a:avLst/>
          </a:prstGeom>
          <a:noFill/>
        </p:spPr>
        <p:txBody>
          <a:bodyPr wrap="square" rtlCol="0">
            <a:spAutoFit/>
          </a:bodyPr>
          <a:lstStyle>
            <a:defPPr>
              <a:defRPr lang="zh-CN"/>
            </a:defPPr>
            <a:lvl1pPr>
              <a:defRPr sz="2000" b="1">
                <a:solidFill>
                  <a:srgbClr val="FF0000"/>
                </a:solidFill>
                <a:latin typeface="Calibri" panose="020F0502020204030204" pitchFamily="34" charset="0"/>
                <a:cs typeface="Times New Roman" panose="02020603050405020304" pitchFamily="18" charset="0"/>
              </a:defRPr>
            </a:lvl1pPr>
          </a:lstStyle>
          <a:p>
            <a:r>
              <a:rPr lang="en-US" dirty="0"/>
              <a:t>settlement</a:t>
            </a:r>
          </a:p>
        </p:txBody>
      </p:sp>
      <p:sp>
        <p:nvSpPr>
          <p:cNvPr id="4" name="TextBox 26"/>
          <p:cNvSpPr txBox="1"/>
          <p:nvPr/>
        </p:nvSpPr>
        <p:spPr>
          <a:xfrm>
            <a:off x="2407285" y="5024755"/>
            <a:ext cx="1065530" cy="398780"/>
          </a:xfrm>
          <a:prstGeom prst="rect">
            <a:avLst/>
          </a:prstGeom>
          <a:noFill/>
        </p:spPr>
        <p:txBody>
          <a:bodyPr wrap="square" rtlCol="0">
            <a:spAutoFit/>
          </a:bodyPr>
          <a:lstStyle>
            <a:defPPr>
              <a:defRPr lang="zh-CN"/>
            </a:defPPr>
            <a:lvl1pPr>
              <a:defRPr sz="2000" b="1">
                <a:solidFill>
                  <a:srgbClr val="FF0000"/>
                </a:solidFill>
                <a:latin typeface="Calibri" panose="020F0502020204030204" pitchFamily="34" charset="0"/>
                <a:cs typeface="Times New Roman" panose="02020603050405020304" pitchFamily="18" charset="0"/>
              </a:defRPr>
            </a:lvl1pPr>
          </a:lstStyle>
          <a:p>
            <a:r>
              <a:rPr lang="en-US" dirty="0"/>
              <a:t>aspect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4" grpId="0"/>
      <p:bldP spid="25" grpId="0"/>
      <p:bldP spid="26" grpId="0"/>
      <p:bldP spid="27" grpId="0"/>
      <p:bldP spid="30" grpId="0"/>
      <p:bldP spid="31" grpId="0"/>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平行四边形 20"/>
          <p:cNvSpPr/>
          <p:nvPr/>
        </p:nvSpPr>
        <p:spPr>
          <a:xfrm>
            <a:off x="1142965" y="746723"/>
            <a:ext cx="3524275" cy="699576"/>
          </a:xfrm>
          <a:prstGeom prst="parallelogram">
            <a:avLst/>
          </a:prstGeom>
          <a:solidFill>
            <a:srgbClr val="22A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
        <p:nvSpPr>
          <p:cNvPr id="22" name="Rectangle 18"/>
          <p:cNvSpPr>
            <a:spLocks noChangeArrowheads="1"/>
          </p:cNvSpPr>
          <p:nvPr/>
        </p:nvSpPr>
        <p:spPr bwMode="auto">
          <a:xfrm>
            <a:off x="1903817" y="806540"/>
            <a:ext cx="1430020" cy="430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fontAlgn="base">
              <a:spcBef>
                <a:spcPct val="0"/>
              </a:spcBef>
              <a:spcAft>
                <a:spcPct val="0"/>
              </a:spcAft>
            </a:pPr>
            <a:r>
              <a:rPr lang="zh-CN" altLang="en-US" sz="2800" b="1" dirty="0">
                <a:solidFill>
                  <a:schemeClr val="bg1"/>
                </a:solidFill>
                <a:latin typeface="宋体" panose="02010600030101010101" pitchFamily="2" charset="-122"/>
                <a:ea typeface="宋体" panose="02010600030101010101" pitchFamily="2" charset="-122"/>
                <a:cs typeface="宋体" panose="02010600030101010101" pitchFamily="2" charset="-122"/>
                <a:sym typeface="Arial" panose="020B0604020202020204"/>
              </a:rPr>
              <a:t>重点单词</a:t>
            </a:r>
          </a:p>
        </p:txBody>
      </p:sp>
      <p:sp>
        <p:nvSpPr>
          <p:cNvPr id="23" name="平行四边形 22"/>
          <p:cNvSpPr/>
          <p:nvPr/>
        </p:nvSpPr>
        <p:spPr>
          <a:xfrm>
            <a:off x="4667241" y="746723"/>
            <a:ext cx="381004" cy="699576"/>
          </a:xfrm>
          <a:prstGeom prst="parallelogram">
            <a:avLst/>
          </a:prstGeom>
          <a:solidFill>
            <a:srgbClr val="7ED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a:ea typeface="微软雅黑" panose="020B0503020204020204" charset="-122"/>
              <a:sym typeface="Arial" panose="020B0604020202020204"/>
            </a:endParaRPr>
          </a:p>
        </p:txBody>
      </p:sp>
      <p:cxnSp>
        <p:nvCxnSpPr>
          <p:cNvPr id="6" name="直接连接符 5"/>
          <p:cNvCxnSpPr/>
          <p:nvPr/>
        </p:nvCxnSpPr>
        <p:spPr>
          <a:xfrm>
            <a:off x="1944432" y="2602522"/>
            <a:ext cx="0" cy="1323382"/>
          </a:xfrm>
          <a:prstGeom prst="line">
            <a:avLst/>
          </a:prstGeom>
          <a:noFill/>
          <a:ln w="19050" cap="flat" cmpd="sng" algn="ctr">
            <a:solidFill>
              <a:srgbClr val="7D7D7D">
                <a:lumMod val="20000"/>
                <a:lumOff val="80000"/>
              </a:srgbClr>
            </a:solidFill>
            <a:prstDash val="solid"/>
            <a:miter lim="800000"/>
          </a:ln>
          <a:effectLst/>
        </p:spPr>
      </p:cxnSp>
      <p:sp>
        <p:nvSpPr>
          <p:cNvPr id="7" name="椭圆 6"/>
          <p:cNvSpPr/>
          <p:nvPr/>
        </p:nvSpPr>
        <p:spPr>
          <a:xfrm>
            <a:off x="1820609" y="2293912"/>
            <a:ext cx="257564" cy="247650"/>
          </a:xfrm>
          <a:prstGeom prst="ellipse">
            <a:avLst/>
          </a:prstGeom>
          <a:solidFill>
            <a:srgbClr val="22ACEC"/>
          </a:solidFill>
          <a:ln w="19050" cap="flat" cmpd="sng" algn="ctr">
            <a:solidFill>
              <a:srgbClr val="7D7D7D">
                <a:lumMod val="20000"/>
                <a:lumOff val="8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sym typeface="Arial" panose="020B0604020202020204"/>
            </a:endParaRPr>
          </a:p>
        </p:txBody>
      </p:sp>
      <p:sp>
        <p:nvSpPr>
          <p:cNvPr id="8" name="矩形 7"/>
          <p:cNvSpPr/>
          <p:nvPr/>
        </p:nvSpPr>
        <p:spPr>
          <a:xfrm>
            <a:off x="2046482" y="1446299"/>
            <a:ext cx="9525024" cy="5657215"/>
          </a:xfrm>
          <a:prstGeom prst="rect">
            <a:avLst/>
          </a:prstGeom>
          <a:noFill/>
        </p:spPr>
        <p:txBody>
          <a:bodyPr wrap="square">
            <a:spAutoFit/>
          </a:bodyPr>
          <a:lstStyle/>
          <a:p>
            <a:pPr>
              <a:lnSpc>
                <a:spcPts val="3100"/>
              </a:lnSpc>
            </a:pPr>
            <a:r>
              <a:rPr lang="en-US" altLang="zh-CN" sz="2000" b="1" dirty="0">
                <a:solidFill>
                  <a:schemeClr val="tx1"/>
                </a:solidFill>
                <a:uFillTx/>
                <a:latin typeface="Times New Roman" panose="02020603050405020304" pitchFamily="18" charset="0"/>
                <a:ea typeface="宋体" panose="02010600030101010101" pitchFamily="2" charset="-122"/>
                <a:cs typeface="Times New Roman" panose="02020603050405020304" pitchFamily="18" charset="0"/>
              </a:rPr>
              <a:t>13.______________   </a:t>
            </a:r>
            <a:r>
              <a:rPr sz="2000" b="1" dirty="0" err="1">
                <a:solidFill>
                  <a:schemeClr val="tx1"/>
                </a:solidFill>
                <a:uFillTx/>
                <a:latin typeface="Times New Roman" panose="02020603050405020304" pitchFamily="18" charset="0"/>
                <a:ea typeface="宋体" panose="02010600030101010101" pitchFamily="2" charset="-122"/>
                <a:cs typeface="Times New Roman" panose="02020603050405020304" pitchFamily="18" charset="0"/>
              </a:rPr>
              <a:t>vt. 系牢；扎牢</a:t>
            </a:r>
          </a:p>
          <a:p>
            <a:pPr>
              <a:lnSpc>
                <a:spcPts val="3100"/>
              </a:lnSpc>
            </a:pPr>
            <a:r>
              <a:rPr lang="en-US" altLang="zh-CN" sz="2000" b="1" dirty="0">
                <a:solidFill>
                  <a:schemeClr val="tx1"/>
                </a:solidFill>
                <a:uFillTx/>
                <a:latin typeface="Times New Roman" panose="02020603050405020304" pitchFamily="18" charset="0"/>
                <a:ea typeface="宋体" panose="02010600030101010101" pitchFamily="2" charset="-122"/>
                <a:cs typeface="Times New Roman" panose="02020603050405020304" pitchFamily="18" charset="0"/>
              </a:rPr>
              <a:t>14.______________   </a:t>
            </a:r>
            <a:r>
              <a:rPr sz="2000" b="1" dirty="0">
                <a:solidFill>
                  <a:schemeClr val="tx1"/>
                </a:solidFill>
                <a:uFillTx/>
                <a:latin typeface="Times New Roman" panose="02020603050405020304" pitchFamily="18" charset="0"/>
                <a:ea typeface="宋体" panose="02010600030101010101" pitchFamily="2" charset="-122"/>
                <a:cs typeface="Times New Roman" panose="02020603050405020304" pitchFamily="18" charset="0"/>
              </a:rPr>
              <a:t>vt. &amp; vi. （使）闪光；（使）闪现</a:t>
            </a:r>
          </a:p>
          <a:p>
            <a:pPr>
              <a:lnSpc>
                <a:spcPts val="3100"/>
              </a:lnSpc>
            </a:pPr>
            <a:r>
              <a:rPr lang="en-US" altLang="zh-CN" sz="2000" b="1" dirty="0">
                <a:solidFill>
                  <a:schemeClr val="tx1"/>
                </a:solidFill>
                <a:uFillTx/>
                <a:latin typeface="Times New Roman" panose="02020603050405020304" pitchFamily="18" charset="0"/>
                <a:ea typeface="宋体" panose="02010600030101010101" pitchFamily="2" charset="-122"/>
                <a:cs typeface="Times New Roman" panose="02020603050405020304" pitchFamily="18" charset="0"/>
              </a:rPr>
              <a:t>15.______________   </a:t>
            </a:r>
            <a:r>
              <a:rPr sz="2000" b="1" dirty="0">
                <a:solidFill>
                  <a:schemeClr val="tx1"/>
                </a:solidFill>
                <a:uFillTx/>
                <a:latin typeface="Times New Roman" panose="02020603050405020304" pitchFamily="18" charset="0"/>
                <a:ea typeface="宋体" panose="02010600030101010101" pitchFamily="2" charset="-122"/>
                <a:cs typeface="Times New Roman" panose="02020603050405020304" pitchFamily="18" charset="0"/>
              </a:rPr>
              <a:t>adj. 贪吃的；贪婪的；贪心的</a:t>
            </a:r>
          </a:p>
          <a:p>
            <a:pPr>
              <a:lnSpc>
                <a:spcPts val="3100"/>
              </a:lnSpc>
            </a:pPr>
            <a:r>
              <a:rPr lang="en-US" altLang="zh-CN" sz="2000" b="1" dirty="0">
                <a:solidFill>
                  <a:schemeClr val="tx1"/>
                </a:solidFill>
                <a:uFillTx/>
                <a:latin typeface="Times New Roman" panose="02020603050405020304" pitchFamily="18" charset="0"/>
                <a:ea typeface="宋体" panose="02010600030101010101" pitchFamily="2" charset="-122"/>
                <a:cs typeface="Times New Roman" panose="02020603050405020304" pitchFamily="18" charset="0"/>
              </a:rPr>
              <a:t>16.______________   </a:t>
            </a:r>
            <a:r>
              <a:rPr sz="2000" b="1" dirty="0">
                <a:solidFill>
                  <a:schemeClr val="tx1"/>
                </a:solidFill>
                <a:uFillTx/>
                <a:latin typeface="Times New Roman" panose="02020603050405020304" pitchFamily="18" charset="0"/>
                <a:ea typeface="宋体" panose="02010600030101010101" pitchFamily="2" charset="-122"/>
                <a:cs typeface="Times New Roman" panose="02020603050405020304" pitchFamily="18" charset="0"/>
              </a:rPr>
              <a:t> vt. 吞下；咽下</a:t>
            </a:r>
          </a:p>
          <a:p>
            <a:pPr>
              <a:lnSpc>
                <a:spcPts val="3100"/>
              </a:lnSpc>
            </a:pPr>
            <a:r>
              <a:rPr lang="en-US" altLang="zh-CN" sz="2000" b="1" dirty="0">
                <a:solidFill>
                  <a:schemeClr val="tx1"/>
                </a:solidFill>
                <a:uFillTx/>
                <a:latin typeface="Times New Roman" panose="02020603050405020304" pitchFamily="18" charset="0"/>
                <a:ea typeface="宋体" panose="02010600030101010101" pitchFamily="2" charset="-122"/>
                <a:cs typeface="Times New Roman" panose="02020603050405020304" pitchFamily="18" charset="0"/>
              </a:rPr>
              <a:t>17.______________   </a:t>
            </a:r>
            <a:r>
              <a:rPr sz="2000" b="1" dirty="0">
                <a:solidFill>
                  <a:schemeClr val="tx1"/>
                </a:solidFill>
                <a:uFillTx/>
                <a:latin typeface="Times New Roman" panose="02020603050405020304" pitchFamily="18" charset="0"/>
                <a:ea typeface="宋体" panose="02010600030101010101" pitchFamily="2" charset="-122"/>
                <a:cs typeface="Times New Roman" panose="02020603050405020304" pitchFamily="18" charset="0"/>
              </a:rPr>
              <a:t>n. 原料；材料</a:t>
            </a:r>
          </a:p>
          <a:p>
            <a:pPr>
              <a:lnSpc>
                <a:spcPts val="3100"/>
              </a:lnSpc>
            </a:pPr>
            <a:r>
              <a:rPr lang="en-US" altLang="zh-CN" sz="2000" b="1" dirty="0">
                <a:solidFill>
                  <a:schemeClr val="tx1"/>
                </a:solidFill>
                <a:uFillTx/>
                <a:latin typeface="Times New Roman" panose="02020603050405020304" pitchFamily="18" charset="0"/>
                <a:ea typeface="宋体" panose="02010600030101010101" pitchFamily="2" charset="-122"/>
                <a:cs typeface="Times New Roman" panose="02020603050405020304" pitchFamily="18" charset="0"/>
              </a:rPr>
              <a:t>18.______________   </a:t>
            </a:r>
            <a:r>
              <a:rPr sz="2000" b="1" dirty="0">
                <a:solidFill>
                  <a:schemeClr val="tx1"/>
                </a:solidFill>
                <a:uFillTx/>
                <a:latin typeface="Times New Roman" panose="02020603050405020304" pitchFamily="18" charset="0"/>
                <a:ea typeface="宋体" panose="02010600030101010101" pitchFamily="2" charset="-122"/>
                <a:cs typeface="Times New Roman" panose="02020603050405020304" pitchFamily="18" charset="0"/>
              </a:rPr>
              <a:t>vt. 回收利用；再利用</a:t>
            </a:r>
          </a:p>
          <a:p>
            <a:pPr>
              <a:lnSpc>
                <a:spcPts val="3100"/>
              </a:lnSpc>
            </a:pPr>
            <a:r>
              <a:rPr lang="en-US" altLang="zh-CN" sz="2000" b="1" dirty="0">
                <a:solidFill>
                  <a:schemeClr val="tx1"/>
                </a:solidFill>
                <a:uFillTx/>
                <a:latin typeface="Times New Roman" panose="02020603050405020304" pitchFamily="18" charset="0"/>
                <a:ea typeface="宋体" panose="02010600030101010101" pitchFamily="2" charset="-122"/>
                <a:cs typeface="Times New Roman" panose="02020603050405020304" pitchFamily="18" charset="0"/>
              </a:rPr>
              <a:t>19.______________   </a:t>
            </a:r>
            <a:r>
              <a:rPr sz="2000" b="1" dirty="0">
                <a:solidFill>
                  <a:schemeClr val="tx1"/>
                </a:solidFill>
                <a:uFillTx/>
                <a:latin typeface="Times New Roman" panose="02020603050405020304" pitchFamily="18" charset="0"/>
                <a:ea typeface="宋体" panose="02010600030101010101" pitchFamily="2" charset="-122"/>
                <a:cs typeface="Times New Roman" panose="02020603050405020304" pitchFamily="18" charset="0"/>
              </a:rPr>
              <a:t>n. 代表；典型人物</a:t>
            </a:r>
          </a:p>
          <a:p>
            <a:pPr>
              <a:lnSpc>
                <a:spcPts val="3100"/>
              </a:lnSpc>
            </a:pPr>
            <a:r>
              <a:rPr lang="en-US" altLang="zh-CN" sz="2000" b="1" dirty="0">
                <a:solidFill>
                  <a:schemeClr val="tx1"/>
                </a:solidFill>
                <a:uFillTx/>
                <a:latin typeface="Times New Roman" panose="02020603050405020304" pitchFamily="18" charset="0"/>
                <a:ea typeface="宋体" panose="02010600030101010101" pitchFamily="2" charset="-122"/>
                <a:cs typeface="Times New Roman" panose="02020603050405020304" pitchFamily="18" charset="0"/>
              </a:rPr>
              <a:t>20.______________   </a:t>
            </a:r>
            <a:r>
              <a:rPr sz="2000" b="1" dirty="0">
                <a:solidFill>
                  <a:schemeClr val="tx1"/>
                </a:solidFill>
                <a:uFillTx/>
                <a:latin typeface="Times New Roman" panose="02020603050405020304" pitchFamily="18" charset="0"/>
                <a:ea typeface="宋体" panose="02010600030101010101" pitchFamily="2" charset="-122"/>
                <a:cs typeface="Times New Roman" panose="02020603050405020304" pitchFamily="18" charset="0"/>
              </a:rPr>
              <a:t>n. 货物</a:t>
            </a:r>
          </a:p>
          <a:p>
            <a:pPr>
              <a:lnSpc>
                <a:spcPts val="3100"/>
              </a:lnSpc>
            </a:pPr>
            <a:r>
              <a:rPr lang="en-US" altLang="zh-CN" sz="2000" b="1" dirty="0">
                <a:solidFill>
                  <a:schemeClr val="tx1"/>
                </a:solidFill>
                <a:uFillTx/>
                <a:latin typeface="Times New Roman" panose="02020603050405020304" pitchFamily="18" charset="0"/>
                <a:ea typeface="宋体" panose="02010600030101010101" pitchFamily="2" charset="-122"/>
                <a:cs typeface="Times New Roman" panose="02020603050405020304" pitchFamily="18" charset="0"/>
              </a:rPr>
              <a:t>21.______________   </a:t>
            </a:r>
            <a:r>
              <a:rPr sz="2000" b="1" dirty="0">
                <a:solidFill>
                  <a:schemeClr val="tx1"/>
                </a:solidFill>
                <a:uFillTx/>
                <a:latin typeface="Times New Roman" panose="02020603050405020304" pitchFamily="18" charset="0"/>
                <a:ea typeface="宋体" panose="02010600030101010101" pitchFamily="2" charset="-122"/>
                <a:cs typeface="Times New Roman" panose="02020603050405020304" pitchFamily="18" charset="0"/>
              </a:rPr>
              <a:t>n. 垃圾箱</a:t>
            </a:r>
          </a:p>
          <a:p>
            <a:pPr>
              <a:lnSpc>
                <a:spcPts val="3100"/>
              </a:lnSpc>
            </a:pPr>
            <a:r>
              <a:rPr lang="en-US" altLang="zh-CN" sz="2000" b="1" dirty="0">
                <a:solidFill>
                  <a:schemeClr val="tx1"/>
                </a:solidFill>
                <a:uFillTx/>
                <a:latin typeface="Times New Roman" panose="02020603050405020304" pitchFamily="18" charset="0"/>
                <a:ea typeface="宋体" panose="02010600030101010101" pitchFamily="2" charset="-122"/>
                <a:cs typeface="Times New Roman" panose="02020603050405020304" pitchFamily="18" charset="0"/>
              </a:rPr>
              <a:t>22.______________  </a:t>
            </a:r>
            <a:r>
              <a:rPr sz="2000" b="1" dirty="0">
                <a:solidFill>
                  <a:schemeClr val="tx1"/>
                </a:solidFill>
                <a:uFillTx/>
                <a:latin typeface="Times New Roman" panose="02020603050405020304" pitchFamily="18" charset="0"/>
                <a:ea typeface="宋体" panose="02010600030101010101" pitchFamily="2" charset="-122"/>
                <a:cs typeface="Times New Roman" panose="02020603050405020304" pitchFamily="18" charset="0"/>
              </a:rPr>
              <a:t>n. 公民；居民；市民</a:t>
            </a:r>
          </a:p>
          <a:p>
            <a:pPr>
              <a:lnSpc>
                <a:spcPts val="3100"/>
              </a:lnSpc>
            </a:pPr>
            <a:r>
              <a:rPr lang="en-US" altLang="zh-CN" sz="2000" b="1" dirty="0">
                <a:solidFill>
                  <a:schemeClr val="tx1"/>
                </a:solidFill>
                <a:uFillTx/>
                <a:latin typeface="Times New Roman" panose="02020603050405020304" pitchFamily="18" charset="0"/>
                <a:ea typeface="宋体" panose="02010600030101010101" pitchFamily="2" charset="-122"/>
                <a:cs typeface="Times New Roman" panose="02020603050405020304" pitchFamily="18" charset="0"/>
              </a:rPr>
              <a:t>23. ______________ </a:t>
            </a:r>
            <a:r>
              <a:rPr sz="2000" b="1" dirty="0">
                <a:solidFill>
                  <a:schemeClr val="tx1"/>
                </a:solidFill>
                <a:uFillTx/>
                <a:latin typeface="Times New Roman" panose="02020603050405020304" pitchFamily="18" charset="0"/>
                <a:ea typeface="宋体" panose="02010600030101010101" pitchFamily="2" charset="-122"/>
                <a:cs typeface="Times New Roman" panose="02020603050405020304" pitchFamily="18" charset="0"/>
              </a:rPr>
              <a:t>n. 开关；转换</a:t>
            </a:r>
          </a:p>
          <a:p>
            <a:pPr>
              <a:lnSpc>
                <a:spcPts val="3100"/>
              </a:lnSpc>
            </a:pPr>
            <a:r>
              <a:rPr lang="en-US" altLang="zh-CN" sz="2000" b="1" dirty="0">
                <a:solidFill>
                  <a:schemeClr val="tx1"/>
                </a:solidFill>
                <a:uFillTx/>
                <a:latin typeface="Times New Roman" panose="02020603050405020304" pitchFamily="18" charset="0"/>
                <a:ea typeface="宋体" panose="02010600030101010101" pitchFamily="2" charset="-122"/>
                <a:cs typeface="Times New Roman" panose="02020603050405020304" pitchFamily="18" charset="0"/>
              </a:rPr>
              <a:t>24. ______________ </a:t>
            </a:r>
            <a:r>
              <a:rPr sz="2000" b="1" dirty="0">
                <a:solidFill>
                  <a:schemeClr val="tx1"/>
                </a:solidFill>
                <a:uFillTx/>
                <a:latin typeface="Times New Roman" panose="02020603050405020304" pitchFamily="18" charset="0"/>
                <a:ea typeface="宋体" panose="02010600030101010101" pitchFamily="2" charset="-122"/>
                <a:cs typeface="Times New Roman" panose="02020603050405020304" pitchFamily="18" charset="0"/>
              </a:rPr>
              <a:t>adj. 不确切的；无把握的</a:t>
            </a:r>
          </a:p>
          <a:p>
            <a:pPr>
              <a:lnSpc>
                <a:spcPts val="3100"/>
              </a:lnSpc>
            </a:pPr>
            <a:endParaRPr lang="en-US" altLang="zh-CN" sz="2000" b="1" dirty="0">
              <a:latin typeface="宋体" panose="02010600030101010101" pitchFamily="2" charset="-122"/>
              <a:ea typeface="宋体" panose="02010600030101010101" pitchFamily="2" charset="-122"/>
              <a:cs typeface="Times New Roman" panose="02020603050405020304" pitchFamily="18" charset="0"/>
            </a:endParaRPr>
          </a:p>
          <a:p>
            <a:pPr>
              <a:lnSpc>
                <a:spcPts val="3100"/>
              </a:lnSpc>
            </a:pPr>
            <a:r>
              <a:rPr lang="en-US" altLang="zh-CN" sz="2800" b="1" dirty="0">
                <a:latin typeface="宋体" panose="02010600030101010101" pitchFamily="2" charset="-122"/>
                <a:ea typeface="宋体" panose="02010600030101010101" pitchFamily="2" charset="-122"/>
                <a:cs typeface="Times New Roman" panose="02020603050405020304" pitchFamily="18" charset="0"/>
              </a:rPr>
              <a:t>             </a:t>
            </a:r>
          </a:p>
        </p:txBody>
      </p:sp>
      <p:sp>
        <p:nvSpPr>
          <p:cNvPr id="10" name="椭圆 9"/>
          <p:cNvSpPr/>
          <p:nvPr/>
        </p:nvSpPr>
        <p:spPr>
          <a:xfrm>
            <a:off x="1820609" y="3925904"/>
            <a:ext cx="257564" cy="247650"/>
          </a:xfrm>
          <a:prstGeom prst="ellipse">
            <a:avLst/>
          </a:prstGeom>
          <a:solidFill>
            <a:srgbClr val="22ACEC"/>
          </a:solidFill>
          <a:ln w="19050" cap="flat" cmpd="sng" algn="ctr">
            <a:solidFill>
              <a:srgbClr val="7D7D7D">
                <a:lumMod val="20000"/>
                <a:lumOff val="8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sym typeface="Arial" panose="020B0604020202020204"/>
            </a:endParaRPr>
          </a:p>
        </p:txBody>
      </p:sp>
      <p:cxnSp>
        <p:nvCxnSpPr>
          <p:cNvPr id="13" name="直接连接符 12"/>
          <p:cNvCxnSpPr/>
          <p:nvPr/>
        </p:nvCxnSpPr>
        <p:spPr>
          <a:xfrm>
            <a:off x="1933545" y="4175512"/>
            <a:ext cx="0" cy="1323382"/>
          </a:xfrm>
          <a:prstGeom prst="line">
            <a:avLst/>
          </a:prstGeom>
          <a:noFill/>
          <a:ln w="19050" cap="flat" cmpd="sng" algn="ctr">
            <a:solidFill>
              <a:srgbClr val="7D7D7D">
                <a:lumMod val="20000"/>
                <a:lumOff val="80000"/>
              </a:srgbClr>
            </a:solidFill>
            <a:prstDash val="solid"/>
            <a:miter lim="800000"/>
          </a:ln>
          <a:effectLst/>
        </p:spPr>
      </p:cxnSp>
      <p:sp>
        <p:nvSpPr>
          <p:cNvPr id="14" name="椭圆 13"/>
          <p:cNvSpPr/>
          <p:nvPr/>
        </p:nvSpPr>
        <p:spPr>
          <a:xfrm>
            <a:off x="1809721" y="5498894"/>
            <a:ext cx="257564" cy="247650"/>
          </a:xfrm>
          <a:prstGeom prst="ellipse">
            <a:avLst/>
          </a:prstGeom>
          <a:solidFill>
            <a:srgbClr val="22ACEC"/>
          </a:solidFill>
          <a:ln w="19050" cap="flat" cmpd="sng" algn="ctr">
            <a:solidFill>
              <a:srgbClr val="7D7D7D">
                <a:lumMod val="20000"/>
                <a:lumOff val="8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sym typeface="Arial" panose="020B0604020202020204"/>
            </a:endParaRPr>
          </a:p>
        </p:txBody>
      </p:sp>
      <p:pic>
        <p:nvPicPr>
          <p:cNvPr id="2" name="图片 1" descr="66"/>
          <p:cNvPicPr>
            <a:picLocks noChangeAspect="1"/>
          </p:cNvPicPr>
          <p:nvPr/>
        </p:nvPicPr>
        <p:blipFill>
          <a:blip r:embed="rId3" cstate="print"/>
          <a:stretch>
            <a:fillRect/>
          </a:stretch>
        </p:blipFill>
        <p:spPr>
          <a:xfrm>
            <a:off x="327660" y="642918"/>
            <a:ext cx="762000" cy="746760"/>
          </a:xfrm>
          <a:prstGeom prst="rect">
            <a:avLst/>
          </a:prstGeom>
        </p:spPr>
      </p:pic>
      <p:sp>
        <p:nvSpPr>
          <p:cNvPr id="17" name="TextBox 16"/>
          <p:cNvSpPr txBox="1"/>
          <p:nvPr/>
        </p:nvSpPr>
        <p:spPr>
          <a:xfrm>
            <a:off x="2603440" y="1495956"/>
            <a:ext cx="1619261" cy="398780"/>
          </a:xfrm>
          <a:prstGeom prst="rect">
            <a:avLst/>
          </a:prstGeom>
          <a:noFill/>
        </p:spPr>
        <p:txBody>
          <a:bodyPr wrap="square" rtlCol="0">
            <a:spAutoFit/>
          </a:bodyPr>
          <a:lstStyle/>
          <a:p>
            <a:r>
              <a:rPr lang="en-US" altLang="zh-CN" sz="2000" b="1" dirty="0">
                <a:solidFill>
                  <a:srgbClr val="FF0000"/>
                </a:solidFill>
                <a:latin typeface="Calibri" panose="020F0502020204030204" pitchFamily="34" charset="0"/>
                <a:cs typeface="Times New Roman" panose="02020603050405020304" pitchFamily="18" charset="0"/>
              </a:rPr>
              <a:t>fasten</a:t>
            </a:r>
          </a:p>
        </p:txBody>
      </p:sp>
      <p:sp>
        <p:nvSpPr>
          <p:cNvPr id="18" name="TextBox 17"/>
          <p:cNvSpPr txBox="1"/>
          <p:nvPr/>
        </p:nvSpPr>
        <p:spPr>
          <a:xfrm>
            <a:off x="2603439" y="1894926"/>
            <a:ext cx="1619261" cy="398780"/>
          </a:xfrm>
          <a:prstGeom prst="rect">
            <a:avLst/>
          </a:prstGeom>
          <a:noFill/>
        </p:spPr>
        <p:txBody>
          <a:bodyPr wrap="square" rtlCol="0">
            <a:spAutoFit/>
          </a:bodyPr>
          <a:lstStyle>
            <a:defPPr>
              <a:defRPr lang="zh-CN"/>
            </a:defPPr>
            <a:lvl1pPr>
              <a:defRPr sz="2000" b="1">
                <a:solidFill>
                  <a:srgbClr val="FF0000"/>
                </a:solidFill>
                <a:latin typeface="Calibri" panose="020F0502020204030204" pitchFamily="34" charset="0"/>
                <a:cs typeface="Times New Roman" panose="02020603050405020304" pitchFamily="18" charset="0"/>
              </a:defRPr>
            </a:lvl1pPr>
          </a:lstStyle>
          <a:p>
            <a:r>
              <a:rPr lang="en-US" dirty="0"/>
              <a:t>flash</a:t>
            </a:r>
          </a:p>
        </p:txBody>
      </p:sp>
      <p:sp>
        <p:nvSpPr>
          <p:cNvPr id="19" name="TextBox 18"/>
          <p:cNvSpPr txBox="1"/>
          <p:nvPr/>
        </p:nvSpPr>
        <p:spPr>
          <a:xfrm>
            <a:off x="2666938" y="2293325"/>
            <a:ext cx="1619261" cy="398780"/>
          </a:xfrm>
          <a:prstGeom prst="rect">
            <a:avLst/>
          </a:prstGeom>
          <a:noFill/>
        </p:spPr>
        <p:txBody>
          <a:bodyPr wrap="square" rtlCol="0">
            <a:spAutoFit/>
          </a:bodyPr>
          <a:lstStyle>
            <a:defPPr>
              <a:defRPr lang="zh-CN"/>
            </a:defPPr>
            <a:lvl1pPr>
              <a:defRPr sz="2000" b="1">
                <a:solidFill>
                  <a:srgbClr val="FF0000"/>
                </a:solidFill>
                <a:latin typeface="Calibri" panose="020F0502020204030204" pitchFamily="34" charset="0"/>
                <a:cs typeface="Times New Roman" panose="02020603050405020304" pitchFamily="18" charset="0"/>
              </a:defRPr>
            </a:lvl1pPr>
          </a:lstStyle>
          <a:p>
            <a:r>
              <a:rPr lang="en-US" dirty="0"/>
              <a:t>greedy</a:t>
            </a:r>
          </a:p>
        </p:txBody>
      </p:sp>
      <p:sp>
        <p:nvSpPr>
          <p:cNvPr id="20" name="TextBox 19"/>
          <p:cNvSpPr txBox="1"/>
          <p:nvPr/>
        </p:nvSpPr>
        <p:spPr>
          <a:xfrm>
            <a:off x="2667000" y="2692400"/>
            <a:ext cx="1266190" cy="398780"/>
          </a:xfrm>
          <a:prstGeom prst="rect">
            <a:avLst/>
          </a:prstGeom>
          <a:noFill/>
        </p:spPr>
        <p:txBody>
          <a:bodyPr wrap="square" rtlCol="0">
            <a:spAutoFit/>
          </a:bodyPr>
          <a:lstStyle>
            <a:defPPr>
              <a:defRPr lang="zh-CN"/>
            </a:defPPr>
            <a:lvl1pPr>
              <a:defRPr sz="2000" b="1">
                <a:solidFill>
                  <a:srgbClr val="FF0000"/>
                </a:solidFill>
                <a:latin typeface="Calibri" panose="020F0502020204030204" pitchFamily="34" charset="0"/>
                <a:cs typeface="Times New Roman" panose="02020603050405020304" pitchFamily="18" charset="0"/>
              </a:defRPr>
            </a:lvl1pPr>
          </a:lstStyle>
          <a:p>
            <a:r>
              <a:rPr lang="en-US" altLang="zh-CN" dirty="0"/>
              <a:t>swallow</a:t>
            </a:r>
          </a:p>
        </p:txBody>
      </p:sp>
      <p:sp>
        <p:nvSpPr>
          <p:cNvPr id="24" name="TextBox 23"/>
          <p:cNvSpPr txBox="1"/>
          <p:nvPr/>
        </p:nvSpPr>
        <p:spPr>
          <a:xfrm>
            <a:off x="2603437" y="3064623"/>
            <a:ext cx="1619261" cy="398780"/>
          </a:xfrm>
          <a:prstGeom prst="rect">
            <a:avLst/>
          </a:prstGeom>
          <a:noFill/>
        </p:spPr>
        <p:txBody>
          <a:bodyPr wrap="square" rtlCol="0">
            <a:spAutoFit/>
          </a:bodyPr>
          <a:lstStyle>
            <a:defPPr>
              <a:defRPr lang="zh-CN"/>
            </a:defPPr>
            <a:lvl1pPr>
              <a:defRPr sz="2000" b="1">
                <a:solidFill>
                  <a:srgbClr val="FF0000"/>
                </a:solidFill>
                <a:latin typeface="Calibri" panose="020F0502020204030204" pitchFamily="34" charset="0"/>
                <a:cs typeface="Times New Roman" panose="02020603050405020304" pitchFamily="18" charset="0"/>
              </a:defRPr>
            </a:lvl1pPr>
          </a:lstStyle>
          <a:p>
            <a:r>
              <a:rPr lang="en-US" altLang="zh-CN" dirty="0"/>
              <a:t>material</a:t>
            </a:r>
          </a:p>
        </p:txBody>
      </p:sp>
      <p:sp>
        <p:nvSpPr>
          <p:cNvPr id="25" name="TextBox 24"/>
          <p:cNvSpPr txBox="1"/>
          <p:nvPr/>
        </p:nvSpPr>
        <p:spPr>
          <a:xfrm>
            <a:off x="2667572" y="3468609"/>
            <a:ext cx="1619261" cy="398780"/>
          </a:xfrm>
          <a:prstGeom prst="rect">
            <a:avLst/>
          </a:prstGeom>
          <a:noFill/>
        </p:spPr>
        <p:txBody>
          <a:bodyPr wrap="square" rtlCol="0">
            <a:spAutoFit/>
          </a:bodyPr>
          <a:lstStyle>
            <a:defPPr>
              <a:defRPr lang="zh-CN"/>
            </a:defPPr>
            <a:lvl1pPr>
              <a:defRPr sz="2000" b="1">
                <a:solidFill>
                  <a:srgbClr val="FF0000"/>
                </a:solidFill>
                <a:latin typeface="Calibri" panose="020F0502020204030204" pitchFamily="34" charset="0"/>
                <a:cs typeface="Times New Roman" panose="02020603050405020304" pitchFamily="18" charset="0"/>
              </a:defRPr>
            </a:lvl1pPr>
          </a:lstStyle>
          <a:p>
            <a:r>
              <a:rPr lang="en-US" dirty="0"/>
              <a:t>recycle</a:t>
            </a:r>
          </a:p>
        </p:txBody>
      </p:sp>
      <p:sp>
        <p:nvSpPr>
          <p:cNvPr id="26" name="TextBox 25"/>
          <p:cNvSpPr txBox="1"/>
          <p:nvPr/>
        </p:nvSpPr>
        <p:spPr>
          <a:xfrm>
            <a:off x="2667676" y="3850514"/>
            <a:ext cx="1905013" cy="398780"/>
          </a:xfrm>
          <a:prstGeom prst="rect">
            <a:avLst/>
          </a:prstGeom>
          <a:noFill/>
        </p:spPr>
        <p:txBody>
          <a:bodyPr wrap="square" rtlCol="0">
            <a:spAutoFit/>
          </a:bodyPr>
          <a:lstStyle>
            <a:defPPr>
              <a:defRPr lang="zh-CN"/>
            </a:defPPr>
            <a:lvl1pPr>
              <a:defRPr sz="2000" b="1">
                <a:solidFill>
                  <a:srgbClr val="FF0000"/>
                </a:solidFill>
                <a:latin typeface="Calibri" panose="020F0502020204030204" pitchFamily="34" charset="0"/>
                <a:cs typeface="Times New Roman" panose="02020603050405020304" pitchFamily="18" charset="0"/>
              </a:defRPr>
            </a:lvl1pPr>
          </a:lstStyle>
          <a:p>
            <a:r>
              <a:rPr lang="en-US" altLang="zh-CN" dirty="0"/>
              <a:t>representative</a:t>
            </a:r>
          </a:p>
        </p:txBody>
      </p:sp>
      <p:sp>
        <p:nvSpPr>
          <p:cNvPr id="27" name="TextBox 26"/>
          <p:cNvSpPr txBox="1"/>
          <p:nvPr/>
        </p:nvSpPr>
        <p:spPr>
          <a:xfrm>
            <a:off x="2651053" y="4249395"/>
            <a:ext cx="1714512" cy="398780"/>
          </a:xfrm>
          <a:prstGeom prst="rect">
            <a:avLst/>
          </a:prstGeom>
          <a:noFill/>
        </p:spPr>
        <p:txBody>
          <a:bodyPr wrap="square" rtlCol="0">
            <a:spAutoFit/>
          </a:bodyPr>
          <a:lstStyle>
            <a:defPPr>
              <a:defRPr lang="zh-CN"/>
            </a:defPPr>
            <a:lvl1pPr>
              <a:defRPr sz="2000" b="1">
                <a:solidFill>
                  <a:srgbClr val="FF0000"/>
                </a:solidFill>
                <a:latin typeface="Calibri" panose="020F0502020204030204" pitchFamily="34" charset="0"/>
                <a:cs typeface="Times New Roman" panose="02020603050405020304" pitchFamily="18" charset="0"/>
              </a:defRPr>
            </a:lvl1pPr>
          </a:lstStyle>
          <a:p>
            <a:r>
              <a:rPr lang="en-US" dirty="0"/>
              <a:t>goods</a:t>
            </a:r>
          </a:p>
        </p:txBody>
      </p:sp>
      <p:sp>
        <p:nvSpPr>
          <p:cNvPr id="28" name="TextBox 27"/>
          <p:cNvSpPr txBox="1"/>
          <p:nvPr/>
        </p:nvSpPr>
        <p:spPr>
          <a:xfrm>
            <a:off x="2667676" y="4637865"/>
            <a:ext cx="1809763" cy="398780"/>
          </a:xfrm>
          <a:prstGeom prst="rect">
            <a:avLst/>
          </a:prstGeom>
          <a:noFill/>
        </p:spPr>
        <p:txBody>
          <a:bodyPr wrap="square" rtlCol="0">
            <a:spAutoFit/>
          </a:bodyPr>
          <a:lstStyle>
            <a:defPPr>
              <a:defRPr lang="zh-CN"/>
            </a:defPPr>
            <a:lvl1pPr>
              <a:defRPr sz="2000" b="1">
                <a:solidFill>
                  <a:srgbClr val="FF0000"/>
                </a:solidFill>
                <a:latin typeface="Calibri" panose="020F0502020204030204" pitchFamily="34" charset="0"/>
                <a:cs typeface="Times New Roman" panose="02020603050405020304" pitchFamily="18" charset="0"/>
              </a:defRPr>
            </a:lvl1pPr>
          </a:lstStyle>
          <a:p>
            <a:r>
              <a:rPr lang="en-US" dirty="0"/>
              <a:t>dustbin</a:t>
            </a:r>
          </a:p>
        </p:txBody>
      </p:sp>
      <p:sp>
        <p:nvSpPr>
          <p:cNvPr id="29" name="TextBox 28"/>
          <p:cNvSpPr txBox="1"/>
          <p:nvPr/>
        </p:nvSpPr>
        <p:spPr>
          <a:xfrm>
            <a:off x="2698687" y="5036540"/>
            <a:ext cx="1619261" cy="398780"/>
          </a:xfrm>
          <a:prstGeom prst="rect">
            <a:avLst/>
          </a:prstGeom>
          <a:noFill/>
        </p:spPr>
        <p:txBody>
          <a:bodyPr wrap="square" rtlCol="0">
            <a:spAutoFit/>
          </a:bodyPr>
          <a:lstStyle>
            <a:defPPr>
              <a:defRPr lang="zh-CN"/>
            </a:defPPr>
            <a:lvl1pPr>
              <a:defRPr sz="2000" b="1">
                <a:solidFill>
                  <a:srgbClr val="FF0000"/>
                </a:solidFill>
                <a:latin typeface="Calibri" panose="020F0502020204030204" pitchFamily="34" charset="0"/>
                <a:cs typeface="Times New Roman" panose="02020603050405020304" pitchFamily="18" charset="0"/>
              </a:defRPr>
            </a:lvl1pPr>
          </a:lstStyle>
          <a:p>
            <a:r>
              <a:rPr lang="en-US" dirty="0"/>
              <a:t>citizen</a:t>
            </a:r>
          </a:p>
        </p:txBody>
      </p:sp>
      <p:sp>
        <p:nvSpPr>
          <p:cNvPr id="30" name="TextBox 29"/>
          <p:cNvSpPr txBox="1"/>
          <p:nvPr/>
        </p:nvSpPr>
        <p:spPr>
          <a:xfrm>
            <a:off x="2603543" y="5423457"/>
            <a:ext cx="1619261" cy="398780"/>
          </a:xfrm>
          <a:prstGeom prst="rect">
            <a:avLst/>
          </a:prstGeom>
          <a:noFill/>
        </p:spPr>
        <p:txBody>
          <a:bodyPr wrap="square" rtlCol="0">
            <a:spAutoFit/>
          </a:bodyPr>
          <a:lstStyle>
            <a:defPPr>
              <a:defRPr lang="zh-CN"/>
            </a:defPPr>
            <a:lvl1pPr>
              <a:defRPr sz="2000" b="1">
                <a:solidFill>
                  <a:srgbClr val="FF0000"/>
                </a:solidFill>
                <a:latin typeface="Calibri" panose="020F0502020204030204" pitchFamily="34" charset="0"/>
                <a:cs typeface="Times New Roman" panose="02020603050405020304" pitchFamily="18" charset="0"/>
              </a:defRPr>
            </a:lvl1pPr>
          </a:lstStyle>
          <a:p>
            <a:r>
              <a:rPr lang="en-US" altLang="zh-CN" dirty="0"/>
              <a:t>switch</a:t>
            </a:r>
          </a:p>
        </p:txBody>
      </p:sp>
      <p:sp>
        <p:nvSpPr>
          <p:cNvPr id="31" name="TextBox 30"/>
          <p:cNvSpPr txBox="1"/>
          <p:nvPr/>
        </p:nvSpPr>
        <p:spPr>
          <a:xfrm>
            <a:off x="2527300" y="5800090"/>
            <a:ext cx="1899285" cy="398780"/>
          </a:xfrm>
          <a:prstGeom prst="rect">
            <a:avLst/>
          </a:prstGeom>
          <a:noFill/>
        </p:spPr>
        <p:txBody>
          <a:bodyPr wrap="square" rtlCol="0">
            <a:spAutoFit/>
          </a:bodyPr>
          <a:lstStyle>
            <a:defPPr>
              <a:defRPr lang="zh-CN"/>
            </a:defPPr>
            <a:lvl1pPr>
              <a:defRPr sz="2000" b="1">
                <a:solidFill>
                  <a:srgbClr val="FF0000"/>
                </a:solidFill>
                <a:latin typeface="Calibri" panose="020F0502020204030204" pitchFamily="34" charset="0"/>
                <a:cs typeface="Times New Roman" panose="02020603050405020304" pitchFamily="18" charset="0"/>
              </a:defRPr>
            </a:lvl1pPr>
          </a:lstStyle>
          <a:p>
            <a:r>
              <a:rPr lang="en-US" dirty="0"/>
              <a:t>uncertain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4" grpId="0"/>
      <p:bldP spid="25" grpId="0"/>
      <p:bldP spid="26" grpId="0"/>
      <p:bldP spid="27" grpId="0"/>
      <p:bldP spid="28" grpId="0"/>
      <p:bldP spid="29" grpId="0"/>
      <p:bldP spid="30" grpId="0"/>
      <p:bldP spid="3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平行四边形 20"/>
          <p:cNvSpPr/>
          <p:nvPr/>
        </p:nvSpPr>
        <p:spPr>
          <a:xfrm>
            <a:off x="1142965" y="746723"/>
            <a:ext cx="3524275" cy="699576"/>
          </a:xfrm>
          <a:prstGeom prst="parallelogram">
            <a:avLst/>
          </a:prstGeom>
          <a:solidFill>
            <a:srgbClr val="22A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
        <p:nvSpPr>
          <p:cNvPr id="22" name="Rectangle 18"/>
          <p:cNvSpPr>
            <a:spLocks noChangeArrowheads="1"/>
          </p:cNvSpPr>
          <p:nvPr/>
        </p:nvSpPr>
        <p:spPr bwMode="auto">
          <a:xfrm>
            <a:off x="1936681" y="900430"/>
            <a:ext cx="1430020" cy="430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fontAlgn="base">
              <a:spcBef>
                <a:spcPct val="0"/>
              </a:spcBef>
              <a:spcAft>
                <a:spcPct val="0"/>
              </a:spcAft>
            </a:pPr>
            <a:r>
              <a:rPr lang="zh-CN" altLang="en-US" sz="2800" b="1" dirty="0">
                <a:solidFill>
                  <a:schemeClr val="bg1"/>
                </a:solidFill>
                <a:latin typeface="宋体" panose="02010600030101010101" pitchFamily="2" charset="-122"/>
                <a:ea typeface="宋体" panose="02010600030101010101" pitchFamily="2" charset="-122"/>
                <a:cs typeface="宋体" panose="02010600030101010101" pitchFamily="2" charset="-122"/>
                <a:sym typeface="Arial" panose="020B0604020202020204"/>
              </a:rPr>
              <a:t>重点短语</a:t>
            </a:r>
          </a:p>
        </p:txBody>
      </p:sp>
      <p:sp>
        <p:nvSpPr>
          <p:cNvPr id="23" name="平行四边形 22"/>
          <p:cNvSpPr/>
          <p:nvPr/>
        </p:nvSpPr>
        <p:spPr>
          <a:xfrm>
            <a:off x="4667241" y="746723"/>
            <a:ext cx="381004" cy="699576"/>
          </a:xfrm>
          <a:prstGeom prst="parallelogram">
            <a:avLst/>
          </a:prstGeom>
          <a:solidFill>
            <a:srgbClr val="7ED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a:ea typeface="微软雅黑" panose="020B0503020204020204" charset="-122"/>
              <a:sym typeface="Arial" panose="020B0604020202020204"/>
            </a:endParaRPr>
          </a:p>
        </p:txBody>
      </p:sp>
      <p:cxnSp>
        <p:nvCxnSpPr>
          <p:cNvPr id="6" name="直接连接符 5"/>
          <p:cNvCxnSpPr/>
          <p:nvPr/>
        </p:nvCxnSpPr>
        <p:spPr>
          <a:xfrm>
            <a:off x="1944432" y="2602522"/>
            <a:ext cx="0" cy="1323382"/>
          </a:xfrm>
          <a:prstGeom prst="line">
            <a:avLst/>
          </a:prstGeom>
          <a:noFill/>
          <a:ln w="19050" cap="flat" cmpd="sng" algn="ctr">
            <a:solidFill>
              <a:srgbClr val="7D7D7D">
                <a:lumMod val="20000"/>
                <a:lumOff val="80000"/>
              </a:srgbClr>
            </a:solidFill>
            <a:prstDash val="solid"/>
            <a:miter lim="800000"/>
          </a:ln>
          <a:effectLst/>
        </p:spPr>
      </p:cxnSp>
      <p:sp>
        <p:nvSpPr>
          <p:cNvPr id="7" name="椭圆 6"/>
          <p:cNvSpPr/>
          <p:nvPr/>
        </p:nvSpPr>
        <p:spPr>
          <a:xfrm>
            <a:off x="1820609" y="2293912"/>
            <a:ext cx="257564" cy="247650"/>
          </a:xfrm>
          <a:prstGeom prst="ellipse">
            <a:avLst/>
          </a:prstGeom>
          <a:solidFill>
            <a:srgbClr val="22ACEC"/>
          </a:solidFill>
          <a:ln w="19050" cap="flat" cmpd="sng" algn="ctr">
            <a:solidFill>
              <a:srgbClr val="7D7D7D">
                <a:lumMod val="20000"/>
                <a:lumOff val="8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sym typeface="Arial" panose="020B0604020202020204"/>
            </a:endParaRPr>
          </a:p>
        </p:txBody>
      </p:sp>
      <p:sp>
        <p:nvSpPr>
          <p:cNvPr id="10" name="椭圆 9"/>
          <p:cNvSpPr/>
          <p:nvPr/>
        </p:nvSpPr>
        <p:spPr>
          <a:xfrm>
            <a:off x="1820609" y="3925904"/>
            <a:ext cx="257564" cy="247650"/>
          </a:xfrm>
          <a:prstGeom prst="ellipse">
            <a:avLst/>
          </a:prstGeom>
          <a:solidFill>
            <a:srgbClr val="22ACEC"/>
          </a:solidFill>
          <a:ln w="19050" cap="flat" cmpd="sng" algn="ctr">
            <a:solidFill>
              <a:srgbClr val="7D7D7D">
                <a:lumMod val="20000"/>
                <a:lumOff val="8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sym typeface="Arial" panose="020B0604020202020204"/>
            </a:endParaRPr>
          </a:p>
        </p:txBody>
      </p:sp>
      <p:cxnSp>
        <p:nvCxnSpPr>
          <p:cNvPr id="13" name="直接连接符 12"/>
          <p:cNvCxnSpPr/>
          <p:nvPr/>
        </p:nvCxnSpPr>
        <p:spPr>
          <a:xfrm>
            <a:off x="1933545" y="4175512"/>
            <a:ext cx="0" cy="1323382"/>
          </a:xfrm>
          <a:prstGeom prst="line">
            <a:avLst/>
          </a:prstGeom>
          <a:noFill/>
          <a:ln w="19050" cap="flat" cmpd="sng" algn="ctr">
            <a:solidFill>
              <a:srgbClr val="7D7D7D">
                <a:lumMod val="20000"/>
                <a:lumOff val="80000"/>
              </a:srgbClr>
            </a:solidFill>
            <a:prstDash val="solid"/>
            <a:miter lim="800000"/>
          </a:ln>
          <a:effectLst/>
        </p:spPr>
      </p:cxnSp>
      <p:sp>
        <p:nvSpPr>
          <p:cNvPr id="14" name="椭圆 13"/>
          <p:cNvSpPr/>
          <p:nvPr/>
        </p:nvSpPr>
        <p:spPr>
          <a:xfrm>
            <a:off x="1809721" y="5498894"/>
            <a:ext cx="257564" cy="247650"/>
          </a:xfrm>
          <a:prstGeom prst="ellipse">
            <a:avLst/>
          </a:prstGeom>
          <a:solidFill>
            <a:srgbClr val="22ACEC"/>
          </a:solidFill>
          <a:ln w="19050" cap="flat" cmpd="sng" algn="ctr">
            <a:solidFill>
              <a:srgbClr val="7D7D7D">
                <a:lumMod val="20000"/>
                <a:lumOff val="8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sym typeface="Arial" panose="020B0604020202020204"/>
            </a:endParaRPr>
          </a:p>
        </p:txBody>
      </p:sp>
      <p:pic>
        <p:nvPicPr>
          <p:cNvPr id="2" name="图片 1" descr="66"/>
          <p:cNvPicPr>
            <a:picLocks noChangeAspect="1"/>
          </p:cNvPicPr>
          <p:nvPr/>
        </p:nvPicPr>
        <p:blipFill>
          <a:blip r:embed="rId3" cstate="print"/>
          <a:stretch>
            <a:fillRect/>
          </a:stretch>
        </p:blipFill>
        <p:spPr>
          <a:xfrm>
            <a:off x="327660" y="642918"/>
            <a:ext cx="762000" cy="746760"/>
          </a:xfrm>
          <a:prstGeom prst="rect">
            <a:avLst/>
          </a:prstGeom>
        </p:spPr>
      </p:pic>
      <p:sp>
        <p:nvSpPr>
          <p:cNvPr id="8" name="矩形 7"/>
          <p:cNvSpPr/>
          <p:nvPr/>
        </p:nvSpPr>
        <p:spPr>
          <a:xfrm>
            <a:off x="2166620" y="2190115"/>
            <a:ext cx="9525000" cy="4697730"/>
          </a:xfrm>
          <a:prstGeom prst="rect">
            <a:avLst/>
          </a:prstGeom>
          <a:noFill/>
        </p:spPr>
        <p:txBody>
          <a:bodyPr wrap="square">
            <a:spAutoFit/>
          </a:bodyPr>
          <a:lstStyle/>
          <a:p>
            <a:pPr fontAlgn="auto">
              <a:lnSpc>
                <a:spcPct val="100000"/>
              </a:lnSpc>
            </a:pPr>
            <a:r>
              <a:rPr lang="en-US" altLang="zh-CN" sz="2800" b="1" dirty="0">
                <a:solidFill>
                  <a:schemeClr val="tx1"/>
                </a:solidFill>
                <a:uFillTx/>
                <a:latin typeface="Times New Roman" panose="02020603050405020304" pitchFamily="18" charset="0"/>
                <a:ea typeface="宋体" panose="02010600030101010101" pitchFamily="2" charset="-122"/>
                <a:cs typeface="Times New Roman" panose="02020603050405020304" pitchFamily="18" charset="0"/>
              </a:rPr>
              <a:t>1.________________   </a:t>
            </a:r>
            <a:r>
              <a:rPr lang="zh-CN" altLang="en-US" sz="2800" b="1" dirty="0">
                <a:solidFill>
                  <a:schemeClr val="tx1"/>
                </a:solidFill>
                <a:uFillTx/>
                <a:latin typeface="Times New Roman" panose="02020603050405020304" pitchFamily="18" charset="0"/>
                <a:ea typeface="宋体" panose="02010600030101010101" pitchFamily="2" charset="-122"/>
                <a:cs typeface="Times New Roman" panose="02020603050405020304" pitchFamily="18" charset="0"/>
              </a:rPr>
              <a:t> 拿起；接受；开始；继续</a:t>
            </a:r>
          </a:p>
          <a:p>
            <a:pPr fontAlgn="auto">
              <a:lnSpc>
                <a:spcPct val="100000"/>
              </a:lnSpc>
            </a:pPr>
            <a:r>
              <a:rPr lang="en-US" altLang="zh-CN" sz="2800" b="1" dirty="0">
                <a:solidFill>
                  <a:schemeClr val="tx1"/>
                </a:solidFill>
                <a:uFillTx/>
                <a:latin typeface="Times New Roman" panose="02020603050405020304" pitchFamily="18" charset="0"/>
                <a:ea typeface="宋体" panose="02010600030101010101" pitchFamily="2" charset="-122"/>
                <a:cs typeface="Times New Roman" panose="02020603050405020304" pitchFamily="18" charset="0"/>
              </a:rPr>
              <a:t>2. ________________   </a:t>
            </a:r>
            <a:r>
              <a:rPr lang="zh-CN" altLang="en-US" sz="2800" b="1" dirty="0">
                <a:solidFill>
                  <a:schemeClr val="tx1"/>
                </a:solidFill>
                <a:uFillTx/>
                <a:latin typeface="Times New Roman" panose="02020603050405020304" pitchFamily="18" charset="0"/>
                <a:ea typeface="宋体" panose="02010600030101010101" pitchFamily="2" charset="-122"/>
                <a:cs typeface="Times New Roman" panose="02020603050405020304" pitchFamily="18" charset="0"/>
              </a:rPr>
              <a:t>（困境后）恢复；完全复原</a:t>
            </a:r>
          </a:p>
          <a:p>
            <a:pPr fontAlgn="auto">
              <a:lnSpc>
                <a:spcPct val="100000"/>
              </a:lnSpc>
            </a:pPr>
            <a:r>
              <a:rPr lang="en-US" altLang="zh-CN" sz="2800" b="1" dirty="0">
                <a:solidFill>
                  <a:schemeClr val="tx1"/>
                </a:solidFill>
                <a:uFillTx/>
                <a:latin typeface="Times New Roman" panose="02020603050405020304" pitchFamily="18" charset="0"/>
                <a:ea typeface="宋体" panose="02010600030101010101" pitchFamily="2" charset="-122"/>
                <a:cs typeface="Times New Roman" panose="02020603050405020304" pitchFamily="18" charset="0"/>
              </a:rPr>
              <a:t>3. ________________   </a:t>
            </a:r>
            <a:r>
              <a:rPr lang="zh-CN" altLang="en-US" sz="2800" b="1" dirty="0">
                <a:solidFill>
                  <a:schemeClr val="tx1"/>
                </a:solidFill>
                <a:uFillTx/>
                <a:latin typeface="Times New Roman" panose="02020603050405020304" pitchFamily="18" charset="0"/>
                <a:ea typeface="宋体" panose="02010600030101010101" pitchFamily="2" charset="-122"/>
                <a:cs typeface="Times New Roman" panose="02020603050405020304" pitchFamily="18" charset="0"/>
              </a:rPr>
              <a:t>安全带</a:t>
            </a:r>
          </a:p>
          <a:p>
            <a:pPr fontAlgn="auto">
              <a:lnSpc>
                <a:spcPct val="100000"/>
              </a:lnSpc>
            </a:pPr>
            <a:r>
              <a:rPr lang="en-US" altLang="zh-CN" sz="2800" b="1" dirty="0">
                <a:solidFill>
                  <a:schemeClr val="tx1"/>
                </a:solidFill>
                <a:uFillTx/>
                <a:latin typeface="Times New Roman" panose="02020603050405020304" pitchFamily="18" charset="0"/>
                <a:ea typeface="宋体" panose="02010600030101010101" pitchFamily="2" charset="-122"/>
                <a:cs typeface="Times New Roman" panose="02020603050405020304" pitchFamily="18" charset="0"/>
              </a:rPr>
              <a:t>4. ________________   </a:t>
            </a:r>
            <a:r>
              <a:rPr sz="2800" b="1" dirty="0">
                <a:solidFill>
                  <a:schemeClr val="tx1"/>
                </a:solidFill>
                <a:uFillTx/>
                <a:latin typeface="Times New Roman" panose="02020603050405020304" pitchFamily="18" charset="0"/>
                <a:ea typeface="宋体" panose="02010600030101010101" pitchFamily="2" charset="-122"/>
                <a:cs typeface="Times New Roman" panose="02020603050405020304" pitchFamily="18" charset="0"/>
              </a:rPr>
              <a:t>看不见……</a:t>
            </a:r>
          </a:p>
          <a:p>
            <a:pPr fontAlgn="auto">
              <a:lnSpc>
                <a:spcPct val="100000"/>
              </a:lnSpc>
            </a:pPr>
            <a:r>
              <a:rPr lang="en-US" altLang="zh-CN" sz="2800" b="1" dirty="0">
                <a:solidFill>
                  <a:schemeClr val="tx1"/>
                </a:solidFill>
                <a:uFillTx/>
                <a:latin typeface="Times New Roman" panose="02020603050405020304" pitchFamily="18" charset="0"/>
                <a:ea typeface="宋体" panose="02010600030101010101" pitchFamily="2" charset="-122"/>
                <a:cs typeface="Times New Roman" panose="02020603050405020304" pitchFamily="18" charset="0"/>
              </a:rPr>
              <a:t>5. ________________   </a:t>
            </a:r>
            <a:r>
              <a:rPr sz="2800" b="1" dirty="0">
                <a:solidFill>
                  <a:schemeClr val="tx1"/>
                </a:solidFill>
                <a:uFillTx/>
                <a:latin typeface="Times New Roman" panose="02020603050405020304" pitchFamily="18" charset="0"/>
                <a:ea typeface="宋体" panose="02010600030101010101" pitchFamily="2" charset="-122"/>
                <a:cs typeface="Times New Roman" panose="02020603050405020304" pitchFamily="18" charset="0"/>
              </a:rPr>
              <a:t>打扫；横扫</a:t>
            </a:r>
            <a:r>
              <a:rPr lang="en-US" altLang="zh-CN" sz="2800" b="1" dirty="0">
                <a:solidFill>
                  <a:schemeClr val="tx1"/>
                </a:solidFill>
                <a:uFillTx/>
                <a:latin typeface="Times New Roman" panose="02020603050405020304" pitchFamily="18" charset="0"/>
                <a:ea typeface="宋体" panose="02010600030101010101" pitchFamily="2" charset="-122"/>
                <a:cs typeface="Times New Roman" panose="02020603050405020304" pitchFamily="18" charset="0"/>
              </a:rPr>
              <a:t> </a:t>
            </a:r>
          </a:p>
          <a:p>
            <a:pPr fontAlgn="auto">
              <a:lnSpc>
                <a:spcPct val="100000"/>
              </a:lnSpc>
            </a:pPr>
            <a:r>
              <a:rPr lang="en-US" altLang="zh-CN" sz="2800" b="1" dirty="0">
                <a:solidFill>
                  <a:schemeClr val="tx1"/>
                </a:solidFill>
                <a:uFillTx/>
                <a:latin typeface="Times New Roman" panose="02020603050405020304" pitchFamily="18" charset="0"/>
                <a:ea typeface="宋体" panose="02010600030101010101" pitchFamily="2" charset="-122"/>
                <a:cs typeface="Times New Roman" panose="02020603050405020304" pitchFamily="18" charset="0"/>
              </a:rPr>
              <a:t>6. ________________  </a:t>
            </a:r>
            <a:r>
              <a:rPr sz="2800" b="1" dirty="0">
                <a:solidFill>
                  <a:schemeClr val="tx1"/>
                </a:solidFill>
                <a:uFillTx/>
                <a:latin typeface="Times New Roman" panose="02020603050405020304" pitchFamily="18" charset="0"/>
                <a:ea typeface="宋体" panose="02010600030101010101" pitchFamily="2" charset="-122"/>
                <a:cs typeface="Times New Roman" panose="02020603050405020304" pitchFamily="18" charset="0"/>
              </a:rPr>
              <a:t>（快捷而悄声地）移动；溜进……</a:t>
            </a:r>
          </a:p>
          <a:p>
            <a:pPr fontAlgn="auto">
              <a:lnSpc>
                <a:spcPct val="100000"/>
              </a:lnSpc>
            </a:pPr>
            <a:r>
              <a:rPr lang="en-US" altLang="zh-CN" sz="2800" b="1" dirty="0">
                <a:solidFill>
                  <a:schemeClr val="tx1"/>
                </a:solidFill>
                <a:uFillTx/>
                <a:latin typeface="Times New Roman" panose="02020603050405020304" pitchFamily="18" charset="0"/>
                <a:ea typeface="宋体" panose="02010600030101010101" pitchFamily="2" charset="-122"/>
                <a:cs typeface="Times New Roman" panose="02020603050405020304" pitchFamily="18" charset="0"/>
              </a:rPr>
              <a:t>7. ________________  </a:t>
            </a:r>
            <a:r>
              <a:rPr sz="2800" b="1" dirty="0">
                <a:solidFill>
                  <a:schemeClr val="tx1"/>
                </a:solidFill>
                <a:uFillTx/>
                <a:latin typeface="Times New Roman" panose="02020603050405020304" pitchFamily="18" charset="0"/>
                <a:ea typeface="宋体" panose="02010600030101010101" pitchFamily="2" charset="-122"/>
                <a:cs typeface="Times New Roman" panose="02020603050405020304" pitchFamily="18" charset="0"/>
              </a:rPr>
              <a:t>加速</a:t>
            </a:r>
          </a:p>
          <a:p>
            <a:pPr>
              <a:lnSpc>
                <a:spcPts val="3100"/>
              </a:lnSpc>
            </a:pPr>
            <a:endParaRPr lang="en-US" altLang="zh-CN" sz="2800" b="1" dirty="0">
              <a:solidFill>
                <a:schemeClr val="tx1"/>
              </a:solidFill>
              <a:uFillTx/>
              <a:latin typeface="Times New Roman" panose="02020603050405020304" pitchFamily="18" charset="0"/>
              <a:ea typeface="宋体" panose="02010600030101010101" pitchFamily="2" charset="-122"/>
              <a:cs typeface="Times New Roman" panose="02020603050405020304" pitchFamily="18" charset="0"/>
            </a:endParaRPr>
          </a:p>
          <a:p>
            <a:pPr>
              <a:lnSpc>
                <a:spcPts val="3100"/>
              </a:lnSpc>
            </a:pPr>
            <a:endParaRPr lang="en-US" altLang="zh-CN" sz="2800" b="1" dirty="0">
              <a:solidFill>
                <a:schemeClr val="tx1"/>
              </a:solidFill>
              <a:uFillTx/>
              <a:latin typeface="Times New Roman" panose="02020603050405020304" pitchFamily="18" charset="0"/>
              <a:ea typeface="宋体" panose="02010600030101010101" pitchFamily="2" charset="-122"/>
              <a:cs typeface="Times New Roman" panose="02020603050405020304" pitchFamily="18" charset="0"/>
            </a:endParaRPr>
          </a:p>
          <a:p>
            <a:pPr>
              <a:lnSpc>
                <a:spcPts val="3100"/>
              </a:lnSpc>
            </a:pPr>
            <a:endParaRPr lang="en-US" altLang="zh-CN" sz="2800" b="1" dirty="0">
              <a:solidFill>
                <a:schemeClr val="tx1"/>
              </a:solidFill>
              <a:uFillTx/>
              <a:latin typeface="Times New Roman" panose="02020603050405020304" pitchFamily="18" charset="0"/>
              <a:ea typeface="宋体" panose="02010600030101010101" pitchFamily="2" charset="-122"/>
              <a:cs typeface="Times New Roman" panose="02020603050405020304" pitchFamily="18" charset="0"/>
            </a:endParaRPr>
          </a:p>
          <a:p>
            <a:pPr>
              <a:lnSpc>
                <a:spcPts val="3100"/>
              </a:lnSpc>
            </a:pPr>
            <a:r>
              <a:rPr lang="en-US" altLang="zh-CN" sz="2800" b="1" dirty="0">
                <a:latin typeface="宋体" panose="02010600030101010101" pitchFamily="2" charset="-122"/>
                <a:ea typeface="宋体" panose="02010600030101010101" pitchFamily="2" charset="-122"/>
                <a:cs typeface="Times New Roman" panose="02020603050405020304" pitchFamily="18" charset="0"/>
              </a:rPr>
              <a:t>        </a:t>
            </a:r>
          </a:p>
        </p:txBody>
      </p:sp>
      <p:sp>
        <p:nvSpPr>
          <p:cNvPr id="15" name="TextBox 14"/>
          <p:cNvSpPr txBox="1"/>
          <p:nvPr/>
        </p:nvSpPr>
        <p:spPr>
          <a:xfrm>
            <a:off x="2653665" y="2190115"/>
            <a:ext cx="2952750" cy="521970"/>
          </a:xfrm>
          <a:prstGeom prst="rect">
            <a:avLst/>
          </a:prstGeom>
          <a:noFill/>
        </p:spPr>
        <p:txBody>
          <a:bodyPr wrap="square" rtlCol="0">
            <a:spAutoFit/>
          </a:bodyPr>
          <a:lstStyle>
            <a:defPPr>
              <a:defRPr lang="zh-CN"/>
            </a:defPPr>
            <a:lvl1pPr>
              <a:defRPr sz="2000" b="1">
                <a:solidFill>
                  <a:srgbClr val="FF0000"/>
                </a:solidFill>
                <a:latin typeface="Calibri" panose="020F0502020204030204" pitchFamily="34" charset="0"/>
                <a:cs typeface="Times New Roman" panose="02020603050405020304" pitchFamily="18" charset="0"/>
              </a:defRPr>
            </a:lvl1pPr>
          </a:lstStyle>
          <a:p>
            <a:r>
              <a:rPr lang="en-US" altLang="zh-CN" sz="2800" dirty="0"/>
              <a:t>take up </a:t>
            </a:r>
          </a:p>
        </p:txBody>
      </p:sp>
      <p:sp>
        <p:nvSpPr>
          <p:cNvPr id="16" name="TextBox 15"/>
          <p:cNvSpPr txBox="1"/>
          <p:nvPr/>
        </p:nvSpPr>
        <p:spPr>
          <a:xfrm>
            <a:off x="2520950" y="2602230"/>
            <a:ext cx="4131945" cy="521970"/>
          </a:xfrm>
          <a:prstGeom prst="rect">
            <a:avLst/>
          </a:prstGeom>
          <a:noFill/>
        </p:spPr>
        <p:txBody>
          <a:bodyPr wrap="square" rtlCol="0">
            <a:spAutoFit/>
          </a:bodyPr>
          <a:lstStyle>
            <a:defPPr>
              <a:defRPr lang="zh-CN"/>
            </a:defPPr>
            <a:lvl1pPr>
              <a:defRPr sz="2000" b="1">
                <a:solidFill>
                  <a:srgbClr val="FF0000"/>
                </a:solidFill>
                <a:latin typeface="Calibri" panose="020F0502020204030204" pitchFamily="34" charset="0"/>
                <a:cs typeface="Times New Roman" panose="02020603050405020304" pitchFamily="18" charset="0"/>
              </a:defRPr>
            </a:lvl1pPr>
          </a:lstStyle>
          <a:p>
            <a:r>
              <a:rPr lang="en-US" sz="2800" dirty="0"/>
              <a:t>be back on one’s feet</a:t>
            </a:r>
          </a:p>
        </p:txBody>
      </p:sp>
      <p:sp>
        <p:nvSpPr>
          <p:cNvPr id="17" name="TextBox 16"/>
          <p:cNvSpPr txBox="1"/>
          <p:nvPr/>
        </p:nvSpPr>
        <p:spPr>
          <a:xfrm>
            <a:off x="2638425" y="3002915"/>
            <a:ext cx="3429000" cy="521970"/>
          </a:xfrm>
          <a:prstGeom prst="rect">
            <a:avLst/>
          </a:prstGeom>
          <a:noFill/>
        </p:spPr>
        <p:txBody>
          <a:bodyPr wrap="square" rtlCol="0">
            <a:spAutoFit/>
          </a:bodyPr>
          <a:lstStyle>
            <a:defPPr>
              <a:defRPr lang="zh-CN"/>
            </a:defPPr>
            <a:lvl1pPr>
              <a:defRPr sz="2000" b="1">
                <a:solidFill>
                  <a:srgbClr val="FF0000"/>
                </a:solidFill>
                <a:latin typeface="Calibri" panose="020F0502020204030204" pitchFamily="34" charset="0"/>
                <a:cs typeface="Times New Roman" panose="02020603050405020304" pitchFamily="18" charset="0"/>
              </a:defRPr>
            </a:lvl1pPr>
          </a:lstStyle>
          <a:p>
            <a:r>
              <a:rPr lang="en-US" altLang="zh-CN" sz="2800" dirty="0"/>
              <a:t>safety belt</a:t>
            </a:r>
          </a:p>
        </p:txBody>
      </p:sp>
      <p:sp>
        <p:nvSpPr>
          <p:cNvPr id="18" name="TextBox 17"/>
          <p:cNvSpPr txBox="1"/>
          <p:nvPr/>
        </p:nvSpPr>
        <p:spPr>
          <a:xfrm>
            <a:off x="2638425" y="3433445"/>
            <a:ext cx="2952750" cy="521970"/>
          </a:xfrm>
          <a:prstGeom prst="rect">
            <a:avLst/>
          </a:prstGeom>
          <a:noFill/>
        </p:spPr>
        <p:txBody>
          <a:bodyPr wrap="square" rtlCol="0">
            <a:spAutoFit/>
          </a:bodyPr>
          <a:lstStyle>
            <a:defPPr>
              <a:defRPr lang="zh-CN"/>
            </a:defPPr>
            <a:lvl1pPr>
              <a:defRPr sz="2000" b="1">
                <a:solidFill>
                  <a:srgbClr val="FF0000"/>
                </a:solidFill>
                <a:latin typeface="Calibri" panose="020F0502020204030204" pitchFamily="34" charset="0"/>
                <a:cs typeface="Times New Roman" panose="02020603050405020304" pitchFamily="18" charset="0"/>
              </a:defRPr>
            </a:lvl1pPr>
          </a:lstStyle>
          <a:p>
            <a:r>
              <a:rPr lang="en-US" altLang="zh-CN" sz="2800" dirty="0"/>
              <a:t>lose sight of</a:t>
            </a:r>
          </a:p>
        </p:txBody>
      </p:sp>
      <p:sp>
        <p:nvSpPr>
          <p:cNvPr id="19" name="TextBox 18"/>
          <p:cNvSpPr txBox="1"/>
          <p:nvPr/>
        </p:nvSpPr>
        <p:spPr>
          <a:xfrm>
            <a:off x="2653665" y="3881755"/>
            <a:ext cx="2952750" cy="521970"/>
          </a:xfrm>
          <a:prstGeom prst="rect">
            <a:avLst/>
          </a:prstGeom>
          <a:noFill/>
        </p:spPr>
        <p:txBody>
          <a:bodyPr wrap="square" rtlCol="0">
            <a:spAutoFit/>
          </a:bodyPr>
          <a:lstStyle>
            <a:defPPr>
              <a:defRPr lang="zh-CN"/>
            </a:defPPr>
            <a:lvl1pPr>
              <a:defRPr sz="2000" b="1">
                <a:solidFill>
                  <a:srgbClr val="FF0000"/>
                </a:solidFill>
                <a:latin typeface="Calibri" panose="020F0502020204030204" pitchFamily="34" charset="0"/>
                <a:cs typeface="Times New Roman" panose="02020603050405020304" pitchFamily="18" charset="0"/>
              </a:defRPr>
            </a:lvl1pPr>
          </a:lstStyle>
          <a:p>
            <a:r>
              <a:rPr lang="en-US" altLang="zh-CN" sz="2800" dirty="0"/>
              <a:t>sweep up</a:t>
            </a:r>
          </a:p>
        </p:txBody>
      </p:sp>
      <p:sp>
        <p:nvSpPr>
          <p:cNvPr id="20" name="TextBox 19"/>
          <p:cNvSpPr txBox="1"/>
          <p:nvPr/>
        </p:nvSpPr>
        <p:spPr>
          <a:xfrm>
            <a:off x="2653665" y="4277995"/>
            <a:ext cx="2952750" cy="521970"/>
          </a:xfrm>
          <a:prstGeom prst="rect">
            <a:avLst/>
          </a:prstGeom>
          <a:noFill/>
        </p:spPr>
        <p:txBody>
          <a:bodyPr wrap="square" rtlCol="0">
            <a:spAutoFit/>
          </a:bodyPr>
          <a:lstStyle>
            <a:defPPr>
              <a:defRPr lang="zh-CN"/>
            </a:defPPr>
            <a:lvl1pPr>
              <a:defRPr sz="2000" b="1">
                <a:solidFill>
                  <a:srgbClr val="FF0000"/>
                </a:solidFill>
                <a:latin typeface="Calibri" panose="020F0502020204030204" pitchFamily="34" charset="0"/>
                <a:cs typeface="Times New Roman" panose="02020603050405020304" pitchFamily="18" charset="0"/>
              </a:defRPr>
            </a:lvl1pPr>
          </a:lstStyle>
          <a:p>
            <a:r>
              <a:rPr lang="en-US" altLang="zh-CN" sz="2800" dirty="0"/>
              <a:t>slide into</a:t>
            </a:r>
          </a:p>
        </p:txBody>
      </p:sp>
      <p:sp>
        <p:nvSpPr>
          <p:cNvPr id="24" name="TextBox 23"/>
          <p:cNvSpPr txBox="1"/>
          <p:nvPr/>
        </p:nvSpPr>
        <p:spPr>
          <a:xfrm>
            <a:off x="2653665" y="4724400"/>
            <a:ext cx="2952750" cy="521970"/>
          </a:xfrm>
          <a:prstGeom prst="rect">
            <a:avLst/>
          </a:prstGeom>
          <a:noFill/>
        </p:spPr>
        <p:txBody>
          <a:bodyPr wrap="square" rtlCol="0">
            <a:spAutoFit/>
          </a:bodyPr>
          <a:lstStyle>
            <a:defPPr>
              <a:defRPr lang="zh-CN"/>
            </a:defPPr>
            <a:lvl1pPr>
              <a:defRPr sz="2000" b="1">
                <a:solidFill>
                  <a:srgbClr val="FF0000"/>
                </a:solidFill>
                <a:latin typeface="Calibri" panose="020F0502020204030204" pitchFamily="34" charset="0"/>
                <a:cs typeface="Times New Roman" panose="02020603050405020304" pitchFamily="18" charset="0"/>
              </a:defRPr>
            </a:lvl1pPr>
          </a:lstStyle>
          <a:p>
            <a:r>
              <a:rPr lang="en-US" altLang="zh-CN" sz="2800" dirty="0"/>
              <a:t>speed up</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linds(horizont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linds(horizont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linds(horizontal)">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linds(horizontal)">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blinds(horizontal)">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blinds(horizontal)">
                                      <p:cBhvr>
                                        <p:cTn id="3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9" grpId="0"/>
      <p:bldP spid="20" grpId="0"/>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平行四边形 20"/>
          <p:cNvSpPr/>
          <p:nvPr/>
        </p:nvSpPr>
        <p:spPr>
          <a:xfrm>
            <a:off x="1142965" y="746723"/>
            <a:ext cx="3524275" cy="699576"/>
          </a:xfrm>
          <a:prstGeom prst="parallelogram">
            <a:avLst/>
          </a:prstGeom>
          <a:solidFill>
            <a:srgbClr val="22A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
        <p:nvSpPr>
          <p:cNvPr id="22" name="Rectangle 18"/>
          <p:cNvSpPr>
            <a:spLocks noChangeArrowheads="1"/>
          </p:cNvSpPr>
          <p:nvPr/>
        </p:nvSpPr>
        <p:spPr bwMode="auto">
          <a:xfrm>
            <a:off x="1933661" y="881470"/>
            <a:ext cx="1430020" cy="430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fontAlgn="base">
              <a:spcBef>
                <a:spcPct val="0"/>
              </a:spcBef>
              <a:spcAft>
                <a:spcPct val="0"/>
              </a:spcAft>
            </a:pPr>
            <a:r>
              <a:rPr lang="zh-CN" altLang="en-US" sz="2800" b="1" dirty="0">
                <a:solidFill>
                  <a:schemeClr val="bg1"/>
                </a:solidFill>
                <a:latin typeface="宋体" panose="02010600030101010101" pitchFamily="2" charset="-122"/>
                <a:ea typeface="宋体" panose="02010600030101010101" pitchFamily="2" charset="-122"/>
                <a:cs typeface="宋体" panose="02010600030101010101" pitchFamily="2" charset="-122"/>
                <a:sym typeface="Arial" panose="020B0604020202020204"/>
              </a:rPr>
              <a:t>派生单词</a:t>
            </a:r>
          </a:p>
        </p:txBody>
      </p:sp>
      <p:sp>
        <p:nvSpPr>
          <p:cNvPr id="23" name="平行四边形 22"/>
          <p:cNvSpPr/>
          <p:nvPr/>
        </p:nvSpPr>
        <p:spPr>
          <a:xfrm>
            <a:off x="4667241" y="746723"/>
            <a:ext cx="381004" cy="699576"/>
          </a:xfrm>
          <a:prstGeom prst="parallelogram">
            <a:avLst/>
          </a:prstGeom>
          <a:solidFill>
            <a:srgbClr val="7ED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a:ea typeface="微软雅黑" panose="020B0503020204020204" charset="-122"/>
              <a:sym typeface="Arial" panose="020B0604020202020204"/>
            </a:endParaRPr>
          </a:p>
        </p:txBody>
      </p:sp>
      <p:cxnSp>
        <p:nvCxnSpPr>
          <p:cNvPr id="6" name="直接连接符 5"/>
          <p:cNvCxnSpPr/>
          <p:nvPr/>
        </p:nvCxnSpPr>
        <p:spPr>
          <a:xfrm>
            <a:off x="1944432" y="2602522"/>
            <a:ext cx="0" cy="1323382"/>
          </a:xfrm>
          <a:prstGeom prst="line">
            <a:avLst/>
          </a:prstGeom>
          <a:noFill/>
          <a:ln w="19050" cap="flat" cmpd="sng" algn="ctr">
            <a:solidFill>
              <a:srgbClr val="7D7D7D">
                <a:lumMod val="20000"/>
                <a:lumOff val="80000"/>
              </a:srgbClr>
            </a:solidFill>
            <a:prstDash val="solid"/>
            <a:miter lim="800000"/>
          </a:ln>
          <a:effectLst/>
        </p:spPr>
      </p:cxnSp>
      <p:sp>
        <p:nvSpPr>
          <p:cNvPr id="7" name="椭圆 6"/>
          <p:cNvSpPr/>
          <p:nvPr/>
        </p:nvSpPr>
        <p:spPr>
          <a:xfrm>
            <a:off x="1820609" y="2293912"/>
            <a:ext cx="257564" cy="247650"/>
          </a:xfrm>
          <a:prstGeom prst="ellipse">
            <a:avLst/>
          </a:prstGeom>
          <a:solidFill>
            <a:srgbClr val="22ACEC"/>
          </a:solidFill>
          <a:ln w="19050" cap="flat" cmpd="sng" algn="ctr">
            <a:solidFill>
              <a:srgbClr val="7D7D7D">
                <a:lumMod val="20000"/>
                <a:lumOff val="8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sym typeface="Arial" panose="020B0604020202020204"/>
            </a:endParaRPr>
          </a:p>
        </p:txBody>
      </p:sp>
      <p:sp>
        <p:nvSpPr>
          <p:cNvPr id="8" name="矩形 7"/>
          <p:cNvSpPr/>
          <p:nvPr/>
        </p:nvSpPr>
        <p:spPr>
          <a:xfrm>
            <a:off x="2328545" y="1943735"/>
            <a:ext cx="10024110" cy="4861560"/>
          </a:xfrm>
          <a:prstGeom prst="rect">
            <a:avLst/>
          </a:prstGeom>
          <a:noFill/>
        </p:spPr>
        <p:txBody>
          <a:bodyPr wrap="square">
            <a:spAutoFit/>
          </a:bodyPr>
          <a:lstStyle/>
          <a:p>
            <a:pPr>
              <a:lnSpc>
                <a:spcPts val="3100"/>
              </a:lnSpc>
            </a:pPr>
            <a:r>
              <a:rPr lang="en-US" altLang="zh-CN" sz="2000" b="1" dirty="0">
                <a:latin typeface="Times New Roman" panose="02020603050405020304" pitchFamily="18" charset="0"/>
                <a:ea typeface="宋体" panose="02010600030101010101" pitchFamily="2" charset="-122"/>
                <a:cs typeface="Times New Roman" panose="02020603050405020304" pitchFamily="18" charset="0"/>
              </a:rPr>
              <a:t>1.___________   </a:t>
            </a:r>
            <a:r>
              <a:rPr sz="2000" b="1" dirty="0">
                <a:latin typeface="Times New Roman" panose="02020603050405020304" pitchFamily="18" charset="0"/>
                <a:ea typeface="宋体" panose="02010600030101010101" pitchFamily="2" charset="-122"/>
                <a:cs typeface="Times New Roman" panose="02020603050405020304" pitchFamily="18" charset="0"/>
              </a:rPr>
              <a:t>n. 印象；感想；印记</a:t>
            </a:r>
            <a:r>
              <a:rPr lang="en-US" altLang="zh-CN" sz="2000" b="1" dirty="0">
                <a:latin typeface="Times New Roman" panose="02020603050405020304" pitchFamily="18" charset="0"/>
                <a:ea typeface="宋体" panose="02010600030101010101" pitchFamily="2" charset="-122"/>
                <a:cs typeface="Times New Roman" panose="02020603050405020304" pitchFamily="18" charset="0"/>
              </a:rPr>
              <a:t>             ________  vt. </a:t>
            </a:r>
            <a:r>
              <a:rPr sz="2000" b="1" dirty="0">
                <a:latin typeface="Times New Roman" panose="02020603050405020304" pitchFamily="18" charset="0"/>
                <a:ea typeface="宋体" panose="02010600030101010101" pitchFamily="2" charset="-122"/>
                <a:cs typeface="Times New Roman" panose="02020603050405020304" pitchFamily="18" charset="0"/>
              </a:rPr>
              <a:t>给…留下深刻印象</a:t>
            </a:r>
          </a:p>
          <a:p>
            <a:pPr>
              <a:lnSpc>
                <a:spcPts val="3100"/>
              </a:lnSpc>
            </a:pPr>
            <a:r>
              <a:rPr lang="en-US" altLang="zh-CN" sz="2000" b="1" dirty="0">
                <a:latin typeface="Times New Roman" panose="02020603050405020304" pitchFamily="18" charset="0"/>
                <a:ea typeface="宋体" panose="02010600030101010101" pitchFamily="2" charset="-122"/>
                <a:cs typeface="Times New Roman" panose="02020603050405020304" pitchFamily="18" charset="0"/>
              </a:rPr>
              <a:t>2.________   </a:t>
            </a:r>
            <a:r>
              <a:rPr sz="2000" b="1" dirty="0">
                <a:latin typeface="Times New Roman" panose="02020603050405020304" pitchFamily="18" charset="0"/>
                <a:ea typeface="宋体" panose="02010600030101010101" pitchFamily="2" charset="-122"/>
                <a:cs typeface="Times New Roman" panose="02020603050405020304" pitchFamily="18" charset="0"/>
              </a:rPr>
              <a:t>n. 指导；向导；导 </a:t>
            </a:r>
            <a:r>
              <a:rPr lang="zh-CN" altLang="en-US" sz="2000" b="1"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000" b="1" dirty="0">
                <a:latin typeface="Times New Roman" panose="02020603050405020304" pitchFamily="18" charset="0"/>
                <a:ea typeface="宋体" panose="02010600030101010101" pitchFamily="2" charset="-122"/>
                <a:cs typeface="Times New Roman" panose="02020603050405020304" pitchFamily="18" charset="0"/>
              </a:rPr>
              <a:t>___________     vt. </a:t>
            </a:r>
            <a:r>
              <a:rPr sz="2000" b="1" dirty="0">
                <a:latin typeface="Times New Roman" panose="02020603050405020304" pitchFamily="18" charset="0"/>
                <a:ea typeface="宋体" panose="02010600030101010101" pitchFamily="2" charset="-122"/>
                <a:cs typeface="Times New Roman" panose="02020603050405020304" pitchFamily="18" charset="0"/>
              </a:rPr>
              <a:t>指导；指引</a:t>
            </a:r>
          </a:p>
          <a:p>
            <a:pPr>
              <a:lnSpc>
                <a:spcPts val="3100"/>
              </a:lnSpc>
            </a:pPr>
            <a:r>
              <a:rPr lang="en-US" altLang="zh-CN" sz="2000" b="1" dirty="0">
                <a:latin typeface="Times New Roman" panose="02020603050405020304" pitchFamily="18" charset="0"/>
                <a:ea typeface="宋体" panose="02010600030101010101" pitchFamily="2" charset="-122"/>
                <a:cs typeface="Times New Roman" panose="02020603050405020304" pitchFamily="18" charset="0"/>
              </a:rPr>
              <a:t>3.___________   </a:t>
            </a:r>
            <a:r>
              <a:rPr sz="2000" b="1" dirty="0">
                <a:latin typeface="Times New Roman" panose="02020603050405020304" pitchFamily="18" charset="0"/>
                <a:ea typeface="宋体" panose="02010600030101010101" pitchFamily="2" charset="-122"/>
                <a:cs typeface="Times New Roman" panose="02020603050405020304" pitchFamily="18" charset="0"/>
              </a:rPr>
              <a:t>vt. 容忍；忍受</a:t>
            </a:r>
            <a:r>
              <a:rPr lang="zh-CN" altLang="en-US" sz="2000" b="1"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000" b="1" dirty="0">
                <a:latin typeface="Times New Roman" panose="02020603050405020304" pitchFamily="18" charset="0"/>
                <a:ea typeface="宋体" panose="02010600030101010101" pitchFamily="2" charset="-122"/>
                <a:cs typeface="Times New Roman" panose="02020603050405020304" pitchFamily="18" charset="0"/>
              </a:rPr>
              <a:t>___________     adj. </a:t>
            </a:r>
            <a:r>
              <a:rPr sz="2000" b="1" dirty="0">
                <a:latin typeface="Times New Roman" panose="02020603050405020304" pitchFamily="18" charset="0"/>
                <a:ea typeface="宋体" panose="02010600030101010101" pitchFamily="2" charset="-122"/>
                <a:cs typeface="Times New Roman" panose="02020603050405020304" pitchFamily="18" charset="0"/>
              </a:rPr>
              <a:t>容忍的；宽容的</a:t>
            </a:r>
          </a:p>
          <a:p>
            <a:pPr>
              <a:lnSpc>
                <a:spcPts val="3100"/>
              </a:lnSpc>
            </a:pPr>
            <a:r>
              <a:rPr lang="en-US" altLang="zh-CN" sz="2000" b="1" dirty="0">
                <a:latin typeface="Times New Roman" panose="02020603050405020304" pitchFamily="18" charset="0"/>
                <a:ea typeface="宋体" panose="02010600030101010101" pitchFamily="2" charset="-122"/>
                <a:cs typeface="Times New Roman" panose="02020603050405020304" pitchFamily="18" charset="0"/>
              </a:rPr>
              <a:t>4.___________   </a:t>
            </a:r>
            <a:r>
              <a:rPr sz="2000" b="1" dirty="0">
                <a:latin typeface="Times New Roman" panose="02020603050405020304" pitchFamily="18" charset="0"/>
                <a:ea typeface="宋体" panose="02010600030101010101" pitchFamily="2" charset="-122"/>
                <a:cs typeface="Times New Roman" panose="02020603050405020304" pitchFamily="18" charset="0"/>
              </a:rPr>
              <a:t>n. 调整；调节</a:t>
            </a:r>
            <a:r>
              <a:rPr lang="zh-CN" altLang="en-US" sz="2000" b="1"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000" b="1" dirty="0">
                <a:latin typeface="Times New Roman" panose="02020603050405020304" pitchFamily="18" charset="0"/>
                <a:ea typeface="宋体" panose="02010600030101010101" pitchFamily="2" charset="-122"/>
                <a:cs typeface="Times New Roman" panose="02020603050405020304" pitchFamily="18" charset="0"/>
              </a:rPr>
              <a:t>________    </a:t>
            </a:r>
            <a:r>
              <a:rPr lang="en-US" sz="2000" b="1" dirty="0">
                <a:latin typeface="Times New Roman" panose="02020603050405020304" pitchFamily="18" charset="0"/>
                <a:ea typeface="宋体" panose="02010600030101010101" pitchFamily="2" charset="-122"/>
                <a:cs typeface="Times New Roman" panose="02020603050405020304" pitchFamily="18" charset="0"/>
              </a:rPr>
              <a:t>vt. &amp; vi. 调整；调节；适应</a:t>
            </a:r>
            <a:r>
              <a:rPr lang="zh-CN" altLang="en-US" sz="2000" b="1" dirty="0">
                <a:latin typeface="Times New Roman" panose="02020603050405020304" pitchFamily="18" charset="0"/>
                <a:ea typeface="宋体" panose="02010600030101010101" pitchFamily="2" charset="-122"/>
                <a:cs typeface="Times New Roman" panose="02020603050405020304" pitchFamily="18" charset="0"/>
              </a:rPr>
              <a:t> </a:t>
            </a:r>
            <a:endParaRPr lang="en-US" altLang="zh-CN" sz="2000" b="1" dirty="0">
              <a:latin typeface="Times New Roman" panose="02020603050405020304" pitchFamily="18" charset="0"/>
              <a:ea typeface="宋体" panose="02010600030101010101" pitchFamily="2" charset="-122"/>
              <a:cs typeface="Times New Roman" panose="02020603050405020304" pitchFamily="18" charset="0"/>
            </a:endParaRPr>
          </a:p>
          <a:p>
            <a:pPr>
              <a:lnSpc>
                <a:spcPts val="3100"/>
              </a:lnSpc>
            </a:pPr>
            <a:r>
              <a:rPr lang="en-US" altLang="zh-CN" sz="2000" b="1" dirty="0">
                <a:latin typeface="Times New Roman" panose="02020603050405020304" pitchFamily="18" charset="0"/>
                <a:ea typeface="宋体" panose="02010600030101010101" pitchFamily="2" charset="-122"/>
                <a:cs typeface="Times New Roman" panose="02020603050405020304" pitchFamily="18" charset="0"/>
              </a:rPr>
              <a:t>5.__________   </a:t>
            </a:r>
            <a:r>
              <a:rPr sz="2000" b="1" dirty="0">
                <a:latin typeface="Times New Roman" panose="02020603050405020304" pitchFamily="18" charset="0"/>
                <a:ea typeface="宋体" panose="02010600030101010101" pitchFamily="2" charset="-122"/>
                <a:cs typeface="Times New Roman" panose="02020603050405020304" pitchFamily="18" charset="0"/>
              </a:rPr>
              <a:t>n. 接受者；接收器</a:t>
            </a:r>
            <a:r>
              <a:rPr lang="zh-CN" altLang="en-US" sz="2000" b="1"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000" b="1" dirty="0">
                <a:latin typeface="Times New Roman" panose="02020603050405020304" pitchFamily="18" charset="0"/>
                <a:ea typeface="宋体" panose="02010600030101010101" pitchFamily="2" charset="-122"/>
                <a:cs typeface="Times New Roman" panose="02020603050405020304" pitchFamily="18" charset="0"/>
              </a:rPr>
              <a:t>__________   </a:t>
            </a:r>
            <a:r>
              <a:rPr lang="en-US" sz="2000" b="1" dirty="0">
                <a:latin typeface="Times New Roman" panose="02020603050405020304" pitchFamily="18" charset="0"/>
                <a:ea typeface="宋体" panose="02010600030101010101" pitchFamily="2" charset="-122"/>
                <a:cs typeface="Times New Roman" panose="02020603050405020304" pitchFamily="18" charset="0"/>
              </a:rPr>
              <a:t>vt. </a:t>
            </a:r>
            <a:r>
              <a:rPr lang="en-US" altLang="zh-CN" sz="2000" b="1" dirty="0">
                <a:latin typeface="Times New Roman" panose="02020603050405020304" pitchFamily="18" charset="0"/>
                <a:ea typeface="宋体" panose="02010600030101010101" pitchFamily="2" charset="-122"/>
                <a:cs typeface="Times New Roman" panose="02020603050405020304" pitchFamily="18" charset="0"/>
              </a:rPr>
              <a:t> 接收；收到   </a:t>
            </a:r>
          </a:p>
          <a:p>
            <a:pPr>
              <a:lnSpc>
                <a:spcPts val="3100"/>
              </a:lnSpc>
            </a:pPr>
            <a:r>
              <a:rPr lang="en-US" altLang="zh-CN" sz="2000" b="1" dirty="0">
                <a:latin typeface="Times New Roman" panose="02020603050405020304" pitchFamily="18" charset="0"/>
                <a:ea typeface="宋体" panose="02010600030101010101" pitchFamily="2" charset="-122"/>
                <a:cs typeface="Times New Roman" panose="02020603050405020304" pitchFamily="18" charset="0"/>
              </a:rPr>
              <a:t>6.________   </a:t>
            </a:r>
            <a:r>
              <a:rPr sz="2000" b="1" dirty="0">
                <a:latin typeface="Times New Roman" panose="02020603050405020304" pitchFamily="18" charset="0"/>
                <a:ea typeface="宋体" panose="02010600030101010101" pitchFamily="2" charset="-122"/>
                <a:cs typeface="Times New Roman" panose="02020603050405020304" pitchFamily="18" charset="0"/>
              </a:rPr>
              <a:t>adj. 贪吃的；贪婪的</a:t>
            </a:r>
            <a:r>
              <a:rPr lang="zh-CN" altLang="en-US" sz="2000" b="1"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000" b="1" dirty="0">
                <a:latin typeface="Times New Roman" panose="02020603050405020304" pitchFamily="18" charset="0"/>
                <a:ea typeface="宋体" panose="02010600030101010101" pitchFamily="2" charset="-122"/>
                <a:cs typeface="Times New Roman" panose="02020603050405020304" pitchFamily="18" charset="0"/>
              </a:rPr>
              <a:t>___________ n. </a:t>
            </a:r>
            <a:r>
              <a:rPr sz="2000" b="1" dirty="0">
                <a:latin typeface="Times New Roman" panose="02020603050405020304" pitchFamily="18" charset="0"/>
                <a:ea typeface="宋体" panose="02010600030101010101" pitchFamily="2" charset="-122"/>
                <a:cs typeface="Times New Roman" panose="02020603050405020304" pitchFamily="18" charset="0"/>
              </a:rPr>
              <a:t>贪婪；贪欲</a:t>
            </a:r>
            <a:r>
              <a:rPr lang="en-US" altLang="zh-CN" sz="2000" b="1" dirty="0">
                <a:latin typeface="Times New Roman" panose="02020603050405020304" pitchFamily="18" charset="0"/>
                <a:ea typeface="宋体" panose="02010600030101010101" pitchFamily="2" charset="-122"/>
                <a:cs typeface="Times New Roman" panose="02020603050405020304" pitchFamily="18" charset="0"/>
              </a:rPr>
              <a:t> </a:t>
            </a:r>
          </a:p>
          <a:p>
            <a:pPr>
              <a:lnSpc>
                <a:spcPts val="3100"/>
              </a:lnSpc>
            </a:pPr>
            <a:r>
              <a:rPr lang="en-US" altLang="zh-CN" sz="2000" b="1" dirty="0">
                <a:latin typeface="Times New Roman" panose="02020603050405020304" pitchFamily="18" charset="0"/>
                <a:ea typeface="宋体" panose="02010600030101010101" pitchFamily="2" charset="-122"/>
                <a:cs typeface="Times New Roman" panose="02020603050405020304" pitchFamily="18" charset="0"/>
              </a:rPr>
              <a:t>7._____________   </a:t>
            </a:r>
            <a:r>
              <a:rPr sz="2000" b="1">
                <a:latin typeface="Times New Roman" panose="02020603050405020304" pitchFamily="18" charset="0"/>
                <a:ea typeface="宋体" panose="02010600030101010101" pitchFamily="2" charset="-122"/>
                <a:cs typeface="Times New Roman" panose="02020603050405020304" pitchFamily="18" charset="0"/>
              </a:rPr>
              <a:t>n. 代表；典型人物</a:t>
            </a:r>
            <a:r>
              <a:rPr lang="zh-CN" altLang="en-US" sz="2000" b="1"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000" b="1" dirty="0">
                <a:latin typeface="Times New Roman" panose="02020603050405020304" pitchFamily="18" charset="0"/>
                <a:ea typeface="宋体" panose="02010600030101010101" pitchFamily="2" charset="-122"/>
                <a:cs typeface="Times New Roman" panose="02020603050405020304" pitchFamily="18" charset="0"/>
                <a:sym typeface="+mn-ea"/>
              </a:rPr>
              <a:t>_________     vt. </a:t>
            </a:r>
            <a:r>
              <a:rPr sz="2000" b="1" dirty="0">
                <a:latin typeface="Times New Roman" panose="02020603050405020304" pitchFamily="18" charset="0"/>
                <a:ea typeface="宋体" panose="02010600030101010101" pitchFamily="2" charset="-122"/>
                <a:cs typeface="Times New Roman" panose="02020603050405020304" pitchFamily="18" charset="0"/>
                <a:sym typeface="+mn-ea"/>
              </a:rPr>
              <a:t>代表；表现</a:t>
            </a:r>
          </a:p>
          <a:p>
            <a:pPr>
              <a:lnSpc>
                <a:spcPts val="3100"/>
              </a:lnSpc>
            </a:pPr>
            <a:r>
              <a:rPr lang="en-US" altLang="zh-CN" sz="2000" b="1" dirty="0">
                <a:latin typeface="Times New Roman" panose="02020603050405020304" pitchFamily="18" charset="0"/>
                <a:ea typeface="宋体" panose="02010600030101010101" pitchFamily="2" charset="-122"/>
                <a:cs typeface="Times New Roman" panose="02020603050405020304" pitchFamily="18" charset="0"/>
              </a:rPr>
              <a:t>8.__________  </a:t>
            </a:r>
            <a:r>
              <a:rPr sz="2000" b="1" dirty="0">
                <a:latin typeface="Times New Roman" panose="02020603050405020304" pitchFamily="18" charset="0"/>
                <a:ea typeface="宋体" panose="02010600030101010101" pitchFamily="2" charset="-122"/>
                <a:cs typeface="Times New Roman" panose="02020603050405020304" pitchFamily="18" charset="0"/>
              </a:rPr>
              <a:t>n. 定居；解决</a:t>
            </a:r>
            <a:r>
              <a:rPr lang="zh-CN" altLang="en-US" sz="2000" b="1"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000" b="1" dirty="0">
                <a:latin typeface="Times New Roman" panose="02020603050405020304" pitchFamily="18" charset="0"/>
                <a:ea typeface="宋体" panose="02010600030101010101" pitchFamily="2" charset="-122"/>
                <a:cs typeface="Times New Roman" panose="02020603050405020304" pitchFamily="18" charset="0"/>
                <a:sym typeface="+mn-ea"/>
              </a:rPr>
              <a:t>___________    </a:t>
            </a:r>
            <a:r>
              <a:rPr lang="en-US" sz="2000" b="1" dirty="0">
                <a:latin typeface="Times New Roman" panose="02020603050405020304" pitchFamily="18" charset="0"/>
                <a:ea typeface="宋体" panose="02010600030101010101" pitchFamily="2" charset="-122"/>
                <a:cs typeface="Times New Roman" panose="02020603050405020304" pitchFamily="18" charset="0"/>
                <a:sym typeface="+mn-ea"/>
              </a:rPr>
              <a:t>vt. &amp; vi 定居；结算；停留</a:t>
            </a:r>
          </a:p>
          <a:p>
            <a:pPr>
              <a:lnSpc>
                <a:spcPts val="3100"/>
              </a:lnSpc>
            </a:pPr>
            <a:r>
              <a:rPr lang="en-US" altLang="zh-CN" sz="2000" b="1" dirty="0">
                <a:latin typeface="Times New Roman" panose="02020603050405020304" pitchFamily="18" charset="0"/>
                <a:ea typeface="宋体" panose="02010600030101010101" pitchFamily="2" charset="-122"/>
                <a:cs typeface="Times New Roman" panose="02020603050405020304" pitchFamily="18" charset="0"/>
              </a:rPr>
              <a:t>9.________   </a:t>
            </a:r>
            <a:r>
              <a:rPr sz="2000" b="1" dirty="0" err="1">
                <a:latin typeface="Times New Roman" panose="02020603050405020304" pitchFamily="18" charset="0"/>
                <a:ea typeface="宋体" panose="02010600030101010101" pitchFamily="2" charset="-122"/>
                <a:cs typeface="Times New Roman" panose="02020603050405020304" pitchFamily="18" charset="0"/>
              </a:rPr>
              <a:t>vt. 回收利用；再利用</a:t>
            </a:r>
            <a:r>
              <a:rPr lang="zh-CN" altLang="en-US" sz="2000" b="1"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000" b="1" dirty="0">
                <a:latin typeface="Times New Roman" panose="02020603050405020304" pitchFamily="18" charset="0"/>
                <a:ea typeface="宋体" panose="02010600030101010101" pitchFamily="2" charset="-122"/>
                <a:cs typeface="Times New Roman" panose="02020603050405020304" pitchFamily="18" charset="0"/>
              </a:rPr>
              <a:t>___________   </a:t>
            </a:r>
            <a:r>
              <a:rPr sz="2000" b="1" dirty="0">
                <a:latin typeface="Times New Roman" panose="02020603050405020304" pitchFamily="18" charset="0"/>
                <a:ea typeface="宋体" panose="02010600030101010101" pitchFamily="2" charset="-122"/>
                <a:cs typeface="Times New Roman" panose="02020603050405020304" pitchFamily="18" charset="0"/>
              </a:rPr>
              <a:t>adj.可回收利用的</a:t>
            </a:r>
          </a:p>
          <a:p>
            <a:pPr>
              <a:lnSpc>
                <a:spcPts val="3100"/>
              </a:lnSpc>
            </a:pPr>
            <a:r>
              <a:rPr lang="en-US" sz="2000" b="1" dirty="0">
                <a:latin typeface="Times New Roman" panose="02020603050405020304" pitchFamily="18" charset="0"/>
                <a:ea typeface="宋体" panose="02010600030101010101" pitchFamily="2" charset="-122"/>
                <a:cs typeface="Times New Roman" panose="02020603050405020304" pitchFamily="18" charset="0"/>
              </a:rPr>
              <a:t>10. ________ adj. 乐观（主义）的                  ___________   n. </a:t>
            </a:r>
            <a:r>
              <a:rPr lang="zh-CN" altLang="en-US" sz="2000" b="1" dirty="0">
                <a:latin typeface="Times New Roman" panose="02020603050405020304" pitchFamily="18" charset="0"/>
                <a:ea typeface="宋体" panose="02010600030101010101" pitchFamily="2" charset="-122"/>
                <a:cs typeface="Times New Roman" panose="02020603050405020304" pitchFamily="18" charset="0"/>
              </a:rPr>
              <a:t>乐观主义</a:t>
            </a:r>
          </a:p>
          <a:p>
            <a:pPr>
              <a:lnSpc>
                <a:spcPts val="3100"/>
              </a:lnSpc>
            </a:pPr>
            <a:r>
              <a:rPr lang="en-US" altLang="zh-CN" sz="2000" b="1" dirty="0">
                <a:latin typeface="Times New Roman" panose="02020603050405020304" pitchFamily="18" charset="0"/>
                <a:ea typeface="宋体" panose="02010600030101010101" pitchFamily="2" charset="-122"/>
                <a:cs typeface="Times New Roman" panose="02020603050405020304" pitchFamily="18" charset="0"/>
              </a:rPr>
              <a:t>11. __________ n. 动机                                      ___________ vt. 激励；激发</a:t>
            </a:r>
          </a:p>
          <a:p>
            <a:pPr>
              <a:lnSpc>
                <a:spcPts val="3100"/>
              </a:lnSpc>
            </a:pPr>
            <a:endParaRPr sz="2000" b="1" dirty="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10" name="椭圆 9"/>
          <p:cNvSpPr/>
          <p:nvPr/>
        </p:nvSpPr>
        <p:spPr>
          <a:xfrm>
            <a:off x="1820609" y="3925904"/>
            <a:ext cx="257564" cy="247650"/>
          </a:xfrm>
          <a:prstGeom prst="ellipse">
            <a:avLst/>
          </a:prstGeom>
          <a:solidFill>
            <a:srgbClr val="22ACEC"/>
          </a:solidFill>
          <a:ln w="19050" cap="flat" cmpd="sng" algn="ctr">
            <a:solidFill>
              <a:srgbClr val="7D7D7D">
                <a:lumMod val="20000"/>
                <a:lumOff val="8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sym typeface="Arial" panose="020B0604020202020204"/>
            </a:endParaRPr>
          </a:p>
        </p:txBody>
      </p:sp>
      <p:cxnSp>
        <p:nvCxnSpPr>
          <p:cNvPr id="13" name="直接连接符 12"/>
          <p:cNvCxnSpPr/>
          <p:nvPr/>
        </p:nvCxnSpPr>
        <p:spPr>
          <a:xfrm>
            <a:off x="1933545" y="4175512"/>
            <a:ext cx="0" cy="1323382"/>
          </a:xfrm>
          <a:prstGeom prst="line">
            <a:avLst/>
          </a:prstGeom>
          <a:noFill/>
          <a:ln w="19050" cap="flat" cmpd="sng" algn="ctr">
            <a:solidFill>
              <a:srgbClr val="7D7D7D">
                <a:lumMod val="20000"/>
                <a:lumOff val="80000"/>
              </a:srgbClr>
            </a:solidFill>
            <a:prstDash val="solid"/>
            <a:miter lim="800000"/>
          </a:ln>
          <a:effectLst/>
        </p:spPr>
      </p:cxnSp>
      <p:sp>
        <p:nvSpPr>
          <p:cNvPr id="14" name="椭圆 13"/>
          <p:cNvSpPr/>
          <p:nvPr/>
        </p:nvSpPr>
        <p:spPr>
          <a:xfrm>
            <a:off x="1809721" y="5498894"/>
            <a:ext cx="257564" cy="247650"/>
          </a:xfrm>
          <a:prstGeom prst="ellipse">
            <a:avLst/>
          </a:prstGeom>
          <a:solidFill>
            <a:srgbClr val="22ACEC"/>
          </a:solidFill>
          <a:ln w="19050" cap="flat" cmpd="sng" algn="ctr">
            <a:solidFill>
              <a:srgbClr val="7D7D7D">
                <a:lumMod val="20000"/>
                <a:lumOff val="8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sym typeface="Arial" panose="020B0604020202020204"/>
            </a:endParaRPr>
          </a:p>
        </p:txBody>
      </p:sp>
      <p:pic>
        <p:nvPicPr>
          <p:cNvPr id="2" name="图片 1" descr="66"/>
          <p:cNvPicPr>
            <a:picLocks noChangeAspect="1"/>
          </p:cNvPicPr>
          <p:nvPr/>
        </p:nvPicPr>
        <p:blipFill>
          <a:blip r:embed="rId3" cstate="print"/>
          <a:stretch>
            <a:fillRect/>
          </a:stretch>
        </p:blipFill>
        <p:spPr>
          <a:xfrm>
            <a:off x="327660" y="642918"/>
            <a:ext cx="762000" cy="746760"/>
          </a:xfrm>
          <a:prstGeom prst="rect">
            <a:avLst/>
          </a:prstGeom>
        </p:spPr>
      </p:pic>
      <p:cxnSp>
        <p:nvCxnSpPr>
          <p:cNvPr id="16" name="直接箭头连接符 15"/>
          <p:cNvCxnSpPr/>
          <p:nvPr/>
        </p:nvCxnSpPr>
        <p:spPr>
          <a:xfrm>
            <a:off x="6444707" y="5497424"/>
            <a:ext cx="381003"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直接箭头连接符 23"/>
          <p:cNvCxnSpPr/>
          <p:nvPr/>
        </p:nvCxnSpPr>
        <p:spPr>
          <a:xfrm>
            <a:off x="6427175" y="2565743"/>
            <a:ext cx="381003"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直接箭头连接符 24"/>
          <p:cNvCxnSpPr/>
          <p:nvPr/>
        </p:nvCxnSpPr>
        <p:spPr>
          <a:xfrm>
            <a:off x="6444320" y="2954799"/>
            <a:ext cx="381003"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直接箭头连接符 25"/>
          <p:cNvCxnSpPr/>
          <p:nvPr/>
        </p:nvCxnSpPr>
        <p:spPr>
          <a:xfrm>
            <a:off x="6427563" y="3427895"/>
            <a:ext cx="381003"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直接箭头连接符 26"/>
          <p:cNvCxnSpPr/>
          <p:nvPr/>
        </p:nvCxnSpPr>
        <p:spPr>
          <a:xfrm>
            <a:off x="6444708" y="3753284"/>
            <a:ext cx="381003"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直接箭头连接符 27"/>
          <p:cNvCxnSpPr/>
          <p:nvPr/>
        </p:nvCxnSpPr>
        <p:spPr>
          <a:xfrm>
            <a:off x="6444463" y="4523971"/>
            <a:ext cx="381003"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2632669" y="1972471"/>
            <a:ext cx="1619261" cy="398780"/>
          </a:xfrm>
          <a:prstGeom prst="rect">
            <a:avLst/>
          </a:prstGeom>
          <a:noFill/>
        </p:spPr>
        <p:txBody>
          <a:bodyPr wrap="square" rtlCol="0">
            <a:spAutoFit/>
          </a:bodyPr>
          <a:lstStyle>
            <a:defPPr>
              <a:defRPr lang="zh-CN"/>
            </a:defPPr>
            <a:lvl1pPr>
              <a:defRPr sz="2000" b="1">
                <a:solidFill>
                  <a:srgbClr val="FF0000"/>
                </a:solidFill>
                <a:latin typeface="Calibri" panose="020F0502020204030204" pitchFamily="34" charset="0"/>
                <a:cs typeface="Times New Roman" panose="02020603050405020304" pitchFamily="18" charset="0"/>
              </a:defRPr>
            </a:lvl1pPr>
          </a:lstStyle>
          <a:p>
            <a:r>
              <a:rPr lang="en-US" altLang="zh-CN" dirty="0"/>
              <a:t>impression</a:t>
            </a:r>
          </a:p>
        </p:txBody>
      </p:sp>
      <p:sp>
        <p:nvSpPr>
          <p:cNvPr id="41" name="TextBox 40"/>
          <p:cNvSpPr txBox="1"/>
          <p:nvPr/>
        </p:nvSpPr>
        <p:spPr>
          <a:xfrm>
            <a:off x="7278007" y="1973166"/>
            <a:ext cx="2095515" cy="398780"/>
          </a:xfrm>
          <a:prstGeom prst="rect">
            <a:avLst/>
          </a:prstGeom>
          <a:noFill/>
        </p:spPr>
        <p:txBody>
          <a:bodyPr wrap="square" rtlCol="0">
            <a:spAutoFit/>
          </a:bodyPr>
          <a:lstStyle>
            <a:defPPr>
              <a:defRPr lang="zh-CN"/>
            </a:defPPr>
            <a:lvl1pPr>
              <a:defRPr sz="2000" b="1">
                <a:solidFill>
                  <a:srgbClr val="FF0000"/>
                </a:solidFill>
                <a:latin typeface="Calibri" panose="020F0502020204030204" pitchFamily="34" charset="0"/>
                <a:cs typeface="Times New Roman" panose="02020603050405020304" pitchFamily="18" charset="0"/>
              </a:defRPr>
            </a:lvl1pPr>
          </a:lstStyle>
          <a:p>
            <a:r>
              <a:rPr lang="en-US" dirty="0"/>
              <a:t>impress</a:t>
            </a:r>
          </a:p>
        </p:txBody>
      </p:sp>
      <p:sp>
        <p:nvSpPr>
          <p:cNvPr id="42" name="TextBox 41"/>
          <p:cNvSpPr txBox="1"/>
          <p:nvPr/>
        </p:nvSpPr>
        <p:spPr>
          <a:xfrm>
            <a:off x="2632691" y="2358968"/>
            <a:ext cx="1619261" cy="398780"/>
          </a:xfrm>
          <a:prstGeom prst="rect">
            <a:avLst/>
          </a:prstGeom>
          <a:noFill/>
        </p:spPr>
        <p:txBody>
          <a:bodyPr wrap="square" rtlCol="0">
            <a:spAutoFit/>
          </a:bodyPr>
          <a:lstStyle>
            <a:defPPr>
              <a:defRPr lang="zh-CN"/>
            </a:defPPr>
            <a:lvl1pPr>
              <a:defRPr sz="2000" b="1">
                <a:solidFill>
                  <a:srgbClr val="FF0000"/>
                </a:solidFill>
                <a:latin typeface="Calibri" panose="020F0502020204030204" pitchFamily="34" charset="0"/>
                <a:cs typeface="Times New Roman" panose="02020603050405020304" pitchFamily="18" charset="0"/>
              </a:defRPr>
            </a:lvl1pPr>
          </a:lstStyle>
          <a:p>
            <a:r>
              <a:rPr lang="en-US" altLang="zh-CN" dirty="0"/>
              <a:t>guide</a:t>
            </a:r>
          </a:p>
        </p:txBody>
      </p:sp>
      <p:sp>
        <p:nvSpPr>
          <p:cNvPr id="43" name="TextBox 42"/>
          <p:cNvSpPr txBox="1"/>
          <p:nvPr/>
        </p:nvSpPr>
        <p:spPr>
          <a:xfrm>
            <a:off x="7248329" y="2358865"/>
            <a:ext cx="1619261" cy="398780"/>
          </a:xfrm>
          <a:prstGeom prst="rect">
            <a:avLst/>
          </a:prstGeom>
          <a:noFill/>
        </p:spPr>
        <p:txBody>
          <a:bodyPr wrap="square" rtlCol="0">
            <a:spAutoFit/>
          </a:bodyPr>
          <a:lstStyle>
            <a:defPPr>
              <a:defRPr lang="zh-CN"/>
            </a:defPPr>
            <a:lvl1pPr>
              <a:defRPr sz="2000" b="1">
                <a:solidFill>
                  <a:srgbClr val="FF0000"/>
                </a:solidFill>
                <a:latin typeface="Calibri" panose="020F0502020204030204" pitchFamily="34" charset="0"/>
                <a:cs typeface="Times New Roman" panose="02020603050405020304" pitchFamily="18" charset="0"/>
              </a:defRPr>
            </a:lvl1pPr>
          </a:lstStyle>
          <a:p>
            <a:r>
              <a:rPr lang="en-US" altLang="zh-CN" dirty="0"/>
              <a:t>guide</a:t>
            </a:r>
          </a:p>
        </p:txBody>
      </p:sp>
      <p:sp>
        <p:nvSpPr>
          <p:cNvPr id="44" name="TextBox 43"/>
          <p:cNvSpPr txBox="1"/>
          <p:nvPr/>
        </p:nvSpPr>
        <p:spPr>
          <a:xfrm>
            <a:off x="2680276" y="2757889"/>
            <a:ext cx="1619261" cy="398780"/>
          </a:xfrm>
          <a:prstGeom prst="rect">
            <a:avLst/>
          </a:prstGeom>
          <a:noFill/>
        </p:spPr>
        <p:txBody>
          <a:bodyPr wrap="square" rtlCol="0">
            <a:spAutoFit/>
          </a:bodyPr>
          <a:lstStyle>
            <a:defPPr>
              <a:defRPr lang="zh-CN"/>
            </a:defPPr>
            <a:lvl1pPr>
              <a:defRPr sz="2000" b="1">
                <a:solidFill>
                  <a:srgbClr val="FF0000"/>
                </a:solidFill>
                <a:latin typeface="Calibri" panose="020F0502020204030204" pitchFamily="34" charset="0"/>
                <a:cs typeface="Times New Roman" panose="02020603050405020304" pitchFamily="18" charset="0"/>
              </a:defRPr>
            </a:lvl1pPr>
          </a:lstStyle>
          <a:p>
            <a:r>
              <a:rPr lang="en-US" altLang="zh-CN" dirty="0"/>
              <a:t>tolerate</a:t>
            </a:r>
          </a:p>
        </p:txBody>
      </p:sp>
      <p:sp>
        <p:nvSpPr>
          <p:cNvPr id="45" name="TextBox 44"/>
          <p:cNvSpPr txBox="1"/>
          <p:nvPr/>
        </p:nvSpPr>
        <p:spPr>
          <a:xfrm>
            <a:off x="7277817" y="2757766"/>
            <a:ext cx="2000264" cy="398780"/>
          </a:xfrm>
          <a:prstGeom prst="rect">
            <a:avLst/>
          </a:prstGeom>
          <a:noFill/>
        </p:spPr>
        <p:txBody>
          <a:bodyPr wrap="square" rtlCol="0">
            <a:spAutoFit/>
          </a:bodyPr>
          <a:lstStyle>
            <a:defPPr>
              <a:defRPr lang="zh-CN"/>
            </a:defPPr>
            <a:lvl1pPr>
              <a:defRPr sz="2000" b="1">
                <a:solidFill>
                  <a:srgbClr val="FF0000"/>
                </a:solidFill>
                <a:latin typeface="Calibri" panose="020F0502020204030204" pitchFamily="34" charset="0"/>
                <a:cs typeface="Times New Roman" panose="02020603050405020304" pitchFamily="18" charset="0"/>
              </a:defRPr>
            </a:lvl1pPr>
          </a:lstStyle>
          <a:p>
            <a:r>
              <a:rPr lang="en-US" altLang="zh-CN" dirty="0"/>
              <a:t>tolerant</a:t>
            </a:r>
          </a:p>
        </p:txBody>
      </p:sp>
      <p:sp>
        <p:nvSpPr>
          <p:cNvPr id="46" name="TextBox 45"/>
          <p:cNvSpPr txBox="1"/>
          <p:nvPr/>
        </p:nvSpPr>
        <p:spPr>
          <a:xfrm>
            <a:off x="2632468" y="3156647"/>
            <a:ext cx="1619261" cy="398780"/>
          </a:xfrm>
          <a:prstGeom prst="rect">
            <a:avLst/>
          </a:prstGeom>
          <a:noFill/>
        </p:spPr>
        <p:txBody>
          <a:bodyPr wrap="square" rtlCol="0">
            <a:spAutoFit/>
          </a:bodyPr>
          <a:lstStyle>
            <a:defPPr>
              <a:defRPr lang="zh-CN"/>
            </a:defPPr>
            <a:lvl1pPr>
              <a:defRPr sz="2000" b="1">
                <a:solidFill>
                  <a:srgbClr val="FF0000"/>
                </a:solidFill>
                <a:latin typeface="Calibri" panose="020F0502020204030204" pitchFamily="34" charset="0"/>
                <a:cs typeface="Times New Roman" panose="02020603050405020304" pitchFamily="18" charset="0"/>
              </a:defRPr>
            </a:lvl1pPr>
          </a:lstStyle>
          <a:p>
            <a:r>
              <a:rPr lang="en-US" altLang="zh-CN" dirty="0"/>
              <a:t>adjustment</a:t>
            </a:r>
          </a:p>
        </p:txBody>
      </p:sp>
      <p:sp>
        <p:nvSpPr>
          <p:cNvPr id="47" name="TextBox 46"/>
          <p:cNvSpPr txBox="1"/>
          <p:nvPr/>
        </p:nvSpPr>
        <p:spPr>
          <a:xfrm>
            <a:off x="7248266" y="3128175"/>
            <a:ext cx="1619261" cy="398780"/>
          </a:xfrm>
          <a:prstGeom prst="rect">
            <a:avLst/>
          </a:prstGeom>
          <a:noFill/>
        </p:spPr>
        <p:txBody>
          <a:bodyPr wrap="square" rtlCol="0">
            <a:spAutoFit/>
          </a:bodyPr>
          <a:lstStyle>
            <a:defPPr>
              <a:defRPr lang="zh-CN"/>
            </a:defPPr>
            <a:lvl1pPr>
              <a:defRPr sz="2000" b="1">
                <a:solidFill>
                  <a:srgbClr val="FF0000"/>
                </a:solidFill>
                <a:latin typeface="Calibri" panose="020F0502020204030204" pitchFamily="34" charset="0"/>
                <a:cs typeface="Times New Roman" panose="02020603050405020304" pitchFamily="18" charset="0"/>
              </a:defRPr>
            </a:lvl1pPr>
          </a:lstStyle>
          <a:p>
            <a:r>
              <a:rPr lang="en-US" dirty="0"/>
              <a:t>adjust</a:t>
            </a:r>
          </a:p>
        </p:txBody>
      </p:sp>
      <p:sp>
        <p:nvSpPr>
          <p:cNvPr id="48" name="TextBox 47"/>
          <p:cNvSpPr txBox="1"/>
          <p:nvPr/>
        </p:nvSpPr>
        <p:spPr>
          <a:xfrm>
            <a:off x="2632690" y="3555493"/>
            <a:ext cx="1714512" cy="398780"/>
          </a:xfrm>
          <a:prstGeom prst="rect">
            <a:avLst/>
          </a:prstGeom>
          <a:noFill/>
        </p:spPr>
        <p:txBody>
          <a:bodyPr wrap="square" rtlCol="0">
            <a:spAutoFit/>
          </a:bodyPr>
          <a:lstStyle>
            <a:defPPr>
              <a:defRPr lang="zh-CN"/>
            </a:defPPr>
            <a:lvl1pPr>
              <a:defRPr sz="2000" b="1">
                <a:solidFill>
                  <a:srgbClr val="FF0000"/>
                </a:solidFill>
                <a:latin typeface="Calibri" panose="020F0502020204030204" pitchFamily="34" charset="0"/>
                <a:cs typeface="Times New Roman" panose="02020603050405020304" pitchFamily="18" charset="0"/>
              </a:defRPr>
            </a:lvl1pPr>
          </a:lstStyle>
          <a:p>
            <a:r>
              <a:rPr lang="en-US" altLang="zh-CN" dirty="0"/>
              <a:t>receiver</a:t>
            </a:r>
          </a:p>
        </p:txBody>
      </p:sp>
      <p:sp>
        <p:nvSpPr>
          <p:cNvPr id="49" name="TextBox 48"/>
          <p:cNvSpPr txBox="1"/>
          <p:nvPr/>
        </p:nvSpPr>
        <p:spPr>
          <a:xfrm>
            <a:off x="7277478" y="3536537"/>
            <a:ext cx="1619261" cy="398780"/>
          </a:xfrm>
          <a:prstGeom prst="rect">
            <a:avLst/>
          </a:prstGeom>
          <a:noFill/>
        </p:spPr>
        <p:txBody>
          <a:bodyPr wrap="square" rtlCol="0">
            <a:spAutoFit/>
          </a:bodyPr>
          <a:lstStyle>
            <a:defPPr>
              <a:defRPr lang="zh-CN"/>
            </a:defPPr>
            <a:lvl1pPr>
              <a:defRPr sz="2000" b="1">
                <a:solidFill>
                  <a:srgbClr val="FF0000"/>
                </a:solidFill>
                <a:latin typeface="Calibri" panose="020F0502020204030204" pitchFamily="34" charset="0"/>
                <a:cs typeface="Times New Roman" panose="02020603050405020304" pitchFamily="18" charset="0"/>
              </a:defRPr>
            </a:lvl1pPr>
          </a:lstStyle>
          <a:p>
            <a:r>
              <a:rPr lang="en-US" altLang="zh-CN" dirty="0"/>
              <a:t>receive</a:t>
            </a:r>
          </a:p>
        </p:txBody>
      </p:sp>
      <p:sp>
        <p:nvSpPr>
          <p:cNvPr id="50" name="TextBox 49"/>
          <p:cNvSpPr txBox="1"/>
          <p:nvPr/>
        </p:nvSpPr>
        <p:spPr>
          <a:xfrm>
            <a:off x="2680516" y="3953866"/>
            <a:ext cx="1619261" cy="398780"/>
          </a:xfrm>
          <a:prstGeom prst="rect">
            <a:avLst/>
          </a:prstGeom>
          <a:noFill/>
        </p:spPr>
        <p:txBody>
          <a:bodyPr wrap="square" rtlCol="0">
            <a:spAutoFit/>
          </a:bodyPr>
          <a:lstStyle>
            <a:defPPr>
              <a:defRPr lang="zh-CN"/>
            </a:defPPr>
            <a:lvl1pPr>
              <a:defRPr sz="2000" b="1">
                <a:solidFill>
                  <a:srgbClr val="FF0000"/>
                </a:solidFill>
                <a:latin typeface="Calibri" panose="020F0502020204030204" pitchFamily="34" charset="0"/>
                <a:cs typeface="Times New Roman" panose="02020603050405020304" pitchFamily="18" charset="0"/>
              </a:defRPr>
            </a:lvl1pPr>
          </a:lstStyle>
          <a:p>
            <a:r>
              <a:rPr lang="en-US" dirty="0"/>
              <a:t>greedy</a:t>
            </a:r>
          </a:p>
        </p:txBody>
      </p:sp>
      <p:sp>
        <p:nvSpPr>
          <p:cNvPr id="51" name="TextBox 50"/>
          <p:cNvSpPr txBox="1"/>
          <p:nvPr/>
        </p:nvSpPr>
        <p:spPr>
          <a:xfrm>
            <a:off x="7248329" y="3934856"/>
            <a:ext cx="1619261" cy="398780"/>
          </a:xfrm>
          <a:prstGeom prst="rect">
            <a:avLst/>
          </a:prstGeom>
          <a:noFill/>
        </p:spPr>
        <p:txBody>
          <a:bodyPr wrap="square" rtlCol="0">
            <a:spAutoFit/>
          </a:bodyPr>
          <a:lstStyle>
            <a:defPPr>
              <a:defRPr lang="zh-CN"/>
            </a:defPPr>
            <a:lvl1pPr>
              <a:defRPr sz="2000" b="1">
                <a:solidFill>
                  <a:srgbClr val="FF0000"/>
                </a:solidFill>
                <a:latin typeface="Calibri" panose="020F0502020204030204" pitchFamily="34" charset="0"/>
                <a:cs typeface="Times New Roman" panose="02020603050405020304" pitchFamily="18" charset="0"/>
              </a:defRPr>
            </a:lvl1pPr>
          </a:lstStyle>
          <a:p>
            <a:r>
              <a:rPr lang="en-US" altLang="zh-CN" dirty="0"/>
              <a:t>greed</a:t>
            </a:r>
          </a:p>
        </p:txBody>
      </p:sp>
      <p:sp>
        <p:nvSpPr>
          <p:cNvPr id="52" name="TextBox 51"/>
          <p:cNvSpPr txBox="1"/>
          <p:nvPr/>
        </p:nvSpPr>
        <p:spPr>
          <a:xfrm>
            <a:off x="2661920" y="4324985"/>
            <a:ext cx="2005330" cy="398780"/>
          </a:xfrm>
          <a:prstGeom prst="rect">
            <a:avLst/>
          </a:prstGeom>
          <a:noFill/>
        </p:spPr>
        <p:txBody>
          <a:bodyPr wrap="square" rtlCol="0">
            <a:spAutoFit/>
          </a:bodyPr>
          <a:lstStyle>
            <a:defPPr>
              <a:defRPr lang="zh-CN"/>
            </a:defPPr>
            <a:lvl1pPr>
              <a:defRPr sz="2000" b="1">
                <a:solidFill>
                  <a:srgbClr val="FF0000"/>
                </a:solidFill>
                <a:latin typeface="Calibri" panose="020F0502020204030204" pitchFamily="34" charset="0"/>
                <a:cs typeface="Times New Roman" panose="02020603050405020304" pitchFamily="18" charset="0"/>
              </a:defRPr>
            </a:lvl1pPr>
          </a:lstStyle>
          <a:p>
            <a:r>
              <a:rPr lang="en-US" dirty="0"/>
              <a:t>representative</a:t>
            </a:r>
          </a:p>
        </p:txBody>
      </p:sp>
      <p:sp>
        <p:nvSpPr>
          <p:cNvPr id="53" name="TextBox 52"/>
          <p:cNvSpPr txBox="1"/>
          <p:nvPr/>
        </p:nvSpPr>
        <p:spPr>
          <a:xfrm>
            <a:off x="2632669" y="4723844"/>
            <a:ext cx="1619261" cy="398780"/>
          </a:xfrm>
          <a:prstGeom prst="rect">
            <a:avLst/>
          </a:prstGeom>
          <a:noFill/>
        </p:spPr>
        <p:txBody>
          <a:bodyPr wrap="square" rtlCol="0">
            <a:spAutoFit/>
          </a:bodyPr>
          <a:lstStyle>
            <a:defPPr>
              <a:defRPr lang="zh-CN"/>
            </a:defPPr>
            <a:lvl1pPr>
              <a:defRPr sz="2000" b="1">
                <a:solidFill>
                  <a:srgbClr val="FF0000"/>
                </a:solidFill>
                <a:latin typeface="Calibri" panose="020F0502020204030204" pitchFamily="34" charset="0"/>
                <a:cs typeface="Times New Roman" panose="02020603050405020304" pitchFamily="18" charset="0"/>
              </a:defRPr>
            </a:lvl1pPr>
          </a:lstStyle>
          <a:p>
            <a:r>
              <a:rPr lang="en-US" dirty="0"/>
              <a:t>settlement</a:t>
            </a:r>
          </a:p>
        </p:txBody>
      </p:sp>
      <p:sp>
        <p:nvSpPr>
          <p:cNvPr id="55" name="TextBox 54"/>
          <p:cNvSpPr txBox="1"/>
          <p:nvPr/>
        </p:nvSpPr>
        <p:spPr>
          <a:xfrm>
            <a:off x="2680316" y="5100437"/>
            <a:ext cx="1619261" cy="398780"/>
          </a:xfrm>
          <a:prstGeom prst="rect">
            <a:avLst/>
          </a:prstGeom>
          <a:noFill/>
        </p:spPr>
        <p:txBody>
          <a:bodyPr wrap="square" rtlCol="0">
            <a:spAutoFit/>
          </a:bodyPr>
          <a:lstStyle>
            <a:defPPr>
              <a:defRPr lang="zh-CN"/>
            </a:defPPr>
            <a:lvl1pPr>
              <a:defRPr sz="2000" b="1">
                <a:solidFill>
                  <a:srgbClr val="FF0000"/>
                </a:solidFill>
                <a:latin typeface="Calibri" panose="020F0502020204030204" pitchFamily="34" charset="0"/>
                <a:cs typeface="Times New Roman" panose="02020603050405020304" pitchFamily="18" charset="0"/>
              </a:defRPr>
            </a:lvl1pPr>
          </a:lstStyle>
          <a:p>
            <a:r>
              <a:rPr lang="en-US" dirty="0"/>
              <a:t>recycle</a:t>
            </a:r>
          </a:p>
        </p:txBody>
      </p:sp>
      <p:cxnSp>
        <p:nvCxnSpPr>
          <p:cNvPr id="63" name="直接箭头连接符 62"/>
          <p:cNvCxnSpPr/>
          <p:nvPr/>
        </p:nvCxnSpPr>
        <p:spPr>
          <a:xfrm>
            <a:off x="6444319" y="2171116"/>
            <a:ext cx="381003"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 name="直接箭头连接符 2"/>
          <p:cNvCxnSpPr/>
          <p:nvPr/>
        </p:nvCxnSpPr>
        <p:spPr>
          <a:xfrm>
            <a:off x="6427563" y="4133014"/>
            <a:ext cx="381003"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 name="TextBox 53"/>
          <p:cNvSpPr txBox="1"/>
          <p:nvPr/>
        </p:nvSpPr>
        <p:spPr>
          <a:xfrm>
            <a:off x="7248267" y="4325058"/>
            <a:ext cx="1619261" cy="398780"/>
          </a:xfrm>
          <a:prstGeom prst="rect">
            <a:avLst/>
          </a:prstGeom>
          <a:noFill/>
        </p:spPr>
        <p:txBody>
          <a:bodyPr wrap="square" rtlCol="0">
            <a:spAutoFit/>
          </a:bodyPr>
          <a:lstStyle>
            <a:defPPr>
              <a:defRPr lang="zh-CN"/>
            </a:defPPr>
            <a:lvl1pPr>
              <a:defRPr sz="2000" b="1">
                <a:solidFill>
                  <a:srgbClr val="FF0000"/>
                </a:solidFill>
                <a:latin typeface="Calibri" panose="020F0502020204030204" pitchFamily="34" charset="0"/>
                <a:cs typeface="Times New Roman" panose="02020603050405020304" pitchFamily="18" charset="0"/>
              </a:defRPr>
            </a:lvl1pPr>
          </a:lstStyle>
          <a:p>
            <a:r>
              <a:rPr lang="en-US" altLang="zh-CN" dirty="0"/>
              <a:t>represent</a:t>
            </a:r>
          </a:p>
        </p:txBody>
      </p:sp>
      <p:sp>
        <p:nvSpPr>
          <p:cNvPr id="5" name="TextBox 53"/>
          <p:cNvSpPr txBox="1"/>
          <p:nvPr/>
        </p:nvSpPr>
        <p:spPr>
          <a:xfrm>
            <a:off x="7277477" y="4701613"/>
            <a:ext cx="1619261" cy="398780"/>
          </a:xfrm>
          <a:prstGeom prst="rect">
            <a:avLst/>
          </a:prstGeom>
          <a:noFill/>
        </p:spPr>
        <p:txBody>
          <a:bodyPr wrap="square" rtlCol="0">
            <a:spAutoFit/>
          </a:bodyPr>
          <a:lstStyle>
            <a:defPPr>
              <a:defRPr lang="zh-CN"/>
            </a:defPPr>
            <a:lvl1pPr>
              <a:defRPr sz="2000" b="1">
                <a:solidFill>
                  <a:srgbClr val="FF0000"/>
                </a:solidFill>
                <a:latin typeface="Calibri" panose="020F0502020204030204" pitchFamily="34" charset="0"/>
                <a:cs typeface="Times New Roman" panose="02020603050405020304" pitchFamily="18" charset="0"/>
              </a:defRPr>
            </a:lvl1pPr>
          </a:lstStyle>
          <a:p>
            <a:r>
              <a:rPr lang="en-US" altLang="zh-CN" dirty="0"/>
              <a:t>settle</a:t>
            </a:r>
          </a:p>
        </p:txBody>
      </p:sp>
      <p:cxnSp>
        <p:nvCxnSpPr>
          <p:cNvPr id="9" name="直接箭头连接符 8"/>
          <p:cNvCxnSpPr/>
          <p:nvPr/>
        </p:nvCxnSpPr>
        <p:spPr>
          <a:xfrm>
            <a:off x="6427318" y="4922116"/>
            <a:ext cx="381003"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53"/>
          <p:cNvSpPr txBox="1"/>
          <p:nvPr/>
        </p:nvSpPr>
        <p:spPr>
          <a:xfrm>
            <a:off x="7248267" y="5122618"/>
            <a:ext cx="1619261" cy="398780"/>
          </a:xfrm>
          <a:prstGeom prst="rect">
            <a:avLst/>
          </a:prstGeom>
          <a:noFill/>
        </p:spPr>
        <p:txBody>
          <a:bodyPr wrap="square" rtlCol="0">
            <a:spAutoFit/>
          </a:bodyPr>
          <a:lstStyle>
            <a:defPPr>
              <a:defRPr lang="zh-CN"/>
            </a:defPPr>
            <a:lvl1pPr>
              <a:defRPr sz="2000" b="1">
                <a:solidFill>
                  <a:srgbClr val="FF0000"/>
                </a:solidFill>
                <a:latin typeface="Calibri" panose="020F0502020204030204" pitchFamily="34" charset="0"/>
                <a:cs typeface="Times New Roman" panose="02020603050405020304" pitchFamily="18" charset="0"/>
              </a:defRPr>
            </a:lvl1pPr>
          </a:lstStyle>
          <a:p>
            <a:r>
              <a:rPr lang="en-US" altLang="zh-CN" dirty="0"/>
              <a:t>recyclable</a:t>
            </a:r>
          </a:p>
        </p:txBody>
      </p:sp>
      <p:sp>
        <p:nvSpPr>
          <p:cNvPr id="18" name="TextBox 53"/>
          <p:cNvSpPr txBox="1"/>
          <p:nvPr/>
        </p:nvSpPr>
        <p:spPr>
          <a:xfrm>
            <a:off x="2727702" y="5521398"/>
            <a:ext cx="1619261" cy="398780"/>
          </a:xfrm>
          <a:prstGeom prst="rect">
            <a:avLst/>
          </a:prstGeom>
          <a:noFill/>
        </p:spPr>
        <p:txBody>
          <a:bodyPr wrap="square" rtlCol="0">
            <a:spAutoFit/>
          </a:bodyPr>
          <a:lstStyle>
            <a:defPPr>
              <a:defRPr lang="zh-CN"/>
            </a:defPPr>
            <a:lvl1pPr>
              <a:defRPr sz="2000" b="1">
                <a:solidFill>
                  <a:srgbClr val="FF0000"/>
                </a:solidFill>
                <a:latin typeface="Calibri" panose="020F0502020204030204" pitchFamily="34" charset="0"/>
                <a:cs typeface="Times New Roman" panose="02020603050405020304" pitchFamily="18" charset="0"/>
              </a:defRPr>
            </a:lvl1pPr>
          </a:lstStyle>
          <a:p>
            <a:r>
              <a:rPr lang="en-US" altLang="zh-CN" dirty="0"/>
              <a:t>optimistic</a:t>
            </a:r>
          </a:p>
        </p:txBody>
      </p:sp>
      <p:cxnSp>
        <p:nvCxnSpPr>
          <p:cNvPr id="19" name="直接箭头连接符 18"/>
          <p:cNvCxnSpPr/>
          <p:nvPr/>
        </p:nvCxnSpPr>
        <p:spPr>
          <a:xfrm>
            <a:off x="6444707" y="5830799"/>
            <a:ext cx="381003"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TextBox 53"/>
          <p:cNvSpPr txBox="1"/>
          <p:nvPr/>
        </p:nvSpPr>
        <p:spPr>
          <a:xfrm>
            <a:off x="7248267" y="5521398"/>
            <a:ext cx="1619261" cy="398780"/>
          </a:xfrm>
          <a:prstGeom prst="rect">
            <a:avLst/>
          </a:prstGeom>
          <a:noFill/>
        </p:spPr>
        <p:txBody>
          <a:bodyPr wrap="square" rtlCol="0">
            <a:spAutoFit/>
          </a:bodyPr>
          <a:lstStyle>
            <a:defPPr>
              <a:defRPr lang="zh-CN"/>
            </a:defPPr>
            <a:lvl1pPr>
              <a:defRPr sz="2000" b="1">
                <a:solidFill>
                  <a:srgbClr val="FF0000"/>
                </a:solidFill>
                <a:latin typeface="Calibri" panose="020F0502020204030204" pitchFamily="34" charset="0"/>
                <a:cs typeface="Times New Roman" panose="02020603050405020304" pitchFamily="18" charset="0"/>
              </a:defRPr>
            </a:lvl1pPr>
          </a:lstStyle>
          <a:p>
            <a:r>
              <a:rPr lang="en-US" altLang="zh-CN" dirty="0"/>
              <a:t>optimism</a:t>
            </a:r>
          </a:p>
        </p:txBody>
      </p:sp>
      <p:cxnSp>
        <p:nvCxnSpPr>
          <p:cNvPr id="30" name="直接箭头连接符 29"/>
          <p:cNvCxnSpPr/>
          <p:nvPr/>
        </p:nvCxnSpPr>
        <p:spPr>
          <a:xfrm>
            <a:off x="6427562" y="6164174"/>
            <a:ext cx="381003"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TextBox 53"/>
          <p:cNvSpPr txBox="1"/>
          <p:nvPr/>
        </p:nvSpPr>
        <p:spPr>
          <a:xfrm>
            <a:off x="2727702" y="5920178"/>
            <a:ext cx="1619261" cy="398780"/>
          </a:xfrm>
          <a:prstGeom prst="rect">
            <a:avLst/>
          </a:prstGeom>
          <a:noFill/>
        </p:spPr>
        <p:txBody>
          <a:bodyPr wrap="square" rtlCol="0">
            <a:spAutoFit/>
          </a:bodyPr>
          <a:lstStyle>
            <a:defPPr>
              <a:defRPr lang="zh-CN"/>
            </a:defPPr>
            <a:lvl1pPr>
              <a:defRPr sz="2000" b="1">
                <a:solidFill>
                  <a:srgbClr val="FF0000"/>
                </a:solidFill>
                <a:latin typeface="Calibri" panose="020F0502020204030204" pitchFamily="34" charset="0"/>
                <a:cs typeface="Times New Roman" panose="02020603050405020304" pitchFamily="18" charset="0"/>
              </a:defRPr>
            </a:lvl1pPr>
          </a:lstStyle>
          <a:p>
            <a:r>
              <a:rPr lang="en-US" altLang="zh-CN" dirty="0"/>
              <a:t>motivation</a:t>
            </a:r>
          </a:p>
        </p:txBody>
      </p:sp>
      <p:sp>
        <p:nvSpPr>
          <p:cNvPr id="32" name="TextBox 53"/>
          <p:cNvSpPr txBox="1"/>
          <p:nvPr/>
        </p:nvSpPr>
        <p:spPr>
          <a:xfrm>
            <a:off x="7277477" y="5965263"/>
            <a:ext cx="1619261" cy="398780"/>
          </a:xfrm>
          <a:prstGeom prst="rect">
            <a:avLst/>
          </a:prstGeom>
          <a:noFill/>
        </p:spPr>
        <p:txBody>
          <a:bodyPr wrap="square" rtlCol="0">
            <a:spAutoFit/>
          </a:bodyPr>
          <a:lstStyle>
            <a:defPPr>
              <a:defRPr lang="zh-CN"/>
            </a:defPPr>
            <a:lvl1pPr>
              <a:defRPr sz="2000" b="1">
                <a:solidFill>
                  <a:srgbClr val="FF0000"/>
                </a:solidFill>
                <a:latin typeface="Calibri" panose="020F0502020204030204" pitchFamily="34" charset="0"/>
                <a:cs typeface="Times New Roman" panose="02020603050405020304" pitchFamily="18" charset="0"/>
              </a:defRPr>
            </a:lvl1pPr>
          </a:lstStyle>
          <a:p>
            <a:r>
              <a:rPr lang="en-US" altLang="zh-CN" dirty="0"/>
              <a:t>motivate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5"/>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55"/>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1"/>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18"/>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0"/>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31"/>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1" grpId="0"/>
      <p:bldP spid="42" grpId="0"/>
      <p:bldP spid="43" grpId="0"/>
      <p:bldP spid="44" grpId="0"/>
      <p:bldP spid="45" grpId="0"/>
      <p:bldP spid="46" grpId="0"/>
      <p:bldP spid="47" grpId="0"/>
      <p:bldP spid="48" grpId="0"/>
      <p:bldP spid="49" grpId="0"/>
      <p:bldP spid="50" grpId="0"/>
      <p:bldP spid="51" grpId="0"/>
      <p:bldP spid="52" grpId="0"/>
      <p:bldP spid="53" grpId="0"/>
      <p:bldP spid="55" grpId="0"/>
      <p:bldP spid="4" grpId="0"/>
      <p:bldP spid="5" grpId="0"/>
      <p:bldP spid="11" grpId="0"/>
      <p:bldP spid="18" grpId="0"/>
      <p:bldP spid="20" grpId="0"/>
      <p:bldP spid="31" grpId="0"/>
      <p:bldP spid="3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平行四边形 3"/>
          <p:cNvSpPr/>
          <p:nvPr/>
        </p:nvSpPr>
        <p:spPr>
          <a:xfrm>
            <a:off x="900077" y="360961"/>
            <a:ext cx="5486436" cy="699576"/>
          </a:xfrm>
          <a:prstGeom prst="parallelogram">
            <a:avLst/>
          </a:prstGeom>
          <a:solidFill>
            <a:srgbClr val="22A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latin typeface="宋体" panose="02010600030101010101" pitchFamily="2" charset="-122"/>
                <a:ea typeface="宋体" panose="02010600030101010101" pitchFamily="2" charset="-122"/>
                <a:sym typeface="Arial" panose="020B0604020202020204"/>
              </a:rPr>
              <a:t>美句品赏</a:t>
            </a:r>
          </a:p>
        </p:txBody>
      </p:sp>
      <p:pic>
        <p:nvPicPr>
          <p:cNvPr id="10" name="图片 9" descr="66"/>
          <p:cNvPicPr>
            <a:picLocks noChangeAspect="1"/>
          </p:cNvPicPr>
          <p:nvPr/>
        </p:nvPicPr>
        <p:blipFill>
          <a:blip r:embed="rId2" cstate="print"/>
          <a:stretch>
            <a:fillRect/>
          </a:stretch>
        </p:blipFill>
        <p:spPr>
          <a:xfrm>
            <a:off x="327660" y="314294"/>
            <a:ext cx="762000" cy="746760"/>
          </a:xfrm>
          <a:prstGeom prst="rect">
            <a:avLst/>
          </a:prstGeom>
        </p:spPr>
      </p:pic>
      <p:sp>
        <p:nvSpPr>
          <p:cNvPr id="11" name="文本框 10"/>
          <p:cNvSpPr txBox="1"/>
          <p:nvPr/>
        </p:nvSpPr>
        <p:spPr>
          <a:xfrm>
            <a:off x="912495" y="1734185"/>
            <a:ext cx="10052685" cy="3969385"/>
          </a:xfrm>
          <a:prstGeom prst="rect">
            <a:avLst/>
          </a:prstGeom>
          <a:noFill/>
        </p:spPr>
        <p:txBody>
          <a:bodyPr wrap="square" rtlCol="0">
            <a:spAutoFit/>
          </a:bodyPr>
          <a:lstStyle/>
          <a:p>
            <a:pPr indent="0" fontAlgn="auto">
              <a:lnSpc>
                <a:spcPct val="150000"/>
              </a:lnSpc>
              <a:buNone/>
            </a:pPr>
            <a:r>
              <a:rPr lang="en-US" altLang="zh-CN" sz="2400" b="1">
                <a:latin typeface="Calibri" panose="020F0502020204030204" pitchFamily="34" charset="0"/>
                <a:cs typeface="Calibri" panose="020F0502020204030204" pitchFamily="34" charset="0"/>
                <a:sym typeface="+mn-ea"/>
              </a:rPr>
              <a:t>Whatever makes an _________ on the heart seems lovely in the eye.  ---Saadi</a:t>
            </a:r>
          </a:p>
          <a:p>
            <a:pPr indent="0" algn="just" fontAlgn="auto">
              <a:lnSpc>
                <a:spcPct val="150000"/>
              </a:lnSpc>
              <a:buNone/>
            </a:pPr>
            <a:endParaRPr lang="en-US" altLang="zh-CN" sz="2400" b="1">
              <a:latin typeface="Calibri" panose="020F0502020204030204" pitchFamily="34" charset="0"/>
              <a:cs typeface="Calibri" panose="020F0502020204030204" pitchFamily="34" charset="0"/>
              <a:sym typeface="+mn-ea"/>
            </a:endParaRPr>
          </a:p>
          <a:p>
            <a:pPr indent="0" algn="just" fontAlgn="auto">
              <a:lnSpc>
                <a:spcPct val="150000"/>
              </a:lnSpc>
              <a:buNone/>
            </a:pPr>
            <a:r>
              <a:rPr lang="en-US" altLang="zh-CN" sz="2400" b="1">
                <a:latin typeface="Calibri" panose="020F0502020204030204" pitchFamily="34" charset="0"/>
                <a:cs typeface="Calibri" panose="020F0502020204030204" pitchFamily="34" charset="0"/>
                <a:sym typeface="+mn-ea"/>
              </a:rPr>
              <a:t>It is not a ____ of love, but a ____ of friendship that makes unhappy marriages.                                                                                   ---Friedrich Nietzsche</a:t>
            </a:r>
          </a:p>
          <a:p>
            <a:pPr indent="0" fontAlgn="auto">
              <a:lnSpc>
                <a:spcPct val="150000"/>
              </a:lnSpc>
              <a:buNone/>
            </a:pPr>
            <a:endParaRPr lang="en-US" altLang="zh-CN" sz="2400" b="1">
              <a:latin typeface="Calibri" panose="020F0502020204030204" pitchFamily="34" charset="0"/>
              <a:cs typeface="Calibri" panose="020F0502020204030204" pitchFamily="34" charset="0"/>
              <a:sym typeface="+mn-ea"/>
            </a:endParaRPr>
          </a:p>
          <a:p>
            <a:pPr indent="0" fontAlgn="auto">
              <a:lnSpc>
                <a:spcPct val="150000"/>
              </a:lnSpc>
              <a:buNone/>
            </a:pPr>
            <a:r>
              <a:rPr lang="en-US" altLang="zh-CN" sz="2400" b="1">
                <a:latin typeface="Calibri" panose="020F0502020204030204" pitchFamily="34" charset="0"/>
                <a:cs typeface="Calibri" panose="020F0502020204030204" pitchFamily="34" charset="0"/>
                <a:sym typeface="+mn-ea"/>
              </a:rPr>
              <a:t>I appreciate life, talk a lot, love to laugh, and am very ________.  ---Kiana Tom</a:t>
            </a:r>
          </a:p>
          <a:p>
            <a:pPr indent="0" fontAlgn="auto">
              <a:lnSpc>
                <a:spcPct val="150000"/>
              </a:lnSpc>
              <a:buNone/>
            </a:pPr>
            <a:endParaRPr lang="en-US" altLang="zh-CN" sz="2400" b="1">
              <a:latin typeface="Calibri" panose="020F0502020204030204" pitchFamily="34" charset="0"/>
              <a:cs typeface="Calibri" panose="020F0502020204030204" pitchFamily="34" charset="0"/>
              <a:sym typeface="+mn-ea"/>
            </a:endParaRPr>
          </a:p>
        </p:txBody>
      </p:sp>
      <p:sp>
        <p:nvSpPr>
          <p:cNvPr id="13" name="文本框 12"/>
          <p:cNvSpPr txBox="1"/>
          <p:nvPr/>
        </p:nvSpPr>
        <p:spPr>
          <a:xfrm>
            <a:off x="2447290" y="2922905"/>
            <a:ext cx="681990" cy="460375"/>
          </a:xfrm>
          <a:prstGeom prst="rect">
            <a:avLst/>
          </a:prstGeom>
          <a:noFill/>
        </p:spPr>
        <p:txBody>
          <a:bodyPr wrap="none" rtlCol="0" anchor="t">
            <a:spAutoFit/>
          </a:bodyPr>
          <a:lstStyle/>
          <a:p>
            <a:r>
              <a:rPr lang="en-US" altLang="zh-CN" sz="2400" b="1">
                <a:solidFill>
                  <a:srgbClr val="CC0000"/>
                </a:solidFill>
                <a:latin typeface="Calibri" panose="020F0502020204030204" pitchFamily="34" charset="0"/>
                <a:cs typeface="Calibri" panose="020F0502020204030204" pitchFamily="34" charset="0"/>
                <a:sym typeface="+mn-ea"/>
              </a:rPr>
              <a:t>lack</a:t>
            </a:r>
          </a:p>
        </p:txBody>
      </p:sp>
      <p:sp>
        <p:nvSpPr>
          <p:cNvPr id="2" name="文本框 1"/>
          <p:cNvSpPr txBox="1"/>
          <p:nvPr/>
        </p:nvSpPr>
        <p:spPr>
          <a:xfrm>
            <a:off x="3508375" y="1840865"/>
            <a:ext cx="1572895" cy="460375"/>
          </a:xfrm>
          <a:prstGeom prst="rect">
            <a:avLst/>
          </a:prstGeom>
          <a:noFill/>
        </p:spPr>
        <p:txBody>
          <a:bodyPr wrap="none" rtlCol="0" anchor="t">
            <a:spAutoFit/>
          </a:bodyPr>
          <a:lstStyle/>
          <a:p>
            <a:r>
              <a:rPr lang="en-US" altLang="zh-CN" sz="2400" b="1">
                <a:solidFill>
                  <a:srgbClr val="CC0000"/>
                </a:solidFill>
                <a:latin typeface="Calibri" panose="020F0502020204030204" pitchFamily="34" charset="0"/>
                <a:cs typeface="Calibri" panose="020F0502020204030204" pitchFamily="34" charset="0"/>
                <a:sym typeface="+mn-ea"/>
              </a:rPr>
              <a:t>impression</a:t>
            </a:r>
          </a:p>
        </p:txBody>
      </p:sp>
      <p:sp>
        <p:nvSpPr>
          <p:cNvPr id="3" name="文本框 2"/>
          <p:cNvSpPr txBox="1"/>
          <p:nvPr/>
        </p:nvSpPr>
        <p:spPr>
          <a:xfrm>
            <a:off x="7673975" y="4599940"/>
            <a:ext cx="1437640" cy="460375"/>
          </a:xfrm>
          <a:prstGeom prst="rect">
            <a:avLst/>
          </a:prstGeom>
          <a:noFill/>
        </p:spPr>
        <p:txBody>
          <a:bodyPr wrap="none" rtlCol="0" anchor="t">
            <a:spAutoFit/>
          </a:bodyPr>
          <a:lstStyle/>
          <a:p>
            <a:r>
              <a:rPr lang="en-US" altLang="zh-CN" sz="2400" b="1">
                <a:solidFill>
                  <a:srgbClr val="CC0000"/>
                </a:solidFill>
                <a:latin typeface="Calibri" panose="020F0502020204030204" pitchFamily="34" charset="0"/>
                <a:cs typeface="Calibri" panose="020F0502020204030204" pitchFamily="34" charset="0"/>
                <a:sym typeface="+mn-ea"/>
              </a:rPr>
              <a:t>optimistic</a:t>
            </a:r>
          </a:p>
        </p:txBody>
      </p:sp>
      <p:sp>
        <p:nvSpPr>
          <p:cNvPr id="5" name="文本框 4"/>
          <p:cNvSpPr txBox="1"/>
          <p:nvPr/>
        </p:nvSpPr>
        <p:spPr>
          <a:xfrm>
            <a:off x="5260340" y="2922905"/>
            <a:ext cx="681990" cy="460375"/>
          </a:xfrm>
          <a:prstGeom prst="rect">
            <a:avLst/>
          </a:prstGeom>
          <a:noFill/>
        </p:spPr>
        <p:txBody>
          <a:bodyPr wrap="none" rtlCol="0" anchor="t">
            <a:spAutoFit/>
          </a:bodyPr>
          <a:lstStyle/>
          <a:p>
            <a:r>
              <a:rPr lang="en-US" altLang="zh-CN" sz="2400" b="1">
                <a:solidFill>
                  <a:srgbClr val="CC0000"/>
                </a:solidFill>
                <a:latin typeface="Calibri" panose="020F0502020204030204" pitchFamily="34" charset="0"/>
                <a:cs typeface="Calibri" panose="020F0502020204030204" pitchFamily="34" charset="0"/>
                <a:sym typeface="+mn-ea"/>
              </a:rPr>
              <a:t>lack</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linds(horizontal)">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 grpId="0"/>
      <p:bldP spid="3"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12495" y="1169670"/>
            <a:ext cx="10712450" cy="5077460"/>
          </a:xfrm>
          <a:prstGeom prst="rect">
            <a:avLst/>
          </a:prstGeom>
          <a:noFill/>
        </p:spPr>
        <p:txBody>
          <a:bodyPr wrap="square" rtlCol="0">
            <a:spAutoFit/>
          </a:bodyPr>
          <a:lstStyle/>
          <a:p>
            <a:pPr marL="457200" indent="-457200" fontAlgn="auto">
              <a:lnSpc>
                <a:spcPct val="150000"/>
              </a:lnSpc>
              <a:buAutoNum type="arabicPeriod"/>
            </a:pPr>
            <a:r>
              <a:rPr lang="en-US" altLang="zh-CN" sz="2400" b="1">
                <a:latin typeface="Calibri" panose="020F0502020204030204" pitchFamily="34" charset="0"/>
                <a:cs typeface="Calibri" panose="020F0502020204030204" pitchFamily="34" charset="0"/>
                <a:sym typeface="+mn-ea"/>
              </a:rPr>
              <a:t>_____________  the reason why somebody does something or behaves in a particular way  </a:t>
            </a:r>
          </a:p>
          <a:p>
            <a:pPr marL="457200" indent="-457200" fontAlgn="auto">
              <a:lnSpc>
                <a:spcPct val="150000"/>
              </a:lnSpc>
              <a:buAutoNum type="arabicPeriod"/>
            </a:pPr>
            <a:r>
              <a:rPr lang="en-US" altLang="zh-CN" sz="2400" b="1">
                <a:latin typeface="Calibri" panose="020F0502020204030204" pitchFamily="34" charset="0"/>
                <a:cs typeface="Calibri" panose="020F0502020204030204" pitchFamily="34" charset="0"/>
              </a:rPr>
              <a:t>_____________   list showing the times at which particular events will happen</a:t>
            </a:r>
          </a:p>
          <a:p>
            <a:pPr marL="457200" indent="-457200" fontAlgn="auto">
              <a:lnSpc>
                <a:spcPct val="150000"/>
              </a:lnSpc>
              <a:buAutoNum type="arabicPeriod"/>
            </a:pPr>
            <a:r>
              <a:rPr lang="en-US" altLang="zh-CN" sz="2400" b="1">
                <a:latin typeface="Calibri" panose="020F0502020204030204" pitchFamily="34" charset="0"/>
                <a:cs typeface="Calibri" panose="020F0502020204030204" pitchFamily="34" charset="0"/>
              </a:rPr>
              <a:t>_____________ a person who has been chosen to speak or vote for somebody else or on behalf of a group</a:t>
            </a:r>
          </a:p>
          <a:p>
            <a:pPr marL="457200" indent="-457200" fontAlgn="auto">
              <a:lnSpc>
                <a:spcPct val="150000"/>
              </a:lnSpc>
              <a:buAutoNum type="arabicPeriod"/>
            </a:pPr>
            <a:r>
              <a:rPr lang="en-US" altLang="zh-CN" sz="2400" b="1">
                <a:latin typeface="Calibri" panose="020F0502020204030204" pitchFamily="34" charset="0"/>
                <a:cs typeface="Calibri" panose="020F0502020204030204" pitchFamily="34" charset="0"/>
              </a:rPr>
              <a:t>_____________ to shine very brightly for a short time</a:t>
            </a:r>
          </a:p>
          <a:p>
            <a:pPr marL="457200" indent="-457200" fontAlgn="auto">
              <a:lnSpc>
                <a:spcPct val="150000"/>
              </a:lnSpc>
              <a:buAutoNum type="arabicPeriod"/>
            </a:pPr>
            <a:r>
              <a:rPr lang="en-US" altLang="zh-CN" sz="2400" b="1">
                <a:latin typeface="Calibri" panose="020F0502020204030204" pitchFamily="34" charset="0"/>
                <a:cs typeface="Calibri" panose="020F0502020204030204" pitchFamily="34" charset="0"/>
              </a:rPr>
              <a:t>_____________ happening immediately</a:t>
            </a:r>
          </a:p>
          <a:p>
            <a:pPr marL="457200" indent="-457200" fontAlgn="auto">
              <a:lnSpc>
                <a:spcPct val="150000"/>
              </a:lnSpc>
              <a:buAutoNum type="arabicPeriod"/>
            </a:pPr>
            <a:r>
              <a:rPr lang="en-US" altLang="zh-CN" sz="2400" b="1">
                <a:latin typeface="Calibri" panose="020F0502020204030204" pitchFamily="34" charset="0"/>
                <a:cs typeface="Calibri" panose="020F0502020204030204" pitchFamily="34" charset="0"/>
              </a:rPr>
              <a:t>_____________ wanting more money, power, food, etc. than you really need</a:t>
            </a:r>
          </a:p>
          <a:p>
            <a:pPr marL="457200" indent="-457200" fontAlgn="auto">
              <a:lnSpc>
                <a:spcPct val="150000"/>
              </a:lnSpc>
              <a:buAutoNum type="arabicPeriod"/>
            </a:pPr>
            <a:r>
              <a:rPr lang="en-US" altLang="zh-CN" sz="2400" b="1">
                <a:latin typeface="Calibri" panose="020F0502020204030204" pitchFamily="34" charset="0"/>
                <a:cs typeface="Calibri" panose="020F0502020204030204" pitchFamily="34" charset="0"/>
                <a:sym typeface="+mn-ea"/>
              </a:rPr>
              <a:t>_____________ that is near or around something</a:t>
            </a:r>
          </a:p>
        </p:txBody>
      </p:sp>
      <p:sp>
        <p:nvSpPr>
          <p:cNvPr id="5" name="平行四边形 4"/>
          <p:cNvSpPr/>
          <p:nvPr/>
        </p:nvSpPr>
        <p:spPr>
          <a:xfrm>
            <a:off x="899795" y="360680"/>
            <a:ext cx="4954905" cy="699770"/>
          </a:xfrm>
          <a:prstGeom prst="parallelogram">
            <a:avLst/>
          </a:prstGeom>
          <a:solidFill>
            <a:srgbClr val="22A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latin typeface="宋体" panose="02010600030101010101" pitchFamily="2" charset="-122"/>
                <a:ea typeface="宋体" panose="02010600030101010101" pitchFamily="2" charset="-122"/>
                <a:sym typeface="Arial" panose="020B0604020202020204"/>
              </a:rPr>
              <a:t>词汇释义</a:t>
            </a:r>
          </a:p>
        </p:txBody>
      </p:sp>
      <p:pic>
        <p:nvPicPr>
          <p:cNvPr id="10" name="图片 9" descr="66"/>
          <p:cNvPicPr>
            <a:picLocks noChangeAspect="1"/>
          </p:cNvPicPr>
          <p:nvPr/>
        </p:nvPicPr>
        <p:blipFill>
          <a:blip r:embed="rId2" cstate="print"/>
          <a:stretch>
            <a:fillRect/>
          </a:stretch>
        </p:blipFill>
        <p:spPr>
          <a:xfrm>
            <a:off x="327660" y="314294"/>
            <a:ext cx="762000" cy="746760"/>
          </a:xfrm>
          <a:prstGeom prst="rect">
            <a:avLst/>
          </a:prstGeom>
        </p:spPr>
      </p:pic>
      <p:sp>
        <p:nvSpPr>
          <p:cNvPr id="6" name="文本框 5"/>
          <p:cNvSpPr txBox="1"/>
          <p:nvPr/>
        </p:nvSpPr>
        <p:spPr>
          <a:xfrm>
            <a:off x="1602105" y="1297940"/>
            <a:ext cx="1990725" cy="460375"/>
          </a:xfrm>
          <a:prstGeom prst="rect">
            <a:avLst/>
          </a:prstGeom>
          <a:noFill/>
        </p:spPr>
        <p:txBody>
          <a:bodyPr wrap="square" rtlCol="0">
            <a:spAutoFit/>
          </a:bodyPr>
          <a:lstStyle/>
          <a:p>
            <a:r>
              <a:rPr lang="en-US" altLang="zh-CN" sz="2400" b="1">
                <a:solidFill>
                  <a:srgbClr val="FF0000"/>
                </a:solidFill>
                <a:effectLst/>
                <a:latin typeface="Calibri" panose="020F0502020204030204" pitchFamily="34" charset="0"/>
                <a:cs typeface="Calibri" panose="020F0502020204030204" pitchFamily="34" charset="0"/>
                <a:sym typeface="+mn-ea"/>
              </a:rPr>
              <a:t>motivation</a:t>
            </a:r>
          </a:p>
        </p:txBody>
      </p:sp>
      <p:sp>
        <p:nvSpPr>
          <p:cNvPr id="4" name="文本框 3"/>
          <p:cNvSpPr txBox="1"/>
          <p:nvPr/>
        </p:nvSpPr>
        <p:spPr>
          <a:xfrm>
            <a:off x="1440815" y="2845435"/>
            <a:ext cx="2152015" cy="460375"/>
          </a:xfrm>
          <a:prstGeom prst="rect">
            <a:avLst/>
          </a:prstGeom>
          <a:noFill/>
        </p:spPr>
        <p:txBody>
          <a:bodyPr wrap="square" rtlCol="0">
            <a:spAutoFit/>
          </a:bodyPr>
          <a:lstStyle/>
          <a:p>
            <a:r>
              <a:rPr lang="en-US" altLang="zh-CN" sz="2400" b="1">
                <a:solidFill>
                  <a:srgbClr val="FF0000"/>
                </a:solidFill>
                <a:effectLst/>
                <a:latin typeface="Calibri" panose="020F0502020204030204" pitchFamily="34" charset="0"/>
                <a:cs typeface="Calibri" panose="020F0502020204030204" pitchFamily="34" charset="0"/>
                <a:sym typeface="+mn-ea"/>
              </a:rPr>
              <a:t>representative</a:t>
            </a:r>
          </a:p>
        </p:txBody>
      </p:sp>
      <p:sp>
        <p:nvSpPr>
          <p:cNvPr id="14" name="文本框 13"/>
          <p:cNvSpPr txBox="1"/>
          <p:nvPr/>
        </p:nvSpPr>
        <p:spPr>
          <a:xfrm>
            <a:off x="1949450" y="5053330"/>
            <a:ext cx="2152015" cy="460375"/>
          </a:xfrm>
          <a:prstGeom prst="rect">
            <a:avLst/>
          </a:prstGeom>
          <a:noFill/>
        </p:spPr>
        <p:txBody>
          <a:bodyPr wrap="square" rtlCol="0">
            <a:spAutoFit/>
          </a:bodyPr>
          <a:lstStyle/>
          <a:p>
            <a:r>
              <a:rPr lang="en-US" altLang="zh-CN" sz="2400" b="1">
                <a:solidFill>
                  <a:srgbClr val="FF0000"/>
                </a:solidFill>
                <a:effectLst/>
                <a:latin typeface="Calibri" panose="020F0502020204030204" pitchFamily="34" charset="0"/>
                <a:cs typeface="Calibri" panose="020F0502020204030204" pitchFamily="34" charset="0"/>
                <a:sym typeface="+mn-ea"/>
              </a:rPr>
              <a:t>greedy</a:t>
            </a:r>
          </a:p>
        </p:txBody>
      </p:sp>
      <p:sp>
        <p:nvSpPr>
          <p:cNvPr id="15" name="文本框 14"/>
          <p:cNvSpPr txBox="1"/>
          <p:nvPr/>
        </p:nvSpPr>
        <p:spPr>
          <a:xfrm>
            <a:off x="1949450" y="4592955"/>
            <a:ext cx="2152015" cy="460375"/>
          </a:xfrm>
          <a:prstGeom prst="rect">
            <a:avLst/>
          </a:prstGeom>
          <a:noFill/>
        </p:spPr>
        <p:txBody>
          <a:bodyPr wrap="square" rtlCol="0">
            <a:spAutoFit/>
          </a:bodyPr>
          <a:lstStyle/>
          <a:p>
            <a:r>
              <a:rPr lang="en-US" altLang="zh-CN" sz="2400" b="1">
                <a:solidFill>
                  <a:srgbClr val="FF0000"/>
                </a:solidFill>
                <a:effectLst/>
                <a:latin typeface="Calibri" panose="020F0502020204030204" pitchFamily="34" charset="0"/>
                <a:cs typeface="Calibri" panose="020F0502020204030204" pitchFamily="34" charset="0"/>
                <a:sym typeface="+mn-ea"/>
              </a:rPr>
              <a:t>instant</a:t>
            </a:r>
          </a:p>
        </p:txBody>
      </p:sp>
      <p:sp>
        <p:nvSpPr>
          <p:cNvPr id="16" name="文本框 15"/>
          <p:cNvSpPr txBox="1"/>
          <p:nvPr/>
        </p:nvSpPr>
        <p:spPr>
          <a:xfrm>
            <a:off x="1757045" y="2385060"/>
            <a:ext cx="2152015" cy="460375"/>
          </a:xfrm>
          <a:prstGeom prst="rect">
            <a:avLst/>
          </a:prstGeom>
          <a:noFill/>
        </p:spPr>
        <p:txBody>
          <a:bodyPr wrap="square" rtlCol="0">
            <a:spAutoFit/>
          </a:bodyPr>
          <a:lstStyle/>
          <a:p>
            <a:r>
              <a:rPr lang="en-US" altLang="zh-CN" sz="2400" b="1">
                <a:solidFill>
                  <a:srgbClr val="FF0000"/>
                </a:solidFill>
                <a:effectLst/>
                <a:latin typeface="Calibri" panose="020F0502020204030204" pitchFamily="34" charset="0"/>
                <a:cs typeface="Calibri" panose="020F0502020204030204" pitchFamily="34" charset="0"/>
                <a:sym typeface="+mn-ea"/>
              </a:rPr>
              <a:t>timetable</a:t>
            </a:r>
          </a:p>
        </p:txBody>
      </p:sp>
      <p:sp>
        <p:nvSpPr>
          <p:cNvPr id="17" name="文本框 16"/>
          <p:cNvSpPr txBox="1"/>
          <p:nvPr/>
        </p:nvSpPr>
        <p:spPr>
          <a:xfrm>
            <a:off x="1949450" y="4023360"/>
            <a:ext cx="1162685" cy="460375"/>
          </a:xfrm>
          <a:prstGeom prst="rect">
            <a:avLst/>
          </a:prstGeom>
          <a:noFill/>
        </p:spPr>
        <p:txBody>
          <a:bodyPr wrap="square" rtlCol="0">
            <a:spAutoFit/>
          </a:bodyPr>
          <a:lstStyle/>
          <a:p>
            <a:r>
              <a:rPr lang="en-US" altLang="zh-CN" sz="2400" b="1">
                <a:solidFill>
                  <a:srgbClr val="FF0000"/>
                </a:solidFill>
                <a:effectLst/>
                <a:latin typeface="Calibri" panose="020F0502020204030204" pitchFamily="34" charset="0"/>
                <a:cs typeface="Calibri" panose="020F0502020204030204" pitchFamily="34" charset="0"/>
                <a:sym typeface="+mn-ea"/>
              </a:rPr>
              <a:t>flash</a:t>
            </a:r>
          </a:p>
        </p:txBody>
      </p:sp>
      <p:sp>
        <p:nvSpPr>
          <p:cNvPr id="18" name="文本框 17"/>
          <p:cNvSpPr txBox="1"/>
          <p:nvPr/>
        </p:nvSpPr>
        <p:spPr>
          <a:xfrm>
            <a:off x="1602105" y="5620385"/>
            <a:ext cx="2152015" cy="460375"/>
          </a:xfrm>
          <a:prstGeom prst="rect">
            <a:avLst/>
          </a:prstGeom>
          <a:noFill/>
        </p:spPr>
        <p:txBody>
          <a:bodyPr wrap="square" rtlCol="0">
            <a:spAutoFit/>
          </a:bodyPr>
          <a:lstStyle/>
          <a:p>
            <a:r>
              <a:rPr lang="en-US" altLang="zh-CN" sz="2400" b="1">
                <a:solidFill>
                  <a:srgbClr val="FF0000"/>
                </a:solidFill>
                <a:effectLst/>
                <a:latin typeface="Calibri" panose="020F0502020204030204" pitchFamily="34" charset="0"/>
                <a:cs typeface="Calibri" panose="020F0502020204030204" pitchFamily="34" charset="0"/>
                <a:sym typeface="+mn-ea"/>
              </a:rPr>
              <a:t>surrounding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linds(horizont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linds(horizont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linds(horizontal)">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linds(horizontal)">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blinds(horizontal)">
                                      <p:cBhvr>
                                        <p:cTn id="3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P spid="14" grpId="0"/>
      <p:bldP spid="15" grpId="0"/>
      <p:bldP spid="16" grpId="0"/>
      <p:bldP spid="17"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3147060" y="4439285"/>
            <a:ext cx="7607300" cy="736600"/>
          </a:xfrm>
          <a:prstGeom prst="rect">
            <a:avLst/>
          </a:prstGeom>
          <a:solidFill>
            <a:schemeClr val="accent4">
              <a:lumMod val="40000"/>
              <a:lumOff val="60000"/>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3088005" y="3054985"/>
            <a:ext cx="7725410" cy="724535"/>
          </a:xfrm>
          <a:prstGeom prst="rect">
            <a:avLst/>
          </a:prstGeom>
          <a:solidFill>
            <a:schemeClr val="accent5">
              <a:lumMod val="75000"/>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3168650" y="1734185"/>
            <a:ext cx="7607300" cy="687705"/>
          </a:xfrm>
          <a:prstGeom prst="rect">
            <a:avLst/>
          </a:prstGeom>
          <a:solidFill>
            <a:schemeClr val="accent4">
              <a:lumMod val="40000"/>
              <a:lumOff val="60000"/>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平行四边形 3"/>
          <p:cNvSpPr/>
          <p:nvPr/>
        </p:nvSpPr>
        <p:spPr>
          <a:xfrm>
            <a:off x="899795" y="360680"/>
            <a:ext cx="2773045" cy="699770"/>
          </a:xfrm>
          <a:prstGeom prst="parallelogram">
            <a:avLst/>
          </a:prstGeom>
          <a:solidFill>
            <a:srgbClr val="22A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latin typeface="宋体" panose="02010600030101010101" pitchFamily="2" charset="-122"/>
                <a:ea typeface="宋体" panose="02010600030101010101" pitchFamily="2" charset="-122"/>
                <a:sym typeface="Arial" panose="020B0604020202020204"/>
              </a:rPr>
              <a:t>话题词汇</a:t>
            </a:r>
          </a:p>
        </p:txBody>
      </p:sp>
      <p:sp>
        <p:nvSpPr>
          <p:cNvPr id="5" name="矩形 4"/>
          <p:cNvSpPr/>
          <p:nvPr/>
        </p:nvSpPr>
        <p:spPr>
          <a:xfrm>
            <a:off x="455930" y="1853565"/>
            <a:ext cx="2409190" cy="568960"/>
          </a:xfrm>
          <a:prstGeom prst="rect">
            <a:avLst/>
          </a:prstGeom>
          <a:solidFill>
            <a:schemeClr val="accent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latin typeface="Calibri" panose="020F0502020204030204" pitchFamily="34" charset="0"/>
                <a:cs typeface="Calibri" panose="020F0502020204030204" pitchFamily="34" charset="0"/>
              </a:rPr>
              <a:t>Profession              </a:t>
            </a:r>
          </a:p>
        </p:txBody>
      </p:sp>
      <p:pic>
        <p:nvPicPr>
          <p:cNvPr id="10" name="图片 9" descr="66"/>
          <p:cNvPicPr>
            <a:picLocks noChangeAspect="1"/>
          </p:cNvPicPr>
          <p:nvPr/>
        </p:nvPicPr>
        <p:blipFill>
          <a:blip r:embed="rId3" cstate="print"/>
          <a:stretch>
            <a:fillRect/>
          </a:stretch>
        </p:blipFill>
        <p:spPr>
          <a:xfrm>
            <a:off x="327660" y="314294"/>
            <a:ext cx="762000" cy="746760"/>
          </a:xfrm>
          <a:prstGeom prst="rect">
            <a:avLst/>
          </a:prstGeom>
        </p:spPr>
      </p:pic>
      <p:sp>
        <p:nvSpPr>
          <p:cNvPr id="3" name="文本框 2"/>
          <p:cNvSpPr txBox="1"/>
          <p:nvPr/>
        </p:nvSpPr>
        <p:spPr>
          <a:xfrm>
            <a:off x="3242945" y="1853565"/>
            <a:ext cx="7533640" cy="460375"/>
          </a:xfrm>
          <a:prstGeom prst="rect">
            <a:avLst/>
          </a:prstGeom>
          <a:noFill/>
        </p:spPr>
        <p:txBody>
          <a:bodyPr wrap="square" rtlCol="0">
            <a:spAutoFit/>
          </a:bodyPr>
          <a:lstStyle/>
          <a:p>
            <a:r>
              <a:rPr lang="en-US" altLang="zh-CN" sz="2400" b="1">
                <a:latin typeface="Calibri" panose="020F0502020204030204" pitchFamily="34" charset="0"/>
                <a:cs typeface="Calibri" panose="020F0502020204030204" pitchFamily="34" charset="0"/>
              </a:rPr>
              <a:t>guide, steward, stewardess, typist </a:t>
            </a:r>
          </a:p>
        </p:txBody>
      </p:sp>
      <p:sp>
        <p:nvSpPr>
          <p:cNvPr id="7" name="矩形 6"/>
          <p:cNvSpPr/>
          <p:nvPr/>
        </p:nvSpPr>
        <p:spPr>
          <a:xfrm>
            <a:off x="455930" y="3054985"/>
            <a:ext cx="2409190" cy="610870"/>
          </a:xfrm>
          <a:prstGeom prst="rect">
            <a:avLst/>
          </a:prstGeom>
          <a:solidFill>
            <a:schemeClr val="accent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latin typeface="Calibri" panose="020F0502020204030204" pitchFamily="34" charset="0"/>
                <a:cs typeface="Calibri" panose="020F0502020204030204" pitchFamily="34" charset="0"/>
              </a:rPr>
              <a:t>Transportation       </a:t>
            </a:r>
          </a:p>
        </p:txBody>
      </p:sp>
      <p:sp>
        <p:nvSpPr>
          <p:cNvPr id="12" name="文本框 11"/>
          <p:cNvSpPr txBox="1"/>
          <p:nvPr/>
        </p:nvSpPr>
        <p:spPr>
          <a:xfrm>
            <a:off x="3177540" y="4577715"/>
            <a:ext cx="7415530" cy="460375"/>
          </a:xfrm>
          <a:prstGeom prst="rect">
            <a:avLst/>
          </a:prstGeom>
          <a:noFill/>
        </p:spPr>
        <p:txBody>
          <a:bodyPr wrap="square" rtlCol="0">
            <a:spAutoFit/>
          </a:bodyPr>
          <a:lstStyle/>
          <a:p>
            <a:r>
              <a:rPr lang="en-US" altLang="zh-CN" sz="2400" b="1">
                <a:latin typeface="Calibri" panose="020F0502020204030204" pitchFamily="34" charset="0"/>
                <a:cs typeface="Calibri" panose="020F0502020204030204" pitchFamily="34" charset="0"/>
              </a:rPr>
              <a:t>instant, moveable, optimistic, pessimistic, uncertain</a:t>
            </a:r>
          </a:p>
        </p:txBody>
      </p:sp>
      <p:sp>
        <p:nvSpPr>
          <p:cNvPr id="16" name="文本框 15"/>
          <p:cNvSpPr txBox="1"/>
          <p:nvPr/>
        </p:nvSpPr>
        <p:spPr>
          <a:xfrm>
            <a:off x="3147060" y="3129915"/>
            <a:ext cx="7415530" cy="460375"/>
          </a:xfrm>
          <a:prstGeom prst="rect">
            <a:avLst/>
          </a:prstGeom>
          <a:noFill/>
        </p:spPr>
        <p:txBody>
          <a:bodyPr wrap="square" rtlCol="0">
            <a:spAutoFit/>
          </a:bodyPr>
          <a:lstStyle/>
          <a:p>
            <a:r>
              <a:rPr lang="en-US" altLang="zh-CN" sz="2400" b="1">
                <a:latin typeface="Calibri" panose="020F0502020204030204" pitchFamily="34" charset="0"/>
                <a:cs typeface="Calibri" panose="020F0502020204030204" pitchFamily="34" charset="0"/>
                <a:sym typeface="+mn-ea"/>
              </a:rPr>
              <a:t>jet, capsule, carriage, plane, ship, subway, spaceship</a:t>
            </a:r>
          </a:p>
        </p:txBody>
      </p:sp>
      <p:sp>
        <p:nvSpPr>
          <p:cNvPr id="17" name="矩形 16"/>
          <p:cNvSpPr/>
          <p:nvPr/>
        </p:nvSpPr>
        <p:spPr>
          <a:xfrm>
            <a:off x="327660" y="4428490"/>
            <a:ext cx="2665095" cy="747395"/>
          </a:xfrm>
          <a:prstGeom prst="rect">
            <a:avLst/>
          </a:prstGeom>
          <a:solidFill>
            <a:schemeClr val="accent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latin typeface="Calibri" panose="020F0502020204030204" pitchFamily="34" charset="0"/>
                <a:cs typeface="Calibri" panose="020F0502020204030204" pitchFamily="34" charset="0"/>
                <a:sym typeface="+mn-ea"/>
              </a:rPr>
              <a:t>Adjectives to describe the future</a:t>
            </a:r>
            <a:endParaRPr lang="en-US" altLang="zh-CN" sz="2400" b="1" dirty="0">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linds(horizont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linds(horizontal)">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P spid="16"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1693</Words>
  <Application>Microsoft Office PowerPoint</Application>
  <PresentationFormat>宽屏</PresentationFormat>
  <Paragraphs>312</Paragraphs>
  <Slides>23</Slides>
  <Notes>19</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23</vt:i4>
      </vt:variant>
    </vt:vector>
  </HeadingPairs>
  <TitlesOfParts>
    <vt:vector size="32" baseType="lpstr">
      <vt:lpstr>HelveticaNeue</vt:lpstr>
      <vt:lpstr>等线</vt:lpstr>
      <vt:lpstr>等线 Light</vt:lpstr>
      <vt:lpstr>华文新魏</vt:lpstr>
      <vt:lpstr>宋体</vt:lpstr>
      <vt:lpstr>Arial</vt:lpstr>
      <vt:lpstr>Calibri</vt:lpstr>
      <vt:lpstr>Times New Roman</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棕色阅读分享推荐学习通用PPT模板</dc:title>
  <dc:creator>Dell</dc:creator>
  <cp:lastModifiedBy>Windows 用户</cp:lastModifiedBy>
  <cp:revision>164</cp:revision>
  <dcterms:created xsi:type="dcterms:W3CDTF">2017-08-09T01:43:00Z</dcterms:created>
  <dcterms:modified xsi:type="dcterms:W3CDTF">2019-07-09T02:46:52Z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2052-11.1.0.8214</vt:lpwstr>
  </property>
</Properties>
</file>