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tags/tag18.xml" ContentType="application/vnd.openxmlformats-officedocument.presentationml.tags+xml"/>
  <Override PartName="/ppt/notesSlides/notesSlide19.xml" ContentType="application/vnd.openxmlformats-officedocument.presentationml.notesSlide+xml"/>
  <Override PartName="/ppt/tags/tag19.xml" ContentType="application/vnd.openxmlformats-officedocument.presentationml.tags+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handoutMasterIdLst>
    <p:handoutMasterId r:id="rId24"/>
  </p:handoutMasterIdLst>
  <p:sldIdLst>
    <p:sldId id="314" r:id="rId2"/>
    <p:sldId id="350" r:id="rId3"/>
    <p:sldId id="264" r:id="rId4"/>
    <p:sldId id="330" r:id="rId5"/>
    <p:sldId id="285" r:id="rId6"/>
    <p:sldId id="286" r:id="rId7"/>
    <p:sldId id="287" r:id="rId8"/>
    <p:sldId id="288" r:id="rId9"/>
    <p:sldId id="289" r:id="rId10"/>
    <p:sldId id="290" r:id="rId11"/>
    <p:sldId id="293" r:id="rId12"/>
    <p:sldId id="294" r:id="rId13"/>
    <p:sldId id="295" r:id="rId14"/>
    <p:sldId id="308" r:id="rId15"/>
    <p:sldId id="309" r:id="rId16"/>
    <p:sldId id="322" r:id="rId17"/>
    <p:sldId id="323" r:id="rId18"/>
    <p:sldId id="324" r:id="rId19"/>
    <p:sldId id="325" r:id="rId20"/>
    <p:sldId id="326" r:id="rId21"/>
    <p:sldId id="327"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78">
          <p15:clr>
            <a:srgbClr val="A4A3A4"/>
          </p15:clr>
        </p15:guide>
        <p15:guide id="2" pos="38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ECF0"/>
    <a:srgbClr val="D1EBFF"/>
    <a:srgbClr val="D1F7FF"/>
    <a:srgbClr val="22ACEC"/>
    <a:srgbClr val="FCB302"/>
    <a:srgbClr val="FED100"/>
    <a:srgbClr val="FAB204"/>
    <a:srgbClr val="FAAC04"/>
    <a:srgbClr val="7ED9F9"/>
    <a:srgbClr val="19C9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76" d="100"/>
          <a:sy n="76" d="100"/>
        </p:scale>
        <p:origin x="510" y="90"/>
      </p:cViewPr>
      <p:guideLst>
        <p:guide orient="horz" pos="1978"/>
        <p:guide pos="383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zh-CN" altLang="en-US"/>
              <a:t>杭州亿启教育科技有限公司</a:t>
            </a: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2019/7/9</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zh-CN" altLang="en-US"/>
              <a:t>杭州亿启教育科技有限公司</a:t>
            </a: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D8DB6B-1F6A-45C1-B002-D22550F60E14}" type="datetimeFigureOut">
              <a:rPr lang="zh-CN" altLang="en-US" smtClean="0"/>
              <a:t>2019/7/9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B3C272-B367-41A5-8460-5A329737240C}" type="slidenum">
              <a:rPr lang="zh-CN" altLang="en-US" smtClean="0"/>
              <a:t>‹#›</a:t>
            </a:fld>
            <a:endParaRPr lang="zh-CN" altLang="en-US"/>
          </a:p>
        </p:txBody>
      </p:sp>
    </p:spTree>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5" name="页眉占位符 4"/>
          <p:cNvSpPr>
            <a:spLocks noGrp="1"/>
          </p:cNvSpPr>
          <p:nvPr>
            <p:ph type="hdr" sz="quarter"/>
          </p:nvPr>
        </p:nvSpPr>
        <p:spPr/>
        <p:txBody>
          <a:bodyPr/>
          <a:lstStyle/>
          <a:p>
            <a:r>
              <a:rPr lang="zh-CN" altLang="en-US"/>
              <a:t>杭州亿启教育科技有限公司</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5" name="页眉占位符 4"/>
          <p:cNvSpPr>
            <a:spLocks noGrp="1"/>
          </p:cNvSpPr>
          <p:nvPr>
            <p:ph type="hdr" sz="quarter"/>
          </p:nvPr>
        </p:nvSpPr>
        <p:spPr/>
        <p:txBody>
          <a:bodyPr/>
          <a:lstStyle/>
          <a:p>
            <a:r>
              <a:rPr lang="zh-CN" altLang="en-US"/>
              <a:t>杭州亿启教育科技有限公司</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5" name="页眉占位符 4"/>
          <p:cNvSpPr>
            <a:spLocks noGrp="1"/>
          </p:cNvSpPr>
          <p:nvPr>
            <p:ph type="hdr" sz="quarter"/>
          </p:nvPr>
        </p:nvSpPr>
        <p:spPr/>
        <p:txBody>
          <a:bodyPr/>
          <a:lstStyle/>
          <a:p>
            <a:r>
              <a:rPr lang="zh-CN" altLang="en-US"/>
              <a:t>杭州亿启教育科技有限公司</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5" name="页眉占位符 4"/>
          <p:cNvSpPr>
            <a:spLocks noGrp="1"/>
          </p:cNvSpPr>
          <p:nvPr>
            <p:ph type="hdr" sz="quarter"/>
          </p:nvPr>
        </p:nvSpPr>
        <p:spPr/>
        <p:txBody>
          <a:bodyPr/>
          <a:lstStyle/>
          <a:p>
            <a:r>
              <a:rPr lang="zh-CN" altLang="en-US"/>
              <a:t>杭州亿启教育科技有限公司</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5" name="页眉占位符 4"/>
          <p:cNvSpPr>
            <a:spLocks noGrp="1"/>
          </p:cNvSpPr>
          <p:nvPr>
            <p:ph type="hdr" sz="quarter"/>
          </p:nvPr>
        </p:nvSpPr>
        <p:spPr/>
        <p:txBody>
          <a:bodyPr/>
          <a:lstStyle/>
          <a:p>
            <a:r>
              <a:rPr lang="zh-CN" altLang="en-US"/>
              <a:t>杭州亿启教育科技有限公司</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5" name="页眉占位符 4"/>
          <p:cNvSpPr>
            <a:spLocks noGrp="1"/>
          </p:cNvSpPr>
          <p:nvPr>
            <p:ph type="hdr" sz="quarter"/>
          </p:nvPr>
        </p:nvSpPr>
        <p:spPr/>
        <p:txBody>
          <a:bodyPr/>
          <a:lstStyle/>
          <a:p>
            <a:r>
              <a:rPr lang="zh-CN" altLang="en-US"/>
              <a:t>杭州亿启教育科技有限公司</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5" name="页眉占位符 4"/>
          <p:cNvSpPr>
            <a:spLocks noGrp="1"/>
          </p:cNvSpPr>
          <p:nvPr>
            <p:ph type="hdr" sz="quarter"/>
          </p:nvPr>
        </p:nvSpPr>
        <p:spPr/>
        <p:txBody>
          <a:bodyPr/>
          <a:lstStyle/>
          <a:p>
            <a:r>
              <a:rPr lang="zh-CN" altLang="en-US"/>
              <a:t>杭州亿启教育科技有限公司</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5" name="页眉占位符 4"/>
          <p:cNvSpPr>
            <a:spLocks noGrp="1"/>
          </p:cNvSpPr>
          <p:nvPr>
            <p:ph type="hdr" sz="quarter"/>
          </p:nvPr>
        </p:nvSpPr>
        <p:spPr/>
        <p:txBody>
          <a:bodyPr/>
          <a:lstStyle/>
          <a:p>
            <a:r>
              <a:rPr lang="zh-CN" altLang="en-US"/>
              <a:t>杭州亿启教育科技有限公司</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5" name="页眉占位符 4"/>
          <p:cNvSpPr>
            <a:spLocks noGrp="1"/>
          </p:cNvSpPr>
          <p:nvPr>
            <p:ph type="hdr" sz="quarter"/>
          </p:nvPr>
        </p:nvSpPr>
        <p:spPr/>
        <p:txBody>
          <a:bodyPr/>
          <a:lstStyle/>
          <a:p>
            <a:r>
              <a:rPr lang="zh-CN" altLang="en-US"/>
              <a:t>杭州亿启教育科技有限公司</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5" name="页眉占位符 4"/>
          <p:cNvSpPr>
            <a:spLocks noGrp="1"/>
          </p:cNvSpPr>
          <p:nvPr>
            <p:ph type="hdr" sz="quarter"/>
          </p:nvPr>
        </p:nvSpPr>
        <p:spPr/>
        <p:txBody>
          <a:bodyPr/>
          <a:lstStyle/>
          <a:p>
            <a:r>
              <a:rPr lang="zh-CN" altLang="en-US"/>
              <a:t>杭州亿启教育科技有限公司</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5" name="页眉占位符 4"/>
          <p:cNvSpPr>
            <a:spLocks noGrp="1"/>
          </p:cNvSpPr>
          <p:nvPr>
            <p:ph type="hdr" sz="quarter"/>
          </p:nvPr>
        </p:nvSpPr>
        <p:spPr/>
        <p:txBody>
          <a:bodyPr/>
          <a:lstStyle/>
          <a:p>
            <a:r>
              <a:rPr lang="zh-CN" altLang="en-US"/>
              <a:t>杭州亿启教育科技有限公司</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5" name="页眉占位符 4"/>
          <p:cNvSpPr>
            <a:spLocks noGrp="1"/>
          </p:cNvSpPr>
          <p:nvPr>
            <p:ph type="hdr" sz="quarter"/>
          </p:nvPr>
        </p:nvSpPr>
        <p:spPr/>
        <p:txBody>
          <a:bodyPr/>
          <a:lstStyle/>
          <a:p>
            <a:r>
              <a:rPr lang="zh-CN" altLang="en-US"/>
              <a:t>杭州亿启教育科技有限公司</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5" name="页眉占位符 4"/>
          <p:cNvSpPr>
            <a:spLocks noGrp="1"/>
          </p:cNvSpPr>
          <p:nvPr>
            <p:ph type="hdr" sz="quarter"/>
          </p:nvPr>
        </p:nvSpPr>
        <p:spPr/>
        <p:txBody>
          <a:bodyPr/>
          <a:lstStyle/>
          <a:p>
            <a:r>
              <a:rPr lang="zh-CN" altLang="en-US"/>
              <a:t>杭州亿启教育科技有限公司</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5" name="页眉占位符 4"/>
          <p:cNvSpPr>
            <a:spLocks noGrp="1"/>
          </p:cNvSpPr>
          <p:nvPr>
            <p:ph type="hdr" sz="quarter"/>
          </p:nvPr>
        </p:nvSpPr>
        <p:spPr/>
        <p:txBody>
          <a:bodyPr/>
          <a:lstStyle/>
          <a:p>
            <a:r>
              <a:rPr lang="zh-CN" altLang="en-US"/>
              <a:t>杭州亿启教育科技有限公司</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5" name="页眉占位符 4"/>
          <p:cNvSpPr>
            <a:spLocks noGrp="1"/>
          </p:cNvSpPr>
          <p:nvPr>
            <p:ph type="hdr" sz="quarter"/>
          </p:nvPr>
        </p:nvSpPr>
        <p:spPr/>
        <p:txBody>
          <a:bodyPr/>
          <a:lstStyle/>
          <a:p>
            <a:r>
              <a:rPr lang="zh-CN" altLang="en-US"/>
              <a:t>杭州亿启教育科技有限公司</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5" name="页眉占位符 4"/>
          <p:cNvSpPr>
            <a:spLocks noGrp="1"/>
          </p:cNvSpPr>
          <p:nvPr>
            <p:ph type="hdr" sz="quarter"/>
          </p:nvPr>
        </p:nvSpPr>
        <p:spPr/>
        <p:txBody>
          <a:bodyPr/>
          <a:lstStyle/>
          <a:p>
            <a:r>
              <a:rPr lang="zh-CN" altLang="en-US"/>
              <a:t>杭州亿启教育科技有限公司</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5" name="页眉占位符 4"/>
          <p:cNvSpPr>
            <a:spLocks noGrp="1"/>
          </p:cNvSpPr>
          <p:nvPr>
            <p:ph type="hdr" sz="quarter"/>
          </p:nvPr>
        </p:nvSpPr>
        <p:spPr/>
        <p:txBody>
          <a:bodyPr/>
          <a:lstStyle/>
          <a:p>
            <a:r>
              <a:rPr lang="zh-CN" altLang="en-US"/>
              <a:t>杭州亿启教育科技有限公司</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5" name="页眉占位符 4"/>
          <p:cNvSpPr>
            <a:spLocks noGrp="1"/>
          </p:cNvSpPr>
          <p:nvPr>
            <p:ph type="hdr" sz="quarter"/>
          </p:nvPr>
        </p:nvSpPr>
        <p:spPr/>
        <p:txBody>
          <a:bodyPr/>
          <a:lstStyle/>
          <a:p>
            <a:r>
              <a:rPr lang="zh-CN" altLang="en-US"/>
              <a:t>杭州亿启教育科技有限公司</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5" name="页眉占位符 4"/>
          <p:cNvSpPr>
            <a:spLocks noGrp="1"/>
          </p:cNvSpPr>
          <p:nvPr>
            <p:ph type="hdr" sz="quarter"/>
          </p:nvPr>
        </p:nvSpPr>
        <p:spPr/>
        <p:txBody>
          <a:bodyPr/>
          <a:lstStyle/>
          <a:p>
            <a:r>
              <a:rPr lang="zh-CN" altLang="en-US"/>
              <a:t>杭州亿启教育科技有限公司</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5" name="页眉占位符 4"/>
          <p:cNvSpPr>
            <a:spLocks noGrp="1"/>
          </p:cNvSpPr>
          <p:nvPr>
            <p:ph type="hdr" sz="quarter"/>
          </p:nvPr>
        </p:nvSpPr>
        <p:spPr/>
        <p:txBody>
          <a:bodyPr/>
          <a:lstStyle/>
          <a:p>
            <a:r>
              <a:rPr lang="zh-CN" altLang="en-US"/>
              <a:t>杭州亿启教育科技有限公司</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C566085A-AAE6-478F-8DE7-627C252BB344}" type="datetimeFigureOut">
              <a:rPr lang="zh-CN" altLang="en-US" smtClean="0"/>
              <a:t>2019/7/9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566085A-AAE6-478F-8DE7-627C252BB344}" type="datetimeFigureOut">
              <a:rPr lang="zh-CN" altLang="en-US" smtClean="0"/>
              <a:t>2019/7/9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566085A-AAE6-478F-8DE7-627C252BB344}" type="datetimeFigureOut">
              <a:rPr lang="zh-CN" altLang="en-US" smtClean="0"/>
              <a:t>2019/7/9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566085A-AAE6-478F-8DE7-627C252BB344}" type="datetimeFigureOut">
              <a:rPr lang="zh-CN" altLang="en-US" smtClean="0"/>
              <a:t>2019/7/9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C566085A-AAE6-478F-8DE7-627C252BB344}" type="datetimeFigureOut">
              <a:rPr lang="zh-CN" altLang="en-US" smtClean="0"/>
              <a:t>2019/7/9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566085A-AAE6-478F-8DE7-627C252BB344}" type="datetimeFigureOut">
              <a:rPr lang="zh-CN" altLang="en-US" smtClean="0"/>
              <a:t>2019/7/9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566085A-AAE6-478F-8DE7-627C252BB344}" type="datetimeFigureOut">
              <a:rPr lang="zh-CN" altLang="en-US" smtClean="0"/>
              <a:t>2019/7/9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566085A-AAE6-478F-8DE7-627C252BB344}" type="datetimeFigureOut">
              <a:rPr lang="zh-CN" altLang="en-US" smtClean="0"/>
              <a:t>2019/7/9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566085A-AAE6-478F-8DE7-627C252BB344}" type="datetimeFigureOut">
              <a:rPr lang="zh-CN" altLang="en-US" smtClean="0"/>
              <a:t>2019/7/9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C566085A-AAE6-478F-8DE7-627C252BB344}" type="datetimeFigureOut">
              <a:rPr lang="zh-CN" altLang="en-US" smtClean="0"/>
              <a:t>2019/7/9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C566085A-AAE6-478F-8DE7-627C252BB344}" type="datetimeFigureOut">
              <a:rPr lang="zh-CN" altLang="en-US" smtClean="0"/>
              <a:t>2019/7/9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66085A-AAE6-478F-8DE7-627C252BB344}" type="datetimeFigureOut">
              <a:rPr lang="zh-CN" altLang="en-US" smtClean="0"/>
              <a:t>2019/7/9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B4313A-850A-49C8-83FF-39DC4E497518}" type="slidenum">
              <a:rPr lang="zh-CN" altLang="en-US" smtClean="0"/>
              <a:t>‹#›</a:t>
            </a:fld>
            <a:endParaRPr lang="zh-CN" altLang="en-US"/>
          </a:p>
        </p:txBody>
      </p:sp>
      <p:pic>
        <p:nvPicPr>
          <p:cNvPr id="7" name="图片 6">
            <a:extLst>
              <a:ext uri="{FF2B5EF4-FFF2-40B4-BE49-F238E27FC236}">
                <a16:creationId xmlns:a16="http://schemas.microsoft.com/office/drawing/2014/main" id="{5C89CFFF-1AC1-4121-8680-21C26937274E}"/>
              </a:ext>
            </a:extLst>
          </p:cNvPr>
          <p:cNvPicPr>
            <a:picLocks noChangeAspect="1"/>
          </p:cNvPicPr>
          <p:nvPr userDrawn="1"/>
        </p:nvPicPr>
        <p:blipFill>
          <a:blip r:embed="rId13" cstate="print">
            <a:alphaModFix amt="60000"/>
            <a:extLst>
              <a:ext uri="{28A0092B-C50C-407E-A947-70E740481C1C}">
                <a14:useLocalDpi xmlns:a14="http://schemas.microsoft.com/office/drawing/2010/main" val="0"/>
              </a:ext>
            </a:extLst>
          </a:blip>
          <a:stretch>
            <a:fillRect/>
          </a:stretch>
        </p:blipFill>
        <p:spPr>
          <a:xfrm>
            <a:off x="6943921" y="3429000"/>
            <a:ext cx="3333358" cy="10778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32504" y="1190484"/>
            <a:ext cx="6096000" cy="5016758"/>
          </a:xfrm>
          <a:prstGeom prst="rect">
            <a:avLst/>
          </a:prstGeom>
        </p:spPr>
        <p:txBody>
          <a:bodyPr>
            <a:spAutoFit/>
          </a:bodyPr>
          <a:lstStyle/>
          <a:p>
            <a:r>
              <a:rPr lang="zh-CN" altLang="en-US" sz="4000" b="1" dirty="0">
                <a:solidFill>
                  <a:srgbClr val="FF0000"/>
                </a:solidFill>
                <a:latin typeface="HelveticaNeue" charset="0"/>
              </a:rPr>
              <a:t>感恩遇见，相互成就，本课件资料仅供您个人参考、教学使用，严禁自行在网络传播，违者依知识产权法追究法律责任。</a:t>
            </a:r>
            <a:endParaRPr lang="en-US" altLang="zh-CN" sz="4000" b="1" dirty="0">
              <a:solidFill>
                <a:srgbClr val="FF0000"/>
              </a:solidFill>
              <a:latin typeface="HelveticaNeue" charset="0"/>
            </a:endParaRPr>
          </a:p>
          <a:p>
            <a:endParaRPr lang="en-US" altLang="zh-CN" sz="4000" b="1" dirty="0">
              <a:solidFill>
                <a:srgbClr val="FF0000"/>
              </a:solidFill>
              <a:latin typeface="HelveticaNeue" charset="0"/>
            </a:endParaRPr>
          </a:p>
          <a:p>
            <a:r>
              <a:rPr lang="zh-CN" altLang="en-US" sz="4000" b="1" dirty="0">
                <a:solidFill>
                  <a:srgbClr val="FF0000"/>
                </a:solidFill>
                <a:latin typeface="HelveticaNeue" charset="0"/>
              </a:rPr>
              <a:t>更多教学资源请关注</a:t>
            </a:r>
            <a:endParaRPr lang="en-US" altLang="zh-CN" sz="4000" b="1" dirty="0">
              <a:solidFill>
                <a:srgbClr val="FF0000"/>
              </a:solidFill>
              <a:latin typeface="HelveticaNeue" charset="0"/>
            </a:endParaRPr>
          </a:p>
          <a:p>
            <a:r>
              <a:rPr lang="zh-CN" altLang="en-US" sz="4000" b="1" dirty="0">
                <a:solidFill>
                  <a:srgbClr val="FF0000"/>
                </a:solidFill>
                <a:latin typeface="HelveticaNeue" charset="0"/>
              </a:rPr>
              <a:t>公众号：溯恩高中英语</a:t>
            </a: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7595" y="2503014"/>
            <a:ext cx="3276600" cy="3276600"/>
          </a:xfrm>
          <a:prstGeom prst="rect">
            <a:avLst/>
          </a:prstGeom>
        </p:spPr>
      </p:pic>
      <p:sp>
        <p:nvSpPr>
          <p:cNvPr id="4" name="矩形 3"/>
          <p:cNvSpPr/>
          <p:nvPr/>
        </p:nvSpPr>
        <p:spPr>
          <a:xfrm>
            <a:off x="6990735" y="1190484"/>
            <a:ext cx="5201265" cy="1015663"/>
          </a:xfrm>
          <a:prstGeom prst="rect">
            <a:avLst/>
          </a:prstGeom>
        </p:spPr>
        <p:txBody>
          <a:bodyPr wrap="square">
            <a:spAutoFit/>
          </a:bodyPr>
          <a:lstStyle/>
          <a:p>
            <a:r>
              <a:rPr lang="zh-CN" altLang="en-US" sz="6000" b="1">
                <a:latin typeface="华文新魏" panose="02010800040101010101" pitchFamily="2" charset="-122"/>
                <a:ea typeface="华文新魏" panose="02010800040101010101" pitchFamily="2" charset="-122"/>
              </a:rPr>
              <a:t>知识产权声明</a:t>
            </a:r>
            <a:endParaRPr lang="zh-CN" altLang="en-US" sz="6000" b="1" dirty="0">
              <a:latin typeface="华文新魏" panose="02010800040101010101" pitchFamily="2" charset="-122"/>
              <a:ea typeface="华文新魏" panose="02010800040101010101" pitchFamily="2" charset="-122"/>
            </a:endParaRPr>
          </a:p>
        </p:txBody>
      </p:sp>
      <p:pic>
        <p:nvPicPr>
          <p:cNvPr id="6" name="图片 5"/>
          <p:cNvPicPr>
            <a:picLocks noChangeAspect="1"/>
          </p:cNvPicPr>
          <p:nvPr/>
        </p:nvPicPr>
        <p:blipFill>
          <a:blip r:embed="rId3" cstate="print">
            <a:alphaModFix amt="60000"/>
            <a:extLst>
              <a:ext uri="{28A0092B-C50C-407E-A947-70E740481C1C}">
                <a14:useLocalDpi xmlns:a14="http://schemas.microsoft.com/office/drawing/2010/main" val="0"/>
              </a:ext>
            </a:extLst>
          </a:blip>
          <a:stretch>
            <a:fillRect/>
          </a:stretch>
        </p:blipFill>
        <p:spPr>
          <a:xfrm>
            <a:off x="7687595" y="112631"/>
            <a:ext cx="3333358" cy="1077853"/>
          </a:xfrm>
          <a:prstGeom prst="rect">
            <a:avLst/>
          </a:prstGeom>
        </p:spPr>
      </p:pic>
    </p:spTree>
    <p:extLst>
      <p:ext uri="{BB962C8B-B14F-4D97-AF65-F5344CB8AC3E}">
        <p14:creationId xmlns:p14="http://schemas.microsoft.com/office/powerpoint/2010/main" val="2011763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平行四边形 20"/>
          <p:cNvSpPr/>
          <p:nvPr/>
        </p:nvSpPr>
        <p:spPr>
          <a:xfrm>
            <a:off x="1160311" y="684494"/>
            <a:ext cx="2700670" cy="699576"/>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22" name="Rectangle 18"/>
          <p:cNvSpPr>
            <a:spLocks noChangeArrowheads="1"/>
          </p:cNvSpPr>
          <p:nvPr/>
        </p:nvSpPr>
        <p:spPr bwMode="auto">
          <a:xfrm>
            <a:off x="1728086" y="800917"/>
            <a:ext cx="1422400" cy="4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zh-CN" altLang="en-US" sz="2800" dirty="0">
                <a:solidFill>
                  <a:schemeClr val="bg1"/>
                </a:solidFill>
                <a:latin typeface="Arial" panose="020B0604020202020204"/>
                <a:ea typeface="微软雅黑" panose="020B0503020204020204" charset="-122"/>
                <a:cs typeface="宋体" panose="02010600030101010101" pitchFamily="2" charset="-122"/>
                <a:sym typeface="Arial" panose="020B0604020202020204"/>
              </a:rPr>
              <a:t>遣词造句</a:t>
            </a:r>
          </a:p>
        </p:txBody>
      </p:sp>
      <p:sp>
        <p:nvSpPr>
          <p:cNvPr id="23" name="平行四边形 22"/>
          <p:cNvSpPr/>
          <p:nvPr/>
        </p:nvSpPr>
        <p:spPr>
          <a:xfrm>
            <a:off x="3750119" y="684495"/>
            <a:ext cx="745738" cy="699576"/>
          </a:xfrm>
          <a:prstGeom prst="parallelogram">
            <a:avLst/>
          </a:prstGeom>
          <a:solidFill>
            <a:srgbClr val="7ED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cxnSp>
        <p:nvCxnSpPr>
          <p:cNvPr id="6" name="直接连接符 5"/>
          <p:cNvCxnSpPr/>
          <p:nvPr/>
        </p:nvCxnSpPr>
        <p:spPr>
          <a:xfrm>
            <a:off x="3627099" y="2676867"/>
            <a:ext cx="0" cy="1323382"/>
          </a:xfrm>
          <a:prstGeom prst="line">
            <a:avLst/>
          </a:prstGeom>
          <a:noFill/>
          <a:ln w="19050" cap="flat" cmpd="sng" algn="ctr">
            <a:noFill/>
            <a:prstDash val="solid"/>
            <a:miter lim="800000"/>
          </a:ln>
          <a:effectLst/>
        </p:spPr>
      </p:cxnSp>
      <p:cxnSp>
        <p:nvCxnSpPr>
          <p:cNvPr id="13" name="直接连接符 12"/>
          <p:cNvCxnSpPr/>
          <p:nvPr/>
        </p:nvCxnSpPr>
        <p:spPr>
          <a:xfrm>
            <a:off x="3616212" y="4249857"/>
            <a:ext cx="0" cy="1323382"/>
          </a:xfrm>
          <a:prstGeom prst="line">
            <a:avLst/>
          </a:prstGeom>
          <a:noFill/>
          <a:ln w="19050" cap="flat" cmpd="sng" algn="ctr">
            <a:noFill/>
            <a:prstDash val="solid"/>
            <a:miter lim="800000"/>
          </a:ln>
          <a:effectLst/>
        </p:spPr>
      </p:cxnSp>
      <p:pic>
        <p:nvPicPr>
          <p:cNvPr id="2" name="图片 1" descr="66"/>
          <p:cNvPicPr>
            <a:picLocks noChangeAspect="1"/>
          </p:cNvPicPr>
          <p:nvPr/>
        </p:nvPicPr>
        <p:blipFill>
          <a:blip r:embed="rId4"/>
          <a:stretch>
            <a:fillRect/>
          </a:stretch>
        </p:blipFill>
        <p:spPr>
          <a:xfrm>
            <a:off x="327660" y="637297"/>
            <a:ext cx="762000" cy="746760"/>
          </a:xfrm>
          <a:prstGeom prst="rect">
            <a:avLst/>
          </a:prstGeom>
        </p:spPr>
      </p:pic>
      <p:sp>
        <p:nvSpPr>
          <p:cNvPr id="3" name="文本框 2"/>
          <p:cNvSpPr txBox="1"/>
          <p:nvPr/>
        </p:nvSpPr>
        <p:spPr>
          <a:xfrm>
            <a:off x="4826000" y="1949207"/>
            <a:ext cx="2540000" cy="645160"/>
          </a:xfrm>
          <a:prstGeom prst="rect">
            <a:avLst/>
          </a:prstGeom>
          <a:noFill/>
        </p:spPr>
        <p:txBody>
          <a:bodyPr wrap="square" rtlCol="0" anchor="t">
            <a:spAutoFit/>
          </a:bodyPr>
          <a:lstStyle/>
          <a:p>
            <a:endParaRPr lang="zh-CN" altLang="en-US"/>
          </a:p>
          <a:p>
            <a:endParaRPr lang="zh-CN" altLang="en-US"/>
          </a:p>
        </p:txBody>
      </p:sp>
      <p:sp>
        <p:nvSpPr>
          <p:cNvPr id="15" name="TextBox 14"/>
          <p:cNvSpPr txBox="1"/>
          <p:nvPr/>
        </p:nvSpPr>
        <p:spPr>
          <a:xfrm>
            <a:off x="765810" y="1746076"/>
            <a:ext cx="11180781" cy="4399915"/>
          </a:xfrm>
          <a:prstGeom prst="rect">
            <a:avLst/>
          </a:prstGeom>
          <a:noFill/>
        </p:spPr>
        <p:txBody>
          <a:bodyPr wrap="square" rtlCol="0">
            <a:spAutoFit/>
          </a:bodyPr>
          <a:lstStyle/>
          <a:p>
            <a:pPr marL="514350" indent="-514350"/>
            <a:r>
              <a:rPr lang="en-US" altLang="zh-CN" sz="2800" dirty="0">
                <a:solidFill>
                  <a:srgbClr val="22ACEC"/>
                </a:solidFill>
                <a:latin typeface="Calibri" panose="020F0502020204030204" pitchFamily="34" charset="0"/>
                <a:cs typeface="Times New Roman" panose="02020603050405020304" pitchFamily="18" charset="0"/>
              </a:rPr>
              <a:t>Group 1: first aid; injury; vital</a:t>
            </a:r>
          </a:p>
          <a:p>
            <a:pPr marL="514350" indent="-514350"/>
            <a:endParaRPr lang="en-US" altLang="zh-CN" sz="2800" dirty="0">
              <a:solidFill>
                <a:srgbClr val="22ACEC"/>
              </a:solidFill>
              <a:latin typeface="Calibri" panose="020F0502020204030204" pitchFamily="34" charset="0"/>
              <a:cs typeface="Times New Roman" panose="02020603050405020304" pitchFamily="18" charset="0"/>
            </a:endParaRPr>
          </a:p>
          <a:p>
            <a:pPr marL="514350" indent="-514350"/>
            <a:endParaRPr lang="en-US" altLang="zh-CN" sz="2800" dirty="0">
              <a:solidFill>
                <a:srgbClr val="22ACEC"/>
              </a:solidFill>
              <a:latin typeface="Calibri" panose="020F0502020204030204" pitchFamily="34" charset="0"/>
              <a:cs typeface="Times New Roman" panose="02020603050405020304" pitchFamily="18" charset="0"/>
            </a:endParaRPr>
          </a:p>
          <a:p>
            <a:pPr marL="514350" indent="-514350"/>
            <a:r>
              <a:rPr lang="en-US" altLang="zh-CN" sz="2800" dirty="0">
                <a:solidFill>
                  <a:srgbClr val="22ACEC"/>
                </a:solidFill>
                <a:latin typeface="Calibri" panose="020F0502020204030204" pitchFamily="34" charset="0"/>
                <a:cs typeface="Times New Roman" panose="02020603050405020304" pitchFamily="18" charset="0"/>
              </a:rPr>
              <a:t>Group 2: poison; variety; organ</a:t>
            </a:r>
          </a:p>
          <a:p>
            <a:pPr marL="514350" indent="-514350"/>
            <a:endParaRPr lang="en-US" altLang="zh-CN" sz="2800" dirty="0">
              <a:solidFill>
                <a:srgbClr val="22ACEC"/>
              </a:solidFill>
              <a:latin typeface="Calibri" panose="020F0502020204030204" pitchFamily="34" charset="0"/>
              <a:cs typeface="Times New Roman" panose="02020603050405020304" pitchFamily="18" charset="0"/>
            </a:endParaRPr>
          </a:p>
          <a:p>
            <a:pPr marL="514350" indent="-514350"/>
            <a:endParaRPr lang="en-US" altLang="zh-CN" sz="2800" dirty="0">
              <a:solidFill>
                <a:srgbClr val="22ACEC"/>
              </a:solidFill>
              <a:latin typeface="Calibri" panose="020F0502020204030204" pitchFamily="34" charset="0"/>
              <a:cs typeface="Times New Roman" panose="02020603050405020304" pitchFamily="18" charset="0"/>
            </a:endParaRPr>
          </a:p>
          <a:p>
            <a:pPr marL="514350" indent="-514350"/>
            <a:r>
              <a:rPr lang="en-US" altLang="zh-CN" sz="2800" dirty="0">
                <a:solidFill>
                  <a:srgbClr val="22ACEC"/>
                </a:solidFill>
                <a:latin typeface="Calibri" panose="020F0502020204030204" pitchFamily="34" charset="0"/>
                <a:cs typeface="Times New Roman" panose="02020603050405020304" pitchFamily="18" charset="0"/>
              </a:rPr>
              <a:t>Group 3: swollen; unbearable; bandage </a:t>
            </a:r>
          </a:p>
          <a:p>
            <a:pPr marL="514350" indent="-514350"/>
            <a:endParaRPr lang="en-US" altLang="zh-CN" sz="2800" dirty="0">
              <a:solidFill>
                <a:srgbClr val="22ACEC"/>
              </a:solidFill>
              <a:latin typeface="Calibri" panose="020F0502020204030204" pitchFamily="34" charset="0"/>
              <a:cs typeface="Times New Roman" panose="02020603050405020304" pitchFamily="18" charset="0"/>
            </a:endParaRPr>
          </a:p>
          <a:p>
            <a:pPr marL="514350" indent="-514350"/>
            <a:endParaRPr lang="en-US" altLang="zh-CN" sz="2800" dirty="0">
              <a:solidFill>
                <a:srgbClr val="22ACEC"/>
              </a:solidFill>
              <a:latin typeface="Calibri" panose="020F0502020204030204" pitchFamily="34" charset="0"/>
              <a:cs typeface="Times New Roman" panose="02020603050405020304" pitchFamily="18" charset="0"/>
            </a:endParaRPr>
          </a:p>
          <a:p>
            <a:pPr marL="514350" indent="-514350"/>
            <a:endParaRPr lang="en-US" altLang="zh-CN" sz="2800" dirty="0">
              <a:solidFill>
                <a:srgbClr val="22ACEC"/>
              </a:solidFill>
              <a:latin typeface="Calibri" panose="020F0502020204030204" pitchFamily="34" charset="0"/>
              <a:cs typeface="Times New Roman" panose="02020603050405020304" pitchFamily="18" charset="0"/>
            </a:endParaRPr>
          </a:p>
        </p:txBody>
      </p:sp>
      <p:sp>
        <p:nvSpPr>
          <p:cNvPr id="8" name="矩形 7"/>
          <p:cNvSpPr/>
          <p:nvPr/>
        </p:nvSpPr>
        <p:spPr>
          <a:xfrm>
            <a:off x="864236" y="2327332"/>
            <a:ext cx="10721340" cy="460375"/>
          </a:xfrm>
          <a:prstGeom prst="rect">
            <a:avLst/>
          </a:prstGeom>
        </p:spPr>
        <p:txBody>
          <a:bodyPr wrap="square">
            <a:spAutoFit/>
          </a:bodyPr>
          <a:lstStyle/>
          <a:p>
            <a:r>
              <a:rPr lang="en-US" sz="2400" dirty="0">
                <a:latin typeface="Calibri" panose="020F0502020204030204" pitchFamily="34" charset="0"/>
              </a:rPr>
              <a:t>The first aid, which offers immediate treatment, is vital to serious injuries. </a:t>
            </a:r>
          </a:p>
        </p:txBody>
      </p:sp>
      <p:sp>
        <p:nvSpPr>
          <p:cNvPr id="9" name="矩形 8"/>
          <p:cNvSpPr/>
          <p:nvPr/>
        </p:nvSpPr>
        <p:spPr>
          <a:xfrm>
            <a:off x="864236" y="3540182"/>
            <a:ext cx="10721340" cy="460375"/>
          </a:xfrm>
          <a:prstGeom prst="rect">
            <a:avLst/>
          </a:prstGeom>
        </p:spPr>
        <p:txBody>
          <a:bodyPr wrap="square">
            <a:spAutoFit/>
          </a:bodyPr>
          <a:lstStyle/>
          <a:p>
            <a:r>
              <a:rPr lang="en-US" sz="2400" dirty="0">
                <a:latin typeface="Calibri" panose="020F0502020204030204" pitchFamily="34" charset="0"/>
              </a:rPr>
              <a:t>There are a variety of poisons, which can do great harm to human organs.  </a:t>
            </a:r>
          </a:p>
        </p:txBody>
      </p:sp>
      <p:sp>
        <p:nvSpPr>
          <p:cNvPr id="11" name="矩形 10"/>
          <p:cNvSpPr/>
          <p:nvPr/>
        </p:nvSpPr>
        <p:spPr>
          <a:xfrm>
            <a:off x="864236" y="4853362"/>
            <a:ext cx="10721340" cy="829945"/>
          </a:xfrm>
          <a:prstGeom prst="rect">
            <a:avLst/>
          </a:prstGeom>
        </p:spPr>
        <p:txBody>
          <a:bodyPr wrap="square">
            <a:spAutoFit/>
          </a:bodyPr>
          <a:lstStyle/>
          <a:p>
            <a:r>
              <a:rPr lang="en-US" sz="2400" dirty="0">
                <a:latin typeface="Calibri" panose="020F0502020204030204" pitchFamily="34" charset="0"/>
              </a:rPr>
              <a:t>When you find the swollen skin unbearbale, stop using the bandage and go to hospital as soon as possible.  </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6" presetClass="emph" presetSubtype="0" fill="hold" grpId="0" nodeType="clickEffect">
                                  <p:stCondLst>
                                    <p:cond delay="0"/>
                                  </p:stCondLst>
                                  <p:childTnLst>
                                    <p:animEffect transition="out" filter="fade">
                                      <p:cBhvr>
                                        <p:cTn id="18" dur="500" tmFilter="0, 0; .2, .5; .8, .5; 1, 0"/>
                                        <p:tgtEl>
                                          <p:spTgt spid="21"/>
                                        </p:tgtEl>
                                      </p:cBhvr>
                                    </p:animEffect>
                                    <p:animScale>
                                      <p:cBhvr>
                                        <p:cTn id="19" dur="250" autoRev="1" fill="hold"/>
                                        <p:tgtEl>
                                          <p:spTgt spid="2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8" grpId="0"/>
      <p:bldP spid="9"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平行四边形 20"/>
          <p:cNvSpPr/>
          <p:nvPr/>
        </p:nvSpPr>
        <p:spPr>
          <a:xfrm>
            <a:off x="1160311" y="872062"/>
            <a:ext cx="2700670" cy="699576"/>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22" name="Rectangle 18"/>
          <p:cNvSpPr>
            <a:spLocks noChangeArrowheads="1"/>
          </p:cNvSpPr>
          <p:nvPr/>
        </p:nvSpPr>
        <p:spPr bwMode="auto">
          <a:xfrm>
            <a:off x="1728086" y="988485"/>
            <a:ext cx="1422400" cy="4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zh-CN" altLang="en-US" sz="2800" dirty="0">
                <a:solidFill>
                  <a:schemeClr val="bg1"/>
                </a:solidFill>
                <a:latin typeface="Arial" panose="020B0604020202020204"/>
                <a:ea typeface="微软雅黑" panose="020B0503020204020204" charset="-122"/>
                <a:cs typeface="宋体" panose="02010600030101010101" pitchFamily="2" charset="-122"/>
                <a:sym typeface="Arial" panose="020B0604020202020204"/>
              </a:rPr>
              <a:t>核心词汇</a:t>
            </a:r>
          </a:p>
        </p:txBody>
      </p:sp>
      <p:sp>
        <p:nvSpPr>
          <p:cNvPr id="23" name="平行四边形 22"/>
          <p:cNvSpPr/>
          <p:nvPr/>
        </p:nvSpPr>
        <p:spPr>
          <a:xfrm>
            <a:off x="3750119" y="872063"/>
            <a:ext cx="745738" cy="699576"/>
          </a:xfrm>
          <a:prstGeom prst="parallelogram">
            <a:avLst/>
          </a:prstGeom>
          <a:solidFill>
            <a:srgbClr val="7ED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cxnSp>
        <p:nvCxnSpPr>
          <p:cNvPr id="6" name="直接连接符 5"/>
          <p:cNvCxnSpPr/>
          <p:nvPr/>
        </p:nvCxnSpPr>
        <p:spPr>
          <a:xfrm>
            <a:off x="3627099" y="2864435"/>
            <a:ext cx="0" cy="1323382"/>
          </a:xfrm>
          <a:prstGeom prst="line">
            <a:avLst/>
          </a:prstGeom>
          <a:noFill/>
          <a:ln w="19050" cap="flat" cmpd="sng" algn="ctr">
            <a:noFill/>
            <a:prstDash val="solid"/>
            <a:miter lim="800000"/>
          </a:ln>
          <a:effectLst/>
        </p:spPr>
      </p:cxnSp>
      <p:cxnSp>
        <p:nvCxnSpPr>
          <p:cNvPr id="13" name="直接连接符 12"/>
          <p:cNvCxnSpPr/>
          <p:nvPr/>
        </p:nvCxnSpPr>
        <p:spPr>
          <a:xfrm>
            <a:off x="3616212" y="4437425"/>
            <a:ext cx="0" cy="1323382"/>
          </a:xfrm>
          <a:prstGeom prst="line">
            <a:avLst/>
          </a:prstGeom>
          <a:noFill/>
          <a:ln w="19050" cap="flat" cmpd="sng" algn="ctr">
            <a:noFill/>
            <a:prstDash val="solid"/>
            <a:miter lim="800000"/>
          </a:ln>
          <a:effectLst/>
        </p:spPr>
      </p:cxnSp>
      <p:pic>
        <p:nvPicPr>
          <p:cNvPr id="2" name="图片 1" descr="66"/>
          <p:cNvPicPr>
            <a:picLocks noChangeAspect="1"/>
          </p:cNvPicPr>
          <p:nvPr/>
        </p:nvPicPr>
        <p:blipFill>
          <a:blip r:embed="rId4"/>
          <a:stretch>
            <a:fillRect/>
          </a:stretch>
        </p:blipFill>
        <p:spPr>
          <a:xfrm>
            <a:off x="327660" y="824865"/>
            <a:ext cx="762000" cy="746760"/>
          </a:xfrm>
          <a:prstGeom prst="rect">
            <a:avLst/>
          </a:prstGeom>
        </p:spPr>
      </p:pic>
      <p:sp>
        <p:nvSpPr>
          <p:cNvPr id="3" name="文本框 2"/>
          <p:cNvSpPr txBox="1"/>
          <p:nvPr/>
        </p:nvSpPr>
        <p:spPr>
          <a:xfrm>
            <a:off x="4826000" y="2136775"/>
            <a:ext cx="2540000" cy="645160"/>
          </a:xfrm>
          <a:prstGeom prst="rect">
            <a:avLst/>
          </a:prstGeom>
          <a:noFill/>
        </p:spPr>
        <p:txBody>
          <a:bodyPr wrap="square" rtlCol="0" anchor="t">
            <a:spAutoFit/>
          </a:bodyPr>
          <a:lstStyle/>
          <a:p>
            <a:endParaRPr lang="zh-CN" altLang="en-US"/>
          </a:p>
          <a:p>
            <a:endParaRPr lang="zh-CN" altLang="en-US"/>
          </a:p>
        </p:txBody>
      </p:sp>
      <p:sp>
        <p:nvSpPr>
          <p:cNvPr id="4" name="Rectangle 18"/>
          <p:cNvSpPr>
            <a:spLocks noChangeArrowheads="1"/>
          </p:cNvSpPr>
          <p:nvPr/>
        </p:nvSpPr>
        <p:spPr bwMode="auto">
          <a:xfrm>
            <a:off x="906514" y="1950054"/>
            <a:ext cx="2497541" cy="4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base">
              <a:spcBef>
                <a:spcPct val="0"/>
              </a:spcBef>
              <a:spcAft>
                <a:spcPct val="0"/>
              </a:spcAft>
            </a:pPr>
            <a:r>
              <a:rPr lang="en-US" altLang="zh-CN" sz="2800" b="1" dirty="0">
                <a:latin typeface="Times New Roman" panose="02020603050405020304" pitchFamily="18" charset="0"/>
                <a:cs typeface="Times New Roman" panose="02020603050405020304" pitchFamily="18" charset="0"/>
              </a:rPr>
              <a:t>1. swell</a:t>
            </a:r>
            <a:endParaRPr lang="en-US" altLang="zh-CN" sz="2800" dirty="0">
              <a:solidFill>
                <a:schemeClr val="bg1"/>
              </a:solidFill>
              <a:latin typeface="宋体" panose="02010600030101010101" pitchFamily="2" charset="-122"/>
              <a:ea typeface="宋体" panose="02010600030101010101" pitchFamily="2" charset="-122"/>
              <a:cs typeface="宋体" panose="02010600030101010101" pitchFamily="2" charset="-122"/>
              <a:sym typeface="Arial" panose="020B0604020202020204"/>
            </a:endParaRPr>
          </a:p>
        </p:txBody>
      </p:sp>
      <p:sp>
        <p:nvSpPr>
          <p:cNvPr id="10" name="矩形 9"/>
          <p:cNvSpPr/>
          <p:nvPr/>
        </p:nvSpPr>
        <p:spPr>
          <a:xfrm>
            <a:off x="3150296" y="1949863"/>
            <a:ext cx="2929890" cy="521970"/>
          </a:xfrm>
          <a:prstGeom prst="rect">
            <a:avLst/>
          </a:prstGeom>
        </p:spPr>
        <p:txBody>
          <a:bodyPr wrap="none">
            <a:spAutoFit/>
          </a:bodyPr>
          <a:lstStyle/>
          <a:p>
            <a:pPr algn="ctr" fontAlgn="base">
              <a:spcBef>
                <a:spcPct val="0"/>
              </a:spcBef>
              <a:spcAft>
                <a:spcPct val="0"/>
              </a:spcAft>
            </a:pPr>
            <a:r>
              <a:rPr lang="en-US" sz="2800" b="1" dirty="0">
                <a:solidFill>
                  <a:schemeClr val="accent1"/>
                </a:solidFill>
                <a:latin typeface="Times New Roman" panose="02020603050405020304" pitchFamily="18" charset="0"/>
                <a:cs typeface="Times New Roman" panose="02020603050405020304" pitchFamily="18" charset="0"/>
              </a:rPr>
              <a:t>v. swelled, swollen</a:t>
            </a:r>
            <a:endParaRPr lang="en-US" sz="2800" b="1" dirty="0">
              <a:solidFill>
                <a:schemeClr val="accent1"/>
              </a:solidFill>
              <a:latin typeface="Times New Roman" panose="02020603050405020304" pitchFamily="18" charset="0"/>
              <a:ea typeface="宋体" panose="02010600030101010101" pitchFamily="2" charset="-122"/>
              <a:cs typeface="Times New Roman" panose="02020603050405020304" pitchFamily="18" charset="0"/>
              <a:sym typeface="Arial" panose="020B0604020202020204"/>
            </a:endParaRPr>
          </a:p>
        </p:txBody>
      </p:sp>
      <p:sp>
        <p:nvSpPr>
          <p:cNvPr id="5" name="矩形 43"/>
          <p:cNvSpPr>
            <a:spLocks noChangeArrowheads="1"/>
          </p:cNvSpPr>
          <p:nvPr/>
        </p:nvSpPr>
        <p:spPr bwMode="auto">
          <a:xfrm>
            <a:off x="1507490" y="2380615"/>
            <a:ext cx="6384925"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0" tIns="34286" rIns="68570" bIns="34286">
            <a:spAutoFit/>
          </a:bodyPr>
          <a:lstStyle/>
          <a:p>
            <a:pPr eaLnBrk="0" hangingPunct="0">
              <a:lnSpc>
                <a:spcPct val="115000"/>
              </a:lnSpc>
            </a:pPr>
            <a:r>
              <a:rPr lang="zh-CN" altLang="en-US" sz="2400" dirty="0">
                <a:solidFill>
                  <a:srgbClr val="252526"/>
                </a:solidFill>
                <a:latin typeface="Calibri" panose="020F0502020204030204" pitchFamily="34" charset="0"/>
                <a:ea typeface="宋体" panose="02010600030101010101" pitchFamily="2" charset="-122"/>
              </a:rPr>
              <a:t>连线与右侧相应的意思匹配</a:t>
            </a:r>
          </a:p>
          <a:p>
            <a:pPr marL="457200" indent="-457200" eaLnBrk="0" hangingPunct="0">
              <a:lnSpc>
                <a:spcPct val="115000"/>
              </a:lnSpc>
              <a:buAutoNum type="arabicPeriod"/>
            </a:pPr>
            <a:r>
              <a:rPr lang="en-US" altLang="zh-CN" sz="2400" dirty="0">
                <a:latin typeface="Calibri" panose="020F0502020204030204" pitchFamily="34" charset="0"/>
                <a:ea typeface="宋体" panose="02010600030101010101" pitchFamily="2" charset="-122"/>
                <a:cs typeface="Times New Roman" panose="02020603050405020304" pitchFamily="18" charset="0"/>
              </a:rPr>
              <a:t>Her ankle was already starting to </a:t>
            </a:r>
            <a:r>
              <a:rPr lang="en-US" altLang="zh-CN" sz="2400" dirty="0">
                <a:solidFill>
                  <a:srgbClr val="FF0000"/>
                </a:solidFill>
                <a:latin typeface="Calibri" panose="020F0502020204030204" pitchFamily="34" charset="0"/>
                <a:ea typeface="宋体" panose="02010600030101010101" pitchFamily="2" charset="-122"/>
                <a:cs typeface="Times New Roman" panose="02020603050405020304" pitchFamily="18" charset="0"/>
              </a:rPr>
              <a:t>swell</a:t>
            </a:r>
            <a:r>
              <a:rPr lang="en-US" altLang="zh-CN" sz="2400" dirty="0">
                <a:latin typeface="Calibri" panose="020F0502020204030204" pitchFamily="34" charset="0"/>
                <a:ea typeface="宋体" panose="02010600030101010101" pitchFamily="2" charset="-122"/>
                <a:cs typeface="Times New Roman" panose="02020603050405020304" pitchFamily="18" charset="0"/>
              </a:rPr>
              <a:t>.</a:t>
            </a:r>
          </a:p>
          <a:p>
            <a:pPr marL="457200" indent="-457200" eaLnBrk="0" hangingPunct="0">
              <a:lnSpc>
                <a:spcPct val="115000"/>
              </a:lnSpc>
              <a:buAutoNum type="arabicPeriod"/>
            </a:pPr>
            <a:r>
              <a:rPr lang="en-US" altLang="zh-CN" sz="2400" dirty="0">
                <a:latin typeface="Calibri" panose="020F0502020204030204" pitchFamily="34" charset="0"/>
                <a:ea typeface="宋体" panose="02010600030101010101" pitchFamily="2" charset="-122"/>
                <a:cs typeface="Times New Roman" panose="02020603050405020304" pitchFamily="18" charset="0"/>
              </a:rPr>
              <a:t>The crowd </a:t>
            </a:r>
            <a:r>
              <a:rPr lang="en-US" altLang="zh-CN" sz="2400" dirty="0">
                <a:solidFill>
                  <a:srgbClr val="FF0000"/>
                </a:solidFill>
                <a:latin typeface="Calibri" panose="020F0502020204030204" pitchFamily="34" charset="0"/>
                <a:ea typeface="宋体" panose="02010600030101010101" pitchFamily="2" charset="-122"/>
                <a:cs typeface="Times New Roman" panose="02020603050405020304" pitchFamily="18" charset="0"/>
              </a:rPr>
              <a:t>swelled to</a:t>
            </a:r>
            <a:r>
              <a:rPr lang="en-US" altLang="zh-CN" sz="2400" dirty="0">
                <a:latin typeface="Calibri" panose="020F0502020204030204" pitchFamily="34" charset="0"/>
                <a:ea typeface="宋体" panose="02010600030101010101" pitchFamily="2" charset="-122"/>
                <a:cs typeface="Times New Roman" panose="02020603050405020304" pitchFamily="18" charset="0"/>
              </a:rPr>
              <a:t> around 10,000.</a:t>
            </a:r>
          </a:p>
          <a:p>
            <a:pPr marL="457200" indent="-457200" eaLnBrk="0" hangingPunct="0">
              <a:lnSpc>
                <a:spcPct val="115000"/>
              </a:lnSpc>
              <a:buAutoNum type="arabicPeriod"/>
            </a:pPr>
            <a:r>
              <a:rPr lang="en-US" altLang="zh-CN" sz="2400" dirty="0">
                <a:latin typeface="Calibri" panose="020F0502020204030204" pitchFamily="34" charset="0"/>
                <a:ea typeface="宋体" panose="02010600030101010101" pitchFamily="2" charset="-122"/>
                <a:cs typeface="Times New Roman" panose="02020603050405020304" pitchFamily="18" charset="0"/>
              </a:rPr>
              <a:t>His heart</a:t>
            </a:r>
            <a:r>
              <a:rPr lang="en-US" altLang="zh-CN" sz="2400" dirty="0">
                <a:solidFill>
                  <a:srgbClr val="FF0000"/>
                </a:solidFill>
                <a:latin typeface="Calibri" panose="020F0502020204030204" pitchFamily="34" charset="0"/>
                <a:ea typeface="宋体" panose="02010600030101010101" pitchFamily="2" charset="-122"/>
                <a:cs typeface="Times New Roman" panose="02020603050405020304" pitchFamily="18" charset="0"/>
              </a:rPr>
              <a:t> swelled with</a:t>
            </a:r>
            <a:r>
              <a:rPr lang="en-US" altLang="zh-CN" sz="2400" dirty="0">
                <a:latin typeface="Calibri" panose="020F0502020204030204" pitchFamily="34" charset="0"/>
                <a:ea typeface="宋体" panose="02010600030101010101" pitchFamily="2" charset="-122"/>
                <a:cs typeface="Times New Roman" panose="02020603050405020304" pitchFamily="18" charset="0"/>
              </a:rPr>
              <a:t> pride as he watched his daughter collect her prize.</a:t>
            </a:r>
          </a:p>
          <a:p>
            <a:pPr marL="457200" indent="-457200" eaLnBrk="0" hangingPunct="0">
              <a:lnSpc>
                <a:spcPct val="115000"/>
              </a:lnSpc>
              <a:buAutoNum type="arabicPeriod"/>
            </a:pPr>
            <a:r>
              <a:rPr lang="en-US" altLang="zh-CN" sz="2400" dirty="0">
                <a:latin typeface="Calibri" panose="020F0502020204030204" pitchFamily="34" charset="0"/>
                <a:ea typeface="宋体" panose="02010600030101010101" pitchFamily="2" charset="-122"/>
                <a:cs typeface="Times New Roman" panose="02020603050405020304" pitchFamily="18" charset="0"/>
              </a:rPr>
              <a:t>The wind </a:t>
            </a:r>
            <a:r>
              <a:rPr lang="en-US" altLang="zh-CN" sz="2400" dirty="0">
                <a:solidFill>
                  <a:srgbClr val="FF0000"/>
                </a:solidFill>
                <a:latin typeface="Calibri" panose="020F0502020204030204" pitchFamily="34" charset="0"/>
                <a:ea typeface="宋体" panose="02010600030101010101" pitchFamily="2" charset="-122"/>
                <a:cs typeface="Times New Roman" panose="02020603050405020304" pitchFamily="18" charset="0"/>
              </a:rPr>
              <a:t>swelled (out) the sails</a:t>
            </a:r>
            <a:r>
              <a:rPr lang="en-US" altLang="zh-CN" sz="2400" dirty="0">
                <a:latin typeface="Calibri" panose="020F0502020204030204" pitchFamily="34" charset="0"/>
                <a:ea typeface="宋体" panose="02010600030101010101" pitchFamily="2" charset="-122"/>
                <a:cs typeface="Times New Roman" panose="02020603050405020304" pitchFamily="18" charset="0"/>
              </a:rPr>
              <a:t>. </a:t>
            </a:r>
          </a:p>
          <a:p>
            <a:pPr eaLnBrk="0" hangingPunct="0">
              <a:lnSpc>
                <a:spcPct val="115000"/>
              </a:lnSpc>
            </a:pPr>
            <a:endParaRPr lang="en-US" altLang="zh-CN" sz="2400" dirty="0">
              <a:latin typeface="Calibri" panose="020F0502020204030204" pitchFamily="34" charset="0"/>
              <a:ea typeface="宋体" panose="02010600030101010101" pitchFamily="2" charset="-122"/>
              <a:cs typeface="Times New Roman" panose="02020603050405020304" pitchFamily="18" charset="0"/>
            </a:endParaRPr>
          </a:p>
        </p:txBody>
      </p:sp>
      <p:sp>
        <p:nvSpPr>
          <p:cNvPr id="9" name="文本框 8"/>
          <p:cNvSpPr txBox="1"/>
          <p:nvPr/>
        </p:nvSpPr>
        <p:spPr>
          <a:xfrm>
            <a:off x="8363585" y="3295650"/>
            <a:ext cx="3283585" cy="460375"/>
          </a:xfrm>
          <a:prstGeom prst="rect">
            <a:avLst/>
          </a:prstGeom>
          <a:noFill/>
        </p:spPr>
        <p:txBody>
          <a:bodyPr wrap="square" rtlCol="0">
            <a:spAutoFit/>
          </a:bodyPr>
          <a:lstStyle/>
          <a:p>
            <a:r>
              <a:rPr lang="zh-CN" altLang="en-US" sz="2400">
                <a:latin typeface="宋体" panose="02010600030101010101" pitchFamily="2" charset="-122"/>
                <a:ea typeface="宋体" panose="02010600030101010101" pitchFamily="2" charset="-122"/>
              </a:rPr>
              <a:t>肿胀【尤指身体部位】</a:t>
            </a:r>
          </a:p>
        </p:txBody>
      </p:sp>
      <p:sp>
        <p:nvSpPr>
          <p:cNvPr id="11" name="文本框 10"/>
          <p:cNvSpPr txBox="1"/>
          <p:nvPr/>
        </p:nvSpPr>
        <p:spPr>
          <a:xfrm>
            <a:off x="8363585" y="4573270"/>
            <a:ext cx="3283585" cy="460375"/>
          </a:xfrm>
          <a:prstGeom prst="rect">
            <a:avLst/>
          </a:prstGeom>
          <a:noFill/>
        </p:spPr>
        <p:txBody>
          <a:bodyPr wrap="square" rtlCol="0">
            <a:spAutoFit/>
          </a:bodyPr>
          <a:lstStyle/>
          <a:p>
            <a:r>
              <a:rPr lang="zh-CN" altLang="en-US" sz="2400">
                <a:latin typeface="宋体" panose="02010600030101010101" pitchFamily="2" charset="-122"/>
                <a:ea typeface="宋体" panose="02010600030101010101" pitchFamily="2" charset="-122"/>
              </a:rPr>
              <a:t>【数量】增加，增多</a:t>
            </a:r>
          </a:p>
        </p:txBody>
      </p:sp>
      <p:sp>
        <p:nvSpPr>
          <p:cNvPr id="12" name="文本框 11"/>
          <p:cNvSpPr txBox="1"/>
          <p:nvPr/>
        </p:nvSpPr>
        <p:spPr>
          <a:xfrm>
            <a:off x="8363585" y="3977005"/>
            <a:ext cx="3283585" cy="460375"/>
          </a:xfrm>
          <a:prstGeom prst="rect">
            <a:avLst/>
          </a:prstGeom>
          <a:noFill/>
        </p:spPr>
        <p:txBody>
          <a:bodyPr wrap="square" rtlCol="0">
            <a:spAutoFit/>
          </a:bodyPr>
          <a:lstStyle/>
          <a:p>
            <a:r>
              <a:rPr lang="zh-CN" altLang="en-US" sz="2400">
                <a:latin typeface="宋体" panose="02010600030101010101" pitchFamily="2" charset="-122"/>
                <a:ea typeface="宋体" panose="02010600030101010101" pitchFamily="2" charset="-122"/>
              </a:rPr>
              <a:t>洋洋得意</a:t>
            </a:r>
          </a:p>
        </p:txBody>
      </p:sp>
      <p:sp>
        <p:nvSpPr>
          <p:cNvPr id="14" name="文本框 13"/>
          <p:cNvSpPr txBox="1"/>
          <p:nvPr/>
        </p:nvSpPr>
        <p:spPr>
          <a:xfrm>
            <a:off x="8137525" y="2781935"/>
            <a:ext cx="3736340" cy="460375"/>
          </a:xfrm>
          <a:prstGeom prst="rect">
            <a:avLst/>
          </a:prstGeom>
          <a:noFill/>
        </p:spPr>
        <p:txBody>
          <a:bodyPr wrap="square" rtlCol="0">
            <a:spAutoFit/>
          </a:bodyPr>
          <a:lstStyle/>
          <a:p>
            <a:r>
              <a:rPr lang="zh-CN" altLang="en-US" sz="2400">
                <a:latin typeface="宋体" panose="02010600030101010101" pitchFamily="2" charset="-122"/>
                <a:ea typeface="宋体" panose="02010600030101010101" pitchFamily="2" charset="-122"/>
              </a:rPr>
              <a:t>（</a:t>
            </a:r>
            <a:r>
              <a:rPr lang="zh-CN" altLang="en-US" sz="2400">
                <a:latin typeface="宋体" panose="02010600030101010101" pitchFamily="2" charset="-122"/>
                <a:ea typeface="宋体" panose="02010600030101010101" pitchFamily="2" charset="-122"/>
                <a:sym typeface="+mn-ea"/>
              </a:rPr>
              <a:t>使</a:t>
            </a:r>
            <a:r>
              <a:rPr lang="zh-CN" altLang="en-US" sz="2400">
                <a:latin typeface="宋体" panose="02010600030101010101" pitchFamily="2" charset="-122"/>
                <a:ea typeface="宋体" panose="02010600030101010101" pitchFamily="2" charset="-122"/>
              </a:rPr>
              <a:t>）鼓气，（使）隆起</a:t>
            </a:r>
          </a:p>
        </p:txBody>
      </p:sp>
      <p:cxnSp>
        <p:nvCxnSpPr>
          <p:cNvPr id="15" name="直接连接符 14"/>
          <p:cNvCxnSpPr/>
          <p:nvPr/>
        </p:nvCxnSpPr>
        <p:spPr>
          <a:xfrm flipH="1">
            <a:off x="6383020" y="3105150"/>
            <a:ext cx="1978660" cy="166306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flipV="1">
            <a:off x="6550025" y="3538855"/>
            <a:ext cx="1931035" cy="123825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flipV="1">
            <a:off x="6844665" y="3052445"/>
            <a:ext cx="1659890" cy="48641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5518150" y="4187825"/>
            <a:ext cx="2843530" cy="13271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linds(horizont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linds(horizont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21"/>
                                        </p:tgtEl>
                                      </p:cBhvr>
                                    </p:animEffect>
                                    <p:animScale>
                                      <p:cBhvr>
                                        <p:cTn id="27" dur="250" autoRev="1" fill="hold"/>
                                        <p:tgtEl>
                                          <p:spTgt spid="2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平行四边形 20"/>
          <p:cNvSpPr/>
          <p:nvPr/>
        </p:nvSpPr>
        <p:spPr>
          <a:xfrm>
            <a:off x="1160311" y="872062"/>
            <a:ext cx="2700670" cy="699576"/>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22" name="Rectangle 18"/>
          <p:cNvSpPr>
            <a:spLocks noChangeArrowheads="1"/>
          </p:cNvSpPr>
          <p:nvPr/>
        </p:nvSpPr>
        <p:spPr bwMode="auto">
          <a:xfrm>
            <a:off x="2073844" y="988485"/>
            <a:ext cx="730885" cy="4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en-US" altLang="zh-CN" sz="2800" dirty="0">
                <a:solidFill>
                  <a:schemeClr val="bg1"/>
                </a:solidFill>
                <a:latin typeface="Arial" panose="020B0604020202020204"/>
                <a:ea typeface="微软雅黑" panose="020B0503020204020204" charset="-122"/>
                <a:cs typeface="宋体" panose="02010600030101010101" pitchFamily="2" charset="-122"/>
                <a:sym typeface="Arial" panose="020B0604020202020204"/>
              </a:rPr>
              <a:t>Quiz</a:t>
            </a:r>
          </a:p>
        </p:txBody>
      </p:sp>
      <p:sp>
        <p:nvSpPr>
          <p:cNvPr id="23" name="平行四边形 22"/>
          <p:cNvSpPr/>
          <p:nvPr/>
        </p:nvSpPr>
        <p:spPr>
          <a:xfrm>
            <a:off x="3750310" y="871855"/>
            <a:ext cx="2370455" cy="699770"/>
          </a:xfrm>
          <a:prstGeom prst="parallelogram">
            <a:avLst/>
          </a:prstGeom>
          <a:solidFill>
            <a:srgbClr val="7ED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a:solidFill>
                  <a:schemeClr val="tx1"/>
                </a:solidFill>
                <a:latin typeface="宋体" panose="02010600030101010101" pitchFamily="2" charset="-122"/>
                <a:ea typeface="宋体" panose="02010600030101010101" pitchFamily="2" charset="-122"/>
                <a:sym typeface="Arial" panose="020B0604020202020204"/>
              </a:rPr>
              <a:t>翻译</a:t>
            </a:r>
          </a:p>
        </p:txBody>
      </p:sp>
      <p:cxnSp>
        <p:nvCxnSpPr>
          <p:cNvPr id="6" name="直接连接符 5"/>
          <p:cNvCxnSpPr/>
          <p:nvPr/>
        </p:nvCxnSpPr>
        <p:spPr>
          <a:xfrm>
            <a:off x="3627099" y="2864435"/>
            <a:ext cx="0" cy="1323382"/>
          </a:xfrm>
          <a:prstGeom prst="line">
            <a:avLst/>
          </a:prstGeom>
          <a:noFill/>
          <a:ln w="19050" cap="flat" cmpd="sng" algn="ctr">
            <a:noFill/>
            <a:prstDash val="solid"/>
            <a:miter lim="800000"/>
          </a:ln>
          <a:effectLst/>
        </p:spPr>
      </p:cxnSp>
      <p:cxnSp>
        <p:nvCxnSpPr>
          <p:cNvPr id="13" name="直接连接符 12"/>
          <p:cNvCxnSpPr/>
          <p:nvPr/>
        </p:nvCxnSpPr>
        <p:spPr>
          <a:xfrm>
            <a:off x="3616212" y="4437425"/>
            <a:ext cx="0" cy="1323382"/>
          </a:xfrm>
          <a:prstGeom prst="line">
            <a:avLst/>
          </a:prstGeom>
          <a:noFill/>
          <a:ln w="19050" cap="flat" cmpd="sng" algn="ctr">
            <a:noFill/>
            <a:prstDash val="solid"/>
            <a:miter lim="800000"/>
          </a:ln>
          <a:effectLst/>
        </p:spPr>
      </p:cxnSp>
      <p:pic>
        <p:nvPicPr>
          <p:cNvPr id="2" name="图片 1" descr="66"/>
          <p:cNvPicPr>
            <a:picLocks noChangeAspect="1"/>
          </p:cNvPicPr>
          <p:nvPr/>
        </p:nvPicPr>
        <p:blipFill>
          <a:blip r:embed="rId4"/>
          <a:stretch>
            <a:fillRect/>
          </a:stretch>
        </p:blipFill>
        <p:spPr>
          <a:xfrm>
            <a:off x="327660" y="824865"/>
            <a:ext cx="762000" cy="746760"/>
          </a:xfrm>
          <a:prstGeom prst="rect">
            <a:avLst/>
          </a:prstGeom>
        </p:spPr>
      </p:pic>
      <p:sp>
        <p:nvSpPr>
          <p:cNvPr id="3" name="文本框 2"/>
          <p:cNvSpPr txBox="1"/>
          <p:nvPr/>
        </p:nvSpPr>
        <p:spPr>
          <a:xfrm>
            <a:off x="4826000" y="2136775"/>
            <a:ext cx="2540000" cy="645160"/>
          </a:xfrm>
          <a:prstGeom prst="rect">
            <a:avLst/>
          </a:prstGeom>
          <a:noFill/>
        </p:spPr>
        <p:txBody>
          <a:bodyPr wrap="square" rtlCol="0" anchor="t">
            <a:spAutoFit/>
          </a:bodyPr>
          <a:lstStyle/>
          <a:p>
            <a:endParaRPr lang="zh-CN" altLang="en-US"/>
          </a:p>
          <a:p>
            <a:endParaRPr lang="zh-CN" altLang="en-US"/>
          </a:p>
        </p:txBody>
      </p:sp>
      <p:sp>
        <p:nvSpPr>
          <p:cNvPr id="5" name="矩形 43"/>
          <p:cNvSpPr>
            <a:spLocks noChangeArrowheads="1"/>
          </p:cNvSpPr>
          <p:nvPr/>
        </p:nvSpPr>
        <p:spPr bwMode="auto">
          <a:xfrm>
            <a:off x="1507490" y="2380615"/>
            <a:ext cx="1021905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0" tIns="34286" rIns="68570" bIns="34286">
            <a:spAutoFit/>
          </a:bodyPr>
          <a:lstStyle/>
          <a:p>
            <a:pPr eaLnBrk="0" hangingPunct="0">
              <a:lnSpc>
                <a:spcPct val="115000"/>
              </a:lnSpc>
            </a:pPr>
            <a:endParaRPr lang="en-US" sz="2800" dirty="0">
              <a:latin typeface="Calibri" panose="020F0502020204030204" pitchFamily="34" charset="0"/>
              <a:ea typeface="宋体" panose="02010600030101010101" pitchFamily="2" charset="-122"/>
              <a:cs typeface="Times New Roman" panose="02020603050405020304" pitchFamily="18" charset="0"/>
            </a:endParaRPr>
          </a:p>
        </p:txBody>
      </p:sp>
      <p:sp>
        <p:nvSpPr>
          <p:cNvPr id="4" name="文本框 3"/>
          <p:cNvSpPr txBox="1"/>
          <p:nvPr/>
        </p:nvSpPr>
        <p:spPr>
          <a:xfrm>
            <a:off x="1507490" y="2380615"/>
            <a:ext cx="9669780" cy="953135"/>
          </a:xfrm>
          <a:prstGeom prst="rect">
            <a:avLst/>
          </a:prstGeom>
          <a:noFill/>
        </p:spPr>
        <p:txBody>
          <a:bodyPr wrap="square" rtlCol="0">
            <a:spAutoFit/>
          </a:bodyPr>
          <a:lstStyle/>
          <a:p>
            <a:r>
              <a:rPr lang="en-US" altLang="zh-CN" sz="2800">
                <a:latin typeface="Calibri" panose="020F0502020204030204" pitchFamily="34" charset="0"/>
                <a:cs typeface="Calibri" panose="020F0502020204030204" pitchFamily="34" charset="0"/>
              </a:rPr>
              <a:t>1. </a:t>
            </a:r>
            <a:r>
              <a:rPr lang="zh-CN" altLang="en-US" sz="2800"/>
              <a:t>他的银行存款在过去三周</a:t>
            </a:r>
            <a:r>
              <a:rPr lang="zh-CN" altLang="en-US" sz="2800">
                <a:solidFill>
                  <a:srgbClr val="FF0000"/>
                </a:solidFill>
              </a:rPr>
              <a:t>增加</a:t>
            </a:r>
            <a:r>
              <a:rPr lang="zh-CN" altLang="en-US" sz="2800"/>
              <a:t>了</a:t>
            </a:r>
            <a:r>
              <a:rPr lang="en-US" altLang="zh-CN" sz="2800">
                <a:latin typeface="Calibri" panose="020F0502020204030204" pitchFamily="34" charset="0"/>
                <a:cs typeface="Calibri" panose="020F0502020204030204" pitchFamily="34" charset="0"/>
              </a:rPr>
              <a:t>$222,000</a:t>
            </a:r>
            <a:r>
              <a:rPr lang="en-US" altLang="zh-CN" sz="2800"/>
              <a:t>.</a:t>
            </a:r>
          </a:p>
          <a:p>
            <a:r>
              <a:rPr lang="en-US" altLang="zh-CN" sz="2800">
                <a:latin typeface="Calibri" panose="020F0502020204030204" pitchFamily="34" charset="0"/>
                <a:cs typeface="Calibri" panose="020F0502020204030204" pitchFamily="34" charset="0"/>
              </a:rPr>
              <a:t>His bank balance has swelled by $222,000 in the last three weeks. </a:t>
            </a:r>
          </a:p>
        </p:txBody>
      </p:sp>
      <p:sp>
        <p:nvSpPr>
          <p:cNvPr id="8" name="文本框 7"/>
          <p:cNvSpPr txBox="1"/>
          <p:nvPr/>
        </p:nvSpPr>
        <p:spPr>
          <a:xfrm>
            <a:off x="1507490" y="3484245"/>
            <a:ext cx="9669780" cy="953135"/>
          </a:xfrm>
          <a:prstGeom prst="rect">
            <a:avLst/>
          </a:prstGeom>
          <a:noFill/>
        </p:spPr>
        <p:txBody>
          <a:bodyPr wrap="square" rtlCol="0">
            <a:spAutoFit/>
          </a:bodyPr>
          <a:lstStyle/>
          <a:p>
            <a:r>
              <a:rPr lang="en-US" altLang="zh-CN" sz="2800">
                <a:latin typeface="Calibri" panose="020F0502020204030204" pitchFamily="34" charset="0"/>
                <a:cs typeface="Calibri" panose="020F0502020204030204" pitchFamily="34" charset="0"/>
              </a:rPr>
              <a:t>2. </a:t>
            </a:r>
            <a:r>
              <a:rPr lang="zh-CN" sz="2800"/>
              <a:t>你的脚晚上会</a:t>
            </a:r>
            <a:r>
              <a:rPr lang="zh-CN" sz="2800">
                <a:solidFill>
                  <a:srgbClr val="FF0000"/>
                </a:solidFill>
              </a:rPr>
              <a:t>肿</a:t>
            </a:r>
            <a:r>
              <a:rPr lang="zh-CN" sz="2800"/>
              <a:t>吗？</a:t>
            </a:r>
          </a:p>
          <a:p>
            <a:r>
              <a:rPr lang="en-US" altLang="zh-CN" sz="2800">
                <a:latin typeface="Calibri" panose="020F0502020204030204" pitchFamily="34" charset="0"/>
                <a:cs typeface="Calibri" panose="020F0502020204030204" pitchFamily="34" charset="0"/>
              </a:rPr>
              <a:t>Do your feet swell at night?</a:t>
            </a:r>
          </a:p>
        </p:txBody>
      </p:sp>
      <p:sp>
        <p:nvSpPr>
          <p:cNvPr id="9" name="文本框 8"/>
          <p:cNvSpPr txBox="1"/>
          <p:nvPr/>
        </p:nvSpPr>
        <p:spPr>
          <a:xfrm>
            <a:off x="1507490" y="4622800"/>
            <a:ext cx="9669780" cy="953135"/>
          </a:xfrm>
          <a:prstGeom prst="rect">
            <a:avLst/>
          </a:prstGeom>
          <a:noFill/>
        </p:spPr>
        <p:txBody>
          <a:bodyPr wrap="square" rtlCol="0">
            <a:spAutoFit/>
          </a:bodyPr>
          <a:lstStyle/>
          <a:p>
            <a:r>
              <a:rPr lang="en-US" altLang="zh-CN" sz="2800">
                <a:latin typeface="Calibri" panose="020F0502020204030204" pitchFamily="34" charset="0"/>
                <a:cs typeface="Calibri" panose="020F0502020204030204" pitchFamily="34" charset="0"/>
              </a:rPr>
              <a:t>3. </a:t>
            </a:r>
            <a:r>
              <a:rPr lang="zh-CN" altLang="en-US" sz="2800">
                <a:latin typeface="Calibri" panose="020F0502020204030204" pitchFamily="34" charset="0"/>
                <a:cs typeface="Calibri" panose="020F0502020204030204" pitchFamily="34" charset="0"/>
              </a:rPr>
              <a:t>一</a:t>
            </a:r>
            <a:r>
              <a:rPr lang="zh-CN" sz="2800"/>
              <a:t>说到她的儿子，这个母亲</a:t>
            </a:r>
            <a:r>
              <a:rPr lang="zh-CN" sz="2800">
                <a:solidFill>
                  <a:srgbClr val="FF0000"/>
                </a:solidFill>
              </a:rPr>
              <a:t>充满了</a:t>
            </a:r>
            <a:r>
              <a:rPr lang="zh-CN" sz="2800"/>
              <a:t>骄傲。</a:t>
            </a:r>
          </a:p>
          <a:p>
            <a:r>
              <a:rPr lang="en-US" altLang="zh-CN" sz="2800">
                <a:latin typeface="Calibri" panose="020F0502020204030204" pitchFamily="34" charset="0"/>
                <a:cs typeface="Calibri" panose="020F0502020204030204" pitchFamily="34" charset="0"/>
              </a:rPr>
              <a:t>The mother was swelling with pride when she spoke of her son.</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linds(horizont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linds(horizont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blinds(horizontal)">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0" nodeType="clickEffect">
                                  <p:stCondLst>
                                    <p:cond delay="0"/>
                                  </p:stCondLst>
                                  <p:childTnLst>
                                    <p:animEffect transition="out" filter="fade">
                                      <p:cBhvr>
                                        <p:cTn id="21" dur="500" tmFilter="0, 0; .2, .5; .8, .5; 1, 0"/>
                                        <p:tgtEl>
                                          <p:spTgt spid="21"/>
                                        </p:tgtEl>
                                      </p:cBhvr>
                                    </p:animEffect>
                                    <p:animScale>
                                      <p:cBhvr>
                                        <p:cTn id="22" dur="250" autoRev="1" fill="hold"/>
                                        <p:tgtEl>
                                          <p:spTgt spid="2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平行四边形 20"/>
          <p:cNvSpPr/>
          <p:nvPr/>
        </p:nvSpPr>
        <p:spPr>
          <a:xfrm>
            <a:off x="1160311" y="555541"/>
            <a:ext cx="2700670" cy="699576"/>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22" name="Rectangle 18"/>
          <p:cNvSpPr>
            <a:spLocks noChangeArrowheads="1"/>
          </p:cNvSpPr>
          <p:nvPr/>
        </p:nvSpPr>
        <p:spPr bwMode="auto">
          <a:xfrm>
            <a:off x="1728086" y="671964"/>
            <a:ext cx="1422400" cy="4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zh-CN" altLang="en-US" sz="2800" dirty="0">
                <a:solidFill>
                  <a:schemeClr val="bg1"/>
                </a:solidFill>
                <a:latin typeface="Arial" panose="020B0604020202020204"/>
                <a:ea typeface="微软雅黑" panose="020B0503020204020204" charset="-122"/>
                <a:cs typeface="宋体" panose="02010600030101010101" pitchFamily="2" charset="-122"/>
                <a:sym typeface="Arial" panose="020B0604020202020204"/>
              </a:rPr>
              <a:t>核心词汇</a:t>
            </a:r>
          </a:p>
        </p:txBody>
      </p:sp>
      <p:sp>
        <p:nvSpPr>
          <p:cNvPr id="23" name="平行四边形 22"/>
          <p:cNvSpPr/>
          <p:nvPr/>
        </p:nvSpPr>
        <p:spPr>
          <a:xfrm>
            <a:off x="3750119" y="555542"/>
            <a:ext cx="745738" cy="699576"/>
          </a:xfrm>
          <a:prstGeom prst="parallelogram">
            <a:avLst/>
          </a:prstGeom>
          <a:solidFill>
            <a:srgbClr val="7ED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cxnSp>
        <p:nvCxnSpPr>
          <p:cNvPr id="6" name="直接连接符 5"/>
          <p:cNvCxnSpPr/>
          <p:nvPr/>
        </p:nvCxnSpPr>
        <p:spPr>
          <a:xfrm>
            <a:off x="3627099" y="2547914"/>
            <a:ext cx="0" cy="1323382"/>
          </a:xfrm>
          <a:prstGeom prst="line">
            <a:avLst/>
          </a:prstGeom>
          <a:noFill/>
          <a:ln w="19050" cap="flat" cmpd="sng" algn="ctr">
            <a:noFill/>
            <a:prstDash val="solid"/>
            <a:miter lim="800000"/>
          </a:ln>
          <a:effectLst/>
        </p:spPr>
      </p:cxnSp>
      <p:cxnSp>
        <p:nvCxnSpPr>
          <p:cNvPr id="13" name="直接连接符 12"/>
          <p:cNvCxnSpPr/>
          <p:nvPr/>
        </p:nvCxnSpPr>
        <p:spPr>
          <a:xfrm>
            <a:off x="3616212" y="4120904"/>
            <a:ext cx="0" cy="1323382"/>
          </a:xfrm>
          <a:prstGeom prst="line">
            <a:avLst/>
          </a:prstGeom>
          <a:noFill/>
          <a:ln w="19050" cap="flat" cmpd="sng" algn="ctr">
            <a:noFill/>
            <a:prstDash val="solid"/>
            <a:miter lim="800000"/>
          </a:ln>
          <a:effectLst/>
        </p:spPr>
      </p:cxnSp>
      <p:pic>
        <p:nvPicPr>
          <p:cNvPr id="2" name="图片 1" descr="66"/>
          <p:cNvPicPr>
            <a:picLocks noChangeAspect="1"/>
          </p:cNvPicPr>
          <p:nvPr/>
        </p:nvPicPr>
        <p:blipFill>
          <a:blip r:embed="rId4"/>
          <a:stretch>
            <a:fillRect/>
          </a:stretch>
        </p:blipFill>
        <p:spPr>
          <a:xfrm>
            <a:off x="327660" y="508344"/>
            <a:ext cx="762000" cy="746760"/>
          </a:xfrm>
          <a:prstGeom prst="rect">
            <a:avLst/>
          </a:prstGeom>
        </p:spPr>
      </p:pic>
      <p:sp>
        <p:nvSpPr>
          <p:cNvPr id="3" name="文本框 2"/>
          <p:cNvSpPr txBox="1"/>
          <p:nvPr/>
        </p:nvSpPr>
        <p:spPr>
          <a:xfrm>
            <a:off x="4826000" y="1820254"/>
            <a:ext cx="2540000" cy="645160"/>
          </a:xfrm>
          <a:prstGeom prst="rect">
            <a:avLst/>
          </a:prstGeom>
          <a:noFill/>
        </p:spPr>
        <p:txBody>
          <a:bodyPr wrap="square" rtlCol="0" anchor="t">
            <a:spAutoFit/>
          </a:bodyPr>
          <a:lstStyle/>
          <a:p>
            <a:endParaRPr lang="zh-CN" altLang="en-US"/>
          </a:p>
          <a:p>
            <a:endParaRPr lang="zh-CN" altLang="en-US"/>
          </a:p>
        </p:txBody>
      </p:sp>
      <p:sp>
        <p:nvSpPr>
          <p:cNvPr id="4" name="Rectangle 18"/>
          <p:cNvSpPr>
            <a:spLocks noChangeArrowheads="1"/>
          </p:cNvSpPr>
          <p:nvPr/>
        </p:nvSpPr>
        <p:spPr bwMode="auto">
          <a:xfrm>
            <a:off x="783324" y="1389693"/>
            <a:ext cx="2497541" cy="4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base">
              <a:spcBef>
                <a:spcPct val="0"/>
              </a:spcBef>
              <a:spcAft>
                <a:spcPct val="0"/>
              </a:spcAft>
            </a:pPr>
            <a:r>
              <a:rPr lang="en-US" altLang="zh-CN" sz="2800" b="1" dirty="0">
                <a:latin typeface="Times New Roman" panose="02020603050405020304" pitchFamily="18" charset="0"/>
                <a:cs typeface="Times New Roman" panose="02020603050405020304" pitchFamily="18" charset="0"/>
              </a:rPr>
              <a:t>2. pour</a:t>
            </a:r>
            <a:endParaRPr lang="en-US" altLang="zh-CN" sz="2800" dirty="0">
              <a:solidFill>
                <a:schemeClr val="bg1"/>
              </a:solidFill>
              <a:latin typeface="宋体" panose="02010600030101010101" pitchFamily="2" charset="-122"/>
              <a:ea typeface="宋体" panose="02010600030101010101" pitchFamily="2" charset="-122"/>
              <a:cs typeface="宋体" panose="02010600030101010101" pitchFamily="2" charset="-122"/>
              <a:sym typeface="Arial" panose="020B0604020202020204"/>
            </a:endParaRPr>
          </a:p>
        </p:txBody>
      </p:sp>
      <p:sp>
        <p:nvSpPr>
          <p:cNvPr id="10" name="矩形 9"/>
          <p:cNvSpPr/>
          <p:nvPr/>
        </p:nvSpPr>
        <p:spPr>
          <a:xfrm>
            <a:off x="3483988" y="1343782"/>
            <a:ext cx="518795" cy="521970"/>
          </a:xfrm>
          <a:prstGeom prst="rect">
            <a:avLst/>
          </a:prstGeom>
          <a:ln>
            <a:noFill/>
          </a:ln>
        </p:spPr>
        <p:txBody>
          <a:bodyPr wrap="none">
            <a:spAutoFit/>
          </a:bodyPr>
          <a:lstStyle/>
          <a:p>
            <a:pPr algn="ctr" fontAlgn="base">
              <a:spcBef>
                <a:spcPct val="0"/>
              </a:spcBef>
              <a:spcAft>
                <a:spcPct val="0"/>
              </a:spcAft>
            </a:pPr>
            <a:r>
              <a:rPr lang="en-US" sz="2800" b="1" dirty="0">
                <a:solidFill>
                  <a:schemeClr val="accent1"/>
                </a:solidFill>
                <a:latin typeface="Times New Roman" panose="02020603050405020304" pitchFamily="18" charset="0"/>
                <a:ea typeface="宋体" panose="02010600030101010101" pitchFamily="2" charset="-122"/>
                <a:cs typeface="Times New Roman" panose="02020603050405020304" pitchFamily="18" charset="0"/>
                <a:sym typeface="Arial" panose="020B0604020202020204"/>
              </a:rPr>
              <a:t>v. </a:t>
            </a:r>
          </a:p>
        </p:txBody>
      </p:sp>
      <p:sp>
        <p:nvSpPr>
          <p:cNvPr id="5" name="矩形 43"/>
          <p:cNvSpPr>
            <a:spLocks noChangeArrowheads="1"/>
          </p:cNvSpPr>
          <p:nvPr/>
        </p:nvSpPr>
        <p:spPr bwMode="auto">
          <a:xfrm>
            <a:off x="1421130" y="1865974"/>
            <a:ext cx="10219055" cy="1764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0" tIns="34286" rIns="68570" bIns="34286">
            <a:spAutoFit/>
          </a:bodyPr>
          <a:lstStyle/>
          <a:p>
            <a:pPr eaLnBrk="0" hangingPunct="0">
              <a:lnSpc>
                <a:spcPct val="115000"/>
              </a:lnSpc>
            </a:pPr>
            <a:r>
              <a:rPr lang="zh-CN" altLang="en-US" sz="2400" dirty="0">
                <a:solidFill>
                  <a:srgbClr val="0070C0"/>
                </a:solidFill>
                <a:latin typeface="Calibri" panose="020F0502020204030204" pitchFamily="34" charset="0"/>
                <a:ea typeface="宋体" panose="02010600030101010101" pitchFamily="2" charset="-122"/>
              </a:rPr>
              <a:t>倾倒；倒出；倒（饮料）</a:t>
            </a:r>
            <a:endParaRPr lang="zh-CN" altLang="en-US" sz="2400" dirty="0">
              <a:solidFill>
                <a:srgbClr val="252526"/>
              </a:solidFill>
              <a:latin typeface="Calibri" panose="020F0502020204030204" pitchFamily="34" charset="0"/>
              <a:ea typeface="宋体" panose="02010600030101010101" pitchFamily="2" charset="-122"/>
            </a:endParaRPr>
          </a:p>
          <a:p>
            <a:pPr eaLnBrk="0" hangingPunct="0">
              <a:lnSpc>
                <a:spcPct val="115000"/>
              </a:lnSpc>
            </a:pPr>
            <a:r>
              <a:rPr lang="en-US" altLang="zh-CN" sz="2400" dirty="0">
                <a:solidFill>
                  <a:srgbClr val="FF0000"/>
                </a:solidFill>
                <a:latin typeface="Calibri" panose="020F0502020204030204" pitchFamily="34" charset="0"/>
                <a:ea typeface="宋体" panose="02010600030101010101" pitchFamily="2" charset="-122"/>
                <a:cs typeface="Times New Roman" panose="02020603050405020304" pitchFamily="18" charset="0"/>
              </a:rPr>
              <a:t>Pour</a:t>
            </a:r>
            <a:r>
              <a:rPr lang="en-US" altLang="zh-CN" sz="2400" dirty="0">
                <a:latin typeface="Calibri" panose="020F0502020204030204" pitchFamily="34" charset="0"/>
                <a:ea typeface="宋体" panose="02010600030101010101" pitchFamily="2" charset="-122"/>
                <a:cs typeface="Times New Roman" panose="02020603050405020304" pitchFamily="18" charset="0"/>
              </a:rPr>
              <a:t> the oil</a:t>
            </a:r>
            <a:r>
              <a:rPr lang="en-US" altLang="zh-CN" sz="2400" dirty="0">
                <a:solidFill>
                  <a:srgbClr val="FF0000"/>
                </a:solidFill>
                <a:latin typeface="Calibri" panose="020F0502020204030204" pitchFamily="34" charset="0"/>
                <a:ea typeface="宋体" panose="02010600030101010101" pitchFamily="2" charset="-122"/>
                <a:cs typeface="Times New Roman" panose="02020603050405020304" pitchFamily="18" charset="0"/>
              </a:rPr>
              <a:t> into</a:t>
            </a:r>
            <a:r>
              <a:rPr lang="en-US" altLang="zh-CN" sz="2400" dirty="0">
                <a:latin typeface="Calibri" panose="020F0502020204030204" pitchFamily="34" charset="0"/>
                <a:ea typeface="宋体" panose="02010600030101010101" pitchFamily="2" charset="-122"/>
                <a:cs typeface="Times New Roman" panose="02020603050405020304" pitchFamily="18" charset="0"/>
              </a:rPr>
              <a:t> a frying pan and heat. </a:t>
            </a:r>
          </a:p>
          <a:p>
            <a:pPr eaLnBrk="0" hangingPunct="0">
              <a:lnSpc>
                <a:spcPct val="115000"/>
              </a:lnSpc>
            </a:pPr>
            <a:r>
              <a:rPr lang="en-US" altLang="zh-CN" sz="2400" dirty="0">
                <a:latin typeface="Calibri" panose="020F0502020204030204" pitchFamily="34" charset="0"/>
                <a:ea typeface="宋体" panose="02010600030101010101" pitchFamily="2" charset="-122"/>
                <a:cs typeface="Times New Roman" panose="02020603050405020304" pitchFamily="18" charset="0"/>
              </a:rPr>
              <a:t>He got up and </a:t>
            </a:r>
            <a:r>
              <a:rPr lang="en-US" altLang="zh-CN" sz="2400" dirty="0">
                <a:solidFill>
                  <a:srgbClr val="FF0000"/>
                </a:solidFill>
                <a:latin typeface="Calibri" panose="020F0502020204030204" pitchFamily="34" charset="0"/>
                <a:ea typeface="宋体" panose="02010600030101010101" pitchFamily="2" charset="-122"/>
                <a:cs typeface="Times New Roman" panose="02020603050405020304" pitchFamily="18" charset="0"/>
              </a:rPr>
              <a:t>poured himself another drink</a:t>
            </a:r>
            <a:r>
              <a:rPr lang="en-US" altLang="zh-CN" sz="2400" dirty="0">
                <a:latin typeface="Calibri" panose="020F0502020204030204" pitchFamily="34" charset="0"/>
                <a:ea typeface="宋体" panose="02010600030101010101" pitchFamily="2" charset="-122"/>
                <a:cs typeface="Times New Roman" panose="02020603050405020304" pitchFamily="18" charset="0"/>
              </a:rPr>
              <a:t>.</a:t>
            </a:r>
          </a:p>
          <a:p>
            <a:pPr eaLnBrk="0" hangingPunct="0">
              <a:lnSpc>
                <a:spcPct val="115000"/>
              </a:lnSpc>
            </a:pPr>
            <a:r>
              <a:rPr lang="en-US" altLang="zh-CN" sz="2400" dirty="0">
                <a:latin typeface="Calibri" panose="020F0502020204030204" pitchFamily="34" charset="0"/>
                <a:ea typeface="宋体" panose="02010600030101010101" pitchFamily="2" charset="-122"/>
                <a:cs typeface="Times New Roman" panose="02020603050405020304" pitchFamily="18" charset="0"/>
              </a:rPr>
              <a:t>I've </a:t>
            </a:r>
            <a:r>
              <a:rPr lang="en-US" altLang="zh-CN" sz="2400" dirty="0">
                <a:solidFill>
                  <a:srgbClr val="FF0000"/>
                </a:solidFill>
                <a:latin typeface="Calibri" panose="020F0502020204030204" pitchFamily="34" charset="0"/>
                <a:ea typeface="宋体" panose="02010600030101010101" pitchFamily="2" charset="-122"/>
                <a:cs typeface="Times New Roman" panose="02020603050405020304" pitchFamily="18" charset="0"/>
              </a:rPr>
              <a:t>poured you a cup of tea</a:t>
            </a:r>
            <a:r>
              <a:rPr lang="en-US" altLang="zh-CN" sz="2400" dirty="0">
                <a:latin typeface="Calibri" panose="020F0502020204030204" pitchFamily="34" charset="0"/>
                <a:ea typeface="宋体" panose="02010600030101010101" pitchFamily="2" charset="-122"/>
                <a:cs typeface="Times New Roman" panose="02020603050405020304" pitchFamily="18" charset="0"/>
              </a:rPr>
              <a:t>.  </a:t>
            </a:r>
          </a:p>
        </p:txBody>
      </p:sp>
      <p:sp>
        <p:nvSpPr>
          <p:cNvPr id="7" name="矩形 43"/>
          <p:cNvSpPr>
            <a:spLocks noChangeArrowheads="1"/>
          </p:cNvSpPr>
          <p:nvPr/>
        </p:nvSpPr>
        <p:spPr bwMode="auto">
          <a:xfrm>
            <a:off x="1421130" y="3751289"/>
            <a:ext cx="10219055" cy="1340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0" tIns="34286" rIns="68570" bIns="34286">
            <a:spAutoFit/>
          </a:bodyPr>
          <a:lstStyle/>
          <a:p>
            <a:pPr eaLnBrk="0" hangingPunct="0">
              <a:lnSpc>
                <a:spcPct val="115000"/>
              </a:lnSpc>
            </a:pPr>
            <a:r>
              <a:rPr lang="zh-CN" altLang="en-US" sz="2400" dirty="0">
                <a:solidFill>
                  <a:srgbClr val="0070C0"/>
                </a:solidFill>
                <a:latin typeface="Calibri" panose="020F0502020204030204" pitchFamily="34" charset="0"/>
                <a:ea typeface="宋体" panose="02010600030101010101" pitchFamily="2" charset="-122"/>
              </a:rPr>
              <a:t>涌流；倾斜；喷发</a:t>
            </a:r>
            <a:endParaRPr lang="zh-CN" altLang="en-US" sz="2400" dirty="0">
              <a:solidFill>
                <a:srgbClr val="252526"/>
              </a:solidFill>
              <a:latin typeface="Calibri" panose="020F0502020204030204" pitchFamily="34" charset="0"/>
              <a:ea typeface="宋体" panose="02010600030101010101" pitchFamily="2" charset="-122"/>
            </a:endParaRPr>
          </a:p>
          <a:p>
            <a:pPr eaLnBrk="0" hangingPunct="0">
              <a:lnSpc>
                <a:spcPct val="115000"/>
              </a:lnSpc>
            </a:pPr>
            <a:r>
              <a:rPr lang="en-US" altLang="zh-CN" sz="2400" dirty="0">
                <a:latin typeface="Calibri" panose="020F0502020204030204" pitchFamily="34" charset="0"/>
                <a:ea typeface="宋体" panose="02010600030101010101" pitchFamily="2" charset="-122"/>
                <a:cs typeface="Times New Roman" panose="02020603050405020304" pitchFamily="18" charset="0"/>
              </a:rPr>
              <a:t>Tears </a:t>
            </a:r>
            <a:r>
              <a:rPr lang="en-US" altLang="zh-CN" sz="2400" dirty="0">
                <a:solidFill>
                  <a:srgbClr val="FF0000"/>
                </a:solidFill>
                <a:latin typeface="Calibri" panose="020F0502020204030204" pitchFamily="34" charset="0"/>
                <a:ea typeface="宋体" panose="02010600030101010101" pitchFamily="2" charset="-122"/>
                <a:cs typeface="Times New Roman" panose="02020603050405020304" pitchFamily="18" charset="0"/>
              </a:rPr>
              <a:t>poured down his cheeks</a:t>
            </a:r>
            <a:r>
              <a:rPr lang="en-US" altLang="zh-CN" sz="2400" dirty="0">
                <a:latin typeface="Calibri" panose="020F0502020204030204" pitchFamily="34" charset="0"/>
                <a:ea typeface="宋体" panose="02010600030101010101" pitchFamily="2" charset="-122"/>
                <a:cs typeface="Times New Roman" panose="02020603050405020304" pitchFamily="18" charset="0"/>
              </a:rPr>
              <a:t>.</a:t>
            </a:r>
          </a:p>
          <a:p>
            <a:pPr eaLnBrk="0" hangingPunct="0">
              <a:lnSpc>
                <a:spcPct val="115000"/>
              </a:lnSpc>
            </a:pPr>
            <a:r>
              <a:rPr lang="en-US" altLang="zh-CN" sz="2400" dirty="0">
                <a:latin typeface="Calibri" panose="020F0502020204030204" pitchFamily="34" charset="0"/>
                <a:ea typeface="宋体" panose="02010600030101010101" pitchFamily="2" charset="-122"/>
                <a:cs typeface="Times New Roman" panose="02020603050405020304" pitchFamily="18" charset="0"/>
              </a:rPr>
              <a:t>Thick black smoke was</a:t>
            </a:r>
            <a:r>
              <a:rPr lang="en-US" altLang="zh-CN" sz="2400" dirty="0">
                <a:solidFill>
                  <a:srgbClr val="FF0000"/>
                </a:solidFill>
                <a:latin typeface="Calibri" panose="020F0502020204030204" pitchFamily="34" charset="0"/>
                <a:ea typeface="宋体" panose="02010600030101010101" pitchFamily="2" charset="-122"/>
                <a:cs typeface="Times New Roman" panose="02020603050405020304" pitchFamily="18" charset="0"/>
              </a:rPr>
              <a:t> pouring</a:t>
            </a:r>
            <a:r>
              <a:rPr lang="en-US" altLang="zh-CN" sz="2400" dirty="0">
                <a:latin typeface="Calibri" panose="020F0502020204030204" pitchFamily="34" charset="0"/>
                <a:ea typeface="宋体" panose="02010600030101010101" pitchFamily="2" charset="-122"/>
                <a:cs typeface="Times New Roman" panose="02020603050405020304" pitchFamily="18" charset="0"/>
              </a:rPr>
              <a:t> out of the roof. </a:t>
            </a:r>
          </a:p>
        </p:txBody>
      </p:sp>
      <p:sp>
        <p:nvSpPr>
          <p:cNvPr id="8" name="矩形 43"/>
          <p:cNvSpPr>
            <a:spLocks noChangeArrowheads="1"/>
          </p:cNvSpPr>
          <p:nvPr/>
        </p:nvSpPr>
        <p:spPr bwMode="auto">
          <a:xfrm>
            <a:off x="1421130" y="5173689"/>
            <a:ext cx="10219055" cy="1340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0" tIns="34286" rIns="68570" bIns="34286">
            <a:spAutoFit/>
          </a:bodyPr>
          <a:lstStyle/>
          <a:p>
            <a:pPr eaLnBrk="0" hangingPunct="0">
              <a:lnSpc>
                <a:spcPct val="115000"/>
              </a:lnSpc>
            </a:pPr>
            <a:r>
              <a:rPr lang="zh-CN" altLang="en-US" sz="2400" dirty="0">
                <a:solidFill>
                  <a:srgbClr val="0070C0"/>
                </a:solidFill>
                <a:latin typeface="Calibri" panose="020F0502020204030204" pitchFamily="34" charset="0"/>
                <a:ea typeface="宋体" panose="02010600030101010101" pitchFamily="2" charset="-122"/>
              </a:rPr>
              <a:t>（雨）倾盆而下；下大雨</a:t>
            </a:r>
            <a:endParaRPr lang="zh-CN" altLang="en-US" sz="2400" dirty="0">
              <a:solidFill>
                <a:srgbClr val="252526"/>
              </a:solidFill>
              <a:latin typeface="Calibri" panose="020F0502020204030204" pitchFamily="34" charset="0"/>
              <a:ea typeface="宋体" panose="02010600030101010101" pitchFamily="2" charset="-122"/>
            </a:endParaRPr>
          </a:p>
          <a:p>
            <a:pPr eaLnBrk="0" hangingPunct="0">
              <a:lnSpc>
                <a:spcPct val="115000"/>
              </a:lnSpc>
            </a:pPr>
            <a:r>
              <a:rPr lang="en-US" altLang="zh-CN" sz="2400" dirty="0">
                <a:latin typeface="Calibri" panose="020F0502020204030204" pitchFamily="34" charset="0"/>
                <a:ea typeface="宋体" panose="02010600030101010101" pitchFamily="2" charset="-122"/>
                <a:cs typeface="Times New Roman" panose="02020603050405020304" pitchFamily="18" charset="0"/>
              </a:rPr>
              <a:t>The rain continued to pour down.</a:t>
            </a:r>
          </a:p>
          <a:p>
            <a:pPr eaLnBrk="0" hangingPunct="0">
              <a:lnSpc>
                <a:spcPct val="115000"/>
              </a:lnSpc>
            </a:pPr>
            <a:r>
              <a:rPr lang="en-US" altLang="zh-CN" sz="2400" dirty="0">
                <a:latin typeface="Calibri" panose="020F0502020204030204" pitchFamily="34" charset="0"/>
                <a:ea typeface="宋体" panose="02010600030101010101" pitchFamily="2" charset="-122"/>
                <a:cs typeface="Times New Roman" panose="02020603050405020304" pitchFamily="18" charset="0"/>
              </a:rPr>
              <a:t>It's pouring outside.  </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linds(horizont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blinds(horizontal)">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0" nodeType="clickEffect">
                                  <p:stCondLst>
                                    <p:cond delay="0"/>
                                  </p:stCondLst>
                                  <p:childTnLst>
                                    <p:animEffect transition="out" filter="fade">
                                      <p:cBhvr>
                                        <p:cTn id="21" dur="500" tmFilter="0, 0; .2, .5; .8, .5; 1, 0"/>
                                        <p:tgtEl>
                                          <p:spTgt spid="21"/>
                                        </p:tgtEl>
                                      </p:cBhvr>
                                    </p:animEffect>
                                    <p:animScale>
                                      <p:cBhvr>
                                        <p:cTn id="22" dur="250" autoRev="1" fill="hold"/>
                                        <p:tgtEl>
                                          <p:spTgt spid="2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平行四边形 20"/>
          <p:cNvSpPr/>
          <p:nvPr/>
        </p:nvSpPr>
        <p:spPr>
          <a:xfrm>
            <a:off x="1160311" y="872062"/>
            <a:ext cx="2700670" cy="699576"/>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22" name="Rectangle 18"/>
          <p:cNvSpPr>
            <a:spLocks noChangeArrowheads="1"/>
          </p:cNvSpPr>
          <p:nvPr/>
        </p:nvSpPr>
        <p:spPr bwMode="auto">
          <a:xfrm>
            <a:off x="2073844" y="988485"/>
            <a:ext cx="730885" cy="4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en-US" altLang="zh-CN" sz="2800" dirty="0">
                <a:solidFill>
                  <a:schemeClr val="bg1"/>
                </a:solidFill>
                <a:latin typeface="Arial" panose="020B0604020202020204"/>
                <a:ea typeface="微软雅黑" panose="020B0503020204020204" charset="-122"/>
                <a:cs typeface="宋体" panose="02010600030101010101" pitchFamily="2" charset="-122"/>
                <a:sym typeface="Arial" panose="020B0604020202020204"/>
              </a:rPr>
              <a:t>Quiz</a:t>
            </a:r>
          </a:p>
        </p:txBody>
      </p:sp>
      <p:sp>
        <p:nvSpPr>
          <p:cNvPr id="23" name="平行四边形 22"/>
          <p:cNvSpPr/>
          <p:nvPr/>
        </p:nvSpPr>
        <p:spPr>
          <a:xfrm>
            <a:off x="3750310" y="871855"/>
            <a:ext cx="5288915" cy="699770"/>
          </a:xfrm>
          <a:prstGeom prst="parallelogram">
            <a:avLst/>
          </a:prstGeom>
          <a:solidFill>
            <a:srgbClr val="7ED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a:solidFill>
                  <a:schemeClr val="tx1"/>
                </a:solidFill>
                <a:latin typeface="宋体" panose="02010600030101010101" pitchFamily="2" charset="-122"/>
                <a:ea typeface="宋体" panose="02010600030101010101" pitchFamily="2" charset="-122"/>
                <a:sym typeface="Arial" panose="020B0604020202020204"/>
              </a:rPr>
              <a:t>用</a:t>
            </a:r>
            <a:r>
              <a:rPr lang="en-US" altLang="zh-CN" sz="3200">
                <a:solidFill>
                  <a:schemeClr val="tx1"/>
                </a:solidFill>
                <a:latin typeface="Calibri" panose="020F0502020204030204" pitchFamily="34" charset="0"/>
                <a:ea typeface="宋体" panose="02010600030101010101" pitchFamily="2" charset="-122"/>
                <a:cs typeface="Calibri" panose="020F0502020204030204" pitchFamily="34" charset="0"/>
                <a:sym typeface="Arial" panose="020B0604020202020204"/>
              </a:rPr>
              <a:t>pour</a:t>
            </a:r>
            <a:r>
              <a:rPr lang="zh-CN" altLang="en-US" sz="3200">
                <a:solidFill>
                  <a:schemeClr val="tx1"/>
                </a:solidFill>
                <a:latin typeface="宋体" panose="02010600030101010101" pitchFamily="2" charset="-122"/>
                <a:ea typeface="宋体" panose="02010600030101010101" pitchFamily="2" charset="-122"/>
                <a:sym typeface="Arial" panose="020B0604020202020204"/>
              </a:rPr>
              <a:t>的不同用法造句</a:t>
            </a:r>
          </a:p>
        </p:txBody>
      </p:sp>
      <p:cxnSp>
        <p:nvCxnSpPr>
          <p:cNvPr id="6" name="直接连接符 5"/>
          <p:cNvCxnSpPr/>
          <p:nvPr/>
        </p:nvCxnSpPr>
        <p:spPr>
          <a:xfrm>
            <a:off x="3627099" y="2864435"/>
            <a:ext cx="0" cy="1323382"/>
          </a:xfrm>
          <a:prstGeom prst="line">
            <a:avLst/>
          </a:prstGeom>
          <a:noFill/>
          <a:ln w="19050" cap="flat" cmpd="sng" algn="ctr">
            <a:noFill/>
            <a:prstDash val="solid"/>
            <a:miter lim="800000"/>
          </a:ln>
          <a:effectLst/>
        </p:spPr>
      </p:cxnSp>
      <p:cxnSp>
        <p:nvCxnSpPr>
          <p:cNvPr id="13" name="直接连接符 12"/>
          <p:cNvCxnSpPr/>
          <p:nvPr/>
        </p:nvCxnSpPr>
        <p:spPr>
          <a:xfrm>
            <a:off x="3616212" y="4437425"/>
            <a:ext cx="0" cy="1323382"/>
          </a:xfrm>
          <a:prstGeom prst="line">
            <a:avLst/>
          </a:prstGeom>
          <a:noFill/>
          <a:ln w="19050" cap="flat" cmpd="sng" algn="ctr">
            <a:noFill/>
            <a:prstDash val="solid"/>
            <a:miter lim="800000"/>
          </a:ln>
          <a:effectLst/>
        </p:spPr>
      </p:cxnSp>
      <p:pic>
        <p:nvPicPr>
          <p:cNvPr id="2" name="图片 1" descr="66"/>
          <p:cNvPicPr>
            <a:picLocks noChangeAspect="1"/>
          </p:cNvPicPr>
          <p:nvPr/>
        </p:nvPicPr>
        <p:blipFill>
          <a:blip r:embed="rId4"/>
          <a:stretch>
            <a:fillRect/>
          </a:stretch>
        </p:blipFill>
        <p:spPr>
          <a:xfrm>
            <a:off x="327660" y="824865"/>
            <a:ext cx="762000" cy="746760"/>
          </a:xfrm>
          <a:prstGeom prst="rect">
            <a:avLst/>
          </a:prstGeom>
        </p:spPr>
      </p:pic>
      <p:sp>
        <p:nvSpPr>
          <p:cNvPr id="3" name="文本框 2"/>
          <p:cNvSpPr txBox="1"/>
          <p:nvPr/>
        </p:nvSpPr>
        <p:spPr>
          <a:xfrm>
            <a:off x="4826000" y="2136775"/>
            <a:ext cx="2540000" cy="645160"/>
          </a:xfrm>
          <a:prstGeom prst="rect">
            <a:avLst/>
          </a:prstGeom>
          <a:noFill/>
        </p:spPr>
        <p:txBody>
          <a:bodyPr wrap="square" rtlCol="0" anchor="t">
            <a:spAutoFit/>
          </a:bodyPr>
          <a:lstStyle/>
          <a:p>
            <a:endParaRPr lang="zh-CN" altLang="en-US"/>
          </a:p>
          <a:p>
            <a:endParaRPr lang="zh-CN" altLang="en-US"/>
          </a:p>
        </p:txBody>
      </p:sp>
      <p:sp>
        <p:nvSpPr>
          <p:cNvPr id="5" name="矩形 43"/>
          <p:cNvSpPr>
            <a:spLocks noChangeArrowheads="1"/>
          </p:cNvSpPr>
          <p:nvPr/>
        </p:nvSpPr>
        <p:spPr bwMode="auto">
          <a:xfrm>
            <a:off x="1374775" y="2390140"/>
            <a:ext cx="10219055" cy="2541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0" tIns="34286" rIns="68570" bIns="34286">
            <a:spAutoFit/>
          </a:bodyPr>
          <a:lstStyle/>
          <a:p>
            <a:pPr eaLnBrk="0" hangingPunct="0">
              <a:lnSpc>
                <a:spcPct val="115000"/>
              </a:lnSpc>
            </a:pPr>
            <a:r>
              <a:rPr lang="zh-CN" altLang="en-US" sz="2800" dirty="0">
                <a:latin typeface="Calibri" panose="020F0502020204030204" pitchFamily="34" charset="0"/>
                <a:ea typeface="宋体" panose="02010600030101010101" pitchFamily="2" charset="-122"/>
                <a:cs typeface="Times New Roman" panose="02020603050405020304" pitchFamily="18" charset="0"/>
              </a:rPr>
              <a:t>他坐在窗边，给自己倒了一杯茶。外面的雨下得很大。回忆起前几天发生的事，他泪如雨下。</a:t>
            </a:r>
            <a:endParaRPr lang="en-US" sz="2800" dirty="0">
              <a:latin typeface="Calibri" panose="020F0502020204030204" pitchFamily="34" charset="0"/>
              <a:ea typeface="宋体" panose="02010600030101010101" pitchFamily="2" charset="-122"/>
              <a:cs typeface="Times New Roman" panose="02020603050405020304" pitchFamily="18" charset="0"/>
            </a:endParaRPr>
          </a:p>
          <a:p>
            <a:pPr eaLnBrk="0" hangingPunct="0">
              <a:lnSpc>
                <a:spcPct val="115000"/>
              </a:lnSpc>
            </a:pPr>
            <a:r>
              <a:rPr lang="en-US" sz="2800" dirty="0">
                <a:latin typeface="Calibri" panose="020F0502020204030204" pitchFamily="34" charset="0"/>
                <a:ea typeface="宋体" panose="02010600030101010101" pitchFamily="2" charset="-122"/>
                <a:cs typeface="Times New Roman" panose="02020603050405020304" pitchFamily="18" charset="0"/>
              </a:rPr>
              <a:t>Sitting by the window, he </a:t>
            </a:r>
            <a:r>
              <a:rPr lang="en-US" sz="2800" dirty="0">
                <a:solidFill>
                  <a:srgbClr val="FF0000"/>
                </a:solidFill>
                <a:latin typeface="Calibri" panose="020F0502020204030204" pitchFamily="34" charset="0"/>
                <a:ea typeface="宋体" panose="02010600030101010101" pitchFamily="2" charset="-122"/>
                <a:cs typeface="Times New Roman" panose="02020603050405020304" pitchFamily="18" charset="0"/>
              </a:rPr>
              <a:t>poured himself a cup of tea</a:t>
            </a:r>
            <a:r>
              <a:rPr lang="en-US" sz="2800" dirty="0">
                <a:latin typeface="Calibri" panose="020F0502020204030204" pitchFamily="34" charset="0"/>
                <a:ea typeface="宋体" panose="02010600030101010101" pitchFamily="2" charset="-122"/>
                <a:cs typeface="Times New Roman" panose="02020603050405020304" pitchFamily="18" charset="0"/>
              </a:rPr>
              <a:t>. Outside, it was </a:t>
            </a:r>
            <a:r>
              <a:rPr lang="en-US" sz="2800" dirty="0">
                <a:solidFill>
                  <a:srgbClr val="FF0000"/>
                </a:solidFill>
                <a:latin typeface="Calibri" panose="020F0502020204030204" pitchFamily="34" charset="0"/>
                <a:ea typeface="宋体" panose="02010600030101010101" pitchFamily="2" charset="-122"/>
                <a:cs typeface="Times New Roman" panose="02020603050405020304" pitchFamily="18" charset="0"/>
              </a:rPr>
              <a:t>pouring</a:t>
            </a:r>
            <a:r>
              <a:rPr lang="en-US" sz="2800" dirty="0">
                <a:latin typeface="Calibri" panose="020F0502020204030204" pitchFamily="34" charset="0"/>
                <a:ea typeface="宋体" panose="02010600030101010101" pitchFamily="2" charset="-122"/>
                <a:cs typeface="Times New Roman" panose="02020603050405020304" pitchFamily="18" charset="0"/>
              </a:rPr>
              <a:t>. Tears </a:t>
            </a:r>
            <a:r>
              <a:rPr lang="en-US" sz="2800" dirty="0">
                <a:solidFill>
                  <a:srgbClr val="FF0000"/>
                </a:solidFill>
                <a:latin typeface="Calibri" panose="020F0502020204030204" pitchFamily="34" charset="0"/>
                <a:ea typeface="宋体" panose="02010600030101010101" pitchFamily="2" charset="-122"/>
                <a:cs typeface="Times New Roman" panose="02020603050405020304" pitchFamily="18" charset="0"/>
              </a:rPr>
              <a:t>poured down</a:t>
            </a:r>
            <a:r>
              <a:rPr lang="en-US" sz="2800" dirty="0">
                <a:latin typeface="Calibri" panose="020F0502020204030204" pitchFamily="34" charset="0"/>
                <a:ea typeface="宋体" panose="02010600030101010101" pitchFamily="2" charset="-122"/>
                <a:cs typeface="Times New Roman" panose="02020603050405020304" pitchFamily="18" charset="0"/>
              </a:rPr>
              <a:t> his cheeks when he recalled what had happened in the other day. </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21"/>
                                        </p:tgtEl>
                                      </p:cBhvr>
                                    </p:animEffect>
                                    <p:animScale>
                                      <p:cBhvr>
                                        <p:cTn id="17" dur="250" autoRev="1" fill="hold"/>
                                        <p:tgtEl>
                                          <p:spTgt spid="2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平行四边形 20"/>
          <p:cNvSpPr/>
          <p:nvPr/>
        </p:nvSpPr>
        <p:spPr>
          <a:xfrm>
            <a:off x="1160311" y="684494"/>
            <a:ext cx="2700670" cy="699576"/>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22" name="Rectangle 18"/>
          <p:cNvSpPr>
            <a:spLocks noChangeArrowheads="1"/>
          </p:cNvSpPr>
          <p:nvPr/>
        </p:nvSpPr>
        <p:spPr bwMode="auto">
          <a:xfrm>
            <a:off x="1728086" y="800917"/>
            <a:ext cx="1422400" cy="4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zh-CN" altLang="en-US" sz="2800" dirty="0">
                <a:solidFill>
                  <a:schemeClr val="bg1"/>
                </a:solidFill>
                <a:latin typeface="Arial" panose="020B0604020202020204"/>
                <a:ea typeface="微软雅黑" panose="020B0503020204020204" charset="-122"/>
                <a:cs typeface="宋体" panose="02010600030101010101" pitchFamily="2" charset="-122"/>
                <a:sym typeface="Arial" panose="020B0604020202020204"/>
              </a:rPr>
              <a:t>核心词汇</a:t>
            </a:r>
          </a:p>
        </p:txBody>
      </p:sp>
      <p:sp>
        <p:nvSpPr>
          <p:cNvPr id="23" name="平行四边形 22"/>
          <p:cNvSpPr/>
          <p:nvPr/>
        </p:nvSpPr>
        <p:spPr>
          <a:xfrm>
            <a:off x="3750119" y="684495"/>
            <a:ext cx="745738" cy="699576"/>
          </a:xfrm>
          <a:prstGeom prst="parallelogram">
            <a:avLst/>
          </a:prstGeom>
          <a:solidFill>
            <a:srgbClr val="7ED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cxnSp>
        <p:nvCxnSpPr>
          <p:cNvPr id="6" name="直接连接符 5"/>
          <p:cNvCxnSpPr/>
          <p:nvPr/>
        </p:nvCxnSpPr>
        <p:spPr>
          <a:xfrm>
            <a:off x="3627099" y="2676867"/>
            <a:ext cx="0" cy="1323382"/>
          </a:xfrm>
          <a:prstGeom prst="line">
            <a:avLst/>
          </a:prstGeom>
          <a:noFill/>
          <a:ln w="19050" cap="flat" cmpd="sng" algn="ctr">
            <a:noFill/>
            <a:prstDash val="solid"/>
            <a:miter lim="800000"/>
          </a:ln>
          <a:effectLst/>
        </p:spPr>
      </p:cxnSp>
      <p:cxnSp>
        <p:nvCxnSpPr>
          <p:cNvPr id="13" name="直接连接符 12"/>
          <p:cNvCxnSpPr/>
          <p:nvPr/>
        </p:nvCxnSpPr>
        <p:spPr>
          <a:xfrm>
            <a:off x="3616212" y="4249857"/>
            <a:ext cx="0" cy="1323382"/>
          </a:xfrm>
          <a:prstGeom prst="line">
            <a:avLst/>
          </a:prstGeom>
          <a:noFill/>
          <a:ln w="19050" cap="flat" cmpd="sng" algn="ctr">
            <a:noFill/>
            <a:prstDash val="solid"/>
            <a:miter lim="800000"/>
          </a:ln>
          <a:effectLst/>
        </p:spPr>
      </p:cxnSp>
      <p:pic>
        <p:nvPicPr>
          <p:cNvPr id="2" name="图片 1" descr="66"/>
          <p:cNvPicPr>
            <a:picLocks noChangeAspect="1"/>
          </p:cNvPicPr>
          <p:nvPr/>
        </p:nvPicPr>
        <p:blipFill>
          <a:blip r:embed="rId4"/>
          <a:stretch>
            <a:fillRect/>
          </a:stretch>
        </p:blipFill>
        <p:spPr>
          <a:xfrm>
            <a:off x="327660" y="637297"/>
            <a:ext cx="762000" cy="746760"/>
          </a:xfrm>
          <a:prstGeom prst="rect">
            <a:avLst/>
          </a:prstGeom>
        </p:spPr>
      </p:pic>
      <p:sp>
        <p:nvSpPr>
          <p:cNvPr id="4" name="Rectangle 18"/>
          <p:cNvSpPr>
            <a:spLocks noChangeArrowheads="1"/>
          </p:cNvSpPr>
          <p:nvPr/>
        </p:nvSpPr>
        <p:spPr bwMode="auto">
          <a:xfrm>
            <a:off x="790309" y="1568176"/>
            <a:ext cx="2497541" cy="4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base">
              <a:spcBef>
                <a:spcPct val="0"/>
              </a:spcBef>
              <a:spcAft>
                <a:spcPct val="0"/>
              </a:spcAft>
            </a:pPr>
            <a:r>
              <a:rPr lang="en-US" altLang="zh-CN" sz="2800" b="1" dirty="0">
                <a:latin typeface="Times New Roman" panose="02020603050405020304" pitchFamily="18" charset="0"/>
                <a:cs typeface="Times New Roman" panose="02020603050405020304" pitchFamily="18" charset="0"/>
              </a:rPr>
              <a:t>3. treat</a:t>
            </a:r>
            <a:endParaRPr lang="en-US" altLang="zh-CN" sz="2800" dirty="0">
              <a:solidFill>
                <a:schemeClr val="bg1"/>
              </a:solidFill>
              <a:latin typeface="宋体" panose="02010600030101010101" pitchFamily="2" charset="-122"/>
              <a:ea typeface="宋体" panose="02010600030101010101" pitchFamily="2" charset="-122"/>
              <a:cs typeface="宋体" panose="02010600030101010101" pitchFamily="2" charset="-122"/>
              <a:sym typeface="Arial" panose="020B0604020202020204"/>
            </a:endParaRPr>
          </a:p>
        </p:txBody>
      </p:sp>
      <p:sp>
        <p:nvSpPr>
          <p:cNvPr id="5" name="矩形 43"/>
          <p:cNvSpPr>
            <a:spLocks noChangeArrowheads="1"/>
          </p:cNvSpPr>
          <p:nvPr/>
        </p:nvSpPr>
        <p:spPr bwMode="auto">
          <a:xfrm>
            <a:off x="1421130" y="2044457"/>
            <a:ext cx="10219055" cy="1340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0" tIns="34286" rIns="68570" bIns="34286">
            <a:spAutoFit/>
          </a:bodyPr>
          <a:lstStyle/>
          <a:p>
            <a:pPr eaLnBrk="0" hangingPunct="0">
              <a:lnSpc>
                <a:spcPct val="115000"/>
              </a:lnSpc>
            </a:pPr>
            <a:r>
              <a:rPr lang="en-US" altLang="zh-CN" sz="2400" dirty="0">
                <a:solidFill>
                  <a:srgbClr val="0070C0"/>
                </a:solidFill>
                <a:latin typeface="Calibri" panose="020F0502020204030204" pitchFamily="34" charset="0"/>
                <a:ea typeface="宋体" panose="02010600030101010101" pitchFamily="2" charset="-122"/>
              </a:rPr>
              <a:t>behave towards sb/sth </a:t>
            </a:r>
            <a:r>
              <a:rPr lang="zh-CN" altLang="en-US" sz="2400" dirty="0">
                <a:solidFill>
                  <a:srgbClr val="0070C0"/>
                </a:solidFill>
                <a:latin typeface="Calibri" panose="020F0502020204030204" pitchFamily="34" charset="0"/>
                <a:ea typeface="宋体" panose="02010600030101010101" pitchFamily="2" charset="-122"/>
              </a:rPr>
              <a:t>对待某人</a:t>
            </a:r>
            <a:r>
              <a:rPr lang="en-US" altLang="zh-CN" sz="2400" dirty="0">
                <a:solidFill>
                  <a:srgbClr val="0070C0"/>
                </a:solidFill>
                <a:latin typeface="Calibri" panose="020F0502020204030204" pitchFamily="34" charset="0"/>
                <a:ea typeface="宋体" panose="02010600030101010101" pitchFamily="2" charset="-122"/>
              </a:rPr>
              <a:t>/</a:t>
            </a:r>
            <a:r>
              <a:rPr lang="zh-CN" altLang="en-US" sz="2400" dirty="0">
                <a:solidFill>
                  <a:srgbClr val="0070C0"/>
                </a:solidFill>
                <a:latin typeface="Calibri" panose="020F0502020204030204" pitchFamily="34" charset="0"/>
                <a:ea typeface="宋体" panose="02010600030101010101" pitchFamily="2" charset="-122"/>
              </a:rPr>
              <a:t>某事</a:t>
            </a:r>
          </a:p>
          <a:p>
            <a:pPr eaLnBrk="0" hangingPunct="0">
              <a:lnSpc>
                <a:spcPct val="115000"/>
              </a:lnSpc>
            </a:pPr>
            <a:r>
              <a:rPr lang="en-US" altLang="zh-CN" sz="2400" dirty="0">
                <a:latin typeface="Calibri" panose="020F0502020204030204" pitchFamily="34" charset="0"/>
                <a:ea typeface="宋体" panose="02010600030101010101" pitchFamily="2" charset="-122"/>
                <a:cs typeface="Times New Roman" panose="02020603050405020304" pitchFamily="18" charset="0"/>
              </a:rPr>
              <a:t>My parents still </a:t>
            </a:r>
            <a:r>
              <a:rPr lang="en-US" altLang="zh-CN" sz="2400" dirty="0">
                <a:solidFill>
                  <a:srgbClr val="FF0000"/>
                </a:solidFill>
                <a:latin typeface="Calibri" panose="020F0502020204030204" pitchFamily="34" charset="0"/>
                <a:ea typeface="宋体" panose="02010600030101010101" pitchFamily="2" charset="-122"/>
                <a:cs typeface="Times New Roman" panose="02020603050405020304" pitchFamily="18" charset="0"/>
              </a:rPr>
              <a:t>treat</a:t>
            </a:r>
            <a:r>
              <a:rPr lang="en-US" altLang="zh-CN" sz="2400" dirty="0">
                <a:latin typeface="Calibri" panose="020F0502020204030204" pitchFamily="34" charset="0"/>
                <a:ea typeface="宋体" panose="02010600030101010101" pitchFamily="2" charset="-122"/>
                <a:cs typeface="Times New Roman" panose="02020603050405020304" pitchFamily="18" charset="0"/>
              </a:rPr>
              <a:t> me</a:t>
            </a:r>
            <a:r>
              <a:rPr lang="en-US" altLang="zh-CN" sz="2400" dirty="0">
                <a:solidFill>
                  <a:srgbClr val="FF0000"/>
                </a:solidFill>
                <a:latin typeface="Calibri" panose="020F0502020204030204" pitchFamily="34" charset="0"/>
                <a:ea typeface="宋体" panose="02010600030101010101" pitchFamily="2" charset="-122"/>
                <a:cs typeface="Times New Roman" panose="02020603050405020304" pitchFamily="18" charset="0"/>
              </a:rPr>
              <a:t> like </a:t>
            </a:r>
            <a:r>
              <a:rPr lang="en-US" altLang="zh-CN" sz="2400" dirty="0">
                <a:latin typeface="Calibri" panose="020F0502020204030204" pitchFamily="34" charset="0"/>
                <a:ea typeface="宋体" panose="02010600030101010101" pitchFamily="2" charset="-122"/>
                <a:cs typeface="Times New Roman" panose="02020603050405020304" pitchFamily="18" charset="0"/>
              </a:rPr>
              <a:t>a child. </a:t>
            </a:r>
          </a:p>
          <a:p>
            <a:pPr eaLnBrk="0" hangingPunct="0">
              <a:lnSpc>
                <a:spcPct val="115000"/>
              </a:lnSpc>
            </a:pPr>
            <a:r>
              <a:rPr lang="en-US" altLang="zh-CN" sz="2400" dirty="0">
                <a:latin typeface="Calibri" panose="020F0502020204030204" pitchFamily="34" charset="0"/>
                <a:ea typeface="宋体" panose="02010600030101010101" pitchFamily="2" charset="-122"/>
                <a:cs typeface="Times New Roman" panose="02020603050405020304" pitchFamily="18" charset="0"/>
              </a:rPr>
              <a:t>He </a:t>
            </a:r>
            <a:r>
              <a:rPr lang="en-US" altLang="zh-CN" sz="2400" dirty="0">
                <a:solidFill>
                  <a:srgbClr val="FF0000"/>
                </a:solidFill>
                <a:latin typeface="Calibri" panose="020F0502020204030204" pitchFamily="34" charset="0"/>
                <a:ea typeface="宋体" panose="02010600030101010101" pitchFamily="2" charset="-122"/>
                <a:cs typeface="Times New Roman" panose="02020603050405020304" pitchFamily="18" charset="0"/>
              </a:rPr>
              <a:t>was treated as</a:t>
            </a:r>
            <a:r>
              <a:rPr lang="en-US" altLang="zh-CN" sz="2400" dirty="0">
                <a:latin typeface="Calibri" panose="020F0502020204030204" pitchFamily="34" charset="0"/>
                <a:ea typeface="宋体" panose="02010600030101010101" pitchFamily="2" charset="-122"/>
                <a:cs typeface="Times New Roman" panose="02020603050405020304" pitchFamily="18" charset="0"/>
              </a:rPr>
              <a:t> a hero on his release from prison.  </a:t>
            </a:r>
          </a:p>
        </p:txBody>
      </p:sp>
      <p:sp>
        <p:nvSpPr>
          <p:cNvPr id="7" name="矩形 43"/>
          <p:cNvSpPr>
            <a:spLocks noChangeArrowheads="1"/>
          </p:cNvSpPr>
          <p:nvPr/>
        </p:nvSpPr>
        <p:spPr bwMode="auto">
          <a:xfrm>
            <a:off x="1421130" y="3530357"/>
            <a:ext cx="10219055" cy="1340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0" tIns="34286" rIns="68570" bIns="34286">
            <a:spAutoFit/>
          </a:bodyPr>
          <a:lstStyle/>
          <a:p>
            <a:pPr eaLnBrk="0" hangingPunct="0">
              <a:lnSpc>
                <a:spcPct val="115000"/>
              </a:lnSpc>
            </a:pPr>
            <a:r>
              <a:rPr lang="en-US" sz="2400" dirty="0">
                <a:solidFill>
                  <a:srgbClr val="0070C0"/>
                </a:solidFill>
                <a:latin typeface="Calibri" panose="020F0502020204030204" pitchFamily="34" charset="0"/>
                <a:cs typeface="Times New Roman" panose="02020603050405020304" pitchFamily="18" charset="0"/>
              </a:rPr>
              <a:t>illness/injury </a:t>
            </a:r>
            <a:r>
              <a:rPr lang="zh-CN" altLang="en-US" sz="2400" dirty="0">
                <a:solidFill>
                  <a:srgbClr val="0070C0"/>
                </a:solidFill>
                <a:latin typeface="Calibri" panose="020F0502020204030204" pitchFamily="34" charset="0"/>
                <a:cs typeface="Times New Roman" panose="02020603050405020304" pitchFamily="18" charset="0"/>
              </a:rPr>
              <a:t>治疗，医治</a:t>
            </a:r>
            <a:endParaRPr lang="zh-CN" altLang="en-US" sz="2400" dirty="0">
              <a:solidFill>
                <a:srgbClr val="252526"/>
              </a:solidFill>
              <a:latin typeface="Calibri" panose="020F0502020204030204" pitchFamily="34" charset="0"/>
              <a:ea typeface="宋体" panose="02010600030101010101" pitchFamily="2" charset="-122"/>
            </a:endParaRPr>
          </a:p>
          <a:p>
            <a:pPr eaLnBrk="0" hangingPunct="0">
              <a:lnSpc>
                <a:spcPct val="115000"/>
              </a:lnSpc>
            </a:pPr>
            <a:r>
              <a:rPr lang="en-US" sz="2400" dirty="0">
                <a:latin typeface="Calibri" panose="020F0502020204030204" pitchFamily="34" charset="0"/>
                <a:ea typeface="宋体" panose="02010600030101010101" pitchFamily="2" charset="-122"/>
                <a:cs typeface="Times New Roman" panose="02020603050405020304" pitchFamily="18" charset="0"/>
              </a:rPr>
              <a:t>It's difficult to </a:t>
            </a:r>
            <a:r>
              <a:rPr lang="en-US" sz="2400" dirty="0">
                <a:solidFill>
                  <a:srgbClr val="FF0000"/>
                </a:solidFill>
                <a:latin typeface="Calibri" panose="020F0502020204030204" pitchFamily="34" charset="0"/>
                <a:ea typeface="宋体" panose="02010600030101010101" pitchFamily="2" charset="-122"/>
                <a:cs typeface="Times New Roman" panose="02020603050405020304" pitchFamily="18" charset="0"/>
              </a:rPr>
              <a:t>treat patients</a:t>
            </a:r>
            <a:r>
              <a:rPr lang="en-US" sz="2400" dirty="0">
                <a:latin typeface="Calibri" panose="020F0502020204030204" pitchFamily="34" charset="0"/>
                <a:ea typeface="宋体" panose="02010600030101010101" pitchFamily="2" charset="-122"/>
                <a:cs typeface="Times New Roman" panose="02020603050405020304" pitchFamily="18" charset="0"/>
              </a:rPr>
              <a:t> because of a shortage of medicine. </a:t>
            </a:r>
          </a:p>
          <a:p>
            <a:pPr eaLnBrk="0" hangingPunct="0">
              <a:lnSpc>
                <a:spcPct val="115000"/>
              </a:lnSpc>
            </a:pPr>
            <a:r>
              <a:rPr lang="en-US" sz="2400" dirty="0">
                <a:latin typeface="Calibri" panose="020F0502020204030204" pitchFamily="34" charset="0"/>
                <a:ea typeface="宋体" panose="02010600030101010101" pitchFamily="2" charset="-122"/>
                <a:cs typeface="Times New Roman" panose="02020603050405020304" pitchFamily="18" charset="0"/>
              </a:rPr>
              <a:t>Nowadays, malaria (</a:t>
            </a:r>
            <a:r>
              <a:rPr lang="zh-CN" altLang="en-US" sz="2400" dirty="0">
                <a:latin typeface="Calibri" panose="020F0502020204030204" pitchFamily="34" charset="0"/>
                <a:ea typeface="宋体" panose="02010600030101010101" pitchFamily="2" charset="-122"/>
                <a:cs typeface="Times New Roman" panose="02020603050405020304" pitchFamily="18" charset="0"/>
              </a:rPr>
              <a:t>疟疾</a:t>
            </a:r>
            <a:r>
              <a:rPr lang="en-US" altLang="zh-CN" sz="2400" dirty="0">
                <a:latin typeface="Calibri" panose="020F0502020204030204" pitchFamily="34" charset="0"/>
                <a:ea typeface="宋体" panose="02010600030101010101" pitchFamily="2" charset="-122"/>
                <a:cs typeface="Times New Roman" panose="02020603050405020304" pitchFamily="18" charset="0"/>
              </a:rPr>
              <a:t>) </a:t>
            </a:r>
            <a:r>
              <a:rPr lang="en-US" sz="2400" dirty="0">
                <a:latin typeface="Calibri" panose="020F0502020204030204" pitchFamily="34" charset="0"/>
                <a:ea typeface="宋体" panose="02010600030101010101" pitchFamily="2" charset="-122"/>
                <a:cs typeface="Times New Roman" panose="02020603050405020304" pitchFamily="18" charset="0"/>
              </a:rPr>
              <a:t>can</a:t>
            </a:r>
            <a:r>
              <a:rPr lang="en-US" sz="2400" dirty="0">
                <a:solidFill>
                  <a:srgbClr val="FF0000"/>
                </a:solidFill>
                <a:latin typeface="Calibri" panose="020F0502020204030204" pitchFamily="34" charset="0"/>
                <a:ea typeface="宋体" panose="02010600030101010101" pitchFamily="2" charset="-122"/>
                <a:cs typeface="Times New Roman" panose="02020603050405020304" pitchFamily="18" charset="0"/>
              </a:rPr>
              <a:t> be treated with</a:t>
            </a:r>
            <a:r>
              <a:rPr lang="en-US" sz="2400" dirty="0">
                <a:latin typeface="Calibri" panose="020F0502020204030204" pitchFamily="34" charset="0"/>
                <a:ea typeface="宋体" panose="02010600030101010101" pitchFamily="2" charset="-122"/>
                <a:cs typeface="Times New Roman" panose="02020603050405020304" pitchFamily="18" charset="0"/>
              </a:rPr>
              <a:t> drugs. </a:t>
            </a:r>
          </a:p>
        </p:txBody>
      </p:sp>
      <p:sp>
        <p:nvSpPr>
          <p:cNvPr id="8" name="矩形 7"/>
          <p:cNvSpPr/>
          <p:nvPr/>
        </p:nvSpPr>
        <p:spPr>
          <a:xfrm>
            <a:off x="3287773" y="1522265"/>
            <a:ext cx="518795" cy="521970"/>
          </a:xfrm>
          <a:prstGeom prst="rect">
            <a:avLst/>
          </a:prstGeom>
          <a:ln>
            <a:noFill/>
          </a:ln>
        </p:spPr>
        <p:txBody>
          <a:bodyPr wrap="none">
            <a:spAutoFit/>
          </a:bodyPr>
          <a:lstStyle/>
          <a:p>
            <a:pPr algn="ctr" fontAlgn="base">
              <a:spcBef>
                <a:spcPct val="0"/>
              </a:spcBef>
              <a:spcAft>
                <a:spcPct val="0"/>
              </a:spcAft>
            </a:pPr>
            <a:r>
              <a:rPr lang="en-US" sz="2800" b="1" dirty="0">
                <a:solidFill>
                  <a:schemeClr val="accent1"/>
                </a:solidFill>
                <a:latin typeface="Times New Roman" panose="02020603050405020304" pitchFamily="18" charset="0"/>
                <a:ea typeface="宋体" panose="02010600030101010101" pitchFamily="2" charset="-122"/>
                <a:cs typeface="Times New Roman" panose="02020603050405020304" pitchFamily="18" charset="0"/>
                <a:sym typeface="Arial" panose="020B0604020202020204"/>
              </a:rPr>
              <a:t>v. </a:t>
            </a:r>
          </a:p>
        </p:txBody>
      </p:sp>
      <p:sp>
        <p:nvSpPr>
          <p:cNvPr id="9" name="矩形 43"/>
          <p:cNvSpPr>
            <a:spLocks noChangeArrowheads="1"/>
          </p:cNvSpPr>
          <p:nvPr/>
        </p:nvSpPr>
        <p:spPr bwMode="auto">
          <a:xfrm>
            <a:off x="1421130" y="5016257"/>
            <a:ext cx="10219055" cy="1340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0" tIns="34286" rIns="68570" bIns="34286">
            <a:spAutoFit/>
          </a:bodyPr>
          <a:lstStyle/>
          <a:p>
            <a:pPr eaLnBrk="0" hangingPunct="0">
              <a:lnSpc>
                <a:spcPct val="115000"/>
              </a:lnSpc>
            </a:pPr>
            <a:r>
              <a:rPr lang="en-US" altLang="zh-CN" sz="2400" dirty="0">
                <a:solidFill>
                  <a:srgbClr val="0070C0"/>
                </a:solidFill>
                <a:latin typeface="Calibri" panose="020F0502020204030204" pitchFamily="34" charset="0"/>
                <a:ea typeface="宋体" panose="02010600030101010101" pitchFamily="2" charset="-122"/>
              </a:rPr>
              <a:t>pay for sth enjoyable </a:t>
            </a:r>
            <a:r>
              <a:rPr lang="zh-CN" altLang="en-US" sz="2400" dirty="0">
                <a:solidFill>
                  <a:srgbClr val="0070C0"/>
                </a:solidFill>
                <a:latin typeface="Calibri" panose="020F0502020204030204" pitchFamily="34" charset="0"/>
                <a:ea typeface="宋体" panose="02010600030101010101" pitchFamily="2" charset="-122"/>
              </a:rPr>
              <a:t>花钱享受</a:t>
            </a:r>
            <a:endParaRPr lang="zh-CN" altLang="en-US" sz="2400" dirty="0">
              <a:solidFill>
                <a:srgbClr val="252526"/>
              </a:solidFill>
              <a:latin typeface="Calibri" panose="020F0502020204030204" pitchFamily="34" charset="0"/>
              <a:ea typeface="宋体" panose="02010600030101010101" pitchFamily="2" charset="-122"/>
            </a:endParaRPr>
          </a:p>
          <a:p>
            <a:pPr eaLnBrk="0" hangingPunct="0">
              <a:lnSpc>
                <a:spcPct val="115000"/>
              </a:lnSpc>
            </a:pPr>
            <a:r>
              <a:rPr lang="en-US" sz="2400" dirty="0">
                <a:latin typeface="Calibri" panose="020F0502020204030204" pitchFamily="34" charset="0"/>
                <a:ea typeface="宋体" panose="02010600030101010101" pitchFamily="2" charset="-122"/>
                <a:cs typeface="Times New Roman" panose="02020603050405020304" pitchFamily="18" charset="0"/>
              </a:rPr>
              <a:t>She</a:t>
            </a:r>
            <a:r>
              <a:rPr lang="en-US" sz="2400" dirty="0">
                <a:solidFill>
                  <a:srgbClr val="FF0000"/>
                </a:solidFill>
                <a:latin typeface="Calibri" panose="020F0502020204030204" pitchFamily="34" charset="0"/>
                <a:ea typeface="宋体" panose="02010600030101010101" pitchFamily="2" charset="-122"/>
                <a:cs typeface="Times New Roman" panose="02020603050405020304" pitchFamily="18" charset="0"/>
              </a:rPr>
              <a:t> treated him to lunch</a:t>
            </a:r>
            <a:r>
              <a:rPr lang="en-US" sz="2400" dirty="0">
                <a:latin typeface="Calibri" panose="020F0502020204030204" pitchFamily="34" charset="0"/>
                <a:ea typeface="宋体" panose="02010600030101010101" pitchFamily="2" charset="-122"/>
                <a:cs typeface="Times New Roman" panose="02020603050405020304" pitchFamily="18" charset="0"/>
              </a:rPr>
              <a:t>.</a:t>
            </a:r>
          </a:p>
          <a:p>
            <a:pPr eaLnBrk="0" hangingPunct="0">
              <a:lnSpc>
                <a:spcPct val="115000"/>
              </a:lnSpc>
            </a:pPr>
            <a:r>
              <a:rPr lang="en-US" sz="2400" dirty="0">
                <a:latin typeface="Calibri" panose="020F0502020204030204" pitchFamily="34" charset="0"/>
                <a:ea typeface="宋体" panose="02010600030101010101" pitchFamily="2" charset="-122"/>
                <a:cs typeface="Times New Roman" panose="02020603050405020304" pitchFamily="18" charset="0"/>
              </a:rPr>
              <a:t>I'm going to </a:t>
            </a:r>
            <a:r>
              <a:rPr lang="en-US" sz="2400" dirty="0">
                <a:solidFill>
                  <a:srgbClr val="FF0000"/>
                </a:solidFill>
                <a:latin typeface="Calibri" panose="020F0502020204030204" pitchFamily="34" charset="0"/>
                <a:ea typeface="宋体" panose="02010600030101010101" pitchFamily="2" charset="-122"/>
                <a:cs typeface="Times New Roman" panose="02020603050405020304" pitchFamily="18" charset="0"/>
              </a:rPr>
              <a:t>treat myself to</a:t>
            </a:r>
            <a:r>
              <a:rPr lang="en-US" sz="2400" dirty="0">
                <a:latin typeface="Calibri" panose="020F0502020204030204" pitchFamily="34" charset="0"/>
                <a:ea typeface="宋体" panose="02010600030101010101" pitchFamily="2" charset="-122"/>
                <a:cs typeface="Times New Roman" panose="02020603050405020304" pitchFamily="18" charset="0"/>
              </a:rPr>
              <a:t> a new pair of shoes. </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linds(horizont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blinds(horizontal)">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0" nodeType="clickEffect">
                                  <p:stCondLst>
                                    <p:cond delay="0"/>
                                  </p:stCondLst>
                                  <p:childTnLst>
                                    <p:animEffect transition="out" filter="fade">
                                      <p:cBhvr>
                                        <p:cTn id="21" dur="500" tmFilter="0, 0; .2, .5; .8, .5; 1, 0"/>
                                        <p:tgtEl>
                                          <p:spTgt spid="21"/>
                                        </p:tgtEl>
                                      </p:cBhvr>
                                    </p:animEffect>
                                    <p:animScale>
                                      <p:cBhvr>
                                        <p:cTn id="22" dur="250" autoRev="1" fill="hold"/>
                                        <p:tgtEl>
                                          <p:spTgt spid="2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平行四边形 20"/>
          <p:cNvSpPr/>
          <p:nvPr/>
        </p:nvSpPr>
        <p:spPr>
          <a:xfrm>
            <a:off x="1160311" y="872062"/>
            <a:ext cx="2700670" cy="699576"/>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22" name="Rectangle 18"/>
          <p:cNvSpPr>
            <a:spLocks noChangeArrowheads="1"/>
          </p:cNvSpPr>
          <p:nvPr/>
        </p:nvSpPr>
        <p:spPr bwMode="auto">
          <a:xfrm>
            <a:off x="2073844" y="988485"/>
            <a:ext cx="730885" cy="4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en-US" altLang="zh-CN" sz="2800" dirty="0">
                <a:solidFill>
                  <a:schemeClr val="bg1"/>
                </a:solidFill>
                <a:latin typeface="Arial" panose="020B0604020202020204"/>
                <a:ea typeface="微软雅黑" panose="020B0503020204020204" charset="-122"/>
                <a:cs typeface="宋体" panose="02010600030101010101" pitchFamily="2" charset="-122"/>
                <a:sym typeface="Arial" panose="020B0604020202020204"/>
              </a:rPr>
              <a:t>Quiz</a:t>
            </a:r>
          </a:p>
        </p:txBody>
      </p:sp>
      <p:sp>
        <p:nvSpPr>
          <p:cNvPr id="23" name="平行四边形 22"/>
          <p:cNvSpPr/>
          <p:nvPr/>
        </p:nvSpPr>
        <p:spPr>
          <a:xfrm>
            <a:off x="3750310" y="871855"/>
            <a:ext cx="2370455" cy="699770"/>
          </a:xfrm>
          <a:prstGeom prst="parallelogram">
            <a:avLst/>
          </a:prstGeom>
          <a:solidFill>
            <a:srgbClr val="7ED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a:solidFill>
                  <a:schemeClr val="tx1"/>
                </a:solidFill>
                <a:latin typeface="宋体" panose="02010600030101010101" pitchFamily="2" charset="-122"/>
                <a:ea typeface="宋体" panose="02010600030101010101" pitchFamily="2" charset="-122"/>
                <a:sym typeface="Arial" panose="020B0604020202020204"/>
              </a:rPr>
              <a:t>翻译台词</a:t>
            </a:r>
          </a:p>
        </p:txBody>
      </p:sp>
      <p:cxnSp>
        <p:nvCxnSpPr>
          <p:cNvPr id="13" name="直接连接符 12"/>
          <p:cNvCxnSpPr/>
          <p:nvPr/>
        </p:nvCxnSpPr>
        <p:spPr>
          <a:xfrm>
            <a:off x="3616212" y="4437425"/>
            <a:ext cx="0" cy="1323382"/>
          </a:xfrm>
          <a:prstGeom prst="line">
            <a:avLst/>
          </a:prstGeom>
          <a:noFill/>
          <a:ln w="19050" cap="flat" cmpd="sng" algn="ctr">
            <a:solidFill>
              <a:srgbClr val="7D7D7D">
                <a:lumMod val="20000"/>
                <a:lumOff val="80000"/>
              </a:srgbClr>
            </a:solidFill>
            <a:prstDash val="solid"/>
            <a:miter lim="800000"/>
          </a:ln>
          <a:effectLst/>
        </p:spPr>
      </p:cxnSp>
      <p:pic>
        <p:nvPicPr>
          <p:cNvPr id="2" name="图片 1" descr="66"/>
          <p:cNvPicPr>
            <a:picLocks noChangeAspect="1"/>
          </p:cNvPicPr>
          <p:nvPr/>
        </p:nvPicPr>
        <p:blipFill>
          <a:blip r:embed="rId4"/>
          <a:stretch>
            <a:fillRect/>
          </a:stretch>
        </p:blipFill>
        <p:spPr>
          <a:xfrm>
            <a:off x="327660" y="824865"/>
            <a:ext cx="762000" cy="746760"/>
          </a:xfrm>
          <a:prstGeom prst="rect">
            <a:avLst/>
          </a:prstGeom>
        </p:spPr>
      </p:pic>
      <p:pic>
        <p:nvPicPr>
          <p:cNvPr id="3" name="图片 2"/>
          <p:cNvPicPr>
            <a:picLocks noChangeAspect="1"/>
          </p:cNvPicPr>
          <p:nvPr/>
        </p:nvPicPr>
        <p:blipFill>
          <a:blip r:embed="rId5"/>
          <a:stretch>
            <a:fillRect/>
          </a:stretch>
        </p:blipFill>
        <p:spPr>
          <a:xfrm>
            <a:off x="283210" y="2376805"/>
            <a:ext cx="5837555" cy="3565525"/>
          </a:xfrm>
          <a:prstGeom prst="rect">
            <a:avLst/>
          </a:prstGeom>
        </p:spPr>
      </p:pic>
      <p:pic>
        <p:nvPicPr>
          <p:cNvPr id="5" name="图片 4"/>
          <p:cNvPicPr>
            <a:picLocks noChangeAspect="1"/>
          </p:cNvPicPr>
          <p:nvPr/>
        </p:nvPicPr>
        <p:blipFill>
          <a:blip r:embed="rId6"/>
          <a:stretch>
            <a:fillRect/>
          </a:stretch>
        </p:blipFill>
        <p:spPr>
          <a:xfrm>
            <a:off x="6342380" y="2376805"/>
            <a:ext cx="5779135" cy="3565525"/>
          </a:xfrm>
          <a:prstGeom prst="rect">
            <a:avLst/>
          </a:prstGeom>
        </p:spPr>
      </p:pic>
      <p:sp>
        <p:nvSpPr>
          <p:cNvPr id="6" name="矩形 5"/>
          <p:cNvSpPr/>
          <p:nvPr/>
        </p:nvSpPr>
        <p:spPr>
          <a:xfrm>
            <a:off x="1458595" y="5130800"/>
            <a:ext cx="3420745" cy="2800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7521575" y="4850765"/>
            <a:ext cx="3420745" cy="5600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21"/>
                                        </p:tgtEl>
                                      </p:cBhvr>
                                    </p:animEffect>
                                    <p:animScale>
                                      <p:cBhvr>
                                        <p:cTn id="17" dur="250" autoRev="1" fill="hold"/>
                                        <p:tgtEl>
                                          <p:spTgt spid="2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6"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平行四边形 20"/>
          <p:cNvSpPr/>
          <p:nvPr/>
        </p:nvSpPr>
        <p:spPr>
          <a:xfrm>
            <a:off x="1160311" y="614156"/>
            <a:ext cx="2700670" cy="699576"/>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22" name="Rectangle 18"/>
          <p:cNvSpPr>
            <a:spLocks noChangeArrowheads="1"/>
          </p:cNvSpPr>
          <p:nvPr/>
        </p:nvSpPr>
        <p:spPr bwMode="auto">
          <a:xfrm>
            <a:off x="1728086" y="730579"/>
            <a:ext cx="1422400" cy="4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zh-CN" altLang="en-US" sz="2800" dirty="0">
                <a:solidFill>
                  <a:schemeClr val="bg1"/>
                </a:solidFill>
                <a:latin typeface="Arial" panose="020B0604020202020204"/>
                <a:ea typeface="微软雅黑" panose="020B0503020204020204" charset="-122"/>
                <a:cs typeface="宋体" panose="02010600030101010101" pitchFamily="2" charset="-122"/>
                <a:sym typeface="Arial" panose="020B0604020202020204"/>
              </a:rPr>
              <a:t>核心词汇</a:t>
            </a:r>
          </a:p>
        </p:txBody>
      </p:sp>
      <p:sp>
        <p:nvSpPr>
          <p:cNvPr id="23" name="平行四边形 22"/>
          <p:cNvSpPr/>
          <p:nvPr/>
        </p:nvSpPr>
        <p:spPr>
          <a:xfrm>
            <a:off x="3750119" y="614157"/>
            <a:ext cx="745738" cy="699576"/>
          </a:xfrm>
          <a:prstGeom prst="parallelogram">
            <a:avLst/>
          </a:prstGeom>
          <a:solidFill>
            <a:srgbClr val="7ED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cxnSp>
        <p:nvCxnSpPr>
          <p:cNvPr id="13" name="直接连接符 12"/>
          <p:cNvCxnSpPr/>
          <p:nvPr/>
        </p:nvCxnSpPr>
        <p:spPr>
          <a:xfrm>
            <a:off x="3616212" y="4179519"/>
            <a:ext cx="0" cy="1323382"/>
          </a:xfrm>
          <a:prstGeom prst="line">
            <a:avLst/>
          </a:prstGeom>
          <a:noFill/>
          <a:ln w="19050" cap="flat" cmpd="sng" algn="ctr">
            <a:noFill/>
            <a:prstDash val="solid"/>
            <a:miter lim="800000"/>
          </a:ln>
          <a:effectLst/>
        </p:spPr>
      </p:cxnSp>
      <p:pic>
        <p:nvPicPr>
          <p:cNvPr id="2" name="图片 1" descr="66"/>
          <p:cNvPicPr>
            <a:picLocks noChangeAspect="1"/>
          </p:cNvPicPr>
          <p:nvPr/>
        </p:nvPicPr>
        <p:blipFill>
          <a:blip r:embed="rId4"/>
          <a:stretch>
            <a:fillRect/>
          </a:stretch>
        </p:blipFill>
        <p:spPr>
          <a:xfrm>
            <a:off x="327660" y="566959"/>
            <a:ext cx="762000" cy="746760"/>
          </a:xfrm>
          <a:prstGeom prst="rect">
            <a:avLst/>
          </a:prstGeom>
        </p:spPr>
      </p:pic>
      <p:sp>
        <p:nvSpPr>
          <p:cNvPr id="3" name="文本框 2"/>
          <p:cNvSpPr txBox="1"/>
          <p:nvPr/>
        </p:nvSpPr>
        <p:spPr>
          <a:xfrm>
            <a:off x="4826000" y="1878869"/>
            <a:ext cx="2540000" cy="645160"/>
          </a:xfrm>
          <a:prstGeom prst="rect">
            <a:avLst/>
          </a:prstGeom>
          <a:noFill/>
        </p:spPr>
        <p:txBody>
          <a:bodyPr wrap="square" rtlCol="0" anchor="t">
            <a:spAutoFit/>
          </a:bodyPr>
          <a:lstStyle/>
          <a:p>
            <a:endParaRPr lang="zh-CN" altLang="en-US"/>
          </a:p>
          <a:p>
            <a:endParaRPr lang="zh-CN" altLang="en-US"/>
          </a:p>
        </p:txBody>
      </p:sp>
      <p:sp>
        <p:nvSpPr>
          <p:cNvPr id="4" name="Rectangle 18"/>
          <p:cNvSpPr>
            <a:spLocks noChangeArrowheads="1"/>
          </p:cNvSpPr>
          <p:nvPr/>
        </p:nvSpPr>
        <p:spPr bwMode="auto">
          <a:xfrm>
            <a:off x="935089" y="1448308"/>
            <a:ext cx="2497541" cy="4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base">
              <a:spcBef>
                <a:spcPct val="0"/>
              </a:spcBef>
              <a:spcAft>
                <a:spcPct val="0"/>
              </a:spcAft>
            </a:pPr>
            <a:r>
              <a:rPr lang="en-US" altLang="zh-CN" sz="2800" b="1" dirty="0">
                <a:latin typeface="Times New Roman" panose="02020603050405020304" pitchFamily="18" charset="0"/>
                <a:cs typeface="Times New Roman" panose="02020603050405020304" pitchFamily="18" charset="0"/>
              </a:rPr>
              <a:t>4. apply</a:t>
            </a:r>
            <a:endParaRPr lang="en-US" altLang="zh-CN" sz="2800" dirty="0">
              <a:solidFill>
                <a:schemeClr val="bg1"/>
              </a:solidFill>
              <a:latin typeface="宋体" panose="02010600030101010101" pitchFamily="2" charset="-122"/>
              <a:ea typeface="宋体" panose="02010600030101010101" pitchFamily="2" charset="-122"/>
              <a:cs typeface="宋体" panose="02010600030101010101" pitchFamily="2" charset="-122"/>
              <a:sym typeface="Arial" panose="020B0604020202020204"/>
            </a:endParaRPr>
          </a:p>
        </p:txBody>
      </p:sp>
      <p:sp>
        <p:nvSpPr>
          <p:cNvPr id="5" name="矩形 43"/>
          <p:cNvSpPr>
            <a:spLocks noChangeArrowheads="1"/>
          </p:cNvSpPr>
          <p:nvPr/>
        </p:nvSpPr>
        <p:spPr bwMode="auto">
          <a:xfrm>
            <a:off x="1510030" y="2659919"/>
            <a:ext cx="7712710" cy="2613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0" tIns="34286" rIns="68570" bIns="34286">
            <a:spAutoFit/>
          </a:bodyPr>
          <a:lstStyle/>
          <a:p>
            <a:pPr eaLnBrk="0" hangingPunct="0">
              <a:lnSpc>
                <a:spcPct val="115000"/>
              </a:lnSpc>
            </a:pPr>
            <a:r>
              <a:rPr lang="en-US" altLang="zh-CN" sz="2400" dirty="0">
                <a:latin typeface="Calibri" panose="020F0502020204030204" pitchFamily="34" charset="0"/>
                <a:ea typeface="宋体" panose="02010600030101010101" pitchFamily="2" charset="-122"/>
                <a:cs typeface="Times New Roman" panose="02020603050405020304" pitchFamily="18" charset="0"/>
              </a:rPr>
              <a:t>I am continuing to </a:t>
            </a:r>
            <a:r>
              <a:rPr lang="en-US" altLang="zh-CN" sz="2400" dirty="0">
                <a:solidFill>
                  <a:srgbClr val="FF0000"/>
                </a:solidFill>
                <a:latin typeface="Calibri" panose="020F0502020204030204" pitchFamily="34" charset="0"/>
                <a:ea typeface="宋体" panose="02010600030101010101" pitchFamily="2" charset="-122"/>
                <a:cs typeface="Times New Roman" panose="02020603050405020304" pitchFamily="18" charset="0"/>
              </a:rPr>
              <a:t>apply for</a:t>
            </a:r>
            <a:r>
              <a:rPr lang="en-US" altLang="zh-CN" sz="2400" dirty="0">
                <a:latin typeface="Calibri" panose="020F0502020204030204" pitchFamily="34" charset="0"/>
                <a:ea typeface="宋体" panose="02010600030101010101" pitchFamily="2" charset="-122"/>
                <a:cs typeface="Times New Roman" panose="02020603050405020304" pitchFamily="18" charset="0"/>
              </a:rPr>
              <a:t> the job.</a:t>
            </a:r>
          </a:p>
          <a:p>
            <a:pPr eaLnBrk="0" hangingPunct="0">
              <a:lnSpc>
                <a:spcPct val="115000"/>
              </a:lnSpc>
            </a:pPr>
            <a:r>
              <a:rPr lang="en-US" altLang="zh-CN" sz="2400" dirty="0">
                <a:latin typeface="Calibri" panose="020F0502020204030204" pitchFamily="34" charset="0"/>
                <a:ea typeface="宋体" panose="02010600030101010101" pitchFamily="2" charset="-122"/>
                <a:cs typeface="Times New Roman" panose="02020603050405020304" pitchFamily="18" charset="0"/>
              </a:rPr>
              <a:t>They may </a:t>
            </a:r>
            <a:r>
              <a:rPr lang="en-US" altLang="zh-CN" sz="2400" dirty="0">
                <a:solidFill>
                  <a:srgbClr val="FF0000"/>
                </a:solidFill>
                <a:latin typeface="Calibri" panose="020F0502020204030204" pitchFamily="34" charset="0"/>
                <a:ea typeface="宋体" panose="02010600030101010101" pitchFamily="2" charset="-122"/>
                <a:cs typeface="Times New Roman" panose="02020603050405020304" pitchFamily="18" charset="0"/>
              </a:rPr>
              <a:t>apply to</a:t>
            </a:r>
            <a:r>
              <a:rPr lang="en-US" altLang="zh-CN" sz="2400" dirty="0">
                <a:latin typeface="Calibri" panose="020F0502020204030204" pitchFamily="34" charset="0"/>
                <a:ea typeface="宋体" panose="02010600030101010101" pitchFamily="2" charset="-122"/>
                <a:cs typeface="Times New Roman" panose="02020603050405020304" pitchFamily="18" charset="0"/>
              </a:rPr>
              <a:t> join the organization.</a:t>
            </a:r>
          </a:p>
          <a:p>
            <a:pPr eaLnBrk="0" hangingPunct="0">
              <a:lnSpc>
                <a:spcPct val="115000"/>
              </a:lnSpc>
            </a:pPr>
            <a:r>
              <a:rPr lang="en-US" altLang="zh-CN" sz="2400" dirty="0">
                <a:latin typeface="Calibri" panose="020F0502020204030204" pitchFamily="34" charset="0"/>
                <a:ea typeface="宋体" panose="02010600030101010101" pitchFamily="2" charset="-122"/>
                <a:cs typeface="Times New Roman" panose="02020603050405020304" pitchFamily="18" charset="0"/>
              </a:rPr>
              <a:t>He has </a:t>
            </a:r>
            <a:r>
              <a:rPr lang="en-US" altLang="zh-CN" sz="2400" dirty="0">
                <a:solidFill>
                  <a:srgbClr val="FF0000"/>
                </a:solidFill>
                <a:latin typeface="Calibri" panose="020F0502020204030204" pitchFamily="34" charset="0"/>
                <a:ea typeface="宋体" panose="02010600030101010101" pitchFamily="2" charset="-122"/>
                <a:cs typeface="Times New Roman" panose="02020603050405020304" pitchFamily="18" charset="0"/>
              </a:rPr>
              <a:t>applied himself to</a:t>
            </a:r>
            <a:r>
              <a:rPr lang="en-US" altLang="zh-CN" sz="2400" dirty="0">
                <a:latin typeface="Calibri" panose="020F0502020204030204" pitchFamily="34" charset="0"/>
                <a:ea typeface="宋体" panose="02010600030101010101" pitchFamily="2" charset="-122"/>
                <a:cs typeface="Times New Roman" panose="02020603050405020304" pitchFamily="18" charset="0"/>
              </a:rPr>
              <a:t> this task with considerable energy.</a:t>
            </a:r>
          </a:p>
          <a:p>
            <a:pPr eaLnBrk="0" hangingPunct="0">
              <a:lnSpc>
                <a:spcPct val="115000"/>
              </a:lnSpc>
            </a:pPr>
            <a:r>
              <a:rPr lang="en-US" altLang="zh-CN" sz="2400" dirty="0">
                <a:latin typeface="Calibri" panose="020F0502020204030204" pitchFamily="34" charset="0"/>
                <a:ea typeface="宋体" panose="02010600030101010101" pitchFamily="2" charset="-122"/>
                <a:cs typeface="Times New Roman" panose="02020603050405020304" pitchFamily="18" charset="0"/>
              </a:rPr>
              <a:t>What I am saying only </a:t>
            </a:r>
            <a:r>
              <a:rPr lang="en-US" altLang="zh-CN" sz="2400" dirty="0">
                <a:solidFill>
                  <a:srgbClr val="FF0000"/>
                </a:solidFill>
                <a:latin typeface="Calibri" panose="020F0502020204030204" pitchFamily="34" charset="0"/>
                <a:ea typeface="宋体" panose="02010600030101010101" pitchFamily="2" charset="-122"/>
                <a:cs typeface="Times New Roman" panose="02020603050405020304" pitchFamily="18" charset="0"/>
              </a:rPr>
              <a:t>applies to</a:t>
            </a:r>
            <a:r>
              <a:rPr lang="en-US" altLang="zh-CN" sz="2400" dirty="0">
                <a:latin typeface="Calibri" panose="020F0502020204030204" pitchFamily="34" charset="0"/>
                <a:ea typeface="宋体" panose="02010600030101010101" pitchFamily="2" charset="-122"/>
                <a:cs typeface="Times New Roman" panose="02020603050405020304" pitchFamily="18" charset="0"/>
              </a:rPr>
              <a:t> some of you.</a:t>
            </a:r>
          </a:p>
          <a:p>
            <a:pPr eaLnBrk="0" hangingPunct="0">
              <a:lnSpc>
                <a:spcPct val="115000"/>
              </a:lnSpc>
            </a:pPr>
            <a:r>
              <a:rPr lang="en-US" altLang="zh-CN" sz="2400" dirty="0">
                <a:latin typeface="Calibri" panose="020F0502020204030204" pitchFamily="34" charset="0"/>
                <a:ea typeface="宋体" panose="02010600030101010101" pitchFamily="2" charset="-122"/>
                <a:cs typeface="Times New Roman" panose="02020603050405020304" pitchFamily="18" charset="0"/>
              </a:rPr>
              <a:t>The new technology </a:t>
            </a:r>
            <a:r>
              <a:rPr lang="en-US" altLang="zh-CN" sz="2400" dirty="0">
                <a:solidFill>
                  <a:srgbClr val="FF0000"/>
                </a:solidFill>
                <a:latin typeface="Calibri" panose="020F0502020204030204" pitchFamily="34" charset="0"/>
                <a:ea typeface="宋体" panose="02010600030101010101" pitchFamily="2" charset="-122"/>
                <a:cs typeface="Times New Roman" panose="02020603050405020304" pitchFamily="18" charset="0"/>
              </a:rPr>
              <a:t>was applied to</a:t>
            </a:r>
            <a:r>
              <a:rPr lang="en-US" altLang="zh-CN" sz="2400" dirty="0">
                <a:latin typeface="Calibri" panose="020F0502020204030204" pitchFamily="34" charset="0"/>
                <a:ea typeface="宋体" panose="02010600030101010101" pitchFamily="2" charset="-122"/>
                <a:cs typeface="Times New Roman" panose="02020603050405020304" pitchFamily="18" charset="0"/>
              </a:rPr>
              <a:t> farming.</a:t>
            </a:r>
          </a:p>
          <a:p>
            <a:pPr eaLnBrk="0" hangingPunct="0">
              <a:lnSpc>
                <a:spcPct val="115000"/>
              </a:lnSpc>
            </a:pPr>
            <a:r>
              <a:rPr lang="en-US" altLang="zh-CN" sz="2400" dirty="0">
                <a:solidFill>
                  <a:srgbClr val="FF0000"/>
                </a:solidFill>
                <a:latin typeface="Calibri" panose="020F0502020204030204" pitchFamily="34" charset="0"/>
                <a:ea typeface="宋体" panose="02010600030101010101" pitchFamily="2" charset="-122"/>
                <a:cs typeface="Times New Roman" panose="02020603050405020304" pitchFamily="18" charset="0"/>
              </a:rPr>
              <a:t>Apply</a:t>
            </a:r>
            <a:r>
              <a:rPr lang="en-US" altLang="zh-CN" sz="2400" dirty="0">
                <a:latin typeface="Calibri" panose="020F0502020204030204" pitchFamily="34" charset="0"/>
                <a:ea typeface="宋体" panose="02010600030101010101" pitchFamily="2" charset="-122"/>
                <a:cs typeface="Times New Roman" panose="02020603050405020304" pitchFamily="18" charset="0"/>
              </a:rPr>
              <a:t> the cream </a:t>
            </a:r>
            <a:r>
              <a:rPr lang="en-US" altLang="zh-CN" sz="2400" dirty="0">
                <a:solidFill>
                  <a:srgbClr val="FF0000"/>
                </a:solidFill>
                <a:latin typeface="Calibri" panose="020F0502020204030204" pitchFamily="34" charset="0"/>
                <a:ea typeface="宋体" panose="02010600030101010101" pitchFamily="2" charset="-122"/>
                <a:cs typeface="Times New Roman" panose="02020603050405020304" pitchFamily="18" charset="0"/>
              </a:rPr>
              <a:t>to</a:t>
            </a:r>
            <a:r>
              <a:rPr lang="en-US" altLang="zh-CN" sz="2400" dirty="0">
                <a:latin typeface="Calibri" panose="020F0502020204030204" pitchFamily="34" charset="0"/>
                <a:ea typeface="宋体" panose="02010600030101010101" pitchFamily="2" charset="-122"/>
                <a:cs typeface="Times New Roman" panose="02020603050405020304" pitchFamily="18" charset="0"/>
              </a:rPr>
              <a:t> your face and neck. </a:t>
            </a:r>
          </a:p>
        </p:txBody>
      </p:sp>
      <p:sp>
        <p:nvSpPr>
          <p:cNvPr id="7" name="矩形 43"/>
          <p:cNvSpPr>
            <a:spLocks noChangeArrowheads="1"/>
          </p:cNvSpPr>
          <p:nvPr/>
        </p:nvSpPr>
        <p:spPr bwMode="auto">
          <a:xfrm>
            <a:off x="1510030" y="2032539"/>
            <a:ext cx="4758055" cy="49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0" tIns="34286" rIns="68570" bIns="34286">
            <a:spAutoFit/>
          </a:bodyPr>
          <a:lstStyle/>
          <a:p>
            <a:pPr eaLnBrk="0" hangingPunct="0">
              <a:lnSpc>
                <a:spcPct val="115000"/>
              </a:lnSpc>
            </a:pPr>
            <a:r>
              <a:rPr lang="zh-CN" sz="2400" dirty="0">
                <a:solidFill>
                  <a:schemeClr val="tx1"/>
                </a:solidFill>
                <a:latin typeface="Calibri" panose="020F0502020204030204" pitchFamily="34" charset="0"/>
                <a:cs typeface="Times New Roman" panose="02020603050405020304" pitchFamily="18" charset="0"/>
              </a:rPr>
              <a:t>利用找出</a:t>
            </a:r>
            <a:r>
              <a:rPr lang="en-US" altLang="zh-CN" sz="2400" dirty="0">
                <a:solidFill>
                  <a:schemeClr val="tx1"/>
                </a:solidFill>
                <a:latin typeface="Calibri" panose="020F0502020204030204" pitchFamily="34" charset="0"/>
                <a:cs typeface="Times New Roman" panose="02020603050405020304" pitchFamily="18" charset="0"/>
              </a:rPr>
              <a:t>apply</a:t>
            </a:r>
            <a:r>
              <a:rPr lang="zh-CN" altLang="en-US" sz="2400" dirty="0">
                <a:solidFill>
                  <a:schemeClr val="tx1"/>
                </a:solidFill>
                <a:latin typeface="Calibri" panose="020F0502020204030204" pitchFamily="34" charset="0"/>
                <a:cs typeface="Times New Roman" panose="02020603050405020304" pitchFamily="18" charset="0"/>
              </a:rPr>
              <a:t>可能的用法</a:t>
            </a:r>
            <a:endParaRPr lang="zh-CN" altLang="en-US" sz="2400" dirty="0">
              <a:solidFill>
                <a:schemeClr val="tx1"/>
              </a:solidFill>
              <a:latin typeface="Calibri" panose="020F0502020204030204" pitchFamily="34" charset="0"/>
              <a:ea typeface="宋体" panose="02010600030101010101" pitchFamily="2" charset="-122"/>
              <a:cs typeface="Times New Roman" panose="02020603050405020304" pitchFamily="18" charset="0"/>
            </a:endParaRPr>
          </a:p>
        </p:txBody>
      </p:sp>
      <p:sp>
        <p:nvSpPr>
          <p:cNvPr id="8" name="矩形 7"/>
          <p:cNvSpPr/>
          <p:nvPr/>
        </p:nvSpPr>
        <p:spPr>
          <a:xfrm>
            <a:off x="3750053" y="1448117"/>
            <a:ext cx="607695" cy="521970"/>
          </a:xfrm>
          <a:prstGeom prst="rect">
            <a:avLst/>
          </a:prstGeom>
        </p:spPr>
        <p:txBody>
          <a:bodyPr wrap="none">
            <a:spAutoFit/>
          </a:bodyPr>
          <a:lstStyle/>
          <a:p>
            <a:pPr algn="ctr" fontAlgn="base">
              <a:spcBef>
                <a:spcPct val="0"/>
              </a:spcBef>
              <a:spcAft>
                <a:spcPct val="0"/>
              </a:spcAft>
            </a:pPr>
            <a:r>
              <a:rPr lang="en-US" sz="2800" b="1" dirty="0">
                <a:solidFill>
                  <a:schemeClr val="accent1"/>
                </a:solidFill>
                <a:latin typeface="Times New Roman" panose="02020603050405020304" pitchFamily="18" charset="0"/>
                <a:ea typeface="宋体" panose="02010600030101010101" pitchFamily="2" charset="-122"/>
                <a:cs typeface="Times New Roman" panose="02020603050405020304" pitchFamily="18" charset="0"/>
                <a:sym typeface="Arial" panose="020B0604020202020204"/>
              </a:rPr>
              <a:t>v.  </a:t>
            </a:r>
          </a:p>
        </p:txBody>
      </p:sp>
      <p:sp>
        <p:nvSpPr>
          <p:cNvPr id="12" name="矩形 43"/>
          <p:cNvSpPr>
            <a:spLocks noChangeArrowheads="1"/>
          </p:cNvSpPr>
          <p:nvPr/>
        </p:nvSpPr>
        <p:spPr bwMode="auto">
          <a:xfrm>
            <a:off x="7263130" y="2792634"/>
            <a:ext cx="4358005" cy="49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0" tIns="34286" rIns="68570" bIns="34286">
            <a:spAutoFit/>
          </a:bodyPr>
          <a:lstStyle/>
          <a:p>
            <a:pPr eaLnBrk="0" hangingPunct="0">
              <a:lnSpc>
                <a:spcPct val="115000"/>
              </a:lnSpc>
            </a:pPr>
            <a:r>
              <a:rPr lang="en-US" sz="2400" dirty="0">
                <a:solidFill>
                  <a:srgbClr val="0070C0"/>
                </a:solidFill>
                <a:latin typeface="Calibri" panose="020F0502020204030204" pitchFamily="34" charset="0"/>
                <a:cs typeface="Times New Roman" panose="02020603050405020304" pitchFamily="18" charset="0"/>
              </a:rPr>
              <a:t>apply for sth, apply to do sth </a:t>
            </a:r>
            <a:r>
              <a:rPr lang="zh-CN" altLang="en-US" sz="2400" dirty="0">
                <a:solidFill>
                  <a:srgbClr val="0070C0"/>
                </a:solidFill>
                <a:latin typeface="Calibri" panose="020F0502020204030204" pitchFamily="34" charset="0"/>
                <a:cs typeface="Times New Roman" panose="02020603050405020304" pitchFamily="18" charset="0"/>
              </a:rPr>
              <a:t>申请</a:t>
            </a:r>
            <a:endParaRPr lang="zh-CN" altLang="en-US" sz="2400" dirty="0">
              <a:solidFill>
                <a:srgbClr val="0070C0"/>
              </a:solidFill>
              <a:latin typeface="Calibri" panose="020F0502020204030204" pitchFamily="34" charset="0"/>
              <a:ea typeface="宋体" panose="02010600030101010101" pitchFamily="2" charset="-122"/>
              <a:cs typeface="Times New Roman" panose="02020603050405020304" pitchFamily="18" charset="0"/>
            </a:endParaRPr>
          </a:p>
        </p:txBody>
      </p:sp>
      <p:sp>
        <p:nvSpPr>
          <p:cNvPr id="9" name="矩形 43"/>
          <p:cNvSpPr>
            <a:spLocks noChangeArrowheads="1"/>
          </p:cNvSpPr>
          <p:nvPr/>
        </p:nvSpPr>
        <p:spPr bwMode="auto">
          <a:xfrm>
            <a:off x="9222740" y="3284124"/>
            <a:ext cx="4358005" cy="915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0" tIns="34286" rIns="68570" bIns="34286">
            <a:spAutoFit/>
          </a:bodyPr>
          <a:lstStyle/>
          <a:p>
            <a:pPr eaLnBrk="0" hangingPunct="0">
              <a:lnSpc>
                <a:spcPct val="115000"/>
              </a:lnSpc>
            </a:pPr>
            <a:r>
              <a:rPr lang="en-US" sz="2400" dirty="0">
                <a:solidFill>
                  <a:srgbClr val="0070C0"/>
                </a:solidFill>
                <a:latin typeface="Calibri" panose="020F0502020204030204" pitchFamily="34" charset="0"/>
                <a:cs typeface="Times New Roman" panose="02020603050405020304" pitchFamily="18" charset="0"/>
              </a:rPr>
              <a:t>apply oneself to sth</a:t>
            </a:r>
          </a:p>
          <a:p>
            <a:pPr eaLnBrk="0" hangingPunct="0">
              <a:lnSpc>
                <a:spcPct val="115000"/>
              </a:lnSpc>
            </a:pPr>
            <a:r>
              <a:rPr lang="zh-CN" altLang="en-US" sz="2400" dirty="0">
                <a:solidFill>
                  <a:srgbClr val="0070C0"/>
                </a:solidFill>
                <a:latin typeface="Calibri" panose="020F0502020204030204" pitchFamily="34" charset="0"/>
                <a:cs typeface="Times New Roman" panose="02020603050405020304" pitchFamily="18" charset="0"/>
              </a:rPr>
              <a:t>勤奋工作</a:t>
            </a:r>
            <a:endParaRPr lang="zh-CN" altLang="en-US" sz="2400" dirty="0">
              <a:solidFill>
                <a:srgbClr val="0070C0"/>
              </a:solidFill>
              <a:latin typeface="Calibri" panose="020F0502020204030204" pitchFamily="34" charset="0"/>
              <a:ea typeface="宋体" panose="02010600030101010101" pitchFamily="2" charset="-122"/>
              <a:cs typeface="Times New Roman" panose="02020603050405020304" pitchFamily="18" charset="0"/>
            </a:endParaRPr>
          </a:p>
        </p:txBody>
      </p:sp>
      <p:sp>
        <p:nvSpPr>
          <p:cNvPr id="10" name="矩形 43"/>
          <p:cNvSpPr>
            <a:spLocks noChangeArrowheads="1"/>
          </p:cNvSpPr>
          <p:nvPr/>
        </p:nvSpPr>
        <p:spPr bwMode="auto">
          <a:xfrm>
            <a:off x="7263130" y="3889279"/>
            <a:ext cx="4460875" cy="49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0" tIns="34286" rIns="68570" bIns="34286">
            <a:spAutoFit/>
          </a:bodyPr>
          <a:lstStyle/>
          <a:p>
            <a:pPr eaLnBrk="0" hangingPunct="0">
              <a:lnSpc>
                <a:spcPct val="115000"/>
              </a:lnSpc>
            </a:pPr>
            <a:r>
              <a:rPr lang="en-US" sz="2400" dirty="0">
                <a:solidFill>
                  <a:srgbClr val="0070C0"/>
                </a:solidFill>
                <a:latin typeface="Calibri" panose="020F0502020204030204" pitchFamily="34" charset="0"/>
                <a:cs typeface="Times New Roman" panose="02020603050405020304" pitchFamily="18" charset="0"/>
              </a:rPr>
              <a:t>apply to </a:t>
            </a:r>
            <a:r>
              <a:rPr lang="zh-CN" altLang="en-US" sz="2400" dirty="0">
                <a:solidFill>
                  <a:srgbClr val="0070C0"/>
                </a:solidFill>
                <a:latin typeface="Calibri" panose="020F0502020204030204" pitchFamily="34" charset="0"/>
                <a:cs typeface="Times New Roman" panose="02020603050405020304" pitchFamily="18" charset="0"/>
              </a:rPr>
              <a:t>适用</a:t>
            </a:r>
            <a:endParaRPr lang="zh-CN" altLang="en-US" sz="2400" dirty="0">
              <a:solidFill>
                <a:srgbClr val="0070C0"/>
              </a:solidFill>
              <a:latin typeface="Calibri" panose="020F0502020204030204" pitchFamily="34" charset="0"/>
              <a:ea typeface="宋体" panose="02010600030101010101" pitchFamily="2" charset="-122"/>
              <a:cs typeface="Times New Roman" panose="02020603050405020304" pitchFamily="18" charset="0"/>
            </a:endParaRPr>
          </a:p>
        </p:txBody>
      </p:sp>
      <p:sp>
        <p:nvSpPr>
          <p:cNvPr id="14" name="矩形 43"/>
          <p:cNvSpPr>
            <a:spLocks noChangeArrowheads="1"/>
          </p:cNvSpPr>
          <p:nvPr/>
        </p:nvSpPr>
        <p:spPr bwMode="auto">
          <a:xfrm>
            <a:off x="7263130" y="4380769"/>
            <a:ext cx="4358005" cy="49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0" tIns="34286" rIns="68570" bIns="34286">
            <a:spAutoFit/>
          </a:bodyPr>
          <a:lstStyle/>
          <a:p>
            <a:pPr eaLnBrk="0" hangingPunct="0">
              <a:lnSpc>
                <a:spcPct val="115000"/>
              </a:lnSpc>
            </a:pPr>
            <a:r>
              <a:rPr lang="en-US" sz="2400" dirty="0">
                <a:solidFill>
                  <a:srgbClr val="0070C0"/>
                </a:solidFill>
                <a:latin typeface="Calibri" panose="020F0502020204030204" pitchFamily="34" charset="0"/>
                <a:ea typeface="宋体" panose="02010600030101010101" pitchFamily="2" charset="-122"/>
                <a:cs typeface="Times New Roman" panose="02020603050405020304" pitchFamily="18" charset="0"/>
              </a:rPr>
              <a:t>apply sth to (sth) </a:t>
            </a:r>
            <a:r>
              <a:rPr lang="zh-CN" altLang="en-US" sz="2400" dirty="0">
                <a:solidFill>
                  <a:srgbClr val="0070C0"/>
                </a:solidFill>
                <a:latin typeface="Calibri" panose="020F0502020204030204" pitchFamily="34" charset="0"/>
                <a:ea typeface="宋体" panose="02010600030101010101" pitchFamily="2" charset="-122"/>
                <a:cs typeface="Times New Roman" panose="02020603050405020304" pitchFamily="18" charset="0"/>
              </a:rPr>
              <a:t>应用</a:t>
            </a:r>
          </a:p>
        </p:txBody>
      </p:sp>
      <p:sp>
        <p:nvSpPr>
          <p:cNvPr id="15" name="矩形 43"/>
          <p:cNvSpPr>
            <a:spLocks noChangeArrowheads="1"/>
          </p:cNvSpPr>
          <p:nvPr/>
        </p:nvSpPr>
        <p:spPr bwMode="auto">
          <a:xfrm>
            <a:off x="7263130" y="4782089"/>
            <a:ext cx="4358005" cy="49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0" tIns="34286" rIns="68570" bIns="34286">
            <a:spAutoFit/>
          </a:bodyPr>
          <a:lstStyle/>
          <a:p>
            <a:pPr eaLnBrk="0" hangingPunct="0">
              <a:lnSpc>
                <a:spcPct val="115000"/>
              </a:lnSpc>
            </a:pPr>
            <a:r>
              <a:rPr lang="en-US" sz="2400" dirty="0">
                <a:solidFill>
                  <a:srgbClr val="0070C0"/>
                </a:solidFill>
                <a:latin typeface="Calibri" panose="020F0502020204030204" pitchFamily="34" charset="0"/>
                <a:ea typeface="宋体" panose="02010600030101010101" pitchFamily="2" charset="-122"/>
                <a:cs typeface="Times New Roman" panose="02020603050405020304" pitchFamily="18" charset="0"/>
              </a:rPr>
              <a:t>apply sth to (sth) </a:t>
            </a:r>
            <a:r>
              <a:rPr lang="zh-CN" altLang="en-US" sz="2400" dirty="0">
                <a:solidFill>
                  <a:srgbClr val="0070C0"/>
                </a:solidFill>
                <a:latin typeface="Calibri" panose="020F0502020204030204" pitchFamily="34" charset="0"/>
                <a:ea typeface="宋体" panose="02010600030101010101" pitchFamily="2" charset="-122"/>
                <a:cs typeface="Times New Roman" panose="02020603050405020304" pitchFamily="18" charset="0"/>
              </a:rPr>
              <a:t>涂，抹</a:t>
            </a:r>
          </a:p>
        </p:txBody>
      </p:sp>
      <p:sp>
        <p:nvSpPr>
          <p:cNvPr id="16" name="矩形 43"/>
          <p:cNvSpPr>
            <a:spLocks noChangeArrowheads="1"/>
          </p:cNvSpPr>
          <p:nvPr/>
        </p:nvSpPr>
        <p:spPr bwMode="auto">
          <a:xfrm>
            <a:off x="1510030" y="5502814"/>
            <a:ext cx="4358005" cy="915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0" tIns="34286" rIns="68570" bIns="34286">
            <a:spAutoFit/>
          </a:bodyPr>
          <a:lstStyle/>
          <a:p>
            <a:pPr eaLnBrk="0" hangingPunct="0">
              <a:lnSpc>
                <a:spcPct val="115000"/>
              </a:lnSpc>
            </a:pPr>
            <a:r>
              <a:rPr lang="zh-CN" sz="2400" dirty="0">
                <a:solidFill>
                  <a:schemeClr val="tx1"/>
                </a:solidFill>
                <a:latin typeface="Calibri" panose="020F0502020204030204" pitchFamily="34" charset="0"/>
                <a:ea typeface="宋体" panose="02010600030101010101" pitchFamily="2" charset="-122"/>
                <a:cs typeface="Times New Roman" panose="02020603050405020304" pitchFamily="18" charset="0"/>
              </a:rPr>
              <a:t>派生词</a:t>
            </a:r>
            <a:endParaRPr lang="zh-CN" sz="2400" dirty="0">
              <a:solidFill>
                <a:srgbClr val="0070C0"/>
              </a:solidFill>
              <a:latin typeface="Calibri" panose="020F0502020204030204" pitchFamily="34" charset="0"/>
              <a:ea typeface="宋体" panose="02010600030101010101" pitchFamily="2" charset="-122"/>
              <a:cs typeface="Times New Roman" panose="02020603050405020304" pitchFamily="18" charset="0"/>
            </a:endParaRPr>
          </a:p>
          <a:p>
            <a:pPr eaLnBrk="0" hangingPunct="0">
              <a:lnSpc>
                <a:spcPct val="115000"/>
              </a:lnSpc>
            </a:pPr>
            <a:r>
              <a:rPr lang="en-US" altLang="zh-CN" sz="2400" dirty="0">
                <a:solidFill>
                  <a:srgbClr val="0070C0"/>
                </a:solidFill>
                <a:latin typeface="Calibri" panose="020F0502020204030204" pitchFamily="34" charset="0"/>
                <a:ea typeface="宋体" panose="02010600030101010101" pitchFamily="2" charset="-122"/>
                <a:cs typeface="Times New Roman" panose="02020603050405020304" pitchFamily="18" charset="0"/>
              </a:rPr>
              <a:t>application </a:t>
            </a:r>
            <a:r>
              <a:rPr lang="zh-CN" altLang="en-US" sz="2400" dirty="0">
                <a:solidFill>
                  <a:srgbClr val="0070C0"/>
                </a:solidFill>
                <a:latin typeface="Calibri" panose="020F0502020204030204" pitchFamily="34" charset="0"/>
                <a:ea typeface="宋体" panose="02010600030101010101" pitchFamily="2" charset="-122"/>
                <a:cs typeface="Times New Roman" panose="02020603050405020304" pitchFamily="18" charset="0"/>
              </a:rPr>
              <a:t>申请，应用</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linds(horizont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linds(horizont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linds(horizont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6" presetClass="emph" presetSubtype="0" fill="hold" grpId="0" nodeType="clickEffect">
                                  <p:stCondLst>
                                    <p:cond delay="0"/>
                                  </p:stCondLst>
                                  <p:childTnLst>
                                    <p:animEffect transition="out" filter="fade">
                                      <p:cBhvr>
                                        <p:cTn id="36" dur="500" tmFilter="0, 0; .2, .5; .8, .5; 1, 0"/>
                                        <p:tgtEl>
                                          <p:spTgt spid="21"/>
                                        </p:tgtEl>
                                      </p:cBhvr>
                                    </p:animEffect>
                                    <p:animScale>
                                      <p:cBhvr>
                                        <p:cTn id="37" dur="250" autoRev="1" fill="hold"/>
                                        <p:tgtEl>
                                          <p:spTgt spid="2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2" grpId="0"/>
      <p:bldP spid="9" grpId="0"/>
      <p:bldP spid="10" grpId="0"/>
      <p:bldP spid="14" grpId="0"/>
      <p:bldP spid="15"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平行四边形 20"/>
          <p:cNvSpPr/>
          <p:nvPr/>
        </p:nvSpPr>
        <p:spPr>
          <a:xfrm>
            <a:off x="1160311" y="672771"/>
            <a:ext cx="2700670" cy="699576"/>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22" name="Rectangle 18"/>
          <p:cNvSpPr>
            <a:spLocks noChangeArrowheads="1"/>
          </p:cNvSpPr>
          <p:nvPr/>
        </p:nvSpPr>
        <p:spPr bwMode="auto">
          <a:xfrm>
            <a:off x="2073844" y="789194"/>
            <a:ext cx="730885" cy="4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en-US" altLang="zh-CN" sz="2800" dirty="0">
                <a:solidFill>
                  <a:schemeClr val="bg1"/>
                </a:solidFill>
                <a:latin typeface="Arial" panose="020B0604020202020204"/>
                <a:ea typeface="微软雅黑" panose="020B0503020204020204" charset="-122"/>
                <a:cs typeface="宋体" panose="02010600030101010101" pitchFamily="2" charset="-122"/>
                <a:sym typeface="Arial" panose="020B0604020202020204"/>
              </a:rPr>
              <a:t>Quiz</a:t>
            </a:r>
          </a:p>
        </p:txBody>
      </p:sp>
      <p:sp>
        <p:nvSpPr>
          <p:cNvPr id="23" name="平行四边形 22"/>
          <p:cNvSpPr/>
          <p:nvPr/>
        </p:nvSpPr>
        <p:spPr>
          <a:xfrm>
            <a:off x="3750310" y="672564"/>
            <a:ext cx="2370455" cy="699770"/>
          </a:xfrm>
          <a:prstGeom prst="parallelogram">
            <a:avLst/>
          </a:prstGeom>
          <a:solidFill>
            <a:srgbClr val="7ED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a:solidFill>
                  <a:schemeClr val="tx1"/>
                </a:solidFill>
                <a:latin typeface="宋体" panose="02010600030101010101" pitchFamily="2" charset="-122"/>
                <a:ea typeface="宋体" panose="02010600030101010101" pitchFamily="2" charset="-122"/>
                <a:sym typeface="Arial" panose="020B0604020202020204"/>
              </a:rPr>
              <a:t>翻译名言</a:t>
            </a:r>
          </a:p>
        </p:txBody>
      </p:sp>
      <p:cxnSp>
        <p:nvCxnSpPr>
          <p:cNvPr id="13" name="直接连接符 12"/>
          <p:cNvCxnSpPr/>
          <p:nvPr/>
        </p:nvCxnSpPr>
        <p:spPr>
          <a:xfrm>
            <a:off x="3616212" y="4238134"/>
            <a:ext cx="0" cy="1323382"/>
          </a:xfrm>
          <a:prstGeom prst="line">
            <a:avLst/>
          </a:prstGeom>
          <a:noFill/>
          <a:ln w="19050" cap="flat" cmpd="sng" algn="ctr">
            <a:noFill/>
            <a:prstDash val="solid"/>
            <a:miter lim="800000"/>
          </a:ln>
          <a:effectLst/>
        </p:spPr>
      </p:cxnSp>
      <p:pic>
        <p:nvPicPr>
          <p:cNvPr id="2" name="图片 1" descr="66"/>
          <p:cNvPicPr>
            <a:picLocks noChangeAspect="1"/>
          </p:cNvPicPr>
          <p:nvPr/>
        </p:nvPicPr>
        <p:blipFill>
          <a:blip r:embed="rId4"/>
          <a:stretch>
            <a:fillRect/>
          </a:stretch>
        </p:blipFill>
        <p:spPr>
          <a:xfrm>
            <a:off x="327660" y="625574"/>
            <a:ext cx="762000" cy="746760"/>
          </a:xfrm>
          <a:prstGeom prst="rect">
            <a:avLst/>
          </a:prstGeom>
        </p:spPr>
      </p:pic>
      <p:sp>
        <p:nvSpPr>
          <p:cNvPr id="5" name="矩形 43"/>
          <p:cNvSpPr>
            <a:spLocks noChangeArrowheads="1"/>
          </p:cNvSpPr>
          <p:nvPr/>
        </p:nvSpPr>
        <p:spPr bwMode="auto">
          <a:xfrm>
            <a:off x="1391920" y="1922879"/>
            <a:ext cx="10219055" cy="1764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0" tIns="34286" rIns="68570" bIns="34286">
            <a:spAutoFit/>
          </a:bodyPr>
          <a:lstStyle/>
          <a:p>
            <a:pPr eaLnBrk="0" hangingPunct="0">
              <a:lnSpc>
                <a:spcPct val="115000"/>
              </a:lnSpc>
            </a:pPr>
            <a:r>
              <a:rPr lang="zh-CN" altLang="en-US" sz="2400" dirty="0">
                <a:solidFill>
                  <a:srgbClr val="252526"/>
                </a:solidFill>
                <a:latin typeface="Calibri" panose="020F0502020204030204" pitchFamily="34" charset="0"/>
                <a:ea typeface="宋体" panose="02010600030101010101" pitchFamily="2" charset="-122"/>
              </a:rPr>
              <a:t>你不能对天气发怒，因为天气无关于你。生活中的大多方面也</a:t>
            </a:r>
            <a:r>
              <a:rPr lang="zh-CN" altLang="en-US" sz="2400" dirty="0">
                <a:solidFill>
                  <a:srgbClr val="252526"/>
                </a:solidFill>
                <a:latin typeface="Calibri" panose="020F0502020204030204" pitchFamily="34" charset="0"/>
                <a:ea typeface="宋体" panose="02010600030101010101" pitchFamily="2" charset="-122"/>
                <a:sym typeface="+mn-ea"/>
              </a:rPr>
              <a:t>同样</a:t>
            </a:r>
            <a:r>
              <a:rPr lang="zh-CN" altLang="en-US" sz="2400" dirty="0">
                <a:solidFill>
                  <a:srgbClr val="FF0000"/>
                </a:solidFill>
                <a:latin typeface="Calibri" panose="020F0502020204030204" pitchFamily="34" charset="0"/>
                <a:ea typeface="宋体" panose="02010600030101010101" pitchFamily="2" charset="-122"/>
                <a:sym typeface="+mn-ea"/>
              </a:rPr>
              <a:t>适用</a:t>
            </a:r>
            <a:r>
              <a:rPr lang="zh-CN" altLang="en-US" sz="2400" dirty="0">
                <a:solidFill>
                  <a:srgbClr val="252526"/>
                </a:solidFill>
                <a:latin typeface="Calibri" panose="020F0502020204030204" pitchFamily="34" charset="0"/>
                <a:ea typeface="宋体" panose="02010600030101010101" pitchFamily="2" charset="-122"/>
                <a:sym typeface="+mn-ea"/>
              </a:rPr>
              <a:t>。</a:t>
            </a:r>
            <a:endParaRPr lang="zh-CN" altLang="en-US" sz="2400" dirty="0">
              <a:solidFill>
                <a:srgbClr val="252526"/>
              </a:solidFill>
              <a:latin typeface="Calibri" panose="020F0502020204030204" pitchFamily="34" charset="0"/>
              <a:ea typeface="宋体" panose="02010600030101010101" pitchFamily="2" charset="-122"/>
            </a:endParaRPr>
          </a:p>
          <a:p>
            <a:pPr eaLnBrk="0" hangingPunct="0">
              <a:lnSpc>
                <a:spcPct val="115000"/>
              </a:lnSpc>
            </a:pPr>
            <a:r>
              <a:rPr lang="zh-CN" altLang="en-US" sz="2400" dirty="0">
                <a:solidFill>
                  <a:srgbClr val="252526"/>
                </a:solidFill>
                <a:latin typeface="Calibri" panose="020F0502020204030204" pitchFamily="34" charset="0"/>
                <a:ea typeface="宋体" panose="02010600030101010101" pitchFamily="2" charset="-122"/>
              </a:rPr>
              <a:t>You can't get mad at weather because weather's not about you. </a:t>
            </a:r>
            <a:r>
              <a:rPr lang="zh-CN" altLang="en-US" sz="2400" dirty="0">
                <a:solidFill>
                  <a:srgbClr val="FF0000"/>
                </a:solidFill>
                <a:latin typeface="Calibri" panose="020F0502020204030204" pitchFamily="34" charset="0"/>
                <a:ea typeface="宋体" panose="02010600030101010101" pitchFamily="2" charset="-122"/>
              </a:rPr>
              <a:t>Apply</a:t>
            </a:r>
            <a:r>
              <a:rPr lang="zh-CN" altLang="en-US" sz="2400" dirty="0">
                <a:solidFill>
                  <a:srgbClr val="252526"/>
                </a:solidFill>
                <a:latin typeface="Calibri" panose="020F0502020204030204" pitchFamily="34" charset="0"/>
                <a:ea typeface="宋体" panose="02010600030101010101" pitchFamily="2" charset="-122"/>
              </a:rPr>
              <a:t> that lesson </a:t>
            </a:r>
            <a:r>
              <a:rPr lang="zh-CN" altLang="en-US" sz="2400" dirty="0">
                <a:solidFill>
                  <a:srgbClr val="FF0000"/>
                </a:solidFill>
                <a:latin typeface="Calibri" panose="020F0502020204030204" pitchFamily="34" charset="0"/>
                <a:ea typeface="宋体" panose="02010600030101010101" pitchFamily="2" charset="-122"/>
              </a:rPr>
              <a:t>to </a:t>
            </a:r>
            <a:r>
              <a:rPr lang="zh-CN" altLang="en-US" sz="2400" dirty="0">
                <a:solidFill>
                  <a:srgbClr val="252526"/>
                </a:solidFill>
                <a:latin typeface="Calibri" panose="020F0502020204030204" pitchFamily="34" charset="0"/>
                <a:ea typeface="宋体" panose="02010600030101010101" pitchFamily="2" charset="-122"/>
              </a:rPr>
              <a:t>most other aspects of life.  </a:t>
            </a:r>
            <a:r>
              <a:rPr lang="en-US" altLang="zh-CN" sz="2400" dirty="0">
                <a:solidFill>
                  <a:srgbClr val="252526"/>
                </a:solidFill>
                <a:latin typeface="Calibri" panose="020F0502020204030204" pitchFamily="34" charset="0"/>
                <a:ea typeface="宋体" panose="02010600030101010101" pitchFamily="2" charset="-122"/>
              </a:rPr>
              <a:t>(by </a:t>
            </a:r>
            <a:r>
              <a:rPr lang="zh-CN" altLang="en-US" sz="2400" dirty="0">
                <a:solidFill>
                  <a:srgbClr val="252526"/>
                </a:solidFill>
                <a:latin typeface="Calibri" panose="020F0502020204030204" pitchFamily="34" charset="0"/>
                <a:ea typeface="宋体" panose="02010600030101010101" pitchFamily="2" charset="-122"/>
              </a:rPr>
              <a:t>Douglas Coupland</a:t>
            </a:r>
            <a:r>
              <a:rPr lang="en-US" altLang="zh-CN" sz="2400" dirty="0">
                <a:solidFill>
                  <a:srgbClr val="252526"/>
                </a:solidFill>
                <a:latin typeface="Calibri" panose="020F0502020204030204" pitchFamily="34" charset="0"/>
                <a:ea typeface="宋体" panose="02010600030101010101" pitchFamily="2" charset="-122"/>
              </a:rPr>
              <a:t>)</a:t>
            </a:r>
            <a:endParaRPr lang="zh-CN" altLang="en-US" sz="2400" dirty="0">
              <a:solidFill>
                <a:srgbClr val="252526"/>
              </a:solidFill>
              <a:latin typeface="Calibri" panose="020F0502020204030204" pitchFamily="34" charset="0"/>
              <a:ea typeface="宋体" panose="02010600030101010101" pitchFamily="2" charset="-122"/>
            </a:endParaRPr>
          </a:p>
          <a:p>
            <a:pPr eaLnBrk="0" hangingPunct="0">
              <a:lnSpc>
                <a:spcPct val="115000"/>
              </a:lnSpc>
            </a:pPr>
            <a:endParaRPr lang="zh-CN" altLang="en-US" sz="2400" dirty="0">
              <a:solidFill>
                <a:srgbClr val="252526"/>
              </a:solidFill>
              <a:latin typeface="Calibri" panose="020F0502020204030204" pitchFamily="34" charset="0"/>
              <a:ea typeface="宋体" panose="02010600030101010101" pitchFamily="2" charset="-122"/>
            </a:endParaRPr>
          </a:p>
        </p:txBody>
      </p:sp>
      <p:sp>
        <p:nvSpPr>
          <p:cNvPr id="3" name="矩形 43"/>
          <p:cNvSpPr>
            <a:spLocks noChangeArrowheads="1"/>
          </p:cNvSpPr>
          <p:nvPr/>
        </p:nvSpPr>
        <p:spPr bwMode="auto">
          <a:xfrm>
            <a:off x="1391920" y="3437989"/>
            <a:ext cx="10219055" cy="1764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0" tIns="34286" rIns="68570" bIns="34286">
            <a:spAutoFit/>
          </a:bodyPr>
          <a:lstStyle/>
          <a:p>
            <a:pPr eaLnBrk="0" hangingPunct="0">
              <a:lnSpc>
                <a:spcPct val="115000"/>
              </a:lnSpc>
            </a:pPr>
            <a:r>
              <a:rPr lang="zh-CN" altLang="en-US" sz="2400" dirty="0">
                <a:solidFill>
                  <a:srgbClr val="252526"/>
                </a:solidFill>
                <a:latin typeface="Calibri" panose="020F0502020204030204" pitchFamily="34" charset="0"/>
                <a:ea typeface="宋体" panose="02010600030101010101" pitchFamily="2" charset="-122"/>
              </a:rPr>
              <a:t>只要好好</a:t>
            </a:r>
            <a:r>
              <a:rPr lang="zh-CN" altLang="en-US" sz="2400" dirty="0">
                <a:solidFill>
                  <a:srgbClr val="FF0000"/>
                </a:solidFill>
                <a:latin typeface="Calibri" panose="020F0502020204030204" pitchFamily="34" charset="0"/>
                <a:ea typeface="宋体" panose="02010600030101010101" pitchFamily="2" charset="-122"/>
              </a:rPr>
              <a:t>利用</a:t>
            </a:r>
            <a:r>
              <a:rPr lang="zh-CN" altLang="en-US" sz="2400" dirty="0">
                <a:solidFill>
                  <a:srgbClr val="252526"/>
                </a:solidFill>
                <a:latin typeface="Calibri" panose="020F0502020204030204" pitchFamily="34" charset="0"/>
                <a:ea typeface="宋体" panose="02010600030101010101" pitchFamily="2" charset="-122"/>
              </a:rPr>
              <a:t>，总会有足够的时间。</a:t>
            </a:r>
          </a:p>
          <a:p>
            <a:pPr eaLnBrk="0" hangingPunct="0">
              <a:lnSpc>
                <a:spcPct val="115000"/>
              </a:lnSpc>
            </a:pPr>
            <a:r>
              <a:rPr lang="zh-CN" altLang="en-US" sz="2400" dirty="0">
                <a:solidFill>
                  <a:srgbClr val="252526"/>
                </a:solidFill>
                <a:latin typeface="Calibri" panose="020F0502020204030204" pitchFamily="34" charset="0"/>
                <a:ea typeface="宋体" panose="02010600030101010101" pitchFamily="2" charset="-122"/>
              </a:rPr>
              <a:t>One always has time enough, if one will</a:t>
            </a:r>
            <a:r>
              <a:rPr lang="zh-CN" altLang="en-US" sz="2400" dirty="0">
                <a:solidFill>
                  <a:srgbClr val="FF0000"/>
                </a:solidFill>
                <a:latin typeface="Calibri" panose="020F0502020204030204" pitchFamily="34" charset="0"/>
                <a:ea typeface="宋体" panose="02010600030101010101" pitchFamily="2" charset="-122"/>
              </a:rPr>
              <a:t> apply</a:t>
            </a:r>
            <a:r>
              <a:rPr lang="zh-CN" altLang="en-US" sz="2400" dirty="0">
                <a:solidFill>
                  <a:srgbClr val="252526"/>
                </a:solidFill>
                <a:latin typeface="Calibri" panose="020F0502020204030204" pitchFamily="34" charset="0"/>
                <a:ea typeface="宋体" panose="02010600030101010101" pitchFamily="2" charset="-122"/>
              </a:rPr>
              <a:t> it well.  </a:t>
            </a:r>
            <a:r>
              <a:rPr lang="en-US" altLang="zh-CN" sz="2400" dirty="0">
                <a:solidFill>
                  <a:srgbClr val="252526"/>
                </a:solidFill>
                <a:latin typeface="Calibri" panose="020F0502020204030204" pitchFamily="34" charset="0"/>
                <a:ea typeface="宋体" panose="02010600030101010101" pitchFamily="2" charset="-122"/>
              </a:rPr>
              <a:t>(by </a:t>
            </a:r>
            <a:r>
              <a:rPr lang="zh-CN" altLang="en-US" sz="2400" dirty="0">
                <a:solidFill>
                  <a:srgbClr val="252526"/>
                </a:solidFill>
                <a:latin typeface="Calibri" panose="020F0502020204030204" pitchFamily="34" charset="0"/>
                <a:ea typeface="宋体" panose="02010600030101010101" pitchFamily="2" charset="-122"/>
              </a:rPr>
              <a:t>Johann Wolfgang von Goethe</a:t>
            </a:r>
            <a:r>
              <a:rPr lang="en-US" altLang="zh-CN" sz="2400" dirty="0">
                <a:solidFill>
                  <a:srgbClr val="252526"/>
                </a:solidFill>
                <a:latin typeface="Calibri" panose="020F0502020204030204" pitchFamily="34" charset="0"/>
                <a:ea typeface="宋体" panose="02010600030101010101" pitchFamily="2" charset="-122"/>
              </a:rPr>
              <a:t>)</a:t>
            </a:r>
            <a:endParaRPr lang="zh-CN" altLang="en-US" sz="2400" dirty="0">
              <a:solidFill>
                <a:srgbClr val="252526"/>
              </a:solidFill>
              <a:latin typeface="Calibri" panose="020F0502020204030204" pitchFamily="34" charset="0"/>
              <a:ea typeface="宋体" panose="02010600030101010101" pitchFamily="2" charset="-122"/>
            </a:endParaRPr>
          </a:p>
          <a:p>
            <a:pPr eaLnBrk="0" hangingPunct="0">
              <a:lnSpc>
                <a:spcPct val="115000"/>
              </a:lnSpc>
            </a:pPr>
            <a:endParaRPr lang="zh-CN" altLang="en-US" sz="2400" dirty="0">
              <a:solidFill>
                <a:srgbClr val="252526"/>
              </a:solidFill>
              <a:latin typeface="Calibri" panose="020F0502020204030204" pitchFamily="34" charset="0"/>
              <a:ea typeface="宋体" panose="02010600030101010101" pitchFamily="2" charset="-122"/>
            </a:endParaRPr>
          </a:p>
        </p:txBody>
      </p:sp>
      <p:sp>
        <p:nvSpPr>
          <p:cNvPr id="6" name="矩形 43"/>
          <p:cNvSpPr>
            <a:spLocks noChangeArrowheads="1"/>
          </p:cNvSpPr>
          <p:nvPr/>
        </p:nvSpPr>
        <p:spPr bwMode="auto">
          <a:xfrm>
            <a:off x="1391920" y="4950559"/>
            <a:ext cx="10219055" cy="1340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0" tIns="34286" rIns="68570" bIns="34286">
            <a:spAutoFit/>
          </a:bodyPr>
          <a:lstStyle/>
          <a:p>
            <a:pPr eaLnBrk="0" hangingPunct="0">
              <a:lnSpc>
                <a:spcPct val="115000"/>
              </a:lnSpc>
            </a:pPr>
            <a:r>
              <a:rPr lang="zh-CN" altLang="en-US" sz="2400" dirty="0">
                <a:latin typeface="Calibri" panose="020F0502020204030204" pitchFamily="34" charset="0"/>
                <a:ea typeface="宋体" panose="02010600030101010101" pitchFamily="2" charset="-122"/>
              </a:rPr>
              <a:t>我们告诉申请者，如果你不打算在这一辈子，就不必</a:t>
            </a:r>
            <a:r>
              <a:rPr lang="zh-CN" altLang="en-US" sz="2400" dirty="0">
                <a:solidFill>
                  <a:srgbClr val="FF0000"/>
                </a:solidFill>
                <a:latin typeface="Calibri" panose="020F0502020204030204" pitchFamily="34" charset="0"/>
                <a:ea typeface="宋体" panose="02010600030101010101" pitchFamily="2" charset="-122"/>
              </a:rPr>
              <a:t>申请</a:t>
            </a:r>
            <a:r>
              <a:rPr lang="zh-CN" altLang="en-US" sz="2400" dirty="0">
                <a:latin typeface="Calibri" panose="020F0502020204030204" pitchFamily="34" charset="0"/>
                <a:ea typeface="宋体" panose="02010600030101010101" pitchFamily="2" charset="-122"/>
              </a:rPr>
              <a:t>。</a:t>
            </a:r>
          </a:p>
          <a:p>
            <a:pPr eaLnBrk="0" hangingPunct="0">
              <a:lnSpc>
                <a:spcPct val="115000"/>
              </a:lnSpc>
            </a:pPr>
            <a:r>
              <a:rPr lang="zh-CN" altLang="en-US" sz="2400" dirty="0">
                <a:latin typeface="Calibri" panose="020F0502020204030204" pitchFamily="34" charset="0"/>
                <a:ea typeface="宋体" panose="02010600030101010101" pitchFamily="2" charset="-122"/>
              </a:rPr>
              <a:t>We tell applicants, 'If you don't intend to be here for life, you needn't </a:t>
            </a:r>
            <a:r>
              <a:rPr lang="zh-CN" altLang="en-US" sz="2400" dirty="0">
                <a:solidFill>
                  <a:srgbClr val="FF0000"/>
                </a:solidFill>
                <a:latin typeface="Calibri" panose="020F0502020204030204" pitchFamily="34" charset="0"/>
                <a:ea typeface="宋体" panose="02010600030101010101" pitchFamily="2" charset="-122"/>
              </a:rPr>
              <a:t>apply</a:t>
            </a:r>
            <a:r>
              <a:rPr lang="zh-CN" altLang="en-US" sz="2400" dirty="0">
                <a:latin typeface="Calibri" panose="020F0502020204030204" pitchFamily="34" charset="0"/>
                <a:ea typeface="宋体" panose="02010600030101010101" pitchFamily="2" charset="-122"/>
              </a:rPr>
              <a:t>.</a:t>
            </a:r>
            <a:r>
              <a:rPr lang="en-US" altLang="zh-CN" sz="2400" dirty="0">
                <a:latin typeface="Calibri" panose="020F0502020204030204" pitchFamily="34" charset="0"/>
                <a:ea typeface="宋体" panose="02010600030101010101" pitchFamily="2" charset="-122"/>
              </a:rPr>
              <a:t>'</a:t>
            </a:r>
            <a:r>
              <a:rPr lang="zh-CN" altLang="en-US" sz="2400" dirty="0">
                <a:latin typeface="Calibri" panose="020F0502020204030204" pitchFamily="34" charset="0"/>
                <a:ea typeface="宋体" panose="02010600030101010101" pitchFamily="2" charset="-122"/>
              </a:rPr>
              <a:t> </a:t>
            </a:r>
          </a:p>
          <a:p>
            <a:pPr eaLnBrk="0" hangingPunct="0">
              <a:lnSpc>
                <a:spcPct val="115000"/>
              </a:lnSpc>
            </a:pPr>
            <a:r>
              <a:rPr lang="en-US" altLang="zh-CN" sz="2400" dirty="0">
                <a:latin typeface="Calibri" panose="020F0502020204030204" pitchFamily="34" charset="0"/>
                <a:ea typeface="宋体" panose="02010600030101010101" pitchFamily="2" charset="-122"/>
              </a:rPr>
              <a:t>(by </a:t>
            </a:r>
            <a:r>
              <a:rPr lang="zh-CN" altLang="en-US" sz="2400" dirty="0">
                <a:latin typeface="Calibri" panose="020F0502020204030204" pitchFamily="34" charset="0"/>
                <a:ea typeface="宋体" panose="02010600030101010101" pitchFamily="2" charset="-122"/>
              </a:rPr>
              <a:t>S. Truett Cathy</a:t>
            </a:r>
            <a:r>
              <a:rPr lang="en-US" altLang="zh-CN" sz="2400" dirty="0">
                <a:latin typeface="Calibri" panose="020F0502020204030204" pitchFamily="34" charset="0"/>
                <a:ea typeface="宋体" panose="02010600030101010101" pitchFamily="2" charset="-122"/>
              </a:rPr>
              <a:t>)</a:t>
            </a:r>
            <a:endParaRPr lang="en-US" altLang="zh-CN" sz="2400" dirty="0">
              <a:solidFill>
                <a:srgbClr val="252526"/>
              </a:solidFill>
              <a:latin typeface="Calibri" panose="020F0502020204030204" pitchFamily="34" charset="0"/>
              <a:ea typeface="宋体" panose="02010600030101010101" pitchFamily="2" charset="-122"/>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linds(horizontal)">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blinds(horizontal)">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21"/>
                                        </p:tgtEl>
                                      </p:cBhvr>
                                    </p:animEffect>
                                    <p:animScale>
                                      <p:cBhvr>
                                        <p:cTn id="27" dur="250" autoRev="1" fill="hold"/>
                                        <p:tgtEl>
                                          <p:spTgt spid="2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平行四边形 20"/>
          <p:cNvSpPr/>
          <p:nvPr/>
        </p:nvSpPr>
        <p:spPr>
          <a:xfrm>
            <a:off x="1160311" y="684494"/>
            <a:ext cx="2700670" cy="699576"/>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22" name="Rectangle 18"/>
          <p:cNvSpPr>
            <a:spLocks noChangeArrowheads="1"/>
          </p:cNvSpPr>
          <p:nvPr/>
        </p:nvSpPr>
        <p:spPr bwMode="auto">
          <a:xfrm>
            <a:off x="1728086" y="800917"/>
            <a:ext cx="1422400" cy="4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zh-CN" altLang="en-US" sz="2800" dirty="0">
                <a:solidFill>
                  <a:schemeClr val="bg1"/>
                </a:solidFill>
                <a:latin typeface="Arial" panose="020B0604020202020204"/>
                <a:ea typeface="微软雅黑" panose="020B0503020204020204" charset="-122"/>
                <a:cs typeface="宋体" panose="02010600030101010101" pitchFamily="2" charset="-122"/>
                <a:sym typeface="Arial" panose="020B0604020202020204"/>
              </a:rPr>
              <a:t>核心词汇</a:t>
            </a:r>
          </a:p>
        </p:txBody>
      </p:sp>
      <p:sp>
        <p:nvSpPr>
          <p:cNvPr id="23" name="平行四边形 22"/>
          <p:cNvSpPr/>
          <p:nvPr/>
        </p:nvSpPr>
        <p:spPr>
          <a:xfrm>
            <a:off x="3750119" y="684495"/>
            <a:ext cx="745738" cy="699576"/>
          </a:xfrm>
          <a:prstGeom prst="parallelogram">
            <a:avLst/>
          </a:prstGeom>
          <a:solidFill>
            <a:srgbClr val="7ED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cxnSp>
        <p:nvCxnSpPr>
          <p:cNvPr id="13" name="直接连接符 12"/>
          <p:cNvCxnSpPr/>
          <p:nvPr/>
        </p:nvCxnSpPr>
        <p:spPr>
          <a:xfrm>
            <a:off x="3616212" y="4249857"/>
            <a:ext cx="0" cy="1323382"/>
          </a:xfrm>
          <a:prstGeom prst="line">
            <a:avLst/>
          </a:prstGeom>
          <a:noFill/>
          <a:ln w="19050" cap="flat" cmpd="sng" algn="ctr">
            <a:noFill/>
            <a:prstDash val="solid"/>
            <a:miter lim="800000"/>
          </a:ln>
          <a:effectLst/>
        </p:spPr>
      </p:cxnSp>
      <p:pic>
        <p:nvPicPr>
          <p:cNvPr id="2" name="图片 1" descr="66"/>
          <p:cNvPicPr>
            <a:picLocks noChangeAspect="1"/>
          </p:cNvPicPr>
          <p:nvPr/>
        </p:nvPicPr>
        <p:blipFill>
          <a:blip r:embed="rId4"/>
          <a:stretch>
            <a:fillRect/>
          </a:stretch>
        </p:blipFill>
        <p:spPr>
          <a:xfrm>
            <a:off x="327660" y="637297"/>
            <a:ext cx="762000" cy="746760"/>
          </a:xfrm>
          <a:prstGeom prst="rect">
            <a:avLst/>
          </a:prstGeom>
        </p:spPr>
      </p:pic>
      <p:sp>
        <p:nvSpPr>
          <p:cNvPr id="4" name="Rectangle 18"/>
          <p:cNvSpPr>
            <a:spLocks noChangeArrowheads="1"/>
          </p:cNvSpPr>
          <p:nvPr/>
        </p:nvSpPr>
        <p:spPr bwMode="auto">
          <a:xfrm>
            <a:off x="963664" y="1630406"/>
            <a:ext cx="2497541" cy="4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base">
              <a:spcBef>
                <a:spcPct val="0"/>
              </a:spcBef>
              <a:spcAft>
                <a:spcPct val="0"/>
              </a:spcAft>
            </a:pPr>
            <a:r>
              <a:rPr lang="en-US" altLang="zh-CN" sz="2800" b="1" dirty="0">
                <a:latin typeface="Times New Roman" panose="02020603050405020304" pitchFamily="18" charset="0"/>
                <a:cs typeface="Times New Roman" panose="02020603050405020304" pitchFamily="18" charset="0"/>
              </a:rPr>
              <a:t>5. squeeze</a:t>
            </a:r>
            <a:endParaRPr lang="en-US" altLang="zh-CN" sz="2800" dirty="0">
              <a:solidFill>
                <a:schemeClr val="bg1"/>
              </a:solidFill>
              <a:latin typeface="宋体" panose="02010600030101010101" pitchFamily="2" charset="-122"/>
              <a:ea typeface="宋体" panose="02010600030101010101" pitchFamily="2" charset="-122"/>
              <a:cs typeface="宋体" panose="02010600030101010101" pitchFamily="2" charset="-122"/>
              <a:sym typeface="Arial" panose="020B0604020202020204"/>
            </a:endParaRPr>
          </a:p>
        </p:txBody>
      </p:sp>
      <p:sp>
        <p:nvSpPr>
          <p:cNvPr id="8" name="矩形 7"/>
          <p:cNvSpPr/>
          <p:nvPr/>
        </p:nvSpPr>
        <p:spPr>
          <a:xfrm>
            <a:off x="3320158" y="1584495"/>
            <a:ext cx="429895" cy="521970"/>
          </a:xfrm>
          <a:prstGeom prst="rect">
            <a:avLst/>
          </a:prstGeom>
        </p:spPr>
        <p:txBody>
          <a:bodyPr wrap="none">
            <a:spAutoFit/>
          </a:bodyPr>
          <a:lstStyle/>
          <a:p>
            <a:pPr algn="ctr" fontAlgn="base">
              <a:spcBef>
                <a:spcPct val="0"/>
              </a:spcBef>
              <a:spcAft>
                <a:spcPct val="0"/>
              </a:spcAft>
            </a:pPr>
            <a:r>
              <a:rPr lang="en-US" sz="2800" b="1" dirty="0">
                <a:solidFill>
                  <a:schemeClr val="accent1"/>
                </a:solidFill>
                <a:latin typeface="Times New Roman" panose="02020603050405020304" pitchFamily="18" charset="0"/>
                <a:ea typeface="宋体" panose="02010600030101010101" pitchFamily="2" charset="-122"/>
                <a:cs typeface="Times New Roman" panose="02020603050405020304" pitchFamily="18" charset="0"/>
                <a:sym typeface="Arial" panose="020B0604020202020204"/>
              </a:rPr>
              <a:t>v.</a:t>
            </a:r>
          </a:p>
        </p:txBody>
      </p:sp>
      <p:sp>
        <p:nvSpPr>
          <p:cNvPr id="6" name="矩形 43"/>
          <p:cNvSpPr>
            <a:spLocks noChangeArrowheads="1"/>
          </p:cNvSpPr>
          <p:nvPr/>
        </p:nvSpPr>
        <p:spPr bwMode="auto">
          <a:xfrm>
            <a:off x="1332865" y="2459747"/>
            <a:ext cx="10219055" cy="3462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0" tIns="34286" rIns="68570" bIns="34286">
            <a:spAutoFit/>
          </a:bodyPr>
          <a:lstStyle/>
          <a:p>
            <a:pPr eaLnBrk="0" hangingPunct="0">
              <a:lnSpc>
                <a:spcPct val="115000"/>
              </a:lnSpc>
            </a:pPr>
            <a:r>
              <a:rPr lang="en-US" sz="2400" dirty="0">
                <a:solidFill>
                  <a:schemeClr val="tx1"/>
                </a:solidFill>
                <a:latin typeface="Calibri" panose="020F0502020204030204" pitchFamily="34" charset="0"/>
                <a:cs typeface="Times New Roman" panose="02020603050405020304" pitchFamily="18" charset="0"/>
              </a:rPr>
              <a:t>He </a:t>
            </a:r>
            <a:r>
              <a:rPr lang="en-US" sz="2400" dirty="0">
                <a:solidFill>
                  <a:srgbClr val="FF0000"/>
                </a:solidFill>
                <a:latin typeface="Calibri" panose="020F0502020204030204" pitchFamily="34" charset="0"/>
                <a:cs typeface="Times New Roman" panose="02020603050405020304" pitchFamily="18" charset="0"/>
              </a:rPr>
              <a:t>squeezed </a:t>
            </a:r>
            <a:r>
              <a:rPr lang="en-US" sz="2400" dirty="0">
                <a:solidFill>
                  <a:schemeClr val="tx1"/>
                </a:solidFill>
                <a:latin typeface="Calibri" panose="020F0502020204030204" pitchFamily="34" charset="0"/>
                <a:cs typeface="Times New Roman" panose="02020603050405020304" pitchFamily="18" charset="0"/>
              </a:rPr>
              <a:t>her hand and smiled at her. </a:t>
            </a:r>
          </a:p>
          <a:p>
            <a:pPr eaLnBrk="0" hangingPunct="0">
              <a:lnSpc>
                <a:spcPct val="115000"/>
              </a:lnSpc>
            </a:pPr>
            <a:r>
              <a:rPr lang="en-US" sz="2400" dirty="0">
                <a:solidFill>
                  <a:schemeClr val="tx1"/>
                </a:solidFill>
                <a:latin typeface="Calibri" panose="020F0502020204030204" pitchFamily="34" charset="0"/>
                <a:cs typeface="Times New Roman" panose="02020603050405020304" pitchFamily="18" charset="0"/>
              </a:rPr>
              <a:t> </a:t>
            </a:r>
            <a:r>
              <a:rPr lang="zh-CN" altLang="en-US" sz="2400" dirty="0">
                <a:solidFill>
                  <a:srgbClr val="0070C0"/>
                </a:solidFill>
                <a:latin typeface="Calibri" panose="020F0502020204030204" pitchFamily="34" charset="0"/>
                <a:cs typeface="Times New Roman" panose="02020603050405020304" pitchFamily="18" charset="0"/>
              </a:rPr>
              <a:t>挤压；捏</a:t>
            </a:r>
          </a:p>
          <a:p>
            <a:pPr eaLnBrk="0" hangingPunct="0">
              <a:lnSpc>
                <a:spcPct val="115000"/>
              </a:lnSpc>
            </a:pPr>
            <a:endParaRPr lang="en-US" sz="2400" dirty="0">
              <a:solidFill>
                <a:schemeClr val="tx1"/>
              </a:solidFill>
              <a:latin typeface="Calibri" panose="020F0502020204030204" pitchFamily="34" charset="0"/>
              <a:cs typeface="Times New Roman" panose="02020603050405020304" pitchFamily="18" charset="0"/>
            </a:endParaRPr>
          </a:p>
          <a:p>
            <a:pPr eaLnBrk="0" hangingPunct="0">
              <a:lnSpc>
                <a:spcPct val="115000"/>
              </a:lnSpc>
            </a:pPr>
            <a:r>
              <a:rPr lang="en-US" sz="2400" dirty="0">
                <a:solidFill>
                  <a:schemeClr val="tx1"/>
                </a:solidFill>
                <a:latin typeface="Calibri" panose="020F0502020204030204" pitchFamily="34" charset="0"/>
                <a:ea typeface="宋体" panose="02010600030101010101" pitchFamily="2" charset="-122"/>
                <a:cs typeface="Times New Roman" panose="02020603050405020304" pitchFamily="18" charset="0"/>
              </a:rPr>
              <a:t>He took out his wet clothes and </a:t>
            </a:r>
            <a:r>
              <a:rPr lang="en-US" sz="2400" dirty="0">
                <a:solidFill>
                  <a:srgbClr val="FF0000"/>
                </a:solidFill>
                <a:latin typeface="Calibri" panose="020F0502020204030204" pitchFamily="34" charset="0"/>
                <a:ea typeface="宋体" panose="02010600030101010101" pitchFamily="2" charset="-122"/>
                <a:cs typeface="Times New Roman" panose="02020603050405020304" pitchFamily="18" charset="0"/>
              </a:rPr>
              <a:t>squeezed</a:t>
            </a:r>
            <a:r>
              <a:rPr lang="en-US" sz="2400" dirty="0">
                <a:solidFill>
                  <a:schemeClr val="tx1"/>
                </a:solidFill>
                <a:latin typeface="Calibri" panose="020F0502020204030204" pitchFamily="34" charset="0"/>
                <a:ea typeface="宋体" panose="02010600030101010101" pitchFamily="2" charset="-122"/>
                <a:cs typeface="Times New Roman" panose="02020603050405020304" pitchFamily="18" charset="0"/>
              </a:rPr>
              <a:t> the water</a:t>
            </a:r>
            <a:r>
              <a:rPr lang="en-US" sz="2400" dirty="0">
                <a:solidFill>
                  <a:srgbClr val="FF0000"/>
                </a:solidFill>
                <a:latin typeface="Calibri" panose="020F0502020204030204" pitchFamily="34" charset="0"/>
                <a:ea typeface="宋体" panose="02010600030101010101" pitchFamily="2" charset="-122"/>
                <a:cs typeface="Times New Roman" panose="02020603050405020304" pitchFamily="18" charset="0"/>
              </a:rPr>
              <a:t> out</a:t>
            </a:r>
            <a:r>
              <a:rPr lang="en-US" sz="2400" dirty="0">
                <a:solidFill>
                  <a:schemeClr val="tx1"/>
                </a:solidFill>
                <a:latin typeface="Calibri" panose="020F0502020204030204" pitchFamily="34" charset="0"/>
                <a:ea typeface="宋体" panose="02010600030101010101" pitchFamily="2" charset="-122"/>
                <a:cs typeface="Times New Roman" panose="02020603050405020304" pitchFamily="18" charset="0"/>
              </a:rPr>
              <a:t>.</a:t>
            </a:r>
          </a:p>
          <a:p>
            <a:pPr eaLnBrk="0" hangingPunct="0">
              <a:lnSpc>
                <a:spcPct val="115000"/>
              </a:lnSpc>
            </a:pPr>
            <a:r>
              <a:rPr lang="en-US" sz="2400" dirty="0">
                <a:solidFill>
                  <a:srgbClr val="0070C0"/>
                </a:solidFill>
                <a:latin typeface="Calibri" panose="020F0502020204030204" pitchFamily="34" charset="0"/>
                <a:ea typeface="宋体" panose="02010600030101010101" pitchFamily="2" charset="-122"/>
                <a:cs typeface="Times New Roman" panose="02020603050405020304" pitchFamily="18" charset="0"/>
              </a:rPr>
              <a:t> </a:t>
            </a:r>
            <a:r>
              <a:rPr lang="zh-CN" altLang="en-US" sz="2400" dirty="0">
                <a:solidFill>
                  <a:srgbClr val="0070C0"/>
                </a:solidFill>
                <a:latin typeface="Calibri" panose="020F0502020204030204" pitchFamily="34" charset="0"/>
                <a:ea typeface="宋体" panose="02010600030101010101" pitchFamily="2" charset="-122"/>
                <a:cs typeface="Times New Roman" panose="02020603050405020304" pitchFamily="18" charset="0"/>
              </a:rPr>
              <a:t>挤出；榨出；拧出</a:t>
            </a:r>
          </a:p>
          <a:p>
            <a:pPr eaLnBrk="0" hangingPunct="0">
              <a:lnSpc>
                <a:spcPct val="115000"/>
              </a:lnSpc>
            </a:pPr>
            <a:endParaRPr lang="en-US" sz="2400" dirty="0">
              <a:solidFill>
                <a:schemeClr val="tx1"/>
              </a:solidFill>
              <a:latin typeface="Calibri" panose="020F0502020204030204" pitchFamily="34" charset="0"/>
              <a:ea typeface="宋体" panose="02010600030101010101" pitchFamily="2" charset="-122"/>
              <a:cs typeface="Times New Roman" panose="02020603050405020304" pitchFamily="18" charset="0"/>
            </a:endParaRPr>
          </a:p>
          <a:p>
            <a:pPr eaLnBrk="0" hangingPunct="0">
              <a:lnSpc>
                <a:spcPct val="115000"/>
              </a:lnSpc>
            </a:pPr>
            <a:r>
              <a:rPr lang="en-US" sz="2400" dirty="0">
                <a:solidFill>
                  <a:schemeClr val="tx1"/>
                </a:solidFill>
                <a:latin typeface="Calibri" panose="020F0502020204030204" pitchFamily="34" charset="0"/>
                <a:ea typeface="宋体" panose="02010600030101010101" pitchFamily="2" charset="-122"/>
                <a:cs typeface="Times New Roman" panose="02020603050405020304" pitchFamily="18" charset="0"/>
              </a:rPr>
              <a:t>We managed to</a:t>
            </a:r>
            <a:r>
              <a:rPr lang="en-US" sz="2400" dirty="0">
                <a:solidFill>
                  <a:srgbClr val="FF0000"/>
                </a:solidFill>
                <a:latin typeface="Calibri" panose="020F0502020204030204" pitchFamily="34" charset="0"/>
                <a:ea typeface="宋体" panose="02010600030101010101" pitchFamily="2" charset="-122"/>
                <a:cs typeface="Times New Roman" panose="02020603050405020304" pitchFamily="18" charset="0"/>
              </a:rPr>
              <a:t> squeeze </a:t>
            </a:r>
            <a:r>
              <a:rPr lang="en-US" sz="2400" dirty="0">
                <a:solidFill>
                  <a:schemeClr val="tx1"/>
                </a:solidFill>
                <a:latin typeface="Calibri" panose="020F0502020204030204" pitchFamily="34" charset="0"/>
                <a:ea typeface="宋体" panose="02010600030101010101" pitchFamily="2" charset="-122"/>
                <a:cs typeface="Times New Roman" panose="02020603050405020304" pitchFamily="18" charset="0"/>
              </a:rPr>
              <a:t>six people</a:t>
            </a:r>
            <a:r>
              <a:rPr lang="en-US" sz="2400" dirty="0">
                <a:solidFill>
                  <a:srgbClr val="FF0000"/>
                </a:solidFill>
                <a:latin typeface="Calibri" panose="020F0502020204030204" pitchFamily="34" charset="0"/>
                <a:ea typeface="宋体" panose="02010600030101010101" pitchFamily="2" charset="-122"/>
                <a:cs typeface="Times New Roman" panose="02020603050405020304" pitchFamily="18" charset="0"/>
              </a:rPr>
              <a:t> in</a:t>
            </a:r>
            <a:r>
              <a:rPr lang="en-US" sz="2400" dirty="0">
                <a:solidFill>
                  <a:schemeClr val="tx1"/>
                </a:solidFill>
                <a:latin typeface="Calibri" panose="020F0502020204030204" pitchFamily="34" charset="0"/>
                <a:ea typeface="宋体" panose="02010600030101010101" pitchFamily="2" charset="-122"/>
                <a:cs typeface="Times New Roman" panose="02020603050405020304" pitchFamily="18" charset="0"/>
              </a:rPr>
              <a:t> the car. </a:t>
            </a:r>
          </a:p>
          <a:p>
            <a:pPr eaLnBrk="0" hangingPunct="0">
              <a:lnSpc>
                <a:spcPct val="115000"/>
              </a:lnSpc>
            </a:pPr>
            <a:r>
              <a:rPr lang="zh-CN" altLang="en-US" sz="2400" dirty="0">
                <a:solidFill>
                  <a:srgbClr val="0070C0"/>
                </a:solidFill>
                <a:latin typeface="Calibri" panose="020F0502020204030204" pitchFamily="34" charset="0"/>
                <a:ea typeface="宋体" panose="02010600030101010101" pitchFamily="2" charset="-122"/>
                <a:cs typeface="Times New Roman" panose="02020603050405020304" pitchFamily="18" charset="0"/>
              </a:rPr>
              <a:t>（使）挤入；塞入</a:t>
            </a:r>
            <a:endParaRPr lang="en-US" altLang="zh-CN" sz="2400" dirty="0">
              <a:solidFill>
                <a:srgbClr val="0070C0"/>
              </a:solidFill>
              <a:latin typeface="Calibri" panose="020F0502020204030204" pitchFamily="34" charset="0"/>
              <a:ea typeface="宋体" panose="02010600030101010101" pitchFamily="2" charset="-122"/>
              <a:cs typeface="Times New Roman" panose="02020603050405020304" pitchFamily="18"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linds(horizontal)">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blinds(horizontal)">
                                      <p:cBhvr>
                                        <p:cTn id="12" dur="500"/>
                                        <p:tgtEl>
                                          <p:spTgt spid="6">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7" end="7"/>
                                            </p:txEl>
                                          </p:spTgt>
                                        </p:tgtEl>
                                        <p:attrNameLst>
                                          <p:attrName>style.visibility</p:attrName>
                                        </p:attrNameLst>
                                      </p:cBhvr>
                                      <p:to>
                                        <p:strVal val="visible"/>
                                      </p:to>
                                    </p:set>
                                    <p:animEffect transition="in" filter="blinds(horizontal)">
                                      <p:cBhvr>
                                        <p:cTn id="17" dur="500"/>
                                        <p:tgtEl>
                                          <p:spTgt spid="6">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0" nodeType="clickEffect">
                                  <p:stCondLst>
                                    <p:cond delay="0"/>
                                  </p:stCondLst>
                                  <p:childTnLst>
                                    <p:animEffect transition="out" filter="fade">
                                      <p:cBhvr>
                                        <p:cTn id="21" dur="500" tmFilter="0, 0; .2, .5; .8, .5; 1, 0"/>
                                        <p:tgtEl>
                                          <p:spTgt spid="21"/>
                                        </p:tgtEl>
                                      </p:cBhvr>
                                    </p:animEffect>
                                    <p:animScale>
                                      <p:cBhvr>
                                        <p:cTn id="22" dur="250" autoRev="1" fill="hold"/>
                                        <p:tgtEl>
                                          <p:spTgt spid="2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椭圆 13"/>
          <p:cNvSpPr/>
          <p:nvPr/>
        </p:nvSpPr>
        <p:spPr>
          <a:xfrm>
            <a:off x="2068546" y="3225439"/>
            <a:ext cx="2199969" cy="2199969"/>
          </a:xfrm>
          <a:prstGeom prst="ellipse">
            <a:avLst/>
          </a:prstGeom>
          <a:solidFill>
            <a:srgbClr val="7ED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6" name="平行四边形 5"/>
          <p:cNvSpPr/>
          <p:nvPr/>
        </p:nvSpPr>
        <p:spPr>
          <a:xfrm>
            <a:off x="1540112" y="910715"/>
            <a:ext cx="5429287" cy="925033"/>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4" name="椭圆 3"/>
          <p:cNvSpPr/>
          <p:nvPr/>
        </p:nvSpPr>
        <p:spPr bwMode="auto">
          <a:xfrm>
            <a:off x="2242021" y="3398913"/>
            <a:ext cx="1853017" cy="1853016"/>
          </a:xfrm>
          <a:prstGeom prst="ellipse">
            <a:avLst/>
          </a:prstGeom>
          <a:blipFill rotWithShape="1">
            <a:blip r:embed="rId3" cstate="print"/>
            <a:stretch>
              <a:fillRect/>
            </a:stretch>
          </a:blip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121899" tIns="60949" rIns="121899" bIns="60949" numCol="1" rtlCol="0" anchor="t" anchorCtr="0" compatLnSpc="1"/>
          <a:lstStyle/>
          <a:p>
            <a:pPr defTabSz="913765"/>
            <a:endParaRPr lang="zh-CN" altLang="en-US" dirty="0">
              <a:solidFill>
                <a:schemeClr val="bg1"/>
              </a:solidFill>
              <a:latin typeface="Arial" panose="020B0604020202020204"/>
              <a:ea typeface="微软雅黑" panose="020B0503020204020204" charset="-122"/>
              <a:sym typeface="Arial" panose="020B0604020202020204"/>
            </a:endParaRPr>
          </a:p>
        </p:txBody>
      </p:sp>
      <p:sp>
        <p:nvSpPr>
          <p:cNvPr id="5" name="Rectangle 18"/>
          <p:cNvSpPr>
            <a:spLocks noChangeArrowheads="1"/>
          </p:cNvSpPr>
          <p:nvPr/>
        </p:nvSpPr>
        <p:spPr bwMode="auto">
          <a:xfrm>
            <a:off x="1635362" y="905162"/>
            <a:ext cx="5143536" cy="861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base">
              <a:spcBef>
                <a:spcPct val="0"/>
              </a:spcBef>
              <a:spcAft>
                <a:spcPct val="0"/>
              </a:spcAft>
            </a:pPr>
            <a:r>
              <a:rPr lang="en-US" altLang="zh-CN" sz="2800" b="1" dirty="0">
                <a:solidFill>
                  <a:schemeClr val="bg1"/>
                </a:solidFill>
                <a:latin typeface="Calibri" panose="020F0502020204030204" pitchFamily="34" charset="0"/>
                <a:ea typeface="微软雅黑" panose="020B0503020204020204" charset="-122"/>
                <a:cs typeface="宋体" panose="02010600030101010101" pitchFamily="2" charset="-122"/>
                <a:sym typeface="Arial" panose="020B0604020202020204"/>
              </a:rPr>
              <a:t>M5U5</a:t>
            </a:r>
          </a:p>
          <a:p>
            <a:pPr algn="ctr" fontAlgn="base"/>
            <a:r>
              <a:rPr lang="en-US" altLang="zh-CN" sz="2800" b="1" dirty="0">
                <a:solidFill>
                  <a:schemeClr val="bg1"/>
                </a:solidFill>
                <a:latin typeface="Calibri" panose="020F0502020204030204" pitchFamily="34" charset="0"/>
                <a:ea typeface="微软雅黑" panose="020B0503020204020204" charset="-122"/>
                <a:cs typeface="宋体" panose="02010600030101010101" pitchFamily="2" charset="-122"/>
                <a:sym typeface="Arial" panose="020B0604020202020204"/>
              </a:rPr>
              <a:t>First Aid</a:t>
            </a:r>
          </a:p>
        </p:txBody>
      </p:sp>
      <p:cxnSp>
        <p:nvCxnSpPr>
          <p:cNvPr id="8" name="直接连接符 7"/>
          <p:cNvCxnSpPr/>
          <p:nvPr/>
        </p:nvCxnSpPr>
        <p:spPr>
          <a:xfrm>
            <a:off x="4552435" y="2778768"/>
            <a:ext cx="0" cy="3094074"/>
          </a:xfrm>
          <a:prstGeom prst="line">
            <a:avLst/>
          </a:prstGeom>
          <a:ln w="28575">
            <a:solidFill>
              <a:srgbClr val="22ACEC"/>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4552435" y="3790880"/>
            <a:ext cx="7492123" cy="1985159"/>
          </a:xfrm>
          <a:prstGeom prst="rect">
            <a:avLst/>
          </a:prstGeom>
          <a:noFill/>
        </p:spPr>
        <p:txBody>
          <a:bodyPr wrap="square" rtlCol="0">
            <a:spAutoFit/>
          </a:bodyPr>
          <a:lstStyle/>
          <a:p>
            <a:pPr>
              <a:lnSpc>
                <a:spcPct val="150000"/>
              </a:lnSpc>
            </a:pPr>
            <a:r>
              <a:rPr lang="en-US" altLang="zh-CN" sz="4000" dirty="0">
                <a:latin typeface="Calibri" panose="020F0502020204030204" pitchFamily="34" charset="0"/>
                <a:ea typeface="微软雅黑" panose="020B0503020204020204" charset="-122"/>
                <a:cs typeface="宋体" panose="02010600030101010101" pitchFamily="2" charset="-122"/>
                <a:sym typeface="Arial" panose="020B0604020202020204"/>
              </a:rPr>
              <a:t>New Words  and Expressions</a:t>
            </a:r>
          </a:p>
          <a:p>
            <a:pPr>
              <a:lnSpc>
                <a:spcPct val="150000"/>
              </a:lnSpc>
            </a:pPr>
            <a:endParaRPr lang="en-US" altLang="zh-CN" sz="1400" dirty="0">
              <a:solidFill>
                <a:schemeClr val="bg2">
                  <a:lumMod val="50000"/>
                </a:schemeClr>
              </a:solidFill>
              <a:latin typeface="Calibri" panose="020F0502020204030204" pitchFamily="34" charset="0"/>
              <a:ea typeface="微软雅黑" panose="020B0503020204020204" charset="-122"/>
              <a:sym typeface="Arial" panose="020B0604020202020204"/>
            </a:endParaRPr>
          </a:p>
          <a:p>
            <a:pPr>
              <a:lnSpc>
                <a:spcPct val="150000"/>
              </a:lnSpc>
            </a:pPr>
            <a:endParaRPr lang="en-US" altLang="zh-CN" sz="1400" dirty="0">
              <a:solidFill>
                <a:schemeClr val="bg2">
                  <a:lumMod val="50000"/>
                </a:schemeClr>
              </a:solidFill>
              <a:latin typeface="Calibri" panose="020F0502020204030204" pitchFamily="34" charset="0"/>
              <a:ea typeface="微软雅黑" panose="020B0503020204020204" charset="-122"/>
              <a:sym typeface="Arial" panose="020B0604020202020204"/>
            </a:endParaRPr>
          </a:p>
          <a:p>
            <a:pPr>
              <a:lnSpc>
                <a:spcPct val="150000"/>
              </a:lnSpc>
            </a:pPr>
            <a:endParaRPr lang="zh-CN" altLang="en-US" sz="1400" dirty="0">
              <a:solidFill>
                <a:schemeClr val="bg2">
                  <a:lumMod val="50000"/>
                </a:schemeClr>
              </a:solidFill>
              <a:latin typeface="Calibri" panose="020F0502020204030204" pitchFamily="34" charset="0"/>
              <a:ea typeface="微软雅黑" panose="020B0503020204020204" charset="-122"/>
              <a:sym typeface="Arial" panose="020B0604020202020204"/>
            </a:endParaRPr>
          </a:p>
        </p:txBody>
      </p:sp>
      <p:sp>
        <p:nvSpPr>
          <p:cNvPr id="11" name="平行四边形 10"/>
          <p:cNvSpPr/>
          <p:nvPr/>
        </p:nvSpPr>
        <p:spPr>
          <a:xfrm>
            <a:off x="492354" y="1073747"/>
            <a:ext cx="745739" cy="739515"/>
          </a:xfrm>
          <a:prstGeom prst="parallelogram">
            <a:avLst/>
          </a:prstGeom>
          <a:solidFill>
            <a:srgbClr val="7ED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12" name="平行四边形 11"/>
          <p:cNvSpPr/>
          <p:nvPr/>
        </p:nvSpPr>
        <p:spPr>
          <a:xfrm>
            <a:off x="7159901" y="1145185"/>
            <a:ext cx="745739" cy="739515"/>
          </a:xfrm>
          <a:prstGeom prst="parallelogram">
            <a:avLst/>
          </a:prstGeom>
          <a:solidFill>
            <a:srgbClr val="7ED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平行四边形 20"/>
          <p:cNvSpPr/>
          <p:nvPr/>
        </p:nvSpPr>
        <p:spPr>
          <a:xfrm>
            <a:off x="1160311" y="872062"/>
            <a:ext cx="2700670" cy="699576"/>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22" name="Rectangle 18"/>
          <p:cNvSpPr>
            <a:spLocks noChangeArrowheads="1"/>
          </p:cNvSpPr>
          <p:nvPr/>
        </p:nvSpPr>
        <p:spPr bwMode="auto">
          <a:xfrm>
            <a:off x="2073844" y="988485"/>
            <a:ext cx="730885" cy="4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en-US" altLang="zh-CN" sz="2800" dirty="0">
                <a:solidFill>
                  <a:schemeClr val="bg1"/>
                </a:solidFill>
                <a:latin typeface="Arial" panose="020B0604020202020204"/>
                <a:ea typeface="微软雅黑" panose="020B0503020204020204" charset="-122"/>
                <a:cs typeface="宋体" panose="02010600030101010101" pitchFamily="2" charset="-122"/>
                <a:sym typeface="Arial" panose="020B0604020202020204"/>
              </a:rPr>
              <a:t>Quiz</a:t>
            </a:r>
          </a:p>
        </p:txBody>
      </p:sp>
      <p:sp>
        <p:nvSpPr>
          <p:cNvPr id="23" name="平行四边形 22"/>
          <p:cNvSpPr/>
          <p:nvPr/>
        </p:nvSpPr>
        <p:spPr>
          <a:xfrm>
            <a:off x="3750310" y="871855"/>
            <a:ext cx="5318125" cy="699770"/>
          </a:xfrm>
          <a:prstGeom prst="parallelogram">
            <a:avLst/>
          </a:prstGeom>
          <a:solidFill>
            <a:srgbClr val="7ED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a:solidFill>
                  <a:schemeClr val="tx1"/>
                </a:solidFill>
                <a:latin typeface="宋体" panose="02010600030101010101" pitchFamily="2" charset="-122"/>
                <a:ea typeface="宋体" panose="02010600030101010101" pitchFamily="2" charset="-122"/>
                <a:sym typeface="Arial" panose="020B0604020202020204"/>
              </a:rPr>
              <a:t>根据图片写英文表达</a:t>
            </a:r>
          </a:p>
        </p:txBody>
      </p:sp>
      <p:cxnSp>
        <p:nvCxnSpPr>
          <p:cNvPr id="13" name="直接连接符 12"/>
          <p:cNvCxnSpPr/>
          <p:nvPr/>
        </p:nvCxnSpPr>
        <p:spPr>
          <a:xfrm>
            <a:off x="3616212" y="4437425"/>
            <a:ext cx="0" cy="1323382"/>
          </a:xfrm>
          <a:prstGeom prst="line">
            <a:avLst/>
          </a:prstGeom>
          <a:noFill/>
          <a:ln w="19050" cap="flat" cmpd="sng" algn="ctr">
            <a:noFill/>
            <a:prstDash val="solid"/>
            <a:miter lim="800000"/>
          </a:ln>
          <a:effectLst/>
        </p:spPr>
      </p:cxnSp>
      <p:pic>
        <p:nvPicPr>
          <p:cNvPr id="2" name="图片 1" descr="66"/>
          <p:cNvPicPr>
            <a:picLocks noChangeAspect="1"/>
          </p:cNvPicPr>
          <p:nvPr/>
        </p:nvPicPr>
        <p:blipFill>
          <a:blip r:embed="rId4"/>
          <a:stretch>
            <a:fillRect/>
          </a:stretch>
        </p:blipFill>
        <p:spPr>
          <a:xfrm>
            <a:off x="327660" y="824865"/>
            <a:ext cx="762000" cy="746760"/>
          </a:xfrm>
          <a:prstGeom prst="rect">
            <a:avLst/>
          </a:prstGeom>
        </p:spPr>
      </p:pic>
      <p:sp>
        <p:nvSpPr>
          <p:cNvPr id="5" name="矩形 43"/>
          <p:cNvSpPr>
            <a:spLocks noChangeArrowheads="1"/>
          </p:cNvSpPr>
          <p:nvPr/>
        </p:nvSpPr>
        <p:spPr bwMode="auto">
          <a:xfrm>
            <a:off x="327660" y="5180330"/>
            <a:ext cx="3644265" cy="49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0" tIns="34286" rIns="68570" bIns="34286">
            <a:spAutoFit/>
          </a:bodyPr>
          <a:lstStyle/>
          <a:p>
            <a:pPr eaLnBrk="0" hangingPunct="0">
              <a:lnSpc>
                <a:spcPct val="115000"/>
              </a:lnSpc>
            </a:pPr>
            <a:r>
              <a:rPr lang="en-US" sz="2400" b="1" dirty="0">
                <a:solidFill>
                  <a:srgbClr val="252526"/>
                </a:solidFill>
                <a:latin typeface="Calibri" panose="020F0502020204030204" pitchFamily="34" charset="0"/>
                <a:ea typeface="宋体" panose="02010600030101010101" pitchFamily="2" charset="-122"/>
              </a:rPr>
              <a:t>squeeze orange juice </a:t>
            </a:r>
            <a:endParaRPr lang="en-US" altLang="en-US" sz="2400" b="1" dirty="0">
              <a:solidFill>
                <a:srgbClr val="252526"/>
              </a:solidFill>
              <a:latin typeface="Calibri" panose="020F0502020204030204" pitchFamily="34" charset="0"/>
              <a:ea typeface="宋体" panose="02010600030101010101" pitchFamily="2" charset="-122"/>
            </a:endParaRPr>
          </a:p>
        </p:txBody>
      </p:sp>
      <p:pic>
        <p:nvPicPr>
          <p:cNvPr id="4" name="图片 3"/>
          <p:cNvPicPr>
            <a:picLocks noChangeAspect="1"/>
          </p:cNvPicPr>
          <p:nvPr/>
        </p:nvPicPr>
        <p:blipFill>
          <a:blip r:embed="rId5">
            <a:clrChange>
              <a:clrFrom>
                <a:srgbClr val="FFFFFF">
                  <a:alpha val="100000"/>
                </a:srgbClr>
              </a:clrFrom>
              <a:clrTo>
                <a:srgbClr val="FFFFFF">
                  <a:alpha val="100000"/>
                  <a:alpha val="0"/>
                </a:srgbClr>
              </a:clrTo>
            </a:clrChange>
          </a:blip>
          <a:stretch>
            <a:fillRect/>
          </a:stretch>
        </p:blipFill>
        <p:spPr>
          <a:xfrm>
            <a:off x="878840" y="2105660"/>
            <a:ext cx="2737485" cy="2646680"/>
          </a:xfrm>
          <a:prstGeom prst="rect">
            <a:avLst/>
          </a:prstGeom>
        </p:spPr>
      </p:pic>
      <p:pic>
        <p:nvPicPr>
          <p:cNvPr id="6" name="图片 5"/>
          <p:cNvPicPr>
            <a:picLocks noChangeAspect="1"/>
          </p:cNvPicPr>
          <p:nvPr/>
        </p:nvPicPr>
        <p:blipFill>
          <a:blip r:embed="rId6"/>
          <a:stretch>
            <a:fillRect/>
          </a:stretch>
        </p:blipFill>
        <p:spPr>
          <a:xfrm>
            <a:off x="4332605" y="2346325"/>
            <a:ext cx="3246120" cy="2406015"/>
          </a:xfrm>
          <a:prstGeom prst="rect">
            <a:avLst/>
          </a:prstGeom>
        </p:spPr>
      </p:pic>
      <p:sp>
        <p:nvSpPr>
          <p:cNvPr id="7" name="矩形 43"/>
          <p:cNvSpPr>
            <a:spLocks noChangeArrowheads="1"/>
          </p:cNvSpPr>
          <p:nvPr/>
        </p:nvSpPr>
        <p:spPr bwMode="auto">
          <a:xfrm>
            <a:off x="4486275" y="5180330"/>
            <a:ext cx="3468370" cy="49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0" tIns="34286" rIns="68570" bIns="34286">
            <a:spAutoFit/>
          </a:bodyPr>
          <a:lstStyle/>
          <a:p>
            <a:pPr eaLnBrk="0" hangingPunct="0">
              <a:lnSpc>
                <a:spcPct val="115000"/>
              </a:lnSpc>
            </a:pPr>
            <a:r>
              <a:rPr lang="en-US" sz="2400" b="1" dirty="0">
                <a:solidFill>
                  <a:srgbClr val="252526"/>
                </a:solidFill>
                <a:latin typeface="Calibri" panose="020F0502020204030204" pitchFamily="34" charset="0"/>
                <a:ea typeface="宋体" panose="02010600030101010101" pitchFamily="2" charset="-122"/>
              </a:rPr>
              <a:t>squeeze the water out</a:t>
            </a:r>
            <a:endParaRPr lang="en-US" altLang="en-US" sz="2400" b="1" dirty="0">
              <a:solidFill>
                <a:srgbClr val="252526"/>
              </a:solidFill>
              <a:latin typeface="Calibri" panose="020F0502020204030204" pitchFamily="34" charset="0"/>
              <a:ea typeface="宋体" panose="02010600030101010101" pitchFamily="2" charset="-122"/>
            </a:endParaRPr>
          </a:p>
        </p:txBody>
      </p:sp>
      <p:pic>
        <p:nvPicPr>
          <p:cNvPr id="8" name="图片 7"/>
          <p:cNvPicPr>
            <a:picLocks noChangeAspect="1"/>
          </p:cNvPicPr>
          <p:nvPr/>
        </p:nvPicPr>
        <p:blipFill>
          <a:blip r:embed="rId7"/>
          <a:stretch>
            <a:fillRect/>
          </a:stretch>
        </p:blipFill>
        <p:spPr>
          <a:xfrm>
            <a:off x="8233410" y="2346325"/>
            <a:ext cx="3849370" cy="2406015"/>
          </a:xfrm>
          <a:prstGeom prst="rect">
            <a:avLst/>
          </a:prstGeom>
        </p:spPr>
      </p:pic>
      <p:sp>
        <p:nvSpPr>
          <p:cNvPr id="9" name="矩形 43"/>
          <p:cNvSpPr>
            <a:spLocks noChangeArrowheads="1"/>
          </p:cNvSpPr>
          <p:nvPr/>
        </p:nvSpPr>
        <p:spPr bwMode="auto">
          <a:xfrm>
            <a:off x="8155940" y="5180330"/>
            <a:ext cx="4004945" cy="49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0" tIns="34286" rIns="68570" bIns="34286">
            <a:spAutoFit/>
          </a:bodyPr>
          <a:lstStyle/>
          <a:p>
            <a:pPr eaLnBrk="0" hangingPunct="0">
              <a:lnSpc>
                <a:spcPct val="115000"/>
              </a:lnSpc>
            </a:pPr>
            <a:r>
              <a:rPr lang="en-US" sz="2400" b="1" dirty="0">
                <a:solidFill>
                  <a:srgbClr val="252526"/>
                </a:solidFill>
                <a:latin typeface="Calibri" panose="020F0502020204030204" pitchFamily="34" charset="0"/>
                <a:ea typeface="宋体" panose="02010600030101010101" pitchFamily="2" charset="-122"/>
              </a:rPr>
              <a:t>squeeze into a parking space</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0" nodeType="clickEffect">
                                  <p:stCondLst>
                                    <p:cond delay="0"/>
                                  </p:stCondLst>
                                  <p:childTnLst>
                                    <p:animEffect transition="out" filter="fade">
                                      <p:cBhvr>
                                        <p:cTn id="21" dur="500" tmFilter="0, 0; .2, .5; .8, .5; 1, 0"/>
                                        <p:tgtEl>
                                          <p:spTgt spid="21"/>
                                        </p:tgtEl>
                                      </p:cBhvr>
                                    </p:animEffect>
                                    <p:animScale>
                                      <p:cBhvr>
                                        <p:cTn id="22" dur="250" autoRev="1" fill="hold"/>
                                        <p:tgtEl>
                                          <p:spTgt spid="2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 grpId="0"/>
      <p:bldP spid="7"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平行四边形 20"/>
          <p:cNvSpPr/>
          <p:nvPr/>
        </p:nvSpPr>
        <p:spPr>
          <a:xfrm>
            <a:off x="1160311" y="707940"/>
            <a:ext cx="2700670" cy="699576"/>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22" name="Rectangle 18"/>
          <p:cNvSpPr>
            <a:spLocks noChangeArrowheads="1"/>
          </p:cNvSpPr>
          <p:nvPr/>
        </p:nvSpPr>
        <p:spPr bwMode="auto">
          <a:xfrm>
            <a:off x="1728086" y="824363"/>
            <a:ext cx="1422400" cy="4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zh-CN" altLang="en-US" sz="2800" dirty="0">
                <a:solidFill>
                  <a:schemeClr val="bg1"/>
                </a:solidFill>
                <a:latin typeface="Arial" panose="020B0604020202020204"/>
                <a:ea typeface="微软雅黑" panose="020B0503020204020204" charset="-122"/>
                <a:cs typeface="宋体" panose="02010600030101010101" pitchFamily="2" charset="-122"/>
                <a:sym typeface="Arial" panose="020B0604020202020204"/>
              </a:rPr>
              <a:t>即学即用</a:t>
            </a:r>
          </a:p>
        </p:txBody>
      </p:sp>
      <p:cxnSp>
        <p:nvCxnSpPr>
          <p:cNvPr id="13" name="直接连接符 12"/>
          <p:cNvCxnSpPr/>
          <p:nvPr/>
        </p:nvCxnSpPr>
        <p:spPr>
          <a:xfrm>
            <a:off x="3616212" y="4273303"/>
            <a:ext cx="0" cy="1323382"/>
          </a:xfrm>
          <a:prstGeom prst="line">
            <a:avLst/>
          </a:prstGeom>
          <a:noFill/>
          <a:ln w="19050" cap="flat" cmpd="sng" algn="ctr">
            <a:solidFill>
              <a:srgbClr val="7D7D7D">
                <a:lumMod val="20000"/>
                <a:lumOff val="80000"/>
              </a:srgbClr>
            </a:solidFill>
            <a:prstDash val="solid"/>
            <a:miter lim="800000"/>
          </a:ln>
          <a:effectLst/>
        </p:spPr>
      </p:cxnSp>
      <p:pic>
        <p:nvPicPr>
          <p:cNvPr id="2" name="图片 1" descr="66"/>
          <p:cNvPicPr>
            <a:picLocks noChangeAspect="1"/>
          </p:cNvPicPr>
          <p:nvPr/>
        </p:nvPicPr>
        <p:blipFill>
          <a:blip r:embed="rId4"/>
          <a:stretch>
            <a:fillRect/>
          </a:stretch>
        </p:blipFill>
        <p:spPr>
          <a:xfrm>
            <a:off x="327660" y="660743"/>
            <a:ext cx="762000" cy="746760"/>
          </a:xfrm>
          <a:prstGeom prst="rect">
            <a:avLst/>
          </a:prstGeom>
        </p:spPr>
      </p:pic>
      <p:sp>
        <p:nvSpPr>
          <p:cNvPr id="6" name="矩形 5"/>
          <p:cNvSpPr/>
          <p:nvPr/>
        </p:nvSpPr>
        <p:spPr>
          <a:xfrm>
            <a:off x="327025" y="1540218"/>
            <a:ext cx="11524615" cy="5090160"/>
          </a:xfrm>
          <a:prstGeom prst="rect">
            <a:avLst/>
          </a:prstGeom>
          <a:solidFill>
            <a:srgbClr val="E0E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dirty="0">
              <a:latin typeface="Calibri" panose="020F0502020204030204" pitchFamily="34" charset="0"/>
              <a:ea typeface="微软雅黑" panose="020B0503020204020204" charset="-122"/>
              <a:sym typeface="Arial" panose="020B0604020202020204"/>
            </a:endParaRPr>
          </a:p>
        </p:txBody>
      </p:sp>
      <p:sp>
        <p:nvSpPr>
          <p:cNvPr id="4" name="矩形 3"/>
          <p:cNvSpPr/>
          <p:nvPr/>
        </p:nvSpPr>
        <p:spPr>
          <a:xfrm>
            <a:off x="635000" y="1669758"/>
            <a:ext cx="10908665" cy="4831080"/>
          </a:xfrm>
          <a:prstGeom prst="rect">
            <a:avLst/>
          </a:prstGeom>
        </p:spPr>
        <p:txBody>
          <a:bodyPr wrap="square">
            <a:spAutoFit/>
          </a:bodyPr>
          <a:lstStyle/>
          <a:p>
            <a:pPr algn="just"/>
            <a:r>
              <a:rPr lang="en-US" altLang="zh-CN" sz="2800" dirty="0">
                <a:latin typeface="Calibri" panose="020F0502020204030204" pitchFamily="34" charset="0"/>
              </a:rPr>
              <a:t>    </a:t>
            </a:r>
            <a:r>
              <a:rPr lang="en-US" altLang="zh-CN" sz="2800">
                <a:latin typeface="Calibri" panose="020F0502020204030204" pitchFamily="34" charset="0"/>
              </a:rPr>
              <a:t>When you ______, you can go to hospital for treatment. However, if it is a serious illness or _____, _______ should be performed immediately to save life before an __________ comes. Here are some suggestions when a person suffers an ____________. The first thing to remember is not to move a person with an electrical injury unless he or she is in immediate danger. If the injured person has such __________ as severe burns and difficulty breathing, seek emergency care as soon as possible. When waiting for medical help, you can take some actions. For example, Turn off the source of electricity, if possible. You can also ______ a bandage to the burned areas. ________ the injured person in a proper way before medical help comes can always _________________. </a:t>
            </a:r>
          </a:p>
        </p:txBody>
      </p:sp>
      <p:sp>
        <p:nvSpPr>
          <p:cNvPr id="14" name="文本框 13"/>
          <p:cNvSpPr txBox="1"/>
          <p:nvPr/>
        </p:nvSpPr>
        <p:spPr>
          <a:xfrm>
            <a:off x="2671445" y="1669758"/>
            <a:ext cx="944880" cy="521970"/>
          </a:xfrm>
          <a:prstGeom prst="rect">
            <a:avLst/>
          </a:prstGeom>
          <a:noFill/>
        </p:spPr>
        <p:txBody>
          <a:bodyPr wrap="none" rtlCol="0" anchor="t">
            <a:spAutoFit/>
          </a:bodyPr>
          <a:lstStyle/>
          <a:p>
            <a:r>
              <a:rPr lang="en-US" sz="2800">
                <a:solidFill>
                  <a:srgbClr val="FF0000"/>
                </a:solidFill>
                <a:latin typeface="Calibri" panose="020F0502020204030204" pitchFamily="34" charset="0"/>
                <a:sym typeface="+mn-ea"/>
              </a:rPr>
              <a:t>fall ill</a:t>
            </a:r>
          </a:p>
        </p:txBody>
      </p:sp>
      <p:sp>
        <p:nvSpPr>
          <p:cNvPr id="15" name="文本框 14"/>
          <p:cNvSpPr txBox="1"/>
          <p:nvPr/>
        </p:nvSpPr>
        <p:spPr>
          <a:xfrm>
            <a:off x="4576445" y="2072348"/>
            <a:ext cx="1344930" cy="521970"/>
          </a:xfrm>
          <a:prstGeom prst="rect">
            <a:avLst/>
          </a:prstGeom>
          <a:noFill/>
        </p:spPr>
        <p:txBody>
          <a:bodyPr wrap="none" rtlCol="0" anchor="t">
            <a:spAutoFit/>
          </a:bodyPr>
          <a:lstStyle/>
          <a:p>
            <a:r>
              <a:rPr lang="en-US" sz="2800">
                <a:solidFill>
                  <a:srgbClr val="FF0000"/>
                </a:solidFill>
                <a:latin typeface="Calibri" panose="020F0502020204030204" pitchFamily="34" charset="0"/>
                <a:sym typeface="+mn-ea"/>
              </a:rPr>
              <a:t> first aid</a:t>
            </a:r>
          </a:p>
        </p:txBody>
      </p:sp>
      <p:sp>
        <p:nvSpPr>
          <p:cNvPr id="16" name="文本框 15"/>
          <p:cNvSpPr txBox="1"/>
          <p:nvPr/>
        </p:nvSpPr>
        <p:spPr>
          <a:xfrm>
            <a:off x="3439160" y="2476208"/>
            <a:ext cx="1776730" cy="521970"/>
          </a:xfrm>
          <a:prstGeom prst="rect">
            <a:avLst/>
          </a:prstGeom>
          <a:noFill/>
        </p:spPr>
        <p:txBody>
          <a:bodyPr wrap="none" rtlCol="0" anchor="t">
            <a:spAutoFit/>
          </a:bodyPr>
          <a:lstStyle/>
          <a:p>
            <a:r>
              <a:rPr lang="en-US" sz="2800">
                <a:solidFill>
                  <a:srgbClr val="FF0000"/>
                </a:solidFill>
                <a:latin typeface="Calibri" panose="020F0502020204030204" pitchFamily="34" charset="0"/>
                <a:sym typeface="+mn-ea"/>
              </a:rPr>
              <a:t>ambulance</a:t>
            </a:r>
          </a:p>
        </p:txBody>
      </p:sp>
      <p:sp>
        <p:nvSpPr>
          <p:cNvPr id="17" name="文本框 16"/>
          <p:cNvSpPr txBox="1"/>
          <p:nvPr/>
        </p:nvSpPr>
        <p:spPr>
          <a:xfrm>
            <a:off x="3439160" y="2956268"/>
            <a:ext cx="2151380" cy="521970"/>
          </a:xfrm>
          <a:prstGeom prst="rect">
            <a:avLst/>
          </a:prstGeom>
          <a:noFill/>
        </p:spPr>
        <p:txBody>
          <a:bodyPr wrap="none" rtlCol="0" anchor="t">
            <a:spAutoFit/>
          </a:bodyPr>
          <a:lstStyle/>
          <a:p>
            <a:r>
              <a:rPr lang="en-US" sz="2800">
                <a:solidFill>
                  <a:srgbClr val="FF0000"/>
                </a:solidFill>
                <a:latin typeface="Calibri" panose="020F0502020204030204" pitchFamily="34" charset="0"/>
                <a:sym typeface="+mn-ea"/>
              </a:rPr>
              <a:t>electric shock</a:t>
            </a:r>
          </a:p>
        </p:txBody>
      </p:sp>
      <p:sp>
        <p:nvSpPr>
          <p:cNvPr id="18" name="文本框 17"/>
          <p:cNvSpPr txBox="1"/>
          <p:nvPr/>
        </p:nvSpPr>
        <p:spPr>
          <a:xfrm>
            <a:off x="6542405" y="3776688"/>
            <a:ext cx="1670050" cy="521970"/>
          </a:xfrm>
          <a:prstGeom prst="rect">
            <a:avLst/>
          </a:prstGeom>
          <a:noFill/>
        </p:spPr>
        <p:txBody>
          <a:bodyPr wrap="none" rtlCol="0" anchor="t">
            <a:spAutoFit/>
          </a:bodyPr>
          <a:lstStyle/>
          <a:p>
            <a:r>
              <a:rPr lang="en-US" sz="2800">
                <a:solidFill>
                  <a:srgbClr val="FF0000"/>
                </a:solidFill>
                <a:latin typeface="Calibri" panose="020F0502020204030204" pitchFamily="34" charset="0"/>
                <a:sym typeface="+mn-ea"/>
              </a:rPr>
              <a:t>symptoms</a:t>
            </a:r>
          </a:p>
        </p:txBody>
      </p:sp>
      <p:sp>
        <p:nvSpPr>
          <p:cNvPr id="19" name="文本框 18"/>
          <p:cNvSpPr txBox="1"/>
          <p:nvPr/>
        </p:nvSpPr>
        <p:spPr>
          <a:xfrm>
            <a:off x="7844155" y="5074628"/>
            <a:ext cx="969010" cy="521970"/>
          </a:xfrm>
          <a:prstGeom prst="rect">
            <a:avLst/>
          </a:prstGeom>
          <a:noFill/>
        </p:spPr>
        <p:txBody>
          <a:bodyPr wrap="none" rtlCol="0" anchor="t">
            <a:spAutoFit/>
          </a:bodyPr>
          <a:lstStyle/>
          <a:p>
            <a:r>
              <a:rPr lang="en-US" sz="2800">
                <a:solidFill>
                  <a:srgbClr val="FF0000"/>
                </a:solidFill>
                <a:latin typeface="Calibri" panose="020F0502020204030204" pitchFamily="34" charset="0"/>
                <a:sym typeface="+mn-ea"/>
              </a:rPr>
              <a:t>apply</a:t>
            </a:r>
          </a:p>
        </p:txBody>
      </p:sp>
      <p:sp>
        <p:nvSpPr>
          <p:cNvPr id="20" name="文本框 19"/>
          <p:cNvSpPr txBox="1"/>
          <p:nvPr/>
        </p:nvSpPr>
        <p:spPr>
          <a:xfrm>
            <a:off x="3150235" y="5498808"/>
            <a:ext cx="1351915" cy="521970"/>
          </a:xfrm>
          <a:prstGeom prst="rect">
            <a:avLst/>
          </a:prstGeom>
          <a:noFill/>
        </p:spPr>
        <p:txBody>
          <a:bodyPr wrap="none" rtlCol="0" anchor="t">
            <a:spAutoFit/>
          </a:bodyPr>
          <a:lstStyle/>
          <a:p>
            <a:r>
              <a:rPr lang="en-US" sz="2800">
                <a:solidFill>
                  <a:srgbClr val="FF0000"/>
                </a:solidFill>
                <a:latin typeface="Calibri" panose="020F0502020204030204" pitchFamily="34" charset="0"/>
                <a:sym typeface="+mn-ea"/>
              </a:rPr>
              <a:t>Treating</a:t>
            </a:r>
          </a:p>
        </p:txBody>
      </p:sp>
      <p:sp>
        <p:nvSpPr>
          <p:cNvPr id="23" name="文本框 22"/>
          <p:cNvSpPr txBox="1"/>
          <p:nvPr/>
        </p:nvSpPr>
        <p:spPr>
          <a:xfrm>
            <a:off x="5394325" y="5882348"/>
            <a:ext cx="2755900" cy="521970"/>
          </a:xfrm>
          <a:prstGeom prst="rect">
            <a:avLst/>
          </a:prstGeom>
          <a:noFill/>
        </p:spPr>
        <p:txBody>
          <a:bodyPr wrap="none" rtlCol="0" anchor="t">
            <a:spAutoFit/>
          </a:bodyPr>
          <a:lstStyle/>
          <a:p>
            <a:r>
              <a:rPr lang="en-US" sz="2800">
                <a:solidFill>
                  <a:srgbClr val="FF0000"/>
                </a:solidFill>
                <a:latin typeface="Calibri" panose="020F0502020204030204" pitchFamily="34" charset="0"/>
                <a:sym typeface="+mn-ea"/>
              </a:rPr>
              <a:t>make a difference</a:t>
            </a:r>
          </a:p>
        </p:txBody>
      </p:sp>
      <p:sp>
        <p:nvSpPr>
          <p:cNvPr id="24" name="文本框 23"/>
          <p:cNvSpPr txBox="1"/>
          <p:nvPr/>
        </p:nvSpPr>
        <p:spPr>
          <a:xfrm>
            <a:off x="3493135" y="2072348"/>
            <a:ext cx="1009015" cy="521970"/>
          </a:xfrm>
          <a:prstGeom prst="rect">
            <a:avLst/>
          </a:prstGeom>
          <a:noFill/>
        </p:spPr>
        <p:txBody>
          <a:bodyPr wrap="none" rtlCol="0" anchor="t">
            <a:spAutoFit/>
          </a:bodyPr>
          <a:lstStyle/>
          <a:p>
            <a:r>
              <a:rPr lang="en-US" sz="2800">
                <a:solidFill>
                  <a:srgbClr val="FF0000"/>
                </a:solidFill>
                <a:latin typeface="Calibri" panose="020F0502020204030204" pitchFamily="34" charset="0"/>
                <a:sym typeface="+mn-ea"/>
              </a:rPr>
              <a:t>injury</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linds(horizontal)">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linds(horizont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linds(horizont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linds(horizontal)">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linds(horizontal)">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linds(horizontal)">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blinds(horizontal)">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26" presetClass="emph" presetSubtype="0" fill="hold" grpId="0" nodeType="clickEffect">
                                  <p:stCondLst>
                                    <p:cond delay="0"/>
                                  </p:stCondLst>
                                  <p:childTnLst>
                                    <p:animEffect transition="out" filter="fade">
                                      <p:cBhvr>
                                        <p:cTn id="51" dur="500" tmFilter="0, 0; .2, .5; .8, .5; 1, 0"/>
                                        <p:tgtEl>
                                          <p:spTgt spid="21"/>
                                        </p:tgtEl>
                                      </p:cBhvr>
                                    </p:animEffect>
                                    <p:animScale>
                                      <p:cBhvr>
                                        <p:cTn id="52" dur="250" autoRev="1" fill="hold"/>
                                        <p:tgtEl>
                                          <p:spTgt spid="2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4" grpId="0"/>
      <p:bldP spid="15" grpId="0"/>
      <p:bldP spid="16" grpId="0"/>
      <p:bldP spid="17" grpId="0"/>
      <p:bldP spid="18" grpId="0"/>
      <p:bldP spid="19" grpId="0"/>
      <p:bldP spid="20" grpId="0"/>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平行四边形 20"/>
          <p:cNvSpPr/>
          <p:nvPr/>
        </p:nvSpPr>
        <p:spPr>
          <a:xfrm>
            <a:off x="1160311" y="485203"/>
            <a:ext cx="2700670" cy="699576"/>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22" name="Rectangle 18"/>
          <p:cNvSpPr>
            <a:spLocks noChangeArrowheads="1"/>
          </p:cNvSpPr>
          <p:nvPr/>
        </p:nvSpPr>
        <p:spPr bwMode="auto">
          <a:xfrm>
            <a:off x="1728086" y="601626"/>
            <a:ext cx="1422400" cy="4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zh-CN" altLang="en-US" sz="2800" dirty="0">
                <a:solidFill>
                  <a:schemeClr val="bg1"/>
                </a:solidFill>
                <a:latin typeface="Arial" panose="020B0604020202020204"/>
                <a:ea typeface="微软雅黑" panose="020B0503020204020204" charset="-122"/>
                <a:cs typeface="宋体" panose="02010600030101010101" pitchFamily="2" charset="-122"/>
                <a:sym typeface="Arial" panose="020B0604020202020204"/>
              </a:rPr>
              <a:t>重点单词</a:t>
            </a:r>
          </a:p>
        </p:txBody>
      </p:sp>
      <p:sp>
        <p:nvSpPr>
          <p:cNvPr id="23" name="平行四边形 22"/>
          <p:cNvSpPr/>
          <p:nvPr/>
        </p:nvSpPr>
        <p:spPr>
          <a:xfrm>
            <a:off x="3750119" y="485204"/>
            <a:ext cx="745738" cy="699576"/>
          </a:xfrm>
          <a:prstGeom prst="parallelogram">
            <a:avLst/>
          </a:prstGeom>
          <a:solidFill>
            <a:srgbClr val="7ED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7" name="椭圆 6"/>
          <p:cNvSpPr/>
          <p:nvPr/>
        </p:nvSpPr>
        <p:spPr>
          <a:xfrm>
            <a:off x="1283949" y="2314770"/>
            <a:ext cx="257564" cy="247650"/>
          </a:xfrm>
          <a:prstGeom prst="ellipse">
            <a:avLst/>
          </a:prstGeom>
          <a:solidFill>
            <a:srgbClr val="22ACEC"/>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sym typeface="Arial" panose="020B0604020202020204"/>
            </a:endParaRPr>
          </a:p>
        </p:txBody>
      </p:sp>
      <p:sp>
        <p:nvSpPr>
          <p:cNvPr id="10" name="椭圆 9"/>
          <p:cNvSpPr/>
          <p:nvPr/>
        </p:nvSpPr>
        <p:spPr>
          <a:xfrm>
            <a:off x="1283949" y="3822937"/>
            <a:ext cx="257564" cy="247650"/>
          </a:xfrm>
          <a:prstGeom prst="ellipse">
            <a:avLst/>
          </a:prstGeom>
          <a:solidFill>
            <a:srgbClr val="22ACEC"/>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sym typeface="Arial" panose="020B0604020202020204"/>
            </a:endParaRPr>
          </a:p>
        </p:txBody>
      </p:sp>
      <p:sp>
        <p:nvSpPr>
          <p:cNvPr id="14" name="椭圆 13"/>
          <p:cNvSpPr/>
          <p:nvPr/>
        </p:nvSpPr>
        <p:spPr>
          <a:xfrm>
            <a:off x="1283857" y="5780737"/>
            <a:ext cx="257564" cy="247650"/>
          </a:xfrm>
          <a:prstGeom prst="ellipse">
            <a:avLst/>
          </a:prstGeom>
          <a:solidFill>
            <a:srgbClr val="22ACEC"/>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sym typeface="Arial" panose="020B0604020202020204"/>
            </a:endParaRPr>
          </a:p>
        </p:txBody>
      </p:sp>
      <p:pic>
        <p:nvPicPr>
          <p:cNvPr id="2" name="图片 1" descr="66"/>
          <p:cNvPicPr>
            <a:picLocks noChangeAspect="1"/>
          </p:cNvPicPr>
          <p:nvPr/>
        </p:nvPicPr>
        <p:blipFill>
          <a:blip r:embed="rId4"/>
          <a:stretch>
            <a:fillRect/>
          </a:stretch>
        </p:blipFill>
        <p:spPr>
          <a:xfrm>
            <a:off x="327660" y="438006"/>
            <a:ext cx="762000" cy="746760"/>
          </a:xfrm>
          <a:prstGeom prst="rect">
            <a:avLst/>
          </a:prstGeom>
        </p:spPr>
      </p:pic>
      <p:sp>
        <p:nvSpPr>
          <p:cNvPr id="3" name="矩形 2"/>
          <p:cNvSpPr/>
          <p:nvPr/>
        </p:nvSpPr>
        <p:spPr>
          <a:xfrm>
            <a:off x="2327275" y="1375020"/>
            <a:ext cx="9878060" cy="5323205"/>
          </a:xfrm>
          <a:prstGeom prst="rect">
            <a:avLst/>
          </a:prstGeom>
          <a:noFill/>
        </p:spPr>
        <p:txBody>
          <a:bodyPr wrap="square">
            <a:spAutoFit/>
          </a:bodyPr>
          <a:lstStyle/>
          <a:p>
            <a:pPr>
              <a:lnSpc>
                <a:spcPts val="3400"/>
              </a:lnSpc>
            </a:pP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1.  ________           </a:t>
            </a:r>
            <a:r>
              <a:rPr sz="2800" dirty="0">
                <a:latin typeface="Times New Roman" panose="02020603050405020304" pitchFamily="18" charset="0"/>
                <a:ea typeface="宋体" panose="02010600030101010101" pitchFamily="2" charset="-122"/>
                <a:cs typeface="Times New Roman" panose="02020603050405020304" pitchFamily="18" charset="0"/>
              </a:rPr>
              <a:t>n. &amp; vt. 帮助；援助；资助</a:t>
            </a:r>
          </a:p>
          <a:p>
            <a:pPr>
              <a:lnSpc>
                <a:spcPts val="3400"/>
              </a:lnSpc>
            </a:pP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2.  ________     	 </a:t>
            </a:r>
            <a:r>
              <a:rPr sz="2800" dirty="0">
                <a:latin typeface="Times New Roman" panose="02020603050405020304" pitchFamily="18" charset="0"/>
                <a:ea typeface="宋体" panose="02010600030101010101" pitchFamily="2" charset="-122"/>
                <a:cs typeface="Times New Roman" panose="02020603050405020304" pitchFamily="18" charset="0"/>
              </a:rPr>
              <a:t>adj. 暂时的；临时的</a:t>
            </a:r>
          </a:p>
          <a:p>
            <a:pPr>
              <a:lnSpc>
                <a:spcPts val="3400"/>
              </a:lnSpc>
            </a:pP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3.  ________   	 </a:t>
            </a:r>
            <a:r>
              <a:rPr sz="2800">
                <a:latin typeface="Times New Roman" panose="02020603050405020304" pitchFamily="18" charset="0"/>
                <a:ea typeface="宋体" panose="02010600030101010101" pitchFamily="2" charset="-122"/>
                <a:cs typeface="Times New Roman" panose="02020603050405020304" pitchFamily="18" charset="0"/>
              </a:rPr>
              <a:t>vi. &amp; vt. (</a:t>
            </a:r>
            <a:r>
              <a:rPr lang="en-US" sz="2800">
                <a:latin typeface="Times New Roman" panose="02020603050405020304" pitchFamily="18" charset="0"/>
                <a:ea typeface="宋体" panose="02010600030101010101" pitchFamily="2" charset="-122"/>
                <a:cs typeface="Times New Roman" panose="02020603050405020304" pitchFamily="18" charset="0"/>
              </a:rPr>
              <a:t>____</a:t>
            </a:r>
            <a:r>
              <a:rPr sz="2800">
                <a:latin typeface="Times New Roman" panose="02020603050405020304" pitchFamily="18" charset="0"/>
                <a:ea typeface="宋体" panose="02010600030101010101" pitchFamily="2" charset="-122"/>
                <a:cs typeface="Times New Roman" panose="02020603050405020304" pitchFamily="18" charset="0"/>
              </a:rPr>
              <a:t>, </a:t>
            </a:r>
            <a:r>
              <a:rPr lang="en-US" sz="2800">
                <a:latin typeface="Times New Roman" panose="02020603050405020304" pitchFamily="18" charset="0"/>
                <a:ea typeface="宋体" panose="02010600030101010101" pitchFamily="2" charset="-122"/>
                <a:cs typeface="Times New Roman" panose="02020603050405020304" pitchFamily="18" charset="0"/>
              </a:rPr>
              <a:t>____</a:t>
            </a:r>
            <a:r>
              <a:rPr sz="2800">
                <a:latin typeface="Times New Roman" panose="02020603050405020304" pitchFamily="18" charset="0"/>
                <a:ea typeface="宋体" panose="02010600030101010101" pitchFamily="2" charset="-122"/>
                <a:cs typeface="Times New Roman" panose="02020603050405020304" pitchFamily="18" charset="0"/>
              </a:rPr>
              <a:t>) 流血</a:t>
            </a: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  </a:t>
            </a:r>
          </a:p>
          <a:p>
            <a:pPr>
              <a:lnSpc>
                <a:spcPts val="3400"/>
              </a:lnSpc>
            </a:pP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4.  ________   	 </a:t>
            </a:r>
            <a:r>
              <a:rPr sz="2800" dirty="0">
                <a:latin typeface="Times New Roman" panose="02020603050405020304" pitchFamily="18" charset="0"/>
                <a:ea typeface="宋体" panose="02010600030101010101" pitchFamily="2" charset="-122"/>
                <a:cs typeface="Times New Roman" panose="02020603050405020304" pitchFamily="18" charset="0"/>
              </a:rPr>
              <a:t>vi. &amp; vt. （使）噎住；（使）窒息</a:t>
            </a:r>
          </a:p>
          <a:p>
            <a:pPr>
              <a:lnSpc>
                <a:spcPts val="3400"/>
              </a:lnSpc>
            </a:pP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5.  ________   	 </a:t>
            </a:r>
            <a:r>
              <a:rPr sz="2800">
                <a:latin typeface="Times New Roman" panose="02020603050405020304" pitchFamily="18" charset="0"/>
                <a:ea typeface="宋体" panose="02010600030101010101" pitchFamily="2" charset="-122"/>
                <a:cs typeface="Times New Roman" panose="02020603050405020304" pitchFamily="18" charset="0"/>
              </a:rPr>
              <a:t>n. 毒药；毒害 vt. 毒害；使中毒</a:t>
            </a:r>
          </a:p>
          <a:p>
            <a:pPr>
              <a:lnSpc>
                <a:spcPts val="3400"/>
              </a:lnSpc>
            </a:pP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6.  ________   	 </a:t>
            </a:r>
            <a:r>
              <a:rPr sz="2800" dirty="0">
                <a:latin typeface="Times New Roman" panose="02020603050405020304" pitchFamily="18" charset="0"/>
                <a:ea typeface="宋体" panose="02010600030101010101" pitchFamily="2" charset="-122"/>
                <a:cs typeface="Times New Roman" panose="02020603050405020304" pitchFamily="18" charset="0"/>
              </a:rPr>
              <a:t>adj. 复杂的</a:t>
            </a:r>
          </a:p>
          <a:p>
            <a:pPr>
              <a:lnSpc>
                <a:spcPts val="3400"/>
              </a:lnSpc>
            </a:pP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7.  ________   	 </a:t>
            </a:r>
            <a:r>
              <a:rPr sz="2800" dirty="0">
                <a:latin typeface="Times New Roman" panose="02020603050405020304" pitchFamily="18" charset="0"/>
                <a:ea typeface="宋体" panose="02010600030101010101" pitchFamily="2" charset="-122"/>
                <a:cs typeface="Times New Roman" panose="02020603050405020304" pitchFamily="18" charset="0"/>
              </a:rPr>
              <a:t>n. 变化；多样（化）；多变（性）</a:t>
            </a:r>
          </a:p>
          <a:p>
            <a:pPr>
              <a:lnSpc>
                <a:spcPts val="3400"/>
              </a:lnSpc>
            </a:pP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8.  ________   	 </a:t>
            </a:r>
            <a:r>
              <a:rPr sz="2800" dirty="0">
                <a:latin typeface="Times New Roman" panose="02020603050405020304" pitchFamily="18" charset="0"/>
                <a:ea typeface="宋体" panose="02010600030101010101" pitchFamily="2" charset="-122"/>
                <a:cs typeface="Times New Roman" panose="02020603050405020304" pitchFamily="18" charset="0"/>
              </a:rPr>
              <a:t>adj. 轻微的；温和的；温柔的</a:t>
            </a:r>
          </a:p>
          <a:p>
            <a:pPr>
              <a:lnSpc>
                <a:spcPts val="3400"/>
              </a:lnSpc>
            </a:pP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9.  ________   	 </a:t>
            </a:r>
            <a:r>
              <a:rPr sz="2800" dirty="0">
                <a:latin typeface="Times New Roman" panose="02020603050405020304" pitchFamily="18" charset="0"/>
                <a:ea typeface="宋体" panose="02010600030101010101" pitchFamily="2" charset="-122"/>
                <a:cs typeface="Times New Roman" panose="02020603050405020304" pitchFamily="18" charset="0"/>
              </a:rPr>
              <a:t>vi. &amp; vt. (</a:t>
            </a:r>
            <a:r>
              <a:rPr lang="en-US" sz="2800" dirty="0">
                <a:latin typeface="Times New Roman" panose="02020603050405020304" pitchFamily="18" charset="0"/>
                <a:ea typeface="宋体" panose="02010600030101010101" pitchFamily="2" charset="-122"/>
                <a:cs typeface="Times New Roman" panose="02020603050405020304" pitchFamily="18" charset="0"/>
              </a:rPr>
              <a:t>______</a:t>
            </a:r>
            <a:r>
              <a:rPr sz="2800" dirty="0">
                <a:latin typeface="Times New Roman" panose="02020603050405020304" pitchFamily="18" charset="0"/>
                <a:ea typeface="宋体" panose="02010600030101010101" pitchFamily="2" charset="-122"/>
                <a:cs typeface="Times New Roman" panose="02020603050405020304" pitchFamily="18" charset="0"/>
              </a:rPr>
              <a:t>, </a:t>
            </a:r>
            <a:r>
              <a:rPr lang="en-US" sz="2800" dirty="0">
                <a:latin typeface="Times New Roman" panose="02020603050405020304" pitchFamily="18" charset="0"/>
                <a:ea typeface="宋体" panose="02010600030101010101" pitchFamily="2" charset="-122"/>
                <a:cs typeface="Times New Roman" panose="02020603050405020304" pitchFamily="18" charset="0"/>
              </a:rPr>
              <a:t>_______</a:t>
            </a:r>
            <a:r>
              <a:rPr sz="2800" dirty="0">
                <a:latin typeface="Times New Roman" panose="02020603050405020304" pitchFamily="18" charset="0"/>
                <a:ea typeface="宋体" panose="02010600030101010101" pitchFamily="2" charset="-122"/>
                <a:cs typeface="Times New Roman" panose="02020603050405020304" pitchFamily="18" charset="0"/>
              </a:rPr>
              <a:t>)（使）膨胀；隆起</a:t>
            </a:r>
          </a:p>
          <a:p>
            <a:pPr>
              <a:lnSpc>
                <a:spcPts val="3400"/>
              </a:lnSpc>
            </a:pP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10.________   	</a:t>
            </a:r>
            <a:r>
              <a:rPr sz="2800" dirty="0">
                <a:latin typeface="Times New Roman" panose="02020603050405020304" pitchFamily="18" charset="0"/>
                <a:ea typeface="宋体" panose="02010600030101010101" pitchFamily="2" charset="-122"/>
                <a:cs typeface="Times New Roman" panose="02020603050405020304" pitchFamily="18" charset="0"/>
              </a:rPr>
              <a:t> vt. &amp; vi. 榨；挤；压榨</a:t>
            </a:r>
          </a:p>
          <a:p>
            <a:pPr>
              <a:lnSpc>
                <a:spcPts val="3400"/>
              </a:lnSpc>
            </a:pP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11.________      	 </a:t>
            </a:r>
            <a:r>
              <a:rPr sz="2800">
                <a:latin typeface="Times New Roman" panose="02020603050405020304" pitchFamily="18" charset="0"/>
                <a:ea typeface="宋体" panose="02010600030101010101" pitchFamily="2" charset="-122"/>
                <a:cs typeface="Times New Roman" panose="02020603050405020304" pitchFamily="18" charset="0"/>
              </a:rPr>
              <a:t>adj. 至关重要的；生死攸关的</a:t>
            </a:r>
          </a:p>
          <a:p>
            <a:pPr>
              <a:lnSpc>
                <a:spcPts val="3400"/>
              </a:lnSpc>
            </a:pP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12.________   	 </a:t>
            </a:r>
            <a:r>
              <a:rPr sz="2800" dirty="0">
                <a:latin typeface="Times New Roman" panose="02020603050405020304" pitchFamily="18" charset="0"/>
                <a:ea typeface="宋体" panose="02010600030101010101" pitchFamily="2" charset="-122"/>
                <a:cs typeface="Times New Roman" panose="02020603050405020304" pitchFamily="18" charset="0"/>
              </a:rPr>
              <a:t>vt. &amp; vi. 倒；灌；注；涌</a:t>
            </a:r>
          </a:p>
        </p:txBody>
      </p:sp>
      <p:sp>
        <p:nvSpPr>
          <p:cNvPr id="17" name="TextBox 16"/>
          <p:cNvSpPr txBox="1"/>
          <p:nvPr/>
        </p:nvSpPr>
        <p:spPr>
          <a:xfrm>
            <a:off x="2792519" y="1374841"/>
            <a:ext cx="1619261" cy="521970"/>
          </a:xfrm>
          <a:prstGeom prst="rect">
            <a:avLst/>
          </a:prstGeom>
          <a:noFill/>
        </p:spPr>
        <p:txBody>
          <a:bodyPr wrap="square" rtlCol="0">
            <a:spAutoFit/>
          </a:bodyPr>
          <a:lstStyle/>
          <a:p>
            <a:r>
              <a:rPr lang="en-US" sz="2800" dirty="0">
                <a:solidFill>
                  <a:srgbClr val="FF0000"/>
                </a:solidFill>
                <a:latin typeface="Calibri" panose="020F0502020204030204" pitchFamily="34" charset="0"/>
                <a:cs typeface="Times New Roman" panose="02020603050405020304" pitchFamily="18" charset="0"/>
              </a:rPr>
              <a:t>aid</a:t>
            </a:r>
          </a:p>
        </p:txBody>
      </p:sp>
      <p:sp>
        <p:nvSpPr>
          <p:cNvPr id="4" name="TextBox 16"/>
          <p:cNvSpPr txBox="1"/>
          <p:nvPr/>
        </p:nvSpPr>
        <p:spPr>
          <a:xfrm>
            <a:off x="2792095" y="1792850"/>
            <a:ext cx="1949450" cy="521970"/>
          </a:xfrm>
          <a:prstGeom prst="rect">
            <a:avLst/>
          </a:prstGeom>
          <a:noFill/>
          <a:ln>
            <a:noFill/>
          </a:ln>
        </p:spPr>
        <p:txBody>
          <a:bodyPr wrap="square" rtlCol="0">
            <a:spAutoFit/>
          </a:bodyPr>
          <a:lstStyle/>
          <a:p>
            <a:r>
              <a:rPr lang="en-US" sz="2800" dirty="0">
                <a:solidFill>
                  <a:srgbClr val="FF0000"/>
                </a:solidFill>
                <a:latin typeface="Calibri" panose="020F0502020204030204" pitchFamily="34" charset="0"/>
                <a:cs typeface="Times New Roman" panose="02020603050405020304" pitchFamily="18" charset="0"/>
              </a:rPr>
              <a:t>temporary</a:t>
            </a:r>
          </a:p>
        </p:txBody>
      </p:sp>
      <p:sp>
        <p:nvSpPr>
          <p:cNvPr id="5" name="TextBox 16"/>
          <p:cNvSpPr txBox="1"/>
          <p:nvPr/>
        </p:nvSpPr>
        <p:spPr>
          <a:xfrm>
            <a:off x="2792730" y="2225285"/>
            <a:ext cx="1948815" cy="521970"/>
          </a:xfrm>
          <a:prstGeom prst="rect">
            <a:avLst/>
          </a:prstGeom>
          <a:noFill/>
          <a:ln>
            <a:noFill/>
          </a:ln>
        </p:spPr>
        <p:txBody>
          <a:bodyPr wrap="square" rtlCol="0">
            <a:spAutoFit/>
          </a:bodyPr>
          <a:lstStyle/>
          <a:p>
            <a:r>
              <a:rPr lang="en-US" sz="2800" dirty="0">
                <a:solidFill>
                  <a:srgbClr val="FF0000"/>
                </a:solidFill>
                <a:latin typeface="Calibri" panose="020F0502020204030204" pitchFamily="34" charset="0"/>
                <a:cs typeface="Times New Roman" panose="02020603050405020304" pitchFamily="18" charset="0"/>
              </a:rPr>
              <a:t>bleed</a:t>
            </a:r>
          </a:p>
        </p:txBody>
      </p:sp>
      <p:sp>
        <p:nvSpPr>
          <p:cNvPr id="18" name="TextBox 16"/>
          <p:cNvSpPr txBox="1"/>
          <p:nvPr/>
        </p:nvSpPr>
        <p:spPr>
          <a:xfrm>
            <a:off x="2792730" y="2671055"/>
            <a:ext cx="1948815" cy="521970"/>
          </a:xfrm>
          <a:prstGeom prst="rect">
            <a:avLst/>
          </a:prstGeom>
          <a:noFill/>
          <a:ln>
            <a:noFill/>
          </a:ln>
        </p:spPr>
        <p:txBody>
          <a:bodyPr wrap="square" rtlCol="0">
            <a:spAutoFit/>
          </a:bodyPr>
          <a:lstStyle/>
          <a:p>
            <a:r>
              <a:rPr lang="en-US" sz="2800" dirty="0">
                <a:solidFill>
                  <a:srgbClr val="FF0000"/>
                </a:solidFill>
                <a:latin typeface="Calibri" panose="020F0502020204030204" pitchFamily="34" charset="0"/>
                <a:cs typeface="Times New Roman" panose="02020603050405020304" pitchFamily="18" charset="0"/>
              </a:rPr>
              <a:t>choke</a:t>
            </a:r>
          </a:p>
        </p:txBody>
      </p:sp>
      <p:sp>
        <p:nvSpPr>
          <p:cNvPr id="19" name="TextBox 16"/>
          <p:cNvSpPr txBox="1"/>
          <p:nvPr/>
        </p:nvSpPr>
        <p:spPr>
          <a:xfrm>
            <a:off x="2792730" y="3050785"/>
            <a:ext cx="1948815" cy="521970"/>
          </a:xfrm>
          <a:prstGeom prst="rect">
            <a:avLst/>
          </a:prstGeom>
          <a:noFill/>
          <a:ln>
            <a:noFill/>
          </a:ln>
        </p:spPr>
        <p:txBody>
          <a:bodyPr wrap="square" rtlCol="0">
            <a:spAutoFit/>
          </a:bodyPr>
          <a:lstStyle/>
          <a:p>
            <a:r>
              <a:rPr lang="en-US" sz="2800" dirty="0">
                <a:solidFill>
                  <a:srgbClr val="FF0000"/>
                </a:solidFill>
                <a:latin typeface="Calibri" panose="020F0502020204030204" pitchFamily="34" charset="0"/>
                <a:cs typeface="Times New Roman" panose="02020603050405020304" pitchFamily="18" charset="0"/>
              </a:rPr>
              <a:t>poison</a:t>
            </a:r>
          </a:p>
        </p:txBody>
      </p:sp>
      <p:sp>
        <p:nvSpPr>
          <p:cNvPr id="20" name="TextBox 16"/>
          <p:cNvSpPr txBox="1"/>
          <p:nvPr/>
        </p:nvSpPr>
        <p:spPr>
          <a:xfrm>
            <a:off x="2792730" y="3548625"/>
            <a:ext cx="1948815" cy="521970"/>
          </a:xfrm>
          <a:prstGeom prst="rect">
            <a:avLst/>
          </a:prstGeom>
          <a:noFill/>
          <a:ln>
            <a:noFill/>
          </a:ln>
        </p:spPr>
        <p:txBody>
          <a:bodyPr wrap="square" rtlCol="0">
            <a:spAutoFit/>
          </a:bodyPr>
          <a:lstStyle/>
          <a:p>
            <a:r>
              <a:rPr lang="en-US" sz="2800" dirty="0">
                <a:solidFill>
                  <a:srgbClr val="FF0000"/>
                </a:solidFill>
                <a:latin typeface="Calibri" panose="020F0502020204030204" pitchFamily="34" charset="0"/>
                <a:cs typeface="Times New Roman" panose="02020603050405020304" pitchFamily="18" charset="0"/>
              </a:rPr>
              <a:t>complex</a:t>
            </a:r>
          </a:p>
        </p:txBody>
      </p:sp>
      <p:sp>
        <p:nvSpPr>
          <p:cNvPr id="24" name="TextBox 16"/>
          <p:cNvSpPr txBox="1"/>
          <p:nvPr/>
        </p:nvSpPr>
        <p:spPr>
          <a:xfrm>
            <a:off x="2792730" y="3978520"/>
            <a:ext cx="1948815" cy="521970"/>
          </a:xfrm>
          <a:prstGeom prst="rect">
            <a:avLst/>
          </a:prstGeom>
          <a:noFill/>
          <a:ln>
            <a:noFill/>
          </a:ln>
        </p:spPr>
        <p:txBody>
          <a:bodyPr wrap="square" rtlCol="0">
            <a:spAutoFit/>
          </a:bodyPr>
          <a:lstStyle/>
          <a:p>
            <a:r>
              <a:rPr lang="en-US" sz="2800" dirty="0">
                <a:solidFill>
                  <a:srgbClr val="FF0000"/>
                </a:solidFill>
                <a:latin typeface="Calibri" panose="020F0502020204030204" pitchFamily="34" charset="0"/>
                <a:cs typeface="Times New Roman" panose="02020603050405020304" pitchFamily="18" charset="0"/>
              </a:rPr>
              <a:t>variety</a:t>
            </a:r>
          </a:p>
        </p:txBody>
      </p:sp>
      <p:sp>
        <p:nvSpPr>
          <p:cNvPr id="25" name="TextBox 16"/>
          <p:cNvSpPr txBox="1"/>
          <p:nvPr/>
        </p:nvSpPr>
        <p:spPr>
          <a:xfrm>
            <a:off x="2792730" y="4417305"/>
            <a:ext cx="1948815" cy="521970"/>
          </a:xfrm>
          <a:prstGeom prst="rect">
            <a:avLst/>
          </a:prstGeom>
          <a:noFill/>
          <a:ln>
            <a:noFill/>
          </a:ln>
        </p:spPr>
        <p:txBody>
          <a:bodyPr wrap="square" rtlCol="0">
            <a:spAutoFit/>
          </a:bodyPr>
          <a:lstStyle/>
          <a:p>
            <a:r>
              <a:rPr lang="en-US" sz="2800" dirty="0">
                <a:solidFill>
                  <a:srgbClr val="FF0000"/>
                </a:solidFill>
                <a:latin typeface="Calibri" panose="020F0502020204030204" pitchFamily="34" charset="0"/>
                <a:cs typeface="Times New Roman" panose="02020603050405020304" pitchFamily="18" charset="0"/>
              </a:rPr>
              <a:t>mild</a:t>
            </a:r>
          </a:p>
        </p:txBody>
      </p:sp>
      <p:sp>
        <p:nvSpPr>
          <p:cNvPr id="26" name="TextBox 16"/>
          <p:cNvSpPr txBox="1"/>
          <p:nvPr/>
        </p:nvSpPr>
        <p:spPr>
          <a:xfrm>
            <a:off x="2792730" y="4844025"/>
            <a:ext cx="1948815" cy="521970"/>
          </a:xfrm>
          <a:prstGeom prst="rect">
            <a:avLst/>
          </a:prstGeom>
          <a:noFill/>
          <a:ln>
            <a:noFill/>
          </a:ln>
        </p:spPr>
        <p:txBody>
          <a:bodyPr wrap="square" rtlCol="0">
            <a:spAutoFit/>
          </a:bodyPr>
          <a:lstStyle/>
          <a:p>
            <a:r>
              <a:rPr lang="en-US" sz="2800" dirty="0">
                <a:solidFill>
                  <a:srgbClr val="FF0000"/>
                </a:solidFill>
                <a:latin typeface="Calibri" panose="020F0502020204030204" pitchFamily="34" charset="0"/>
                <a:cs typeface="Times New Roman" panose="02020603050405020304" pitchFamily="18" charset="0"/>
              </a:rPr>
              <a:t>swell</a:t>
            </a:r>
          </a:p>
        </p:txBody>
      </p:sp>
      <p:sp>
        <p:nvSpPr>
          <p:cNvPr id="27" name="TextBox 16"/>
          <p:cNvSpPr txBox="1"/>
          <p:nvPr/>
        </p:nvSpPr>
        <p:spPr>
          <a:xfrm>
            <a:off x="2792730" y="5258680"/>
            <a:ext cx="1948815" cy="521970"/>
          </a:xfrm>
          <a:prstGeom prst="rect">
            <a:avLst/>
          </a:prstGeom>
          <a:noFill/>
          <a:ln>
            <a:noFill/>
          </a:ln>
        </p:spPr>
        <p:txBody>
          <a:bodyPr wrap="square" rtlCol="0">
            <a:spAutoFit/>
          </a:bodyPr>
          <a:lstStyle/>
          <a:p>
            <a:r>
              <a:rPr lang="en-US" sz="2800" dirty="0">
                <a:solidFill>
                  <a:srgbClr val="FF0000"/>
                </a:solidFill>
                <a:latin typeface="Calibri" panose="020F0502020204030204" pitchFamily="34" charset="0"/>
                <a:cs typeface="Times New Roman" panose="02020603050405020304" pitchFamily="18" charset="0"/>
              </a:rPr>
              <a:t>squeeze</a:t>
            </a:r>
          </a:p>
        </p:txBody>
      </p:sp>
      <p:sp>
        <p:nvSpPr>
          <p:cNvPr id="28" name="TextBox 16"/>
          <p:cNvSpPr txBox="1"/>
          <p:nvPr/>
        </p:nvSpPr>
        <p:spPr>
          <a:xfrm>
            <a:off x="2792730" y="5723500"/>
            <a:ext cx="1948815" cy="521970"/>
          </a:xfrm>
          <a:prstGeom prst="rect">
            <a:avLst/>
          </a:prstGeom>
          <a:noFill/>
          <a:ln>
            <a:noFill/>
          </a:ln>
        </p:spPr>
        <p:txBody>
          <a:bodyPr wrap="square" rtlCol="0">
            <a:spAutoFit/>
          </a:bodyPr>
          <a:lstStyle/>
          <a:p>
            <a:r>
              <a:rPr lang="en-US" sz="2800" dirty="0">
                <a:solidFill>
                  <a:srgbClr val="FF0000"/>
                </a:solidFill>
                <a:latin typeface="Calibri" panose="020F0502020204030204" pitchFamily="34" charset="0"/>
                <a:cs typeface="Times New Roman" panose="02020603050405020304" pitchFamily="18" charset="0"/>
              </a:rPr>
              <a:t>vital</a:t>
            </a:r>
          </a:p>
        </p:txBody>
      </p:sp>
      <p:sp>
        <p:nvSpPr>
          <p:cNvPr id="30" name="TextBox 16"/>
          <p:cNvSpPr txBox="1"/>
          <p:nvPr/>
        </p:nvSpPr>
        <p:spPr>
          <a:xfrm>
            <a:off x="2792730" y="6093705"/>
            <a:ext cx="1049020" cy="521970"/>
          </a:xfrm>
          <a:prstGeom prst="rect">
            <a:avLst/>
          </a:prstGeom>
          <a:noFill/>
          <a:ln>
            <a:noFill/>
          </a:ln>
        </p:spPr>
        <p:txBody>
          <a:bodyPr wrap="square" rtlCol="0">
            <a:spAutoFit/>
          </a:bodyPr>
          <a:lstStyle/>
          <a:p>
            <a:r>
              <a:rPr lang="en-US" sz="2800" dirty="0">
                <a:solidFill>
                  <a:srgbClr val="FF0000"/>
                </a:solidFill>
                <a:latin typeface="Calibri" panose="020F0502020204030204" pitchFamily="34" charset="0"/>
                <a:cs typeface="Times New Roman" panose="02020603050405020304" pitchFamily="18" charset="0"/>
              </a:rPr>
              <a:t>pour</a:t>
            </a:r>
          </a:p>
        </p:txBody>
      </p:sp>
      <p:sp>
        <p:nvSpPr>
          <p:cNvPr id="8" name="TextBox 16"/>
          <p:cNvSpPr txBox="1"/>
          <p:nvPr/>
        </p:nvSpPr>
        <p:spPr>
          <a:xfrm>
            <a:off x="7449820" y="2225285"/>
            <a:ext cx="961390" cy="521970"/>
          </a:xfrm>
          <a:prstGeom prst="rect">
            <a:avLst/>
          </a:prstGeom>
          <a:noFill/>
        </p:spPr>
        <p:txBody>
          <a:bodyPr wrap="square" rtlCol="0">
            <a:spAutoFit/>
          </a:bodyPr>
          <a:lstStyle/>
          <a:p>
            <a:r>
              <a:rPr lang="en-US" sz="2800" dirty="0">
                <a:solidFill>
                  <a:srgbClr val="FF0000"/>
                </a:solidFill>
                <a:latin typeface="Calibri" panose="020F0502020204030204" pitchFamily="34" charset="0"/>
                <a:cs typeface="Times New Roman" panose="02020603050405020304" pitchFamily="18" charset="0"/>
              </a:rPr>
              <a:t>bled</a:t>
            </a:r>
          </a:p>
        </p:txBody>
      </p:sp>
      <p:sp>
        <p:nvSpPr>
          <p:cNvPr id="9" name="TextBox 16"/>
          <p:cNvSpPr txBox="1"/>
          <p:nvPr/>
        </p:nvSpPr>
        <p:spPr>
          <a:xfrm>
            <a:off x="6488430" y="2225285"/>
            <a:ext cx="961390" cy="521970"/>
          </a:xfrm>
          <a:prstGeom prst="rect">
            <a:avLst/>
          </a:prstGeom>
          <a:noFill/>
        </p:spPr>
        <p:txBody>
          <a:bodyPr wrap="square" rtlCol="0">
            <a:spAutoFit/>
          </a:bodyPr>
          <a:lstStyle/>
          <a:p>
            <a:r>
              <a:rPr lang="en-US" sz="2800" dirty="0">
                <a:solidFill>
                  <a:srgbClr val="FF0000"/>
                </a:solidFill>
                <a:latin typeface="Calibri" panose="020F0502020204030204" pitchFamily="34" charset="0"/>
                <a:cs typeface="Times New Roman" panose="02020603050405020304" pitchFamily="18" charset="0"/>
              </a:rPr>
              <a:t> bled</a:t>
            </a:r>
          </a:p>
        </p:txBody>
      </p:sp>
      <p:sp>
        <p:nvSpPr>
          <p:cNvPr id="11" name="文本框 10"/>
          <p:cNvSpPr txBox="1"/>
          <p:nvPr/>
        </p:nvSpPr>
        <p:spPr>
          <a:xfrm>
            <a:off x="6554470" y="4844025"/>
            <a:ext cx="1275715" cy="521970"/>
          </a:xfrm>
          <a:prstGeom prst="rect">
            <a:avLst/>
          </a:prstGeom>
          <a:noFill/>
        </p:spPr>
        <p:txBody>
          <a:bodyPr wrap="none" rtlCol="0" anchor="t">
            <a:spAutoFit/>
          </a:bodyPr>
          <a:lstStyle/>
          <a:p>
            <a:r>
              <a:rPr sz="2800" dirty="0">
                <a:solidFill>
                  <a:srgbClr val="FF0000"/>
                </a:solidFill>
                <a:latin typeface="Calibri" panose="020F0502020204030204" pitchFamily="34" charset="0"/>
                <a:ea typeface="宋体" panose="02010600030101010101" pitchFamily="2" charset="-122"/>
                <a:cs typeface="Calibri" panose="020F0502020204030204" pitchFamily="34" charset="0"/>
                <a:sym typeface="+mn-ea"/>
              </a:rPr>
              <a:t>swelled</a:t>
            </a:r>
            <a:endParaRPr lang="zh-CN" altLang="en-US" sz="2800" dirty="0">
              <a:solidFill>
                <a:srgbClr val="FF0000"/>
              </a:solidFill>
              <a:latin typeface="Calibri" panose="020F0502020204030204" pitchFamily="34" charset="0"/>
              <a:ea typeface="宋体" panose="02010600030101010101" pitchFamily="2" charset="-122"/>
              <a:cs typeface="Calibri" panose="020F0502020204030204" pitchFamily="34" charset="0"/>
              <a:sym typeface="+mn-ea"/>
            </a:endParaRPr>
          </a:p>
        </p:txBody>
      </p:sp>
      <p:sp>
        <p:nvSpPr>
          <p:cNvPr id="12" name="文本框 11"/>
          <p:cNvSpPr txBox="1"/>
          <p:nvPr/>
        </p:nvSpPr>
        <p:spPr>
          <a:xfrm>
            <a:off x="7915275" y="4844025"/>
            <a:ext cx="1289050" cy="521970"/>
          </a:xfrm>
          <a:prstGeom prst="rect">
            <a:avLst/>
          </a:prstGeom>
          <a:noFill/>
        </p:spPr>
        <p:txBody>
          <a:bodyPr wrap="none" rtlCol="0" anchor="t">
            <a:spAutoFit/>
          </a:bodyPr>
          <a:lstStyle/>
          <a:p>
            <a:r>
              <a:rPr sz="2800" dirty="0">
                <a:solidFill>
                  <a:srgbClr val="FF0000"/>
                </a:solidFill>
                <a:latin typeface="Calibri" panose="020F0502020204030204" pitchFamily="34" charset="0"/>
                <a:ea typeface="宋体" panose="02010600030101010101" pitchFamily="2" charset="-122"/>
                <a:cs typeface="Calibri" panose="020F0502020204030204" pitchFamily="34" charset="0"/>
                <a:sym typeface="+mn-ea"/>
              </a:rPr>
              <a:t>sw</a:t>
            </a:r>
            <a:r>
              <a:rPr lang="en-US" sz="2800" dirty="0">
                <a:solidFill>
                  <a:srgbClr val="FF0000"/>
                </a:solidFill>
                <a:latin typeface="Calibri" panose="020F0502020204030204" pitchFamily="34" charset="0"/>
                <a:ea typeface="宋体" panose="02010600030101010101" pitchFamily="2" charset="-122"/>
                <a:cs typeface="Calibri" panose="020F0502020204030204" pitchFamily="34" charset="0"/>
                <a:sym typeface="+mn-ea"/>
              </a:rPr>
              <a:t>ollen</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linds(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linds(horizontal)">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linds(horizont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blinds(horizontal)">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blinds(horizontal)">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blinds(horizontal)">
                                      <p:cBhvr>
                                        <p:cTn id="41" dur="5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blinds(horizontal)">
                                      <p:cBhvr>
                                        <p:cTn id="46" dur="500"/>
                                        <p:tgtEl>
                                          <p:spTgt spid="24"/>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blinds(horizontal)">
                                      <p:cBhvr>
                                        <p:cTn id="51" dur="500"/>
                                        <p:tgtEl>
                                          <p:spTgt spid="25"/>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blinds(horizontal)">
                                      <p:cBhvr>
                                        <p:cTn id="56" dur="500"/>
                                        <p:tgtEl>
                                          <p:spTgt spid="26"/>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blinds(horizontal)">
                                      <p:cBhvr>
                                        <p:cTn id="61" dur="500"/>
                                        <p:tgtEl>
                                          <p:spTgt spid="11"/>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blinds(horizontal)">
                                      <p:cBhvr>
                                        <p:cTn id="66" dur="500"/>
                                        <p:tgtEl>
                                          <p:spTgt spid="12"/>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blinds(horizontal)">
                                      <p:cBhvr>
                                        <p:cTn id="71" dur="500"/>
                                        <p:tgtEl>
                                          <p:spTgt spid="27"/>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grpId="0" nodeType="click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blinds(horizontal)">
                                      <p:cBhvr>
                                        <p:cTn id="76" dur="500"/>
                                        <p:tgtEl>
                                          <p:spTgt spid="28"/>
                                        </p:tgtEl>
                                      </p:cBhvr>
                                    </p:animEffect>
                                  </p:childTnLst>
                                </p:cTn>
                              </p:par>
                            </p:childTnLst>
                          </p:cTn>
                        </p:par>
                      </p:childTnLst>
                    </p:cTn>
                  </p:par>
                  <p:par>
                    <p:cTn id="77" fill="hold">
                      <p:stCondLst>
                        <p:cond delay="indefinite"/>
                      </p:stCondLst>
                      <p:childTnLst>
                        <p:par>
                          <p:cTn id="78" fill="hold">
                            <p:stCondLst>
                              <p:cond delay="0"/>
                            </p:stCondLst>
                            <p:childTnLst>
                              <p:par>
                                <p:cTn id="79" presetID="3" presetClass="entr" presetSubtype="10" fill="hold" grpId="0" nodeType="click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blinds(horizontal)">
                                      <p:cBhvr>
                                        <p:cTn id="81" dur="500"/>
                                        <p:tgtEl>
                                          <p:spTgt spid="30"/>
                                        </p:tgtEl>
                                      </p:cBhvr>
                                    </p:animEffect>
                                  </p:childTnLst>
                                </p:cTn>
                              </p:par>
                            </p:childTnLst>
                          </p:cTn>
                        </p:par>
                      </p:childTnLst>
                    </p:cTn>
                  </p:par>
                  <p:par>
                    <p:cTn id="82" fill="hold">
                      <p:stCondLst>
                        <p:cond delay="indefinite"/>
                      </p:stCondLst>
                      <p:childTnLst>
                        <p:par>
                          <p:cTn id="83" fill="hold">
                            <p:stCondLst>
                              <p:cond delay="0"/>
                            </p:stCondLst>
                            <p:childTnLst>
                              <p:par>
                                <p:cTn id="84" presetID="26" presetClass="emph" presetSubtype="0" fill="hold" grpId="0" nodeType="clickEffect">
                                  <p:stCondLst>
                                    <p:cond delay="0"/>
                                  </p:stCondLst>
                                  <p:childTnLst>
                                    <p:animEffect transition="out" filter="fade">
                                      <p:cBhvr>
                                        <p:cTn id="85" dur="500" tmFilter="0, 0; .2, .5; .8, .5; 1, 0"/>
                                        <p:tgtEl>
                                          <p:spTgt spid="21"/>
                                        </p:tgtEl>
                                      </p:cBhvr>
                                    </p:animEffect>
                                    <p:animScale>
                                      <p:cBhvr>
                                        <p:cTn id="86" dur="250" autoRev="1" fill="hold"/>
                                        <p:tgtEl>
                                          <p:spTgt spid="2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7" grpId="0"/>
      <p:bldP spid="4" grpId="0"/>
      <p:bldP spid="5" grpId="0"/>
      <p:bldP spid="18" grpId="0"/>
      <p:bldP spid="19" grpId="0"/>
      <p:bldP spid="20" grpId="0"/>
      <p:bldP spid="24" grpId="0"/>
      <p:bldP spid="25" grpId="0"/>
      <p:bldP spid="26" grpId="0"/>
      <p:bldP spid="27" grpId="0"/>
      <p:bldP spid="28" grpId="0"/>
      <p:bldP spid="30" grpId="0"/>
      <p:bldP spid="8" grpId="0"/>
      <p:bldP spid="9"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平行四边形 20"/>
          <p:cNvSpPr/>
          <p:nvPr/>
        </p:nvSpPr>
        <p:spPr>
          <a:xfrm>
            <a:off x="1160311" y="391419"/>
            <a:ext cx="2700670" cy="699576"/>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22" name="Rectangle 18"/>
          <p:cNvSpPr>
            <a:spLocks noChangeArrowheads="1"/>
          </p:cNvSpPr>
          <p:nvPr/>
        </p:nvSpPr>
        <p:spPr bwMode="auto">
          <a:xfrm>
            <a:off x="1728086" y="507842"/>
            <a:ext cx="1422400" cy="4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zh-CN" altLang="en-US" sz="2800" dirty="0">
                <a:solidFill>
                  <a:schemeClr val="bg1"/>
                </a:solidFill>
                <a:latin typeface="Arial" panose="020B0604020202020204"/>
                <a:ea typeface="微软雅黑" panose="020B0503020204020204" charset="-122"/>
                <a:cs typeface="宋体" panose="02010600030101010101" pitchFamily="2" charset="-122"/>
                <a:sym typeface="Arial" panose="020B0604020202020204"/>
              </a:rPr>
              <a:t>重点单词</a:t>
            </a:r>
          </a:p>
        </p:txBody>
      </p:sp>
      <p:sp>
        <p:nvSpPr>
          <p:cNvPr id="23" name="平行四边形 22"/>
          <p:cNvSpPr/>
          <p:nvPr/>
        </p:nvSpPr>
        <p:spPr>
          <a:xfrm>
            <a:off x="3750119" y="391420"/>
            <a:ext cx="745738" cy="699576"/>
          </a:xfrm>
          <a:prstGeom prst="parallelogram">
            <a:avLst/>
          </a:prstGeom>
          <a:solidFill>
            <a:srgbClr val="7ED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7" name="椭圆 6"/>
          <p:cNvSpPr/>
          <p:nvPr/>
        </p:nvSpPr>
        <p:spPr>
          <a:xfrm>
            <a:off x="1283949" y="2303047"/>
            <a:ext cx="257564" cy="247650"/>
          </a:xfrm>
          <a:prstGeom prst="ellipse">
            <a:avLst/>
          </a:prstGeom>
          <a:solidFill>
            <a:srgbClr val="22ACEC"/>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sym typeface="Arial" panose="020B0604020202020204"/>
            </a:endParaRPr>
          </a:p>
        </p:txBody>
      </p:sp>
      <p:sp>
        <p:nvSpPr>
          <p:cNvPr id="10" name="椭圆 9"/>
          <p:cNvSpPr/>
          <p:nvPr/>
        </p:nvSpPr>
        <p:spPr>
          <a:xfrm>
            <a:off x="1283949" y="3811214"/>
            <a:ext cx="257564" cy="247650"/>
          </a:xfrm>
          <a:prstGeom prst="ellipse">
            <a:avLst/>
          </a:prstGeom>
          <a:solidFill>
            <a:srgbClr val="22ACEC"/>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sym typeface="Arial" panose="020B0604020202020204"/>
            </a:endParaRPr>
          </a:p>
        </p:txBody>
      </p:sp>
      <p:sp>
        <p:nvSpPr>
          <p:cNvPr id="14" name="椭圆 13"/>
          <p:cNvSpPr/>
          <p:nvPr/>
        </p:nvSpPr>
        <p:spPr>
          <a:xfrm>
            <a:off x="1283857" y="5769014"/>
            <a:ext cx="257564" cy="247650"/>
          </a:xfrm>
          <a:prstGeom prst="ellipse">
            <a:avLst/>
          </a:prstGeom>
          <a:solidFill>
            <a:srgbClr val="22ACEC"/>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sym typeface="Arial" panose="020B0604020202020204"/>
            </a:endParaRPr>
          </a:p>
        </p:txBody>
      </p:sp>
      <p:pic>
        <p:nvPicPr>
          <p:cNvPr id="2" name="图片 1" descr="66"/>
          <p:cNvPicPr>
            <a:picLocks noChangeAspect="1"/>
          </p:cNvPicPr>
          <p:nvPr/>
        </p:nvPicPr>
        <p:blipFill>
          <a:blip r:embed="rId4"/>
          <a:stretch>
            <a:fillRect/>
          </a:stretch>
        </p:blipFill>
        <p:spPr>
          <a:xfrm>
            <a:off x="327660" y="344222"/>
            <a:ext cx="762000" cy="746760"/>
          </a:xfrm>
          <a:prstGeom prst="rect">
            <a:avLst/>
          </a:prstGeom>
        </p:spPr>
      </p:pic>
      <p:sp>
        <p:nvSpPr>
          <p:cNvPr id="3" name="矩形 2"/>
          <p:cNvSpPr/>
          <p:nvPr/>
        </p:nvSpPr>
        <p:spPr>
          <a:xfrm>
            <a:off x="2327275" y="1363297"/>
            <a:ext cx="9878060" cy="5323205"/>
          </a:xfrm>
          <a:prstGeom prst="rect">
            <a:avLst/>
          </a:prstGeom>
          <a:noFill/>
        </p:spPr>
        <p:txBody>
          <a:bodyPr wrap="square">
            <a:spAutoFit/>
          </a:bodyPr>
          <a:lstStyle/>
          <a:p>
            <a:pPr>
              <a:lnSpc>
                <a:spcPts val="3400"/>
              </a:lnSpc>
            </a:pP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13. ________         </a:t>
            </a:r>
            <a:r>
              <a:rPr sz="2800" dirty="0">
                <a:latin typeface="Times New Roman" panose="02020603050405020304" pitchFamily="18" charset="0"/>
                <a:ea typeface="宋体" panose="02010600030101010101" pitchFamily="2" charset="-122"/>
                <a:cs typeface="Times New Roman" panose="02020603050405020304" pitchFamily="18" charset="0"/>
              </a:rPr>
              <a:t>adj. 牢的；紧的；紧密的</a:t>
            </a:r>
          </a:p>
          <a:p>
            <a:pPr>
              <a:lnSpc>
                <a:spcPts val="3400"/>
              </a:lnSpc>
            </a:pP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14. ________     	</a:t>
            </a:r>
            <a:r>
              <a:rPr sz="2800" dirty="0">
                <a:latin typeface="Times New Roman" panose="02020603050405020304" pitchFamily="18" charset="0"/>
                <a:ea typeface="宋体" panose="02010600030101010101" pitchFamily="2" charset="-122"/>
                <a:cs typeface="Times New Roman" panose="02020603050405020304" pitchFamily="18" charset="0"/>
              </a:rPr>
              <a:t>adj. （动作）稳定有力的；坚定的</a:t>
            </a:r>
          </a:p>
          <a:p>
            <a:pPr>
              <a:lnSpc>
                <a:spcPts val="3400"/>
              </a:lnSpc>
            </a:pP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15. ________   	</a:t>
            </a:r>
            <a:r>
              <a:rPr sz="2800" dirty="0" err="1">
                <a:latin typeface="Times New Roman" panose="02020603050405020304" pitchFamily="18" charset="0"/>
                <a:ea typeface="宋体" panose="02010600030101010101" pitchFamily="2" charset="-122"/>
                <a:cs typeface="Times New Roman" panose="02020603050405020304" pitchFamily="18" charset="0"/>
              </a:rPr>
              <a:t>vt.</a:t>
            </a:r>
            <a:r>
              <a:rPr sz="2800" dirty="0">
                <a:latin typeface="Times New Roman" panose="02020603050405020304" pitchFamily="18" charset="0"/>
                <a:ea typeface="宋体" panose="02010600030101010101" pitchFamily="2" charset="-122"/>
                <a:cs typeface="Times New Roman" panose="02020603050405020304" pitchFamily="18" charset="0"/>
              </a:rPr>
              <a:t> &amp; vi. </a:t>
            </a:r>
            <a:r>
              <a:rPr sz="2800" dirty="0" err="1">
                <a:latin typeface="Times New Roman" panose="02020603050405020304" pitchFamily="18" charset="0"/>
                <a:ea typeface="宋体" panose="02010600030101010101" pitchFamily="2" charset="-122"/>
                <a:cs typeface="Times New Roman" panose="02020603050405020304" pitchFamily="18" charset="0"/>
              </a:rPr>
              <a:t>刺；戳；刺伤</a:t>
            </a: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  </a:t>
            </a:r>
          </a:p>
          <a:p>
            <a:pPr>
              <a:lnSpc>
                <a:spcPts val="3400"/>
              </a:lnSpc>
            </a:pP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16. ________   	</a:t>
            </a:r>
            <a:r>
              <a:rPr sz="2800" dirty="0">
                <a:latin typeface="Times New Roman" panose="02020603050405020304" pitchFamily="18" charset="0"/>
                <a:ea typeface="宋体" panose="02010600030101010101" pitchFamily="2" charset="-122"/>
                <a:cs typeface="Times New Roman" panose="02020603050405020304" pitchFamily="18" charset="0"/>
              </a:rPr>
              <a:t>vt. &amp; vi. 治疗；对待；款待 n. 款待；招待</a:t>
            </a:r>
          </a:p>
          <a:p>
            <a:pPr>
              <a:lnSpc>
                <a:spcPts val="3400"/>
              </a:lnSpc>
            </a:pP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17. ________   	</a:t>
            </a:r>
            <a:r>
              <a:rPr sz="2800" dirty="0" err="1">
                <a:latin typeface="Times New Roman" panose="02020603050405020304" pitchFamily="18" charset="0"/>
                <a:ea typeface="宋体" panose="02010600030101010101" pitchFamily="2" charset="-122"/>
                <a:cs typeface="Times New Roman" panose="02020603050405020304" pitchFamily="18" charset="0"/>
              </a:rPr>
              <a:t>vt.</a:t>
            </a:r>
            <a:r>
              <a:rPr sz="2800" dirty="0">
                <a:latin typeface="Times New Roman" panose="02020603050405020304" pitchFamily="18" charset="0"/>
                <a:ea typeface="宋体" panose="02010600030101010101" pitchFamily="2" charset="-122"/>
                <a:cs typeface="Times New Roman" panose="02020603050405020304" pitchFamily="18" charset="0"/>
              </a:rPr>
              <a:t> </a:t>
            </a:r>
            <a:r>
              <a:rPr sz="2800" dirty="0" err="1">
                <a:latin typeface="Times New Roman" panose="02020603050405020304" pitchFamily="18" charset="0"/>
                <a:ea typeface="宋体" panose="02010600030101010101" pitchFamily="2" charset="-122"/>
                <a:cs typeface="Times New Roman" panose="02020603050405020304" pitchFamily="18" charset="0"/>
              </a:rPr>
              <a:t>涂；应用</a:t>
            </a:r>
            <a:r>
              <a:rPr sz="2800" dirty="0">
                <a:latin typeface="Times New Roman" panose="02020603050405020304" pitchFamily="18" charset="0"/>
                <a:ea typeface="宋体" panose="02010600030101010101" pitchFamily="2" charset="-122"/>
                <a:cs typeface="Times New Roman" panose="02020603050405020304" pitchFamily="18" charset="0"/>
              </a:rPr>
              <a:t> vi. </a:t>
            </a:r>
            <a:r>
              <a:rPr sz="2800" dirty="0" err="1">
                <a:latin typeface="Times New Roman" panose="02020603050405020304" pitchFamily="18" charset="0"/>
                <a:ea typeface="宋体" panose="02010600030101010101" pitchFamily="2" charset="-122"/>
                <a:cs typeface="Times New Roman" panose="02020603050405020304" pitchFamily="18" charset="0"/>
              </a:rPr>
              <a:t>申请；使用；有效</a:t>
            </a:r>
            <a:endParaRPr sz="2800" dirty="0">
              <a:latin typeface="Times New Roman" panose="02020603050405020304" pitchFamily="18" charset="0"/>
              <a:ea typeface="宋体" panose="02010600030101010101" pitchFamily="2" charset="-122"/>
              <a:cs typeface="Times New Roman" panose="02020603050405020304" pitchFamily="18" charset="0"/>
            </a:endParaRPr>
          </a:p>
          <a:p>
            <a:pPr>
              <a:lnSpc>
                <a:spcPts val="3400"/>
              </a:lnSpc>
            </a:pP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18. ________   	</a:t>
            </a:r>
            <a:r>
              <a:rPr sz="2800" dirty="0">
                <a:latin typeface="Times New Roman" panose="02020603050405020304" pitchFamily="18" charset="0"/>
                <a:ea typeface="宋体" panose="02010600030101010101" pitchFamily="2" charset="-122"/>
                <a:cs typeface="Times New Roman" panose="02020603050405020304" pitchFamily="18" charset="0"/>
              </a:rPr>
              <a:t>n. 压力；挤压；压迫（感）</a:t>
            </a:r>
          </a:p>
          <a:p>
            <a:pPr>
              <a:lnSpc>
                <a:spcPts val="3400"/>
              </a:lnSpc>
            </a:pP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19. ________   	</a:t>
            </a:r>
            <a:r>
              <a:rPr sz="2800" dirty="0">
                <a:latin typeface="Times New Roman" panose="02020603050405020304" pitchFamily="18" charset="0"/>
                <a:ea typeface="宋体" panose="02010600030101010101" pitchFamily="2" charset="-122"/>
                <a:cs typeface="Times New Roman" panose="02020603050405020304" pitchFamily="18" charset="0"/>
              </a:rPr>
              <a:t>adj. 潮湿的</a:t>
            </a:r>
          </a:p>
          <a:p>
            <a:pPr>
              <a:lnSpc>
                <a:spcPts val="3400"/>
              </a:lnSpc>
            </a:pP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20. ________   	</a:t>
            </a:r>
            <a:r>
              <a:rPr sz="2800" dirty="0">
                <a:latin typeface="Times New Roman" panose="02020603050405020304" pitchFamily="18" charset="0"/>
                <a:ea typeface="宋体" panose="02010600030101010101" pitchFamily="2" charset="-122"/>
                <a:cs typeface="Times New Roman" panose="02020603050405020304" pitchFamily="18" charset="0"/>
              </a:rPr>
              <a:t>n. 症状；征兆</a:t>
            </a:r>
          </a:p>
          <a:p>
            <a:pPr>
              <a:lnSpc>
                <a:spcPts val="3400"/>
              </a:lnSpc>
            </a:pP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21. ________   	</a:t>
            </a:r>
            <a:r>
              <a:rPr sz="2800" dirty="0">
                <a:latin typeface="Times New Roman" panose="02020603050405020304" pitchFamily="18" charset="0"/>
                <a:ea typeface="宋体" panose="02010600030101010101" pitchFamily="2" charset="-122"/>
                <a:cs typeface="Times New Roman" panose="02020603050405020304" pitchFamily="18" charset="0"/>
              </a:rPr>
              <a:t>adj. 难以忍受的；不能容忍的</a:t>
            </a:r>
          </a:p>
          <a:p>
            <a:pPr>
              <a:lnSpc>
                <a:spcPts val="3400"/>
              </a:lnSpc>
            </a:pP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22.________   	</a:t>
            </a:r>
            <a:r>
              <a:rPr sz="2800" dirty="0">
                <a:latin typeface="Times New Roman" panose="02020603050405020304" pitchFamily="18" charset="0"/>
                <a:ea typeface="宋体" panose="02010600030101010101" pitchFamily="2" charset="-122"/>
                <a:cs typeface="Times New Roman" panose="02020603050405020304" pitchFamily="18" charset="0"/>
              </a:rPr>
              <a:t>n. 屏障；障碍（物）</a:t>
            </a:r>
          </a:p>
          <a:p>
            <a:pPr>
              <a:lnSpc>
                <a:spcPts val="3400"/>
              </a:lnSpc>
            </a:pP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23. ________      	</a:t>
            </a:r>
            <a:r>
              <a:rPr sz="2800" dirty="0">
                <a:latin typeface="Times New Roman" panose="02020603050405020304" pitchFamily="18" charset="0"/>
                <a:ea typeface="宋体" panose="02010600030101010101" pitchFamily="2" charset="-122"/>
                <a:cs typeface="Times New Roman" panose="02020603050405020304" pitchFamily="18" charset="0"/>
              </a:rPr>
              <a:t>n. </a:t>
            </a:r>
            <a:r>
              <a:rPr sz="2800" dirty="0" err="1">
                <a:latin typeface="Times New Roman" panose="02020603050405020304" pitchFamily="18" charset="0"/>
                <a:ea typeface="宋体" panose="02010600030101010101" pitchFamily="2" charset="-122"/>
                <a:cs typeface="Times New Roman" panose="02020603050405020304" pitchFamily="18" charset="0"/>
              </a:rPr>
              <a:t>损伤；伤害</a:t>
            </a:r>
            <a:endParaRPr sz="2800" dirty="0">
              <a:latin typeface="Times New Roman" panose="02020603050405020304" pitchFamily="18" charset="0"/>
              <a:ea typeface="宋体" panose="02010600030101010101" pitchFamily="2" charset="-122"/>
              <a:cs typeface="Times New Roman" panose="02020603050405020304" pitchFamily="18" charset="0"/>
            </a:endParaRPr>
          </a:p>
          <a:p>
            <a:pPr>
              <a:lnSpc>
                <a:spcPts val="3400"/>
              </a:lnSpc>
            </a:pP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24.________   	</a:t>
            </a:r>
            <a:r>
              <a:rPr sz="2800" dirty="0">
                <a:latin typeface="Times New Roman" panose="02020603050405020304" pitchFamily="18" charset="0"/>
                <a:ea typeface="宋体" panose="02010600030101010101" pitchFamily="2" charset="-122"/>
                <a:cs typeface="Times New Roman" panose="02020603050405020304" pitchFamily="18" charset="0"/>
              </a:rPr>
              <a:t>n. 器官</a:t>
            </a:r>
          </a:p>
        </p:txBody>
      </p:sp>
      <p:sp>
        <p:nvSpPr>
          <p:cNvPr id="17" name="TextBox 16"/>
          <p:cNvSpPr txBox="1"/>
          <p:nvPr/>
        </p:nvSpPr>
        <p:spPr>
          <a:xfrm>
            <a:off x="2876339" y="1363118"/>
            <a:ext cx="1619261" cy="521970"/>
          </a:xfrm>
          <a:prstGeom prst="rect">
            <a:avLst/>
          </a:prstGeom>
          <a:noFill/>
        </p:spPr>
        <p:txBody>
          <a:bodyPr wrap="square" rtlCol="0">
            <a:spAutoFit/>
          </a:bodyPr>
          <a:lstStyle/>
          <a:p>
            <a:r>
              <a:rPr lang="en-US" sz="2800" dirty="0">
                <a:solidFill>
                  <a:srgbClr val="FF0000"/>
                </a:solidFill>
                <a:latin typeface="Calibri" panose="020F0502020204030204" pitchFamily="34" charset="0"/>
                <a:cs typeface="Times New Roman" panose="02020603050405020304" pitchFamily="18" charset="0"/>
              </a:rPr>
              <a:t>tight</a:t>
            </a:r>
          </a:p>
        </p:txBody>
      </p:sp>
      <p:sp>
        <p:nvSpPr>
          <p:cNvPr id="4" name="TextBox 16"/>
          <p:cNvSpPr txBox="1"/>
          <p:nvPr/>
        </p:nvSpPr>
        <p:spPr>
          <a:xfrm>
            <a:off x="2888615" y="1781127"/>
            <a:ext cx="1949450" cy="521970"/>
          </a:xfrm>
          <a:prstGeom prst="rect">
            <a:avLst/>
          </a:prstGeom>
          <a:noFill/>
        </p:spPr>
        <p:txBody>
          <a:bodyPr wrap="square" rtlCol="0">
            <a:spAutoFit/>
          </a:bodyPr>
          <a:lstStyle/>
          <a:p>
            <a:r>
              <a:rPr lang="en-US" sz="2800" dirty="0">
                <a:solidFill>
                  <a:srgbClr val="FF0000"/>
                </a:solidFill>
                <a:latin typeface="Calibri" panose="020F0502020204030204" pitchFamily="34" charset="0"/>
                <a:cs typeface="Times New Roman" panose="02020603050405020304" pitchFamily="18" charset="0"/>
              </a:rPr>
              <a:t>firm</a:t>
            </a:r>
          </a:p>
        </p:txBody>
      </p:sp>
      <p:sp>
        <p:nvSpPr>
          <p:cNvPr id="5" name="TextBox 16"/>
          <p:cNvSpPr txBox="1"/>
          <p:nvPr/>
        </p:nvSpPr>
        <p:spPr>
          <a:xfrm>
            <a:off x="2888615" y="2228802"/>
            <a:ext cx="1948815" cy="521970"/>
          </a:xfrm>
          <a:prstGeom prst="rect">
            <a:avLst/>
          </a:prstGeom>
          <a:noFill/>
        </p:spPr>
        <p:txBody>
          <a:bodyPr wrap="square" rtlCol="0">
            <a:spAutoFit/>
          </a:bodyPr>
          <a:lstStyle/>
          <a:p>
            <a:r>
              <a:rPr lang="en-US" sz="2800" dirty="0">
                <a:solidFill>
                  <a:srgbClr val="FF0000"/>
                </a:solidFill>
                <a:latin typeface="Calibri" panose="020F0502020204030204" pitchFamily="34" charset="0"/>
                <a:cs typeface="Times New Roman" panose="02020603050405020304" pitchFamily="18" charset="0"/>
              </a:rPr>
              <a:t>stab</a:t>
            </a:r>
          </a:p>
        </p:txBody>
      </p:sp>
      <p:sp>
        <p:nvSpPr>
          <p:cNvPr id="18" name="TextBox 16"/>
          <p:cNvSpPr txBox="1"/>
          <p:nvPr/>
        </p:nvSpPr>
        <p:spPr>
          <a:xfrm>
            <a:off x="2888615" y="2659332"/>
            <a:ext cx="1948815" cy="521970"/>
          </a:xfrm>
          <a:prstGeom prst="rect">
            <a:avLst/>
          </a:prstGeom>
          <a:noFill/>
        </p:spPr>
        <p:txBody>
          <a:bodyPr wrap="square" rtlCol="0">
            <a:spAutoFit/>
          </a:bodyPr>
          <a:lstStyle/>
          <a:p>
            <a:r>
              <a:rPr lang="en-US" sz="2800" dirty="0">
                <a:solidFill>
                  <a:srgbClr val="FF0000"/>
                </a:solidFill>
                <a:latin typeface="Calibri" panose="020F0502020204030204" pitchFamily="34" charset="0"/>
                <a:cs typeface="Times New Roman" panose="02020603050405020304" pitchFamily="18" charset="0"/>
              </a:rPr>
              <a:t>treat</a:t>
            </a:r>
          </a:p>
        </p:txBody>
      </p:sp>
      <p:sp>
        <p:nvSpPr>
          <p:cNvPr id="19" name="TextBox 16"/>
          <p:cNvSpPr txBox="1"/>
          <p:nvPr/>
        </p:nvSpPr>
        <p:spPr>
          <a:xfrm>
            <a:off x="2888615" y="3039062"/>
            <a:ext cx="1948815" cy="521970"/>
          </a:xfrm>
          <a:prstGeom prst="rect">
            <a:avLst/>
          </a:prstGeom>
          <a:noFill/>
          <a:ln>
            <a:noFill/>
          </a:ln>
        </p:spPr>
        <p:txBody>
          <a:bodyPr wrap="square" rtlCol="0">
            <a:spAutoFit/>
          </a:bodyPr>
          <a:lstStyle/>
          <a:p>
            <a:r>
              <a:rPr lang="en-US" sz="2800" dirty="0">
                <a:solidFill>
                  <a:srgbClr val="FF0000"/>
                </a:solidFill>
                <a:latin typeface="Calibri" panose="020F0502020204030204" pitchFamily="34" charset="0"/>
                <a:cs typeface="Times New Roman" panose="02020603050405020304" pitchFamily="18" charset="0"/>
              </a:rPr>
              <a:t>apply</a:t>
            </a:r>
          </a:p>
        </p:txBody>
      </p:sp>
      <p:sp>
        <p:nvSpPr>
          <p:cNvPr id="20" name="TextBox 16"/>
          <p:cNvSpPr txBox="1"/>
          <p:nvPr/>
        </p:nvSpPr>
        <p:spPr>
          <a:xfrm>
            <a:off x="2888615" y="3536902"/>
            <a:ext cx="1948815" cy="521970"/>
          </a:xfrm>
          <a:prstGeom prst="rect">
            <a:avLst/>
          </a:prstGeom>
          <a:noFill/>
          <a:ln>
            <a:noFill/>
          </a:ln>
        </p:spPr>
        <p:txBody>
          <a:bodyPr wrap="square" rtlCol="0">
            <a:spAutoFit/>
          </a:bodyPr>
          <a:lstStyle/>
          <a:p>
            <a:r>
              <a:rPr lang="en-US" sz="2800" dirty="0">
                <a:solidFill>
                  <a:srgbClr val="FF0000"/>
                </a:solidFill>
                <a:latin typeface="Calibri" panose="020F0502020204030204" pitchFamily="34" charset="0"/>
                <a:cs typeface="Times New Roman" panose="02020603050405020304" pitchFamily="18" charset="0"/>
              </a:rPr>
              <a:t>pressure</a:t>
            </a:r>
          </a:p>
        </p:txBody>
      </p:sp>
      <p:sp>
        <p:nvSpPr>
          <p:cNvPr id="24" name="TextBox 16"/>
          <p:cNvSpPr txBox="1"/>
          <p:nvPr/>
        </p:nvSpPr>
        <p:spPr>
          <a:xfrm>
            <a:off x="2888615" y="3976322"/>
            <a:ext cx="1948815" cy="521970"/>
          </a:xfrm>
          <a:prstGeom prst="rect">
            <a:avLst/>
          </a:prstGeom>
          <a:noFill/>
          <a:ln>
            <a:noFill/>
          </a:ln>
        </p:spPr>
        <p:txBody>
          <a:bodyPr wrap="square" rtlCol="0">
            <a:spAutoFit/>
          </a:bodyPr>
          <a:lstStyle/>
          <a:p>
            <a:r>
              <a:rPr lang="en-US" sz="2800" dirty="0">
                <a:solidFill>
                  <a:srgbClr val="FF0000"/>
                </a:solidFill>
                <a:latin typeface="Calibri" panose="020F0502020204030204" pitchFamily="34" charset="0"/>
                <a:cs typeface="Times New Roman" panose="02020603050405020304" pitchFamily="18" charset="0"/>
              </a:rPr>
              <a:t>damp</a:t>
            </a:r>
          </a:p>
        </p:txBody>
      </p:sp>
      <p:sp>
        <p:nvSpPr>
          <p:cNvPr id="25" name="TextBox 16"/>
          <p:cNvSpPr txBox="1"/>
          <p:nvPr/>
        </p:nvSpPr>
        <p:spPr>
          <a:xfrm>
            <a:off x="2888615" y="4390342"/>
            <a:ext cx="1948815" cy="521970"/>
          </a:xfrm>
          <a:prstGeom prst="rect">
            <a:avLst/>
          </a:prstGeom>
          <a:noFill/>
          <a:ln>
            <a:noFill/>
          </a:ln>
        </p:spPr>
        <p:txBody>
          <a:bodyPr wrap="square" rtlCol="0">
            <a:spAutoFit/>
          </a:bodyPr>
          <a:lstStyle/>
          <a:p>
            <a:r>
              <a:rPr lang="en-US" sz="2800" dirty="0">
                <a:solidFill>
                  <a:srgbClr val="FF0000"/>
                </a:solidFill>
                <a:latin typeface="Calibri" panose="020F0502020204030204" pitchFamily="34" charset="0"/>
                <a:cs typeface="Times New Roman" panose="02020603050405020304" pitchFamily="18" charset="0"/>
              </a:rPr>
              <a:t>symptom</a:t>
            </a:r>
          </a:p>
        </p:txBody>
      </p:sp>
      <p:sp>
        <p:nvSpPr>
          <p:cNvPr id="26" name="TextBox 16"/>
          <p:cNvSpPr txBox="1"/>
          <p:nvPr/>
        </p:nvSpPr>
        <p:spPr>
          <a:xfrm>
            <a:off x="2888615" y="4839287"/>
            <a:ext cx="1948815" cy="521970"/>
          </a:xfrm>
          <a:prstGeom prst="rect">
            <a:avLst/>
          </a:prstGeom>
          <a:noFill/>
          <a:ln>
            <a:noFill/>
          </a:ln>
        </p:spPr>
        <p:txBody>
          <a:bodyPr wrap="square" rtlCol="0">
            <a:spAutoFit/>
          </a:bodyPr>
          <a:lstStyle/>
          <a:p>
            <a:r>
              <a:rPr lang="en-US" sz="2800" dirty="0">
                <a:solidFill>
                  <a:srgbClr val="FF0000"/>
                </a:solidFill>
                <a:latin typeface="Calibri" panose="020F0502020204030204" pitchFamily="34" charset="0"/>
                <a:cs typeface="Times New Roman" panose="02020603050405020304" pitchFamily="18" charset="0"/>
              </a:rPr>
              <a:t>unbearable</a:t>
            </a:r>
          </a:p>
        </p:txBody>
      </p:sp>
      <p:sp>
        <p:nvSpPr>
          <p:cNvPr id="27" name="TextBox 16"/>
          <p:cNvSpPr txBox="1"/>
          <p:nvPr/>
        </p:nvSpPr>
        <p:spPr>
          <a:xfrm>
            <a:off x="2888615" y="5274262"/>
            <a:ext cx="1948815" cy="521970"/>
          </a:xfrm>
          <a:prstGeom prst="rect">
            <a:avLst/>
          </a:prstGeom>
          <a:noFill/>
          <a:ln>
            <a:noFill/>
          </a:ln>
        </p:spPr>
        <p:txBody>
          <a:bodyPr wrap="square" rtlCol="0">
            <a:spAutoFit/>
          </a:bodyPr>
          <a:lstStyle/>
          <a:p>
            <a:r>
              <a:rPr lang="en-US" sz="2800" dirty="0">
                <a:solidFill>
                  <a:srgbClr val="FF0000"/>
                </a:solidFill>
                <a:latin typeface="Calibri" panose="020F0502020204030204" pitchFamily="34" charset="0"/>
                <a:cs typeface="Times New Roman" panose="02020603050405020304" pitchFamily="18" charset="0"/>
              </a:rPr>
              <a:t>barrier</a:t>
            </a:r>
          </a:p>
        </p:txBody>
      </p:sp>
      <p:sp>
        <p:nvSpPr>
          <p:cNvPr id="28" name="TextBox 16"/>
          <p:cNvSpPr txBox="1"/>
          <p:nvPr/>
        </p:nvSpPr>
        <p:spPr>
          <a:xfrm>
            <a:off x="2888615" y="5707967"/>
            <a:ext cx="1948815" cy="521970"/>
          </a:xfrm>
          <a:prstGeom prst="rect">
            <a:avLst/>
          </a:prstGeom>
          <a:noFill/>
          <a:ln>
            <a:noFill/>
          </a:ln>
        </p:spPr>
        <p:txBody>
          <a:bodyPr wrap="square" rtlCol="0">
            <a:spAutoFit/>
          </a:bodyPr>
          <a:lstStyle/>
          <a:p>
            <a:r>
              <a:rPr lang="en-US" sz="2800" dirty="0">
                <a:solidFill>
                  <a:srgbClr val="FF0000"/>
                </a:solidFill>
                <a:latin typeface="Calibri" panose="020F0502020204030204" pitchFamily="34" charset="0"/>
                <a:cs typeface="Times New Roman" panose="02020603050405020304" pitchFamily="18" charset="0"/>
              </a:rPr>
              <a:t>injury</a:t>
            </a:r>
          </a:p>
        </p:txBody>
      </p:sp>
      <p:sp>
        <p:nvSpPr>
          <p:cNvPr id="30" name="TextBox 16"/>
          <p:cNvSpPr txBox="1"/>
          <p:nvPr/>
        </p:nvSpPr>
        <p:spPr>
          <a:xfrm>
            <a:off x="2888615" y="6100397"/>
            <a:ext cx="1948815" cy="521970"/>
          </a:xfrm>
          <a:prstGeom prst="rect">
            <a:avLst/>
          </a:prstGeom>
          <a:noFill/>
        </p:spPr>
        <p:txBody>
          <a:bodyPr wrap="square" rtlCol="0">
            <a:spAutoFit/>
          </a:bodyPr>
          <a:lstStyle/>
          <a:p>
            <a:r>
              <a:rPr lang="en-US" sz="2800" dirty="0">
                <a:solidFill>
                  <a:srgbClr val="FF0000"/>
                </a:solidFill>
                <a:latin typeface="Calibri" panose="020F0502020204030204" pitchFamily="34" charset="0"/>
                <a:cs typeface="Times New Roman" panose="02020603050405020304" pitchFamily="18" charset="0"/>
              </a:rPr>
              <a:t>organ</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linds(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linds(horizontal)">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linds(horizontal)">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linds(horizontal)">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linds(horizontal)">
                                      <p:cBhvr>
                                        <p:cTn id="36" dur="5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blinds(horizontal)">
                                      <p:cBhvr>
                                        <p:cTn id="41" dur="500"/>
                                        <p:tgtEl>
                                          <p:spTgt spid="25"/>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blinds(horizontal)">
                                      <p:cBhvr>
                                        <p:cTn id="46" dur="500"/>
                                        <p:tgtEl>
                                          <p:spTgt spid="26"/>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blinds(horizontal)">
                                      <p:cBhvr>
                                        <p:cTn id="51" dur="500"/>
                                        <p:tgtEl>
                                          <p:spTgt spid="27"/>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blinds(horizontal)">
                                      <p:cBhvr>
                                        <p:cTn id="56" dur="500"/>
                                        <p:tgtEl>
                                          <p:spTgt spid="28"/>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blinds(horizontal)">
                                      <p:cBhvr>
                                        <p:cTn id="61" dur="500"/>
                                        <p:tgtEl>
                                          <p:spTgt spid="30"/>
                                        </p:tgtEl>
                                      </p:cBhvr>
                                    </p:animEffect>
                                  </p:childTnLst>
                                </p:cTn>
                              </p:par>
                            </p:childTnLst>
                          </p:cTn>
                        </p:par>
                      </p:childTnLst>
                    </p:cTn>
                  </p:par>
                  <p:par>
                    <p:cTn id="62" fill="hold">
                      <p:stCondLst>
                        <p:cond delay="indefinite"/>
                      </p:stCondLst>
                      <p:childTnLst>
                        <p:par>
                          <p:cTn id="63" fill="hold">
                            <p:stCondLst>
                              <p:cond delay="0"/>
                            </p:stCondLst>
                            <p:childTnLst>
                              <p:par>
                                <p:cTn id="64" presetID="26" presetClass="emph" presetSubtype="0" fill="hold" grpId="0" nodeType="clickEffect">
                                  <p:stCondLst>
                                    <p:cond delay="0"/>
                                  </p:stCondLst>
                                  <p:childTnLst>
                                    <p:animEffect transition="out" filter="fade">
                                      <p:cBhvr>
                                        <p:cTn id="65" dur="500" tmFilter="0, 0; .2, .5; .8, .5; 1, 0"/>
                                        <p:tgtEl>
                                          <p:spTgt spid="21"/>
                                        </p:tgtEl>
                                      </p:cBhvr>
                                    </p:animEffect>
                                    <p:animScale>
                                      <p:cBhvr>
                                        <p:cTn id="66" dur="250" autoRev="1" fill="hold"/>
                                        <p:tgtEl>
                                          <p:spTgt spid="2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7" grpId="0"/>
      <p:bldP spid="4" grpId="0"/>
      <p:bldP spid="5" grpId="0"/>
      <p:bldP spid="18" grpId="0"/>
      <p:bldP spid="19" grpId="0"/>
      <p:bldP spid="20" grpId="0"/>
      <p:bldP spid="24" grpId="0"/>
      <p:bldP spid="25" grpId="0"/>
      <p:bldP spid="26" grpId="0"/>
      <p:bldP spid="27" grpId="0"/>
      <p:bldP spid="28" grpId="0"/>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平行四边形 20"/>
          <p:cNvSpPr/>
          <p:nvPr/>
        </p:nvSpPr>
        <p:spPr>
          <a:xfrm>
            <a:off x="1160311" y="637602"/>
            <a:ext cx="2700670" cy="699576"/>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22" name="Rectangle 18"/>
          <p:cNvSpPr>
            <a:spLocks noChangeArrowheads="1"/>
          </p:cNvSpPr>
          <p:nvPr/>
        </p:nvSpPr>
        <p:spPr bwMode="auto">
          <a:xfrm>
            <a:off x="1728086" y="754025"/>
            <a:ext cx="1422400" cy="4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zh-CN" altLang="en-US" sz="2800" dirty="0">
                <a:solidFill>
                  <a:schemeClr val="bg1"/>
                </a:solidFill>
                <a:latin typeface="Arial" panose="020B0604020202020204"/>
                <a:ea typeface="微软雅黑" panose="020B0503020204020204" charset="-122"/>
                <a:cs typeface="宋体" panose="02010600030101010101" pitchFamily="2" charset="-122"/>
                <a:sym typeface="Arial" panose="020B0604020202020204"/>
              </a:rPr>
              <a:t>派生单词</a:t>
            </a:r>
          </a:p>
        </p:txBody>
      </p:sp>
      <p:sp>
        <p:nvSpPr>
          <p:cNvPr id="23" name="平行四边形 22"/>
          <p:cNvSpPr/>
          <p:nvPr/>
        </p:nvSpPr>
        <p:spPr>
          <a:xfrm>
            <a:off x="3750119" y="637603"/>
            <a:ext cx="745738" cy="699576"/>
          </a:xfrm>
          <a:prstGeom prst="parallelogram">
            <a:avLst/>
          </a:prstGeom>
          <a:solidFill>
            <a:srgbClr val="7ED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cxnSp>
        <p:nvCxnSpPr>
          <p:cNvPr id="6" name="直接连接符 5"/>
          <p:cNvCxnSpPr/>
          <p:nvPr/>
        </p:nvCxnSpPr>
        <p:spPr>
          <a:xfrm>
            <a:off x="3627099" y="2629975"/>
            <a:ext cx="0" cy="1323382"/>
          </a:xfrm>
          <a:prstGeom prst="line">
            <a:avLst/>
          </a:prstGeom>
          <a:noFill/>
          <a:ln w="19050" cap="flat" cmpd="sng" algn="ctr">
            <a:noFill/>
            <a:prstDash val="solid"/>
            <a:miter lim="800000"/>
          </a:ln>
          <a:effectLst/>
        </p:spPr>
      </p:cxnSp>
      <p:sp>
        <p:nvSpPr>
          <p:cNvPr id="7" name="椭圆 6"/>
          <p:cNvSpPr/>
          <p:nvPr/>
        </p:nvSpPr>
        <p:spPr>
          <a:xfrm>
            <a:off x="1283949" y="2197540"/>
            <a:ext cx="257564" cy="247650"/>
          </a:xfrm>
          <a:prstGeom prst="ellipse">
            <a:avLst/>
          </a:prstGeom>
          <a:solidFill>
            <a:srgbClr val="22ACEC"/>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sym typeface="Arial" panose="020B0604020202020204"/>
            </a:endParaRPr>
          </a:p>
        </p:txBody>
      </p:sp>
      <p:sp>
        <p:nvSpPr>
          <p:cNvPr id="10" name="椭圆 9"/>
          <p:cNvSpPr/>
          <p:nvPr/>
        </p:nvSpPr>
        <p:spPr>
          <a:xfrm>
            <a:off x="1283949" y="3705707"/>
            <a:ext cx="257564" cy="247650"/>
          </a:xfrm>
          <a:prstGeom prst="ellipse">
            <a:avLst/>
          </a:prstGeom>
          <a:solidFill>
            <a:srgbClr val="22ACEC"/>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sym typeface="Arial" panose="020B0604020202020204"/>
            </a:endParaRPr>
          </a:p>
        </p:txBody>
      </p:sp>
      <p:cxnSp>
        <p:nvCxnSpPr>
          <p:cNvPr id="13" name="直接连接符 12"/>
          <p:cNvCxnSpPr/>
          <p:nvPr/>
        </p:nvCxnSpPr>
        <p:spPr>
          <a:xfrm>
            <a:off x="3616212" y="4202965"/>
            <a:ext cx="0" cy="1323382"/>
          </a:xfrm>
          <a:prstGeom prst="line">
            <a:avLst/>
          </a:prstGeom>
          <a:noFill/>
          <a:ln w="19050" cap="flat" cmpd="sng" algn="ctr">
            <a:noFill/>
            <a:prstDash val="solid"/>
            <a:miter lim="800000"/>
          </a:ln>
          <a:effectLst/>
        </p:spPr>
      </p:cxnSp>
      <p:sp>
        <p:nvSpPr>
          <p:cNvPr id="14" name="椭圆 13"/>
          <p:cNvSpPr/>
          <p:nvPr/>
        </p:nvSpPr>
        <p:spPr>
          <a:xfrm>
            <a:off x="1283857" y="5663507"/>
            <a:ext cx="257564" cy="247650"/>
          </a:xfrm>
          <a:prstGeom prst="ellipse">
            <a:avLst/>
          </a:prstGeom>
          <a:solidFill>
            <a:srgbClr val="22ACEC"/>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sym typeface="Arial" panose="020B0604020202020204"/>
            </a:endParaRPr>
          </a:p>
        </p:txBody>
      </p:sp>
      <p:pic>
        <p:nvPicPr>
          <p:cNvPr id="2" name="图片 1" descr="66"/>
          <p:cNvPicPr>
            <a:picLocks noChangeAspect="1"/>
          </p:cNvPicPr>
          <p:nvPr/>
        </p:nvPicPr>
        <p:blipFill>
          <a:blip r:embed="rId4"/>
          <a:stretch>
            <a:fillRect/>
          </a:stretch>
        </p:blipFill>
        <p:spPr>
          <a:xfrm>
            <a:off x="327660" y="590405"/>
            <a:ext cx="762000" cy="746760"/>
          </a:xfrm>
          <a:prstGeom prst="rect">
            <a:avLst/>
          </a:prstGeom>
        </p:spPr>
      </p:pic>
      <p:sp>
        <p:nvSpPr>
          <p:cNvPr id="8" name="矩形 7"/>
          <p:cNvSpPr/>
          <p:nvPr/>
        </p:nvSpPr>
        <p:spPr>
          <a:xfrm>
            <a:off x="1541780" y="1539730"/>
            <a:ext cx="10741660" cy="4579620"/>
          </a:xfrm>
          <a:prstGeom prst="rect">
            <a:avLst/>
          </a:prstGeom>
          <a:noFill/>
        </p:spPr>
        <p:txBody>
          <a:bodyPr wrap="square">
            <a:spAutoFit/>
          </a:bodyPr>
          <a:lstStyle/>
          <a:p>
            <a:pPr>
              <a:lnSpc>
                <a:spcPts val="3500"/>
              </a:lnSpc>
            </a:pP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1. __________  </a:t>
            </a:r>
            <a:r>
              <a:rPr sz="2400" dirty="0">
                <a:latin typeface="Times New Roman" panose="02020603050405020304" pitchFamily="18" charset="0"/>
                <a:ea typeface="宋体" panose="02010600030101010101" pitchFamily="2" charset="-122"/>
                <a:cs typeface="Times New Roman" panose="02020603050405020304" pitchFamily="18" charset="0"/>
              </a:rPr>
              <a:t>adj. 暂时的；临时的</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                  ___________ </a:t>
            </a:r>
            <a:r>
              <a:rPr lang="en-US" sz="2400" dirty="0">
                <a:latin typeface="Times New Roman" panose="02020603050405020304" pitchFamily="18" charset="0"/>
                <a:ea typeface="宋体" panose="02010600030101010101" pitchFamily="2" charset="-122"/>
                <a:cs typeface="Times New Roman" panose="02020603050405020304" pitchFamily="18" charset="0"/>
              </a:rPr>
              <a:t>adv. </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临时地</a:t>
            </a:r>
            <a:endParaRPr lang="en-US" altLang="zh-CN" sz="2400" dirty="0">
              <a:latin typeface="Times New Roman" panose="02020603050405020304" pitchFamily="18" charset="0"/>
              <a:ea typeface="宋体" panose="02010600030101010101" pitchFamily="2" charset="-122"/>
              <a:cs typeface="Times New Roman" panose="02020603050405020304" pitchFamily="18" charset="0"/>
            </a:endParaRPr>
          </a:p>
          <a:p>
            <a:pPr>
              <a:lnSpc>
                <a:spcPts val="3500"/>
              </a:lnSpc>
            </a:pP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2. __________  </a:t>
            </a:r>
            <a:r>
              <a:rPr sz="2400" dirty="0">
                <a:latin typeface="Times New Roman" panose="02020603050405020304" pitchFamily="18" charset="0"/>
                <a:ea typeface="宋体" panose="02010600030101010101" pitchFamily="2" charset="-122"/>
                <a:cs typeface="Times New Roman" panose="02020603050405020304" pitchFamily="18" charset="0"/>
              </a:rPr>
              <a:t>n. 损伤；伤害</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                        ___________ adj</a:t>
            </a:r>
            <a:r>
              <a:rPr sz="2400" dirty="0">
                <a:latin typeface="Times New Roman" panose="02020603050405020304" pitchFamily="18" charset="0"/>
                <a:ea typeface="宋体" panose="02010600030101010101" pitchFamily="2" charset="-122"/>
                <a:cs typeface="Times New Roman" panose="02020603050405020304" pitchFamily="18" charset="0"/>
              </a:rPr>
              <a:t>. 受伤的；有</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	</a:t>
            </a:r>
          </a:p>
          <a:p>
            <a:pPr>
              <a:lnSpc>
                <a:spcPts val="3500"/>
              </a:lnSpc>
            </a:pP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3. __________  </a:t>
            </a:r>
            <a:r>
              <a:rPr sz="2400" dirty="0">
                <a:latin typeface="Times New Roman" panose="02020603050405020304" pitchFamily="18" charset="0"/>
                <a:ea typeface="宋体" panose="02010600030101010101" pitchFamily="2" charset="-122"/>
                <a:cs typeface="Times New Roman" panose="02020603050405020304" pitchFamily="18" charset="0"/>
              </a:rPr>
              <a:t>n. 毒药；毒害 vt. 毒害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            __________   </a:t>
            </a:r>
            <a:r>
              <a:rPr lang="en-US" sz="2400" dirty="0">
                <a:latin typeface="Times New Roman" panose="02020603050405020304" pitchFamily="18" charset="0"/>
                <a:ea typeface="宋体" panose="02010600030101010101" pitchFamily="2" charset="-122"/>
                <a:cs typeface="Times New Roman" panose="02020603050405020304" pitchFamily="18" charset="0"/>
              </a:rPr>
              <a:t>adj. 有毒的</a:t>
            </a:r>
          </a:p>
          <a:p>
            <a:pPr>
              <a:lnSpc>
                <a:spcPts val="3500"/>
              </a:lnSpc>
            </a:pP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4. __________  </a:t>
            </a:r>
            <a:r>
              <a:rPr sz="2400" dirty="0">
                <a:latin typeface="Times New Roman" panose="02020603050405020304" pitchFamily="18" charset="0"/>
                <a:ea typeface="宋体" panose="02010600030101010101" pitchFamily="2" charset="-122"/>
                <a:cs typeface="Times New Roman" panose="02020603050405020304" pitchFamily="18" charset="0"/>
              </a:rPr>
              <a:t>adj. 复杂的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   __________   n. </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复杂性</a:t>
            </a:r>
            <a:endParaRPr lang="en-US" sz="2400" dirty="0">
              <a:latin typeface="Times New Roman" panose="02020603050405020304" pitchFamily="18" charset="0"/>
              <a:ea typeface="宋体" panose="02010600030101010101" pitchFamily="2" charset="-122"/>
              <a:cs typeface="Times New Roman" panose="02020603050405020304" pitchFamily="18" charset="0"/>
            </a:endParaRPr>
          </a:p>
          <a:p>
            <a:pPr>
              <a:lnSpc>
                <a:spcPts val="3500"/>
              </a:lnSpc>
            </a:pP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5. __________  </a:t>
            </a:r>
            <a:r>
              <a:rPr sz="2400" dirty="0">
                <a:latin typeface="Times New Roman" panose="02020603050405020304" pitchFamily="18" charset="0"/>
                <a:ea typeface="宋体" panose="02010600030101010101" pitchFamily="2" charset="-122"/>
                <a:cs typeface="Times New Roman" panose="02020603050405020304" pitchFamily="18" charset="0"/>
              </a:rPr>
              <a:t>n. 变化；多样（化）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__________   </a:t>
            </a:r>
            <a:r>
              <a:rPr lang="en-US" sz="2400" dirty="0">
                <a:latin typeface="Times New Roman" panose="02020603050405020304" pitchFamily="18" charset="0"/>
                <a:ea typeface="宋体" panose="02010600030101010101" pitchFamily="2" charset="-122"/>
                <a:cs typeface="Times New Roman" panose="02020603050405020304" pitchFamily="18" charset="0"/>
              </a:rPr>
              <a:t>adj. </a:t>
            </a:r>
            <a:r>
              <a:rPr lang="zh-CN" sz="2400" dirty="0">
                <a:latin typeface="Times New Roman" panose="02020603050405020304" pitchFamily="18" charset="0"/>
                <a:ea typeface="宋体" panose="02010600030101010101" pitchFamily="2" charset="-122"/>
                <a:cs typeface="Times New Roman" panose="02020603050405020304" pitchFamily="18" charset="0"/>
              </a:rPr>
              <a:t>各种各样的</a:t>
            </a:r>
          </a:p>
          <a:p>
            <a:pPr>
              <a:lnSpc>
                <a:spcPts val="3500"/>
              </a:lnSpc>
            </a:pP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6.</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__________  </a:t>
            </a:r>
            <a:r>
              <a:rPr sz="2400">
                <a:latin typeface="Times New Roman" panose="02020603050405020304" pitchFamily="18" charset="0"/>
                <a:ea typeface="宋体" panose="02010600030101010101" pitchFamily="2" charset="-122"/>
                <a:cs typeface="Times New Roman" panose="02020603050405020304" pitchFamily="18" charset="0"/>
              </a:rPr>
              <a:t>adj. 潮湿的</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__________   </a:t>
            </a:r>
            <a:r>
              <a:rPr sz="2400" dirty="0">
                <a:latin typeface="Times New Roman" panose="02020603050405020304" pitchFamily="18" charset="0"/>
                <a:ea typeface="宋体" panose="02010600030101010101" pitchFamily="2" charset="-122"/>
                <a:cs typeface="Times New Roman" panose="02020603050405020304" pitchFamily="18" charset="0"/>
              </a:rPr>
              <a:t>n. </a:t>
            </a:r>
            <a:r>
              <a:rPr lang="zh-CN" sz="2400" dirty="0">
                <a:latin typeface="Times New Roman" panose="02020603050405020304" pitchFamily="18" charset="0"/>
                <a:ea typeface="宋体" panose="02010600030101010101" pitchFamily="2" charset="-122"/>
                <a:cs typeface="Times New Roman" panose="02020603050405020304" pitchFamily="18" charset="0"/>
              </a:rPr>
              <a:t>潮湿</a:t>
            </a:r>
            <a:endParaRPr sz="2400" dirty="0">
              <a:latin typeface="Times New Roman" panose="02020603050405020304" pitchFamily="18" charset="0"/>
              <a:ea typeface="宋体" panose="02010600030101010101" pitchFamily="2" charset="-122"/>
              <a:cs typeface="Times New Roman" panose="02020603050405020304" pitchFamily="18" charset="0"/>
            </a:endParaRPr>
          </a:p>
          <a:p>
            <a:pPr>
              <a:lnSpc>
                <a:spcPts val="3500"/>
              </a:lnSpc>
            </a:pP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7. __________  </a:t>
            </a:r>
            <a:r>
              <a:rPr sz="2400">
                <a:latin typeface="Times New Roman" panose="02020603050405020304" pitchFamily="18" charset="0"/>
                <a:ea typeface="宋体" panose="02010600030101010101" pitchFamily="2" charset="-122"/>
                <a:cs typeface="Times New Roman" panose="02020603050405020304" pitchFamily="18" charset="0"/>
              </a:rPr>
              <a:t>n. 勇敢；勇气</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	                   __________   </a:t>
            </a:r>
            <a:r>
              <a:rPr lang="en-US" sz="2400" dirty="0">
                <a:latin typeface="Times New Roman" panose="02020603050405020304" pitchFamily="18" charset="0"/>
                <a:ea typeface="宋体" panose="02010600030101010101" pitchFamily="2" charset="-122"/>
                <a:cs typeface="Times New Roman" panose="02020603050405020304" pitchFamily="18" charset="0"/>
              </a:rPr>
              <a:t>adj. </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勇敢的</a:t>
            </a:r>
            <a:endParaRPr sz="2400" dirty="0">
              <a:latin typeface="Times New Roman" panose="02020603050405020304" pitchFamily="18" charset="0"/>
              <a:ea typeface="宋体" panose="02010600030101010101" pitchFamily="2" charset="-122"/>
              <a:cs typeface="Times New Roman" panose="02020603050405020304" pitchFamily="18" charset="0"/>
            </a:endParaRPr>
          </a:p>
          <a:p>
            <a:pPr>
              <a:lnSpc>
                <a:spcPts val="3500"/>
              </a:lnSpc>
            </a:pP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8. __________  </a:t>
            </a:r>
            <a:r>
              <a:rPr sz="2400" dirty="0">
                <a:latin typeface="Times New Roman" panose="02020603050405020304" pitchFamily="18" charset="0"/>
                <a:ea typeface="宋体" panose="02010600030101010101" pitchFamily="2" charset="-122"/>
                <a:cs typeface="Times New Roman" panose="02020603050405020304" pitchFamily="18" charset="0"/>
              </a:rPr>
              <a:t>n. 压力；挤压</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                      __________   v</a:t>
            </a:r>
            <a:r>
              <a:rPr lang="en-US" sz="2400">
                <a:latin typeface="Times New Roman" panose="02020603050405020304" pitchFamily="18" charset="0"/>
                <a:ea typeface="宋体" panose="02010600030101010101" pitchFamily="2" charset="-122"/>
                <a:cs typeface="Times New Roman" panose="02020603050405020304" pitchFamily="18" charset="0"/>
              </a:rPr>
              <a:t>. 按；压榨；敦</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	    </a:t>
            </a:r>
          </a:p>
          <a:p>
            <a:pPr>
              <a:lnSpc>
                <a:spcPts val="3500"/>
              </a:lnSpc>
            </a:pP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9. __________  </a:t>
            </a:r>
            <a:r>
              <a:rPr sz="2400" dirty="0">
                <a:latin typeface="Times New Roman" panose="02020603050405020304" pitchFamily="18" charset="0"/>
                <a:ea typeface="宋体" panose="02010600030101010101" pitchFamily="2" charset="-122"/>
                <a:cs typeface="Times New Roman" panose="02020603050405020304" pitchFamily="18" charset="0"/>
              </a:rPr>
              <a:t>adj. 牢的；紧的；紧密的</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         __________   n. </a:t>
            </a:r>
            <a:r>
              <a:rPr sz="2400" dirty="0">
                <a:latin typeface="Times New Roman" panose="02020603050405020304" pitchFamily="18" charset="0"/>
                <a:ea typeface="宋体" panose="02010600030101010101" pitchFamily="2" charset="-122"/>
                <a:cs typeface="Times New Roman" panose="02020603050405020304" pitchFamily="18" charset="0"/>
              </a:rPr>
              <a:t>密封性；紧密</a:t>
            </a:r>
          </a:p>
          <a:p>
            <a:pPr>
              <a:lnSpc>
                <a:spcPts val="3500"/>
              </a:lnSpc>
            </a:pPr>
            <a:r>
              <a:rPr lang="en-US" sz="2400" dirty="0">
                <a:latin typeface="Times New Roman" panose="02020603050405020304" pitchFamily="18" charset="0"/>
                <a:ea typeface="宋体" panose="02010600030101010101" pitchFamily="2" charset="-122"/>
                <a:cs typeface="Times New Roman" panose="02020603050405020304" pitchFamily="18" charset="0"/>
              </a:rPr>
              <a:t>10.__________ </a:t>
            </a:r>
            <a:r>
              <a:rPr sz="2400">
                <a:latin typeface="Times New Roman" panose="02020603050405020304" pitchFamily="18" charset="0"/>
                <a:ea typeface="宋体" panose="02010600030101010101" pitchFamily="2" charset="-122"/>
                <a:cs typeface="Times New Roman" panose="02020603050405020304" pitchFamily="18" charset="0"/>
                <a:sym typeface="+mn-ea"/>
              </a:rPr>
              <a:t>vt. 涂；应用 vi. 申请；使用 </a:t>
            </a:r>
            <a:r>
              <a:rPr lang="en-US" sz="2400" dirty="0">
                <a:latin typeface="Times New Roman" panose="02020603050405020304" pitchFamily="18" charset="0"/>
                <a:ea typeface="宋体" panose="02010600030101010101" pitchFamily="2" charset="-122"/>
                <a:cs typeface="Times New Roman" panose="02020603050405020304" pitchFamily="18" charset="0"/>
              </a:rPr>
              <a:t>     __________   n. 运用；申请；施用</a:t>
            </a:r>
          </a:p>
        </p:txBody>
      </p:sp>
      <p:sp>
        <p:nvSpPr>
          <p:cNvPr id="39" name="TextBox 38"/>
          <p:cNvSpPr txBox="1"/>
          <p:nvPr/>
        </p:nvSpPr>
        <p:spPr>
          <a:xfrm>
            <a:off x="1887120" y="1577909"/>
            <a:ext cx="1619261" cy="460375"/>
          </a:xfrm>
          <a:prstGeom prst="rect">
            <a:avLst/>
          </a:prstGeom>
          <a:noFill/>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altLang="zh-CN" sz="2400" b="0" dirty="0"/>
              <a:t> temporary</a:t>
            </a:r>
          </a:p>
        </p:txBody>
      </p:sp>
      <p:sp>
        <p:nvSpPr>
          <p:cNvPr id="9" name="TextBox 38"/>
          <p:cNvSpPr txBox="1"/>
          <p:nvPr/>
        </p:nvSpPr>
        <p:spPr>
          <a:xfrm>
            <a:off x="7614285" y="1577830"/>
            <a:ext cx="2022475" cy="460375"/>
          </a:xfrm>
          <a:prstGeom prst="rect">
            <a:avLst/>
          </a:prstGeom>
          <a:noFill/>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altLang="zh-CN" sz="2400" b="0" dirty="0"/>
              <a:t>temporarily</a:t>
            </a:r>
          </a:p>
        </p:txBody>
      </p:sp>
      <p:sp>
        <p:nvSpPr>
          <p:cNvPr id="11" name="TextBox 38"/>
          <p:cNvSpPr txBox="1"/>
          <p:nvPr/>
        </p:nvSpPr>
        <p:spPr>
          <a:xfrm>
            <a:off x="1887120" y="2038284"/>
            <a:ext cx="1619261" cy="460375"/>
          </a:xfrm>
          <a:prstGeom prst="rect">
            <a:avLst/>
          </a:prstGeom>
          <a:noFill/>
          <a:ln>
            <a:noFill/>
          </a:ln>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altLang="zh-CN" sz="2400" b="0" dirty="0"/>
              <a:t> injury</a:t>
            </a:r>
          </a:p>
        </p:txBody>
      </p:sp>
      <p:sp>
        <p:nvSpPr>
          <p:cNvPr id="12" name="TextBox 38"/>
          <p:cNvSpPr txBox="1"/>
          <p:nvPr/>
        </p:nvSpPr>
        <p:spPr>
          <a:xfrm>
            <a:off x="7614185" y="2038284"/>
            <a:ext cx="1619261" cy="460375"/>
          </a:xfrm>
          <a:prstGeom prst="rect">
            <a:avLst/>
          </a:prstGeom>
          <a:noFill/>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altLang="zh-CN" sz="2400" b="0" dirty="0"/>
              <a:t>injured</a:t>
            </a:r>
          </a:p>
        </p:txBody>
      </p:sp>
      <p:sp>
        <p:nvSpPr>
          <p:cNvPr id="15" name="TextBox 38"/>
          <p:cNvSpPr txBox="1"/>
          <p:nvPr/>
        </p:nvSpPr>
        <p:spPr>
          <a:xfrm>
            <a:off x="1887120" y="2498659"/>
            <a:ext cx="1619261" cy="460375"/>
          </a:xfrm>
          <a:prstGeom prst="rect">
            <a:avLst/>
          </a:prstGeom>
          <a:noFill/>
          <a:ln>
            <a:noFill/>
          </a:ln>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altLang="zh-CN" sz="2400" b="0" dirty="0"/>
              <a:t> poison</a:t>
            </a:r>
          </a:p>
        </p:txBody>
      </p:sp>
      <p:sp>
        <p:nvSpPr>
          <p:cNvPr id="16" name="TextBox 38"/>
          <p:cNvSpPr txBox="1"/>
          <p:nvPr/>
        </p:nvSpPr>
        <p:spPr>
          <a:xfrm>
            <a:off x="7614185" y="2498659"/>
            <a:ext cx="1619261" cy="460375"/>
          </a:xfrm>
          <a:prstGeom prst="rect">
            <a:avLst/>
          </a:prstGeom>
          <a:noFill/>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altLang="zh-CN" sz="2400" b="0" dirty="0"/>
              <a:t>poisonous</a:t>
            </a:r>
          </a:p>
        </p:txBody>
      </p:sp>
      <p:sp>
        <p:nvSpPr>
          <p:cNvPr id="29" name="TextBox 38"/>
          <p:cNvSpPr txBox="1"/>
          <p:nvPr/>
        </p:nvSpPr>
        <p:spPr>
          <a:xfrm>
            <a:off x="1887220" y="2958955"/>
            <a:ext cx="1619885" cy="460375"/>
          </a:xfrm>
          <a:prstGeom prst="rect">
            <a:avLst/>
          </a:prstGeom>
          <a:noFill/>
          <a:ln>
            <a:noFill/>
          </a:ln>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altLang="zh-CN" sz="2400" b="0" dirty="0"/>
              <a:t> complex</a:t>
            </a:r>
          </a:p>
        </p:txBody>
      </p:sp>
      <p:sp>
        <p:nvSpPr>
          <p:cNvPr id="31" name="TextBox 38"/>
          <p:cNvSpPr txBox="1"/>
          <p:nvPr/>
        </p:nvSpPr>
        <p:spPr>
          <a:xfrm>
            <a:off x="7614285" y="2905615"/>
            <a:ext cx="2022475" cy="460375"/>
          </a:xfrm>
          <a:prstGeom prst="rect">
            <a:avLst/>
          </a:prstGeom>
          <a:noFill/>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altLang="zh-CN" sz="2400" b="0" dirty="0"/>
              <a:t>complexity</a:t>
            </a:r>
          </a:p>
        </p:txBody>
      </p:sp>
      <p:sp>
        <p:nvSpPr>
          <p:cNvPr id="32" name="TextBox 38"/>
          <p:cNvSpPr txBox="1"/>
          <p:nvPr/>
        </p:nvSpPr>
        <p:spPr>
          <a:xfrm>
            <a:off x="1887220" y="3365990"/>
            <a:ext cx="1262380" cy="460375"/>
          </a:xfrm>
          <a:prstGeom prst="rect">
            <a:avLst/>
          </a:prstGeom>
          <a:noFill/>
          <a:ln>
            <a:noFill/>
          </a:ln>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altLang="zh-CN" sz="2400" b="0" dirty="0"/>
              <a:t> variety</a:t>
            </a:r>
          </a:p>
        </p:txBody>
      </p:sp>
      <p:sp>
        <p:nvSpPr>
          <p:cNvPr id="33" name="TextBox 38"/>
          <p:cNvSpPr txBox="1"/>
          <p:nvPr/>
        </p:nvSpPr>
        <p:spPr>
          <a:xfrm>
            <a:off x="7614285" y="3365990"/>
            <a:ext cx="2022475" cy="460375"/>
          </a:xfrm>
          <a:prstGeom prst="rect">
            <a:avLst/>
          </a:prstGeom>
          <a:noFill/>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altLang="zh-CN" sz="2400" b="0" dirty="0"/>
              <a:t>various</a:t>
            </a:r>
          </a:p>
        </p:txBody>
      </p:sp>
      <p:sp>
        <p:nvSpPr>
          <p:cNvPr id="34" name="TextBox 38"/>
          <p:cNvSpPr txBox="1"/>
          <p:nvPr/>
        </p:nvSpPr>
        <p:spPr>
          <a:xfrm>
            <a:off x="1887220" y="3826365"/>
            <a:ext cx="2022475" cy="460375"/>
          </a:xfrm>
          <a:prstGeom prst="rect">
            <a:avLst/>
          </a:prstGeom>
          <a:noFill/>
          <a:ln>
            <a:noFill/>
          </a:ln>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altLang="zh-CN" sz="2400" b="0" dirty="0"/>
              <a:t> damp</a:t>
            </a:r>
          </a:p>
        </p:txBody>
      </p:sp>
      <p:sp>
        <p:nvSpPr>
          <p:cNvPr id="35" name="TextBox 38"/>
          <p:cNvSpPr txBox="1"/>
          <p:nvPr/>
        </p:nvSpPr>
        <p:spPr>
          <a:xfrm>
            <a:off x="7534275" y="3826365"/>
            <a:ext cx="2022475" cy="460375"/>
          </a:xfrm>
          <a:prstGeom prst="rect">
            <a:avLst/>
          </a:prstGeom>
          <a:noFill/>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altLang="zh-CN" sz="2400" b="0" dirty="0"/>
              <a:t> dampness</a:t>
            </a:r>
          </a:p>
        </p:txBody>
      </p:sp>
      <p:sp>
        <p:nvSpPr>
          <p:cNvPr id="36" name="TextBox 38"/>
          <p:cNvSpPr txBox="1"/>
          <p:nvPr/>
        </p:nvSpPr>
        <p:spPr>
          <a:xfrm>
            <a:off x="1887220" y="4286740"/>
            <a:ext cx="2022475" cy="460375"/>
          </a:xfrm>
          <a:prstGeom prst="rect">
            <a:avLst/>
          </a:prstGeom>
          <a:noFill/>
          <a:ln>
            <a:noFill/>
          </a:ln>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altLang="zh-CN" sz="2400" b="0" dirty="0"/>
              <a:t> bravery</a:t>
            </a:r>
          </a:p>
        </p:txBody>
      </p:sp>
      <p:sp>
        <p:nvSpPr>
          <p:cNvPr id="37" name="TextBox 38"/>
          <p:cNvSpPr txBox="1"/>
          <p:nvPr/>
        </p:nvSpPr>
        <p:spPr>
          <a:xfrm>
            <a:off x="7534275" y="4286740"/>
            <a:ext cx="1435100" cy="460375"/>
          </a:xfrm>
          <a:prstGeom prst="rect">
            <a:avLst/>
          </a:prstGeom>
          <a:noFill/>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altLang="zh-CN" sz="2400" b="0" dirty="0"/>
              <a:t> brave</a:t>
            </a:r>
          </a:p>
        </p:txBody>
      </p:sp>
      <p:sp>
        <p:nvSpPr>
          <p:cNvPr id="38" name="TextBox 38"/>
          <p:cNvSpPr txBox="1"/>
          <p:nvPr/>
        </p:nvSpPr>
        <p:spPr>
          <a:xfrm>
            <a:off x="1887220" y="4663295"/>
            <a:ext cx="2022475" cy="460375"/>
          </a:xfrm>
          <a:prstGeom prst="rect">
            <a:avLst/>
          </a:prstGeom>
          <a:noFill/>
          <a:ln>
            <a:noFill/>
          </a:ln>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altLang="zh-CN" sz="2400" b="0" dirty="0"/>
              <a:t> pressure</a:t>
            </a:r>
          </a:p>
        </p:txBody>
      </p:sp>
      <p:sp>
        <p:nvSpPr>
          <p:cNvPr id="40" name="TextBox 38"/>
          <p:cNvSpPr txBox="1"/>
          <p:nvPr/>
        </p:nvSpPr>
        <p:spPr>
          <a:xfrm>
            <a:off x="7534275" y="4663295"/>
            <a:ext cx="1618615" cy="460375"/>
          </a:xfrm>
          <a:prstGeom prst="rect">
            <a:avLst/>
          </a:prstGeom>
          <a:noFill/>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altLang="zh-CN" sz="2400" b="0" dirty="0"/>
              <a:t> press</a:t>
            </a:r>
          </a:p>
        </p:txBody>
      </p:sp>
      <p:sp>
        <p:nvSpPr>
          <p:cNvPr id="41" name="TextBox 38"/>
          <p:cNvSpPr txBox="1"/>
          <p:nvPr/>
        </p:nvSpPr>
        <p:spPr>
          <a:xfrm>
            <a:off x="1943735" y="5123670"/>
            <a:ext cx="2022475" cy="460375"/>
          </a:xfrm>
          <a:prstGeom prst="rect">
            <a:avLst/>
          </a:prstGeom>
          <a:noFill/>
          <a:ln>
            <a:noFill/>
          </a:ln>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altLang="zh-CN" sz="2400" b="0" dirty="0"/>
              <a:t>tight</a:t>
            </a:r>
          </a:p>
        </p:txBody>
      </p:sp>
      <p:sp>
        <p:nvSpPr>
          <p:cNvPr id="42" name="TextBox 38"/>
          <p:cNvSpPr txBox="1"/>
          <p:nvPr/>
        </p:nvSpPr>
        <p:spPr>
          <a:xfrm>
            <a:off x="7534275" y="5097000"/>
            <a:ext cx="2022475" cy="460375"/>
          </a:xfrm>
          <a:prstGeom prst="rect">
            <a:avLst/>
          </a:prstGeom>
          <a:noFill/>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altLang="zh-CN" sz="2400" b="0" dirty="0"/>
              <a:t> tightness</a:t>
            </a:r>
          </a:p>
        </p:txBody>
      </p:sp>
      <p:sp>
        <p:nvSpPr>
          <p:cNvPr id="43" name="TextBox 38"/>
          <p:cNvSpPr txBox="1"/>
          <p:nvPr/>
        </p:nvSpPr>
        <p:spPr>
          <a:xfrm>
            <a:off x="1887220" y="5584045"/>
            <a:ext cx="2022475" cy="460375"/>
          </a:xfrm>
          <a:prstGeom prst="rect">
            <a:avLst/>
          </a:prstGeom>
          <a:noFill/>
          <a:ln>
            <a:noFill/>
          </a:ln>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altLang="zh-CN" sz="2400" b="0" dirty="0"/>
              <a:t> apply</a:t>
            </a:r>
          </a:p>
        </p:txBody>
      </p:sp>
      <p:sp>
        <p:nvSpPr>
          <p:cNvPr id="44" name="TextBox 38"/>
          <p:cNvSpPr txBox="1"/>
          <p:nvPr/>
        </p:nvSpPr>
        <p:spPr>
          <a:xfrm>
            <a:off x="7430135" y="5556740"/>
            <a:ext cx="2022475" cy="460375"/>
          </a:xfrm>
          <a:prstGeom prst="rect">
            <a:avLst/>
          </a:prstGeom>
          <a:noFill/>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altLang="zh-CN" sz="2400" b="0" dirty="0"/>
              <a:t>  application</a:t>
            </a:r>
          </a:p>
        </p:txBody>
      </p:sp>
      <p:cxnSp>
        <p:nvCxnSpPr>
          <p:cNvPr id="46" name="直接箭头连接符 45"/>
          <p:cNvCxnSpPr/>
          <p:nvPr/>
        </p:nvCxnSpPr>
        <p:spPr>
          <a:xfrm>
            <a:off x="7232986" y="1807116"/>
            <a:ext cx="38100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直接箭头连接符 46"/>
          <p:cNvCxnSpPr/>
          <p:nvPr/>
        </p:nvCxnSpPr>
        <p:spPr>
          <a:xfrm>
            <a:off x="7232986" y="2267491"/>
            <a:ext cx="38100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直接箭头连接符 47"/>
          <p:cNvCxnSpPr/>
          <p:nvPr/>
        </p:nvCxnSpPr>
        <p:spPr>
          <a:xfrm>
            <a:off x="7232986" y="2727866"/>
            <a:ext cx="38100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直接箭头连接符 48"/>
          <p:cNvCxnSpPr/>
          <p:nvPr/>
        </p:nvCxnSpPr>
        <p:spPr>
          <a:xfrm>
            <a:off x="7232986" y="3134901"/>
            <a:ext cx="38100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直接箭头连接符 49"/>
          <p:cNvCxnSpPr/>
          <p:nvPr/>
        </p:nvCxnSpPr>
        <p:spPr>
          <a:xfrm>
            <a:off x="7232986" y="3595276"/>
            <a:ext cx="38100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直接箭头连接符 50"/>
          <p:cNvCxnSpPr/>
          <p:nvPr/>
        </p:nvCxnSpPr>
        <p:spPr>
          <a:xfrm>
            <a:off x="7232986" y="4055651"/>
            <a:ext cx="38100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直接箭头连接符 51"/>
          <p:cNvCxnSpPr/>
          <p:nvPr/>
        </p:nvCxnSpPr>
        <p:spPr>
          <a:xfrm>
            <a:off x="7232986" y="4516026"/>
            <a:ext cx="38100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直接箭头连接符 52"/>
          <p:cNvCxnSpPr/>
          <p:nvPr/>
        </p:nvCxnSpPr>
        <p:spPr>
          <a:xfrm>
            <a:off x="7232986" y="4976401"/>
            <a:ext cx="38100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直接箭头连接符 53"/>
          <p:cNvCxnSpPr/>
          <p:nvPr/>
        </p:nvCxnSpPr>
        <p:spPr>
          <a:xfrm>
            <a:off x="7232986" y="5352956"/>
            <a:ext cx="38100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 name="直接箭头连接符 2"/>
          <p:cNvCxnSpPr/>
          <p:nvPr/>
        </p:nvCxnSpPr>
        <p:spPr>
          <a:xfrm>
            <a:off x="7232986" y="5813331"/>
            <a:ext cx="38100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linds(horizontal)">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linds(horizontal)">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linds(horizontal)">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linds(horizontal)">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linds(horizontal)">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blinds(horizontal)">
                                      <p:cBhvr>
                                        <p:cTn id="36" dur="500"/>
                                        <p:tgtEl>
                                          <p:spTgt spid="29"/>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blinds(horizontal)">
                                      <p:cBhvr>
                                        <p:cTn id="41" dur="500"/>
                                        <p:tgtEl>
                                          <p:spTgt spid="31"/>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blinds(horizontal)">
                                      <p:cBhvr>
                                        <p:cTn id="46" dur="500"/>
                                        <p:tgtEl>
                                          <p:spTgt spid="32"/>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blinds(horizontal)">
                                      <p:cBhvr>
                                        <p:cTn id="51" dur="500"/>
                                        <p:tgtEl>
                                          <p:spTgt spid="33"/>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blinds(horizontal)">
                                      <p:cBhvr>
                                        <p:cTn id="56" dur="500"/>
                                        <p:tgtEl>
                                          <p:spTgt spid="34"/>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blinds(horizontal)">
                                      <p:cBhvr>
                                        <p:cTn id="61" dur="500"/>
                                        <p:tgtEl>
                                          <p:spTgt spid="35"/>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blinds(horizontal)">
                                      <p:cBhvr>
                                        <p:cTn id="66" dur="500"/>
                                        <p:tgtEl>
                                          <p:spTgt spid="36"/>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blinds(horizontal)">
                                      <p:cBhvr>
                                        <p:cTn id="71" dur="500"/>
                                        <p:tgtEl>
                                          <p:spTgt spid="37"/>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grpId="0" nodeType="click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blinds(horizontal)">
                                      <p:cBhvr>
                                        <p:cTn id="76" dur="500"/>
                                        <p:tgtEl>
                                          <p:spTgt spid="38"/>
                                        </p:tgtEl>
                                      </p:cBhvr>
                                    </p:animEffect>
                                  </p:childTnLst>
                                </p:cTn>
                              </p:par>
                            </p:childTnLst>
                          </p:cTn>
                        </p:par>
                      </p:childTnLst>
                    </p:cTn>
                  </p:par>
                  <p:par>
                    <p:cTn id="77" fill="hold">
                      <p:stCondLst>
                        <p:cond delay="indefinite"/>
                      </p:stCondLst>
                      <p:childTnLst>
                        <p:par>
                          <p:cTn id="78" fill="hold">
                            <p:stCondLst>
                              <p:cond delay="0"/>
                            </p:stCondLst>
                            <p:childTnLst>
                              <p:par>
                                <p:cTn id="79" presetID="3" presetClass="entr" presetSubtype="10" fill="hold" grpId="0" nodeType="click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blinds(horizontal)">
                                      <p:cBhvr>
                                        <p:cTn id="81" dur="500"/>
                                        <p:tgtEl>
                                          <p:spTgt spid="40"/>
                                        </p:tgtEl>
                                      </p:cBhvr>
                                    </p:animEffect>
                                  </p:childTnLst>
                                </p:cTn>
                              </p:par>
                            </p:childTnLst>
                          </p:cTn>
                        </p:par>
                      </p:childTnLst>
                    </p:cTn>
                  </p:par>
                  <p:par>
                    <p:cTn id="82" fill="hold">
                      <p:stCondLst>
                        <p:cond delay="indefinite"/>
                      </p:stCondLst>
                      <p:childTnLst>
                        <p:par>
                          <p:cTn id="83" fill="hold">
                            <p:stCondLst>
                              <p:cond delay="0"/>
                            </p:stCondLst>
                            <p:childTnLst>
                              <p:par>
                                <p:cTn id="84" presetID="3" presetClass="entr" presetSubtype="10" fill="hold" grpId="0" nodeType="clickEffect">
                                  <p:stCondLst>
                                    <p:cond delay="0"/>
                                  </p:stCondLst>
                                  <p:childTnLst>
                                    <p:set>
                                      <p:cBhvr>
                                        <p:cTn id="85" dur="1" fill="hold">
                                          <p:stCondLst>
                                            <p:cond delay="0"/>
                                          </p:stCondLst>
                                        </p:cTn>
                                        <p:tgtEl>
                                          <p:spTgt spid="41"/>
                                        </p:tgtEl>
                                        <p:attrNameLst>
                                          <p:attrName>style.visibility</p:attrName>
                                        </p:attrNameLst>
                                      </p:cBhvr>
                                      <p:to>
                                        <p:strVal val="visible"/>
                                      </p:to>
                                    </p:set>
                                    <p:animEffect transition="in" filter="blinds(horizontal)">
                                      <p:cBhvr>
                                        <p:cTn id="86" dur="500"/>
                                        <p:tgtEl>
                                          <p:spTgt spid="41"/>
                                        </p:tgtEl>
                                      </p:cBhvr>
                                    </p:animEffect>
                                  </p:childTnLst>
                                </p:cTn>
                              </p:par>
                            </p:childTnLst>
                          </p:cTn>
                        </p:par>
                      </p:childTnLst>
                    </p:cTn>
                  </p:par>
                  <p:par>
                    <p:cTn id="87" fill="hold">
                      <p:stCondLst>
                        <p:cond delay="indefinite"/>
                      </p:stCondLst>
                      <p:childTnLst>
                        <p:par>
                          <p:cTn id="88" fill="hold">
                            <p:stCondLst>
                              <p:cond delay="0"/>
                            </p:stCondLst>
                            <p:childTnLst>
                              <p:par>
                                <p:cTn id="89" presetID="3" presetClass="entr" presetSubtype="10" fill="hold" grpId="0" nodeType="clickEffect">
                                  <p:stCondLst>
                                    <p:cond delay="0"/>
                                  </p:stCondLst>
                                  <p:childTnLst>
                                    <p:set>
                                      <p:cBhvr>
                                        <p:cTn id="90" dur="1" fill="hold">
                                          <p:stCondLst>
                                            <p:cond delay="0"/>
                                          </p:stCondLst>
                                        </p:cTn>
                                        <p:tgtEl>
                                          <p:spTgt spid="42"/>
                                        </p:tgtEl>
                                        <p:attrNameLst>
                                          <p:attrName>style.visibility</p:attrName>
                                        </p:attrNameLst>
                                      </p:cBhvr>
                                      <p:to>
                                        <p:strVal val="visible"/>
                                      </p:to>
                                    </p:set>
                                    <p:animEffect transition="in" filter="blinds(horizontal)">
                                      <p:cBhvr>
                                        <p:cTn id="91" dur="500"/>
                                        <p:tgtEl>
                                          <p:spTgt spid="42"/>
                                        </p:tgtEl>
                                      </p:cBhvr>
                                    </p:animEffect>
                                  </p:childTnLst>
                                </p:cTn>
                              </p:par>
                            </p:childTnLst>
                          </p:cTn>
                        </p:par>
                      </p:childTnLst>
                    </p:cTn>
                  </p:par>
                  <p:par>
                    <p:cTn id="92" fill="hold">
                      <p:stCondLst>
                        <p:cond delay="indefinite"/>
                      </p:stCondLst>
                      <p:childTnLst>
                        <p:par>
                          <p:cTn id="93" fill="hold">
                            <p:stCondLst>
                              <p:cond delay="0"/>
                            </p:stCondLst>
                            <p:childTnLst>
                              <p:par>
                                <p:cTn id="94" presetID="3" presetClass="entr" presetSubtype="10" fill="hold" grpId="0" nodeType="click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blinds(horizontal)">
                                      <p:cBhvr>
                                        <p:cTn id="96" dur="500"/>
                                        <p:tgtEl>
                                          <p:spTgt spid="43"/>
                                        </p:tgtEl>
                                      </p:cBhvr>
                                    </p:animEffect>
                                  </p:childTnLst>
                                </p:cTn>
                              </p:par>
                            </p:childTnLst>
                          </p:cTn>
                        </p:par>
                      </p:childTnLst>
                    </p:cTn>
                  </p:par>
                  <p:par>
                    <p:cTn id="97" fill="hold">
                      <p:stCondLst>
                        <p:cond delay="indefinite"/>
                      </p:stCondLst>
                      <p:childTnLst>
                        <p:par>
                          <p:cTn id="98" fill="hold">
                            <p:stCondLst>
                              <p:cond delay="0"/>
                            </p:stCondLst>
                            <p:childTnLst>
                              <p:par>
                                <p:cTn id="99" presetID="3" presetClass="entr" presetSubtype="10" fill="hold" grpId="0" nodeType="click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linds(horizontal)">
                                      <p:cBhvr>
                                        <p:cTn id="101" dur="500"/>
                                        <p:tgtEl>
                                          <p:spTgt spid="44"/>
                                        </p:tgtEl>
                                      </p:cBhvr>
                                    </p:animEffect>
                                  </p:childTnLst>
                                </p:cTn>
                              </p:par>
                            </p:childTnLst>
                          </p:cTn>
                        </p:par>
                      </p:childTnLst>
                    </p:cTn>
                  </p:par>
                  <p:par>
                    <p:cTn id="102" fill="hold">
                      <p:stCondLst>
                        <p:cond delay="indefinite"/>
                      </p:stCondLst>
                      <p:childTnLst>
                        <p:par>
                          <p:cTn id="103" fill="hold">
                            <p:stCondLst>
                              <p:cond delay="0"/>
                            </p:stCondLst>
                            <p:childTnLst>
                              <p:par>
                                <p:cTn id="104" presetID="26" presetClass="emph" presetSubtype="0" fill="hold" grpId="0" nodeType="clickEffect">
                                  <p:stCondLst>
                                    <p:cond delay="0"/>
                                  </p:stCondLst>
                                  <p:childTnLst>
                                    <p:animEffect transition="out" filter="fade">
                                      <p:cBhvr>
                                        <p:cTn id="105" dur="500" tmFilter="0, 0; .2, .5; .8, .5; 1, 0"/>
                                        <p:tgtEl>
                                          <p:spTgt spid="21"/>
                                        </p:tgtEl>
                                      </p:cBhvr>
                                    </p:animEffect>
                                    <p:animScale>
                                      <p:cBhvr>
                                        <p:cTn id="106" dur="250" autoRev="1" fill="hold"/>
                                        <p:tgtEl>
                                          <p:spTgt spid="2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9" grpId="0"/>
      <p:bldP spid="9" grpId="0"/>
      <p:bldP spid="11" grpId="0"/>
      <p:bldP spid="12" grpId="0"/>
      <p:bldP spid="15" grpId="0"/>
      <p:bldP spid="16" grpId="0"/>
      <p:bldP spid="29" grpId="0"/>
      <p:bldP spid="31" grpId="0"/>
      <p:bldP spid="32" grpId="0"/>
      <p:bldP spid="33" grpId="0"/>
      <p:bldP spid="34" grpId="0"/>
      <p:bldP spid="35" grpId="0"/>
      <p:bldP spid="36" grpId="0"/>
      <p:bldP spid="37" grpId="0"/>
      <p:bldP spid="38" grpId="0"/>
      <p:bldP spid="40"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平行四边形 20"/>
          <p:cNvSpPr/>
          <p:nvPr/>
        </p:nvSpPr>
        <p:spPr>
          <a:xfrm>
            <a:off x="1160311" y="872062"/>
            <a:ext cx="2700670" cy="699576"/>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22" name="Rectangle 18"/>
          <p:cNvSpPr>
            <a:spLocks noChangeArrowheads="1"/>
          </p:cNvSpPr>
          <p:nvPr/>
        </p:nvSpPr>
        <p:spPr bwMode="auto">
          <a:xfrm>
            <a:off x="1728086" y="988485"/>
            <a:ext cx="1422400" cy="4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zh-CN" altLang="en-US" sz="2800" dirty="0">
                <a:solidFill>
                  <a:schemeClr val="bg1"/>
                </a:solidFill>
                <a:latin typeface="Arial" panose="020B0604020202020204"/>
                <a:ea typeface="微软雅黑" panose="020B0503020204020204" charset="-122"/>
                <a:cs typeface="宋体" panose="02010600030101010101" pitchFamily="2" charset="-122"/>
                <a:sym typeface="Arial" panose="020B0604020202020204"/>
              </a:rPr>
              <a:t>重点短语</a:t>
            </a:r>
            <a:endParaRPr lang="en-US" altLang="zh-CN" sz="2800" dirty="0">
              <a:solidFill>
                <a:schemeClr val="bg1"/>
              </a:solidFill>
              <a:latin typeface="Arial" panose="020B0604020202020204"/>
              <a:ea typeface="微软雅黑" panose="020B0503020204020204" charset="-122"/>
              <a:cs typeface="宋体" panose="02010600030101010101" pitchFamily="2" charset="-122"/>
              <a:sym typeface="Arial" panose="020B0604020202020204"/>
            </a:endParaRPr>
          </a:p>
        </p:txBody>
      </p:sp>
      <p:sp>
        <p:nvSpPr>
          <p:cNvPr id="23" name="平行四边形 22"/>
          <p:cNvSpPr/>
          <p:nvPr/>
        </p:nvSpPr>
        <p:spPr>
          <a:xfrm>
            <a:off x="3750119" y="872063"/>
            <a:ext cx="745738" cy="699576"/>
          </a:xfrm>
          <a:prstGeom prst="parallelogram">
            <a:avLst/>
          </a:prstGeom>
          <a:solidFill>
            <a:srgbClr val="7ED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cxnSp>
        <p:nvCxnSpPr>
          <p:cNvPr id="6" name="直接连接符 5"/>
          <p:cNvCxnSpPr/>
          <p:nvPr/>
        </p:nvCxnSpPr>
        <p:spPr>
          <a:xfrm>
            <a:off x="3627099" y="2864435"/>
            <a:ext cx="0" cy="1323382"/>
          </a:xfrm>
          <a:prstGeom prst="line">
            <a:avLst/>
          </a:prstGeom>
          <a:noFill/>
          <a:ln w="19050" cap="flat" cmpd="sng" algn="ctr">
            <a:noFill/>
            <a:prstDash val="solid"/>
            <a:miter lim="800000"/>
          </a:ln>
          <a:effectLst/>
        </p:spPr>
      </p:cxnSp>
      <p:sp>
        <p:nvSpPr>
          <p:cNvPr id="7" name="椭圆 6"/>
          <p:cNvSpPr/>
          <p:nvPr/>
        </p:nvSpPr>
        <p:spPr>
          <a:xfrm>
            <a:off x="1283949" y="2432000"/>
            <a:ext cx="257564" cy="247650"/>
          </a:xfrm>
          <a:prstGeom prst="ellipse">
            <a:avLst/>
          </a:prstGeom>
          <a:solidFill>
            <a:srgbClr val="22ACEC"/>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sym typeface="Arial" panose="020B0604020202020204"/>
            </a:endParaRPr>
          </a:p>
        </p:txBody>
      </p:sp>
      <p:sp>
        <p:nvSpPr>
          <p:cNvPr id="10" name="椭圆 9"/>
          <p:cNvSpPr/>
          <p:nvPr/>
        </p:nvSpPr>
        <p:spPr>
          <a:xfrm>
            <a:off x="1283949" y="3940167"/>
            <a:ext cx="257564" cy="247650"/>
          </a:xfrm>
          <a:prstGeom prst="ellipse">
            <a:avLst/>
          </a:prstGeom>
          <a:solidFill>
            <a:srgbClr val="22ACEC"/>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sym typeface="Arial" panose="020B0604020202020204"/>
            </a:endParaRPr>
          </a:p>
        </p:txBody>
      </p:sp>
      <p:cxnSp>
        <p:nvCxnSpPr>
          <p:cNvPr id="13" name="直接连接符 12"/>
          <p:cNvCxnSpPr/>
          <p:nvPr/>
        </p:nvCxnSpPr>
        <p:spPr>
          <a:xfrm>
            <a:off x="3616212" y="4437425"/>
            <a:ext cx="0" cy="1323382"/>
          </a:xfrm>
          <a:prstGeom prst="line">
            <a:avLst/>
          </a:prstGeom>
          <a:noFill/>
          <a:ln w="19050" cap="flat" cmpd="sng" algn="ctr">
            <a:noFill/>
            <a:prstDash val="solid"/>
            <a:miter lim="800000"/>
          </a:ln>
          <a:effectLst/>
        </p:spPr>
      </p:cxnSp>
      <p:sp>
        <p:nvSpPr>
          <p:cNvPr id="14" name="椭圆 13"/>
          <p:cNvSpPr/>
          <p:nvPr/>
        </p:nvSpPr>
        <p:spPr>
          <a:xfrm>
            <a:off x="1283857" y="5897967"/>
            <a:ext cx="257564" cy="247650"/>
          </a:xfrm>
          <a:prstGeom prst="ellipse">
            <a:avLst/>
          </a:prstGeom>
          <a:solidFill>
            <a:srgbClr val="22ACEC"/>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sym typeface="Arial" panose="020B0604020202020204"/>
            </a:endParaRPr>
          </a:p>
        </p:txBody>
      </p:sp>
      <p:pic>
        <p:nvPicPr>
          <p:cNvPr id="2" name="图片 1" descr="66"/>
          <p:cNvPicPr>
            <a:picLocks noChangeAspect="1"/>
          </p:cNvPicPr>
          <p:nvPr/>
        </p:nvPicPr>
        <p:blipFill>
          <a:blip r:embed="rId4"/>
          <a:stretch>
            <a:fillRect/>
          </a:stretch>
        </p:blipFill>
        <p:spPr>
          <a:xfrm>
            <a:off x="327660" y="824865"/>
            <a:ext cx="762000" cy="746760"/>
          </a:xfrm>
          <a:prstGeom prst="rect">
            <a:avLst/>
          </a:prstGeom>
        </p:spPr>
      </p:pic>
      <p:sp>
        <p:nvSpPr>
          <p:cNvPr id="8" name="矩形 7"/>
          <p:cNvSpPr/>
          <p:nvPr/>
        </p:nvSpPr>
        <p:spPr>
          <a:xfrm>
            <a:off x="1825537" y="2431889"/>
            <a:ext cx="10058400" cy="3669030"/>
          </a:xfrm>
          <a:prstGeom prst="rect">
            <a:avLst/>
          </a:prstGeom>
          <a:noFill/>
        </p:spPr>
        <p:txBody>
          <a:bodyPr wrap="square">
            <a:spAutoFit/>
          </a:bodyPr>
          <a:lstStyle/>
          <a:p>
            <a:pPr>
              <a:lnSpc>
                <a:spcPts val="3100"/>
              </a:lnSpc>
            </a:pPr>
            <a:r>
              <a:rPr lang="en-US" altLang="zh-CN" sz="2400" dirty="0">
                <a:latin typeface="宋体" panose="02010600030101010101" pitchFamily="2" charset="-122"/>
                <a:ea typeface="宋体" panose="02010600030101010101" pitchFamily="2" charset="-122"/>
                <a:cs typeface="Times New Roman" panose="02020603050405020304" pitchFamily="18" charset="0"/>
              </a:rPr>
              <a:t>1.________________   </a:t>
            </a:r>
            <a:r>
              <a:rPr lang="zh-CN" altLang="en-US" sz="2400" dirty="0">
                <a:latin typeface="宋体" panose="02010600030101010101" pitchFamily="2" charset="-122"/>
                <a:ea typeface="宋体" panose="02010600030101010101" pitchFamily="2" charset="-122"/>
                <a:cs typeface="Times New Roman" panose="02020603050405020304" pitchFamily="18" charset="0"/>
              </a:rPr>
              <a:t>   </a:t>
            </a:r>
            <a:r>
              <a:rPr sz="2400" dirty="0">
                <a:latin typeface="宋体" panose="02010600030101010101" pitchFamily="2" charset="-122"/>
                <a:ea typeface="宋体" panose="02010600030101010101" pitchFamily="2" charset="-122"/>
                <a:cs typeface="Times New Roman" panose="02020603050405020304" pitchFamily="18" charset="0"/>
              </a:rPr>
              <a:t>（对伤患者的）急救</a:t>
            </a:r>
            <a:r>
              <a:rPr lang="zh-CN" altLang="en-US" sz="2400" dirty="0">
                <a:latin typeface="宋体" panose="02010600030101010101" pitchFamily="2" charset="-122"/>
                <a:ea typeface="宋体" panose="02010600030101010101" pitchFamily="2" charset="-122"/>
                <a:cs typeface="Times New Roman" panose="02020603050405020304" pitchFamily="18" charset="0"/>
              </a:rPr>
              <a:t> </a:t>
            </a:r>
            <a:endParaRPr lang="en-US" altLang="zh-CN" sz="2400" dirty="0">
              <a:latin typeface="宋体" panose="02010600030101010101" pitchFamily="2" charset="-122"/>
              <a:ea typeface="宋体" panose="02010600030101010101" pitchFamily="2" charset="-122"/>
              <a:cs typeface="Times New Roman" panose="02020603050405020304" pitchFamily="18" charset="0"/>
            </a:endParaRPr>
          </a:p>
          <a:p>
            <a:pPr>
              <a:lnSpc>
                <a:spcPts val="3100"/>
              </a:lnSpc>
            </a:pPr>
            <a:r>
              <a:rPr lang="en-US" altLang="zh-CN" sz="2400" dirty="0">
                <a:latin typeface="宋体" panose="02010600030101010101" pitchFamily="2" charset="-122"/>
                <a:ea typeface="宋体" panose="02010600030101010101" pitchFamily="2" charset="-122"/>
                <a:cs typeface="Times New Roman" panose="02020603050405020304" pitchFamily="18" charset="0"/>
              </a:rPr>
              <a:t>2.________________       </a:t>
            </a:r>
            <a:r>
              <a:rPr lang="zh-CN" altLang="en-US" sz="2400" dirty="0">
                <a:latin typeface="宋体" panose="02010600030101010101" pitchFamily="2" charset="-122"/>
                <a:ea typeface="宋体" panose="02010600030101010101" pitchFamily="2" charset="-122"/>
                <a:cs typeface="Times New Roman" panose="02020603050405020304" pitchFamily="18" charset="0"/>
              </a:rPr>
              <a:t>生病</a:t>
            </a:r>
          </a:p>
          <a:p>
            <a:pPr>
              <a:lnSpc>
                <a:spcPts val="3100"/>
              </a:lnSpc>
            </a:pPr>
            <a:r>
              <a:rPr lang="en-US" altLang="zh-CN" sz="2400" dirty="0">
                <a:latin typeface="宋体" panose="02010600030101010101" pitchFamily="2" charset="-122"/>
                <a:ea typeface="宋体" panose="02010600030101010101" pitchFamily="2" charset="-122"/>
                <a:cs typeface="Times New Roman" panose="02020603050405020304" pitchFamily="18" charset="0"/>
              </a:rPr>
              <a:t>3.________________       </a:t>
            </a:r>
            <a:r>
              <a:rPr sz="2400" dirty="0">
                <a:latin typeface="宋体" panose="02010600030101010101" pitchFamily="2" charset="-122"/>
                <a:ea typeface="宋体" panose="02010600030101010101" pitchFamily="2" charset="-122"/>
                <a:cs typeface="Times New Roman" panose="02020603050405020304" pitchFamily="18" charset="0"/>
              </a:rPr>
              <a:t>触电；电休克</a:t>
            </a:r>
          </a:p>
          <a:p>
            <a:pPr>
              <a:lnSpc>
                <a:spcPts val="3100"/>
              </a:lnSpc>
            </a:pPr>
            <a:r>
              <a:rPr lang="en-US" altLang="zh-CN" sz="2400" dirty="0">
                <a:latin typeface="宋体" panose="02010600030101010101" pitchFamily="2" charset="-122"/>
                <a:ea typeface="宋体" panose="02010600030101010101" pitchFamily="2" charset="-122"/>
                <a:cs typeface="Times New Roman" panose="02020603050405020304" pitchFamily="18" charset="0"/>
              </a:rPr>
              <a:t>4.________________       </a:t>
            </a:r>
            <a:r>
              <a:rPr lang="zh-CN" altLang="en-US" sz="2400" dirty="0">
                <a:latin typeface="宋体" panose="02010600030101010101" pitchFamily="2" charset="-122"/>
                <a:ea typeface="宋体" panose="02010600030101010101" pitchFamily="2" charset="-122"/>
                <a:cs typeface="Times New Roman" panose="02020603050405020304" pitchFamily="18" charset="0"/>
              </a:rPr>
              <a:t>榨出；挤出</a:t>
            </a:r>
          </a:p>
          <a:p>
            <a:pPr>
              <a:lnSpc>
                <a:spcPts val="3100"/>
              </a:lnSpc>
            </a:pPr>
            <a:r>
              <a:rPr lang="en-US" altLang="zh-CN" sz="2400" dirty="0">
                <a:latin typeface="宋体" panose="02010600030101010101" pitchFamily="2" charset="-122"/>
                <a:ea typeface="宋体" panose="02010600030101010101" pitchFamily="2" charset="-122"/>
                <a:cs typeface="Times New Roman" panose="02020603050405020304" pitchFamily="18" charset="0"/>
              </a:rPr>
              <a:t>5.________________       </a:t>
            </a:r>
            <a:r>
              <a:rPr sz="2400" dirty="0">
                <a:latin typeface="宋体" panose="02010600030101010101" pitchFamily="2" charset="-122"/>
                <a:ea typeface="宋体" panose="02010600030101010101" pitchFamily="2" charset="-122"/>
                <a:cs typeface="Times New Roman" panose="02020603050405020304" pitchFamily="18" charset="0"/>
              </a:rPr>
              <a:t>反复；多次</a:t>
            </a:r>
            <a:r>
              <a:rPr lang="en-US" altLang="zh-CN" sz="2400" dirty="0">
                <a:latin typeface="宋体" panose="02010600030101010101" pitchFamily="2" charset="-122"/>
                <a:ea typeface="宋体" panose="02010600030101010101" pitchFamily="2" charset="-122"/>
                <a:cs typeface="Times New Roman" panose="02020603050405020304" pitchFamily="18" charset="0"/>
              </a:rPr>
              <a:t>    </a:t>
            </a:r>
          </a:p>
          <a:p>
            <a:pPr>
              <a:lnSpc>
                <a:spcPts val="3100"/>
              </a:lnSpc>
            </a:pPr>
            <a:r>
              <a:rPr lang="en-US" altLang="zh-CN" sz="2400" dirty="0">
                <a:latin typeface="宋体" panose="02010600030101010101" pitchFamily="2" charset="-122"/>
                <a:ea typeface="宋体" panose="02010600030101010101" pitchFamily="2" charset="-122"/>
                <a:cs typeface="Times New Roman" panose="02020603050405020304" pitchFamily="18" charset="0"/>
              </a:rPr>
              <a:t>6.________________       </a:t>
            </a:r>
            <a:r>
              <a:rPr lang="zh-CN" altLang="en-US" sz="2400" dirty="0">
                <a:latin typeface="宋体" panose="02010600030101010101" pitchFamily="2" charset="-122"/>
                <a:ea typeface="宋体" panose="02010600030101010101" pitchFamily="2" charset="-122"/>
                <a:cs typeface="Times New Roman" panose="02020603050405020304" pitchFamily="18" charset="0"/>
              </a:rPr>
              <a:t>在适当的位置；适当</a:t>
            </a:r>
            <a:r>
              <a:rPr lang="en-US" altLang="zh-CN" sz="2400" dirty="0">
                <a:latin typeface="宋体" panose="02010600030101010101" pitchFamily="2" charset="-122"/>
                <a:ea typeface="宋体" panose="02010600030101010101" pitchFamily="2" charset="-122"/>
                <a:cs typeface="Times New Roman" panose="02020603050405020304" pitchFamily="18" charset="0"/>
              </a:rPr>
              <a:t>    </a:t>
            </a:r>
          </a:p>
          <a:p>
            <a:pPr>
              <a:lnSpc>
                <a:spcPts val="3100"/>
              </a:lnSpc>
            </a:pPr>
            <a:r>
              <a:rPr lang="en-US" altLang="zh-CN" sz="2400" dirty="0">
                <a:latin typeface="宋体" panose="02010600030101010101" pitchFamily="2" charset="-122"/>
                <a:ea typeface="宋体" panose="02010600030101010101" pitchFamily="2" charset="-122"/>
                <a:cs typeface="Times New Roman" panose="02020603050405020304" pitchFamily="18" charset="0"/>
              </a:rPr>
              <a:t>7.________________       </a:t>
            </a:r>
            <a:r>
              <a:rPr lang="zh-CN" altLang="en-US" sz="2400" dirty="0">
                <a:latin typeface="宋体" panose="02010600030101010101" pitchFamily="2" charset="-122"/>
                <a:ea typeface="宋体" panose="02010600030101010101" pitchFamily="2" charset="-122"/>
                <a:cs typeface="Times New Roman" panose="02020603050405020304" pitchFamily="18" charset="0"/>
              </a:rPr>
              <a:t>若干；许多</a:t>
            </a:r>
            <a:r>
              <a:rPr lang="en-US" altLang="zh-CN" sz="2400" dirty="0">
                <a:latin typeface="宋体" panose="02010600030101010101" pitchFamily="2" charset="-122"/>
                <a:ea typeface="宋体" panose="02010600030101010101" pitchFamily="2" charset="-122"/>
                <a:cs typeface="Times New Roman" panose="02020603050405020304" pitchFamily="18" charset="0"/>
              </a:rPr>
              <a:t> </a:t>
            </a:r>
          </a:p>
          <a:p>
            <a:pPr>
              <a:lnSpc>
                <a:spcPts val="3100"/>
              </a:lnSpc>
            </a:pPr>
            <a:r>
              <a:rPr lang="en-US" altLang="zh-CN" sz="2400" dirty="0">
                <a:latin typeface="宋体" panose="02010600030101010101" pitchFamily="2" charset="-122"/>
                <a:ea typeface="宋体" panose="02010600030101010101" pitchFamily="2" charset="-122"/>
                <a:cs typeface="Times New Roman" panose="02020603050405020304" pitchFamily="18" charset="0"/>
              </a:rPr>
              <a:t>8.________________       找到  </a:t>
            </a:r>
          </a:p>
          <a:p>
            <a:pPr>
              <a:lnSpc>
                <a:spcPts val="3100"/>
              </a:lnSpc>
            </a:pPr>
            <a:r>
              <a:rPr lang="en-US" altLang="zh-CN" sz="2400" dirty="0">
                <a:latin typeface="宋体" panose="02010600030101010101" pitchFamily="2" charset="-122"/>
                <a:ea typeface="宋体" panose="02010600030101010101" pitchFamily="2" charset="-122"/>
                <a:cs typeface="Times New Roman" panose="02020603050405020304" pitchFamily="18" charset="0"/>
              </a:rPr>
              <a:t>9.________________       区别对待；有影响；起（重要）作用         </a:t>
            </a:r>
          </a:p>
        </p:txBody>
      </p:sp>
      <p:sp>
        <p:nvSpPr>
          <p:cNvPr id="15" name="TextBox 14"/>
          <p:cNvSpPr txBox="1"/>
          <p:nvPr/>
        </p:nvSpPr>
        <p:spPr>
          <a:xfrm>
            <a:off x="2139950" y="2432050"/>
            <a:ext cx="2873375" cy="460375"/>
          </a:xfrm>
          <a:prstGeom prst="rect">
            <a:avLst/>
          </a:prstGeom>
          <a:noFill/>
          <a:ln>
            <a:noFill/>
          </a:ln>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altLang="zh-CN" sz="2400" b="0" dirty="0"/>
              <a:t>first aid</a:t>
            </a:r>
          </a:p>
        </p:txBody>
      </p:sp>
      <p:sp>
        <p:nvSpPr>
          <p:cNvPr id="16" name="TextBox 15"/>
          <p:cNvSpPr txBox="1"/>
          <p:nvPr/>
        </p:nvSpPr>
        <p:spPr>
          <a:xfrm>
            <a:off x="2150483" y="2815016"/>
            <a:ext cx="1997840" cy="460375"/>
          </a:xfrm>
          <a:prstGeom prst="rect">
            <a:avLst/>
          </a:prstGeom>
          <a:noFill/>
          <a:ln>
            <a:noFill/>
          </a:ln>
        </p:spPr>
        <p:txBody>
          <a:bodyPr wrap="square" rtlCol="0">
            <a:spAutoFit/>
          </a:bodyPr>
          <a:lstStyle>
            <a:defPPr>
              <a:defRPr lang="zh-CN"/>
            </a:defPPr>
            <a:lvl1pPr>
              <a:defRPr sz="2400" b="0">
                <a:solidFill>
                  <a:srgbClr val="FF0000"/>
                </a:solidFill>
                <a:latin typeface="Calibri" panose="020F0502020204030204" pitchFamily="34" charset="0"/>
                <a:cs typeface="Times New Roman" panose="02020603050405020304" pitchFamily="18" charset="0"/>
              </a:defRPr>
            </a:lvl1pPr>
          </a:lstStyle>
          <a:p>
            <a:r>
              <a:rPr lang="en-US" dirty="0"/>
              <a:t>fall ill</a:t>
            </a:r>
          </a:p>
        </p:txBody>
      </p:sp>
      <p:sp>
        <p:nvSpPr>
          <p:cNvPr id="9" name="TextBox 16"/>
          <p:cNvSpPr txBox="1"/>
          <p:nvPr/>
        </p:nvSpPr>
        <p:spPr>
          <a:xfrm>
            <a:off x="2140044" y="3198370"/>
            <a:ext cx="3429024" cy="460375"/>
          </a:xfrm>
          <a:prstGeom prst="rect">
            <a:avLst/>
          </a:prstGeom>
          <a:noFill/>
          <a:ln>
            <a:noFill/>
          </a:ln>
        </p:spPr>
        <p:txBody>
          <a:bodyPr wrap="square" rtlCol="0">
            <a:spAutoFit/>
          </a:bodyPr>
          <a:lstStyle>
            <a:defPPr>
              <a:defRPr lang="zh-CN"/>
            </a:defPPr>
            <a:lvl1pPr>
              <a:defRPr sz="2400" b="0">
                <a:solidFill>
                  <a:srgbClr val="FF0000"/>
                </a:solidFill>
                <a:latin typeface="Calibri" panose="020F0502020204030204" pitchFamily="34" charset="0"/>
                <a:cs typeface="Times New Roman" panose="02020603050405020304" pitchFamily="18" charset="0"/>
              </a:defRPr>
            </a:lvl1pPr>
          </a:lstStyle>
          <a:p>
            <a:r>
              <a:rPr lang="en-US" altLang="zh-CN" dirty="0"/>
              <a:t>electric shock</a:t>
            </a:r>
          </a:p>
        </p:txBody>
      </p:sp>
      <p:sp>
        <p:nvSpPr>
          <p:cNvPr id="11" name="TextBox 17"/>
          <p:cNvSpPr txBox="1"/>
          <p:nvPr/>
        </p:nvSpPr>
        <p:spPr>
          <a:xfrm>
            <a:off x="2139765" y="3596723"/>
            <a:ext cx="2952771" cy="460375"/>
          </a:xfrm>
          <a:prstGeom prst="rect">
            <a:avLst/>
          </a:prstGeom>
          <a:noFill/>
          <a:ln>
            <a:noFill/>
          </a:ln>
        </p:spPr>
        <p:txBody>
          <a:bodyPr wrap="square" rtlCol="0">
            <a:spAutoFit/>
          </a:bodyPr>
          <a:lstStyle>
            <a:defPPr>
              <a:defRPr lang="zh-CN"/>
            </a:defPPr>
            <a:lvl1pPr>
              <a:defRPr sz="2400" b="0">
                <a:solidFill>
                  <a:srgbClr val="FF0000"/>
                </a:solidFill>
                <a:latin typeface="Calibri" panose="020F0502020204030204" pitchFamily="34" charset="0"/>
                <a:cs typeface="Times New Roman" panose="02020603050405020304" pitchFamily="18" charset="0"/>
              </a:defRPr>
            </a:lvl1pPr>
          </a:lstStyle>
          <a:p>
            <a:r>
              <a:rPr lang="en-US" altLang="zh-CN" dirty="0"/>
              <a:t>squeeze out</a:t>
            </a:r>
          </a:p>
        </p:txBody>
      </p:sp>
      <p:sp>
        <p:nvSpPr>
          <p:cNvPr id="12" name="TextBox 18"/>
          <p:cNvSpPr txBox="1"/>
          <p:nvPr/>
        </p:nvSpPr>
        <p:spPr>
          <a:xfrm>
            <a:off x="2140043" y="3976719"/>
            <a:ext cx="2952771" cy="460375"/>
          </a:xfrm>
          <a:prstGeom prst="rect">
            <a:avLst/>
          </a:prstGeom>
          <a:noFill/>
          <a:ln>
            <a:noFill/>
          </a:ln>
        </p:spPr>
        <p:txBody>
          <a:bodyPr wrap="square" rtlCol="0">
            <a:spAutoFit/>
          </a:bodyPr>
          <a:lstStyle>
            <a:defPPr>
              <a:defRPr lang="zh-CN"/>
            </a:defPPr>
            <a:lvl1pPr>
              <a:defRPr sz="2400" b="0">
                <a:solidFill>
                  <a:srgbClr val="FF0000"/>
                </a:solidFill>
                <a:latin typeface="Calibri" panose="020F0502020204030204" pitchFamily="34" charset="0"/>
                <a:cs typeface="Times New Roman" panose="02020603050405020304" pitchFamily="18" charset="0"/>
              </a:defRPr>
            </a:lvl1pPr>
          </a:lstStyle>
          <a:p>
            <a:r>
              <a:rPr lang="en-US" altLang="zh-CN" dirty="0"/>
              <a:t>over and over again</a:t>
            </a:r>
          </a:p>
        </p:txBody>
      </p:sp>
      <p:sp>
        <p:nvSpPr>
          <p:cNvPr id="29" name="TextBox 18"/>
          <p:cNvSpPr txBox="1"/>
          <p:nvPr/>
        </p:nvSpPr>
        <p:spPr>
          <a:xfrm>
            <a:off x="2150838" y="4407249"/>
            <a:ext cx="2952771" cy="460375"/>
          </a:xfrm>
          <a:prstGeom prst="rect">
            <a:avLst/>
          </a:prstGeom>
          <a:noFill/>
          <a:ln>
            <a:noFill/>
          </a:ln>
        </p:spPr>
        <p:txBody>
          <a:bodyPr wrap="square" rtlCol="0">
            <a:spAutoFit/>
          </a:bodyPr>
          <a:lstStyle>
            <a:defPPr>
              <a:defRPr lang="zh-CN"/>
            </a:defPPr>
            <a:lvl1pPr>
              <a:defRPr sz="2400" b="0">
                <a:solidFill>
                  <a:srgbClr val="FF0000"/>
                </a:solidFill>
                <a:latin typeface="Calibri" panose="020F0502020204030204" pitchFamily="34" charset="0"/>
                <a:cs typeface="Times New Roman" panose="02020603050405020304" pitchFamily="18" charset="0"/>
              </a:defRPr>
            </a:lvl1pPr>
          </a:lstStyle>
          <a:p>
            <a:r>
              <a:rPr lang="en-US" altLang="zh-CN" dirty="0"/>
              <a:t>in place </a:t>
            </a:r>
          </a:p>
        </p:txBody>
      </p:sp>
      <p:sp>
        <p:nvSpPr>
          <p:cNvPr id="31" name="TextBox 18"/>
          <p:cNvSpPr txBox="1"/>
          <p:nvPr/>
        </p:nvSpPr>
        <p:spPr>
          <a:xfrm>
            <a:off x="2150745" y="4773930"/>
            <a:ext cx="2129155" cy="460375"/>
          </a:xfrm>
          <a:prstGeom prst="rect">
            <a:avLst/>
          </a:prstGeom>
          <a:noFill/>
          <a:ln>
            <a:noFill/>
          </a:ln>
        </p:spPr>
        <p:txBody>
          <a:bodyPr wrap="square" rtlCol="0">
            <a:spAutoFit/>
          </a:bodyPr>
          <a:lstStyle>
            <a:defPPr>
              <a:defRPr lang="zh-CN"/>
            </a:defPPr>
            <a:lvl1pPr>
              <a:defRPr sz="2400" b="0">
                <a:solidFill>
                  <a:srgbClr val="FF0000"/>
                </a:solidFill>
                <a:latin typeface="Calibri" panose="020F0502020204030204" pitchFamily="34" charset="0"/>
                <a:cs typeface="Times New Roman" panose="02020603050405020304" pitchFamily="18" charset="0"/>
              </a:defRPr>
            </a:lvl1pPr>
          </a:lstStyle>
          <a:p>
            <a:r>
              <a:rPr lang="en-US" altLang="zh-CN" dirty="0"/>
              <a:t>a number of</a:t>
            </a:r>
          </a:p>
        </p:txBody>
      </p:sp>
      <p:sp>
        <p:nvSpPr>
          <p:cNvPr id="32" name="TextBox 18"/>
          <p:cNvSpPr txBox="1"/>
          <p:nvPr/>
        </p:nvSpPr>
        <p:spPr>
          <a:xfrm>
            <a:off x="2150745" y="5177155"/>
            <a:ext cx="2536190" cy="460375"/>
          </a:xfrm>
          <a:prstGeom prst="rect">
            <a:avLst/>
          </a:prstGeom>
          <a:noFill/>
          <a:ln>
            <a:noFill/>
          </a:ln>
        </p:spPr>
        <p:txBody>
          <a:bodyPr wrap="square" rtlCol="0">
            <a:spAutoFit/>
          </a:bodyPr>
          <a:lstStyle>
            <a:defPPr>
              <a:defRPr lang="zh-CN"/>
            </a:defPPr>
            <a:lvl1pPr>
              <a:defRPr sz="2400" b="0">
                <a:solidFill>
                  <a:srgbClr val="FF0000"/>
                </a:solidFill>
                <a:latin typeface="Calibri" panose="020F0502020204030204" pitchFamily="34" charset="0"/>
                <a:cs typeface="Times New Roman" panose="02020603050405020304" pitchFamily="18" charset="0"/>
              </a:defRPr>
            </a:lvl1pPr>
          </a:lstStyle>
          <a:p>
            <a:r>
              <a:rPr lang="en-US" altLang="zh-CN" dirty="0"/>
              <a:t>put one’s hands on</a:t>
            </a:r>
          </a:p>
        </p:txBody>
      </p:sp>
      <p:sp>
        <p:nvSpPr>
          <p:cNvPr id="34" name="TextBox 18"/>
          <p:cNvSpPr txBox="1"/>
          <p:nvPr/>
        </p:nvSpPr>
        <p:spPr>
          <a:xfrm>
            <a:off x="2150838" y="5569934"/>
            <a:ext cx="2952771" cy="460375"/>
          </a:xfrm>
          <a:prstGeom prst="rect">
            <a:avLst/>
          </a:prstGeom>
          <a:noFill/>
          <a:ln>
            <a:noFill/>
          </a:ln>
        </p:spPr>
        <p:txBody>
          <a:bodyPr wrap="square" rtlCol="0">
            <a:spAutoFit/>
          </a:bodyPr>
          <a:lstStyle>
            <a:defPPr>
              <a:defRPr lang="zh-CN"/>
            </a:defPPr>
            <a:lvl1pPr>
              <a:defRPr sz="2400" b="0">
                <a:solidFill>
                  <a:srgbClr val="FF0000"/>
                </a:solidFill>
                <a:latin typeface="Calibri" panose="020F0502020204030204" pitchFamily="34" charset="0"/>
                <a:cs typeface="Times New Roman" panose="02020603050405020304" pitchFamily="18" charset="0"/>
              </a:defRPr>
            </a:lvl1pPr>
          </a:lstStyle>
          <a:p>
            <a:r>
              <a:rPr lang="en-US" altLang="zh-CN" dirty="0"/>
              <a:t>make a difference</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blinds(horizontal)">
                                      <p:cBhvr>
                                        <p:cTn id="31" dur="500"/>
                                        <p:tgtEl>
                                          <p:spTgt spid="31"/>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blinds(horizontal)">
                                      <p:cBhvr>
                                        <p:cTn id="36" dur="500"/>
                                        <p:tgtEl>
                                          <p:spTgt spid="32"/>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blinds(horizontal)">
                                      <p:cBhvr>
                                        <p:cTn id="41" dur="500"/>
                                        <p:tgtEl>
                                          <p:spTgt spid="34"/>
                                        </p:tgtEl>
                                      </p:cBhvr>
                                    </p:animEffect>
                                  </p:childTnLst>
                                </p:cTn>
                              </p:par>
                            </p:childTnLst>
                          </p:cTn>
                        </p:par>
                      </p:childTnLst>
                    </p:cTn>
                  </p:par>
                  <p:par>
                    <p:cTn id="42" fill="hold">
                      <p:stCondLst>
                        <p:cond delay="indefinite"/>
                      </p:stCondLst>
                      <p:childTnLst>
                        <p:par>
                          <p:cTn id="43" fill="hold">
                            <p:stCondLst>
                              <p:cond delay="0"/>
                            </p:stCondLst>
                            <p:childTnLst>
                              <p:par>
                                <p:cTn id="44" presetID="26" presetClass="emph" presetSubtype="0" fill="hold" grpId="0" nodeType="clickEffect">
                                  <p:stCondLst>
                                    <p:cond delay="0"/>
                                  </p:stCondLst>
                                  <p:childTnLst>
                                    <p:animEffect transition="out" filter="fade">
                                      <p:cBhvr>
                                        <p:cTn id="45" dur="500" tmFilter="0, 0; .2, .5; .8, .5; 1, 0"/>
                                        <p:tgtEl>
                                          <p:spTgt spid="21"/>
                                        </p:tgtEl>
                                      </p:cBhvr>
                                    </p:animEffect>
                                    <p:animScale>
                                      <p:cBhvr>
                                        <p:cTn id="46" dur="250" autoRev="1" fill="hold"/>
                                        <p:tgtEl>
                                          <p:spTgt spid="2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5" grpId="0"/>
      <p:bldP spid="16" grpId="0"/>
      <p:bldP spid="9" grpId="0"/>
      <p:bldP spid="11" grpId="0"/>
      <p:bldP spid="12" grpId="0"/>
      <p:bldP spid="29" grpId="0"/>
      <p:bldP spid="31" grpId="0"/>
      <p:bldP spid="32" grpId="0"/>
      <p:bldP spid="3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平行四边形 20"/>
          <p:cNvSpPr/>
          <p:nvPr/>
        </p:nvSpPr>
        <p:spPr>
          <a:xfrm>
            <a:off x="1160311" y="649325"/>
            <a:ext cx="2700670" cy="699576"/>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22" name="Rectangle 18"/>
          <p:cNvSpPr>
            <a:spLocks noChangeArrowheads="1"/>
          </p:cNvSpPr>
          <p:nvPr/>
        </p:nvSpPr>
        <p:spPr bwMode="auto">
          <a:xfrm>
            <a:off x="1728086" y="765748"/>
            <a:ext cx="1422400" cy="4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zh-CN" altLang="en-US" sz="2800" dirty="0">
                <a:solidFill>
                  <a:schemeClr val="bg1"/>
                </a:solidFill>
                <a:latin typeface="Arial" panose="020B0604020202020204"/>
                <a:ea typeface="微软雅黑" panose="020B0503020204020204" charset="-122"/>
                <a:cs typeface="宋体" panose="02010600030101010101" pitchFamily="2" charset="-122"/>
                <a:sym typeface="Arial" panose="020B0604020202020204"/>
              </a:rPr>
              <a:t>词义释义</a:t>
            </a:r>
          </a:p>
        </p:txBody>
      </p:sp>
      <p:sp>
        <p:nvSpPr>
          <p:cNvPr id="23" name="平行四边形 22"/>
          <p:cNvSpPr/>
          <p:nvPr/>
        </p:nvSpPr>
        <p:spPr>
          <a:xfrm>
            <a:off x="3750119" y="649326"/>
            <a:ext cx="745738" cy="699576"/>
          </a:xfrm>
          <a:prstGeom prst="parallelogram">
            <a:avLst/>
          </a:prstGeom>
          <a:solidFill>
            <a:srgbClr val="7ED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cxnSp>
        <p:nvCxnSpPr>
          <p:cNvPr id="6" name="直接连接符 5"/>
          <p:cNvCxnSpPr/>
          <p:nvPr/>
        </p:nvCxnSpPr>
        <p:spPr>
          <a:xfrm>
            <a:off x="3627099" y="2641698"/>
            <a:ext cx="0" cy="1323382"/>
          </a:xfrm>
          <a:prstGeom prst="line">
            <a:avLst/>
          </a:prstGeom>
          <a:noFill/>
          <a:ln w="19050" cap="flat" cmpd="sng" algn="ctr">
            <a:noFill/>
            <a:prstDash val="solid"/>
            <a:miter lim="800000"/>
          </a:ln>
          <a:effectLst/>
        </p:spPr>
      </p:cxnSp>
      <p:sp>
        <p:nvSpPr>
          <p:cNvPr id="7" name="椭圆 6"/>
          <p:cNvSpPr/>
          <p:nvPr/>
        </p:nvSpPr>
        <p:spPr>
          <a:xfrm>
            <a:off x="1283949" y="2209263"/>
            <a:ext cx="257564" cy="247650"/>
          </a:xfrm>
          <a:prstGeom prst="ellipse">
            <a:avLst/>
          </a:prstGeom>
          <a:solidFill>
            <a:srgbClr val="22ACEC"/>
          </a:solidFill>
          <a:ln w="19050" cap="flat" cmpd="sng" algn="ctr">
            <a:solidFill>
              <a:srgbClr val="7D7D7D">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sym typeface="Arial" panose="020B0604020202020204"/>
            </a:endParaRPr>
          </a:p>
        </p:txBody>
      </p:sp>
      <p:sp>
        <p:nvSpPr>
          <p:cNvPr id="10" name="椭圆 9"/>
          <p:cNvSpPr/>
          <p:nvPr/>
        </p:nvSpPr>
        <p:spPr>
          <a:xfrm>
            <a:off x="1283949" y="3717430"/>
            <a:ext cx="257564" cy="247650"/>
          </a:xfrm>
          <a:prstGeom prst="ellipse">
            <a:avLst/>
          </a:prstGeom>
          <a:solidFill>
            <a:srgbClr val="22ACEC"/>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sym typeface="Arial" panose="020B0604020202020204"/>
            </a:endParaRPr>
          </a:p>
        </p:txBody>
      </p:sp>
      <p:cxnSp>
        <p:nvCxnSpPr>
          <p:cNvPr id="13" name="直接连接符 12"/>
          <p:cNvCxnSpPr/>
          <p:nvPr/>
        </p:nvCxnSpPr>
        <p:spPr>
          <a:xfrm>
            <a:off x="3616212" y="4214688"/>
            <a:ext cx="0" cy="1323382"/>
          </a:xfrm>
          <a:prstGeom prst="line">
            <a:avLst/>
          </a:prstGeom>
          <a:noFill/>
          <a:ln w="19050" cap="flat" cmpd="sng" algn="ctr">
            <a:noFill/>
            <a:prstDash val="solid"/>
            <a:miter lim="800000"/>
          </a:ln>
          <a:effectLst/>
        </p:spPr>
      </p:cxnSp>
      <p:sp>
        <p:nvSpPr>
          <p:cNvPr id="14" name="椭圆 13"/>
          <p:cNvSpPr/>
          <p:nvPr/>
        </p:nvSpPr>
        <p:spPr>
          <a:xfrm>
            <a:off x="1283857" y="5675230"/>
            <a:ext cx="257564" cy="247650"/>
          </a:xfrm>
          <a:prstGeom prst="ellipse">
            <a:avLst/>
          </a:prstGeom>
          <a:solidFill>
            <a:srgbClr val="22ACEC"/>
          </a:solidFill>
          <a:ln w="19050" cap="flat" cmpd="sng" algn="ctr">
            <a:solidFill>
              <a:srgbClr val="7D7D7D">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sym typeface="Arial" panose="020B0604020202020204"/>
            </a:endParaRPr>
          </a:p>
        </p:txBody>
      </p:sp>
      <p:pic>
        <p:nvPicPr>
          <p:cNvPr id="2" name="图片 1" descr="66"/>
          <p:cNvPicPr>
            <a:picLocks noChangeAspect="1"/>
          </p:cNvPicPr>
          <p:nvPr/>
        </p:nvPicPr>
        <p:blipFill>
          <a:blip r:embed="rId4"/>
          <a:stretch>
            <a:fillRect/>
          </a:stretch>
        </p:blipFill>
        <p:spPr>
          <a:xfrm>
            <a:off x="327660" y="602128"/>
            <a:ext cx="762000" cy="746760"/>
          </a:xfrm>
          <a:prstGeom prst="rect">
            <a:avLst/>
          </a:prstGeom>
        </p:spPr>
      </p:pic>
      <p:sp>
        <p:nvSpPr>
          <p:cNvPr id="5" name="TextBox 4"/>
          <p:cNvSpPr txBox="1"/>
          <p:nvPr/>
        </p:nvSpPr>
        <p:spPr>
          <a:xfrm>
            <a:off x="1866900" y="1481603"/>
            <a:ext cx="10103485" cy="4892675"/>
          </a:xfrm>
          <a:prstGeom prst="rect">
            <a:avLst/>
          </a:prstGeom>
          <a:solidFill>
            <a:schemeClr val="bg1">
              <a:alpha val="77000"/>
            </a:schemeClr>
          </a:solidFill>
        </p:spPr>
        <p:txBody>
          <a:bodyPr wrap="square" rtlCol="0">
            <a:spAutoFit/>
          </a:bodyPr>
          <a:lstStyle>
            <a:defPPr>
              <a:defRPr lang="zh-CN"/>
            </a:defPPr>
            <a:lvl1pPr marL="342900" indent="-342900">
              <a:lnSpc>
                <a:spcPts val="3500"/>
              </a:lnSpc>
              <a:buAutoNum type="arabicPeriod"/>
              <a:defRPr sz="2800">
                <a:latin typeface="Calibri" panose="020F0502020204030204" pitchFamily="34" charset="0"/>
                <a:cs typeface="Times New Roman" panose="02020603050405020304" pitchFamily="18" charset="0"/>
              </a:defRPr>
            </a:lvl1pPr>
          </a:lstStyle>
          <a:p>
            <a:pPr fontAlgn="auto">
              <a:lnSpc>
                <a:spcPct val="100000"/>
              </a:lnSpc>
            </a:pPr>
            <a:r>
              <a:rPr lang="en-US" altLang="zh-CN" sz="2400" dirty="0"/>
              <a:t>____________ an area of land around a large river with streams running down into it</a:t>
            </a:r>
          </a:p>
          <a:p>
            <a:pPr fontAlgn="auto">
              <a:lnSpc>
                <a:spcPct val="100000"/>
              </a:lnSpc>
            </a:pPr>
            <a:r>
              <a:rPr lang="en-US" altLang="zh-CN" sz="2400" dirty="0"/>
              <a:t>____________ a change in your body or mind that shows that you are not healthy</a:t>
            </a:r>
          </a:p>
          <a:p>
            <a:pPr fontAlgn="auto">
              <a:lnSpc>
                <a:spcPct val="100000"/>
              </a:lnSpc>
            </a:pPr>
            <a:r>
              <a:rPr lang="en-US" altLang="zh-CN" sz="2400" dirty="0"/>
              <a:t>____________ </a:t>
            </a:r>
            <a:r>
              <a:rPr lang="en-US" altLang="zh-CN" sz="2400"/>
              <a:t>a vehicle with special equipment, used for taking sick or injured people to a hospital</a:t>
            </a:r>
          </a:p>
          <a:p>
            <a:pPr fontAlgn="auto">
              <a:lnSpc>
                <a:spcPct val="100000"/>
              </a:lnSpc>
            </a:pPr>
            <a:r>
              <a:rPr lang="en-US" altLang="zh-CN" sz="2400" dirty="0"/>
              <a:t>____________   a tool for cutting paper or cloth, that has two sharp blades with handles, joined together in the middle</a:t>
            </a:r>
          </a:p>
          <a:p>
            <a:pPr fontAlgn="auto">
              <a:lnSpc>
                <a:spcPct val="100000"/>
              </a:lnSpc>
            </a:pPr>
            <a:r>
              <a:rPr lang="en-US" altLang="zh-CN" sz="2400" dirty="0"/>
              <a:t>____________   a strip of cloth used for tying around a part of the body that has been hurt in order to protect or support it</a:t>
            </a:r>
          </a:p>
          <a:p>
            <a:pPr fontAlgn="auto">
              <a:lnSpc>
                <a:spcPct val="100000"/>
              </a:lnSpc>
            </a:pPr>
            <a:r>
              <a:rPr lang="en-US" altLang="zh-CN" sz="2400" dirty="0"/>
              <a:t>____________   a narrow line of light, heat or other energy</a:t>
            </a:r>
          </a:p>
          <a:p>
            <a:pPr fontAlgn="auto">
              <a:lnSpc>
                <a:spcPct val="100000"/>
              </a:lnSpc>
            </a:pPr>
            <a:r>
              <a:rPr lang="en-US" altLang="zh-CN" sz="2400" dirty="0"/>
              <a:t>____________  </a:t>
            </a:r>
            <a:r>
              <a:rPr lang="en-US" altLang="zh-CN" sz="2400"/>
              <a:t>a public or religious occasion that includes a series of formal or traditional actions</a:t>
            </a:r>
          </a:p>
        </p:txBody>
      </p:sp>
      <p:sp>
        <p:nvSpPr>
          <p:cNvPr id="3" name="TextBox 14"/>
          <p:cNvSpPr txBox="1"/>
          <p:nvPr/>
        </p:nvSpPr>
        <p:spPr>
          <a:xfrm>
            <a:off x="2366010" y="2975758"/>
            <a:ext cx="1989455" cy="460375"/>
          </a:xfrm>
          <a:prstGeom prst="rect">
            <a:avLst/>
          </a:prstGeom>
          <a:noFill/>
          <a:ln>
            <a:noFill/>
          </a:ln>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altLang="zh-CN" sz="2400" b="0" dirty="0"/>
              <a:t>ambulance</a:t>
            </a:r>
          </a:p>
        </p:txBody>
      </p:sp>
      <p:sp>
        <p:nvSpPr>
          <p:cNvPr id="8" name="TextBox 14"/>
          <p:cNvSpPr txBox="1"/>
          <p:nvPr/>
        </p:nvSpPr>
        <p:spPr>
          <a:xfrm>
            <a:off x="2359025" y="5462418"/>
            <a:ext cx="1989455" cy="460375"/>
          </a:xfrm>
          <a:prstGeom prst="rect">
            <a:avLst/>
          </a:prstGeom>
          <a:noFill/>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altLang="zh-CN" sz="2400" b="0" dirty="0"/>
              <a:t>ceremony</a:t>
            </a:r>
          </a:p>
        </p:txBody>
      </p:sp>
      <p:sp>
        <p:nvSpPr>
          <p:cNvPr id="9" name="TextBox 14"/>
          <p:cNvSpPr txBox="1"/>
          <p:nvPr/>
        </p:nvSpPr>
        <p:spPr>
          <a:xfrm>
            <a:off x="2366010" y="2181373"/>
            <a:ext cx="1989455" cy="460375"/>
          </a:xfrm>
          <a:prstGeom prst="rect">
            <a:avLst/>
          </a:prstGeom>
          <a:noFill/>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altLang="zh-CN" sz="2400" b="0" dirty="0"/>
              <a:t>symptom</a:t>
            </a:r>
          </a:p>
        </p:txBody>
      </p:sp>
      <p:sp>
        <p:nvSpPr>
          <p:cNvPr id="11" name="TextBox 14"/>
          <p:cNvSpPr txBox="1"/>
          <p:nvPr/>
        </p:nvSpPr>
        <p:spPr>
          <a:xfrm>
            <a:off x="2359025" y="4417843"/>
            <a:ext cx="1989455" cy="460375"/>
          </a:xfrm>
          <a:prstGeom prst="rect">
            <a:avLst/>
          </a:prstGeom>
          <a:noFill/>
          <a:ln>
            <a:noFill/>
          </a:ln>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altLang="zh-CN" sz="2400" b="0" dirty="0"/>
              <a:t>bandage</a:t>
            </a:r>
          </a:p>
        </p:txBody>
      </p:sp>
      <p:sp>
        <p:nvSpPr>
          <p:cNvPr id="12" name="TextBox 14"/>
          <p:cNvSpPr txBox="1"/>
          <p:nvPr/>
        </p:nvSpPr>
        <p:spPr>
          <a:xfrm>
            <a:off x="2406015" y="1481603"/>
            <a:ext cx="1989455" cy="460375"/>
          </a:xfrm>
          <a:prstGeom prst="rect">
            <a:avLst/>
          </a:prstGeom>
          <a:noFill/>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altLang="zh-CN" sz="2400" b="0" dirty="0"/>
              <a:t>basin</a:t>
            </a:r>
          </a:p>
        </p:txBody>
      </p:sp>
      <p:sp>
        <p:nvSpPr>
          <p:cNvPr id="15" name="TextBox 14"/>
          <p:cNvSpPr txBox="1"/>
          <p:nvPr/>
        </p:nvSpPr>
        <p:spPr>
          <a:xfrm>
            <a:off x="2372360" y="3651398"/>
            <a:ext cx="1989455" cy="460375"/>
          </a:xfrm>
          <a:prstGeom prst="rect">
            <a:avLst/>
          </a:prstGeom>
          <a:noFill/>
          <a:ln>
            <a:noFill/>
          </a:ln>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altLang="zh-CN" sz="2400" b="0" dirty="0"/>
              <a:t>scissors</a:t>
            </a:r>
          </a:p>
        </p:txBody>
      </p:sp>
      <p:sp>
        <p:nvSpPr>
          <p:cNvPr id="16" name="TextBox 14"/>
          <p:cNvSpPr txBox="1"/>
          <p:nvPr/>
        </p:nvSpPr>
        <p:spPr>
          <a:xfrm>
            <a:off x="2413000" y="5077608"/>
            <a:ext cx="1068705" cy="460375"/>
          </a:xfrm>
          <a:prstGeom prst="rect">
            <a:avLst/>
          </a:prstGeom>
          <a:noFill/>
          <a:ln>
            <a:noFill/>
          </a:ln>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altLang="zh-CN" sz="2400" b="0" dirty="0"/>
              <a:t>ray</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linds(horizont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linds(horizont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linds(horizont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6" presetClass="emph" presetSubtype="0" fill="hold" grpId="0" nodeType="clickEffect">
                                  <p:stCondLst>
                                    <p:cond delay="0"/>
                                  </p:stCondLst>
                                  <p:childTnLst>
                                    <p:animEffect transition="out" filter="fade">
                                      <p:cBhvr>
                                        <p:cTn id="41" dur="500" tmFilter="0, 0; .2, .5; .8, .5; 1, 0"/>
                                        <p:tgtEl>
                                          <p:spTgt spid="21"/>
                                        </p:tgtEl>
                                      </p:cBhvr>
                                    </p:animEffect>
                                    <p:animScale>
                                      <p:cBhvr>
                                        <p:cTn id="42" dur="250" autoRev="1" fill="hold"/>
                                        <p:tgtEl>
                                          <p:spTgt spid="2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 grpId="0"/>
      <p:bldP spid="8" grpId="0"/>
      <p:bldP spid="9" grpId="0"/>
      <p:bldP spid="11" grpId="0"/>
      <p:bldP spid="12" grpId="0"/>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平行四边形 20"/>
          <p:cNvSpPr/>
          <p:nvPr/>
        </p:nvSpPr>
        <p:spPr>
          <a:xfrm>
            <a:off x="1160311" y="602433"/>
            <a:ext cx="2700670" cy="699576"/>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22" name="Rectangle 18"/>
          <p:cNvSpPr>
            <a:spLocks noChangeArrowheads="1"/>
          </p:cNvSpPr>
          <p:nvPr/>
        </p:nvSpPr>
        <p:spPr bwMode="auto">
          <a:xfrm>
            <a:off x="1728086" y="718856"/>
            <a:ext cx="1422400" cy="4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zh-CN" altLang="en-US" sz="2800" dirty="0">
                <a:solidFill>
                  <a:schemeClr val="bg1"/>
                </a:solidFill>
                <a:latin typeface="Arial" panose="020B0604020202020204"/>
                <a:ea typeface="微软雅黑" panose="020B0503020204020204" charset="-122"/>
                <a:cs typeface="宋体" panose="02010600030101010101" pitchFamily="2" charset="-122"/>
                <a:sym typeface="Arial" panose="020B0604020202020204"/>
              </a:rPr>
              <a:t>话题词汇</a:t>
            </a:r>
          </a:p>
        </p:txBody>
      </p:sp>
      <p:sp>
        <p:nvSpPr>
          <p:cNvPr id="23" name="平行四边形 22"/>
          <p:cNvSpPr/>
          <p:nvPr/>
        </p:nvSpPr>
        <p:spPr>
          <a:xfrm>
            <a:off x="3750119" y="602434"/>
            <a:ext cx="745738" cy="699576"/>
          </a:xfrm>
          <a:prstGeom prst="parallelogram">
            <a:avLst/>
          </a:prstGeom>
          <a:solidFill>
            <a:srgbClr val="7ED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cxnSp>
        <p:nvCxnSpPr>
          <p:cNvPr id="6" name="直接连接符 5"/>
          <p:cNvCxnSpPr/>
          <p:nvPr/>
        </p:nvCxnSpPr>
        <p:spPr>
          <a:xfrm>
            <a:off x="3627099" y="2594806"/>
            <a:ext cx="0" cy="1323382"/>
          </a:xfrm>
          <a:prstGeom prst="line">
            <a:avLst/>
          </a:prstGeom>
          <a:noFill/>
          <a:ln w="19050" cap="flat" cmpd="sng" algn="ctr">
            <a:noFill/>
            <a:prstDash val="solid"/>
            <a:miter lim="800000"/>
          </a:ln>
          <a:effectLst/>
        </p:spPr>
      </p:cxnSp>
      <p:cxnSp>
        <p:nvCxnSpPr>
          <p:cNvPr id="13" name="直接连接符 12"/>
          <p:cNvCxnSpPr/>
          <p:nvPr/>
        </p:nvCxnSpPr>
        <p:spPr>
          <a:xfrm>
            <a:off x="3616212" y="4167796"/>
            <a:ext cx="0" cy="1323382"/>
          </a:xfrm>
          <a:prstGeom prst="line">
            <a:avLst/>
          </a:prstGeom>
          <a:noFill/>
          <a:ln w="19050" cap="flat" cmpd="sng" algn="ctr">
            <a:noFill/>
            <a:prstDash val="solid"/>
            <a:miter lim="800000"/>
          </a:ln>
          <a:effectLst/>
        </p:spPr>
      </p:cxnSp>
      <p:pic>
        <p:nvPicPr>
          <p:cNvPr id="2" name="图片 1" descr="66"/>
          <p:cNvPicPr>
            <a:picLocks noChangeAspect="1"/>
          </p:cNvPicPr>
          <p:nvPr/>
        </p:nvPicPr>
        <p:blipFill>
          <a:blip r:embed="rId4"/>
          <a:stretch>
            <a:fillRect/>
          </a:stretch>
        </p:blipFill>
        <p:spPr>
          <a:xfrm>
            <a:off x="327660" y="555236"/>
            <a:ext cx="762000" cy="746760"/>
          </a:xfrm>
          <a:prstGeom prst="rect">
            <a:avLst/>
          </a:prstGeom>
        </p:spPr>
      </p:pic>
      <p:sp>
        <p:nvSpPr>
          <p:cNvPr id="8" name="矩形 7"/>
          <p:cNvSpPr/>
          <p:nvPr/>
        </p:nvSpPr>
        <p:spPr>
          <a:xfrm>
            <a:off x="568325" y="1775023"/>
            <a:ext cx="3741683" cy="5392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Calibri" panose="020F0502020204030204" pitchFamily="34" charset="0"/>
                <a:cs typeface="Times New Roman" panose="02020603050405020304" pitchFamily="18" charset="0"/>
              </a:rPr>
              <a:t>Words about injuries</a:t>
            </a:r>
          </a:p>
        </p:txBody>
      </p:sp>
      <p:sp>
        <p:nvSpPr>
          <p:cNvPr id="9" name="矩形 8"/>
          <p:cNvSpPr/>
          <p:nvPr/>
        </p:nvSpPr>
        <p:spPr>
          <a:xfrm>
            <a:off x="4495635" y="1629951"/>
            <a:ext cx="7611685" cy="829945"/>
          </a:xfrm>
          <a:prstGeom prst="rect">
            <a:avLst/>
          </a:prstGeom>
          <a:solidFill>
            <a:schemeClr val="accent6">
              <a:lumMod val="20000"/>
              <a:lumOff val="80000"/>
            </a:schemeClr>
          </a:solidFill>
          <a:ln>
            <a:solidFill>
              <a:schemeClr val="tx1"/>
            </a:solidFill>
            <a:prstDash val="sysDash"/>
          </a:ln>
        </p:spPr>
        <p:txBody>
          <a:bodyPr wrap="square" rtlCol="0">
            <a:spAutoFit/>
          </a:bodyPr>
          <a:lstStyle/>
          <a:p>
            <a:pPr lvl="1"/>
            <a:r>
              <a:rPr lang="en-US" altLang="zh-CN" sz="2400" dirty="0">
                <a:solidFill>
                  <a:schemeClr val="tx1">
                    <a:lumMod val="50000"/>
                    <a:lumOff val="50000"/>
                  </a:schemeClr>
                </a:solidFill>
                <a:latin typeface="Cambria" panose="02040503050406030204" pitchFamily="18" charset="0"/>
              </a:rPr>
              <a:t>nosebleed, sprain, chock, blister, bruise, char, infection, symptom, stab</a:t>
            </a:r>
          </a:p>
        </p:txBody>
      </p:sp>
      <p:sp>
        <p:nvSpPr>
          <p:cNvPr id="11" name="矩形 10"/>
          <p:cNvSpPr/>
          <p:nvPr/>
        </p:nvSpPr>
        <p:spPr>
          <a:xfrm>
            <a:off x="568325" y="2987238"/>
            <a:ext cx="3741683" cy="5392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Calibri" panose="020F0502020204030204" pitchFamily="34" charset="0"/>
                <a:cs typeface="Times New Roman" panose="02020603050405020304" pitchFamily="18" charset="0"/>
              </a:rPr>
              <a:t>Words about human bodies</a:t>
            </a:r>
          </a:p>
        </p:txBody>
      </p:sp>
      <p:sp>
        <p:nvSpPr>
          <p:cNvPr id="12" name="矩形 11"/>
          <p:cNvSpPr/>
          <p:nvPr/>
        </p:nvSpPr>
        <p:spPr>
          <a:xfrm>
            <a:off x="4495635" y="3026316"/>
            <a:ext cx="7611685" cy="460375"/>
          </a:xfrm>
          <a:prstGeom prst="rect">
            <a:avLst/>
          </a:prstGeom>
          <a:solidFill>
            <a:schemeClr val="accent6">
              <a:lumMod val="20000"/>
              <a:lumOff val="80000"/>
            </a:schemeClr>
          </a:solidFill>
          <a:ln>
            <a:solidFill>
              <a:schemeClr val="tx1"/>
            </a:solidFill>
            <a:prstDash val="sysDash"/>
          </a:ln>
        </p:spPr>
        <p:txBody>
          <a:bodyPr wrap="square" rtlCol="0">
            <a:spAutoFit/>
          </a:bodyPr>
          <a:lstStyle/>
          <a:p>
            <a:pPr lvl="1"/>
            <a:r>
              <a:rPr lang="en-US" altLang="zh-CN" sz="2400" dirty="0">
                <a:solidFill>
                  <a:schemeClr val="tx1">
                    <a:lumMod val="50000"/>
                    <a:lumOff val="50000"/>
                  </a:schemeClr>
                </a:solidFill>
                <a:latin typeface="Cambria" panose="02040503050406030204" pitchFamily="18" charset="0"/>
              </a:rPr>
              <a:t>ankle, skin, organ, tissue, throat, wrist</a:t>
            </a:r>
          </a:p>
        </p:txBody>
      </p:sp>
      <p:sp>
        <p:nvSpPr>
          <p:cNvPr id="15" name="矩形 14"/>
          <p:cNvSpPr/>
          <p:nvPr/>
        </p:nvSpPr>
        <p:spPr>
          <a:xfrm>
            <a:off x="568325" y="4036258"/>
            <a:ext cx="3741683" cy="5392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Calibri" panose="020F0502020204030204" pitchFamily="34" charset="0"/>
                <a:cs typeface="Times New Roman" panose="02020603050405020304" pitchFamily="18" charset="0"/>
              </a:rPr>
              <a:t>Words about treatment</a:t>
            </a:r>
          </a:p>
        </p:txBody>
      </p:sp>
      <p:sp>
        <p:nvSpPr>
          <p:cNvPr id="16" name="矩形 15"/>
          <p:cNvSpPr/>
          <p:nvPr/>
        </p:nvSpPr>
        <p:spPr>
          <a:xfrm>
            <a:off x="4495635" y="3918491"/>
            <a:ext cx="7611685" cy="829945"/>
          </a:xfrm>
          <a:prstGeom prst="rect">
            <a:avLst/>
          </a:prstGeom>
          <a:solidFill>
            <a:schemeClr val="accent6">
              <a:lumMod val="20000"/>
              <a:lumOff val="80000"/>
            </a:schemeClr>
          </a:solidFill>
          <a:ln>
            <a:solidFill>
              <a:schemeClr val="tx1"/>
            </a:solidFill>
            <a:prstDash val="sysDash"/>
          </a:ln>
        </p:spPr>
        <p:txBody>
          <a:bodyPr wrap="square" rtlCol="0">
            <a:spAutoFit/>
          </a:bodyPr>
          <a:lstStyle/>
          <a:p>
            <a:pPr lvl="1"/>
            <a:r>
              <a:rPr lang="en-US" altLang="zh-CN" sz="2400" dirty="0">
                <a:solidFill>
                  <a:schemeClr val="tx1">
                    <a:lumMod val="50000"/>
                    <a:lumOff val="50000"/>
                  </a:schemeClr>
                </a:solidFill>
                <a:latin typeface="Cambria" panose="02040503050406030204" pitchFamily="18" charset="0"/>
              </a:rPr>
              <a:t>first aid, bandage, squeeze out, ointment, ambulance, apply</a:t>
            </a:r>
          </a:p>
        </p:txBody>
      </p:sp>
      <p:sp>
        <p:nvSpPr>
          <p:cNvPr id="3" name="矩形 2"/>
          <p:cNvSpPr/>
          <p:nvPr/>
        </p:nvSpPr>
        <p:spPr>
          <a:xfrm>
            <a:off x="568325" y="5386316"/>
            <a:ext cx="3741420" cy="8305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Calibri" panose="020F0502020204030204" pitchFamily="34" charset="0"/>
                <a:cs typeface="Times New Roman" panose="02020603050405020304" pitchFamily="18" charset="0"/>
              </a:rPr>
              <a:t>Words about articles for daily use</a:t>
            </a:r>
          </a:p>
        </p:txBody>
      </p:sp>
      <p:sp>
        <p:nvSpPr>
          <p:cNvPr id="4" name="矩形 3"/>
          <p:cNvSpPr/>
          <p:nvPr/>
        </p:nvSpPr>
        <p:spPr>
          <a:xfrm>
            <a:off x="4495635" y="5571396"/>
            <a:ext cx="7611685" cy="460375"/>
          </a:xfrm>
          <a:prstGeom prst="rect">
            <a:avLst/>
          </a:prstGeom>
          <a:solidFill>
            <a:schemeClr val="accent6">
              <a:lumMod val="20000"/>
              <a:lumOff val="80000"/>
            </a:schemeClr>
          </a:solidFill>
          <a:ln>
            <a:solidFill>
              <a:schemeClr val="tx1"/>
            </a:solidFill>
            <a:prstDash val="sysDash"/>
          </a:ln>
        </p:spPr>
        <p:txBody>
          <a:bodyPr wrap="square" rtlCol="0">
            <a:spAutoFit/>
          </a:bodyPr>
          <a:lstStyle/>
          <a:p>
            <a:pPr lvl="1"/>
            <a:r>
              <a:rPr lang="en-US" altLang="zh-CN" sz="2400" dirty="0">
                <a:solidFill>
                  <a:schemeClr val="tx1">
                    <a:lumMod val="50000"/>
                    <a:lumOff val="50000"/>
                  </a:schemeClr>
                </a:solidFill>
                <a:latin typeface="Cambria" panose="02040503050406030204" pitchFamily="18" charset="0"/>
              </a:rPr>
              <a:t>cupboard, pan, stove, scissors, kettle, sleeve, blouse</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6" presetClass="emph" presetSubtype="0" fill="hold" grpId="0" nodeType="clickEffect">
                                  <p:stCondLst>
                                    <p:cond delay="0"/>
                                  </p:stCondLst>
                                  <p:childTnLst>
                                    <p:animEffect transition="out" filter="fade">
                                      <p:cBhvr>
                                        <p:cTn id="22" dur="500" tmFilter="0, 0; .2, .5; .8, .5; 1, 0"/>
                                        <p:tgtEl>
                                          <p:spTgt spid="21"/>
                                        </p:tgtEl>
                                      </p:cBhvr>
                                    </p:animEffect>
                                    <p:animScale>
                                      <p:cBhvr>
                                        <p:cTn id="23" dur="250" autoRev="1" fill="hold"/>
                                        <p:tgtEl>
                                          <p:spTgt spid="2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9" grpId="0" bldLvl="0" animBg="1"/>
      <p:bldP spid="12" grpId="0" bldLvl="0" animBg="1"/>
      <p:bldP spid="16" grpId="0" bldLvl="0" animBg="1"/>
      <p:bldP spid="4"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平行四边形 20"/>
          <p:cNvSpPr/>
          <p:nvPr/>
        </p:nvSpPr>
        <p:spPr>
          <a:xfrm>
            <a:off x="1160311" y="625879"/>
            <a:ext cx="2700670" cy="699576"/>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22" name="Rectangle 18"/>
          <p:cNvSpPr>
            <a:spLocks noChangeArrowheads="1"/>
          </p:cNvSpPr>
          <p:nvPr/>
        </p:nvSpPr>
        <p:spPr bwMode="auto">
          <a:xfrm>
            <a:off x="1728086" y="742302"/>
            <a:ext cx="1422400" cy="4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zh-CN" altLang="en-US" sz="2800" dirty="0">
                <a:solidFill>
                  <a:schemeClr val="bg1"/>
                </a:solidFill>
                <a:latin typeface="Arial" panose="020B0604020202020204"/>
                <a:ea typeface="微软雅黑" panose="020B0503020204020204" charset="-122"/>
                <a:cs typeface="宋体" panose="02010600030101010101" pitchFamily="2" charset="-122"/>
                <a:sym typeface="Arial" panose="020B0604020202020204"/>
              </a:rPr>
              <a:t>美句赏析</a:t>
            </a:r>
          </a:p>
        </p:txBody>
      </p:sp>
      <p:sp>
        <p:nvSpPr>
          <p:cNvPr id="23" name="平行四边形 22"/>
          <p:cNvSpPr/>
          <p:nvPr/>
        </p:nvSpPr>
        <p:spPr>
          <a:xfrm>
            <a:off x="3750119" y="625880"/>
            <a:ext cx="745738" cy="699576"/>
          </a:xfrm>
          <a:prstGeom prst="parallelogram">
            <a:avLst/>
          </a:prstGeom>
          <a:solidFill>
            <a:srgbClr val="7ED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cxnSp>
        <p:nvCxnSpPr>
          <p:cNvPr id="6" name="直接连接符 5"/>
          <p:cNvCxnSpPr/>
          <p:nvPr/>
        </p:nvCxnSpPr>
        <p:spPr>
          <a:xfrm>
            <a:off x="3627099" y="2618252"/>
            <a:ext cx="0" cy="1323382"/>
          </a:xfrm>
          <a:prstGeom prst="line">
            <a:avLst/>
          </a:prstGeom>
          <a:noFill/>
          <a:ln w="19050" cap="flat" cmpd="sng" algn="ctr">
            <a:noFill/>
            <a:prstDash val="solid"/>
            <a:miter lim="800000"/>
          </a:ln>
          <a:effectLst/>
        </p:spPr>
      </p:cxnSp>
      <p:cxnSp>
        <p:nvCxnSpPr>
          <p:cNvPr id="13" name="直接连接符 12"/>
          <p:cNvCxnSpPr/>
          <p:nvPr/>
        </p:nvCxnSpPr>
        <p:spPr>
          <a:xfrm>
            <a:off x="3616212" y="4191242"/>
            <a:ext cx="0" cy="1323382"/>
          </a:xfrm>
          <a:prstGeom prst="line">
            <a:avLst/>
          </a:prstGeom>
          <a:noFill/>
          <a:ln w="19050" cap="flat" cmpd="sng" algn="ctr">
            <a:noFill/>
            <a:prstDash val="solid"/>
            <a:miter lim="800000"/>
          </a:ln>
          <a:effectLst/>
        </p:spPr>
      </p:cxnSp>
      <p:pic>
        <p:nvPicPr>
          <p:cNvPr id="2" name="图片 1" descr="66"/>
          <p:cNvPicPr>
            <a:picLocks noChangeAspect="1"/>
          </p:cNvPicPr>
          <p:nvPr/>
        </p:nvPicPr>
        <p:blipFill>
          <a:blip r:embed="rId4"/>
          <a:stretch>
            <a:fillRect/>
          </a:stretch>
        </p:blipFill>
        <p:spPr>
          <a:xfrm>
            <a:off x="327660" y="578682"/>
            <a:ext cx="762000" cy="746760"/>
          </a:xfrm>
          <a:prstGeom prst="rect">
            <a:avLst/>
          </a:prstGeom>
        </p:spPr>
      </p:pic>
      <p:sp>
        <p:nvSpPr>
          <p:cNvPr id="3" name="文本框 2"/>
          <p:cNvSpPr txBox="1"/>
          <p:nvPr/>
        </p:nvSpPr>
        <p:spPr>
          <a:xfrm>
            <a:off x="4826000" y="1890592"/>
            <a:ext cx="2540000" cy="645160"/>
          </a:xfrm>
          <a:prstGeom prst="rect">
            <a:avLst/>
          </a:prstGeom>
          <a:noFill/>
        </p:spPr>
        <p:txBody>
          <a:bodyPr wrap="square" rtlCol="0" anchor="t">
            <a:spAutoFit/>
          </a:bodyPr>
          <a:lstStyle/>
          <a:p>
            <a:endParaRPr lang="zh-CN" altLang="en-US"/>
          </a:p>
          <a:p>
            <a:endParaRPr lang="zh-CN" altLang="en-US"/>
          </a:p>
        </p:txBody>
      </p:sp>
      <p:sp>
        <p:nvSpPr>
          <p:cNvPr id="4" name="矩形 3"/>
          <p:cNvSpPr/>
          <p:nvPr/>
        </p:nvSpPr>
        <p:spPr>
          <a:xfrm>
            <a:off x="735331" y="1788657"/>
            <a:ext cx="10721340" cy="4892675"/>
          </a:xfrm>
          <a:prstGeom prst="rect">
            <a:avLst/>
          </a:prstGeom>
        </p:spPr>
        <p:txBody>
          <a:bodyPr wrap="square">
            <a:spAutoFit/>
          </a:bodyPr>
          <a:lstStyle/>
          <a:p>
            <a:r>
              <a:rPr lang="en-US" altLang="zh-CN" sz="2400" dirty="0">
                <a:latin typeface="Calibri" panose="020F0502020204030204" pitchFamily="34" charset="0"/>
              </a:rPr>
              <a:t>Age is no ______. It's a limitation you put on your mind.           ---Jackie Joyner-Kersee</a:t>
            </a:r>
          </a:p>
          <a:p>
            <a:endParaRPr lang="en-US" altLang="zh-CN" sz="2400" dirty="0">
              <a:latin typeface="Calibri" panose="020F0502020204030204" pitchFamily="34" charset="0"/>
            </a:endParaRPr>
          </a:p>
          <a:p>
            <a:endParaRPr lang="en-US" altLang="zh-CN" sz="2400" dirty="0">
              <a:latin typeface="Calibri" panose="020F0502020204030204" pitchFamily="34" charset="0"/>
            </a:endParaRPr>
          </a:p>
          <a:p>
            <a:r>
              <a:rPr lang="en-US" altLang="zh-CN" sz="2400" dirty="0">
                <a:latin typeface="Calibri" panose="020F0502020204030204" pitchFamily="34" charset="0"/>
              </a:rPr>
              <a:t>For every ________ problem there is an answer that is clear, simple, and wrong. </a:t>
            </a:r>
          </a:p>
          <a:p>
            <a:r>
              <a:rPr lang="en-US" altLang="zh-CN" sz="2400" dirty="0">
                <a:latin typeface="Calibri" panose="020F0502020204030204" pitchFamily="34" charset="0"/>
              </a:rPr>
              <a:t>                                                                                                                          ---H. L. Mencken</a:t>
            </a:r>
          </a:p>
          <a:p>
            <a:endParaRPr lang="en-US" altLang="zh-CN" sz="2400" dirty="0">
              <a:latin typeface="Calibri" panose="020F0502020204030204" pitchFamily="34" charset="0"/>
            </a:endParaRPr>
          </a:p>
          <a:p>
            <a:r>
              <a:rPr lang="en-US" altLang="zh-CN" sz="2400" dirty="0">
                <a:latin typeface="Calibri" panose="020F0502020204030204" pitchFamily="34" charset="0"/>
              </a:rPr>
              <a:t>I have seen what a laugh can do. It can transform almost ___________ tears into something bearable, even hopeful.                                                                    ---Bob Hope</a:t>
            </a:r>
          </a:p>
          <a:p>
            <a:endParaRPr lang="en-US" altLang="zh-CN" sz="2400" dirty="0">
              <a:latin typeface="Calibri" panose="020F0502020204030204" pitchFamily="34" charset="0"/>
            </a:endParaRPr>
          </a:p>
          <a:p>
            <a:endParaRPr lang="en-US" altLang="zh-CN" sz="2400" dirty="0">
              <a:latin typeface="Calibri" panose="020F0502020204030204" pitchFamily="34" charset="0"/>
            </a:endParaRPr>
          </a:p>
          <a:p>
            <a:r>
              <a:rPr lang="en-US" altLang="zh-CN" sz="2400" dirty="0">
                <a:latin typeface="Calibri" panose="020F0502020204030204" pitchFamily="34" charset="0"/>
              </a:rPr>
              <a:t>When people are putting _______ on me I just completely ignore it.        ---Zayn Malik</a:t>
            </a:r>
          </a:p>
          <a:p>
            <a:endParaRPr lang="en-US" altLang="zh-CN" sz="2400" dirty="0">
              <a:latin typeface="Calibri" panose="020F0502020204030204" pitchFamily="34" charset="0"/>
            </a:endParaRPr>
          </a:p>
          <a:p>
            <a:endParaRPr lang="en-US" altLang="zh-CN" sz="2400" dirty="0">
              <a:latin typeface="Calibri" panose="020F0502020204030204" pitchFamily="34" charset="0"/>
            </a:endParaRPr>
          </a:p>
        </p:txBody>
      </p:sp>
      <p:sp>
        <p:nvSpPr>
          <p:cNvPr id="5" name="文本框 4"/>
          <p:cNvSpPr txBox="1"/>
          <p:nvPr/>
        </p:nvSpPr>
        <p:spPr>
          <a:xfrm>
            <a:off x="1995805" y="1788357"/>
            <a:ext cx="1028700" cy="460375"/>
          </a:xfrm>
          <a:prstGeom prst="rect">
            <a:avLst/>
          </a:prstGeom>
          <a:noFill/>
        </p:spPr>
        <p:txBody>
          <a:bodyPr wrap="none" rtlCol="0" anchor="t">
            <a:spAutoFit/>
          </a:bodyPr>
          <a:lstStyle/>
          <a:p>
            <a:r>
              <a:rPr lang="en-US" altLang="zh-CN" sz="2400" dirty="0">
                <a:solidFill>
                  <a:srgbClr val="FF0000"/>
                </a:solidFill>
                <a:latin typeface="Calibri" panose="020F0502020204030204" pitchFamily="34" charset="0"/>
                <a:sym typeface="+mn-ea"/>
              </a:rPr>
              <a:t>barrier</a:t>
            </a:r>
          </a:p>
        </p:txBody>
      </p:sp>
      <p:sp>
        <p:nvSpPr>
          <p:cNvPr id="8" name="文本框 7"/>
          <p:cNvSpPr txBox="1"/>
          <p:nvPr/>
        </p:nvSpPr>
        <p:spPr>
          <a:xfrm>
            <a:off x="1995805" y="2827852"/>
            <a:ext cx="1221740" cy="460375"/>
          </a:xfrm>
          <a:prstGeom prst="rect">
            <a:avLst/>
          </a:prstGeom>
          <a:noFill/>
        </p:spPr>
        <p:txBody>
          <a:bodyPr wrap="none" rtlCol="0" anchor="t">
            <a:spAutoFit/>
          </a:bodyPr>
          <a:lstStyle/>
          <a:p>
            <a:r>
              <a:rPr lang="en-US" altLang="zh-CN" sz="2400" dirty="0">
                <a:solidFill>
                  <a:srgbClr val="FF0000"/>
                </a:solidFill>
                <a:latin typeface="Calibri" panose="020F0502020204030204" pitchFamily="34" charset="0"/>
                <a:sym typeface="+mn-ea"/>
              </a:rPr>
              <a:t>complex</a:t>
            </a:r>
          </a:p>
        </p:txBody>
      </p:sp>
      <p:sp>
        <p:nvSpPr>
          <p:cNvPr id="9" name="文本框 8"/>
          <p:cNvSpPr txBox="1"/>
          <p:nvPr/>
        </p:nvSpPr>
        <p:spPr>
          <a:xfrm>
            <a:off x="7908290" y="3941642"/>
            <a:ext cx="1588135" cy="460375"/>
          </a:xfrm>
          <a:prstGeom prst="rect">
            <a:avLst/>
          </a:prstGeom>
          <a:noFill/>
        </p:spPr>
        <p:txBody>
          <a:bodyPr wrap="none" rtlCol="0" anchor="t">
            <a:spAutoFit/>
          </a:bodyPr>
          <a:lstStyle/>
          <a:p>
            <a:r>
              <a:rPr lang="en-US" altLang="zh-CN" sz="2400" dirty="0">
                <a:solidFill>
                  <a:srgbClr val="FF0000"/>
                </a:solidFill>
                <a:latin typeface="Calibri" panose="020F0502020204030204" pitchFamily="34" charset="0"/>
                <a:sym typeface="+mn-ea"/>
              </a:rPr>
              <a:t>unbearable</a:t>
            </a:r>
          </a:p>
        </p:txBody>
      </p:sp>
      <p:sp>
        <p:nvSpPr>
          <p:cNvPr id="11" name="文本框 10"/>
          <p:cNvSpPr txBox="1"/>
          <p:nvPr/>
        </p:nvSpPr>
        <p:spPr>
          <a:xfrm>
            <a:off x="3860800" y="5414207"/>
            <a:ext cx="1248410" cy="460375"/>
          </a:xfrm>
          <a:prstGeom prst="rect">
            <a:avLst/>
          </a:prstGeom>
          <a:noFill/>
        </p:spPr>
        <p:txBody>
          <a:bodyPr wrap="none" rtlCol="0" anchor="t">
            <a:spAutoFit/>
          </a:bodyPr>
          <a:lstStyle/>
          <a:p>
            <a:r>
              <a:rPr lang="en-US" altLang="zh-CN" sz="2400" dirty="0">
                <a:solidFill>
                  <a:srgbClr val="FF0000"/>
                </a:solidFill>
                <a:latin typeface="Calibri" panose="020F0502020204030204" pitchFamily="34" charset="0"/>
                <a:sym typeface="+mn-ea"/>
              </a:rPr>
              <a:t>pressure</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21"/>
                                        </p:tgtEl>
                                      </p:cBhvr>
                                    </p:animEffect>
                                    <p:animScale>
                                      <p:cBhvr>
                                        <p:cTn id="27" dur="250" autoRev="1" fill="hold"/>
                                        <p:tgtEl>
                                          <p:spTgt spid="2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 grpId="0"/>
      <p:bldP spid="8" grpId="0"/>
      <p:bldP spid="9" grpId="0"/>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7|3.9|4.3|2.6|1.9|3.9|4.6|4.1|4.7|3.4|5.4|3.9|1.9|5.3|4.6|4.7|4.9"/>
</p:tagLst>
</file>

<file path=ppt/tags/tag10.xml><?xml version="1.0" encoding="utf-8"?>
<p:tagLst xmlns:a="http://schemas.openxmlformats.org/drawingml/2006/main" xmlns:r="http://schemas.openxmlformats.org/officeDocument/2006/relationships" xmlns:p="http://schemas.openxmlformats.org/presentationml/2006/main">
  <p:tag name="TIMING" val="|6.2|10.2|8.2|12.3"/>
</p:tagLst>
</file>

<file path=ppt/tags/tag11.xml><?xml version="1.0" encoding="utf-8"?>
<p:tagLst xmlns:a="http://schemas.openxmlformats.org/drawingml/2006/main" xmlns:r="http://schemas.openxmlformats.org/officeDocument/2006/relationships" xmlns:p="http://schemas.openxmlformats.org/presentationml/2006/main">
  <p:tag name="TIMING" val="|3.1|5.4|5.8|23.2"/>
</p:tagLst>
</file>

<file path=ppt/tags/tag12.xml><?xml version="1.0" encoding="utf-8"?>
<p:tagLst xmlns:a="http://schemas.openxmlformats.org/drawingml/2006/main" xmlns:r="http://schemas.openxmlformats.org/officeDocument/2006/relationships" xmlns:p="http://schemas.openxmlformats.org/presentationml/2006/main">
  <p:tag name="TIMING" val="|1.6|13.4|19.2"/>
</p:tagLst>
</file>

<file path=ppt/tags/tag13.xml><?xml version="1.0" encoding="utf-8"?>
<p:tagLst xmlns:a="http://schemas.openxmlformats.org/drawingml/2006/main" xmlns:r="http://schemas.openxmlformats.org/officeDocument/2006/relationships" xmlns:p="http://schemas.openxmlformats.org/presentationml/2006/main">
  <p:tag name="TIMING" val="|3.8|4.1|7.2|23.8"/>
</p:tagLst>
</file>

<file path=ppt/tags/tag14.xml><?xml version="1.0" encoding="utf-8"?>
<p:tagLst xmlns:a="http://schemas.openxmlformats.org/drawingml/2006/main" xmlns:r="http://schemas.openxmlformats.org/officeDocument/2006/relationships" xmlns:p="http://schemas.openxmlformats.org/presentationml/2006/main">
  <p:tag name="TIMING" val="|10|8.9|12.4"/>
</p:tagLst>
</file>

<file path=ppt/tags/tag15.xml><?xml version="1.0" encoding="utf-8"?>
<p:tagLst xmlns:a="http://schemas.openxmlformats.org/drawingml/2006/main" xmlns:r="http://schemas.openxmlformats.org/officeDocument/2006/relationships" xmlns:p="http://schemas.openxmlformats.org/presentationml/2006/main">
  <p:tag name="TIMING" val="|7.6|4.1|7.5|5.1|6.4|11.8|5.7"/>
</p:tagLst>
</file>

<file path=ppt/tags/tag16.xml><?xml version="1.0" encoding="utf-8"?>
<p:tagLst xmlns:a="http://schemas.openxmlformats.org/drawingml/2006/main" xmlns:r="http://schemas.openxmlformats.org/officeDocument/2006/relationships" xmlns:p="http://schemas.openxmlformats.org/presentationml/2006/main">
  <p:tag name="TIMING" val="|8.4|13.3|17.5|11.4|6.4"/>
</p:tagLst>
</file>

<file path=ppt/tags/tag17.xml><?xml version="1.0" encoding="utf-8"?>
<p:tagLst xmlns:a="http://schemas.openxmlformats.org/drawingml/2006/main" xmlns:r="http://schemas.openxmlformats.org/officeDocument/2006/relationships" xmlns:p="http://schemas.openxmlformats.org/presentationml/2006/main">
  <p:tag name="TIMING" val="|9.7|6.9|4.9|8.7"/>
</p:tagLst>
</file>

<file path=ppt/tags/tag18.xml><?xml version="1.0" encoding="utf-8"?>
<p:tagLst xmlns:a="http://schemas.openxmlformats.org/drawingml/2006/main" xmlns:r="http://schemas.openxmlformats.org/officeDocument/2006/relationships" xmlns:p="http://schemas.openxmlformats.org/presentationml/2006/main">
  <p:tag name="TIMING" val="|4.7|5.5|7.4|8.8"/>
</p:tagLst>
</file>

<file path=ppt/tags/tag19.xml><?xml version="1.0" encoding="utf-8"?>
<p:tagLst xmlns:a="http://schemas.openxmlformats.org/drawingml/2006/main" xmlns:r="http://schemas.openxmlformats.org/officeDocument/2006/relationships" xmlns:p="http://schemas.openxmlformats.org/presentationml/2006/main">
  <p:tag name="TIMING" val="|5.1|11.8|4.2|5.1|13.2|14.5|20|13.4|10.4|28.3"/>
</p:tagLst>
</file>

<file path=ppt/tags/tag2.xml><?xml version="1.0" encoding="utf-8"?>
<p:tagLst xmlns:a="http://schemas.openxmlformats.org/drawingml/2006/main" xmlns:r="http://schemas.openxmlformats.org/officeDocument/2006/relationships" xmlns:p="http://schemas.openxmlformats.org/presentationml/2006/main">
  <p:tag name="TIMING" val="|4.5|4.4|4.7|5.5|4.9|5.5|4.8|5.3|5.5|5.8|4.8|4.4|2.2"/>
</p:tagLst>
</file>

<file path=ppt/tags/tag3.xml><?xml version="1.0" encoding="utf-8"?>
<p:tagLst xmlns:a="http://schemas.openxmlformats.org/drawingml/2006/main" xmlns:r="http://schemas.openxmlformats.org/officeDocument/2006/relationships" xmlns:p="http://schemas.openxmlformats.org/presentationml/2006/main">
  <p:tag name="TIMING" val="|2.9|2.4|4.5|2.7|3.7|2.4|3.7|3.4|4.5|4.4|3.8|4|4|4.2|3.9|3.9|3.4|2.9|3.9|3|5.2"/>
</p:tagLst>
</file>

<file path=ppt/tags/tag4.xml><?xml version="1.0" encoding="utf-8"?>
<p:tagLst xmlns:a="http://schemas.openxmlformats.org/drawingml/2006/main" xmlns:r="http://schemas.openxmlformats.org/officeDocument/2006/relationships" xmlns:p="http://schemas.openxmlformats.org/presentationml/2006/main">
  <p:tag name="TIMING" val="|3.9|5.4|6.4|6.5|6.4|6.2|5.6|6.3|7|5.3"/>
</p:tagLst>
</file>

<file path=ppt/tags/tag5.xml><?xml version="1.0" encoding="utf-8"?>
<p:tagLst xmlns:a="http://schemas.openxmlformats.org/drawingml/2006/main" xmlns:r="http://schemas.openxmlformats.org/officeDocument/2006/relationships" xmlns:p="http://schemas.openxmlformats.org/presentationml/2006/main">
  <p:tag name="TIMING" val="|7.1|8.8|9.4|10.2|10.8|8.4|7.8|5.1"/>
</p:tagLst>
</file>

<file path=ppt/tags/tag6.xml><?xml version="1.0" encoding="utf-8"?>
<p:tagLst xmlns:a="http://schemas.openxmlformats.org/drawingml/2006/main" xmlns:r="http://schemas.openxmlformats.org/officeDocument/2006/relationships" xmlns:p="http://schemas.openxmlformats.org/presentationml/2006/main">
  <p:tag name="TIMING" val="|1.3|6.5|6.1|4.8|16.7"/>
</p:tagLst>
</file>

<file path=ppt/tags/tag7.xml><?xml version="1.0" encoding="utf-8"?>
<p:tagLst xmlns:a="http://schemas.openxmlformats.org/drawingml/2006/main" xmlns:r="http://schemas.openxmlformats.org/officeDocument/2006/relationships" xmlns:p="http://schemas.openxmlformats.org/presentationml/2006/main">
  <p:tag name="TIMING" val="|5.4|12.5|15.3|12.2|7"/>
</p:tagLst>
</file>

<file path=ppt/tags/tag8.xml><?xml version="1.0" encoding="utf-8"?>
<p:tagLst xmlns:a="http://schemas.openxmlformats.org/drawingml/2006/main" xmlns:r="http://schemas.openxmlformats.org/officeDocument/2006/relationships" xmlns:p="http://schemas.openxmlformats.org/presentationml/2006/main">
  <p:tag name="TIMING" val="|11.9|14.2|13.4|17.2"/>
</p:tagLst>
</file>

<file path=ppt/tags/tag9.xml><?xml version="1.0" encoding="utf-8"?>
<p:tagLst xmlns:a="http://schemas.openxmlformats.org/drawingml/2006/main" xmlns:r="http://schemas.openxmlformats.org/officeDocument/2006/relationships" xmlns:p="http://schemas.openxmlformats.org/presentationml/2006/main">
  <p:tag name="TIMING" val="|21.5|1.7|2|1.8|9"/>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1616</Words>
  <Application>Microsoft Office PowerPoint</Application>
  <PresentationFormat>宽屏</PresentationFormat>
  <Paragraphs>289</Paragraphs>
  <Slides>21</Slides>
  <Notes>20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21</vt:i4>
      </vt:variant>
    </vt:vector>
  </HeadingPairs>
  <TitlesOfParts>
    <vt:vector size="31" baseType="lpstr">
      <vt:lpstr>HelveticaNeue</vt:lpstr>
      <vt:lpstr>等线</vt:lpstr>
      <vt:lpstr>等线 Light</vt:lpstr>
      <vt:lpstr>华文新魏</vt:lpstr>
      <vt:lpstr>宋体</vt:lpstr>
      <vt:lpstr>Arial</vt:lpstr>
      <vt:lpstr>Calibri</vt:lpstr>
      <vt:lpstr>Cambria</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棕色阅读分享推荐学习通用PPT模板</dc:title>
  <dc:creator>Dell</dc:creator>
  <cp:lastModifiedBy>Windows 用户</cp:lastModifiedBy>
  <cp:revision>83</cp:revision>
  <dcterms:created xsi:type="dcterms:W3CDTF">2017-08-09T01:43:00Z</dcterms:created>
  <dcterms:modified xsi:type="dcterms:W3CDTF">2019-07-09T02:49:14Z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2052-11.1.0.8472</vt:lpwstr>
  </property>
</Properties>
</file>