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6" r:id="rId2"/>
    <p:sldId id="282" r:id="rId3"/>
    <p:sldId id="283" r:id="rId4"/>
    <p:sldId id="350" r:id="rId5"/>
    <p:sldId id="311" r:id="rId6"/>
    <p:sldId id="284" r:id="rId7"/>
    <p:sldId id="353" r:id="rId8"/>
    <p:sldId id="319" r:id="rId9"/>
    <p:sldId id="313" r:id="rId10"/>
    <p:sldId id="316" r:id="rId11"/>
    <p:sldId id="317" r:id="rId12"/>
    <p:sldId id="354" r:id="rId13"/>
    <p:sldId id="359" r:id="rId14"/>
    <p:sldId id="355" r:id="rId15"/>
    <p:sldId id="360" r:id="rId16"/>
    <p:sldId id="357" r:id="rId17"/>
    <p:sldId id="362" r:id="rId18"/>
    <p:sldId id="358" r:id="rId19"/>
    <p:sldId id="363" r:id="rId20"/>
    <p:sldId id="365" r:id="rId21"/>
    <p:sldId id="318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2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E0ECF0"/>
    <a:srgbClr val="D1EBFF"/>
    <a:srgbClr val="D1F7FF"/>
    <a:srgbClr val="22ACEC"/>
    <a:srgbClr val="FCB302"/>
    <a:srgbClr val="FED100"/>
    <a:srgbClr val="FAB204"/>
    <a:srgbClr val="FA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2022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8722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31484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65473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05825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8919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98908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8568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362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7942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82576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058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258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241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5244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606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1928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8413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1070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8759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658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810640-25C1-410E-A510-DD0F170FA4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089660" y="74676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180681" y="881153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075" y="2057400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accomplish  unite  unwilling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050" y="2952750"/>
            <a:ext cx="762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630" y="2566670"/>
            <a:ext cx="1001522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If you want to accomplish the plan, you need to unite your enemies no matter how unwilling you are.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3649345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convenience  roughly  attract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283" y="5241608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delight  description  splendid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609600" y="4175760"/>
            <a:ext cx="1001522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Roughly desiged for convenience, </a:t>
            </a:r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park was abandoned and failed to attract people.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609600" y="5702300"/>
            <a:ext cx="1001522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3. It is such a delight to visit the splendid church, the beauty of which is beyond description.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900077" y="360961"/>
            <a:ext cx="5486436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21" name="平行四边形 20"/>
          <p:cNvSpPr/>
          <p:nvPr/>
        </p:nvSpPr>
        <p:spPr>
          <a:xfrm>
            <a:off x="6515100" y="274320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arrange</a:t>
            </a:r>
          </a:p>
        </p:txBody>
      </p:sp>
      <p:sp>
        <p:nvSpPr>
          <p:cNvPr id="2" name="平行四边形 1"/>
          <p:cNvSpPr/>
          <p:nvPr/>
        </p:nvSpPr>
        <p:spPr>
          <a:xfrm>
            <a:off x="1261110" y="364744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delight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6638925" y="4460875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attract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995680" y="5252085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credit</a:t>
            </a:r>
          </a:p>
        </p:txBody>
      </p:sp>
      <p:sp>
        <p:nvSpPr>
          <p:cNvPr id="6" name="平行四边形 5"/>
          <p:cNvSpPr/>
          <p:nvPr/>
        </p:nvSpPr>
        <p:spPr>
          <a:xfrm>
            <a:off x="1261110" y="2043430"/>
            <a:ext cx="361251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consist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26446" y="1003255"/>
            <a:ext cx="137477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consist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56355" y="871855"/>
            <a:ext cx="488569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组成；在于；一致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6" y="2032873"/>
            <a:ext cx="9032240" cy="13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 in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beauty of the city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in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its magnificent buildings.</a:t>
            </a:r>
          </a:p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True education does not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 in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simply being taught facts.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03525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2184400" y="3579495"/>
            <a:ext cx="873506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 of</a:t>
            </a:r>
          </a:p>
          <a:p>
            <a:r>
              <a:rPr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conversation </a:t>
            </a:r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consisted</a:t>
            </a:r>
            <a:r>
              <a:rPr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almost entirely </a:t>
            </a:r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gossip.</a:t>
            </a:r>
          </a:p>
          <a:p>
            <a:r>
              <a:rPr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the fieldwork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现场工作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consisted of</a:t>
            </a:r>
            <a:r>
              <a:rPr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making tape recordings.</a:t>
            </a:r>
          </a:p>
        </p:txBody>
      </p:sp>
      <p:grpSp>
        <p:nvGrpSpPr>
          <p:cNvPr id="4" name="组合 59"/>
          <p:cNvGrpSpPr/>
          <p:nvPr/>
        </p:nvGrpSpPr>
        <p:grpSpPr bwMode="auto">
          <a:xfrm>
            <a:off x="1683445" y="3579539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49675" y="2035175"/>
            <a:ext cx="2707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56355" y="3579495"/>
            <a:ext cx="2707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</a:t>
            </a:r>
            <a:r>
              <a:rPr lang="en-US" altLang="zh-CN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...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组成</a:t>
            </a:r>
          </a:p>
        </p:txBody>
      </p:sp>
      <p:grpSp>
        <p:nvGrpSpPr>
          <p:cNvPr id="12" name="组合 64"/>
          <p:cNvGrpSpPr/>
          <p:nvPr/>
        </p:nvGrpSpPr>
        <p:grpSpPr bwMode="auto">
          <a:xfrm>
            <a:off x="1669469" y="5566786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2184156" y="5567283"/>
            <a:ext cx="4554220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 with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report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with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facts.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40835" y="5567045"/>
            <a:ext cx="2707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...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  <p:bldP spid="8" grpId="0"/>
      <p:bldP spid="1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6976" y="88600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46307" y="100325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950335" y="885825"/>
            <a:ext cx="332422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填空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90507" y="2291318"/>
            <a:ext cx="9262110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algn="l"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Happiness does not __________ how much money you have.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77729" y="2291156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68840" y="3229019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595620" y="2107565"/>
            <a:ext cx="22783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consist in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274560" y="3967480"/>
            <a:ext cx="2105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consist with</a:t>
            </a:r>
          </a:p>
        </p:txBody>
      </p:sp>
      <p:sp>
        <p:nvSpPr>
          <p:cNvPr id="8" name="矩形 43"/>
          <p:cNvSpPr>
            <a:spLocks noChangeArrowheads="1"/>
          </p:cNvSpPr>
          <p:nvPr/>
        </p:nvSpPr>
        <p:spPr bwMode="auto">
          <a:xfrm>
            <a:off x="2190507" y="3229213"/>
            <a:ext cx="9493250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The delicious soup ___________ tomatoes, peas and meat.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69255" y="3045460"/>
            <a:ext cx="18656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consists of</a:t>
            </a:r>
          </a:p>
        </p:txBody>
      </p:sp>
      <p:grpSp>
        <p:nvGrpSpPr>
          <p:cNvPr id="12" name="组合 64"/>
          <p:cNvGrpSpPr/>
          <p:nvPr/>
        </p:nvGrpSpPr>
        <p:grpSpPr bwMode="auto">
          <a:xfrm>
            <a:off x="1654864" y="4151371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1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6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7" name="矩形 43"/>
          <p:cNvSpPr>
            <a:spLocks noChangeArrowheads="1"/>
          </p:cNvSpPr>
          <p:nvPr/>
        </p:nvSpPr>
        <p:spPr bwMode="auto">
          <a:xfrm>
            <a:off x="2190507" y="4151868"/>
            <a:ext cx="8422640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>
              <a:lnSpc>
                <a:spcPct val="75000"/>
              </a:lnSpc>
              <a:spcBef>
                <a:spcPct val="35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As we all know, theory should __________ practice.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70856" y="1003255"/>
            <a:ext cx="138112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delight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45865" y="871855"/>
            <a:ext cx="597027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找出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的相关意思和用法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6" y="2021039"/>
            <a:ext cx="696658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won the game easily, to the delight of all her fans.</a:t>
            </a:r>
          </a:p>
          <a:p>
            <a:pPr algn="l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takes (great) delight in proving others wrong.</a:t>
            </a:r>
          </a:p>
          <a:p>
            <a:pPr algn="l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his delight, he has got to the top of the company.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03525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83445" y="3767126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组合 64"/>
          <p:cNvGrpSpPr/>
          <p:nvPr/>
        </p:nvGrpSpPr>
        <p:grpSpPr bwMode="auto">
          <a:xfrm>
            <a:off x="1669630" y="4742934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2184400" y="3766820"/>
            <a:ext cx="599059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algn="l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guitar is a delight to play.</a:t>
            </a:r>
          </a:p>
          <a:p>
            <a:endParaRPr lang="en-US" altLang="zh-C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43"/>
          <p:cNvSpPr>
            <a:spLocks noChangeArrowheads="1"/>
          </p:cNvSpPr>
          <p:nvPr/>
        </p:nvSpPr>
        <p:spPr bwMode="auto">
          <a:xfrm>
            <a:off x="2184156" y="4724869"/>
            <a:ext cx="632460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This news will delight his fans all over the world.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402965" y="3195955"/>
            <a:ext cx="77057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n. 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高兴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to one's delight; take delight in (doing) sth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23510" y="4166870"/>
            <a:ext cx="40646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n. 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令人高兴的事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23510" y="5297170"/>
            <a:ext cx="40646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vt.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使高兴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8600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46307" y="100325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979545" y="885825"/>
            <a:ext cx="60172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用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delight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的不同用法造句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219960" y="3025775"/>
            <a:ext cx="9126855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To his mother's delight</a:t>
            </a: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, he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takes great delight in</a:t>
            </a: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 reading books and playing the piano is also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a delight</a:t>
            </a:r>
            <a:r>
              <a:rPr lang="en-US" altLang="zh-CN" sz="2800" b="1" dirty="0">
                <a:latin typeface="Calibri" panose="020F0502020204030204" pitchFamily="34" charset="0"/>
                <a:ea typeface="华文新魏" pitchFamily="2" charset="-122"/>
                <a:cs typeface="Calibri" panose="020F0502020204030204" pitchFamily="34" charset="0"/>
              </a:rPr>
              <a:t> for him as well. 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75189" y="3025851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75815" y="2011045"/>
            <a:ext cx="83591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让他妈妈高兴的是，他以读书为乐，弹钢琴对他来说也是一件乐事。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62214" y="1003255"/>
            <a:ext cx="120777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credit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65550" y="871855"/>
            <a:ext cx="785304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将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credit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的意思和例句匹配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7" y="1785926"/>
            <a:ext cx="402399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 algn="l">
              <a:lnSpc>
                <a:spcPct val="75000"/>
              </a:lnSpc>
              <a:spcBef>
                <a:spcPct val="3500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credit limit is now £2 000.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1788305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2184400" y="2551430"/>
            <a:ext cx="785876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He's a player who rarely seems to get the credit he deserves.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can't take all the credit for the show's success—it was a team effort.</a:t>
            </a:r>
          </a:p>
        </p:txBody>
      </p:sp>
      <p:grpSp>
        <p:nvGrpSpPr>
          <p:cNvPr id="4" name="组合 59"/>
          <p:cNvGrpSpPr/>
          <p:nvPr/>
        </p:nvGrpSpPr>
        <p:grpSpPr bwMode="auto">
          <a:xfrm>
            <a:off x="1659950" y="2559726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6" name="矩形 62"/>
          <p:cNvSpPr>
            <a:spLocks noChangeArrowheads="1"/>
          </p:cNvSpPr>
          <p:nvPr/>
        </p:nvSpPr>
        <p:spPr bwMode="auto">
          <a:xfrm>
            <a:off x="2184513" y="3988717"/>
            <a:ext cx="972213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My math class is worth three credits.</a:t>
            </a:r>
          </a:p>
        </p:txBody>
      </p:sp>
      <p:grpSp>
        <p:nvGrpSpPr>
          <p:cNvPr id="5" name="组合 64"/>
          <p:cNvGrpSpPr/>
          <p:nvPr/>
        </p:nvGrpSpPr>
        <p:grpSpPr bwMode="auto">
          <a:xfrm>
            <a:off x="1645974" y="4006591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57585" y="2877820"/>
            <a:ext cx="913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</a:rPr>
              <a:t>信贷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157585" y="1988185"/>
            <a:ext cx="94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赞扬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91450" y="4067810"/>
            <a:ext cx="4279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为</a:t>
            </a:r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zh-CN" alt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赢得荣誉的人（或事）</a:t>
            </a:r>
          </a:p>
        </p:txBody>
      </p:sp>
      <p:grpSp>
        <p:nvGrpSpPr>
          <p:cNvPr id="7" name="组合 64"/>
          <p:cNvGrpSpPr/>
          <p:nvPr/>
        </p:nvGrpSpPr>
        <p:grpSpPr bwMode="auto">
          <a:xfrm>
            <a:off x="1701769" y="4831410"/>
            <a:ext cx="400647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8" name="矩形 62"/>
          <p:cNvSpPr>
            <a:spLocks noChangeArrowheads="1"/>
          </p:cNvSpPr>
          <p:nvPr/>
        </p:nvSpPr>
        <p:spPr bwMode="auto">
          <a:xfrm>
            <a:off x="2184513" y="4831997"/>
            <a:ext cx="9722135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She is a credit to the school.</a:t>
            </a: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children are a great credit to you.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120755" y="5231765"/>
            <a:ext cx="94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学分</a:t>
            </a:r>
          </a:p>
        </p:txBody>
      </p:sp>
      <p:cxnSp>
        <p:nvCxnSpPr>
          <p:cNvPr id="25" name="直接连接符 24"/>
          <p:cNvCxnSpPr>
            <a:endCxn id="11" idx="3"/>
          </p:cNvCxnSpPr>
          <p:nvPr/>
        </p:nvCxnSpPr>
        <p:spPr>
          <a:xfrm flipH="1">
            <a:off x="10043160" y="2126615"/>
            <a:ext cx="769620" cy="1012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6733540" y="1991995"/>
            <a:ext cx="4287520" cy="1017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021830" y="4344670"/>
            <a:ext cx="769620" cy="1012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6612890" y="4523105"/>
            <a:ext cx="4287520" cy="1017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476243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315749" y="607463"/>
            <a:ext cx="14859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4. arrange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10000" y="461645"/>
            <a:ext cx="6728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根据例句总结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arrange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的相关搭配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157" y="1390134"/>
            <a:ext cx="10007844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>
              <a:buNone/>
              <a:defRPr/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you arranged to meet Mark this weekend?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1392513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84080" y="2595276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组合 64"/>
          <p:cNvGrpSpPr/>
          <p:nvPr/>
        </p:nvGrpSpPr>
        <p:grpSpPr bwMode="auto">
          <a:xfrm>
            <a:off x="1684074" y="3794408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526451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151380" y="2595245"/>
            <a:ext cx="83870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Beth arranged a meeting with the marketing director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矩形 30"/>
          <p:cNvSpPr/>
          <p:nvPr/>
        </p:nvSpPr>
        <p:spPr>
          <a:xfrm>
            <a:off x="2151380" y="3794125"/>
            <a:ext cx="8509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arranged that I would go for the weekend. </a:t>
            </a:r>
          </a:p>
        </p:txBody>
      </p:sp>
      <p:grpSp>
        <p:nvGrpSpPr>
          <p:cNvPr id="7" name="组合 64"/>
          <p:cNvGrpSpPr/>
          <p:nvPr/>
        </p:nvGrpSpPr>
        <p:grpSpPr bwMode="auto">
          <a:xfrm>
            <a:off x="1636999" y="5007940"/>
            <a:ext cx="400647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8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84400" y="5008245"/>
            <a:ext cx="88074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arranged for someone to drive him home.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46825" y="1887855"/>
            <a:ext cx="5114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 to do sth </a:t>
            </a:r>
            <a:r>
              <a:rPr lang="zh-CN" alt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安排做某事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89930" y="3117215"/>
            <a:ext cx="6228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 sth with sb 与某人安排某事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18275" y="4316095"/>
            <a:ext cx="313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 that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47895" y="5530215"/>
            <a:ext cx="7152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 for sb to do sth 安排某人做某事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46307" y="100325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55085" y="885825"/>
            <a:ext cx="394589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改错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400" y="2167255"/>
            <a:ext cx="6914515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Have you arranged meeting him?</a:t>
            </a:r>
          </a:p>
          <a:p>
            <a:pPr fontAlgn="auto">
              <a:lnSpc>
                <a:spcPct val="100000"/>
              </a:lnSpc>
            </a:pP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105589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51695" y="3229202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6" name="矩形 62"/>
          <p:cNvSpPr>
            <a:spLocks noChangeArrowheads="1"/>
          </p:cNvSpPr>
          <p:nvPr/>
        </p:nvSpPr>
        <p:spPr bwMode="auto">
          <a:xfrm>
            <a:off x="2184112" y="3211076"/>
            <a:ext cx="9113846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 will arrange someone to take you round.</a:t>
            </a:r>
          </a:p>
          <a:p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55870" y="2167255"/>
            <a:ext cx="13538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to meet</a:t>
            </a:r>
          </a:p>
        </p:txBody>
      </p:sp>
      <p:sp>
        <p:nvSpPr>
          <p:cNvPr id="8" name="上箭头标注 7"/>
          <p:cNvSpPr/>
          <p:nvPr/>
        </p:nvSpPr>
        <p:spPr>
          <a:xfrm>
            <a:off x="3655695" y="3567430"/>
            <a:ext cx="1154430" cy="81089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476243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391314" y="607463"/>
            <a:ext cx="133477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attract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10000" y="461645"/>
            <a:ext cx="96520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184400" y="1390015"/>
            <a:ext cx="848868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indent="0" fontAlgn="auto">
              <a:buNone/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吸引；使喜爱</a:t>
            </a:r>
            <a:endParaRPr lang="zh-CN" alt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fontAlgn="auto"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first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attracted me to her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her sense of humor. </a:t>
            </a: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1392513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grpSp>
        <p:nvGrpSpPr>
          <p:cNvPr id="4" name="组合 59"/>
          <p:cNvGrpSpPr/>
          <p:nvPr/>
        </p:nvGrpSpPr>
        <p:grpSpPr bwMode="auto">
          <a:xfrm>
            <a:off x="1683445" y="2624486"/>
            <a:ext cx="400646" cy="400050"/>
            <a:chOff x="3566" y="0"/>
            <a:chExt cx="533400" cy="533400"/>
          </a:xfrm>
          <a:solidFill>
            <a:srgbClr val="19C9F5"/>
          </a:solidFill>
        </p:grpSpPr>
        <p:sp>
          <p:nvSpPr>
            <p:cNvPr id="14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61"/>
            <p:cNvSpPr>
              <a:spLocks noChangeArrowheads="1"/>
            </p:cNvSpPr>
            <p:nvPr/>
          </p:nvSpPr>
          <p:spPr bwMode="auto">
            <a:xfrm>
              <a:off x="15218" y="82200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5" name="组合 64"/>
          <p:cNvGrpSpPr/>
          <p:nvPr/>
        </p:nvGrpSpPr>
        <p:grpSpPr bwMode="auto">
          <a:xfrm>
            <a:off x="1684074" y="3794408"/>
            <a:ext cx="400646" cy="400050"/>
            <a:chOff x="3566" y="0"/>
            <a:chExt cx="533400" cy="533400"/>
          </a:xfrm>
          <a:solidFill>
            <a:srgbClr val="7ED9F9"/>
          </a:solidFill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0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526451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124075" y="2624455"/>
            <a:ext cx="89287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招引</a:t>
            </a:r>
            <a:endParaRPr lang="zh-CN" altLang="en-US" sz="2400" b="1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 warm damp air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attracts a lot of mosquitoes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矩形 30"/>
          <p:cNvSpPr/>
          <p:nvPr/>
        </p:nvSpPr>
        <p:spPr>
          <a:xfrm>
            <a:off x="2184400" y="3794125"/>
            <a:ext cx="67919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引起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反应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His comments were bound to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 critism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She tried to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 the attention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the waiter. </a:t>
            </a:r>
          </a:p>
        </p:txBody>
      </p:sp>
      <p:grpSp>
        <p:nvGrpSpPr>
          <p:cNvPr id="7" name="组合 64"/>
          <p:cNvGrpSpPr/>
          <p:nvPr/>
        </p:nvGrpSpPr>
        <p:grpSpPr bwMode="auto">
          <a:xfrm>
            <a:off x="1723390" y="5175885"/>
            <a:ext cx="400685" cy="344805"/>
            <a:chOff x="3566" y="0"/>
            <a:chExt cx="533400" cy="533400"/>
          </a:xfrm>
          <a:solidFill>
            <a:srgbClr val="7ED9F9"/>
          </a:solidFill>
        </p:grpSpPr>
        <p:sp>
          <p:nvSpPr>
            <p:cNvPr id="8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4" name="矩形 66"/>
            <p:cNvSpPr>
              <a:spLocks noChangeArrowheads="1"/>
            </p:cNvSpPr>
            <p:nvPr/>
          </p:nvSpPr>
          <p:spPr bwMode="auto">
            <a:xfrm>
              <a:off x="15218" y="82033"/>
              <a:ext cx="472074" cy="42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84400" y="5229225"/>
            <a:ext cx="880745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派生词</a:t>
            </a:r>
            <a:endParaRPr lang="zh-C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attraction n. 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吸引力</a:t>
            </a:r>
          </a:p>
          <a:p>
            <a:pPr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attractive adj. 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有吸引力的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M5U2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The United Kingdom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55866" y="872035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31702" y="1005795"/>
            <a:ext cx="6642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855085" y="885825"/>
            <a:ext cx="394589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歌词填空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2250195" y="1927462"/>
            <a:ext cx="9388720" cy="27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那位极具魅力的女孩吸引了我。</a:t>
            </a:r>
          </a:p>
          <a:p>
            <a:pPr fontAlgn="auto">
              <a:lnSpc>
                <a:spcPct val="100000"/>
              </a:lnSpc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girl ________ me. </a:t>
            </a:r>
          </a:p>
          <a:p>
            <a:pPr fontAlgn="auto">
              <a:lnSpc>
                <a:spcPct val="100000"/>
              </a:lnSpc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他吸引我的地方是他的勇气。</a:t>
            </a:r>
          </a:p>
          <a:p>
            <a:pPr fontAlgn="auto">
              <a:lnSpc>
                <a:spcPct val="100000"/>
              </a:lnSpc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__________________ is his courage. 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1660584" y="2105589"/>
            <a:ext cx="400647" cy="400050"/>
            <a:chOff x="403" y="0"/>
            <a:chExt cx="533400" cy="533400"/>
          </a:xfrm>
          <a:solidFill>
            <a:srgbClr val="22ACEC"/>
          </a:solidFill>
        </p:grpSpPr>
        <p:sp>
          <p:nvSpPr>
            <p:cNvPr id="9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56"/>
            <p:cNvSpPr>
              <a:spLocks noChangeArrowheads="1"/>
            </p:cNvSpPr>
            <p:nvPr/>
          </p:nvSpPr>
          <p:spPr bwMode="auto">
            <a:xfrm>
              <a:off x="31065" y="82033"/>
              <a:ext cx="472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Arial" panose="020B0604020202020204" pitchFamily="34" charset="0"/>
                  <a:sym typeface="Arial" panose="020B0604020202020204"/>
                </a:rPr>
                <a:t>01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06445" y="2319655"/>
            <a:ext cx="1592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attractive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12155" y="2319655"/>
            <a:ext cx="13030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attracts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06445" y="3611245"/>
            <a:ext cx="3116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attracted me to him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79058" y="277501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1419" y="439711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即学即用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879728" y="277277"/>
            <a:ext cx="674648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Complete the passage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Arial" panose="020B0604020202020204"/>
              </a:rPr>
              <a:t>with proper words or expressions.</a:t>
            </a:r>
          </a:p>
        </p:txBody>
      </p:sp>
      <p:sp>
        <p:nvSpPr>
          <p:cNvPr id="6" name="矩形 5"/>
          <p:cNvSpPr/>
          <p:nvPr/>
        </p:nvSpPr>
        <p:spPr>
          <a:xfrm>
            <a:off x="1448435" y="1517015"/>
            <a:ext cx="9596755" cy="461645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The United States of America (USA), commonly known as the United States (U.S. or US) or America, is a country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____________ 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50 states. Its capital is Washington, D.C., and the largest city by population is New York, which is famous for the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_______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of Liberty. Since the 19th century, the U.S. has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_________________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the United Kingdom to become a global superpower.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__________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, the highly developed country has the world's largest economy. A leading political, cultural, scientific and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__________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force internationally, it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________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businessmen, scientists, and students all over the world.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795" y="309256"/>
            <a:ext cx="504825" cy="505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61095" y="2025650"/>
            <a:ext cx="2636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01150" y="2908935"/>
            <a:ext cx="203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01610" y="3343275"/>
            <a:ext cx="3046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taken the place of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89735" y="4165600"/>
            <a:ext cx="18478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To its credit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63065" y="5031740"/>
            <a:ext cx="18745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educational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43140" y="5031740"/>
            <a:ext cx="12782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attracts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604895" y="269494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44457" y="88147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6482" y="1446299"/>
            <a:ext cx="9525024" cy="5259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1.__________   </a:t>
            </a:r>
            <a:r>
              <a:rPr sz="20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组成；在于；一致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澄清；阐明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完成；达到；实现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矛盾；冲突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不愿意（的）；不乐意（的）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信任；学分；赞扬；信贷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便利；方便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粗糙的；粗暴的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吸引；引起注意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10._________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收藏品；珍藏；收集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_________-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乡下；农村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_________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令人愉快的；使人高兴的</a:t>
            </a:r>
          </a:p>
          <a:p>
            <a:pPr>
              <a:lnSpc>
                <a:spcPts val="31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07225" y="150611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consist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7224" y="188476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clarify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5778" y="231237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accomplish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07222" y="265079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conflict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4362" y="306462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unwilling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7862" y="346352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credit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64451" y="3871469"/>
            <a:ext cx="19050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convenience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0228" y="4265905"/>
            <a:ext cx="17145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rough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4466" y="4645485"/>
            <a:ext cx="180976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attract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07222" y="502320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collection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84468" y="542345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countryside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07328" y="579999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enjoyable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3817" y="80654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6482" y="1446299"/>
            <a:ext cx="9525024" cy="5657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13.______________   </a:t>
            </a:r>
            <a:r>
              <a:rPr sz="2000" b="1" dirty="0" err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描写；描述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争吵；争论；吵架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筹备；安排；整理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vt. 折叠；对折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快乐；高兴；喜悦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壮丽的；辉煌的；极好的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塑像；雕像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使激动；使胆战心惊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错误；过失；谬误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22.______________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一致的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______________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货币；通货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 ______________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管理；行政部门</a:t>
            </a:r>
          </a:p>
          <a:p>
            <a:pPr>
              <a:lnSpc>
                <a:spcPts val="3100"/>
              </a:lnSpc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03440" y="149595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3439" y="189492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quarrel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6938" y="229332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arrange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2692400"/>
            <a:ext cx="853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fold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03437" y="306462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delight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572" y="346860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splendid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7676" y="3850514"/>
            <a:ext cx="19050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statue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51053" y="4249395"/>
            <a:ext cx="17145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thrill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676" y="4637865"/>
            <a:ext cx="180976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error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8687" y="5036540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consistent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03543" y="542345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currency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27300" y="5800090"/>
            <a:ext cx="1899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administration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36681" y="90043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0221" y="1584976"/>
            <a:ext cx="9525024" cy="486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由……组成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把……分成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挣脱（束缚）；脱离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为……带来荣誉；值得赞扬；在……名下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省去；遗漏；不考虑</a:t>
            </a: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________________   </a:t>
            </a:r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代替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(机器)损坏；破坏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提及，查阅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________________ 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被称作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________________ 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列出清单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________________ </a:t>
            </a:r>
            <a:r>
              <a:rPr lang="zh-CN" altLang="en-US"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让某人吃惊的是</a:t>
            </a:r>
            <a:endParaRPr lang="en-US" altLang="zh-CN" sz="20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6976" y="1614013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consist of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6976" y="2042180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 into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6450" y="2391221"/>
            <a:ext cx="3429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break away (from)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1690" y="2827998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to one’s credit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1689" y="3230309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leave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6976" y="3597576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take the place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6976" y="3995282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break down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6976" y="4386962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refer 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6976" y="4776238"/>
            <a:ext cx="29527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be known as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6976" y="5188693"/>
            <a:ext cx="44767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make a list of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6976" y="5539566"/>
            <a:ext cx="3619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to one's surprise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33661" y="881470"/>
            <a:ext cx="143002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9775" y="1495425"/>
            <a:ext cx="10024110" cy="5259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vt. 联合；团结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________  adj.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团结的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澄清；阐明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澄清；阐明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3.___________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完成；达到；实现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    adj.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技艺高超的；熟练的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矛盾；冲突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adj.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因心理冲突而不知所措的 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5.____________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便利；方便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方便的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6.________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吸引；引起注意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吸引人的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7.__________   </a:t>
            </a:r>
            <a:r>
              <a:rPr sz="2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描写；描述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  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描写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筹备；安排；整理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    n.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筹备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</a:t>
            </a:r>
            <a:r>
              <a:rPr sz="20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快乐；高兴；喜悦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高兴的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使激动；使胆战心惊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   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激动的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11.__________ 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一致的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一致性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12.__________  </a:t>
            </a:r>
            <a:r>
              <a:rPr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教育的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    n.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教育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13.________ 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adj. 粗糙的；粗暴的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   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adv. 粗略地；粗糙地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6444707" y="176806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427175" y="2565743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444320" y="295479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427563" y="3427895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444708" y="375328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444463" y="45163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444466" y="5314345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6427661" y="6110413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427240" y="568603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25024" y="1545116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unite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78007" y="1545176"/>
            <a:ext cx="2095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united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25046" y="1972888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clarify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19119" y="194357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clarification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28486" y="234259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accomplish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45102" y="2342476"/>
            <a:ext cx="20002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accomplished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28303" y="274135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conflict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48266" y="2738920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conflicted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33275" y="3137663"/>
            <a:ext cx="17145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convenience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19058" y="314029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convenient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28726" y="3526511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attract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48329" y="3526551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attractive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94255" y="3935095"/>
            <a:ext cx="1592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description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28504" y="4317444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arrange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94236" y="470165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delight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25024" y="5100457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thrill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35370" y="5087989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thrilled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24885" y="5498901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consistent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35374" y="5486973"/>
            <a:ext cx="15029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consistency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24849" y="588591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educational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77842" y="5897980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education</a:t>
            </a: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6444319" y="21711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427563" y="413301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3"/>
          <p:cNvSpPr txBox="1"/>
          <p:nvPr/>
        </p:nvSpPr>
        <p:spPr>
          <a:xfrm>
            <a:off x="7248267" y="3918658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describe</a:t>
            </a:r>
          </a:p>
        </p:txBody>
      </p:sp>
      <p:sp>
        <p:nvSpPr>
          <p:cNvPr id="5" name="TextBox 53"/>
          <p:cNvSpPr txBox="1"/>
          <p:nvPr/>
        </p:nvSpPr>
        <p:spPr>
          <a:xfrm>
            <a:off x="7335262" y="430283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arrangement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6427318" y="49221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3"/>
          <p:cNvSpPr txBox="1"/>
          <p:nvPr/>
        </p:nvSpPr>
        <p:spPr>
          <a:xfrm>
            <a:off x="7335262" y="4701613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delighted</a:t>
            </a:r>
          </a:p>
        </p:txBody>
      </p:sp>
      <p:sp>
        <p:nvSpPr>
          <p:cNvPr id="12" name="TextBox 59"/>
          <p:cNvSpPr txBox="1"/>
          <p:nvPr/>
        </p:nvSpPr>
        <p:spPr>
          <a:xfrm>
            <a:off x="2424849" y="628469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rough</a:t>
            </a:r>
          </a:p>
        </p:txBody>
      </p:sp>
      <p:sp>
        <p:nvSpPr>
          <p:cNvPr id="15" name="TextBox 59"/>
          <p:cNvSpPr txBox="1"/>
          <p:nvPr/>
        </p:nvSpPr>
        <p:spPr>
          <a:xfrm>
            <a:off x="7335304" y="6284695"/>
            <a:ext cx="1619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roughly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427661" y="6507288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4" grpId="0"/>
      <p:bldP spid="5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900077" y="360961"/>
            <a:ext cx="5486436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美句品赏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2495" y="1734185"/>
            <a:ext cx="1005268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Success does not _______ in never making mistakes but in never making the same one a second time. </a:t>
            </a:r>
          </a:p>
          <a:p>
            <a:pPr indent="0" algn="r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---George Bernard Shaw</a:t>
            </a:r>
          </a:p>
          <a:p>
            <a:pPr indent="0" algn="just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It is amazing what you can</a:t>
            </a:r>
            <a:r>
              <a:rPr lang="en-US" altLang="zh-CN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__________ 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if you do not care who gets the </a:t>
            </a:r>
            <a:r>
              <a:rPr lang="en-US" altLang="zh-CN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</a:t>
            </a: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 </a:t>
            </a:r>
          </a:p>
          <a:p>
            <a:pPr indent="0" algn="r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---Harry S Truman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It is a ______ road that leads to the heights of greatness. </a:t>
            </a:r>
          </a:p>
          <a:p>
            <a:pPr indent="0" algn="r" fontAlgn="auto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---Lucius Annaeus Seneca</a:t>
            </a:r>
          </a:p>
          <a:p>
            <a:pPr indent="0" fontAlgn="auto">
              <a:lnSpc>
                <a:spcPct val="150000"/>
              </a:lnSpc>
              <a:buNone/>
            </a:pPr>
            <a:endParaRPr lang="en-US" altLang="zh-CN" sz="24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30245" y="1856740"/>
            <a:ext cx="105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consist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81500" y="3505200"/>
            <a:ext cx="15970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accomplish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08540" y="3505200"/>
            <a:ext cx="9131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credit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39900" y="4577715"/>
            <a:ext cx="9239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rough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2495" y="1169670"/>
            <a:ext cx="1005268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  the system of money that a country uses 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_____________  a situation in which people, groups or countries are involved in a serious disagreement or argument 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_____________ the activities that are done in order to plan, organize and run a business, school or other institution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_____________ the quality of being useful, easy or suitable for somebody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_____________ land outside towns and cities, with fields, woods, etc.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_____________ an angry argument or disagreement between people, often about a personal matter  </a:t>
            </a:r>
          </a:p>
          <a:p>
            <a:pPr marL="457200" indent="-457200" fontAlgn="auto">
              <a:lnSpc>
                <a:spcPct val="150000"/>
              </a:lnSpc>
              <a:buAutoNum type="arabicPeriod"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 a feeling of great pleasure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899795" y="360680"/>
            <a:ext cx="495490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词汇释义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2105" y="1297940"/>
            <a:ext cx="1386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currency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76400" y="1856105"/>
            <a:ext cx="11137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conflict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08430" y="2908935"/>
            <a:ext cx="20383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administration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45590" y="4023360"/>
            <a:ext cx="17640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convenience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45590" y="4394835"/>
            <a:ext cx="16675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countryside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76400" y="4945380"/>
            <a:ext cx="12382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quarrel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37995" y="6052185"/>
            <a:ext cx="10610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delight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47060" y="4439285"/>
            <a:ext cx="7607300" cy="736600"/>
          </a:xfrm>
          <a:prstGeom prst="rect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088005" y="2829560"/>
            <a:ext cx="7725410" cy="1198245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68650" y="1734185"/>
            <a:ext cx="7607300" cy="687705"/>
          </a:xfrm>
          <a:prstGeom prst="rect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899795" y="360680"/>
            <a:ext cx="2773045" cy="69977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5" name="矩形 4"/>
          <p:cNvSpPr/>
          <p:nvPr/>
        </p:nvSpPr>
        <p:spPr>
          <a:xfrm>
            <a:off x="583565" y="1853565"/>
            <a:ext cx="2409190" cy="65659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Countries of the UK              </a:t>
            </a: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42945" y="1853565"/>
            <a:ext cx="7533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Wales, Scotland, Northern Ireland </a:t>
            </a:r>
          </a:p>
        </p:txBody>
      </p:sp>
      <p:sp>
        <p:nvSpPr>
          <p:cNvPr id="7" name="矩形 6"/>
          <p:cNvSpPr/>
          <p:nvPr/>
        </p:nvSpPr>
        <p:spPr>
          <a:xfrm>
            <a:off x="583565" y="3054985"/>
            <a:ext cx="2409190" cy="747395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Famous sites in UK        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77540" y="4577715"/>
            <a:ext cx="7415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enjoyable, splendid, original, delighted, thrilled, royal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672840" y="361315"/>
            <a:ext cx="692023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Expressions concerning the UK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47060" y="2829560"/>
            <a:ext cx="7415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River Avon, River Thames, River Severn, St Paul's Cathedral, Buckingham, Greenwich, Highgate Cemetery, London Heathrow Airport </a:t>
            </a:r>
            <a:endParaRPr lang="en-US" altLang="zh-CN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3565" y="4428490"/>
            <a:ext cx="2409190" cy="747395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Adjectives to describe the trip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1687</Words>
  <Application>Microsoft Office PowerPoint</Application>
  <PresentationFormat>宽屏</PresentationFormat>
  <Paragraphs>312</Paragraphs>
  <Slides>22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151</cp:revision>
  <dcterms:created xsi:type="dcterms:W3CDTF">2017-08-09T01:43:00Z</dcterms:created>
  <dcterms:modified xsi:type="dcterms:W3CDTF">2019-07-09T02:45:37Z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