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tags/tag15.xml" ContentType="application/vnd.openxmlformats-officedocument.presentationml.tags+xml"/>
  <Override PartName="/ppt/notesSlides/notesSlide16.xml" ContentType="application/vnd.openxmlformats-officedocument.presentationml.notesSlide+xml"/>
  <Override PartName="/ppt/tags/tag16.xml" ContentType="application/vnd.openxmlformats-officedocument.presentationml.tags+xml"/>
  <Override PartName="/ppt/notesSlides/notesSlide17.xml" ContentType="application/vnd.openxmlformats-officedocument.presentationml.notesSlide+xml"/>
  <Override PartName="/ppt/tags/tag17.xml" ContentType="application/vnd.openxmlformats-officedocument.presentationml.tags+xml"/>
  <Override PartName="/ppt/notesSlides/notesSlide18.xml" ContentType="application/vnd.openxmlformats-officedocument.presentationml.notesSlide+xml"/>
  <Override PartName="/ppt/tags/tag18.xml" ContentType="application/vnd.openxmlformats-officedocument.presentationml.tags+xml"/>
  <Override PartName="/ppt/notesSlides/notesSlide19.xml" ContentType="application/vnd.openxmlformats-officedocument.presentationml.notesSlide+xml"/>
  <Override PartName="/ppt/tags/tag19.xml" ContentType="application/vnd.openxmlformats-officedocument.presentationml.tags+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351" r:id="rId2"/>
    <p:sldId id="350" r:id="rId3"/>
    <p:sldId id="264" r:id="rId4"/>
    <p:sldId id="330" r:id="rId5"/>
    <p:sldId id="285" r:id="rId6"/>
    <p:sldId id="286" r:id="rId7"/>
    <p:sldId id="287" r:id="rId8"/>
    <p:sldId id="288" r:id="rId9"/>
    <p:sldId id="289" r:id="rId10"/>
    <p:sldId id="290" r:id="rId11"/>
    <p:sldId id="293" r:id="rId12"/>
    <p:sldId id="294" r:id="rId13"/>
    <p:sldId id="295" r:id="rId14"/>
    <p:sldId id="308" r:id="rId15"/>
    <p:sldId id="309" r:id="rId16"/>
    <p:sldId id="322" r:id="rId17"/>
    <p:sldId id="323" r:id="rId18"/>
    <p:sldId id="324" r:id="rId19"/>
    <p:sldId id="325" r:id="rId20"/>
    <p:sldId id="326" r:id="rId21"/>
    <p:sldId id="327" r:id="rId2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69">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DDD5"/>
    <a:srgbClr val="C6BFB9"/>
    <a:srgbClr val="E0ECF0"/>
    <a:srgbClr val="D1EBFF"/>
    <a:srgbClr val="D1F7FF"/>
    <a:srgbClr val="22ACEC"/>
    <a:srgbClr val="FCB302"/>
    <a:srgbClr val="FED100"/>
    <a:srgbClr val="FAB204"/>
    <a:srgbClr val="FAAC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76" d="100"/>
          <a:sy n="76" d="100"/>
        </p:scale>
        <p:origin x="510" y="90"/>
      </p:cViewPr>
      <p:guideLst>
        <p:guide orient="horz" pos="1969"/>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zh-CN" altLang="en-US"/>
              <a:t>杭州亿启教育科技有限公司</a:t>
            </a: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2019/7/9</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338201715"/>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zh-CN" altLang="en-US"/>
              <a:t>杭州亿启教育科技有限公司</a:t>
            </a:r>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D8DB6B-1F6A-45C1-B002-D22550F60E14}" type="datetimeFigureOut">
              <a:rPr lang="zh-CN" altLang="en-US" smtClean="0"/>
              <a:t>2019/7/9</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B3C272-B367-41A5-8460-5A329737240C}" type="slidenum">
              <a:rPr lang="zh-CN" altLang="en-US" smtClean="0"/>
              <a:t>‹#›</a:t>
            </a:fld>
            <a:endParaRPr lang="zh-CN" altLang="en-US"/>
          </a:p>
        </p:txBody>
      </p:sp>
    </p:spTree>
    <p:extLst>
      <p:ext uri="{BB962C8B-B14F-4D97-AF65-F5344CB8AC3E}">
        <p14:creationId xmlns:p14="http://schemas.microsoft.com/office/powerpoint/2010/main" val="1164674703"/>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3742909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4747017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2039960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9700516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7552121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2214781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5872198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3618701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27871267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6620946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7114696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7278231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273918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456811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3840862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2466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6566796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8962643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0646976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5" name="页眉占位符 4"/>
          <p:cNvSpPr>
            <a:spLocks noGrp="1"/>
          </p:cNvSpPr>
          <p:nvPr>
            <p:ph type="hdr" sz="quarter"/>
          </p:nvPr>
        </p:nvSpPr>
        <p:spPr/>
        <p:txBody>
          <a:bodyPr/>
          <a:lstStyle/>
          <a:p>
            <a:r>
              <a:rPr lang="zh-CN" altLang="en-US"/>
              <a:t>杭州亿启教育科技有限公司</a:t>
            </a:r>
          </a:p>
        </p:txBody>
      </p:sp>
    </p:spTree>
    <p:extLst>
      <p:ext uri="{BB962C8B-B14F-4D97-AF65-F5344CB8AC3E}">
        <p14:creationId xmlns:p14="http://schemas.microsoft.com/office/powerpoint/2010/main" val="1871709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单击以编辑母版副标题样式</a:t>
            </a:r>
          </a:p>
        </p:txBody>
      </p:sp>
      <p:sp>
        <p:nvSpPr>
          <p:cNvPr id="4" name="日期占位符 3"/>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hasCustomPrompt="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p:cNvSpPr>
            <a:spLocks noGrp="1"/>
          </p:cNvSpPr>
          <p:nvPr>
            <p:ph type="dt" sz="half" idx="10"/>
          </p:nvPr>
        </p:nvSpPr>
        <p:spPr/>
        <p:txBody>
          <a:bodyPr/>
          <a:lstStyle/>
          <a:p>
            <a:fld id="{C566085A-AAE6-478F-8DE7-627C252BB344}" type="datetimeFigureOut">
              <a:rPr lang="zh-CN" altLang="en-US" smtClean="0"/>
              <a:t>2019/7/9</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9B4313A-850A-49C8-83FF-39DC4E497518}"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66085A-AAE6-478F-8DE7-627C252BB344}" type="datetimeFigureOut">
              <a:rPr lang="zh-CN" altLang="en-US" smtClean="0"/>
              <a:t>2019/7/9</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B4313A-850A-49C8-83FF-39DC4E497518}" type="slidenum">
              <a:rPr lang="zh-CN" altLang="en-US" smtClean="0"/>
              <a:t>‹#›</a:t>
            </a:fld>
            <a:endParaRPr lang="zh-CN" altLang="en-US"/>
          </a:p>
        </p:txBody>
      </p:sp>
      <p:pic>
        <p:nvPicPr>
          <p:cNvPr id="7" name="图片 6">
            <a:extLst>
              <a:ext uri="{FF2B5EF4-FFF2-40B4-BE49-F238E27FC236}">
                <a16:creationId xmlns:a16="http://schemas.microsoft.com/office/drawing/2014/main" id="{146DA881-E42C-4335-BF17-DB839BABDD59}"/>
              </a:ext>
            </a:extLst>
          </p:cNvPr>
          <p:cNvPicPr>
            <a:picLocks noChangeAspect="1"/>
          </p:cNvPicPr>
          <p:nvPr userDrawn="1"/>
        </p:nvPicPr>
        <p:blipFill>
          <a:blip r:embed="rId13" cstate="print">
            <a:alphaModFix amt="60000"/>
            <a:extLst>
              <a:ext uri="{28A0092B-C50C-407E-A947-70E740481C1C}">
                <a14:useLocalDpi xmlns:a14="http://schemas.microsoft.com/office/drawing/2010/main" val="0"/>
              </a:ext>
            </a:extLst>
          </a:blip>
          <a:stretch>
            <a:fillRect/>
          </a:stretch>
        </p:blipFill>
        <p:spPr>
          <a:xfrm>
            <a:off x="7399497" y="1197005"/>
            <a:ext cx="3333358" cy="107785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advClick="0" advTm="3000">
        <p:fade/>
      </p:transition>
    </mc:Choice>
    <mc:Fallback xmlns="">
      <p:transition spd="med" advClick="0" advTm="300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0.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2.xml"/><Relationship Id="rId6" Type="http://schemas.openxmlformats.org/officeDocument/2006/relationships/image" Target="../media/image4.jpeg"/><Relationship Id="rId5" Type="http://schemas.openxmlformats.org/officeDocument/2006/relationships/image" Target="../media/image6.png"/><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3.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4.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18.xml"/><Relationship Id="rId5" Type="http://schemas.openxmlformats.org/officeDocument/2006/relationships/image" Target="../media/image9.png"/><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19.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732504" y="1190484"/>
            <a:ext cx="6096000" cy="5016758"/>
          </a:xfrm>
          <a:prstGeom prst="rect">
            <a:avLst/>
          </a:prstGeom>
        </p:spPr>
        <p:txBody>
          <a:bodyPr>
            <a:spAutoFit/>
          </a:bodyPr>
          <a:lstStyle/>
          <a:p>
            <a:r>
              <a:rPr lang="zh-CN" altLang="en-US" sz="4000" b="1" dirty="0">
                <a:solidFill>
                  <a:srgbClr val="FF0000"/>
                </a:solidFill>
                <a:latin typeface="HelveticaNeue" charset="0"/>
              </a:rPr>
              <a:t>感恩遇见，相互成就，本课件资料仅供您个人参考、教学使用，严禁自行在网络传播，违者依知识产权法追究法律责任。</a:t>
            </a:r>
            <a:endParaRPr lang="en-US" altLang="zh-CN" sz="4000" b="1" dirty="0">
              <a:solidFill>
                <a:srgbClr val="FF0000"/>
              </a:solidFill>
              <a:latin typeface="HelveticaNeue" charset="0"/>
            </a:endParaRPr>
          </a:p>
          <a:p>
            <a:endParaRPr lang="en-US" altLang="zh-CN" sz="4000" b="1" dirty="0">
              <a:solidFill>
                <a:srgbClr val="FF0000"/>
              </a:solidFill>
              <a:latin typeface="HelveticaNeue" charset="0"/>
            </a:endParaRPr>
          </a:p>
          <a:p>
            <a:r>
              <a:rPr lang="zh-CN" altLang="en-US" sz="4000" b="1" dirty="0">
                <a:solidFill>
                  <a:srgbClr val="FF0000"/>
                </a:solidFill>
                <a:latin typeface="HelveticaNeue" charset="0"/>
              </a:rPr>
              <a:t>更多教学资源请关注</a:t>
            </a:r>
            <a:endParaRPr lang="en-US" altLang="zh-CN" sz="4000" b="1" dirty="0">
              <a:solidFill>
                <a:srgbClr val="FF0000"/>
              </a:solidFill>
              <a:latin typeface="HelveticaNeue" charset="0"/>
            </a:endParaRPr>
          </a:p>
          <a:p>
            <a:r>
              <a:rPr lang="zh-CN" altLang="en-US" sz="4000" b="1" dirty="0">
                <a:solidFill>
                  <a:srgbClr val="FF0000"/>
                </a:solidFill>
                <a:latin typeface="HelveticaNeue" charset="0"/>
              </a:rPr>
              <a:t>公众号：溯恩高中英语</a:t>
            </a:r>
          </a:p>
        </p:txBody>
      </p:sp>
      <p:pic>
        <p:nvPicPr>
          <p:cNvPr id="3" name="图片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87595" y="2503014"/>
            <a:ext cx="3276600" cy="3276600"/>
          </a:xfrm>
          <a:prstGeom prst="rect">
            <a:avLst/>
          </a:prstGeom>
        </p:spPr>
      </p:pic>
      <p:sp>
        <p:nvSpPr>
          <p:cNvPr id="4" name="矩形 3"/>
          <p:cNvSpPr/>
          <p:nvPr/>
        </p:nvSpPr>
        <p:spPr>
          <a:xfrm>
            <a:off x="6990735" y="1190484"/>
            <a:ext cx="5201265" cy="1015663"/>
          </a:xfrm>
          <a:prstGeom prst="rect">
            <a:avLst/>
          </a:prstGeom>
        </p:spPr>
        <p:txBody>
          <a:bodyPr wrap="square">
            <a:spAutoFit/>
          </a:bodyPr>
          <a:lstStyle/>
          <a:p>
            <a:r>
              <a:rPr lang="zh-CN" altLang="en-US" sz="6000" b="1">
                <a:latin typeface="华文新魏" panose="02010800040101010101" pitchFamily="2" charset="-122"/>
                <a:ea typeface="华文新魏" panose="02010800040101010101" pitchFamily="2" charset="-122"/>
              </a:rPr>
              <a:t>知识产权声明</a:t>
            </a:r>
            <a:endParaRPr lang="zh-CN" altLang="en-US" sz="6000" b="1" dirty="0">
              <a:latin typeface="华文新魏" panose="02010800040101010101" pitchFamily="2" charset="-122"/>
              <a:ea typeface="华文新魏" panose="02010800040101010101" pitchFamily="2" charset="-122"/>
            </a:endParaRPr>
          </a:p>
        </p:txBody>
      </p:sp>
      <p:pic>
        <p:nvPicPr>
          <p:cNvPr id="6" name="图片 5"/>
          <p:cNvPicPr>
            <a:picLocks noChangeAspect="1"/>
          </p:cNvPicPr>
          <p:nvPr/>
        </p:nvPicPr>
        <p:blipFill>
          <a:blip r:embed="rId3" cstate="print">
            <a:alphaModFix amt="60000"/>
            <a:extLst>
              <a:ext uri="{28A0092B-C50C-407E-A947-70E740481C1C}">
                <a14:useLocalDpi xmlns:a14="http://schemas.microsoft.com/office/drawing/2010/main" val="0"/>
              </a:ext>
            </a:extLst>
          </a:blip>
          <a:stretch>
            <a:fillRect/>
          </a:stretch>
        </p:blipFill>
        <p:spPr>
          <a:xfrm>
            <a:off x="7687595" y="112631"/>
            <a:ext cx="3333358" cy="1077853"/>
          </a:xfrm>
          <a:prstGeom prst="rect">
            <a:avLst/>
          </a:prstGeom>
        </p:spPr>
      </p:pic>
    </p:spTree>
    <p:extLst>
      <p:ext uri="{BB962C8B-B14F-4D97-AF65-F5344CB8AC3E}">
        <p14:creationId xmlns:p14="http://schemas.microsoft.com/office/powerpoint/2010/main" val="11812802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advClick="0" advTm="3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遣词造句</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6" name="直接连接符 5"/>
          <p:cNvCxnSpPr/>
          <p:nvPr/>
        </p:nvCxnSpPr>
        <p:spPr>
          <a:xfrm>
            <a:off x="3627099" y="2864435"/>
            <a:ext cx="0" cy="1323382"/>
          </a:xfrm>
          <a:prstGeom prst="line">
            <a:avLst/>
          </a:prstGeom>
          <a:noFill/>
          <a:ln w="19050" cap="flat" cmpd="sng" algn="ctr">
            <a:solidFill>
              <a:srgbClr val="7D7D7D">
                <a:lumMod val="20000"/>
                <a:lumOff val="80000"/>
              </a:srgbClr>
            </a:solidFill>
            <a:prstDash val="solid"/>
            <a:miter lim="800000"/>
          </a:ln>
          <a:effectLst/>
        </p:spPr>
      </p:cxnSp>
      <p:cxnSp>
        <p:nvCxnSpPr>
          <p:cNvPr id="13" name="直接连接符 12"/>
          <p:cNvCxnSpPr/>
          <p:nvPr/>
        </p:nvCxnSpPr>
        <p:spPr>
          <a:xfrm>
            <a:off x="3616212" y="4437425"/>
            <a:ext cx="0" cy="1323382"/>
          </a:xfrm>
          <a:prstGeom prst="line">
            <a:avLst/>
          </a:prstGeom>
          <a:noFill/>
          <a:ln w="19050" cap="flat" cmpd="sng" algn="ctr">
            <a:solidFill>
              <a:srgbClr val="7D7D7D">
                <a:lumMod val="20000"/>
                <a:lumOff val="80000"/>
              </a:srgbClr>
            </a:solidFill>
            <a:prstDash val="solid"/>
            <a:miter lim="800000"/>
          </a:ln>
          <a:effectLst/>
        </p:spPr>
      </p:cxn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sp>
        <p:nvSpPr>
          <p:cNvPr id="3" name="文本框 2"/>
          <p:cNvSpPr txBox="1"/>
          <p:nvPr/>
        </p:nvSpPr>
        <p:spPr>
          <a:xfrm>
            <a:off x="4826000" y="2136775"/>
            <a:ext cx="2540000" cy="645160"/>
          </a:xfrm>
          <a:prstGeom prst="rect">
            <a:avLst/>
          </a:prstGeom>
          <a:noFill/>
        </p:spPr>
        <p:txBody>
          <a:bodyPr wrap="square" rtlCol="0" anchor="t">
            <a:spAutoFit/>
          </a:bodyPr>
          <a:lstStyle/>
          <a:p>
            <a:endParaRPr lang="zh-CN" altLang="en-US"/>
          </a:p>
          <a:p>
            <a:endParaRPr lang="zh-CN" altLang="en-US"/>
          </a:p>
        </p:txBody>
      </p:sp>
      <p:sp>
        <p:nvSpPr>
          <p:cNvPr id="15" name="TextBox 14"/>
          <p:cNvSpPr txBox="1"/>
          <p:nvPr/>
        </p:nvSpPr>
        <p:spPr>
          <a:xfrm>
            <a:off x="716280" y="1571694"/>
            <a:ext cx="11180781" cy="4954270"/>
          </a:xfrm>
          <a:prstGeom prst="rect">
            <a:avLst/>
          </a:prstGeom>
          <a:noFill/>
        </p:spPr>
        <p:txBody>
          <a:bodyPr wrap="square" rtlCol="0">
            <a:spAutoFit/>
          </a:bodyPr>
          <a:lstStyle/>
          <a:p>
            <a:pPr marL="514350" indent="-514350"/>
            <a:r>
              <a:rPr lang="en-US" altLang="zh-CN" sz="2400" dirty="0">
                <a:solidFill>
                  <a:srgbClr val="22ACEC"/>
                </a:solidFill>
                <a:latin typeface="Calibri" panose="020F0502020204030204" pitchFamily="34" charset="0"/>
                <a:cs typeface="Times New Roman" panose="02020603050405020304" pitchFamily="18" charset="0"/>
              </a:rPr>
              <a:t>Group 1: greet; cheek; in general; misunderstanding</a:t>
            </a:r>
          </a:p>
          <a:p>
            <a:pPr marL="514350" indent="-514350"/>
            <a:endParaRPr lang="en-US" altLang="zh-CN" sz="2400" dirty="0">
              <a:solidFill>
                <a:srgbClr val="22ACEC"/>
              </a:solidFill>
              <a:latin typeface="Calibri" panose="020F0502020204030204" pitchFamily="34" charset="0"/>
              <a:cs typeface="Times New Roman" panose="02020603050405020304" pitchFamily="18" charset="0"/>
            </a:endParaRPr>
          </a:p>
          <a:p>
            <a:pPr marL="514350" indent="-514350"/>
            <a:endParaRPr lang="en-US" altLang="zh-CN" sz="2400" dirty="0">
              <a:solidFill>
                <a:srgbClr val="22ACEC"/>
              </a:solidFill>
              <a:latin typeface="Calibri" panose="020F0502020204030204" pitchFamily="34" charset="0"/>
              <a:cs typeface="Times New Roman" panose="02020603050405020304" pitchFamily="18" charset="0"/>
            </a:endParaRPr>
          </a:p>
          <a:p>
            <a:pPr marL="514350" indent="-514350"/>
            <a:r>
              <a:rPr lang="en-US" altLang="zh-CN" sz="2400" dirty="0">
                <a:solidFill>
                  <a:srgbClr val="22ACEC"/>
                </a:solidFill>
                <a:latin typeface="Calibri" panose="020F0502020204030204" pitchFamily="34" charset="0"/>
                <a:cs typeface="Times New Roman" panose="02020603050405020304" pitchFamily="18" charset="0"/>
              </a:rPr>
              <a:t>Group 2: approach; be likely to; defend possible</a:t>
            </a:r>
          </a:p>
          <a:p>
            <a:pPr marL="514350" indent="-514350"/>
            <a:endParaRPr lang="en-US" altLang="zh-CN" sz="2400" dirty="0">
              <a:solidFill>
                <a:srgbClr val="22ACEC"/>
              </a:solidFill>
              <a:latin typeface="Calibri" panose="020F0502020204030204" pitchFamily="34" charset="0"/>
              <a:cs typeface="Times New Roman" panose="02020603050405020304" pitchFamily="18" charset="0"/>
            </a:endParaRPr>
          </a:p>
          <a:p>
            <a:pPr marL="514350" indent="-514350"/>
            <a:endParaRPr lang="en-US" altLang="zh-CN" sz="2400" dirty="0">
              <a:solidFill>
                <a:srgbClr val="22ACEC"/>
              </a:solidFill>
              <a:latin typeface="Calibri" panose="020F0502020204030204" pitchFamily="34" charset="0"/>
              <a:cs typeface="Times New Roman" panose="02020603050405020304" pitchFamily="18" charset="0"/>
            </a:endParaRPr>
          </a:p>
          <a:p>
            <a:pPr marL="514350" indent="-514350"/>
            <a:r>
              <a:rPr lang="en-US" altLang="zh-CN" sz="2400" dirty="0">
                <a:solidFill>
                  <a:srgbClr val="22ACEC"/>
                </a:solidFill>
                <a:latin typeface="Calibri" panose="020F0502020204030204" pitchFamily="34" charset="0"/>
                <a:cs typeface="Times New Roman" panose="02020603050405020304" pitchFamily="18" charset="0"/>
              </a:rPr>
              <a:t>Group 3: adult; anger; lose face; </a:t>
            </a:r>
          </a:p>
          <a:p>
            <a:pPr marL="514350" indent="-514350"/>
            <a:endParaRPr lang="en-US" altLang="zh-CN" sz="2400" dirty="0">
              <a:solidFill>
                <a:srgbClr val="22ACEC"/>
              </a:solidFill>
              <a:latin typeface="Calibri" panose="020F0502020204030204" pitchFamily="34" charset="0"/>
              <a:cs typeface="Times New Roman" panose="02020603050405020304" pitchFamily="18" charset="0"/>
            </a:endParaRPr>
          </a:p>
          <a:p>
            <a:pPr marL="514350" indent="-514350"/>
            <a:r>
              <a:rPr lang="en-US" altLang="zh-CN" sz="2400" dirty="0">
                <a:solidFill>
                  <a:srgbClr val="22ACEC"/>
                </a:solidFill>
                <a:latin typeface="Calibri" panose="020F0502020204030204" pitchFamily="34" charset="0"/>
                <a:cs typeface="Times New Roman" panose="02020603050405020304" pitchFamily="18" charset="0"/>
                <a:sym typeface="+mn-ea"/>
              </a:rPr>
              <a:t>Group 4: at ease; facial; unspoken</a:t>
            </a:r>
          </a:p>
          <a:p>
            <a:pPr marL="514350" indent="-514350"/>
            <a:endParaRPr lang="en-US" altLang="zh-CN" sz="2400" dirty="0">
              <a:solidFill>
                <a:srgbClr val="22ACEC"/>
              </a:solidFill>
              <a:latin typeface="Calibri" panose="020F0502020204030204" pitchFamily="34" charset="0"/>
              <a:cs typeface="Times New Roman" panose="02020603050405020304" pitchFamily="18" charset="0"/>
              <a:sym typeface="+mn-ea"/>
            </a:endParaRPr>
          </a:p>
          <a:p>
            <a:pPr marL="514350" indent="-514350"/>
            <a:endParaRPr lang="en-US" altLang="zh-CN" sz="2400" dirty="0">
              <a:solidFill>
                <a:srgbClr val="22ACEC"/>
              </a:solidFill>
              <a:latin typeface="Calibri" panose="020F0502020204030204" pitchFamily="34" charset="0"/>
              <a:cs typeface="Times New Roman" panose="02020603050405020304" pitchFamily="18" charset="0"/>
              <a:sym typeface="+mn-ea"/>
            </a:endParaRPr>
          </a:p>
          <a:p>
            <a:pPr marL="514350" indent="-514350"/>
            <a:r>
              <a:rPr lang="en-US" altLang="zh-CN" sz="2400" dirty="0">
                <a:solidFill>
                  <a:srgbClr val="22ACEC"/>
                </a:solidFill>
                <a:latin typeface="Calibri" panose="020F0502020204030204" pitchFamily="34" charset="0"/>
                <a:cs typeface="Times New Roman" panose="02020603050405020304" pitchFamily="18" charset="0"/>
                <a:sym typeface="+mn-ea"/>
              </a:rPr>
              <a:t>Group 5: turn one's back to; yawn; misread</a:t>
            </a:r>
            <a:endParaRPr lang="en-US" altLang="zh-CN" sz="2800" dirty="0">
              <a:solidFill>
                <a:srgbClr val="22ACEC"/>
              </a:solidFill>
              <a:latin typeface="Calibri" panose="020F0502020204030204" pitchFamily="34" charset="0"/>
              <a:cs typeface="Times New Roman" panose="02020603050405020304" pitchFamily="18" charset="0"/>
              <a:sym typeface="+mn-ea"/>
            </a:endParaRPr>
          </a:p>
          <a:p>
            <a:pPr marL="514350" indent="-514350"/>
            <a:endParaRPr lang="en-US" altLang="zh-CN" sz="2800" dirty="0">
              <a:solidFill>
                <a:srgbClr val="22ACEC"/>
              </a:solidFill>
              <a:latin typeface="Calibri" panose="020F0502020204030204" pitchFamily="34" charset="0"/>
              <a:cs typeface="Times New Roman" panose="02020603050405020304" pitchFamily="18" charset="0"/>
            </a:endParaRPr>
          </a:p>
        </p:txBody>
      </p:sp>
      <p:sp>
        <p:nvSpPr>
          <p:cNvPr id="8" name="矩形 7"/>
          <p:cNvSpPr/>
          <p:nvPr/>
        </p:nvSpPr>
        <p:spPr>
          <a:xfrm>
            <a:off x="815341" y="1987850"/>
            <a:ext cx="10721340" cy="829945"/>
          </a:xfrm>
          <a:prstGeom prst="rect">
            <a:avLst/>
          </a:prstGeom>
        </p:spPr>
        <p:txBody>
          <a:bodyPr wrap="square">
            <a:spAutoFit/>
          </a:bodyPr>
          <a:lstStyle/>
          <a:p>
            <a:r>
              <a:rPr lang="en-US" sz="2400" dirty="0">
                <a:latin typeface="Calibri" panose="020F0502020204030204" pitchFamily="34" charset="0"/>
              </a:rPr>
              <a:t>In general, you'd better not kiss on the cheek when you greet a Chinese, as it might lead to misunderstanding.</a:t>
            </a:r>
          </a:p>
        </p:txBody>
      </p:sp>
      <p:sp>
        <p:nvSpPr>
          <p:cNvPr id="9" name="矩形 8"/>
          <p:cNvSpPr/>
          <p:nvPr/>
        </p:nvSpPr>
        <p:spPr>
          <a:xfrm>
            <a:off x="765811" y="3014645"/>
            <a:ext cx="10721340" cy="829945"/>
          </a:xfrm>
          <a:prstGeom prst="rect">
            <a:avLst/>
          </a:prstGeom>
        </p:spPr>
        <p:txBody>
          <a:bodyPr wrap="square">
            <a:spAutoFit/>
          </a:bodyPr>
          <a:lstStyle/>
          <a:p>
            <a:r>
              <a:rPr lang="en-US" sz="2400" dirty="0">
                <a:latin typeface="Calibri" panose="020F0502020204030204" pitchFamily="34" charset="0"/>
              </a:rPr>
              <a:t>When a stranger approaches, we are likely to get nervous and defend against possible danger. </a:t>
            </a:r>
          </a:p>
        </p:txBody>
      </p:sp>
      <p:sp>
        <p:nvSpPr>
          <p:cNvPr id="11" name="矩形 10"/>
          <p:cNvSpPr/>
          <p:nvPr/>
        </p:nvSpPr>
        <p:spPr>
          <a:xfrm>
            <a:off x="716281" y="4188125"/>
            <a:ext cx="10721340" cy="460375"/>
          </a:xfrm>
          <a:prstGeom prst="rect">
            <a:avLst/>
          </a:prstGeom>
        </p:spPr>
        <p:txBody>
          <a:bodyPr wrap="square">
            <a:spAutoFit/>
          </a:bodyPr>
          <a:lstStyle/>
          <a:p>
            <a:r>
              <a:rPr lang="en-US" sz="2400" dirty="0">
                <a:latin typeface="Calibri" panose="020F0502020204030204" pitchFamily="34" charset="0"/>
              </a:rPr>
              <a:t>Many adults fail to contain anger when they lose face.</a:t>
            </a:r>
          </a:p>
        </p:txBody>
      </p:sp>
      <p:sp>
        <p:nvSpPr>
          <p:cNvPr id="4" name="矩形 3"/>
          <p:cNvSpPr/>
          <p:nvPr/>
        </p:nvSpPr>
        <p:spPr>
          <a:xfrm>
            <a:off x="765810" y="4930775"/>
            <a:ext cx="11082020" cy="829945"/>
          </a:xfrm>
          <a:prstGeom prst="rect">
            <a:avLst/>
          </a:prstGeom>
        </p:spPr>
        <p:txBody>
          <a:bodyPr wrap="square">
            <a:spAutoFit/>
          </a:bodyPr>
          <a:lstStyle/>
          <a:p>
            <a:r>
              <a:rPr lang="en-US" sz="2400" dirty="0">
                <a:latin typeface="Calibri" panose="020F0502020204030204" pitchFamily="34" charset="0"/>
              </a:rPr>
              <a:t>Unspoken language like facial expression can often tell whether a person is at ease or not. </a:t>
            </a:r>
          </a:p>
        </p:txBody>
      </p:sp>
      <p:sp>
        <p:nvSpPr>
          <p:cNvPr id="5" name="矩形 4"/>
          <p:cNvSpPr/>
          <p:nvPr/>
        </p:nvSpPr>
        <p:spPr>
          <a:xfrm>
            <a:off x="765810" y="6015990"/>
            <a:ext cx="11082020" cy="460375"/>
          </a:xfrm>
          <a:prstGeom prst="rect">
            <a:avLst/>
          </a:prstGeom>
        </p:spPr>
        <p:txBody>
          <a:bodyPr wrap="square">
            <a:spAutoFit/>
          </a:bodyPr>
          <a:lstStyle/>
          <a:p>
            <a:r>
              <a:rPr lang="en-US" sz="2400" dirty="0">
                <a:latin typeface="Calibri" panose="020F0502020204030204" pitchFamily="34" charset="0"/>
              </a:rPr>
              <a:t>Yawning and turning your back to others can often be misread when you do not mean it.</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52157">
        <p:fade/>
      </p:transition>
    </mc:Choice>
    <mc:Fallback xmlns="">
      <p:transition spd="med" advClick="0" advTm="52157">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1"/>
                                        </p:tgtEl>
                                      </p:cBhvr>
                                    </p:animEffect>
                                    <p:animScale>
                                      <p:cBhvr>
                                        <p:cTn id="27"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8" grpId="0"/>
      <p:bldP spid="9" grpId="0"/>
      <p:bldP spid="11" grpId="0"/>
      <p:bldP spid="4"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核心词汇</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6" name="直接连接符 5"/>
          <p:cNvCxnSpPr/>
          <p:nvPr/>
        </p:nvCxnSpPr>
        <p:spPr>
          <a:xfrm>
            <a:off x="3627099" y="2864435"/>
            <a:ext cx="0" cy="1323382"/>
          </a:xfrm>
          <a:prstGeom prst="line">
            <a:avLst/>
          </a:prstGeom>
          <a:noFill/>
          <a:ln w="19050" cap="flat" cmpd="sng" algn="ctr">
            <a:solidFill>
              <a:srgbClr val="7D7D7D">
                <a:lumMod val="20000"/>
                <a:lumOff val="80000"/>
              </a:srgbClr>
            </a:solidFill>
            <a:prstDash val="solid"/>
            <a:miter lim="800000"/>
          </a:ln>
          <a:effectLst/>
        </p:spPr>
      </p:cxnSp>
      <p:cxnSp>
        <p:nvCxnSpPr>
          <p:cNvPr id="13" name="直接连接符 12"/>
          <p:cNvCxnSpPr/>
          <p:nvPr/>
        </p:nvCxnSpPr>
        <p:spPr>
          <a:xfrm>
            <a:off x="3616212" y="4437425"/>
            <a:ext cx="0" cy="1323382"/>
          </a:xfrm>
          <a:prstGeom prst="line">
            <a:avLst/>
          </a:prstGeom>
          <a:noFill/>
          <a:ln w="19050" cap="flat" cmpd="sng" algn="ctr">
            <a:solidFill>
              <a:srgbClr val="7D7D7D">
                <a:lumMod val="20000"/>
                <a:lumOff val="80000"/>
              </a:srgbClr>
            </a:solidFill>
            <a:prstDash val="solid"/>
            <a:miter lim="800000"/>
          </a:ln>
          <a:effectLst/>
        </p:spPr>
      </p:cxn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sp>
        <p:nvSpPr>
          <p:cNvPr id="3" name="文本框 2"/>
          <p:cNvSpPr txBox="1"/>
          <p:nvPr/>
        </p:nvSpPr>
        <p:spPr>
          <a:xfrm>
            <a:off x="4826000" y="2136775"/>
            <a:ext cx="2540000" cy="645160"/>
          </a:xfrm>
          <a:prstGeom prst="rect">
            <a:avLst/>
          </a:prstGeom>
          <a:noFill/>
        </p:spPr>
        <p:txBody>
          <a:bodyPr wrap="square" rtlCol="0" anchor="t">
            <a:spAutoFit/>
          </a:bodyPr>
          <a:lstStyle/>
          <a:p>
            <a:endParaRPr lang="zh-CN" altLang="en-US"/>
          </a:p>
          <a:p>
            <a:endParaRPr lang="zh-CN" altLang="en-US"/>
          </a:p>
        </p:txBody>
      </p:sp>
      <p:sp>
        <p:nvSpPr>
          <p:cNvPr id="4" name="Rectangle 18"/>
          <p:cNvSpPr>
            <a:spLocks noChangeArrowheads="1"/>
          </p:cNvSpPr>
          <p:nvPr/>
        </p:nvSpPr>
        <p:spPr bwMode="auto">
          <a:xfrm>
            <a:off x="906514" y="1950054"/>
            <a:ext cx="2497541"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fontAlgn="base">
              <a:spcBef>
                <a:spcPct val="0"/>
              </a:spcBef>
              <a:spcAft>
                <a:spcPct val="0"/>
              </a:spcAft>
            </a:pPr>
            <a:r>
              <a:rPr lang="en-US" altLang="zh-CN" sz="2800" b="1" dirty="0">
                <a:latin typeface="Times New Roman" panose="02020603050405020304" pitchFamily="18" charset="0"/>
                <a:cs typeface="Times New Roman" panose="02020603050405020304" pitchFamily="18" charset="0"/>
              </a:rPr>
              <a:t>1. represent</a:t>
            </a:r>
            <a:endParaRPr lang="en-US" altLang="zh-CN" sz="2800" dirty="0">
              <a:solidFill>
                <a:schemeClr val="bg1"/>
              </a:solidFill>
              <a:latin typeface="宋体" panose="02010600030101010101" pitchFamily="2" charset="-122"/>
              <a:ea typeface="宋体" panose="02010600030101010101" pitchFamily="2" charset="-122"/>
              <a:cs typeface="宋体" panose="02010600030101010101" pitchFamily="2" charset="-122"/>
              <a:sym typeface="Arial" panose="020B0604020202020204"/>
            </a:endParaRPr>
          </a:p>
        </p:txBody>
      </p:sp>
      <p:sp>
        <p:nvSpPr>
          <p:cNvPr id="10" name="矩形 9"/>
          <p:cNvSpPr/>
          <p:nvPr/>
        </p:nvSpPr>
        <p:spPr>
          <a:xfrm>
            <a:off x="4065648" y="1949863"/>
            <a:ext cx="429895" cy="521970"/>
          </a:xfrm>
          <a:prstGeom prst="rect">
            <a:avLst/>
          </a:prstGeom>
        </p:spPr>
        <p:txBody>
          <a:bodyPr wrap="none">
            <a:spAutoFit/>
          </a:bodyPr>
          <a:lstStyle/>
          <a:p>
            <a:pPr algn="ctr" fontAlgn="base">
              <a:spcBef>
                <a:spcPct val="0"/>
              </a:spcBef>
              <a:spcAft>
                <a:spcPct val="0"/>
              </a:spcAft>
            </a:pPr>
            <a:r>
              <a:rPr lang="en-US" sz="2800" b="1" dirty="0">
                <a:solidFill>
                  <a:schemeClr val="accent1"/>
                </a:solidFill>
                <a:latin typeface="Times New Roman" panose="02020603050405020304" pitchFamily="18" charset="0"/>
                <a:cs typeface="Times New Roman" panose="02020603050405020304" pitchFamily="18" charset="0"/>
              </a:rPr>
              <a:t>v.</a:t>
            </a:r>
            <a:endParaRPr lang="en-US" sz="2800" b="1" dirty="0">
              <a:solidFill>
                <a:schemeClr val="accent1"/>
              </a:solidFill>
              <a:latin typeface="Times New Roman" panose="02020603050405020304" pitchFamily="18" charset="0"/>
              <a:ea typeface="宋体" panose="02010600030101010101" pitchFamily="2" charset="-122"/>
              <a:cs typeface="Times New Roman" panose="02020603050405020304" pitchFamily="18" charset="0"/>
              <a:sym typeface="Arial" panose="020B0604020202020204"/>
            </a:endParaRPr>
          </a:p>
        </p:txBody>
      </p:sp>
      <p:sp>
        <p:nvSpPr>
          <p:cNvPr id="5" name="矩形 43"/>
          <p:cNvSpPr>
            <a:spLocks noChangeArrowheads="1"/>
          </p:cNvSpPr>
          <p:nvPr/>
        </p:nvSpPr>
        <p:spPr bwMode="auto">
          <a:xfrm>
            <a:off x="327660" y="2472055"/>
            <a:ext cx="9673590" cy="3531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altLang="en-US" sz="2800" dirty="0">
                <a:solidFill>
                  <a:srgbClr val="252526"/>
                </a:solidFill>
                <a:latin typeface="Calibri" panose="020F0502020204030204" pitchFamily="34" charset="0"/>
                <a:ea typeface="宋体" panose="02010600030101010101" pitchFamily="2" charset="-122"/>
              </a:rPr>
              <a:t>将例句中</a:t>
            </a:r>
            <a:r>
              <a:rPr lang="en-US" sz="2800" dirty="0">
                <a:solidFill>
                  <a:srgbClr val="252526"/>
                </a:solidFill>
                <a:latin typeface="Calibri" panose="020F0502020204030204" pitchFamily="34" charset="0"/>
                <a:ea typeface="宋体" panose="02010600030101010101" pitchFamily="2" charset="-122"/>
              </a:rPr>
              <a:t>represent</a:t>
            </a:r>
            <a:r>
              <a:rPr lang="zh-CN" altLang="en-US" sz="2800" dirty="0">
                <a:solidFill>
                  <a:srgbClr val="252526"/>
                </a:solidFill>
                <a:latin typeface="Calibri" panose="020F0502020204030204" pitchFamily="34" charset="0"/>
                <a:ea typeface="宋体" panose="02010600030101010101" pitchFamily="2" charset="-122"/>
              </a:rPr>
              <a:t>的意思与右侧意思相匹配。</a:t>
            </a:r>
            <a:endParaRPr lang="en-US" altLang="zh-CN" sz="2800" dirty="0">
              <a:latin typeface="Calibri" panose="020F0502020204030204" pitchFamily="34" charset="0"/>
              <a:ea typeface="宋体" panose="02010600030101010101" pitchFamily="2" charset="-122"/>
              <a:cs typeface="Times New Roman" panose="02020603050405020304" pitchFamily="18" charset="0"/>
            </a:endParaRPr>
          </a:p>
          <a:p>
            <a:pPr marL="457200" indent="-457200" eaLnBrk="0" hangingPunct="0">
              <a:lnSpc>
                <a:spcPct val="115000"/>
              </a:lnSpc>
              <a:buAutoNum type="arabicPeriod"/>
            </a:pP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Mr Smith was chosen to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sym typeface="+mn-ea"/>
              </a:rPr>
              <a:t>represent </a:t>
            </a: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the company at the meeting.</a:t>
            </a:r>
          </a:p>
          <a:p>
            <a:pPr marL="457200" indent="-457200" eaLnBrk="0" hangingPunct="0">
              <a:lnSpc>
                <a:spcPct val="115000"/>
              </a:lnSpc>
              <a:buAutoNum type="arabicPeriod"/>
            </a:pP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This contract </a:t>
            </a:r>
            <a:r>
              <a:rPr lang="en-US" altLang="zh-CN" sz="2800" dirty="0">
                <a:solidFill>
                  <a:srgbClr val="FF0000"/>
                </a:solidFill>
                <a:effectLst/>
                <a:latin typeface="Calibri" panose="020F0502020204030204" pitchFamily="34" charset="0"/>
                <a:ea typeface="宋体" panose="02010600030101010101" pitchFamily="2" charset="-122"/>
                <a:cs typeface="Times New Roman" panose="02020603050405020304" pitchFamily="18" charset="0"/>
                <a:sym typeface="+mn-ea"/>
              </a:rPr>
              <a:t>represent</a:t>
            </a: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s 20% of the company's yearly income. </a:t>
            </a:r>
          </a:p>
          <a:p>
            <a:pPr marL="457200" indent="-457200" eaLnBrk="0" hangingPunct="0">
              <a:lnSpc>
                <a:spcPct val="115000"/>
              </a:lnSpc>
              <a:buAutoNum type="arabicPeriod"/>
            </a:pP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The pictures</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sym typeface="+mn-ea"/>
              </a:rPr>
              <a:t> represent </a:t>
            </a: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a hunting scene. </a:t>
            </a:r>
          </a:p>
          <a:p>
            <a:pPr marL="457200" indent="-457200" eaLnBrk="0" hangingPunct="0">
              <a:lnSpc>
                <a:spcPct val="115000"/>
              </a:lnSpc>
              <a:buAutoNum type="arabicPeriod"/>
            </a:pP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They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sym typeface="+mn-ea"/>
              </a:rPr>
              <a:t>represent</a:t>
            </a: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ed their concerns to the authorities.</a:t>
            </a:r>
          </a:p>
          <a:p>
            <a:pPr marL="457200" indent="-457200" eaLnBrk="0" hangingPunct="0">
              <a:lnSpc>
                <a:spcPct val="115000"/>
              </a:lnSpc>
              <a:buAutoNum type="arabicPeriod"/>
            </a:pPr>
            <a:endParaRPr lang="en-US" altLang="zh-CN" sz="2800" dirty="0">
              <a:latin typeface="Calibri" panose="020F0502020204030204" pitchFamily="34" charset="0"/>
              <a:ea typeface="宋体" panose="02010600030101010101" pitchFamily="2" charset="-122"/>
              <a:cs typeface="Times New Roman" panose="02020603050405020304" pitchFamily="18" charset="0"/>
            </a:endParaRPr>
          </a:p>
        </p:txBody>
      </p:sp>
      <p:sp>
        <p:nvSpPr>
          <p:cNvPr id="8" name="文本框 7"/>
          <p:cNvSpPr txBox="1"/>
          <p:nvPr/>
        </p:nvSpPr>
        <p:spPr>
          <a:xfrm>
            <a:off x="10001250" y="4607560"/>
            <a:ext cx="1791335" cy="521970"/>
          </a:xfrm>
          <a:prstGeom prst="rect">
            <a:avLst/>
          </a:prstGeom>
          <a:noFill/>
        </p:spPr>
        <p:txBody>
          <a:bodyPr wrap="square" rtlCol="0">
            <a:spAutoFit/>
          </a:bodyPr>
          <a:lstStyle/>
          <a:p>
            <a:r>
              <a:rPr lang="zh-CN" sz="2800">
                <a:solidFill>
                  <a:srgbClr val="0070C0"/>
                </a:solidFill>
                <a:latin typeface="Times New Roman" panose="02020603050405020304" pitchFamily="18" charset="0"/>
                <a:ea typeface="宋体" panose="02010600030101010101" pitchFamily="2" charset="-122"/>
                <a:cs typeface="Times New Roman" panose="02020603050405020304" pitchFamily="18" charset="0"/>
              </a:rPr>
              <a:t>代表</a:t>
            </a:r>
            <a:endParaRPr lang="zh-CN" sz="2800">
              <a:solidFill>
                <a:srgbClr val="0070C0"/>
              </a:solidFill>
              <a:latin typeface="Calibri" panose="020F0502020204030204" pitchFamily="34" charset="0"/>
              <a:ea typeface="宋体" panose="02010600030101010101" pitchFamily="2" charset="-122"/>
              <a:cs typeface="Calibri" panose="020F0502020204030204" pitchFamily="34" charset="0"/>
            </a:endParaRPr>
          </a:p>
        </p:txBody>
      </p:sp>
      <p:sp>
        <p:nvSpPr>
          <p:cNvPr id="9" name="文本框 8"/>
          <p:cNvSpPr txBox="1"/>
          <p:nvPr/>
        </p:nvSpPr>
        <p:spPr>
          <a:xfrm>
            <a:off x="10001250" y="5129530"/>
            <a:ext cx="1791335" cy="521970"/>
          </a:xfrm>
          <a:prstGeom prst="rect">
            <a:avLst/>
          </a:prstGeom>
          <a:noFill/>
        </p:spPr>
        <p:txBody>
          <a:bodyPr wrap="square" rtlCol="0">
            <a:spAutoFit/>
          </a:bodyPr>
          <a:lstStyle/>
          <a:p>
            <a:r>
              <a:rPr lang="zh-CN" altLang="en-US" sz="2800">
                <a:solidFill>
                  <a:srgbClr val="0070C0"/>
                </a:solidFill>
                <a:latin typeface="Calibri" panose="020F0502020204030204" pitchFamily="34" charset="0"/>
                <a:ea typeface="宋体" panose="02010600030101010101" pitchFamily="2" charset="-122"/>
                <a:cs typeface="Calibri" panose="020F0502020204030204" pitchFamily="34" charset="0"/>
              </a:rPr>
              <a:t>相当于</a:t>
            </a:r>
          </a:p>
        </p:txBody>
      </p:sp>
      <p:sp>
        <p:nvSpPr>
          <p:cNvPr id="11" name="文本框 10"/>
          <p:cNvSpPr txBox="1"/>
          <p:nvPr/>
        </p:nvSpPr>
        <p:spPr>
          <a:xfrm>
            <a:off x="10001250" y="3977005"/>
            <a:ext cx="1791335" cy="521970"/>
          </a:xfrm>
          <a:prstGeom prst="rect">
            <a:avLst/>
          </a:prstGeom>
          <a:noFill/>
        </p:spPr>
        <p:txBody>
          <a:bodyPr wrap="square" rtlCol="0">
            <a:spAutoFit/>
          </a:bodyPr>
          <a:lstStyle/>
          <a:p>
            <a:r>
              <a:rPr lang="zh-CN" altLang="en-US" sz="2800">
                <a:solidFill>
                  <a:srgbClr val="0070C0"/>
                </a:solidFill>
                <a:latin typeface="Calibri" panose="020F0502020204030204" pitchFamily="34" charset="0"/>
                <a:ea typeface="宋体" panose="02010600030101010101" pitchFamily="2" charset="-122"/>
                <a:cs typeface="Calibri" panose="020F0502020204030204" pitchFamily="34" charset="0"/>
              </a:rPr>
              <a:t>描绘</a:t>
            </a:r>
          </a:p>
        </p:txBody>
      </p:sp>
      <p:sp>
        <p:nvSpPr>
          <p:cNvPr id="12" name="文本框 11"/>
          <p:cNvSpPr txBox="1"/>
          <p:nvPr/>
        </p:nvSpPr>
        <p:spPr>
          <a:xfrm>
            <a:off x="10000615" y="3168015"/>
            <a:ext cx="1791335" cy="521970"/>
          </a:xfrm>
          <a:prstGeom prst="rect">
            <a:avLst/>
          </a:prstGeom>
          <a:noFill/>
        </p:spPr>
        <p:txBody>
          <a:bodyPr wrap="square" rtlCol="0">
            <a:spAutoFit/>
          </a:bodyPr>
          <a:lstStyle/>
          <a:p>
            <a:r>
              <a:rPr lang="zh-CN" altLang="en-US" sz="2800">
                <a:solidFill>
                  <a:srgbClr val="0070C0"/>
                </a:solidFill>
                <a:latin typeface="Calibri" panose="020F0502020204030204" pitchFamily="34" charset="0"/>
                <a:ea typeface="宋体" panose="02010600030101010101" pitchFamily="2" charset="-122"/>
                <a:cs typeface="Calibri" panose="020F0502020204030204" pitchFamily="34" charset="0"/>
              </a:rPr>
              <a:t>正式提出</a:t>
            </a:r>
          </a:p>
        </p:txBody>
      </p:sp>
      <p:cxnSp>
        <p:nvCxnSpPr>
          <p:cNvPr id="16" name="直接连接符 15"/>
          <p:cNvCxnSpPr>
            <a:stCxn id="12" idx="1"/>
          </p:cNvCxnSpPr>
          <p:nvPr/>
        </p:nvCxnSpPr>
        <p:spPr>
          <a:xfrm flipH="1">
            <a:off x="8447405" y="3429000"/>
            <a:ext cx="1553210" cy="190817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直接连接符 16"/>
          <p:cNvCxnSpPr/>
          <p:nvPr/>
        </p:nvCxnSpPr>
        <p:spPr>
          <a:xfrm flipH="1">
            <a:off x="7441565" y="4436110"/>
            <a:ext cx="2559050" cy="32639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flipH="1" flipV="1">
            <a:off x="8503285" y="3545205"/>
            <a:ext cx="1497330" cy="141160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flipH="1" flipV="1">
            <a:off x="8623300" y="4348480"/>
            <a:ext cx="1377950" cy="98869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34737">
        <p:fade/>
      </p:transition>
    </mc:Choice>
    <mc:Fallback xmlns="">
      <p:transition spd="med" advClick="0" advTm="34737">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linds(horizont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blinds(horizontal)">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linds(horizontal)">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1"/>
                                        </p:tgtEl>
                                      </p:cBhvr>
                                    </p:animEffect>
                                    <p:animScale>
                                      <p:cBhvr>
                                        <p:cTn id="27"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2073844" y="988485"/>
            <a:ext cx="730885"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Quiz</a:t>
            </a:r>
          </a:p>
        </p:txBody>
      </p:sp>
      <p:sp>
        <p:nvSpPr>
          <p:cNvPr id="23" name="平行四边形 22"/>
          <p:cNvSpPr/>
          <p:nvPr/>
        </p:nvSpPr>
        <p:spPr>
          <a:xfrm>
            <a:off x="3750310" y="871855"/>
            <a:ext cx="3092450" cy="699770"/>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a:solidFill>
                  <a:schemeClr val="tx1"/>
                </a:solidFill>
                <a:latin typeface="宋体" panose="02010600030101010101" pitchFamily="2" charset="-122"/>
                <a:ea typeface="宋体" panose="02010600030101010101" pitchFamily="2" charset="-122"/>
                <a:sym typeface="Arial" panose="020B0604020202020204"/>
              </a:rPr>
              <a:t>歌词翻译</a:t>
            </a:r>
          </a:p>
        </p:txBody>
      </p:sp>
      <p:cxnSp>
        <p:nvCxnSpPr>
          <p:cNvPr id="6" name="直接连接符 5"/>
          <p:cNvCxnSpPr/>
          <p:nvPr/>
        </p:nvCxnSpPr>
        <p:spPr>
          <a:xfrm>
            <a:off x="3627099" y="2864435"/>
            <a:ext cx="0" cy="1323382"/>
          </a:xfrm>
          <a:prstGeom prst="line">
            <a:avLst/>
          </a:prstGeom>
          <a:noFill/>
          <a:ln w="19050" cap="flat" cmpd="sng" algn="ctr">
            <a:solidFill>
              <a:srgbClr val="7D7D7D">
                <a:lumMod val="20000"/>
                <a:lumOff val="80000"/>
              </a:srgbClr>
            </a:solidFill>
            <a:prstDash val="solid"/>
            <a:miter lim="800000"/>
          </a:ln>
          <a:effectLst/>
        </p:spPr>
      </p:cxnSp>
      <p:cxnSp>
        <p:nvCxnSpPr>
          <p:cNvPr id="13" name="直接连接符 12"/>
          <p:cNvCxnSpPr/>
          <p:nvPr/>
        </p:nvCxnSpPr>
        <p:spPr>
          <a:xfrm>
            <a:off x="3616212" y="4437425"/>
            <a:ext cx="0" cy="1323382"/>
          </a:xfrm>
          <a:prstGeom prst="line">
            <a:avLst/>
          </a:prstGeom>
          <a:noFill/>
          <a:ln w="19050" cap="flat" cmpd="sng" algn="ctr">
            <a:solidFill>
              <a:srgbClr val="7D7D7D">
                <a:lumMod val="20000"/>
                <a:lumOff val="80000"/>
              </a:srgbClr>
            </a:solidFill>
            <a:prstDash val="solid"/>
            <a:miter lim="800000"/>
          </a:ln>
          <a:effectLst/>
        </p:spPr>
      </p:cxn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sp>
        <p:nvSpPr>
          <p:cNvPr id="3" name="文本框 2"/>
          <p:cNvSpPr txBox="1"/>
          <p:nvPr/>
        </p:nvSpPr>
        <p:spPr>
          <a:xfrm>
            <a:off x="4826000" y="2136775"/>
            <a:ext cx="2540000" cy="645160"/>
          </a:xfrm>
          <a:prstGeom prst="rect">
            <a:avLst/>
          </a:prstGeom>
          <a:noFill/>
        </p:spPr>
        <p:txBody>
          <a:bodyPr wrap="square" rtlCol="0" anchor="t">
            <a:spAutoFit/>
          </a:bodyPr>
          <a:lstStyle/>
          <a:p>
            <a:endParaRPr lang="zh-CN" altLang="en-US"/>
          </a:p>
          <a:p>
            <a:endParaRPr lang="zh-CN" altLang="en-US"/>
          </a:p>
        </p:txBody>
      </p:sp>
      <p:sp>
        <p:nvSpPr>
          <p:cNvPr id="8" name="矩形 7"/>
          <p:cNvSpPr/>
          <p:nvPr/>
        </p:nvSpPr>
        <p:spPr>
          <a:xfrm>
            <a:off x="1160145" y="2654935"/>
            <a:ext cx="4054475" cy="28009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bodyPr>
          <a:lstStyle/>
          <a:p>
            <a:pPr algn="l"/>
            <a:r>
              <a:rPr lang="zh-CN" altLang="en-US" sz="3200">
                <a:ln w="22225">
                  <a:solidFill>
                    <a:schemeClr val="accent2"/>
                  </a:solidFill>
                  <a:prstDash val="solid"/>
                </a:ln>
                <a:solidFill>
                  <a:schemeClr val="accent2">
                    <a:lumMod val="40000"/>
                    <a:lumOff val="60000"/>
                  </a:schemeClr>
                </a:solidFill>
                <a:effectLst/>
              </a:rPr>
              <a:t>你问我爱你有多深</a:t>
            </a:r>
          </a:p>
          <a:p>
            <a:pPr algn="l"/>
            <a:r>
              <a:rPr lang="zh-CN" altLang="en-US" sz="3200">
                <a:ln w="22225">
                  <a:solidFill>
                    <a:schemeClr val="accent2"/>
                  </a:solidFill>
                  <a:prstDash val="solid"/>
                </a:ln>
                <a:solidFill>
                  <a:schemeClr val="accent2">
                    <a:lumMod val="40000"/>
                    <a:lumOff val="60000"/>
                  </a:schemeClr>
                </a:solidFill>
                <a:effectLst/>
              </a:rPr>
              <a:t>我爱你有几分</a:t>
            </a:r>
          </a:p>
          <a:p>
            <a:pPr algn="l"/>
            <a:r>
              <a:rPr lang="zh-CN" altLang="en-US" sz="3200">
                <a:ln w="22225">
                  <a:solidFill>
                    <a:schemeClr val="accent2"/>
                  </a:solidFill>
                  <a:prstDash val="solid"/>
                </a:ln>
                <a:solidFill>
                  <a:schemeClr val="accent2">
                    <a:lumMod val="40000"/>
                    <a:lumOff val="60000"/>
                  </a:schemeClr>
                </a:solidFill>
                <a:effectLst/>
              </a:rPr>
              <a:t>我的情也真</a:t>
            </a:r>
          </a:p>
          <a:p>
            <a:pPr algn="l"/>
            <a:r>
              <a:rPr lang="zh-CN" altLang="en-US" sz="3200">
                <a:ln w="22225">
                  <a:solidFill>
                    <a:schemeClr val="accent2"/>
                  </a:solidFill>
                  <a:prstDash val="solid"/>
                </a:ln>
                <a:solidFill>
                  <a:schemeClr val="accent2">
                    <a:lumMod val="40000"/>
                    <a:lumOff val="60000"/>
                  </a:schemeClr>
                </a:solidFill>
                <a:effectLst/>
              </a:rPr>
              <a:t>我的爱也真</a:t>
            </a:r>
          </a:p>
          <a:p>
            <a:pPr algn="l"/>
            <a:r>
              <a:rPr lang="zh-CN" altLang="en-US" sz="3200">
                <a:ln w="22225">
                  <a:solidFill>
                    <a:schemeClr val="accent2"/>
                  </a:solidFill>
                  <a:prstDash val="solid"/>
                </a:ln>
                <a:solidFill>
                  <a:schemeClr val="accent2">
                    <a:lumMod val="40000"/>
                    <a:lumOff val="60000"/>
                  </a:schemeClr>
                </a:solidFill>
                <a:effectLst/>
              </a:rPr>
              <a:t>月亮代表我的心</a:t>
            </a:r>
          </a:p>
        </p:txBody>
      </p:sp>
      <p:sp>
        <p:nvSpPr>
          <p:cNvPr id="4" name="矩形 3"/>
          <p:cNvSpPr/>
          <p:nvPr/>
        </p:nvSpPr>
        <p:spPr>
          <a:xfrm>
            <a:off x="5664835" y="2502535"/>
            <a:ext cx="5955665" cy="31064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cene3d>
              <a:camera prst="orthographicFront"/>
              <a:lightRig rig="threePt" dir="t"/>
            </a:scene3d>
          </a:bodyPr>
          <a:lstStyle/>
          <a:p>
            <a:pPr algn="l"/>
            <a:r>
              <a:rPr lang="zh-CN" altLang="en-US" sz="28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You ask me how deep my love for you is.</a:t>
            </a:r>
          </a:p>
          <a:p>
            <a:pPr algn="l"/>
            <a:r>
              <a:rPr lang="zh-CN" altLang="en-US" sz="28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How much I really love you</a:t>
            </a:r>
            <a:r>
              <a:rPr lang="en-US" altLang="zh-CN" sz="28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a:t>
            </a:r>
            <a:endParaRPr lang="zh-CN" altLang="en-US" sz="28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endParaRPr>
          </a:p>
          <a:p>
            <a:pPr algn="l"/>
            <a:r>
              <a:rPr lang="zh-CN" altLang="en-US" sz="28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My affection is real.</a:t>
            </a:r>
          </a:p>
          <a:p>
            <a:pPr algn="l"/>
            <a:r>
              <a:rPr lang="zh-CN" altLang="en-US" sz="28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My love is real.</a:t>
            </a:r>
          </a:p>
          <a:p>
            <a:pPr algn="l"/>
            <a:r>
              <a:rPr lang="zh-CN" altLang="en-US" sz="28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The moon </a:t>
            </a:r>
            <a:r>
              <a:rPr lang="zh-CN" altLang="en-US" sz="2800">
                <a:solidFill>
                  <a:srgbClr val="FF0000"/>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represent</a:t>
            </a:r>
            <a:r>
              <a:rPr lang="zh-CN" altLang="en-US" sz="2800">
                <a:solidFill>
                  <a:schemeClr val="tx1"/>
                </a:solidFill>
                <a:effectLst>
                  <a:outerShdw blurRad="38100" dist="19050" dir="2700000" algn="tl" rotWithShape="0">
                    <a:schemeClr val="dk1">
                      <a:alpha val="40000"/>
                    </a:schemeClr>
                  </a:outerShdw>
                </a:effectLst>
                <a:latin typeface="Calibri" panose="020F0502020204030204" pitchFamily="34" charset="0"/>
                <a:cs typeface="Calibri" panose="020F0502020204030204" pitchFamily="34" charset="0"/>
              </a:rPr>
              <a:t>s my heart.</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13515">
        <p:fade/>
      </p:transition>
    </mc:Choice>
    <mc:Fallback xmlns="">
      <p:transition spd="med" advClick="0" advTm="13515">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8"/>
                                        </p:tgtEl>
                                      </p:cBhvr>
                                    </p:animEffect>
                                    <p:set>
                                      <p:cBhvr>
                                        <p:cTn id="7" dur="1" fill="hold">
                                          <p:stCondLst>
                                            <p:cond delay="499"/>
                                          </p:stCondLst>
                                        </p:cTn>
                                        <p:tgtEl>
                                          <p:spTgt spid="8"/>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1"/>
                                        </p:tgtEl>
                                      </p:cBhvr>
                                    </p:animEffect>
                                    <p:animScale>
                                      <p:cBhvr>
                                        <p:cTn id="17"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8" grpId="0" bldLvl="0" animBg="1"/>
      <p:bldP spid="4"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核心词汇</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6" name="直接连接符 5"/>
          <p:cNvCxnSpPr/>
          <p:nvPr/>
        </p:nvCxnSpPr>
        <p:spPr>
          <a:xfrm>
            <a:off x="3627099" y="2864435"/>
            <a:ext cx="0" cy="1323382"/>
          </a:xfrm>
          <a:prstGeom prst="line">
            <a:avLst/>
          </a:prstGeom>
          <a:noFill/>
          <a:ln w="19050" cap="flat" cmpd="sng" algn="ctr">
            <a:solidFill>
              <a:srgbClr val="7D7D7D">
                <a:lumMod val="20000"/>
                <a:lumOff val="80000"/>
              </a:srgbClr>
            </a:solidFill>
            <a:prstDash val="solid"/>
            <a:miter lim="800000"/>
          </a:ln>
          <a:effectLst/>
        </p:spPr>
      </p:cxnSp>
      <p:cxnSp>
        <p:nvCxnSpPr>
          <p:cNvPr id="13" name="直接连接符 12"/>
          <p:cNvCxnSpPr/>
          <p:nvPr/>
        </p:nvCxnSpPr>
        <p:spPr>
          <a:xfrm>
            <a:off x="3616212" y="4437425"/>
            <a:ext cx="0" cy="1323382"/>
          </a:xfrm>
          <a:prstGeom prst="line">
            <a:avLst/>
          </a:prstGeom>
          <a:noFill/>
          <a:ln w="19050" cap="flat" cmpd="sng" algn="ctr">
            <a:solidFill>
              <a:srgbClr val="7D7D7D">
                <a:lumMod val="20000"/>
                <a:lumOff val="80000"/>
              </a:srgbClr>
            </a:solidFill>
            <a:prstDash val="solid"/>
            <a:miter lim="800000"/>
          </a:ln>
          <a:effectLst/>
        </p:spPr>
      </p:cxn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sp>
        <p:nvSpPr>
          <p:cNvPr id="4" name="Rectangle 18"/>
          <p:cNvSpPr>
            <a:spLocks noChangeArrowheads="1"/>
          </p:cNvSpPr>
          <p:nvPr/>
        </p:nvSpPr>
        <p:spPr bwMode="auto">
          <a:xfrm>
            <a:off x="906514" y="1950054"/>
            <a:ext cx="2497541"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fontAlgn="base">
              <a:spcBef>
                <a:spcPct val="0"/>
              </a:spcBef>
              <a:spcAft>
                <a:spcPct val="0"/>
              </a:spcAft>
            </a:pPr>
            <a:r>
              <a:rPr lang="en-US" altLang="zh-CN" sz="2800" b="1" dirty="0">
                <a:latin typeface="Times New Roman" panose="02020603050405020304" pitchFamily="18" charset="0"/>
                <a:cs typeface="Times New Roman" panose="02020603050405020304" pitchFamily="18" charset="0"/>
              </a:rPr>
              <a:t>2. approach</a:t>
            </a:r>
            <a:endParaRPr lang="en-US" altLang="zh-CN" sz="2800" dirty="0">
              <a:solidFill>
                <a:schemeClr val="bg1"/>
              </a:solidFill>
              <a:latin typeface="宋体" panose="02010600030101010101" pitchFamily="2" charset="-122"/>
              <a:ea typeface="宋体" panose="02010600030101010101" pitchFamily="2" charset="-122"/>
              <a:cs typeface="宋体" panose="02010600030101010101" pitchFamily="2" charset="-122"/>
              <a:sym typeface="Arial" panose="020B0604020202020204"/>
            </a:endParaRPr>
          </a:p>
        </p:txBody>
      </p:sp>
      <p:sp>
        <p:nvSpPr>
          <p:cNvPr id="10" name="矩形 9"/>
          <p:cNvSpPr/>
          <p:nvPr/>
        </p:nvSpPr>
        <p:spPr>
          <a:xfrm>
            <a:off x="3305871" y="1949863"/>
            <a:ext cx="1189990" cy="521970"/>
          </a:xfrm>
          <a:prstGeom prst="rect">
            <a:avLst/>
          </a:prstGeom>
        </p:spPr>
        <p:txBody>
          <a:bodyPr wrap="none">
            <a:spAutoFit/>
          </a:bodyPr>
          <a:lstStyle/>
          <a:p>
            <a:pPr algn="ctr" fontAlgn="base">
              <a:spcBef>
                <a:spcPct val="0"/>
              </a:spcBef>
              <a:spcAft>
                <a:spcPct val="0"/>
              </a:spcAft>
            </a:pPr>
            <a:r>
              <a:rPr lang="en-US" sz="2800" b="1" dirty="0">
                <a:solidFill>
                  <a:schemeClr val="accent1"/>
                </a:solidFill>
                <a:latin typeface="Times New Roman" panose="02020603050405020304" pitchFamily="18" charset="0"/>
                <a:ea typeface="宋体" panose="02010600030101010101" pitchFamily="2" charset="-122"/>
                <a:cs typeface="Times New Roman" panose="02020603050405020304" pitchFamily="18" charset="0"/>
                <a:sym typeface="Arial" panose="020B0604020202020204"/>
              </a:rPr>
              <a:t>v. &amp; n.</a:t>
            </a:r>
          </a:p>
        </p:txBody>
      </p:sp>
      <p:sp>
        <p:nvSpPr>
          <p:cNvPr id="5" name="矩形 43"/>
          <p:cNvSpPr>
            <a:spLocks noChangeArrowheads="1"/>
          </p:cNvSpPr>
          <p:nvPr/>
        </p:nvSpPr>
        <p:spPr bwMode="auto">
          <a:xfrm>
            <a:off x="114114" y="2472055"/>
            <a:ext cx="9879965" cy="3531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altLang="en-US" sz="2800" dirty="0">
                <a:solidFill>
                  <a:srgbClr val="252526"/>
                </a:solidFill>
                <a:latin typeface="Calibri" panose="020F0502020204030204" pitchFamily="34" charset="0"/>
                <a:ea typeface="宋体" panose="02010600030101010101" pitchFamily="2" charset="-122"/>
              </a:rPr>
              <a:t>根据例句写出</a:t>
            </a:r>
            <a:r>
              <a:rPr lang="en-US" sz="2800" dirty="0">
                <a:solidFill>
                  <a:srgbClr val="252526"/>
                </a:solidFill>
                <a:latin typeface="Calibri" panose="020F0502020204030204" pitchFamily="34" charset="0"/>
                <a:ea typeface="宋体" panose="02010600030101010101" pitchFamily="2" charset="-122"/>
              </a:rPr>
              <a:t>approach</a:t>
            </a:r>
            <a:r>
              <a:rPr lang="zh-CN" altLang="en-US" sz="2800" dirty="0">
                <a:solidFill>
                  <a:srgbClr val="252526"/>
                </a:solidFill>
                <a:latin typeface="Calibri" panose="020F0502020204030204" pitchFamily="34" charset="0"/>
                <a:ea typeface="宋体" panose="02010600030101010101" pitchFamily="2" charset="-122"/>
              </a:rPr>
              <a:t>的词性和意思。</a:t>
            </a:r>
          </a:p>
          <a:p>
            <a:pPr marL="514350" indent="-514350" eaLnBrk="0" hangingPunct="0">
              <a:lnSpc>
                <a:spcPct val="115000"/>
              </a:lnSpc>
              <a:buAutoNum type="arabicPeriod"/>
            </a:pPr>
            <a:r>
              <a:rPr lang="en-US" altLang="zh-CN" sz="2800" dirty="0">
                <a:latin typeface="Calibri" panose="020F0502020204030204" pitchFamily="34" charset="0"/>
                <a:ea typeface="宋体" panose="02010600030101010101" pitchFamily="2" charset="-122"/>
                <a:cs typeface="Times New Roman" panose="02020603050405020304" pitchFamily="18" charset="0"/>
              </a:rPr>
              <a:t>As you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approach</a:t>
            </a:r>
            <a:r>
              <a:rPr lang="en-US" altLang="zh-CN" sz="2800" dirty="0">
                <a:latin typeface="Calibri" panose="020F0502020204030204" pitchFamily="34" charset="0"/>
                <a:ea typeface="宋体" panose="02010600030101010101" pitchFamily="2" charset="-122"/>
                <a:cs typeface="Times New Roman" panose="02020603050405020304" pitchFamily="18" charset="0"/>
              </a:rPr>
              <a:t> the town, you'll see the college on the left.</a:t>
            </a:r>
          </a:p>
          <a:p>
            <a:pPr marL="514350" indent="-514350" eaLnBrk="0" hangingPunct="0">
              <a:lnSpc>
                <a:spcPct val="115000"/>
              </a:lnSpc>
              <a:buAutoNum type="arabicPeriod"/>
            </a:pPr>
            <a:r>
              <a:rPr lang="en-US" altLang="zh-CN" sz="2800" dirty="0">
                <a:solidFill>
                  <a:schemeClr val="tx1"/>
                </a:solidFill>
                <a:latin typeface="Calibri" panose="020F0502020204030204" pitchFamily="34" charset="0"/>
                <a:ea typeface="宋体" panose="02010600030101010101" pitchFamily="2" charset="-122"/>
                <a:cs typeface="Times New Roman" panose="02020603050405020304" pitchFamily="18" charset="0"/>
              </a:rPr>
              <a:t>It might be possible to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approach</a:t>
            </a:r>
            <a:r>
              <a:rPr lang="en-US" altLang="zh-CN" sz="2800" dirty="0">
                <a:solidFill>
                  <a:schemeClr val="tx1"/>
                </a:solidFill>
                <a:latin typeface="Calibri" panose="020F0502020204030204" pitchFamily="34" charset="0"/>
                <a:ea typeface="宋体" panose="02010600030101010101" pitchFamily="2" charset="-122"/>
                <a:cs typeface="Times New Roman" panose="02020603050405020304" pitchFamily="18" charset="0"/>
              </a:rPr>
              <a:t> the problem in a different way.</a:t>
            </a:r>
          </a:p>
          <a:p>
            <a:pPr marL="514350" indent="-514350" eaLnBrk="0" hangingPunct="0">
              <a:lnSpc>
                <a:spcPct val="115000"/>
              </a:lnSpc>
              <a:buAutoNum type="arabicPeriod"/>
            </a:pPr>
            <a:r>
              <a:rPr lang="en-US" altLang="zh-CN" sz="2800" dirty="0">
                <a:solidFill>
                  <a:schemeClr val="tx1"/>
                </a:solidFill>
                <a:latin typeface="Calibri" panose="020F0502020204030204" pitchFamily="34" charset="0"/>
                <a:ea typeface="宋体" panose="02010600030101010101" pitchFamily="2" charset="-122"/>
                <a:cs typeface="Times New Roman" panose="02020603050405020304" pitchFamily="18" charset="0"/>
              </a:rPr>
              <a:t>The school has decided to adopt a different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approach</a:t>
            </a:r>
            <a:r>
              <a:rPr lang="en-US" altLang="zh-CN" sz="2800" dirty="0">
                <a:solidFill>
                  <a:schemeClr val="tx1"/>
                </a:solidFill>
                <a:latin typeface="Calibri" panose="020F0502020204030204" pitchFamily="34" charset="0"/>
                <a:ea typeface="宋体" panose="02010600030101010101" pitchFamily="2" charset="-122"/>
                <a:cs typeface="Times New Roman" panose="02020603050405020304" pitchFamily="18" charset="0"/>
              </a:rPr>
              <a:t> to discipline. </a:t>
            </a:r>
          </a:p>
          <a:p>
            <a:pPr marL="514350" indent="-514350" eaLnBrk="0" hangingPunct="0">
              <a:lnSpc>
                <a:spcPct val="115000"/>
              </a:lnSpc>
              <a:buAutoNum type="arabicPeriod"/>
            </a:pPr>
            <a:r>
              <a:rPr lang="en-US" altLang="zh-CN" sz="2800" dirty="0">
                <a:solidFill>
                  <a:schemeClr val="tx1"/>
                </a:solidFill>
                <a:latin typeface="Calibri" panose="020F0502020204030204" pitchFamily="34" charset="0"/>
                <a:ea typeface="宋体" panose="02010600030101010101" pitchFamily="2" charset="-122"/>
                <a:cs typeface="Times New Roman" panose="02020603050405020304" pitchFamily="18" charset="0"/>
              </a:rPr>
              <a:t>Students should be able to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approach</a:t>
            </a:r>
            <a:r>
              <a:rPr lang="en-US" altLang="zh-CN" sz="2800" dirty="0">
                <a:solidFill>
                  <a:schemeClr val="tx1"/>
                </a:solidFill>
                <a:latin typeface="Calibri" panose="020F0502020204030204" pitchFamily="34" charset="0"/>
                <a:ea typeface="宋体" panose="02010600030101010101" pitchFamily="2" charset="-122"/>
                <a:cs typeface="Times New Roman" panose="02020603050405020304" pitchFamily="18" charset="0"/>
              </a:rPr>
              <a:t> teachers for advice. </a:t>
            </a:r>
          </a:p>
          <a:p>
            <a:pPr marL="514350" indent="-514350" eaLnBrk="0" hangingPunct="0">
              <a:lnSpc>
                <a:spcPct val="115000"/>
              </a:lnSpc>
              <a:buAutoNum type="arabicPeriod"/>
            </a:pPr>
            <a:r>
              <a:rPr lang="en-US" altLang="zh-CN" sz="2800" dirty="0">
                <a:solidFill>
                  <a:schemeClr val="tx1"/>
                </a:solidFill>
                <a:latin typeface="Calibri" panose="020F0502020204030204" pitchFamily="34" charset="0"/>
                <a:ea typeface="宋体" panose="02010600030101010101" pitchFamily="2" charset="-122"/>
                <a:cs typeface="Times New Roman" panose="02020603050405020304" pitchFamily="18" charset="0"/>
              </a:rPr>
              <a:t>It is a sign of the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approach</a:t>
            </a:r>
            <a:r>
              <a:rPr lang="en-US" altLang="zh-CN" sz="2800" dirty="0">
                <a:solidFill>
                  <a:schemeClr val="tx1"/>
                </a:solidFill>
                <a:latin typeface="Calibri" panose="020F0502020204030204" pitchFamily="34" charset="0"/>
                <a:ea typeface="宋体" panose="02010600030101010101" pitchFamily="2" charset="-122"/>
                <a:cs typeface="Times New Roman" panose="02020603050405020304" pitchFamily="18" charset="0"/>
              </a:rPr>
              <a:t> of middle age. </a:t>
            </a:r>
          </a:p>
        </p:txBody>
      </p:sp>
      <p:sp>
        <p:nvSpPr>
          <p:cNvPr id="9" name="文本框 8"/>
          <p:cNvSpPr txBox="1"/>
          <p:nvPr/>
        </p:nvSpPr>
        <p:spPr>
          <a:xfrm>
            <a:off x="9826353" y="2961827"/>
            <a:ext cx="2453005" cy="521970"/>
          </a:xfrm>
          <a:prstGeom prst="rect">
            <a:avLst/>
          </a:prstGeom>
          <a:noFill/>
        </p:spPr>
        <p:txBody>
          <a:bodyPr wrap="square" rtlCol="0">
            <a:spAutoFit/>
          </a:bodyPr>
          <a:lstStyle/>
          <a:p>
            <a:r>
              <a:rPr lang="en-US" altLang="zh-CN" sz="2800" dirty="0">
                <a:solidFill>
                  <a:srgbClr val="0070C0"/>
                </a:solidFill>
                <a:latin typeface="Times New Roman" panose="02020603050405020304" pitchFamily="18" charset="0"/>
                <a:ea typeface="宋体" panose="02010600030101010101" pitchFamily="2" charset="-122"/>
                <a:cs typeface="Times New Roman" panose="02020603050405020304" pitchFamily="18" charset="0"/>
              </a:rPr>
              <a:t>v. </a:t>
            </a:r>
            <a:r>
              <a:rPr lang="zh-CN" altLang="en-US" sz="2800" dirty="0">
                <a:solidFill>
                  <a:srgbClr val="0070C0"/>
                </a:solidFill>
                <a:latin typeface="Calibri" panose="020F0502020204030204" pitchFamily="34" charset="0"/>
                <a:ea typeface="宋体" panose="02010600030101010101" pitchFamily="2" charset="-122"/>
                <a:cs typeface="Calibri" panose="020F0502020204030204" pitchFamily="34" charset="0"/>
              </a:rPr>
              <a:t>靠近，接近</a:t>
            </a:r>
          </a:p>
        </p:txBody>
      </p:sp>
      <p:sp>
        <p:nvSpPr>
          <p:cNvPr id="7" name="文本框 6"/>
          <p:cNvSpPr txBox="1"/>
          <p:nvPr/>
        </p:nvSpPr>
        <p:spPr>
          <a:xfrm>
            <a:off x="9826353" y="3451599"/>
            <a:ext cx="2659380" cy="521970"/>
          </a:xfrm>
          <a:prstGeom prst="rect">
            <a:avLst/>
          </a:prstGeom>
          <a:noFill/>
        </p:spPr>
        <p:txBody>
          <a:bodyPr wrap="square" rtlCol="0">
            <a:spAutoFit/>
          </a:bodyPr>
          <a:lstStyle/>
          <a:p>
            <a:r>
              <a:rPr lang="en-US" altLang="zh-CN" sz="2800" dirty="0">
                <a:solidFill>
                  <a:srgbClr val="0070C0"/>
                </a:solidFill>
                <a:latin typeface="Times New Roman" panose="02020603050405020304" pitchFamily="18" charset="0"/>
                <a:ea typeface="宋体" panose="02010600030101010101" pitchFamily="2" charset="-122"/>
                <a:cs typeface="Times New Roman" panose="02020603050405020304" pitchFamily="18" charset="0"/>
              </a:rPr>
              <a:t>v. </a:t>
            </a:r>
            <a:r>
              <a:rPr lang="zh-CN" altLang="en-US" sz="2800" dirty="0">
                <a:solidFill>
                  <a:srgbClr val="0070C0"/>
                </a:solidFill>
                <a:latin typeface="Calibri" panose="020F0502020204030204" pitchFamily="34" charset="0"/>
                <a:ea typeface="宋体" panose="02010600030101010101" pitchFamily="2" charset="-122"/>
                <a:cs typeface="Calibri" panose="020F0502020204030204" pitchFamily="34" charset="0"/>
              </a:rPr>
              <a:t>对付，处理</a:t>
            </a:r>
          </a:p>
        </p:txBody>
      </p:sp>
      <p:sp>
        <p:nvSpPr>
          <p:cNvPr id="11" name="文本框 10"/>
          <p:cNvSpPr txBox="1"/>
          <p:nvPr/>
        </p:nvSpPr>
        <p:spPr>
          <a:xfrm>
            <a:off x="9824946" y="4176440"/>
            <a:ext cx="2999105" cy="521970"/>
          </a:xfrm>
          <a:prstGeom prst="rect">
            <a:avLst/>
          </a:prstGeom>
          <a:noFill/>
        </p:spPr>
        <p:txBody>
          <a:bodyPr wrap="square" rtlCol="0">
            <a:spAutoFit/>
          </a:bodyPr>
          <a:lstStyle/>
          <a:p>
            <a:r>
              <a:rPr lang="en-US" altLang="zh-CN" sz="2800" dirty="0">
                <a:solidFill>
                  <a:srgbClr val="0070C0"/>
                </a:solidFill>
                <a:latin typeface="Times New Roman" panose="02020603050405020304" pitchFamily="18" charset="0"/>
                <a:ea typeface="宋体" panose="02010600030101010101" pitchFamily="2" charset="-122"/>
                <a:cs typeface="Times New Roman" panose="02020603050405020304" pitchFamily="18" charset="0"/>
              </a:rPr>
              <a:t>n. </a:t>
            </a:r>
            <a:r>
              <a:rPr lang="zh-CN" altLang="en-US" sz="2800" dirty="0">
                <a:solidFill>
                  <a:srgbClr val="0070C0"/>
                </a:solidFill>
                <a:latin typeface="Calibri" panose="020F0502020204030204" pitchFamily="34" charset="0"/>
                <a:ea typeface="宋体" panose="02010600030101010101" pitchFamily="2" charset="-122"/>
                <a:cs typeface="Calibri" panose="020F0502020204030204" pitchFamily="34" charset="0"/>
              </a:rPr>
              <a:t>方式，方法</a:t>
            </a:r>
          </a:p>
        </p:txBody>
      </p:sp>
      <p:sp>
        <p:nvSpPr>
          <p:cNvPr id="8" name="文本框 7"/>
          <p:cNvSpPr txBox="1"/>
          <p:nvPr/>
        </p:nvSpPr>
        <p:spPr>
          <a:xfrm>
            <a:off x="9486628" y="4968580"/>
            <a:ext cx="2999105" cy="521970"/>
          </a:xfrm>
          <a:prstGeom prst="rect">
            <a:avLst/>
          </a:prstGeom>
          <a:noFill/>
        </p:spPr>
        <p:txBody>
          <a:bodyPr wrap="square" rtlCol="0">
            <a:spAutoFit/>
          </a:bodyPr>
          <a:lstStyle/>
          <a:p>
            <a:r>
              <a:rPr lang="en-US" altLang="zh-CN" sz="2800" dirty="0">
                <a:solidFill>
                  <a:srgbClr val="0070C0"/>
                </a:solidFill>
                <a:latin typeface="Times New Roman" panose="02020603050405020304" pitchFamily="18" charset="0"/>
                <a:ea typeface="宋体" panose="02010600030101010101" pitchFamily="2" charset="-122"/>
                <a:cs typeface="Times New Roman" panose="02020603050405020304" pitchFamily="18" charset="0"/>
              </a:rPr>
              <a:t>v. </a:t>
            </a:r>
            <a:r>
              <a:rPr lang="zh-CN" altLang="en-US" sz="2800" dirty="0">
                <a:solidFill>
                  <a:srgbClr val="0070C0"/>
                </a:solidFill>
                <a:latin typeface="Calibri" panose="020F0502020204030204" pitchFamily="34" charset="0"/>
                <a:ea typeface="宋体" panose="02010600030101010101" pitchFamily="2" charset="-122"/>
                <a:cs typeface="Calibri" panose="020F0502020204030204" pitchFamily="34" charset="0"/>
              </a:rPr>
              <a:t>请求，要求</a:t>
            </a:r>
          </a:p>
        </p:txBody>
      </p:sp>
      <p:sp>
        <p:nvSpPr>
          <p:cNvPr id="14" name="文本框 13"/>
          <p:cNvSpPr txBox="1"/>
          <p:nvPr/>
        </p:nvSpPr>
        <p:spPr>
          <a:xfrm>
            <a:off x="9486627" y="5486253"/>
            <a:ext cx="2999105" cy="521970"/>
          </a:xfrm>
          <a:prstGeom prst="rect">
            <a:avLst/>
          </a:prstGeom>
          <a:noFill/>
        </p:spPr>
        <p:txBody>
          <a:bodyPr wrap="square" rtlCol="0">
            <a:spAutoFit/>
          </a:bodyPr>
          <a:lstStyle/>
          <a:p>
            <a:r>
              <a:rPr lang="en-US" sz="2800" dirty="0">
                <a:solidFill>
                  <a:srgbClr val="0070C0"/>
                </a:solidFill>
                <a:latin typeface="Times New Roman" panose="02020603050405020304" pitchFamily="18" charset="0"/>
                <a:ea typeface="宋体" panose="02010600030101010101" pitchFamily="2" charset="-122"/>
                <a:cs typeface="Times New Roman" panose="02020603050405020304" pitchFamily="18" charset="0"/>
              </a:rPr>
              <a:t>n. </a:t>
            </a:r>
            <a:r>
              <a:rPr lang="zh-CN" altLang="en-US" sz="2800" dirty="0">
                <a:solidFill>
                  <a:srgbClr val="0070C0"/>
                </a:solidFill>
                <a:latin typeface="Calibri" panose="020F0502020204030204" pitchFamily="34" charset="0"/>
                <a:ea typeface="宋体" panose="02010600030101010101" pitchFamily="2" charset="-122"/>
                <a:cs typeface="Calibri" panose="020F0502020204030204" pitchFamily="34" charset="0"/>
              </a:rPr>
              <a:t>某事的来临</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47305">
        <p:fade/>
      </p:transition>
    </mc:Choice>
    <mc:Fallback xmlns="">
      <p:transition spd="med" advClick="0" advTm="47305">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linds(horizont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linds(horizontal)">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26" presetClass="emph" presetSubtype="0" fill="hold" grpId="0" nodeType="clickEffect">
                                  <p:stCondLst>
                                    <p:cond delay="0"/>
                                  </p:stCondLst>
                                  <p:childTnLst>
                                    <p:animEffect transition="out" filter="fade">
                                      <p:cBhvr>
                                        <p:cTn id="31" dur="500" tmFilter="0, 0; .2, .5; .8, .5; 1, 0"/>
                                        <p:tgtEl>
                                          <p:spTgt spid="21"/>
                                        </p:tgtEl>
                                      </p:cBhvr>
                                    </p:animEffect>
                                    <p:animScale>
                                      <p:cBhvr>
                                        <p:cTn id="32"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9" grpId="0"/>
      <p:bldP spid="7" grpId="0"/>
      <p:bldP spid="11" grpId="0"/>
      <p:bldP spid="8" grpId="0"/>
      <p:bldP spid="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图片 8"/>
          <p:cNvPicPr>
            <a:picLocks noChangeAspect="1"/>
          </p:cNvPicPr>
          <p:nvPr/>
        </p:nvPicPr>
        <p:blipFill>
          <a:blip r:embed="rId4"/>
          <a:stretch>
            <a:fillRect/>
          </a:stretch>
        </p:blipFill>
        <p:spPr>
          <a:xfrm>
            <a:off x="6769735" y="1571625"/>
            <a:ext cx="4136390" cy="5337175"/>
          </a:xfrm>
          <a:prstGeom prst="rect">
            <a:avLst/>
          </a:prstGeom>
        </p:spPr>
      </p:pic>
      <p:pic>
        <p:nvPicPr>
          <p:cNvPr id="4" name="图片 3"/>
          <p:cNvPicPr>
            <a:picLocks noChangeAspect="1"/>
          </p:cNvPicPr>
          <p:nvPr/>
        </p:nvPicPr>
        <p:blipFill>
          <a:blip r:embed="rId5"/>
          <a:stretch>
            <a:fillRect/>
          </a:stretch>
        </p:blipFill>
        <p:spPr>
          <a:xfrm>
            <a:off x="835660" y="1571625"/>
            <a:ext cx="4144010" cy="5347970"/>
          </a:xfrm>
          <a:prstGeom prst="rect">
            <a:avLst/>
          </a:prstGeom>
        </p:spPr>
      </p:pic>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2073844" y="988485"/>
            <a:ext cx="730885"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Quiz</a:t>
            </a:r>
          </a:p>
        </p:txBody>
      </p:sp>
      <p:sp>
        <p:nvSpPr>
          <p:cNvPr id="23" name="平行四边形 22"/>
          <p:cNvSpPr/>
          <p:nvPr/>
        </p:nvSpPr>
        <p:spPr>
          <a:xfrm>
            <a:off x="3750310" y="871855"/>
            <a:ext cx="3416935" cy="699770"/>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a:solidFill>
                  <a:schemeClr val="tx1"/>
                </a:solidFill>
                <a:latin typeface="宋体" panose="02010600030101010101" pitchFamily="2" charset="-122"/>
                <a:ea typeface="宋体" panose="02010600030101010101" pitchFamily="2" charset="-122"/>
                <a:sym typeface="Arial" panose="020B0604020202020204"/>
              </a:rPr>
              <a:t>名言翻译</a:t>
            </a:r>
          </a:p>
        </p:txBody>
      </p:sp>
      <p:cxnSp>
        <p:nvCxnSpPr>
          <p:cNvPr id="6" name="直接连接符 5"/>
          <p:cNvCxnSpPr/>
          <p:nvPr/>
        </p:nvCxnSpPr>
        <p:spPr>
          <a:xfrm>
            <a:off x="3627099" y="2864435"/>
            <a:ext cx="0" cy="1323382"/>
          </a:xfrm>
          <a:prstGeom prst="line">
            <a:avLst/>
          </a:prstGeom>
          <a:noFill/>
          <a:ln w="19050" cap="flat" cmpd="sng" algn="ctr">
            <a:solidFill>
              <a:srgbClr val="7D7D7D">
                <a:lumMod val="20000"/>
                <a:lumOff val="80000"/>
              </a:srgbClr>
            </a:solidFill>
            <a:prstDash val="solid"/>
            <a:miter lim="800000"/>
          </a:ln>
          <a:effectLst/>
        </p:spPr>
      </p:cxnSp>
      <p:cxnSp>
        <p:nvCxnSpPr>
          <p:cNvPr id="13" name="直接连接符 12"/>
          <p:cNvCxnSpPr/>
          <p:nvPr/>
        </p:nvCxnSpPr>
        <p:spPr>
          <a:xfrm>
            <a:off x="3616212" y="4437425"/>
            <a:ext cx="0" cy="1323382"/>
          </a:xfrm>
          <a:prstGeom prst="line">
            <a:avLst/>
          </a:prstGeom>
          <a:noFill/>
          <a:ln w="19050" cap="flat" cmpd="sng" algn="ctr">
            <a:solidFill>
              <a:srgbClr val="7D7D7D">
                <a:lumMod val="20000"/>
                <a:lumOff val="80000"/>
              </a:srgbClr>
            </a:solidFill>
            <a:prstDash val="solid"/>
            <a:miter lim="800000"/>
          </a:ln>
          <a:effectLst/>
        </p:spPr>
      </p:cxnSp>
      <p:pic>
        <p:nvPicPr>
          <p:cNvPr id="2" name="图片 1" descr="66"/>
          <p:cNvPicPr>
            <a:picLocks noChangeAspect="1"/>
          </p:cNvPicPr>
          <p:nvPr/>
        </p:nvPicPr>
        <p:blipFill>
          <a:blip r:embed="rId6"/>
          <a:stretch>
            <a:fillRect/>
          </a:stretch>
        </p:blipFill>
        <p:spPr>
          <a:xfrm>
            <a:off x="327660" y="824865"/>
            <a:ext cx="762000" cy="746760"/>
          </a:xfrm>
          <a:prstGeom prst="rect">
            <a:avLst/>
          </a:prstGeom>
        </p:spPr>
      </p:pic>
      <p:sp>
        <p:nvSpPr>
          <p:cNvPr id="3" name="文本框 2"/>
          <p:cNvSpPr txBox="1"/>
          <p:nvPr/>
        </p:nvSpPr>
        <p:spPr>
          <a:xfrm>
            <a:off x="4826000" y="2136775"/>
            <a:ext cx="2540000" cy="645160"/>
          </a:xfrm>
          <a:prstGeom prst="rect">
            <a:avLst/>
          </a:prstGeom>
          <a:noFill/>
        </p:spPr>
        <p:txBody>
          <a:bodyPr wrap="square" rtlCol="0" anchor="t">
            <a:spAutoFit/>
          </a:bodyPr>
          <a:lstStyle/>
          <a:p>
            <a:endParaRPr lang="zh-CN" altLang="en-US"/>
          </a:p>
          <a:p>
            <a:endParaRPr lang="zh-CN" altLang="en-US"/>
          </a:p>
        </p:txBody>
      </p:sp>
      <p:sp>
        <p:nvSpPr>
          <p:cNvPr id="5" name="矩形 4"/>
          <p:cNvSpPr/>
          <p:nvPr/>
        </p:nvSpPr>
        <p:spPr>
          <a:xfrm>
            <a:off x="1160780" y="2781935"/>
            <a:ext cx="3562985" cy="23787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3200">
                <a:solidFill>
                  <a:schemeClr val="tx1"/>
                </a:solidFill>
                <a:latin typeface="Calibri" panose="020F0502020204030204" pitchFamily="34" charset="0"/>
                <a:sym typeface="+mn-ea"/>
              </a:rPr>
              <a:t>要改变结果必须改变你的方式。</a:t>
            </a:r>
          </a:p>
        </p:txBody>
      </p:sp>
      <p:sp>
        <p:nvSpPr>
          <p:cNvPr id="12" name="矩形 11"/>
          <p:cNvSpPr/>
          <p:nvPr/>
        </p:nvSpPr>
        <p:spPr>
          <a:xfrm>
            <a:off x="7167245" y="2781935"/>
            <a:ext cx="3562985" cy="23787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zh-CN" altLang="en-US" sz="3200">
                <a:solidFill>
                  <a:schemeClr val="tx1"/>
                </a:solidFill>
                <a:latin typeface="Calibri" panose="020F0502020204030204" pitchFamily="34" charset="0"/>
                <a:sym typeface="+mn-ea"/>
              </a:rPr>
              <a:t>我们离伟人靠得越近，就愈发现他们也是人。</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26833">
        <p:fade/>
      </p:transition>
    </mc:Choice>
    <mc:Fallback xmlns="">
      <p:transition spd="med" advClick="0" advTm="26833">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12"/>
                                        </p:tgtEl>
                                      </p:cBhvr>
                                    </p:animEffect>
                                    <p:set>
                                      <p:cBhvr>
                                        <p:cTn id="12" dur="1" fill="hold">
                                          <p:stCondLst>
                                            <p:cond delay="499"/>
                                          </p:stCondLst>
                                        </p:cTn>
                                        <p:tgtEl>
                                          <p:spTgt spid="1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1"/>
                                        </p:tgtEl>
                                      </p:cBhvr>
                                    </p:animEffect>
                                    <p:animScale>
                                      <p:cBhvr>
                                        <p:cTn id="17"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5" grpId="0" animBg="1"/>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核心词汇</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6" name="直接连接符 5"/>
          <p:cNvCxnSpPr/>
          <p:nvPr/>
        </p:nvCxnSpPr>
        <p:spPr>
          <a:xfrm>
            <a:off x="3627099" y="2864435"/>
            <a:ext cx="0" cy="1323382"/>
          </a:xfrm>
          <a:prstGeom prst="line">
            <a:avLst/>
          </a:prstGeom>
          <a:noFill/>
          <a:ln w="19050" cap="flat" cmpd="sng" algn="ctr">
            <a:solidFill>
              <a:srgbClr val="7D7D7D">
                <a:lumMod val="20000"/>
                <a:lumOff val="80000"/>
              </a:srgbClr>
            </a:solidFill>
            <a:prstDash val="solid"/>
            <a:miter lim="800000"/>
          </a:ln>
          <a:effectLst/>
        </p:spPr>
      </p:cxnSp>
      <p:cxnSp>
        <p:nvCxnSpPr>
          <p:cNvPr id="13" name="直接连接符 12"/>
          <p:cNvCxnSpPr/>
          <p:nvPr/>
        </p:nvCxnSpPr>
        <p:spPr>
          <a:xfrm>
            <a:off x="3616212" y="4437425"/>
            <a:ext cx="0" cy="1323382"/>
          </a:xfrm>
          <a:prstGeom prst="line">
            <a:avLst/>
          </a:prstGeom>
          <a:noFill/>
          <a:ln w="19050" cap="flat" cmpd="sng" algn="ctr">
            <a:solidFill>
              <a:srgbClr val="7D7D7D">
                <a:lumMod val="20000"/>
                <a:lumOff val="80000"/>
              </a:srgbClr>
            </a:solidFill>
            <a:prstDash val="solid"/>
            <a:miter lim="800000"/>
          </a:ln>
          <a:effectLst/>
        </p:spPr>
      </p:cxn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sp>
        <p:nvSpPr>
          <p:cNvPr id="4" name="Rectangle 18"/>
          <p:cNvSpPr>
            <a:spLocks noChangeArrowheads="1"/>
          </p:cNvSpPr>
          <p:nvPr/>
        </p:nvSpPr>
        <p:spPr bwMode="auto">
          <a:xfrm>
            <a:off x="906514" y="1950054"/>
            <a:ext cx="2497541"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fontAlgn="base">
              <a:spcBef>
                <a:spcPct val="0"/>
              </a:spcBef>
              <a:spcAft>
                <a:spcPct val="0"/>
              </a:spcAft>
            </a:pPr>
            <a:r>
              <a:rPr lang="en-US" altLang="zh-CN" sz="2800" b="1" dirty="0">
                <a:latin typeface="Times New Roman" panose="02020603050405020304" pitchFamily="18" charset="0"/>
                <a:cs typeface="Times New Roman" panose="02020603050405020304" pitchFamily="18" charset="0"/>
              </a:rPr>
              <a:t>3. defend</a:t>
            </a:r>
            <a:endParaRPr lang="en-US" altLang="zh-CN" sz="2800" dirty="0">
              <a:solidFill>
                <a:schemeClr val="bg1"/>
              </a:solidFill>
              <a:latin typeface="宋体" panose="02010600030101010101" pitchFamily="2" charset="-122"/>
              <a:ea typeface="宋体" panose="02010600030101010101" pitchFamily="2" charset="-122"/>
              <a:cs typeface="宋体" panose="02010600030101010101" pitchFamily="2" charset="-122"/>
              <a:sym typeface="Arial" panose="020B0604020202020204"/>
            </a:endParaRPr>
          </a:p>
        </p:txBody>
      </p:sp>
      <p:sp>
        <p:nvSpPr>
          <p:cNvPr id="5" name="矩形 43"/>
          <p:cNvSpPr>
            <a:spLocks noChangeArrowheads="1"/>
          </p:cNvSpPr>
          <p:nvPr/>
        </p:nvSpPr>
        <p:spPr bwMode="auto">
          <a:xfrm>
            <a:off x="906780" y="2380615"/>
            <a:ext cx="8405495" cy="35318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altLang="en-US" sz="2800" dirty="0">
                <a:solidFill>
                  <a:schemeClr val="tx1"/>
                </a:solidFill>
                <a:latin typeface="Calibri" panose="020F0502020204030204" pitchFamily="34" charset="0"/>
                <a:ea typeface="宋体" panose="02010600030101010101" pitchFamily="2" charset="-122"/>
              </a:rPr>
              <a:t>写出例句中</a:t>
            </a:r>
            <a:r>
              <a:rPr lang="en-US" altLang="zh-CN" sz="2800" dirty="0">
                <a:solidFill>
                  <a:schemeClr val="tx1"/>
                </a:solidFill>
                <a:latin typeface="Calibri" panose="020F0502020204030204" pitchFamily="34" charset="0"/>
                <a:ea typeface="宋体" panose="02010600030101010101" pitchFamily="2" charset="-122"/>
              </a:rPr>
              <a:t>defend</a:t>
            </a:r>
            <a:r>
              <a:rPr lang="zh-CN" altLang="en-US" sz="2800" dirty="0">
                <a:solidFill>
                  <a:schemeClr val="tx1"/>
                </a:solidFill>
                <a:latin typeface="Calibri" panose="020F0502020204030204" pitchFamily="34" charset="0"/>
                <a:ea typeface="宋体" panose="02010600030101010101" pitchFamily="2" charset="-122"/>
              </a:rPr>
              <a:t>相关表达的意思</a:t>
            </a:r>
          </a:p>
          <a:p>
            <a:pPr marL="457200" indent="-457200" eaLnBrk="0" hangingPunct="0">
              <a:lnSpc>
                <a:spcPct val="115000"/>
              </a:lnSpc>
              <a:buFont typeface="Arial" panose="020B0604020202020204" pitchFamily="34" charset="0"/>
              <a:buChar char="•"/>
            </a:pP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It is impossible to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sym typeface="+mn-ea"/>
              </a:rPr>
              <a:t>defend against</a:t>
            </a: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 an all-out attack. </a:t>
            </a:r>
          </a:p>
          <a:p>
            <a:pPr marL="457200" indent="-457200" eaLnBrk="0" hangingPunct="0">
              <a:lnSpc>
                <a:spcPct val="115000"/>
              </a:lnSpc>
              <a:buFont typeface="Arial" panose="020B0604020202020204" pitchFamily="34" charset="0"/>
              <a:buChar char="•"/>
            </a:pPr>
            <a:r>
              <a:rPr lang="en-US" altLang="zh-CN" sz="2800" dirty="0">
                <a:solidFill>
                  <a:schemeClr val="tx1"/>
                </a:solidFill>
                <a:latin typeface="Calibri" panose="020F0502020204030204" pitchFamily="34" charset="0"/>
                <a:ea typeface="宋体" panose="02010600030101010101" pitchFamily="2" charset="-122"/>
                <a:cs typeface="Times New Roman" panose="02020603050405020304" pitchFamily="18" charset="0"/>
              </a:rPr>
              <a:t>It is advice on how women can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defend themselves from</a:t>
            </a:r>
            <a:r>
              <a:rPr lang="en-US" altLang="zh-CN" sz="2800" dirty="0">
                <a:solidFill>
                  <a:schemeClr val="tx1"/>
                </a:solidFill>
                <a:latin typeface="Calibri" panose="020F0502020204030204" pitchFamily="34" charset="0"/>
                <a:ea typeface="宋体" panose="02010600030101010101" pitchFamily="2" charset="-122"/>
                <a:cs typeface="Times New Roman" panose="02020603050405020304" pitchFamily="18" charset="0"/>
              </a:rPr>
              <a:t> sex attackers. </a:t>
            </a:r>
          </a:p>
          <a:p>
            <a:pPr marL="457200" indent="-457200" eaLnBrk="0" hangingPunct="0">
              <a:lnSpc>
                <a:spcPct val="115000"/>
              </a:lnSpc>
              <a:buFont typeface="Arial" panose="020B0604020202020204" pitchFamily="34" charset="0"/>
              <a:buChar char="•"/>
            </a:pPr>
            <a:r>
              <a:rPr lang="en-US" altLang="zh-CN" sz="2800" dirty="0">
                <a:solidFill>
                  <a:schemeClr val="tx1"/>
                </a:solidFill>
                <a:latin typeface="Calibri" panose="020F0502020204030204" pitchFamily="34" charset="0"/>
                <a:ea typeface="宋体" panose="02010600030101010101" pitchFamily="2" charset="-122"/>
                <a:cs typeface="Times New Roman" panose="02020603050405020304" pitchFamily="18" charset="0"/>
              </a:rPr>
              <a:t>How can you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defend such behaviour</a:t>
            </a:r>
            <a:r>
              <a:rPr lang="en-US" altLang="zh-CN" sz="2800" dirty="0">
                <a:solidFill>
                  <a:schemeClr val="tx1"/>
                </a:solidFill>
                <a:latin typeface="Calibri" panose="020F0502020204030204" pitchFamily="34" charset="0"/>
                <a:ea typeface="宋体" panose="02010600030101010101" pitchFamily="2" charset="-122"/>
                <a:cs typeface="Times New Roman" panose="02020603050405020304" pitchFamily="18" charset="0"/>
              </a:rPr>
              <a:t>? </a:t>
            </a:r>
            <a:endPar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endParaRPr>
          </a:p>
          <a:p>
            <a:pPr marL="457200" indent="-457200" eaLnBrk="0" hangingPunct="0">
              <a:lnSpc>
                <a:spcPct val="115000"/>
              </a:lnSpc>
              <a:buFont typeface="Arial" panose="020B0604020202020204" pitchFamily="34" charset="0"/>
              <a:buChar char="•"/>
            </a:pPr>
            <a:r>
              <a:rPr lang="en-US" altLang="zh-CN" sz="2800" dirty="0">
                <a:solidFill>
                  <a:schemeClr val="tx1"/>
                </a:solidFill>
                <a:latin typeface="Calibri" panose="020F0502020204030204" pitchFamily="34" charset="0"/>
                <a:ea typeface="宋体" panose="02010600030101010101" pitchFamily="2" charset="-122"/>
                <a:cs typeface="Times New Roman" panose="02020603050405020304" pitchFamily="18" charset="0"/>
              </a:rPr>
              <a:t>He is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defending champion</a:t>
            </a:r>
            <a:r>
              <a:rPr lang="en-US" altLang="zh-CN" sz="2800" dirty="0">
                <a:solidFill>
                  <a:schemeClr val="tx1"/>
                </a:solidFill>
                <a:latin typeface="Calibri" panose="020F0502020204030204" pitchFamily="34" charset="0"/>
                <a:ea typeface="宋体" panose="02010600030101010101" pitchFamily="2" charset="-122"/>
                <a:cs typeface="Times New Roman" panose="02020603050405020304" pitchFamily="18" charset="0"/>
              </a:rPr>
              <a:t>. </a:t>
            </a:r>
          </a:p>
          <a:p>
            <a:pPr marL="457200" indent="-457200" eaLnBrk="0" hangingPunct="0">
              <a:lnSpc>
                <a:spcPct val="115000"/>
              </a:lnSpc>
              <a:buFont typeface="Arial" panose="020B0604020202020204" pitchFamily="34" charset="0"/>
              <a:buChar char="•"/>
            </a:pPr>
            <a:endParaRPr lang="en-US" altLang="zh-CN" sz="2800" dirty="0">
              <a:solidFill>
                <a:srgbClr val="0070C0"/>
              </a:solidFill>
              <a:latin typeface="Calibri" panose="020F0502020204030204" pitchFamily="34" charset="0"/>
              <a:ea typeface="宋体" panose="02010600030101010101" pitchFamily="2" charset="-122"/>
              <a:cs typeface="Times New Roman" panose="02020603050405020304" pitchFamily="18" charset="0"/>
            </a:endParaRPr>
          </a:p>
        </p:txBody>
      </p:sp>
      <p:sp>
        <p:nvSpPr>
          <p:cNvPr id="8" name="矩形 7"/>
          <p:cNvSpPr/>
          <p:nvPr/>
        </p:nvSpPr>
        <p:spPr>
          <a:xfrm>
            <a:off x="3574793" y="1904143"/>
            <a:ext cx="429895" cy="521970"/>
          </a:xfrm>
          <a:prstGeom prst="rect">
            <a:avLst/>
          </a:prstGeom>
        </p:spPr>
        <p:txBody>
          <a:bodyPr wrap="none">
            <a:spAutoFit/>
          </a:bodyPr>
          <a:lstStyle/>
          <a:p>
            <a:pPr algn="ctr" fontAlgn="base">
              <a:spcBef>
                <a:spcPct val="0"/>
              </a:spcBef>
              <a:spcAft>
                <a:spcPct val="0"/>
              </a:spcAft>
            </a:pPr>
            <a:r>
              <a:rPr lang="en-US" sz="2800" b="1" dirty="0">
                <a:solidFill>
                  <a:schemeClr val="accent1"/>
                </a:solidFill>
                <a:latin typeface="Times New Roman" panose="02020603050405020304" pitchFamily="18" charset="0"/>
                <a:ea typeface="宋体" panose="02010600030101010101" pitchFamily="2" charset="-122"/>
                <a:cs typeface="Times New Roman" panose="02020603050405020304" pitchFamily="18" charset="0"/>
                <a:sym typeface="Arial" panose="020B0604020202020204"/>
              </a:rPr>
              <a:t>v.</a:t>
            </a:r>
          </a:p>
        </p:txBody>
      </p:sp>
      <p:sp>
        <p:nvSpPr>
          <p:cNvPr id="7" name="文本框 6"/>
          <p:cNvSpPr txBox="1"/>
          <p:nvPr/>
        </p:nvSpPr>
        <p:spPr>
          <a:xfrm>
            <a:off x="9525635" y="2864485"/>
            <a:ext cx="2129155" cy="521970"/>
          </a:xfrm>
          <a:prstGeom prst="rect">
            <a:avLst/>
          </a:prstGeom>
          <a:noFill/>
        </p:spPr>
        <p:txBody>
          <a:bodyPr wrap="square" rtlCol="0">
            <a:spAutoFit/>
          </a:bodyPr>
          <a:lstStyle/>
          <a:p>
            <a:r>
              <a:rPr lang="zh-CN" sz="2800" dirty="0">
                <a:solidFill>
                  <a:srgbClr val="0070C0"/>
                </a:solidFill>
                <a:latin typeface="Times New Roman" panose="02020603050405020304" pitchFamily="18" charset="0"/>
                <a:ea typeface="宋体" panose="02010600030101010101" pitchFamily="2" charset="-122"/>
                <a:cs typeface="Times New Roman" panose="02020603050405020304" pitchFamily="18" charset="0"/>
              </a:rPr>
              <a:t>防御，保护</a:t>
            </a:r>
            <a:endParaRPr lang="zh-CN" sz="2800" dirty="0">
              <a:solidFill>
                <a:srgbClr val="0070C0"/>
              </a:solidFill>
              <a:latin typeface="Calibri" panose="020F0502020204030204" pitchFamily="34" charset="0"/>
              <a:ea typeface="宋体" panose="02010600030101010101" pitchFamily="2" charset="-122"/>
              <a:cs typeface="Calibri" panose="020F0502020204030204" pitchFamily="34" charset="0"/>
            </a:endParaRPr>
          </a:p>
        </p:txBody>
      </p:sp>
      <p:sp>
        <p:nvSpPr>
          <p:cNvPr id="11" name="文本框 10"/>
          <p:cNvSpPr txBox="1"/>
          <p:nvPr/>
        </p:nvSpPr>
        <p:spPr>
          <a:xfrm>
            <a:off x="8979535" y="4359002"/>
            <a:ext cx="2792730" cy="521970"/>
          </a:xfrm>
          <a:prstGeom prst="rect">
            <a:avLst/>
          </a:prstGeom>
          <a:noFill/>
        </p:spPr>
        <p:txBody>
          <a:bodyPr wrap="square" rtlCol="0">
            <a:spAutoFit/>
          </a:bodyPr>
          <a:lstStyle/>
          <a:p>
            <a:r>
              <a:rPr lang="zh-CN" sz="2800" dirty="0">
                <a:solidFill>
                  <a:srgbClr val="0070C0"/>
                </a:solidFill>
                <a:latin typeface="Times New Roman" panose="02020603050405020304" pitchFamily="18" charset="0"/>
                <a:ea typeface="宋体" panose="02010600030101010101" pitchFamily="2" charset="-122"/>
                <a:cs typeface="Times New Roman" panose="02020603050405020304" pitchFamily="18" charset="0"/>
              </a:rPr>
              <a:t>为这种行为辩护</a:t>
            </a:r>
            <a:endParaRPr lang="zh-CN" sz="2800" dirty="0">
              <a:solidFill>
                <a:srgbClr val="0070C0"/>
              </a:solidFill>
              <a:latin typeface="Calibri" panose="020F0502020204030204" pitchFamily="34" charset="0"/>
              <a:ea typeface="宋体" panose="02010600030101010101" pitchFamily="2" charset="-122"/>
              <a:cs typeface="Calibri" panose="020F0502020204030204" pitchFamily="34" charset="0"/>
            </a:endParaRPr>
          </a:p>
        </p:txBody>
      </p:sp>
      <p:sp>
        <p:nvSpPr>
          <p:cNvPr id="20" name="文本框 19"/>
          <p:cNvSpPr txBox="1"/>
          <p:nvPr/>
        </p:nvSpPr>
        <p:spPr>
          <a:xfrm>
            <a:off x="9643110" y="4845683"/>
            <a:ext cx="2188210" cy="521970"/>
          </a:xfrm>
          <a:prstGeom prst="rect">
            <a:avLst/>
          </a:prstGeom>
          <a:noFill/>
        </p:spPr>
        <p:txBody>
          <a:bodyPr wrap="square" rtlCol="0">
            <a:spAutoFit/>
          </a:bodyPr>
          <a:lstStyle/>
          <a:p>
            <a:r>
              <a:rPr lang="zh-CN" altLang="en-US" sz="2800" dirty="0">
                <a:solidFill>
                  <a:srgbClr val="0070C0"/>
                </a:solidFill>
                <a:latin typeface="Calibri" panose="020F0502020204030204" pitchFamily="34" charset="0"/>
                <a:ea typeface="宋体" panose="02010600030101010101" pitchFamily="2" charset="-122"/>
                <a:cs typeface="Calibri" panose="020F0502020204030204" pitchFamily="34" charset="0"/>
              </a:rPr>
              <a:t>参加卫冕赛</a:t>
            </a:r>
          </a:p>
        </p:txBody>
      </p:sp>
      <p:sp>
        <p:nvSpPr>
          <p:cNvPr id="24" name="文本框 23"/>
          <p:cNvSpPr txBox="1"/>
          <p:nvPr/>
        </p:nvSpPr>
        <p:spPr>
          <a:xfrm>
            <a:off x="1160145" y="5550535"/>
            <a:ext cx="6610985" cy="953135"/>
          </a:xfrm>
          <a:prstGeom prst="rect">
            <a:avLst/>
          </a:prstGeom>
          <a:noFill/>
        </p:spPr>
        <p:txBody>
          <a:bodyPr wrap="square" rtlCol="0">
            <a:spAutoFit/>
          </a:bodyPr>
          <a:lstStyle/>
          <a:p>
            <a:r>
              <a:rPr lang="zh-CN" altLang="en-US" sz="2800">
                <a:solidFill>
                  <a:schemeClr val="tx1"/>
                </a:solidFill>
                <a:latin typeface="Calibri" panose="020F0502020204030204" pitchFamily="34" charset="0"/>
                <a:ea typeface="宋体" panose="02010600030101010101" pitchFamily="2" charset="-122"/>
                <a:cs typeface="Calibri" panose="020F0502020204030204" pitchFamily="34" charset="0"/>
              </a:rPr>
              <a:t>派生词</a:t>
            </a:r>
          </a:p>
          <a:p>
            <a:r>
              <a:rPr lang="en-US" altLang="zh-CN" sz="2800">
                <a:solidFill>
                  <a:srgbClr val="0070C0"/>
                </a:solidFill>
                <a:latin typeface="Calibri" panose="020F0502020204030204" pitchFamily="34" charset="0"/>
                <a:ea typeface="宋体" panose="02010600030101010101" pitchFamily="2" charset="-122"/>
                <a:cs typeface="Calibri" panose="020F0502020204030204" pitchFamily="34" charset="0"/>
              </a:rPr>
              <a:t>defence n. </a:t>
            </a:r>
            <a:r>
              <a:rPr lang="zh-CN" altLang="en-US" sz="2800">
                <a:solidFill>
                  <a:srgbClr val="0070C0"/>
                </a:solidFill>
                <a:latin typeface="Calibri" panose="020F0502020204030204" pitchFamily="34" charset="0"/>
                <a:ea typeface="宋体" panose="02010600030101010101" pitchFamily="2" charset="-122"/>
                <a:cs typeface="Calibri" panose="020F0502020204030204" pitchFamily="34" charset="0"/>
              </a:rPr>
              <a:t>防御  </a:t>
            </a:r>
            <a:r>
              <a:rPr lang="en-US" altLang="zh-CN" sz="2800">
                <a:solidFill>
                  <a:srgbClr val="0070C0"/>
                </a:solidFill>
                <a:latin typeface="Calibri" panose="020F0502020204030204" pitchFamily="34" charset="0"/>
                <a:ea typeface="宋体" panose="02010600030101010101" pitchFamily="2" charset="-122"/>
                <a:cs typeface="Calibri" panose="020F0502020204030204" pitchFamily="34" charset="0"/>
              </a:rPr>
              <a:t>in defence of</a:t>
            </a:r>
          </a:p>
        </p:txBody>
      </p:sp>
      <p:sp>
        <p:nvSpPr>
          <p:cNvPr id="25" name="文本框 24"/>
          <p:cNvSpPr txBox="1"/>
          <p:nvPr/>
        </p:nvSpPr>
        <p:spPr>
          <a:xfrm>
            <a:off x="9037955" y="3836308"/>
            <a:ext cx="2793365" cy="521970"/>
          </a:xfrm>
          <a:prstGeom prst="rect">
            <a:avLst/>
          </a:prstGeom>
          <a:noFill/>
        </p:spPr>
        <p:txBody>
          <a:bodyPr wrap="square" rtlCol="0">
            <a:spAutoFit/>
          </a:bodyPr>
          <a:lstStyle/>
          <a:p>
            <a:r>
              <a:rPr lang="zh-CN" altLang="en-US" sz="2800" dirty="0">
                <a:solidFill>
                  <a:srgbClr val="0070C0"/>
                </a:solidFill>
                <a:latin typeface="Calibri" panose="020F0502020204030204" pitchFamily="34" charset="0"/>
                <a:ea typeface="宋体" panose="02010600030101010101" pitchFamily="2" charset="-122"/>
                <a:cs typeface="Calibri" panose="020F0502020204030204" pitchFamily="34" charset="0"/>
              </a:rPr>
              <a:t>保护自己免受</a:t>
            </a:r>
            <a:r>
              <a:rPr lang="en-US" altLang="zh-CN" sz="2800" dirty="0">
                <a:solidFill>
                  <a:srgbClr val="0070C0"/>
                </a:solidFill>
                <a:latin typeface="Calibri" panose="020F0502020204030204" pitchFamily="34" charset="0"/>
                <a:ea typeface="宋体" panose="02010600030101010101" pitchFamily="2" charset="-122"/>
                <a:cs typeface="Calibri" panose="020F0502020204030204" pitchFamily="34" charset="0"/>
              </a:rPr>
              <a:t>...</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36021">
        <p:fade/>
      </p:transition>
    </mc:Choice>
    <mc:Fallback xmlns="">
      <p:transition spd="med" advClick="0" advTm="36021">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blinds(horizontal)">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linds(horizont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0"/>
                                        </p:tgtEl>
                                        <p:attrNameLst>
                                          <p:attrName>style.visibility</p:attrName>
                                        </p:attrNameLst>
                                      </p:cBhvr>
                                      <p:to>
                                        <p:strVal val="visible"/>
                                      </p:to>
                                    </p:set>
                                    <p:animEffect transition="in" filter="blinds(horizontal)">
                                      <p:cBhvr>
                                        <p:cTn id="22" dur="500"/>
                                        <p:tgtEl>
                                          <p:spTgt spid="2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blinds(horizontal)">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26" presetClass="emph" presetSubtype="0" fill="hold" grpId="0" nodeType="clickEffect">
                                  <p:stCondLst>
                                    <p:cond delay="0"/>
                                  </p:stCondLst>
                                  <p:childTnLst>
                                    <p:animEffect transition="out" filter="fade">
                                      <p:cBhvr>
                                        <p:cTn id="31" dur="500" tmFilter="0, 0; .2, .5; .8, .5; 1, 0"/>
                                        <p:tgtEl>
                                          <p:spTgt spid="21"/>
                                        </p:tgtEl>
                                      </p:cBhvr>
                                    </p:animEffect>
                                    <p:animScale>
                                      <p:cBhvr>
                                        <p:cTn id="32"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7" grpId="0"/>
      <p:bldP spid="11" grpId="0"/>
      <p:bldP spid="20" grpId="0"/>
      <p:bldP spid="24" grpId="0"/>
      <p:bldP spid="2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2073844" y="988485"/>
            <a:ext cx="730885"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Quiz</a:t>
            </a:r>
          </a:p>
        </p:txBody>
      </p:sp>
      <p:sp>
        <p:nvSpPr>
          <p:cNvPr id="23" name="平行四边形 22"/>
          <p:cNvSpPr/>
          <p:nvPr/>
        </p:nvSpPr>
        <p:spPr>
          <a:xfrm>
            <a:off x="3750310" y="871855"/>
            <a:ext cx="3888740" cy="699770"/>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a:solidFill>
                  <a:schemeClr val="tx1"/>
                </a:solidFill>
                <a:latin typeface="宋体" panose="02010600030101010101" pitchFamily="2" charset="-122"/>
                <a:ea typeface="宋体" panose="02010600030101010101" pitchFamily="2" charset="-122"/>
                <a:sym typeface="Arial" panose="020B0604020202020204"/>
              </a:rPr>
              <a:t>台词翻译</a:t>
            </a:r>
          </a:p>
        </p:txBody>
      </p:sp>
      <p:cxnSp>
        <p:nvCxnSpPr>
          <p:cNvPr id="13" name="直接连接符 12"/>
          <p:cNvCxnSpPr/>
          <p:nvPr/>
        </p:nvCxnSpPr>
        <p:spPr>
          <a:xfrm>
            <a:off x="3616212" y="4437425"/>
            <a:ext cx="0" cy="1323382"/>
          </a:xfrm>
          <a:prstGeom prst="line">
            <a:avLst/>
          </a:prstGeom>
          <a:noFill/>
          <a:ln w="19050" cap="flat" cmpd="sng" algn="ctr">
            <a:solidFill>
              <a:srgbClr val="7D7D7D">
                <a:lumMod val="20000"/>
                <a:lumOff val="80000"/>
              </a:srgbClr>
            </a:solidFill>
            <a:prstDash val="solid"/>
            <a:miter lim="800000"/>
          </a:ln>
          <a:effectLst/>
        </p:spPr>
      </p:cxn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pic>
        <p:nvPicPr>
          <p:cNvPr id="3" name="图片 2"/>
          <p:cNvPicPr>
            <a:picLocks noChangeAspect="1"/>
          </p:cNvPicPr>
          <p:nvPr/>
        </p:nvPicPr>
        <p:blipFill>
          <a:blip r:embed="rId5"/>
          <a:stretch>
            <a:fillRect/>
          </a:stretch>
        </p:blipFill>
        <p:spPr>
          <a:xfrm>
            <a:off x="-15875" y="2075180"/>
            <a:ext cx="5947410" cy="3566795"/>
          </a:xfrm>
          <a:prstGeom prst="rect">
            <a:avLst/>
          </a:prstGeom>
        </p:spPr>
      </p:pic>
      <p:pic>
        <p:nvPicPr>
          <p:cNvPr id="4" name="图片 3"/>
          <p:cNvPicPr>
            <a:picLocks noChangeAspect="1"/>
          </p:cNvPicPr>
          <p:nvPr/>
        </p:nvPicPr>
        <p:blipFill>
          <a:blip r:embed="rId6"/>
          <a:stretch>
            <a:fillRect/>
          </a:stretch>
        </p:blipFill>
        <p:spPr>
          <a:xfrm>
            <a:off x="6373495" y="2073910"/>
            <a:ext cx="5710555" cy="3568065"/>
          </a:xfrm>
          <a:prstGeom prst="rect">
            <a:avLst/>
          </a:prstGeom>
        </p:spPr>
      </p:pic>
      <p:sp>
        <p:nvSpPr>
          <p:cNvPr id="9" name="矩形 8"/>
          <p:cNvSpPr/>
          <p:nvPr/>
        </p:nvSpPr>
        <p:spPr>
          <a:xfrm>
            <a:off x="116205" y="4835525"/>
            <a:ext cx="5734685" cy="295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nvSpPr>
        <p:spPr>
          <a:xfrm>
            <a:off x="7287895" y="4835525"/>
            <a:ext cx="4408805" cy="2952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22098">
        <p:fade/>
      </p:transition>
    </mc:Choice>
    <mc:Fallback xmlns="">
      <p:transition spd="med" advClick="0" advTm="22098">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xit" presetSubtype="10" fill="hold" grpId="0" nodeType="clickEffect">
                                  <p:stCondLst>
                                    <p:cond delay="0"/>
                                  </p:stCondLst>
                                  <p:childTnLst>
                                    <p:animEffect transition="out" filter="blinds(horizontal)">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3" presetClass="exit" presetSubtype="10" fill="hold" grpId="0" nodeType="clickEffect">
                                  <p:stCondLst>
                                    <p:cond delay="0"/>
                                  </p:stCondLst>
                                  <p:childTnLst>
                                    <p:animEffect transition="out" filter="blinds(horizontal)">
                                      <p:cBhvr>
                                        <p:cTn id="11" dur="500"/>
                                        <p:tgtEl>
                                          <p:spTgt spid="11"/>
                                        </p:tgtEl>
                                      </p:cBhvr>
                                    </p:animEffect>
                                    <p:set>
                                      <p:cBhvr>
                                        <p:cTn id="12" dur="1" fill="hold">
                                          <p:stCondLst>
                                            <p:cond delay="499"/>
                                          </p:stCondLst>
                                        </p:cTn>
                                        <p:tgtEl>
                                          <p:spTgt spid="11"/>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21"/>
                                        </p:tgtEl>
                                      </p:cBhvr>
                                    </p:animEffect>
                                    <p:animScale>
                                      <p:cBhvr>
                                        <p:cTn id="17"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9" grpId="0" bldLvl="0" animBg="1"/>
      <p:bldP spid="11"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核心词汇</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13" name="直接连接符 12"/>
          <p:cNvCxnSpPr/>
          <p:nvPr/>
        </p:nvCxnSpPr>
        <p:spPr>
          <a:xfrm>
            <a:off x="3616212" y="4437425"/>
            <a:ext cx="0" cy="1323382"/>
          </a:xfrm>
          <a:prstGeom prst="line">
            <a:avLst/>
          </a:prstGeom>
          <a:noFill/>
          <a:ln w="19050" cap="flat" cmpd="sng" algn="ctr">
            <a:solidFill>
              <a:srgbClr val="7D7D7D">
                <a:lumMod val="20000"/>
                <a:lumOff val="80000"/>
              </a:srgbClr>
            </a:solidFill>
            <a:prstDash val="solid"/>
            <a:miter lim="800000"/>
          </a:ln>
          <a:effectLst/>
        </p:spPr>
      </p:cxn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sp>
        <p:nvSpPr>
          <p:cNvPr id="3" name="文本框 2"/>
          <p:cNvSpPr txBox="1"/>
          <p:nvPr/>
        </p:nvSpPr>
        <p:spPr>
          <a:xfrm>
            <a:off x="4826000" y="2136775"/>
            <a:ext cx="2540000" cy="645160"/>
          </a:xfrm>
          <a:prstGeom prst="rect">
            <a:avLst/>
          </a:prstGeom>
          <a:noFill/>
        </p:spPr>
        <p:txBody>
          <a:bodyPr wrap="square" rtlCol="0" anchor="t">
            <a:spAutoFit/>
          </a:bodyPr>
          <a:lstStyle/>
          <a:p>
            <a:endParaRPr lang="zh-CN" altLang="en-US"/>
          </a:p>
          <a:p>
            <a:endParaRPr lang="zh-CN" altLang="en-US"/>
          </a:p>
        </p:txBody>
      </p:sp>
      <p:sp>
        <p:nvSpPr>
          <p:cNvPr id="4" name="Rectangle 18"/>
          <p:cNvSpPr>
            <a:spLocks noChangeArrowheads="1"/>
          </p:cNvSpPr>
          <p:nvPr/>
        </p:nvSpPr>
        <p:spPr bwMode="auto">
          <a:xfrm>
            <a:off x="906514" y="1950054"/>
            <a:ext cx="2497541"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fontAlgn="base">
              <a:spcBef>
                <a:spcPct val="0"/>
              </a:spcBef>
              <a:spcAft>
                <a:spcPct val="0"/>
              </a:spcAft>
            </a:pPr>
            <a:r>
              <a:rPr lang="en-US" altLang="zh-CN" sz="2800" b="1" dirty="0">
                <a:latin typeface="Times New Roman" panose="02020603050405020304" pitchFamily="18" charset="0"/>
                <a:cs typeface="Times New Roman" panose="02020603050405020304" pitchFamily="18" charset="0"/>
              </a:rPr>
              <a:t>4. ease</a:t>
            </a:r>
            <a:endParaRPr lang="en-US" altLang="zh-CN" sz="2800" dirty="0">
              <a:solidFill>
                <a:schemeClr val="bg1"/>
              </a:solidFill>
              <a:latin typeface="宋体" panose="02010600030101010101" pitchFamily="2" charset="-122"/>
              <a:ea typeface="宋体" panose="02010600030101010101" pitchFamily="2" charset="-122"/>
              <a:cs typeface="宋体" panose="02010600030101010101" pitchFamily="2" charset="-122"/>
              <a:sym typeface="Arial" panose="020B0604020202020204"/>
            </a:endParaRPr>
          </a:p>
        </p:txBody>
      </p:sp>
      <p:sp>
        <p:nvSpPr>
          <p:cNvPr id="5" name="矩形 43"/>
          <p:cNvSpPr>
            <a:spLocks noChangeArrowheads="1"/>
          </p:cNvSpPr>
          <p:nvPr/>
        </p:nvSpPr>
        <p:spPr bwMode="auto">
          <a:xfrm>
            <a:off x="1009650" y="3218815"/>
            <a:ext cx="8685530" cy="2047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marL="457200" indent="-457200" eaLnBrk="0" hangingPunct="0">
              <a:lnSpc>
                <a:spcPct val="115000"/>
              </a:lnSpc>
              <a:buFont typeface="Arial" panose="020B0604020202020204" pitchFamily="34" charset="0"/>
              <a:buChar char="•"/>
            </a:pP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He passed the exam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sym typeface="+mn-ea"/>
              </a:rPr>
              <a:t>with ease</a:t>
            </a: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a:t>
            </a:r>
          </a:p>
          <a:p>
            <a:pPr marL="457200" indent="-457200" eaLnBrk="0" hangingPunct="0">
              <a:lnSpc>
                <a:spcPct val="115000"/>
              </a:lnSpc>
              <a:buFont typeface="Arial" panose="020B0604020202020204" pitchFamily="34" charset="0"/>
              <a:buChar char="•"/>
            </a:pP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I never feel completely</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sym typeface="+mn-ea"/>
              </a:rPr>
              <a:t> at ease </a:t>
            </a: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with him. </a:t>
            </a:r>
          </a:p>
          <a:p>
            <a:pPr marL="457200" indent="-457200" eaLnBrk="0" hangingPunct="0">
              <a:lnSpc>
                <a:spcPct val="115000"/>
              </a:lnSpc>
              <a:buFont typeface="Arial" panose="020B0604020202020204" pitchFamily="34" charset="0"/>
              <a:buChar char="•"/>
            </a:pP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This should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sym typeface="+mn-ea"/>
              </a:rPr>
              <a:t>ease the pain</a:t>
            </a: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 </a:t>
            </a:r>
          </a:p>
          <a:p>
            <a:pPr marL="457200" indent="-457200" eaLnBrk="0" hangingPunct="0">
              <a:lnSpc>
                <a:spcPct val="115000"/>
              </a:lnSpc>
              <a:buFont typeface="Arial" panose="020B0604020202020204" pitchFamily="34" charset="0"/>
              <a:buChar char="•"/>
            </a:pP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The rain had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sym typeface="+mn-ea"/>
              </a:rPr>
              <a:t>eased off</a:t>
            </a:r>
            <a:r>
              <a:rPr lang="en-US" altLang="zh-CN" sz="2800" dirty="0">
                <a:latin typeface="Calibri" panose="020F0502020204030204" pitchFamily="34" charset="0"/>
                <a:ea typeface="宋体" panose="02010600030101010101" pitchFamily="2" charset="-122"/>
                <a:cs typeface="Times New Roman" panose="02020603050405020304" pitchFamily="18" charset="0"/>
                <a:sym typeface="+mn-ea"/>
              </a:rPr>
              <a:t> a bit. </a:t>
            </a:r>
          </a:p>
        </p:txBody>
      </p:sp>
      <p:sp>
        <p:nvSpPr>
          <p:cNvPr id="7" name="矩形 43"/>
          <p:cNvSpPr>
            <a:spLocks noChangeArrowheads="1"/>
          </p:cNvSpPr>
          <p:nvPr/>
        </p:nvSpPr>
        <p:spPr bwMode="auto">
          <a:xfrm>
            <a:off x="1089660" y="2585720"/>
            <a:ext cx="585597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sz="2800" dirty="0">
                <a:solidFill>
                  <a:schemeClr val="tx1"/>
                </a:solidFill>
                <a:latin typeface="Calibri" panose="020F0502020204030204" pitchFamily="34" charset="0"/>
                <a:cs typeface="Times New Roman" panose="02020603050405020304" pitchFamily="18" charset="0"/>
              </a:rPr>
              <a:t>利用例句写出</a:t>
            </a:r>
            <a:r>
              <a:rPr lang="en-US" altLang="zh-CN" sz="2800" dirty="0">
                <a:solidFill>
                  <a:schemeClr val="tx1"/>
                </a:solidFill>
                <a:latin typeface="Calibri" panose="020F0502020204030204" pitchFamily="34" charset="0"/>
                <a:cs typeface="Times New Roman" panose="02020603050405020304" pitchFamily="18" charset="0"/>
              </a:rPr>
              <a:t>ease</a:t>
            </a:r>
            <a:r>
              <a:rPr lang="zh-CN" altLang="en-US" sz="2800" dirty="0">
                <a:solidFill>
                  <a:schemeClr val="tx1"/>
                </a:solidFill>
                <a:latin typeface="Calibri" panose="020F0502020204030204" pitchFamily="34" charset="0"/>
                <a:cs typeface="Times New Roman" panose="02020603050405020304" pitchFamily="18" charset="0"/>
              </a:rPr>
              <a:t>相关表达的意思</a:t>
            </a:r>
            <a:endParaRPr lang="zh-CN" altLang="en-US" sz="2800" dirty="0">
              <a:solidFill>
                <a:schemeClr val="tx1"/>
              </a:solidFill>
              <a:latin typeface="Calibri" panose="020F0502020204030204" pitchFamily="34" charset="0"/>
              <a:ea typeface="宋体" panose="02010600030101010101" pitchFamily="2" charset="-122"/>
              <a:cs typeface="Times New Roman" panose="02020603050405020304" pitchFamily="18" charset="0"/>
            </a:endParaRPr>
          </a:p>
        </p:txBody>
      </p:sp>
      <p:sp>
        <p:nvSpPr>
          <p:cNvPr id="8" name="矩形 7"/>
          <p:cNvSpPr/>
          <p:nvPr/>
        </p:nvSpPr>
        <p:spPr>
          <a:xfrm>
            <a:off x="2932491" y="1904143"/>
            <a:ext cx="1367790" cy="521970"/>
          </a:xfrm>
          <a:prstGeom prst="rect">
            <a:avLst/>
          </a:prstGeom>
        </p:spPr>
        <p:txBody>
          <a:bodyPr wrap="none">
            <a:spAutoFit/>
          </a:bodyPr>
          <a:lstStyle/>
          <a:p>
            <a:pPr algn="ctr" fontAlgn="base">
              <a:spcBef>
                <a:spcPct val="0"/>
              </a:spcBef>
              <a:spcAft>
                <a:spcPct val="0"/>
              </a:spcAft>
            </a:pPr>
            <a:r>
              <a:rPr lang="en-US" sz="2800" b="1" dirty="0">
                <a:solidFill>
                  <a:schemeClr val="accent1"/>
                </a:solidFill>
                <a:latin typeface="Times New Roman" panose="02020603050405020304" pitchFamily="18" charset="0"/>
                <a:ea typeface="宋体" panose="02010600030101010101" pitchFamily="2" charset="-122"/>
                <a:cs typeface="Times New Roman" panose="02020603050405020304" pitchFamily="18" charset="0"/>
                <a:sym typeface="Arial" panose="020B0604020202020204"/>
              </a:rPr>
              <a:t>n. &amp; v.  </a:t>
            </a:r>
          </a:p>
        </p:txBody>
      </p:sp>
      <p:sp>
        <p:nvSpPr>
          <p:cNvPr id="12" name="矩形 43"/>
          <p:cNvSpPr>
            <a:spLocks noChangeArrowheads="1"/>
          </p:cNvSpPr>
          <p:nvPr/>
        </p:nvSpPr>
        <p:spPr bwMode="auto">
          <a:xfrm>
            <a:off x="8185150" y="3147695"/>
            <a:ext cx="28702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altLang="en-US" sz="2800" dirty="0">
                <a:solidFill>
                  <a:srgbClr val="0070C0"/>
                </a:solidFill>
                <a:latin typeface="Calibri" panose="020F0502020204030204" pitchFamily="34" charset="0"/>
                <a:ea typeface="宋体" panose="02010600030101010101" pitchFamily="2" charset="-122"/>
                <a:cs typeface="Calibri" panose="020F0502020204030204" pitchFamily="34" charset="0"/>
              </a:rPr>
              <a:t>不费劲；轻易地</a:t>
            </a:r>
          </a:p>
        </p:txBody>
      </p:sp>
      <p:sp>
        <p:nvSpPr>
          <p:cNvPr id="6" name="矩形 43"/>
          <p:cNvSpPr>
            <a:spLocks noChangeArrowheads="1"/>
          </p:cNvSpPr>
          <p:nvPr/>
        </p:nvSpPr>
        <p:spPr bwMode="auto">
          <a:xfrm>
            <a:off x="8185150" y="4271645"/>
            <a:ext cx="1927225"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altLang="en-US" sz="2800" dirty="0">
                <a:solidFill>
                  <a:srgbClr val="0070C0"/>
                </a:solidFill>
                <a:latin typeface="Calibri" panose="020F0502020204030204" pitchFamily="34" charset="0"/>
                <a:ea typeface="宋体" panose="02010600030101010101" pitchFamily="2" charset="-122"/>
                <a:cs typeface="Calibri" panose="020F0502020204030204" pitchFamily="34" charset="0"/>
              </a:rPr>
              <a:t>减轻痛苦</a:t>
            </a:r>
          </a:p>
        </p:txBody>
      </p:sp>
      <p:sp>
        <p:nvSpPr>
          <p:cNvPr id="11" name="矩形 43"/>
          <p:cNvSpPr>
            <a:spLocks noChangeArrowheads="1"/>
          </p:cNvSpPr>
          <p:nvPr/>
        </p:nvSpPr>
        <p:spPr bwMode="auto">
          <a:xfrm>
            <a:off x="8185150" y="3709670"/>
            <a:ext cx="273685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altLang="en-US" sz="2800" dirty="0">
                <a:solidFill>
                  <a:srgbClr val="0070C0"/>
                </a:solidFill>
                <a:latin typeface="Calibri" panose="020F0502020204030204" pitchFamily="34" charset="0"/>
                <a:ea typeface="宋体" panose="02010600030101010101" pitchFamily="2" charset="-122"/>
                <a:cs typeface="Calibri" panose="020F0502020204030204" pitchFamily="34" charset="0"/>
              </a:rPr>
              <a:t>舒适；自由自在</a:t>
            </a:r>
          </a:p>
        </p:txBody>
      </p:sp>
      <p:sp>
        <p:nvSpPr>
          <p:cNvPr id="9" name="矩形 43"/>
          <p:cNvSpPr>
            <a:spLocks noChangeArrowheads="1"/>
          </p:cNvSpPr>
          <p:nvPr/>
        </p:nvSpPr>
        <p:spPr bwMode="auto">
          <a:xfrm>
            <a:off x="8185150" y="4817745"/>
            <a:ext cx="102743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altLang="en-US" sz="2800" dirty="0">
                <a:solidFill>
                  <a:srgbClr val="0070C0"/>
                </a:solidFill>
                <a:latin typeface="Calibri" panose="020F0502020204030204" pitchFamily="34" charset="0"/>
                <a:ea typeface="宋体" panose="02010600030101010101" pitchFamily="2" charset="-122"/>
                <a:cs typeface="Calibri" panose="020F0502020204030204" pitchFamily="34" charset="0"/>
              </a:rPr>
              <a:t>减轻</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30332">
        <p:fade/>
      </p:transition>
    </mc:Choice>
    <mc:Fallback xmlns="">
      <p:transition spd="med" advClick="0" advTm="3033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blinds(horizontal)">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21"/>
                                        </p:tgtEl>
                                      </p:cBhvr>
                                    </p:animEffect>
                                    <p:animScale>
                                      <p:cBhvr>
                                        <p:cTn id="27"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2" grpId="0"/>
      <p:bldP spid="6" grpId="0"/>
      <p:bldP spid="11"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2073844" y="988485"/>
            <a:ext cx="730885"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Quiz</a:t>
            </a:r>
          </a:p>
        </p:txBody>
      </p:sp>
      <p:sp>
        <p:nvSpPr>
          <p:cNvPr id="23" name="平行四边形 22"/>
          <p:cNvSpPr/>
          <p:nvPr/>
        </p:nvSpPr>
        <p:spPr>
          <a:xfrm>
            <a:off x="3750310" y="871855"/>
            <a:ext cx="3445510" cy="699770"/>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a:solidFill>
                  <a:schemeClr val="tx1"/>
                </a:solidFill>
                <a:latin typeface="宋体" panose="02010600030101010101" pitchFamily="2" charset="-122"/>
                <a:ea typeface="宋体" panose="02010600030101010101" pitchFamily="2" charset="-122"/>
                <a:sym typeface="Arial" panose="020B0604020202020204"/>
              </a:rPr>
              <a:t>翻译</a:t>
            </a:r>
          </a:p>
        </p:txBody>
      </p:sp>
      <p:cxnSp>
        <p:nvCxnSpPr>
          <p:cNvPr id="13" name="直接连接符 12"/>
          <p:cNvCxnSpPr/>
          <p:nvPr/>
        </p:nvCxnSpPr>
        <p:spPr>
          <a:xfrm>
            <a:off x="3616212" y="4437425"/>
            <a:ext cx="0" cy="1323382"/>
          </a:xfrm>
          <a:prstGeom prst="line">
            <a:avLst/>
          </a:prstGeom>
          <a:noFill/>
          <a:ln w="19050" cap="flat" cmpd="sng" algn="ctr">
            <a:solidFill>
              <a:srgbClr val="7D7D7D">
                <a:lumMod val="20000"/>
                <a:lumOff val="80000"/>
              </a:srgbClr>
            </a:solidFill>
            <a:prstDash val="solid"/>
            <a:miter lim="800000"/>
          </a:ln>
          <a:effectLst/>
        </p:spPr>
      </p:cxn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sp>
        <p:nvSpPr>
          <p:cNvPr id="5" name="矩形 43"/>
          <p:cNvSpPr>
            <a:spLocks noChangeArrowheads="1"/>
          </p:cNvSpPr>
          <p:nvPr/>
        </p:nvSpPr>
        <p:spPr bwMode="auto">
          <a:xfrm>
            <a:off x="1263650" y="2400935"/>
            <a:ext cx="7801610" cy="3514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00000"/>
              </a:lnSpc>
            </a:pPr>
            <a:r>
              <a:rPr lang="zh-CN" sz="2800" dirty="0">
                <a:latin typeface="Calibri" panose="020F0502020204030204" pitchFamily="34" charset="0"/>
                <a:ea typeface="宋体" panose="02010600030101010101" pitchFamily="2" charset="-122"/>
                <a:cs typeface="Times New Roman" panose="02020603050405020304" pitchFamily="18" charset="0"/>
              </a:rPr>
              <a:t>他们轻松获胜。</a:t>
            </a:r>
          </a:p>
          <a:p>
            <a:pPr eaLnBrk="0" hangingPunct="0">
              <a:lnSpc>
                <a:spcPct val="10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They won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with ease</a:t>
            </a:r>
            <a:r>
              <a:rPr lang="en-US" altLang="zh-CN" sz="2800" dirty="0">
                <a:latin typeface="Calibri" panose="020F0502020204030204" pitchFamily="34" charset="0"/>
                <a:ea typeface="宋体" panose="02010600030101010101" pitchFamily="2" charset="-122"/>
                <a:cs typeface="Times New Roman" panose="02020603050405020304" pitchFamily="18" charset="0"/>
              </a:rPr>
              <a:t>.</a:t>
            </a:r>
          </a:p>
          <a:p>
            <a:pPr eaLnBrk="0" hangingPunct="0">
              <a:lnSpc>
                <a:spcPct val="100000"/>
              </a:lnSpc>
            </a:pPr>
            <a:endParaRPr lang="en-US" altLang="zh-CN" sz="2800" dirty="0">
              <a:latin typeface="Calibri" panose="020F0502020204030204" pitchFamily="34" charset="0"/>
              <a:ea typeface="宋体" panose="02010600030101010101" pitchFamily="2" charset="-122"/>
              <a:cs typeface="Times New Roman" panose="02020603050405020304" pitchFamily="18" charset="0"/>
            </a:endParaRPr>
          </a:p>
          <a:p>
            <a:pPr eaLnBrk="0" hangingPunct="0">
              <a:lnSpc>
                <a:spcPct val="100000"/>
              </a:lnSpc>
            </a:pPr>
            <a:r>
              <a:rPr lang="zh-CN" altLang="en-US" sz="2800" dirty="0">
                <a:latin typeface="Calibri" panose="020F0502020204030204" pitchFamily="34" charset="0"/>
                <a:ea typeface="宋体" panose="02010600030101010101" pitchFamily="2" charset="-122"/>
                <a:cs typeface="Times New Roman" panose="02020603050405020304" pitchFamily="18" charset="0"/>
              </a:rPr>
              <a:t>她和约翰在一起感觉很自在。</a:t>
            </a:r>
          </a:p>
          <a:p>
            <a:pPr eaLnBrk="0" hangingPunct="0">
              <a:lnSpc>
                <a:spcPct val="10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She felt completely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at ease</a:t>
            </a:r>
            <a:r>
              <a:rPr lang="en-US" altLang="zh-CN" sz="2800" dirty="0">
                <a:latin typeface="Calibri" panose="020F0502020204030204" pitchFamily="34" charset="0"/>
                <a:ea typeface="宋体" panose="02010600030101010101" pitchFamily="2" charset="-122"/>
                <a:cs typeface="Times New Roman" panose="02020603050405020304" pitchFamily="18" charset="0"/>
              </a:rPr>
              <a:t> with John.</a:t>
            </a:r>
          </a:p>
          <a:p>
            <a:pPr eaLnBrk="0" hangingPunct="0">
              <a:lnSpc>
                <a:spcPct val="100000"/>
              </a:lnSpc>
            </a:pPr>
            <a:endParaRPr lang="en-US" altLang="zh-CN" sz="2800" dirty="0">
              <a:latin typeface="Calibri" panose="020F0502020204030204" pitchFamily="34" charset="0"/>
              <a:ea typeface="宋体" panose="02010600030101010101" pitchFamily="2" charset="-122"/>
              <a:cs typeface="Times New Roman" panose="02020603050405020304" pitchFamily="18" charset="0"/>
            </a:endParaRPr>
          </a:p>
          <a:p>
            <a:pPr eaLnBrk="0" hangingPunct="0">
              <a:lnSpc>
                <a:spcPct val="100000"/>
              </a:lnSpc>
            </a:pPr>
            <a:r>
              <a:rPr lang="zh-CN" altLang="en-US" sz="2800" dirty="0">
                <a:latin typeface="Calibri" panose="020F0502020204030204" pitchFamily="34" charset="0"/>
                <a:ea typeface="宋体" panose="02010600030101010101" pitchFamily="2" charset="-122"/>
                <a:cs typeface="Times New Roman" panose="02020603050405020304" pitchFamily="18" charset="0"/>
              </a:rPr>
              <a:t>他会给你一些药镇痛。</a:t>
            </a:r>
          </a:p>
          <a:p>
            <a:pPr eaLnBrk="0" hangingPunct="0">
              <a:lnSpc>
                <a:spcPct val="100000"/>
              </a:lnSpc>
            </a:pPr>
            <a:r>
              <a:rPr lang="en-US" altLang="zh-CN" sz="2800" dirty="0">
                <a:latin typeface="Calibri" panose="020F0502020204030204" pitchFamily="34" charset="0"/>
                <a:ea typeface="宋体" panose="02010600030101010101" pitchFamily="2" charset="-122"/>
                <a:cs typeface="Times New Roman" panose="02020603050405020304" pitchFamily="18" charset="0"/>
              </a:rPr>
              <a:t>He'll give you something to </a:t>
            </a:r>
            <a:r>
              <a:rPr lang="en-US" altLang="zh-CN" sz="2800" dirty="0">
                <a:solidFill>
                  <a:srgbClr val="FF0000"/>
                </a:solidFill>
                <a:latin typeface="Calibri" panose="020F0502020204030204" pitchFamily="34" charset="0"/>
                <a:ea typeface="宋体" panose="02010600030101010101" pitchFamily="2" charset="-122"/>
                <a:cs typeface="Times New Roman" panose="02020603050405020304" pitchFamily="18" charset="0"/>
              </a:rPr>
              <a:t>ease the pain</a:t>
            </a:r>
            <a:r>
              <a:rPr lang="en-US" altLang="zh-CN" sz="2800" dirty="0">
                <a:latin typeface="Calibri" panose="020F0502020204030204" pitchFamily="34" charset="0"/>
                <a:ea typeface="宋体" panose="02010600030101010101" pitchFamily="2" charset="-122"/>
                <a:cs typeface="Times New Roman" panose="02020603050405020304" pitchFamily="18" charset="0"/>
              </a:rPr>
              <a:t>.</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19539">
        <p:fade/>
      </p:transition>
    </mc:Choice>
    <mc:Fallback xmlns="">
      <p:transition spd="med" advClick="0" advTm="19539">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blinds(horizontal)">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xEl>
                                              <p:pRg st="4" end="4"/>
                                            </p:txEl>
                                          </p:spTgt>
                                        </p:tgtEl>
                                        <p:attrNameLst>
                                          <p:attrName>style.visibility</p:attrName>
                                        </p:attrNameLst>
                                      </p:cBhvr>
                                      <p:to>
                                        <p:strVal val="visible"/>
                                      </p:to>
                                    </p:set>
                                    <p:animEffect transition="in" filter="blinds(horizontal)">
                                      <p:cBhvr>
                                        <p:cTn id="12" dur="500"/>
                                        <p:tgtEl>
                                          <p:spTgt spid="5">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xEl>
                                              <p:pRg st="7" end="7"/>
                                            </p:txEl>
                                          </p:spTgt>
                                        </p:tgtEl>
                                        <p:attrNameLst>
                                          <p:attrName>style.visibility</p:attrName>
                                        </p:attrNameLst>
                                      </p:cBhvr>
                                      <p:to>
                                        <p:strVal val="visible"/>
                                      </p:to>
                                    </p:set>
                                    <p:animEffect transition="in" filter="blinds(horizontal)">
                                      <p:cBhvr>
                                        <p:cTn id="17" dur="500"/>
                                        <p:tgtEl>
                                          <p:spTgt spid="5">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mph" presetSubtype="0" fill="hold" grpId="0" nodeType="clickEffect">
                                  <p:stCondLst>
                                    <p:cond delay="0"/>
                                  </p:stCondLst>
                                  <p:childTnLst>
                                    <p:animEffect transition="out" filter="fade">
                                      <p:cBhvr>
                                        <p:cTn id="21" dur="500" tmFilter="0, 0; .2, .5; .8, .5; 1, 0"/>
                                        <p:tgtEl>
                                          <p:spTgt spid="21"/>
                                        </p:tgtEl>
                                      </p:cBhvr>
                                    </p:animEffect>
                                    <p:animScale>
                                      <p:cBhvr>
                                        <p:cTn id="22"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核心词汇</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13" name="直接连接符 12"/>
          <p:cNvCxnSpPr/>
          <p:nvPr/>
        </p:nvCxnSpPr>
        <p:spPr>
          <a:xfrm>
            <a:off x="3616212" y="4437425"/>
            <a:ext cx="0" cy="1323382"/>
          </a:xfrm>
          <a:prstGeom prst="line">
            <a:avLst/>
          </a:prstGeom>
          <a:noFill/>
          <a:ln w="19050" cap="flat" cmpd="sng" algn="ctr">
            <a:solidFill>
              <a:srgbClr val="7D7D7D">
                <a:lumMod val="20000"/>
                <a:lumOff val="80000"/>
              </a:srgbClr>
            </a:solidFill>
            <a:prstDash val="solid"/>
            <a:miter lim="800000"/>
          </a:ln>
          <a:effectLst/>
        </p:spPr>
      </p:cxn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sp>
        <p:nvSpPr>
          <p:cNvPr id="4" name="Rectangle 18"/>
          <p:cNvSpPr>
            <a:spLocks noChangeArrowheads="1"/>
          </p:cNvSpPr>
          <p:nvPr/>
        </p:nvSpPr>
        <p:spPr bwMode="auto">
          <a:xfrm>
            <a:off x="906514" y="1950054"/>
            <a:ext cx="2497541"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fontAlgn="base">
              <a:spcBef>
                <a:spcPct val="0"/>
              </a:spcBef>
              <a:spcAft>
                <a:spcPct val="0"/>
              </a:spcAft>
            </a:pPr>
            <a:r>
              <a:rPr lang="en-US" altLang="zh-CN" sz="2800" b="1" dirty="0">
                <a:latin typeface="Times New Roman" panose="02020603050405020304" pitchFamily="18" charset="0"/>
                <a:cs typeface="Times New Roman" panose="02020603050405020304" pitchFamily="18" charset="0"/>
              </a:rPr>
              <a:t>5. likely</a:t>
            </a:r>
            <a:endParaRPr lang="en-US" altLang="zh-CN" sz="2800" dirty="0">
              <a:solidFill>
                <a:schemeClr val="bg1"/>
              </a:solidFill>
              <a:latin typeface="宋体" panose="02010600030101010101" pitchFamily="2" charset="-122"/>
              <a:ea typeface="宋体" panose="02010600030101010101" pitchFamily="2" charset="-122"/>
              <a:cs typeface="宋体" panose="02010600030101010101" pitchFamily="2" charset="-122"/>
              <a:sym typeface="Arial" panose="020B0604020202020204"/>
            </a:endParaRPr>
          </a:p>
        </p:txBody>
      </p:sp>
      <p:sp>
        <p:nvSpPr>
          <p:cNvPr id="8" name="矩形 7"/>
          <p:cNvSpPr/>
          <p:nvPr/>
        </p:nvSpPr>
        <p:spPr>
          <a:xfrm>
            <a:off x="3661153" y="1904143"/>
            <a:ext cx="765175" cy="521970"/>
          </a:xfrm>
          <a:prstGeom prst="rect">
            <a:avLst/>
          </a:prstGeom>
        </p:spPr>
        <p:txBody>
          <a:bodyPr wrap="none">
            <a:spAutoFit/>
          </a:bodyPr>
          <a:lstStyle/>
          <a:p>
            <a:pPr algn="ctr" fontAlgn="base">
              <a:spcBef>
                <a:spcPct val="0"/>
              </a:spcBef>
              <a:spcAft>
                <a:spcPct val="0"/>
              </a:spcAft>
            </a:pPr>
            <a:r>
              <a:rPr lang="en-US" sz="2800" b="1" dirty="0">
                <a:solidFill>
                  <a:schemeClr val="accent1"/>
                </a:solidFill>
                <a:latin typeface="Times New Roman" panose="02020603050405020304" pitchFamily="18" charset="0"/>
                <a:ea typeface="宋体" panose="02010600030101010101" pitchFamily="2" charset="-122"/>
                <a:cs typeface="Times New Roman" panose="02020603050405020304" pitchFamily="18" charset="0"/>
                <a:sym typeface="Arial" panose="020B0604020202020204"/>
              </a:rPr>
              <a:t>adj.</a:t>
            </a:r>
          </a:p>
        </p:txBody>
      </p:sp>
      <p:sp>
        <p:nvSpPr>
          <p:cNvPr id="6" name="矩形 43"/>
          <p:cNvSpPr>
            <a:spLocks noChangeArrowheads="1"/>
          </p:cNvSpPr>
          <p:nvPr/>
        </p:nvSpPr>
        <p:spPr bwMode="auto">
          <a:xfrm>
            <a:off x="1063535" y="2405380"/>
            <a:ext cx="10879455" cy="304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altLang="en-US" sz="2800" dirty="0">
                <a:solidFill>
                  <a:schemeClr val="tx1"/>
                </a:solidFill>
                <a:latin typeface="Calibri" panose="020F0502020204030204" pitchFamily="34" charset="0"/>
                <a:cs typeface="Times New Roman" panose="02020603050405020304" pitchFamily="18" charset="0"/>
              </a:rPr>
              <a:t>根据例句写出</a:t>
            </a:r>
            <a:r>
              <a:rPr lang="en-US" altLang="zh-CN" sz="2800" dirty="0">
                <a:solidFill>
                  <a:schemeClr val="tx1"/>
                </a:solidFill>
                <a:latin typeface="Calibri" panose="020F0502020204030204" pitchFamily="34" charset="0"/>
                <a:cs typeface="Times New Roman" panose="02020603050405020304" pitchFamily="18" charset="0"/>
              </a:rPr>
              <a:t>likely</a:t>
            </a:r>
            <a:r>
              <a:rPr lang="zh-CN" altLang="en-US" sz="2800" dirty="0">
                <a:solidFill>
                  <a:schemeClr val="tx1"/>
                </a:solidFill>
                <a:latin typeface="Calibri" panose="020F0502020204030204" pitchFamily="34" charset="0"/>
                <a:cs typeface="Times New Roman" panose="02020603050405020304" pitchFamily="18" charset="0"/>
              </a:rPr>
              <a:t>可能表达及相应的意思</a:t>
            </a:r>
          </a:p>
          <a:p>
            <a:pPr eaLnBrk="0" hangingPunct="0">
              <a:lnSpc>
                <a:spcPct val="115000"/>
              </a:lnSpc>
            </a:pPr>
            <a:r>
              <a:rPr lang="en-US" altLang="zh-CN" sz="2800" dirty="0">
                <a:solidFill>
                  <a:schemeClr val="tx1"/>
                </a:solidFill>
                <a:latin typeface="Calibri" panose="020F0502020204030204" pitchFamily="34" charset="0"/>
                <a:cs typeface="Times New Roman" panose="02020603050405020304" pitchFamily="18" charset="0"/>
              </a:rPr>
              <a:t>Snow showers are likley tomorrow.</a:t>
            </a:r>
          </a:p>
          <a:p>
            <a:pPr eaLnBrk="0" hangingPunct="0">
              <a:lnSpc>
                <a:spcPct val="115000"/>
              </a:lnSpc>
            </a:pPr>
            <a:r>
              <a:rPr lang="en-US" altLang="zh-CN" sz="2800" dirty="0">
                <a:solidFill>
                  <a:schemeClr val="tx1"/>
                </a:solidFill>
                <a:latin typeface="Calibri" panose="020F0502020204030204" pitchFamily="34" charset="0"/>
                <a:cs typeface="Times New Roman" panose="02020603050405020304" pitchFamily="18" charset="0"/>
              </a:rPr>
              <a:t>What are the likely effects of the law going to be?</a:t>
            </a:r>
          </a:p>
          <a:p>
            <a:pPr eaLnBrk="0" hangingPunct="0">
              <a:lnSpc>
                <a:spcPct val="115000"/>
              </a:lnSpc>
            </a:pPr>
            <a:r>
              <a:rPr lang="en-US" altLang="zh-CN" sz="2800" dirty="0">
                <a:solidFill>
                  <a:schemeClr val="tx1"/>
                </a:solidFill>
                <a:latin typeface="Calibri" panose="020F0502020204030204" pitchFamily="34" charset="0"/>
                <a:cs typeface="Times New Roman" panose="02020603050405020304" pitchFamily="18" charset="0"/>
              </a:rPr>
              <a:t>Children who live in the country's rural areas are very likely to be poor.</a:t>
            </a:r>
          </a:p>
          <a:p>
            <a:pPr eaLnBrk="0" hangingPunct="0">
              <a:lnSpc>
                <a:spcPct val="115000"/>
              </a:lnSpc>
            </a:pPr>
            <a:endParaRPr lang="en-US" altLang="zh-CN" sz="2800" dirty="0">
              <a:solidFill>
                <a:schemeClr val="tx1"/>
              </a:solidFill>
              <a:latin typeface="Calibri" panose="020F0502020204030204" pitchFamily="34" charset="0"/>
              <a:cs typeface="Times New Roman" panose="02020603050405020304" pitchFamily="18" charset="0"/>
            </a:endParaRPr>
          </a:p>
          <a:p>
            <a:pPr eaLnBrk="0" hangingPunct="0">
              <a:lnSpc>
                <a:spcPct val="115000"/>
              </a:lnSpc>
            </a:pPr>
            <a:r>
              <a:rPr lang="en-US" altLang="zh-CN" sz="2800" dirty="0">
                <a:solidFill>
                  <a:schemeClr val="tx1"/>
                </a:solidFill>
                <a:latin typeface="Calibri" panose="020F0502020204030204" pitchFamily="34" charset="0"/>
                <a:cs typeface="Times New Roman" panose="02020603050405020304" pitchFamily="18" charset="0"/>
              </a:rPr>
              <a:t>One likely source of energy of enery is windpower. </a:t>
            </a:r>
            <a:endParaRPr lang="en-US" sz="2800" dirty="0">
              <a:solidFill>
                <a:schemeClr val="tx1"/>
              </a:solidFill>
              <a:latin typeface="Calibri" panose="020F0502020204030204" pitchFamily="34" charset="0"/>
              <a:ea typeface="宋体" panose="02010600030101010101" pitchFamily="2" charset="-122"/>
              <a:cs typeface="Times New Roman" panose="02020603050405020304" pitchFamily="18" charset="0"/>
            </a:endParaRPr>
          </a:p>
        </p:txBody>
      </p:sp>
      <p:sp>
        <p:nvSpPr>
          <p:cNvPr id="3" name="矩形 43"/>
          <p:cNvSpPr>
            <a:spLocks noChangeArrowheads="1"/>
          </p:cNvSpPr>
          <p:nvPr/>
        </p:nvSpPr>
        <p:spPr bwMode="auto">
          <a:xfrm>
            <a:off x="7130415" y="2921635"/>
            <a:ext cx="3297555"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en-US" altLang="zh-CN" sz="2800" dirty="0">
                <a:solidFill>
                  <a:srgbClr val="0070C0"/>
                </a:solidFill>
                <a:latin typeface="Calibri" panose="020F0502020204030204" pitchFamily="34" charset="0"/>
                <a:ea typeface="宋体" panose="02010600030101010101" pitchFamily="2" charset="-122"/>
                <a:cs typeface="Times New Roman" panose="02020603050405020304" pitchFamily="18" charset="0"/>
              </a:rPr>
              <a:t>be likely </a:t>
            </a:r>
            <a:r>
              <a:rPr lang="zh-CN" altLang="en-US" sz="2800" dirty="0">
                <a:solidFill>
                  <a:srgbClr val="0070C0"/>
                </a:solidFill>
                <a:latin typeface="Calibri" panose="020F0502020204030204" pitchFamily="34" charset="0"/>
                <a:ea typeface="宋体" panose="02010600030101010101" pitchFamily="2" charset="-122"/>
                <a:cs typeface="Times New Roman" panose="02020603050405020304" pitchFamily="18" charset="0"/>
              </a:rPr>
              <a:t>可能发生的</a:t>
            </a:r>
          </a:p>
        </p:txBody>
      </p:sp>
      <p:sp>
        <p:nvSpPr>
          <p:cNvPr id="5" name="矩形 43"/>
          <p:cNvSpPr>
            <a:spLocks noChangeArrowheads="1"/>
          </p:cNvSpPr>
          <p:nvPr/>
        </p:nvSpPr>
        <p:spPr bwMode="auto">
          <a:xfrm>
            <a:off x="8525510" y="3350895"/>
            <a:ext cx="3893185"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en-US" altLang="zh-CN" sz="2800" dirty="0">
                <a:solidFill>
                  <a:srgbClr val="0070C0"/>
                </a:solidFill>
                <a:latin typeface="Calibri" panose="020F0502020204030204" pitchFamily="34" charset="0"/>
                <a:ea typeface="宋体" panose="02010600030101010101" pitchFamily="2" charset="-122"/>
                <a:cs typeface="Times New Roman" panose="02020603050405020304" pitchFamily="18" charset="0"/>
              </a:rPr>
              <a:t>likely effects</a:t>
            </a:r>
            <a:r>
              <a:rPr lang="zh-CN" altLang="en-US" sz="2800" dirty="0">
                <a:solidFill>
                  <a:srgbClr val="0070C0"/>
                </a:solidFill>
                <a:latin typeface="Calibri" panose="020F0502020204030204" pitchFamily="34" charset="0"/>
                <a:ea typeface="宋体" panose="02010600030101010101" pitchFamily="2" charset="-122"/>
                <a:cs typeface="Times New Roman" panose="02020603050405020304" pitchFamily="18" charset="0"/>
              </a:rPr>
              <a:t>可能的影响</a:t>
            </a:r>
          </a:p>
        </p:txBody>
      </p:sp>
      <p:sp>
        <p:nvSpPr>
          <p:cNvPr id="7" name="矩形 43"/>
          <p:cNvSpPr>
            <a:spLocks noChangeArrowheads="1"/>
          </p:cNvSpPr>
          <p:nvPr/>
        </p:nvSpPr>
        <p:spPr bwMode="auto">
          <a:xfrm>
            <a:off x="8716010" y="4339590"/>
            <a:ext cx="291465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en-US" altLang="zh-CN" sz="2800" dirty="0">
                <a:solidFill>
                  <a:srgbClr val="0070C0"/>
                </a:solidFill>
                <a:latin typeface="Calibri" panose="020F0502020204030204" pitchFamily="34" charset="0"/>
                <a:ea typeface="宋体" panose="02010600030101010101" pitchFamily="2" charset="-122"/>
                <a:cs typeface="Times New Roman" panose="02020603050405020304" pitchFamily="18" charset="0"/>
              </a:rPr>
              <a:t>be likely to </a:t>
            </a:r>
            <a:r>
              <a:rPr lang="zh-CN" altLang="en-US" sz="2800" dirty="0">
                <a:solidFill>
                  <a:srgbClr val="0070C0"/>
                </a:solidFill>
                <a:latin typeface="Calibri" panose="020F0502020204030204" pitchFamily="34" charset="0"/>
                <a:ea typeface="宋体" panose="02010600030101010101" pitchFamily="2" charset="-122"/>
                <a:cs typeface="Times New Roman" panose="02020603050405020304" pitchFamily="18" charset="0"/>
              </a:rPr>
              <a:t>可能的</a:t>
            </a:r>
            <a:endParaRPr lang="en-US" altLang="zh-CN" sz="2800" dirty="0">
              <a:solidFill>
                <a:srgbClr val="0070C0"/>
              </a:solidFill>
              <a:latin typeface="Calibri" panose="020F0502020204030204" pitchFamily="34" charset="0"/>
              <a:ea typeface="宋体" panose="02010600030101010101" pitchFamily="2" charset="-122"/>
              <a:cs typeface="Times New Roman" panose="02020603050405020304" pitchFamily="18" charset="0"/>
            </a:endParaRPr>
          </a:p>
        </p:txBody>
      </p:sp>
      <p:sp>
        <p:nvSpPr>
          <p:cNvPr id="9" name="矩形 43"/>
          <p:cNvSpPr>
            <a:spLocks noChangeArrowheads="1"/>
          </p:cNvSpPr>
          <p:nvPr/>
        </p:nvSpPr>
        <p:spPr bwMode="auto">
          <a:xfrm>
            <a:off x="8716010" y="4877870"/>
            <a:ext cx="3576955"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en-US" altLang="zh-CN" sz="2800" dirty="0">
                <a:solidFill>
                  <a:srgbClr val="0070C0"/>
                </a:solidFill>
                <a:latin typeface="Calibri" panose="020F0502020204030204" pitchFamily="34" charset="0"/>
                <a:ea typeface="宋体" panose="02010600030101010101" pitchFamily="2" charset="-122"/>
                <a:cs typeface="Times New Roman" panose="02020603050405020304" pitchFamily="18" charset="0"/>
              </a:rPr>
              <a:t>likely + n. </a:t>
            </a:r>
            <a:r>
              <a:rPr lang="zh-CN" altLang="en-US" sz="2800" dirty="0">
                <a:solidFill>
                  <a:srgbClr val="0070C0"/>
                </a:solidFill>
                <a:latin typeface="Calibri" panose="020F0502020204030204" pitchFamily="34" charset="0"/>
                <a:ea typeface="宋体" panose="02010600030101010101" pitchFamily="2" charset="-122"/>
                <a:cs typeface="Times New Roman" panose="02020603050405020304" pitchFamily="18" charset="0"/>
              </a:rPr>
              <a:t>合适的</a:t>
            </a:r>
            <a:r>
              <a:rPr lang="en-US" altLang="zh-CN" sz="2800" dirty="0">
                <a:solidFill>
                  <a:srgbClr val="0070C0"/>
                </a:solidFill>
                <a:latin typeface="Calibri" panose="020F0502020204030204" pitchFamily="34" charset="0"/>
                <a:ea typeface="宋体" panose="02010600030101010101" pitchFamily="2" charset="-122"/>
                <a:cs typeface="Times New Roman" panose="02020603050405020304" pitchFamily="18" charset="0"/>
              </a:rPr>
              <a:t>...</a:t>
            </a:r>
          </a:p>
        </p:txBody>
      </p:sp>
      <p:sp>
        <p:nvSpPr>
          <p:cNvPr id="11" name="矩形 43"/>
          <p:cNvSpPr>
            <a:spLocks noChangeArrowheads="1"/>
          </p:cNvSpPr>
          <p:nvPr/>
        </p:nvSpPr>
        <p:spPr bwMode="auto">
          <a:xfrm>
            <a:off x="1385570" y="5271770"/>
            <a:ext cx="5744845" cy="1551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70" tIns="34286" rIns="68570" bIns="34286">
            <a:spAutoFit/>
          </a:bodyPr>
          <a:lstStyle/>
          <a:p>
            <a:pPr eaLnBrk="0" hangingPunct="0">
              <a:lnSpc>
                <a:spcPct val="115000"/>
              </a:lnSpc>
            </a:pPr>
            <a:r>
              <a:rPr lang="zh-CN" altLang="en-US" sz="2800" dirty="0">
                <a:solidFill>
                  <a:schemeClr val="tx1"/>
                </a:solidFill>
                <a:latin typeface="Calibri" panose="020F0502020204030204" pitchFamily="34" charset="0"/>
                <a:ea typeface="宋体" panose="02010600030101010101" pitchFamily="2" charset="-122"/>
                <a:cs typeface="Calibri" panose="020F0502020204030204" pitchFamily="34" charset="0"/>
              </a:rPr>
              <a:t>派生词</a:t>
            </a:r>
            <a:endParaRPr lang="zh-CN" altLang="en-US" sz="2800" dirty="0">
              <a:solidFill>
                <a:srgbClr val="0070C0"/>
              </a:solidFill>
              <a:latin typeface="Calibri" panose="020F0502020204030204" pitchFamily="34" charset="0"/>
              <a:ea typeface="宋体" panose="02010600030101010101" pitchFamily="2" charset="-122"/>
              <a:cs typeface="Calibri" panose="020F0502020204030204" pitchFamily="34" charset="0"/>
            </a:endParaRPr>
          </a:p>
          <a:p>
            <a:pPr eaLnBrk="0" hangingPunct="0">
              <a:lnSpc>
                <a:spcPct val="115000"/>
              </a:lnSpc>
            </a:pPr>
            <a:r>
              <a:rPr lang="en-US" altLang="zh-CN" sz="2800" dirty="0">
                <a:solidFill>
                  <a:srgbClr val="0070C0"/>
                </a:solidFill>
                <a:latin typeface="Calibri" panose="020F0502020204030204" pitchFamily="34" charset="0"/>
                <a:ea typeface="宋体" panose="02010600030101010101" pitchFamily="2" charset="-122"/>
                <a:cs typeface="Calibri" panose="020F0502020204030204" pitchFamily="34" charset="0"/>
              </a:rPr>
              <a:t>unlikely adj. </a:t>
            </a:r>
            <a:r>
              <a:rPr lang="zh-CN" altLang="en-US" sz="2800" dirty="0">
                <a:solidFill>
                  <a:srgbClr val="0070C0"/>
                </a:solidFill>
                <a:latin typeface="Calibri" panose="020F0502020204030204" pitchFamily="34" charset="0"/>
                <a:ea typeface="宋体" panose="02010600030101010101" pitchFamily="2" charset="-122"/>
                <a:cs typeface="Calibri" panose="020F0502020204030204" pitchFamily="34" charset="0"/>
              </a:rPr>
              <a:t>不太可能的</a:t>
            </a:r>
          </a:p>
          <a:p>
            <a:pPr eaLnBrk="0" hangingPunct="0">
              <a:lnSpc>
                <a:spcPct val="115000"/>
              </a:lnSpc>
            </a:pPr>
            <a:r>
              <a:rPr lang="en-US" altLang="zh-CN" sz="2800" dirty="0">
                <a:solidFill>
                  <a:srgbClr val="0070C0"/>
                </a:solidFill>
                <a:latin typeface="Calibri" panose="020F0502020204030204" pitchFamily="34" charset="0"/>
                <a:ea typeface="宋体" panose="02010600030101010101" pitchFamily="2" charset="-122"/>
                <a:cs typeface="Calibri" panose="020F0502020204030204" pitchFamily="34" charset="0"/>
              </a:rPr>
              <a:t>likelihood n. </a:t>
            </a:r>
            <a:r>
              <a:rPr lang="zh-CN" altLang="en-US" sz="2800" dirty="0">
                <a:solidFill>
                  <a:srgbClr val="0070C0"/>
                </a:solidFill>
                <a:latin typeface="Calibri" panose="020F0502020204030204" pitchFamily="34" charset="0"/>
                <a:ea typeface="宋体" panose="02010600030101010101" pitchFamily="2" charset="-122"/>
                <a:cs typeface="Calibri" panose="020F0502020204030204" pitchFamily="34" charset="0"/>
              </a:rPr>
              <a:t>可能性</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43759">
        <p:fade/>
      </p:transition>
    </mc:Choice>
    <mc:Fallback xmlns="">
      <p:transition spd="med" advClick="0" advTm="43759">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blinds(horizont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26" presetClass="emph" presetSubtype="0" fill="hold" grpId="0" nodeType="clickEffect">
                                  <p:stCondLst>
                                    <p:cond delay="0"/>
                                  </p:stCondLst>
                                  <p:childTnLst>
                                    <p:animEffect transition="out" filter="fade">
                                      <p:cBhvr>
                                        <p:cTn id="31" dur="500" tmFilter="0, 0; .2, .5; .8, .5; 1, 0"/>
                                        <p:tgtEl>
                                          <p:spTgt spid="21"/>
                                        </p:tgtEl>
                                      </p:cBhvr>
                                    </p:animEffect>
                                    <p:animScale>
                                      <p:cBhvr>
                                        <p:cTn id="32"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3" grpId="0"/>
      <p:bldP spid="5" grpId="0"/>
      <p:bldP spid="7" grpId="0"/>
      <p:bldP spid="9"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椭圆 13"/>
          <p:cNvSpPr/>
          <p:nvPr/>
        </p:nvSpPr>
        <p:spPr>
          <a:xfrm>
            <a:off x="2068546" y="3225439"/>
            <a:ext cx="2199969" cy="2199969"/>
          </a:xfrm>
          <a:prstGeom prst="ellipse">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6" name="平行四边形 5"/>
          <p:cNvSpPr/>
          <p:nvPr/>
        </p:nvSpPr>
        <p:spPr>
          <a:xfrm>
            <a:off x="3333731" y="1051391"/>
            <a:ext cx="5429287" cy="925033"/>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4" name="椭圆 3"/>
          <p:cNvSpPr/>
          <p:nvPr/>
        </p:nvSpPr>
        <p:spPr bwMode="auto">
          <a:xfrm>
            <a:off x="2242021" y="3398913"/>
            <a:ext cx="1853017" cy="1853016"/>
          </a:xfrm>
          <a:prstGeom prst="ellipse">
            <a:avLst/>
          </a:prstGeom>
          <a:blipFill rotWithShape="1">
            <a:blip r:embed="rId3" cstate="print"/>
            <a:stretch>
              <a:fillRect/>
            </a:stretch>
          </a:blipFill>
          <a:ln>
            <a:noFill/>
            <a:headEnd type="none" w="med" len="med"/>
            <a:tailEnd type="none" w="med" len="med"/>
          </a:ln>
        </p:spPr>
        <p:style>
          <a:lnRef idx="2">
            <a:schemeClr val="accent3">
              <a:shade val="50000"/>
            </a:schemeClr>
          </a:lnRef>
          <a:fillRef idx="1">
            <a:schemeClr val="accent3"/>
          </a:fillRef>
          <a:effectRef idx="0">
            <a:schemeClr val="accent3"/>
          </a:effectRef>
          <a:fontRef idx="minor">
            <a:schemeClr val="lt1"/>
          </a:fontRef>
        </p:style>
        <p:txBody>
          <a:bodyPr vert="horz" wrap="square" lIns="121899" tIns="60949" rIns="121899" bIns="60949" numCol="1" rtlCol="0" anchor="t" anchorCtr="0" compatLnSpc="1"/>
          <a:lstStyle/>
          <a:p>
            <a:pPr defTabSz="913765"/>
            <a:endParaRPr lang="zh-CN" altLang="en-US" dirty="0">
              <a:solidFill>
                <a:schemeClr val="bg1"/>
              </a:solidFill>
              <a:latin typeface="Arial" panose="020B0604020202020204"/>
              <a:ea typeface="微软雅黑" panose="020B0503020204020204" charset="-122"/>
              <a:sym typeface="Arial" panose="020B0604020202020204"/>
            </a:endParaRPr>
          </a:p>
        </p:txBody>
      </p:sp>
      <p:sp>
        <p:nvSpPr>
          <p:cNvPr id="5" name="Rectangle 18"/>
          <p:cNvSpPr>
            <a:spLocks noChangeArrowheads="1"/>
          </p:cNvSpPr>
          <p:nvPr/>
        </p:nvSpPr>
        <p:spPr bwMode="auto">
          <a:xfrm>
            <a:off x="3428981" y="1045838"/>
            <a:ext cx="5143536" cy="8616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fontAlgn="base">
              <a:spcBef>
                <a:spcPct val="0"/>
              </a:spcBef>
              <a:spcAft>
                <a:spcPct val="0"/>
              </a:spcAft>
            </a:pPr>
            <a:r>
              <a:rPr lang="en-US" altLang="zh-CN" sz="2800" b="1">
                <a:solidFill>
                  <a:schemeClr val="bg1"/>
                </a:solidFill>
                <a:latin typeface="Arial" panose="020B0604020202020204"/>
                <a:ea typeface="微软雅黑" panose="020B0503020204020204" charset="-122"/>
                <a:sym typeface="Arial" panose="020B0604020202020204"/>
              </a:rPr>
              <a:t>M</a:t>
            </a:r>
            <a:r>
              <a:rPr lang="en-US" sz="2800" b="1">
                <a:solidFill>
                  <a:schemeClr val="bg1"/>
                </a:solidFill>
                <a:latin typeface="Arial" panose="020B0604020202020204"/>
                <a:ea typeface="微软雅黑" panose="020B0503020204020204" charset="-122"/>
                <a:sym typeface="Arial" panose="020B0604020202020204"/>
              </a:rPr>
              <a:t>4U4</a:t>
            </a:r>
            <a:endParaRPr lang="en-US" altLang="zh-CN" sz="2800" b="1" dirty="0">
              <a:solidFill>
                <a:schemeClr val="bg1"/>
              </a:solidFill>
              <a:latin typeface="Calibri" panose="020F0502020204030204" pitchFamily="34" charset="0"/>
              <a:ea typeface="微软雅黑" panose="020B0503020204020204" charset="-122"/>
              <a:cs typeface="宋体" panose="02010600030101010101" pitchFamily="2" charset="-122"/>
              <a:sym typeface="Arial" panose="020B0604020202020204"/>
            </a:endParaRPr>
          </a:p>
          <a:p>
            <a:pPr algn="ctr" fontAlgn="base">
              <a:spcBef>
                <a:spcPct val="0"/>
              </a:spcBef>
              <a:spcAft>
                <a:spcPct val="0"/>
              </a:spcAft>
            </a:pPr>
            <a:r>
              <a:rPr lang="en-US" sz="2800" b="1" dirty="0">
                <a:solidFill>
                  <a:schemeClr val="bg1"/>
                </a:solidFill>
                <a:latin typeface="Arial" panose="020B0604020202020204"/>
                <a:ea typeface="微软雅黑" panose="020B0503020204020204" charset="-122"/>
                <a:sym typeface="Arial" panose="020B0604020202020204"/>
              </a:rPr>
              <a:t>Body language</a:t>
            </a:r>
            <a:endParaRPr lang="en-US" altLang="zh-CN" sz="2800" b="1" dirty="0">
              <a:solidFill>
                <a:schemeClr val="bg1"/>
              </a:solidFill>
              <a:latin typeface="Arial" panose="020B0604020202020204"/>
              <a:ea typeface="微软雅黑" panose="020B0503020204020204" charset="-122"/>
              <a:cs typeface="宋体" panose="02010600030101010101" pitchFamily="2" charset="-122"/>
              <a:sym typeface="Arial" panose="020B0604020202020204"/>
            </a:endParaRPr>
          </a:p>
        </p:txBody>
      </p:sp>
      <p:cxnSp>
        <p:nvCxnSpPr>
          <p:cNvPr id="8" name="直接连接符 7"/>
          <p:cNvCxnSpPr/>
          <p:nvPr/>
        </p:nvCxnSpPr>
        <p:spPr>
          <a:xfrm>
            <a:off x="4552435" y="2778768"/>
            <a:ext cx="0" cy="3094074"/>
          </a:xfrm>
          <a:prstGeom prst="line">
            <a:avLst/>
          </a:prstGeom>
          <a:ln w="28575">
            <a:solidFill>
              <a:srgbClr val="22ACEC"/>
            </a:solidFill>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4552435" y="3790880"/>
            <a:ext cx="7492123" cy="1983740"/>
          </a:xfrm>
          <a:prstGeom prst="rect">
            <a:avLst/>
          </a:prstGeom>
          <a:noFill/>
        </p:spPr>
        <p:txBody>
          <a:bodyPr wrap="square" rtlCol="0">
            <a:spAutoFit/>
          </a:bodyPr>
          <a:lstStyle/>
          <a:p>
            <a:pPr>
              <a:lnSpc>
                <a:spcPct val="150000"/>
              </a:lnSpc>
            </a:pPr>
            <a:r>
              <a:rPr lang="en-US" altLang="zh-CN" sz="4000" dirty="0">
                <a:latin typeface="Calibri" panose="020F0502020204030204" pitchFamily="34" charset="0"/>
                <a:ea typeface="微软雅黑" panose="020B0503020204020204" charset="-122"/>
                <a:cs typeface="宋体" panose="02010600030101010101" pitchFamily="2" charset="-122"/>
                <a:sym typeface="Arial" panose="020B0604020202020204"/>
              </a:rPr>
              <a:t>New Words and Expressions</a:t>
            </a:r>
          </a:p>
          <a:p>
            <a:pPr>
              <a:lnSpc>
                <a:spcPct val="150000"/>
              </a:lnSpc>
            </a:pPr>
            <a:endParaRPr lang="en-US" altLang="zh-CN" sz="1400" dirty="0">
              <a:solidFill>
                <a:schemeClr val="bg2">
                  <a:lumMod val="50000"/>
                </a:schemeClr>
              </a:solidFill>
              <a:latin typeface="Calibri" panose="020F0502020204030204" pitchFamily="34" charset="0"/>
              <a:ea typeface="微软雅黑" panose="020B0503020204020204" charset="-122"/>
              <a:sym typeface="Arial" panose="020B0604020202020204"/>
            </a:endParaRPr>
          </a:p>
          <a:p>
            <a:pPr>
              <a:lnSpc>
                <a:spcPct val="150000"/>
              </a:lnSpc>
            </a:pPr>
            <a:endParaRPr lang="en-US" altLang="zh-CN" sz="1400" dirty="0">
              <a:solidFill>
                <a:schemeClr val="bg2">
                  <a:lumMod val="50000"/>
                </a:schemeClr>
              </a:solidFill>
              <a:latin typeface="Calibri" panose="020F0502020204030204" pitchFamily="34" charset="0"/>
              <a:ea typeface="微软雅黑" panose="020B0503020204020204" charset="-122"/>
              <a:sym typeface="Arial" panose="020B0604020202020204"/>
            </a:endParaRPr>
          </a:p>
          <a:p>
            <a:pPr>
              <a:lnSpc>
                <a:spcPct val="150000"/>
              </a:lnSpc>
            </a:pPr>
            <a:endParaRPr lang="zh-CN" altLang="en-US" sz="1400" dirty="0">
              <a:solidFill>
                <a:schemeClr val="bg2">
                  <a:lumMod val="50000"/>
                </a:schemeClr>
              </a:solidFill>
              <a:latin typeface="Calibri" panose="020F0502020204030204" pitchFamily="34" charset="0"/>
              <a:ea typeface="微软雅黑" panose="020B0503020204020204" charset="-122"/>
              <a:sym typeface="Arial" panose="020B0604020202020204"/>
            </a:endParaRPr>
          </a:p>
        </p:txBody>
      </p:sp>
      <p:sp>
        <p:nvSpPr>
          <p:cNvPr id="11" name="平行四边形 10"/>
          <p:cNvSpPr/>
          <p:nvPr/>
        </p:nvSpPr>
        <p:spPr>
          <a:xfrm>
            <a:off x="2285973" y="1214423"/>
            <a:ext cx="745739" cy="739515"/>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12" name="平行四边形 11"/>
          <p:cNvSpPr/>
          <p:nvPr/>
        </p:nvSpPr>
        <p:spPr>
          <a:xfrm>
            <a:off x="8953520" y="1285861"/>
            <a:ext cx="745739" cy="739515"/>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Tree>
  </p:cSld>
  <p:clrMapOvr>
    <a:masterClrMapping/>
  </p:clrMapOvr>
  <mc:AlternateContent xmlns:mc="http://schemas.openxmlformats.org/markup-compatibility/2006" xmlns:p14="http://schemas.microsoft.com/office/powerpoint/2010/main">
    <mc:Choice Requires="p14">
      <p:transition spd="med" p14:dur="700" advClick="0" advTm="4475">
        <p:fade/>
      </p:transition>
    </mc:Choice>
    <mc:Fallback xmlns="">
      <p:transition spd="med" advClick="0" advTm="4475">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2073844" y="988485"/>
            <a:ext cx="730885"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Quiz</a:t>
            </a:r>
          </a:p>
        </p:txBody>
      </p:sp>
      <p:sp>
        <p:nvSpPr>
          <p:cNvPr id="23" name="平行四边形 22"/>
          <p:cNvSpPr/>
          <p:nvPr/>
        </p:nvSpPr>
        <p:spPr>
          <a:xfrm>
            <a:off x="3750310" y="871855"/>
            <a:ext cx="3299460" cy="699770"/>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200">
                <a:solidFill>
                  <a:schemeClr val="tx1"/>
                </a:solidFill>
                <a:latin typeface="宋体" panose="02010600030101010101" pitchFamily="2" charset="-122"/>
                <a:ea typeface="宋体" panose="02010600030101010101" pitchFamily="2" charset="-122"/>
                <a:sym typeface="Arial" panose="020B0604020202020204"/>
              </a:rPr>
              <a:t>看图写句子</a:t>
            </a:r>
          </a:p>
        </p:txBody>
      </p:sp>
      <p:cxnSp>
        <p:nvCxnSpPr>
          <p:cNvPr id="13" name="直接连接符 12"/>
          <p:cNvCxnSpPr/>
          <p:nvPr/>
        </p:nvCxnSpPr>
        <p:spPr>
          <a:xfrm>
            <a:off x="3616212" y="4437425"/>
            <a:ext cx="0" cy="1323382"/>
          </a:xfrm>
          <a:prstGeom prst="line">
            <a:avLst/>
          </a:prstGeom>
          <a:noFill/>
          <a:ln w="19050" cap="flat" cmpd="sng" algn="ctr">
            <a:solidFill>
              <a:srgbClr val="7D7D7D">
                <a:lumMod val="20000"/>
                <a:lumOff val="80000"/>
              </a:srgbClr>
            </a:solidFill>
            <a:prstDash val="solid"/>
            <a:miter lim="800000"/>
          </a:ln>
          <a:effectLst/>
        </p:spPr>
      </p:cxn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pic>
        <p:nvPicPr>
          <p:cNvPr id="3" name="图片 2"/>
          <p:cNvPicPr>
            <a:picLocks noChangeAspect="1"/>
          </p:cNvPicPr>
          <p:nvPr/>
        </p:nvPicPr>
        <p:blipFill>
          <a:blip r:embed="rId5"/>
          <a:stretch>
            <a:fillRect/>
          </a:stretch>
        </p:blipFill>
        <p:spPr>
          <a:xfrm>
            <a:off x="327660" y="2236470"/>
            <a:ext cx="6873240" cy="3524250"/>
          </a:xfrm>
          <a:prstGeom prst="rect">
            <a:avLst/>
          </a:prstGeom>
        </p:spPr>
      </p:pic>
      <p:sp>
        <p:nvSpPr>
          <p:cNvPr id="8" name="文本框 7"/>
          <p:cNvSpPr txBox="1"/>
          <p:nvPr/>
        </p:nvSpPr>
        <p:spPr>
          <a:xfrm>
            <a:off x="7916545" y="2625725"/>
            <a:ext cx="3361690" cy="2245360"/>
          </a:xfrm>
          <a:prstGeom prst="rect">
            <a:avLst/>
          </a:prstGeom>
          <a:noFill/>
        </p:spPr>
        <p:txBody>
          <a:bodyPr wrap="square" rtlCol="0">
            <a:spAutoFit/>
          </a:bodyPr>
          <a:lstStyle/>
          <a:p>
            <a:r>
              <a:rPr lang="en-US" altLang="zh-CN" sz="2800">
                <a:latin typeface="Calibri" panose="020F0502020204030204" pitchFamily="34" charset="0"/>
                <a:cs typeface="Calibri" panose="020F0502020204030204" pitchFamily="34" charset="0"/>
              </a:rPr>
              <a:t>Twitter user aged under 35 </a:t>
            </a:r>
            <a:r>
              <a:rPr lang="en-US" altLang="zh-CN" sz="2800">
                <a:solidFill>
                  <a:srgbClr val="FF0000"/>
                </a:solidFill>
                <a:latin typeface="Calibri" panose="020F0502020204030204" pitchFamily="34" charset="0"/>
                <a:cs typeface="Calibri" panose="020F0502020204030204" pitchFamily="34" charset="0"/>
              </a:rPr>
              <a:t>are more likely to</a:t>
            </a:r>
            <a:r>
              <a:rPr lang="en-US" altLang="zh-CN" sz="2800">
                <a:latin typeface="Calibri" panose="020F0502020204030204" pitchFamily="34" charset="0"/>
                <a:cs typeface="Calibri" panose="020F0502020204030204" pitchFamily="34" charset="0"/>
              </a:rPr>
              <a:t> follow brands according to the survey.</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26057">
        <p:fade/>
      </p:transition>
    </mc:Choice>
    <mc:Fallback xmlns="">
      <p:transition spd="med" advClick="0" advTm="26057">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mph" presetSubtype="0" fill="hold" grpId="0" nodeType="clickEffect">
                                  <p:stCondLst>
                                    <p:cond delay="0"/>
                                  </p:stCondLst>
                                  <p:childTnLst>
                                    <p:animEffect transition="out" filter="fade">
                                      <p:cBhvr>
                                        <p:cTn id="11" dur="500" tmFilter="0, 0; .2, .5; .8, .5; 1, 0"/>
                                        <p:tgtEl>
                                          <p:spTgt spid="21"/>
                                        </p:tgtEl>
                                      </p:cBhvr>
                                    </p:animEffect>
                                    <p:animScale>
                                      <p:cBhvr>
                                        <p:cTn id="12"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即学即用</a:t>
            </a:r>
          </a:p>
        </p:txBody>
      </p:sp>
      <p:cxnSp>
        <p:nvCxnSpPr>
          <p:cNvPr id="13" name="直接连接符 12"/>
          <p:cNvCxnSpPr/>
          <p:nvPr/>
        </p:nvCxnSpPr>
        <p:spPr>
          <a:xfrm>
            <a:off x="3616212" y="4437425"/>
            <a:ext cx="0" cy="1323382"/>
          </a:xfrm>
          <a:prstGeom prst="line">
            <a:avLst/>
          </a:prstGeom>
          <a:noFill/>
          <a:ln w="19050" cap="flat" cmpd="sng" algn="ctr">
            <a:solidFill>
              <a:srgbClr val="7D7D7D">
                <a:lumMod val="20000"/>
                <a:lumOff val="80000"/>
              </a:srgbClr>
            </a:solidFill>
            <a:prstDash val="solid"/>
            <a:miter lim="800000"/>
          </a:ln>
          <a:effectLst/>
        </p:spPr>
      </p:cxn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sp>
        <p:nvSpPr>
          <p:cNvPr id="6" name="矩形 5"/>
          <p:cNvSpPr/>
          <p:nvPr/>
        </p:nvSpPr>
        <p:spPr>
          <a:xfrm>
            <a:off x="442595" y="1741805"/>
            <a:ext cx="11524615" cy="4973320"/>
          </a:xfrm>
          <a:prstGeom prst="rect">
            <a:avLst/>
          </a:prstGeom>
          <a:solidFill>
            <a:srgbClr val="E0EC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zh-CN" altLang="en-US" dirty="0">
              <a:latin typeface="Calibri" panose="020F0502020204030204" pitchFamily="34" charset="0"/>
              <a:ea typeface="微软雅黑" panose="020B0503020204020204" charset="-122"/>
              <a:sym typeface="Arial" panose="020B0604020202020204"/>
            </a:endParaRPr>
          </a:p>
        </p:txBody>
      </p:sp>
      <p:sp>
        <p:nvSpPr>
          <p:cNvPr id="12" name="文本框 11"/>
          <p:cNvSpPr txBox="1"/>
          <p:nvPr/>
        </p:nvSpPr>
        <p:spPr>
          <a:xfrm>
            <a:off x="676910" y="1884045"/>
            <a:ext cx="11056620" cy="4831080"/>
          </a:xfrm>
          <a:prstGeom prst="rect">
            <a:avLst/>
          </a:prstGeom>
          <a:noFill/>
        </p:spPr>
        <p:txBody>
          <a:bodyPr wrap="square" rtlCol="0">
            <a:spAutoFit/>
          </a:bodyPr>
          <a:lstStyle/>
          <a:p>
            <a:r>
              <a:rPr lang="en-US" altLang="zh-CN" sz="2800">
                <a:latin typeface="Calibri" panose="020F0502020204030204" pitchFamily="34" charset="0"/>
                <a:cs typeface="Calibri" panose="020F0502020204030204" pitchFamily="34" charset="0"/>
              </a:rPr>
              <a:t>Body language is the _________ part of communication that we use to show our true feelings and emotions, such as amusement, pleasure, _____, and boredom. It includes our posture, our _____ expressions, and our hand gestures. When we are able to "read" these signs, we can use it to our advantage. For example, if someone _________________ when you are talking, it __________ mean that he is bored and not interested in your speech. Being aware of these signs can help you to adjust what you say and how you say it, so you can make him feel more _______ and more interested in your talk. However, it should be noted that body language is not international. ________________ can happen if you make the same gesture in a different country.        </a:t>
            </a:r>
            <a:endParaRPr lang="zh-CN" altLang="en-US" sz="2800">
              <a:latin typeface="Calibri" panose="020F0502020204030204" pitchFamily="34" charset="0"/>
              <a:cs typeface="Calibri" panose="020F0502020204030204" pitchFamily="34" charset="0"/>
            </a:endParaRPr>
          </a:p>
        </p:txBody>
      </p:sp>
      <p:sp>
        <p:nvSpPr>
          <p:cNvPr id="14" name="文本框 13"/>
          <p:cNvSpPr txBox="1"/>
          <p:nvPr/>
        </p:nvSpPr>
        <p:spPr>
          <a:xfrm>
            <a:off x="3860800" y="1884045"/>
            <a:ext cx="1583055" cy="521970"/>
          </a:xfrm>
          <a:prstGeom prst="rect">
            <a:avLst/>
          </a:prstGeom>
          <a:noFill/>
        </p:spPr>
        <p:txBody>
          <a:bodyPr wrap="none" rtlCol="0" anchor="t">
            <a:spAutoFit/>
          </a:bodyPr>
          <a:lstStyle/>
          <a:p>
            <a:pPr algn="l"/>
            <a:r>
              <a:rPr lang="en-US" altLang="zh-CN" sz="2800">
                <a:solidFill>
                  <a:srgbClr val="FF0000"/>
                </a:solidFill>
                <a:latin typeface="Calibri" panose="020F0502020204030204" pitchFamily="34" charset="0"/>
                <a:cs typeface="Calibri" panose="020F0502020204030204" pitchFamily="34" charset="0"/>
                <a:sym typeface="+mn-ea"/>
              </a:rPr>
              <a:t>unspoken</a:t>
            </a:r>
          </a:p>
        </p:txBody>
      </p:sp>
      <p:sp>
        <p:nvSpPr>
          <p:cNvPr id="3" name="文本框 2"/>
          <p:cNvSpPr txBox="1"/>
          <p:nvPr/>
        </p:nvSpPr>
        <p:spPr>
          <a:xfrm>
            <a:off x="10584815" y="2281555"/>
            <a:ext cx="1005205" cy="521970"/>
          </a:xfrm>
          <a:prstGeom prst="rect">
            <a:avLst/>
          </a:prstGeom>
          <a:noFill/>
        </p:spPr>
        <p:txBody>
          <a:bodyPr wrap="none" rtlCol="0" anchor="t">
            <a:spAutoFit/>
          </a:bodyPr>
          <a:lstStyle/>
          <a:p>
            <a:r>
              <a:rPr lang="en-US" sz="2800">
                <a:solidFill>
                  <a:srgbClr val="FF0000"/>
                </a:solidFill>
                <a:latin typeface="Calibri" panose="020F0502020204030204" pitchFamily="34" charset="0"/>
                <a:cs typeface="Calibri" panose="020F0502020204030204" pitchFamily="34" charset="0"/>
                <a:sym typeface="+mn-ea"/>
              </a:rPr>
              <a:t>anger</a:t>
            </a:r>
          </a:p>
        </p:txBody>
      </p:sp>
      <p:sp>
        <p:nvSpPr>
          <p:cNvPr id="4" name="文本框 3"/>
          <p:cNvSpPr txBox="1"/>
          <p:nvPr/>
        </p:nvSpPr>
        <p:spPr>
          <a:xfrm>
            <a:off x="6894195" y="2750185"/>
            <a:ext cx="939165" cy="521970"/>
          </a:xfrm>
          <a:prstGeom prst="rect">
            <a:avLst/>
          </a:prstGeom>
          <a:noFill/>
        </p:spPr>
        <p:txBody>
          <a:bodyPr wrap="none" rtlCol="0" anchor="t">
            <a:spAutoFit/>
          </a:bodyPr>
          <a:lstStyle/>
          <a:p>
            <a:r>
              <a:rPr lang="en-US" sz="2800">
                <a:solidFill>
                  <a:srgbClr val="FF0000"/>
                </a:solidFill>
                <a:latin typeface="Calibri" panose="020F0502020204030204" pitchFamily="34" charset="0"/>
                <a:cs typeface="Calibri" panose="020F0502020204030204" pitchFamily="34" charset="0"/>
                <a:sym typeface="+mn-ea"/>
              </a:rPr>
              <a:t>facial</a:t>
            </a:r>
          </a:p>
        </p:txBody>
      </p:sp>
      <p:sp>
        <p:nvSpPr>
          <p:cNvPr id="5" name="文本框 4"/>
          <p:cNvSpPr txBox="1"/>
          <p:nvPr/>
        </p:nvSpPr>
        <p:spPr>
          <a:xfrm>
            <a:off x="6517823" y="3565525"/>
            <a:ext cx="3171190" cy="521970"/>
          </a:xfrm>
          <a:prstGeom prst="rect">
            <a:avLst/>
          </a:prstGeom>
          <a:noFill/>
        </p:spPr>
        <p:txBody>
          <a:bodyPr wrap="none" rtlCol="0" anchor="t">
            <a:spAutoFit/>
          </a:bodyPr>
          <a:lstStyle/>
          <a:p>
            <a:pPr algn="l"/>
            <a:r>
              <a:rPr lang="en-US" altLang="zh-CN" sz="2800" dirty="0">
                <a:solidFill>
                  <a:srgbClr val="FF0000"/>
                </a:solidFill>
                <a:latin typeface="Calibri" panose="020F0502020204030204" pitchFamily="34" charset="0"/>
                <a:cs typeface="Calibri" panose="020F0502020204030204" pitchFamily="34" charset="0"/>
                <a:sym typeface="+mn-ea"/>
              </a:rPr>
              <a:t>turns his back to you</a:t>
            </a:r>
          </a:p>
        </p:txBody>
      </p:sp>
      <p:sp>
        <p:nvSpPr>
          <p:cNvPr id="7" name="文本框 6"/>
          <p:cNvSpPr txBox="1"/>
          <p:nvPr/>
        </p:nvSpPr>
        <p:spPr>
          <a:xfrm>
            <a:off x="2690404" y="4010404"/>
            <a:ext cx="1601470" cy="521970"/>
          </a:xfrm>
          <a:prstGeom prst="rect">
            <a:avLst/>
          </a:prstGeom>
          <a:noFill/>
        </p:spPr>
        <p:txBody>
          <a:bodyPr wrap="none" rtlCol="0" anchor="t">
            <a:spAutoFit/>
          </a:bodyPr>
          <a:lstStyle/>
          <a:p>
            <a:pPr algn="l"/>
            <a:r>
              <a:rPr lang="en-US" altLang="zh-CN" sz="2800" dirty="0">
                <a:solidFill>
                  <a:srgbClr val="FF0000"/>
                </a:solidFill>
                <a:latin typeface="Calibri" panose="020F0502020204030204" pitchFamily="34" charset="0"/>
                <a:cs typeface="Calibri" panose="020F0502020204030204" pitchFamily="34" charset="0"/>
                <a:sym typeface="+mn-ea"/>
              </a:rPr>
              <a:t>is likely to</a:t>
            </a:r>
          </a:p>
        </p:txBody>
      </p:sp>
      <p:sp>
        <p:nvSpPr>
          <p:cNvPr id="8" name="文本框 7"/>
          <p:cNvSpPr txBox="1"/>
          <p:nvPr/>
        </p:nvSpPr>
        <p:spPr>
          <a:xfrm>
            <a:off x="7607300" y="4838065"/>
            <a:ext cx="1212850" cy="521970"/>
          </a:xfrm>
          <a:prstGeom prst="rect">
            <a:avLst/>
          </a:prstGeom>
          <a:noFill/>
        </p:spPr>
        <p:txBody>
          <a:bodyPr wrap="none" rtlCol="0" anchor="t">
            <a:spAutoFit/>
          </a:bodyPr>
          <a:lstStyle/>
          <a:p>
            <a:pPr algn="l"/>
            <a:r>
              <a:rPr lang="en-US" altLang="zh-CN" sz="2800">
                <a:solidFill>
                  <a:srgbClr val="FF0000"/>
                </a:solidFill>
                <a:latin typeface="Calibri" panose="020F0502020204030204" pitchFamily="34" charset="0"/>
                <a:cs typeface="Calibri" panose="020F0502020204030204" pitchFamily="34" charset="0"/>
                <a:sym typeface="+mn-ea"/>
              </a:rPr>
              <a:t>at ease</a:t>
            </a:r>
          </a:p>
        </p:txBody>
      </p:sp>
      <p:sp>
        <p:nvSpPr>
          <p:cNvPr id="9" name="文本框 8"/>
          <p:cNvSpPr txBox="1"/>
          <p:nvPr/>
        </p:nvSpPr>
        <p:spPr>
          <a:xfrm>
            <a:off x="3367405" y="5742940"/>
            <a:ext cx="2931160" cy="521970"/>
          </a:xfrm>
          <a:prstGeom prst="rect">
            <a:avLst/>
          </a:prstGeom>
          <a:noFill/>
        </p:spPr>
        <p:txBody>
          <a:bodyPr wrap="none" rtlCol="0" anchor="t">
            <a:spAutoFit/>
          </a:bodyPr>
          <a:lstStyle/>
          <a:p>
            <a:pPr algn="l"/>
            <a:r>
              <a:rPr lang="en-US" altLang="zh-CN" sz="2800">
                <a:solidFill>
                  <a:srgbClr val="FF0000"/>
                </a:solidFill>
                <a:latin typeface="Calibri" panose="020F0502020204030204" pitchFamily="34" charset="0"/>
                <a:cs typeface="Calibri" panose="020F0502020204030204" pitchFamily="34" charset="0"/>
                <a:sym typeface="+mn-ea"/>
              </a:rPr>
              <a:t>Misunderstandings</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75600">
        <p:fade/>
      </p:transition>
    </mc:Choice>
    <mc:Fallback xmlns="">
      <p:transition spd="med" advClick="0" advTm="7560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linds(horizontal)">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1"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linds(horizontal)">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26" presetClass="emph" presetSubtype="0" fill="hold" grpId="0" nodeType="clickEffect">
                                  <p:stCondLst>
                                    <p:cond delay="0"/>
                                  </p:stCondLst>
                                  <p:childTnLst>
                                    <p:animEffect transition="out" filter="fade">
                                      <p:cBhvr>
                                        <p:cTn id="41" dur="500" tmFilter="0, 0; .2, .5; .8, .5; 1, 0"/>
                                        <p:tgtEl>
                                          <p:spTgt spid="21"/>
                                        </p:tgtEl>
                                      </p:cBhvr>
                                    </p:animEffect>
                                    <p:animScale>
                                      <p:cBhvr>
                                        <p:cTn id="42"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4" grpId="0"/>
      <p:bldP spid="3" grpId="0"/>
      <p:bldP spid="4" grpId="0"/>
      <p:bldP spid="5" grpId="0"/>
      <p:bldP spid="7" grpId="1"/>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重点单词</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6" name="直接连接符 5"/>
          <p:cNvCxnSpPr/>
          <p:nvPr/>
        </p:nvCxnSpPr>
        <p:spPr>
          <a:xfrm>
            <a:off x="2762432" y="2864435"/>
            <a:ext cx="0" cy="1323382"/>
          </a:xfrm>
          <a:prstGeom prst="line">
            <a:avLst/>
          </a:prstGeom>
          <a:noFill/>
          <a:ln w="19050" cap="flat" cmpd="sng" algn="ctr">
            <a:solidFill>
              <a:srgbClr val="7D7D7D">
                <a:lumMod val="20000"/>
                <a:lumOff val="80000"/>
              </a:srgbClr>
            </a:solidFill>
            <a:prstDash val="solid"/>
            <a:miter lim="800000"/>
          </a:ln>
          <a:effectLst/>
        </p:spPr>
      </p:cxnSp>
      <p:sp>
        <p:nvSpPr>
          <p:cNvPr id="7" name="椭圆 6"/>
          <p:cNvSpPr/>
          <p:nvPr/>
        </p:nvSpPr>
        <p:spPr>
          <a:xfrm>
            <a:off x="1283949" y="2432000"/>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sp>
        <p:nvSpPr>
          <p:cNvPr id="10" name="椭圆 9"/>
          <p:cNvSpPr/>
          <p:nvPr/>
        </p:nvSpPr>
        <p:spPr>
          <a:xfrm>
            <a:off x="1283949" y="394016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cxnSp>
        <p:nvCxnSpPr>
          <p:cNvPr id="13" name="直接连接符 12"/>
          <p:cNvCxnSpPr/>
          <p:nvPr/>
        </p:nvCxnSpPr>
        <p:spPr>
          <a:xfrm>
            <a:off x="2762432" y="4437425"/>
            <a:ext cx="0" cy="1323382"/>
          </a:xfrm>
          <a:prstGeom prst="line">
            <a:avLst/>
          </a:prstGeom>
          <a:noFill/>
          <a:ln w="19050" cap="flat" cmpd="sng" algn="ctr">
            <a:solidFill>
              <a:srgbClr val="7D7D7D">
                <a:lumMod val="20000"/>
                <a:lumOff val="80000"/>
              </a:srgbClr>
            </a:solidFill>
            <a:prstDash val="solid"/>
            <a:miter lim="800000"/>
          </a:ln>
          <a:effectLst/>
        </p:spPr>
      </p:cxnSp>
      <p:sp>
        <p:nvSpPr>
          <p:cNvPr id="14" name="椭圆 13"/>
          <p:cNvSpPr/>
          <p:nvPr/>
        </p:nvSpPr>
        <p:spPr>
          <a:xfrm>
            <a:off x="1283857" y="589796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sp>
        <p:nvSpPr>
          <p:cNvPr id="3" name="矩形 2"/>
          <p:cNvSpPr/>
          <p:nvPr/>
        </p:nvSpPr>
        <p:spPr>
          <a:xfrm>
            <a:off x="2327275" y="1492250"/>
            <a:ext cx="9878060" cy="5323205"/>
          </a:xfrm>
          <a:prstGeom prst="rect">
            <a:avLst/>
          </a:prstGeom>
          <a:noFill/>
        </p:spPr>
        <p:txBody>
          <a:bodyPr wrap="square">
            <a:spAutoFit/>
          </a:bodyPr>
          <a:lstStyle/>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 ________           </a:t>
            </a:r>
            <a:r>
              <a:rPr lang="en-US" sz="2800" dirty="0">
                <a:latin typeface="Times New Roman" panose="02020603050405020304" pitchFamily="18" charset="0"/>
                <a:ea typeface="宋体" panose="02010600030101010101" pitchFamily="2" charset="-122"/>
                <a:cs typeface="Times New Roman" panose="02020603050405020304" pitchFamily="18" charset="0"/>
              </a:rPr>
              <a:t>vt. 代表；象征</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2. ________     	</a:t>
            </a:r>
            <a:r>
              <a:rPr sz="2800" dirty="0">
                <a:latin typeface="Times New Roman" panose="02020603050405020304" pitchFamily="18" charset="0"/>
                <a:ea typeface="宋体" panose="02010600030101010101" pitchFamily="2" charset="-122"/>
                <a:cs typeface="Times New Roman" panose="02020603050405020304" pitchFamily="18" charset="0"/>
              </a:rPr>
              <a:t>vt. &amp; vi. 接近；靠近 n. 接近；方法；途径</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3. ________   	vt. 保护；保卫</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4. ________   	</a:t>
            </a:r>
            <a:r>
              <a:rPr sz="2800" dirty="0">
                <a:latin typeface="Times New Roman" panose="02020603050405020304" pitchFamily="18" charset="0"/>
                <a:ea typeface="宋体" panose="02010600030101010101" pitchFamily="2" charset="-122"/>
                <a:cs typeface="Times New Roman" panose="02020603050405020304" pitchFamily="18" charset="0"/>
              </a:rPr>
              <a:t>adj. 可能的</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5. ________   	</a:t>
            </a:r>
            <a:r>
              <a:rPr sz="2800">
                <a:latin typeface="Times New Roman" panose="02020603050405020304" pitchFamily="18" charset="0"/>
                <a:ea typeface="宋体" panose="02010600030101010101" pitchFamily="2" charset="-122"/>
                <a:cs typeface="Times New Roman" panose="02020603050405020304" pitchFamily="18" charset="0"/>
              </a:rPr>
              <a:t>n. 安逸；舒适 vt. 减轻（痛苦；忧虑）</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6. ________   	</a:t>
            </a:r>
            <a:r>
              <a:rPr sz="2800" dirty="0">
                <a:latin typeface="Times New Roman" panose="02020603050405020304" pitchFamily="18" charset="0"/>
                <a:ea typeface="宋体" panose="02010600030101010101" pitchFamily="2" charset="-122"/>
                <a:cs typeface="Times New Roman" panose="02020603050405020304" pitchFamily="18" charset="0"/>
              </a:rPr>
              <a:t>n. 陈述；说明</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7. ________   	</a:t>
            </a:r>
            <a:r>
              <a:rPr sz="2800" dirty="0">
                <a:latin typeface="Times New Roman" panose="02020603050405020304" pitchFamily="18" charset="0"/>
                <a:ea typeface="宋体" panose="02010600030101010101" pitchFamily="2" charset="-122"/>
                <a:cs typeface="Times New Roman" panose="02020603050405020304" pitchFamily="18" charset="0"/>
              </a:rPr>
              <a:t>vi. &amp; vt. 迎接；问候</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8. ________   	</a:t>
            </a:r>
            <a:r>
              <a:rPr sz="2800" dirty="0">
                <a:latin typeface="Times New Roman" panose="02020603050405020304" pitchFamily="18" charset="0"/>
                <a:ea typeface="宋体" panose="02010600030101010101" pitchFamily="2" charset="-122"/>
                <a:cs typeface="Times New Roman" panose="02020603050405020304" pitchFamily="18" charset="0"/>
              </a:rPr>
              <a:t>n. 宿舍</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9. ________   	n. 飞行；航班</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10.________   	</a:t>
            </a:r>
            <a:r>
              <a:rPr sz="2800" dirty="0">
                <a:latin typeface="Times New Roman" panose="02020603050405020304" pitchFamily="18" charset="0"/>
                <a:ea typeface="宋体" panose="02010600030101010101" pitchFamily="2" charset="-122"/>
                <a:cs typeface="Times New Roman" panose="02020603050405020304" pitchFamily="18" charset="0"/>
              </a:rPr>
              <a:t>adj. 好奇的</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11. ________      	</a:t>
            </a:r>
            <a:r>
              <a:rPr sz="2800">
                <a:latin typeface="Times New Roman" panose="02020603050405020304" pitchFamily="18" charset="0"/>
                <a:ea typeface="宋体" panose="02010600030101010101" pitchFamily="2" charset="-122"/>
                <a:cs typeface="Times New Roman" panose="02020603050405020304" pitchFamily="18" charset="0"/>
              </a:rPr>
              <a:t>adj. 主要的</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12.________   	</a:t>
            </a:r>
            <a:r>
              <a:rPr sz="2800" dirty="0">
                <a:latin typeface="Times New Roman" panose="02020603050405020304" pitchFamily="18" charset="0"/>
                <a:ea typeface="宋体" panose="02010600030101010101" pitchFamily="2" charset="-122"/>
                <a:cs typeface="Times New Roman" panose="02020603050405020304" pitchFamily="18" charset="0"/>
              </a:rPr>
              <a:t>vt. (</a:t>
            </a:r>
            <a:r>
              <a:rPr lang="en-US" sz="2800" dirty="0">
                <a:latin typeface="Times New Roman" panose="02020603050405020304" pitchFamily="18" charset="0"/>
                <a:ea typeface="宋体" panose="02010600030101010101" pitchFamily="2" charset="-122"/>
                <a:cs typeface="Times New Roman" panose="02020603050405020304" pitchFamily="18" charset="0"/>
              </a:rPr>
              <a:t>____________</a:t>
            </a:r>
            <a:r>
              <a:rPr sz="2800" dirty="0">
                <a:latin typeface="Times New Roman" panose="02020603050405020304" pitchFamily="18" charset="0"/>
                <a:ea typeface="宋体" panose="02010600030101010101" pitchFamily="2" charset="-122"/>
                <a:cs typeface="Times New Roman" panose="02020603050405020304" pitchFamily="18" charset="0"/>
              </a:rPr>
              <a:t>, </a:t>
            </a:r>
            <a:r>
              <a:rPr lang="en-US" sz="2800" dirty="0">
                <a:latin typeface="Times New Roman" panose="02020603050405020304" pitchFamily="18" charset="0"/>
                <a:ea typeface="宋体" panose="02010600030101010101" pitchFamily="2" charset="-122"/>
                <a:cs typeface="Times New Roman" panose="02020603050405020304" pitchFamily="18" charset="0"/>
              </a:rPr>
              <a:t>____________</a:t>
            </a:r>
            <a:r>
              <a:rPr sz="2800" dirty="0">
                <a:latin typeface="Times New Roman" panose="02020603050405020304" pitchFamily="18" charset="0"/>
                <a:ea typeface="宋体" panose="02010600030101010101" pitchFamily="2" charset="-122"/>
                <a:cs typeface="Times New Roman" panose="02020603050405020304" pitchFamily="18" charset="0"/>
              </a:rPr>
              <a:t>) 误解</a:t>
            </a:r>
          </a:p>
        </p:txBody>
      </p:sp>
      <p:sp>
        <p:nvSpPr>
          <p:cNvPr id="17" name="TextBox 16"/>
          <p:cNvSpPr txBox="1"/>
          <p:nvPr/>
        </p:nvSpPr>
        <p:spPr>
          <a:xfrm>
            <a:off x="2762432" y="1498600"/>
            <a:ext cx="2127250"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represent</a:t>
            </a:r>
          </a:p>
        </p:txBody>
      </p:sp>
      <p:sp>
        <p:nvSpPr>
          <p:cNvPr id="4" name="TextBox 16"/>
          <p:cNvSpPr txBox="1"/>
          <p:nvPr/>
        </p:nvSpPr>
        <p:spPr>
          <a:xfrm>
            <a:off x="2762432" y="1910080"/>
            <a:ext cx="1949450"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approach</a:t>
            </a:r>
          </a:p>
        </p:txBody>
      </p:sp>
      <p:sp>
        <p:nvSpPr>
          <p:cNvPr id="5" name="TextBox 16"/>
          <p:cNvSpPr txBox="1"/>
          <p:nvPr/>
        </p:nvSpPr>
        <p:spPr>
          <a:xfrm>
            <a:off x="2762432" y="234251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defend</a:t>
            </a:r>
          </a:p>
        </p:txBody>
      </p:sp>
      <p:sp>
        <p:nvSpPr>
          <p:cNvPr id="18" name="TextBox 16"/>
          <p:cNvSpPr txBox="1"/>
          <p:nvPr/>
        </p:nvSpPr>
        <p:spPr>
          <a:xfrm>
            <a:off x="2762432" y="274383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likely</a:t>
            </a:r>
          </a:p>
        </p:txBody>
      </p:sp>
      <p:sp>
        <p:nvSpPr>
          <p:cNvPr id="19" name="TextBox 16"/>
          <p:cNvSpPr txBox="1"/>
          <p:nvPr/>
        </p:nvSpPr>
        <p:spPr>
          <a:xfrm>
            <a:off x="2762432" y="3207204"/>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ease</a:t>
            </a:r>
          </a:p>
        </p:txBody>
      </p:sp>
      <p:sp>
        <p:nvSpPr>
          <p:cNvPr id="20" name="TextBox 16"/>
          <p:cNvSpPr txBox="1"/>
          <p:nvPr/>
        </p:nvSpPr>
        <p:spPr>
          <a:xfrm>
            <a:off x="2762432" y="366585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statement</a:t>
            </a:r>
          </a:p>
        </p:txBody>
      </p:sp>
      <p:sp>
        <p:nvSpPr>
          <p:cNvPr id="24" name="TextBox 16"/>
          <p:cNvSpPr txBox="1"/>
          <p:nvPr/>
        </p:nvSpPr>
        <p:spPr>
          <a:xfrm>
            <a:off x="2762432" y="410527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greet</a:t>
            </a:r>
          </a:p>
        </p:txBody>
      </p:sp>
      <p:sp>
        <p:nvSpPr>
          <p:cNvPr id="25" name="TextBox 16"/>
          <p:cNvSpPr txBox="1"/>
          <p:nvPr/>
        </p:nvSpPr>
        <p:spPr>
          <a:xfrm>
            <a:off x="2762432" y="451929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dormitory </a:t>
            </a:r>
          </a:p>
        </p:txBody>
      </p:sp>
      <p:sp>
        <p:nvSpPr>
          <p:cNvPr id="26" name="TextBox 16"/>
          <p:cNvSpPr txBox="1"/>
          <p:nvPr/>
        </p:nvSpPr>
        <p:spPr>
          <a:xfrm>
            <a:off x="2762432" y="496125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flight </a:t>
            </a:r>
          </a:p>
        </p:txBody>
      </p:sp>
      <p:sp>
        <p:nvSpPr>
          <p:cNvPr id="27" name="TextBox 16"/>
          <p:cNvSpPr txBox="1"/>
          <p:nvPr/>
        </p:nvSpPr>
        <p:spPr>
          <a:xfrm>
            <a:off x="2762432" y="540321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curious</a:t>
            </a:r>
          </a:p>
        </p:txBody>
      </p:sp>
      <p:sp>
        <p:nvSpPr>
          <p:cNvPr id="28" name="TextBox 16"/>
          <p:cNvSpPr txBox="1"/>
          <p:nvPr/>
        </p:nvSpPr>
        <p:spPr>
          <a:xfrm>
            <a:off x="2762432" y="5760720"/>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major</a:t>
            </a:r>
          </a:p>
        </p:txBody>
      </p:sp>
      <p:sp>
        <p:nvSpPr>
          <p:cNvPr id="30" name="TextBox 16"/>
          <p:cNvSpPr txBox="1"/>
          <p:nvPr/>
        </p:nvSpPr>
        <p:spPr>
          <a:xfrm>
            <a:off x="2762432" y="6238875"/>
            <a:ext cx="243522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misunderstand  </a:t>
            </a:r>
          </a:p>
        </p:txBody>
      </p:sp>
      <p:sp>
        <p:nvSpPr>
          <p:cNvPr id="11" name="TextBox 16"/>
          <p:cNvSpPr txBox="1"/>
          <p:nvPr/>
        </p:nvSpPr>
        <p:spPr>
          <a:xfrm>
            <a:off x="5647055" y="6238875"/>
            <a:ext cx="243522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misunderstood  </a:t>
            </a:r>
          </a:p>
        </p:txBody>
      </p:sp>
      <p:sp>
        <p:nvSpPr>
          <p:cNvPr id="12" name="TextBox 16"/>
          <p:cNvSpPr txBox="1"/>
          <p:nvPr/>
        </p:nvSpPr>
        <p:spPr>
          <a:xfrm>
            <a:off x="7918450" y="6249670"/>
            <a:ext cx="243522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misunderstand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51410">
        <p:fade/>
      </p:transition>
    </mc:Choice>
    <mc:Fallback xmlns="">
      <p:transition spd="med" advClick="0" advTm="5141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linds(horizontal)">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linds(horizontal)">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blinds(horizontal)">
                                      <p:cBhvr>
                                        <p:cTn id="21" dur="500"/>
                                        <p:tgtEl>
                                          <p:spTgt spid="18"/>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blinds(horizontal)">
                                      <p:cBhvr>
                                        <p:cTn id="26" dur="500"/>
                                        <p:tgtEl>
                                          <p:spTgt spid="19"/>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blinds(horizontal)">
                                      <p:cBhvr>
                                        <p:cTn id="31" dur="500"/>
                                        <p:tgtEl>
                                          <p:spTgt spid="20"/>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2800"/>
                                  </p:stCondLst>
                                  <p:childTnLst>
                                    <p:set>
                                      <p:cBhvr>
                                        <p:cTn id="35" dur="1" fill="hold">
                                          <p:stCondLst>
                                            <p:cond delay="0"/>
                                          </p:stCondLst>
                                        </p:cTn>
                                        <p:tgtEl>
                                          <p:spTgt spid="24"/>
                                        </p:tgtEl>
                                        <p:attrNameLst>
                                          <p:attrName>style.visibility</p:attrName>
                                        </p:attrNameLst>
                                      </p:cBhvr>
                                      <p:to>
                                        <p:strVal val="visible"/>
                                      </p:to>
                                    </p:set>
                                    <p:animEffect transition="in" filter="blinds(horizontal)">
                                      <p:cBhvr>
                                        <p:cTn id="36" dur="500"/>
                                        <p:tgtEl>
                                          <p:spTgt spid="24"/>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blinds(horizontal)">
                                      <p:cBhvr>
                                        <p:cTn id="41" dur="500"/>
                                        <p:tgtEl>
                                          <p:spTgt spid="25"/>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blinds(horizontal)">
                                      <p:cBhvr>
                                        <p:cTn id="46" dur="500"/>
                                        <p:tgtEl>
                                          <p:spTgt spid="26"/>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27"/>
                                        </p:tgtEl>
                                        <p:attrNameLst>
                                          <p:attrName>style.visibility</p:attrName>
                                        </p:attrNameLst>
                                      </p:cBhvr>
                                      <p:to>
                                        <p:strVal val="visible"/>
                                      </p:to>
                                    </p:set>
                                    <p:animEffect transition="in" filter="blinds(horizontal)">
                                      <p:cBhvr>
                                        <p:cTn id="51" dur="500"/>
                                        <p:tgtEl>
                                          <p:spTgt spid="27"/>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28"/>
                                        </p:tgtEl>
                                        <p:attrNameLst>
                                          <p:attrName>style.visibility</p:attrName>
                                        </p:attrNameLst>
                                      </p:cBhvr>
                                      <p:to>
                                        <p:strVal val="visible"/>
                                      </p:to>
                                    </p:set>
                                    <p:animEffect transition="in" filter="blinds(horizontal)">
                                      <p:cBhvr>
                                        <p:cTn id="56" dur="500"/>
                                        <p:tgtEl>
                                          <p:spTgt spid="28"/>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30"/>
                                        </p:tgtEl>
                                        <p:attrNameLst>
                                          <p:attrName>style.visibility</p:attrName>
                                        </p:attrNameLst>
                                      </p:cBhvr>
                                      <p:to>
                                        <p:strVal val="visible"/>
                                      </p:to>
                                    </p:set>
                                    <p:animEffect transition="in" filter="blinds(horizontal)">
                                      <p:cBhvr>
                                        <p:cTn id="61" dur="500"/>
                                        <p:tgtEl>
                                          <p:spTgt spid="30"/>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11"/>
                                        </p:tgtEl>
                                        <p:attrNameLst>
                                          <p:attrName>style.visibility</p:attrName>
                                        </p:attrNameLst>
                                      </p:cBhvr>
                                      <p:to>
                                        <p:strVal val="visible"/>
                                      </p:to>
                                    </p:set>
                                    <p:animEffect transition="in" filter="blinds(horizontal)">
                                      <p:cBhvr>
                                        <p:cTn id="66" dur="500"/>
                                        <p:tgtEl>
                                          <p:spTgt spid="11"/>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12"/>
                                        </p:tgtEl>
                                        <p:attrNameLst>
                                          <p:attrName>style.visibility</p:attrName>
                                        </p:attrNameLst>
                                      </p:cBhvr>
                                      <p:to>
                                        <p:strVal val="visible"/>
                                      </p:to>
                                    </p:set>
                                    <p:animEffect transition="in" filter="blinds(horizontal)">
                                      <p:cBhvr>
                                        <p:cTn id="71" dur="500"/>
                                        <p:tgtEl>
                                          <p:spTgt spid="12"/>
                                        </p:tgtEl>
                                      </p:cBhvr>
                                    </p:animEffect>
                                  </p:childTnLst>
                                </p:cTn>
                              </p:par>
                            </p:childTnLst>
                          </p:cTn>
                        </p:par>
                      </p:childTnLst>
                    </p:cTn>
                  </p:par>
                  <p:par>
                    <p:cTn id="72" fill="hold">
                      <p:stCondLst>
                        <p:cond delay="indefinite"/>
                      </p:stCondLst>
                      <p:childTnLst>
                        <p:par>
                          <p:cTn id="73" fill="hold">
                            <p:stCondLst>
                              <p:cond delay="0"/>
                            </p:stCondLst>
                            <p:childTnLst>
                              <p:par>
                                <p:cTn id="74" presetID="26" presetClass="emph" presetSubtype="0" fill="hold" grpId="0" nodeType="clickEffect">
                                  <p:stCondLst>
                                    <p:cond delay="0"/>
                                  </p:stCondLst>
                                  <p:childTnLst>
                                    <p:animEffect transition="out" filter="fade">
                                      <p:cBhvr>
                                        <p:cTn id="75" dur="500" tmFilter="0, 0; .2, .5; .8, .5; 1, 0"/>
                                        <p:tgtEl>
                                          <p:spTgt spid="21"/>
                                        </p:tgtEl>
                                      </p:cBhvr>
                                    </p:animEffect>
                                    <p:animScale>
                                      <p:cBhvr>
                                        <p:cTn id="76"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7" grpId="0"/>
      <p:bldP spid="4" grpId="0"/>
      <p:bldP spid="5" grpId="0"/>
      <p:bldP spid="18" grpId="0"/>
      <p:bldP spid="19" grpId="0"/>
      <p:bldP spid="20" grpId="0"/>
      <p:bldP spid="24" grpId="0"/>
      <p:bldP spid="25" grpId="0"/>
      <p:bldP spid="26" grpId="0"/>
      <p:bldP spid="27" grpId="0"/>
      <p:bldP spid="28" grpId="0"/>
      <p:bldP spid="30" grpId="0"/>
      <p:bldP spid="11"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重点单词</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6" name="直接连接符 5"/>
          <p:cNvCxnSpPr/>
          <p:nvPr/>
        </p:nvCxnSpPr>
        <p:spPr>
          <a:xfrm>
            <a:off x="2866390" y="2864435"/>
            <a:ext cx="0" cy="1323382"/>
          </a:xfrm>
          <a:prstGeom prst="line">
            <a:avLst/>
          </a:prstGeom>
          <a:noFill/>
          <a:ln w="19050" cap="flat" cmpd="sng" algn="ctr">
            <a:solidFill>
              <a:srgbClr val="7D7D7D">
                <a:lumMod val="20000"/>
                <a:lumOff val="80000"/>
              </a:srgbClr>
            </a:solidFill>
            <a:prstDash val="solid"/>
            <a:miter lim="800000"/>
          </a:ln>
          <a:effectLst/>
        </p:spPr>
      </p:cxnSp>
      <p:sp>
        <p:nvSpPr>
          <p:cNvPr id="7" name="椭圆 6"/>
          <p:cNvSpPr/>
          <p:nvPr/>
        </p:nvSpPr>
        <p:spPr>
          <a:xfrm>
            <a:off x="1283949" y="2432000"/>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sp>
        <p:nvSpPr>
          <p:cNvPr id="10" name="椭圆 9"/>
          <p:cNvSpPr/>
          <p:nvPr/>
        </p:nvSpPr>
        <p:spPr>
          <a:xfrm>
            <a:off x="1283949" y="394016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cxnSp>
        <p:nvCxnSpPr>
          <p:cNvPr id="13" name="直接连接符 12"/>
          <p:cNvCxnSpPr/>
          <p:nvPr/>
        </p:nvCxnSpPr>
        <p:spPr>
          <a:xfrm>
            <a:off x="2866390" y="4437425"/>
            <a:ext cx="0" cy="1323382"/>
          </a:xfrm>
          <a:prstGeom prst="line">
            <a:avLst/>
          </a:prstGeom>
          <a:noFill/>
          <a:ln w="19050" cap="flat" cmpd="sng" algn="ctr">
            <a:solidFill>
              <a:srgbClr val="7D7D7D">
                <a:lumMod val="20000"/>
                <a:lumOff val="80000"/>
              </a:srgbClr>
            </a:solidFill>
            <a:prstDash val="solid"/>
            <a:miter lim="800000"/>
          </a:ln>
          <a:effectLst/>
        </p:spPr>
      </p:cxnSp>
      <p:sp>
        <p:nvSpPr>
          <p:cNvPr id="14" name="椭圆 13"/>
          <p:cNvSpPr/>
          <p:nvPr/>
        </p:nvSpPr>
        <p:spPr>
          <a:xfrm>
            <a:off x="1283857" y="589796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sp>
        <p:nvSpPr>
          <p:cNvPr id="3" name="矩形 2"/>
          <p:cNvSpPr/>
          <p:nvPr/>
        </p:nvSpPr>
        <p:spPr>
          <a:xfrm>
            <a:off x="2327275" y="1492250"/>
            <a:ext cx="9878060" cy="5323205"/>
          </a:xfrm>
          <a:prstGeom prst="rect">
            <a:avLst/>
          </a:prstGeom>
          <a:noFill/>
        </p:spPr>
        <p:txBody>
          <a:bodyPr wrap="square">
            <a:spAutoFit/>
          </a:bodyPr>
          <a:lstStyle/>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13. ________         </a:t>
            </a:r>
            <a:r>
              <a:rPr sz="2800" dirty="0">
                <a:latin typeface="Times New Roman" panose="02020603050405020304" pitchFamily="18" charset="0"/>
                <a:ea typeface="宋体" panose="02010600030101010101" pitchFamily="2" charset="-122"/>
                <a:cs typeface="Times New Roman" panose="02020603050405020304" pitchFamily="18" charset="0"/>
              </a:rPr>
              <a:t> vi. 猛冲；突进</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14. ________     	 </a:t>
            </a:r>
            <a:r>
              <a:rPr sz="2800" dirty="0">
                <a:latin typeface="Times New Roman" panose="02020603050405020304" pitchFamily="18" charset="0"/>
                <a:ea typeface="宋体" panose="02010600030101010101" pitchFamily="2" charset="-122"/>
                <a:cs typeface="Times New Roman" panose="02020603050405020304" pitchFamily="18" charset="0"/>
              </a:rPr>
              <a:t>n. 成人；成年人 adj. 成人的；成熟的</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15. ________   	</a:t>
            </a:r>
            <a:r>
              <a:rPr sz="2800">
                <a:latin typeface="Times New Roman" panose="02020603050405020304" pitchFamily="18" charset="0"/>
                <a:ea typeface="宋体" panose="02010600030101010101" pitchFamily="2" charset="-122"/>
                <a:cs typeface="Times New Roman" panose="02020603050405020304" pitchFamily="18" charset="0"/>
              </a:rPr>
              <a:t> adj. 口语的</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16. ________   	</a:t>
            </a:r>
            <a:r>
              <a:rPr sz="2800" dirty="0">
                <a:latin typeface="Times New Roman" panose="02020603050405020304" pitchFamily="18" charset="0"/>
                <a:ea typeface="宋体" panose="02010600030101010101" pitchFamily="2" charset="-122"/>
                <a:cs typeface="Times New Roman" panose="02020603050405020304" pitchFamily="18" charset="0"/>
              </a:rPr>
              <a:t> adj. 面部的</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17. ________   	</a:t>
            </a:r>
            <a:r>
              <a:rPr sz="2800">
                <a:latin typeface="Times New Roman" panose="02020603050405020304" pitchFamily="18" charset="0"/>
                <a:ea typeface="宋体" panose="02010600030101010101" pitchFamily="2" charset="-122"/>
                <a:cs typeface="Times New Roman" panose="02020603050405020304" pitchFamily="18" charset="0"/>
              </a:rPr>
              <a:t> n. 作用；功能；职能 vi. 起作用；运转</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18. ________   	 adv. 真实地；真诚地；真正地</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19. ________   	</a:t>
            </a:r>
            <a:r>
              <a:rPr sz="2800" dirty="0">
                <a:latin typeface="Times New Roman" panose="02020603050405020304" pitchFamily="18" charset="0"/>
                <a:ea typeface="宋体" panose="02010600030101010101" pitchFamily="2" charset="-122"/>
                <a:cs typeface="Times New Roman" panose="02020603050405020304" pitchFamily="18" charset="0"/>
              </a:rPr>
              <a:t> adj. 错误的；假的</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20. ________   	</a:t>
            </a:r>
            <a:r>
              <a:rPr sz="2800" dirty="0">
                <a:latin typeface="Times New Roman" panose="02020603050405020304" pitchFamily="18" charset="0"/>
                <a:ea typeface="宋体" panose="02010600030101010101" pitchFamily="2" charset="-122"/>
                <a:cs typeface="Times New Roman" panose="02020603050405020304" pitchFamily="18" charset="0"/>
              </a:rPr>
              <a:t> n. 拳头</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21. ________   	</a:t>
            </a:r>
            <a:r>
              <a:rPr sz="2800" dirty="0">
                <a:latin typeface="Times New Roman" panose="02020603050405020304" pitchFamily="18" charset="0"/>
                <a:ea typeface="宋体" panose="02010600030101010101" pitchFamily="2" charset="-122"/>
                <a:cs typeface="Times New Roman" panose="02020603050405020304" pitchFamily="18" charset="0"/>
              </a:rPr>
              <a:t>vi. 打呵欠</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22.________   	</a:t>
            </a:r>
            <a:r>
              <a:rPr sz="2800" dirty="0">
                <a:latin typeface="Times New Roman" panose="02020603050405020304" pitchFamily="18" charset="0"/>
                <a:ea typeface="宋体" panose="02010600030101010101" pitchFamily="2" charset="-122"/>
                <a:cs typeface="Times New Roman" panose="02020603050405020304" pitchFamily="18" charset="0"/>
              </a:rPr>
              <a:t>adj. 主观的</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23. ________      	</a:t>
            </a:r>
            <a:r>
              <a:rPr sz="2800">
                <a:latin typeface="Times New Roman" panose="02020603050405020304" pitchFamily="18" charset="0"/>
                <a:ea typeface="宋体" panose="02010600030101010101" pitchFamily="2" charset="-122"/>
                <a:cs typeface="Times New Roman" panose="02020603050405020304" pitchFamily="18" charset="0"/>
              </a:rPr>
              <a:t>vi. &amp; vt. 拥抱</a:t>
            </a:r>
          </a:p>
          <a:p>
            <a:pPr>
              <a:lnSpc>
                <a:spcPts val="3400"/>
              </a:lnSpc>
            </a:pPr>
            <a:r>
              <a:rPr lang="en-US" altLang="zh-CN" sz="2800" dirty="0">
                <a:latin typeface="Times New Roman" panose="02020603050405020304" pitchFamily="18" charset="0"/>
                <a:ea typeface="宋体" panose="02010600030101010101" pitchFamily="2" charset="-122"/>
                <a:cs typeface="Times New Roman" panose="02020603050405020304" pitchFamily="18" charset="0"/>
              </a:rPr>
              <a:t>24.________   	</a:t>
            </a:r>
            <a:r>
              <a:rPr sz="2800" dirty="0">
                <a:latin typeface="Times New Roman" panose="02020603050405020304" pitchFamily="18" charset="0"/>
                <a:ea typeface="宋体" panose="02010600030101010101" pitchFamily="2" charset="-122"/>
                <a:cs typeface="Times New Roman" panose="02020603050405020304" pitchFamily="18" charset="0"/>
              </a:rPr>
              <a:t>n. 等级；军衔</a:t>
            </a:r>
          </a:p>
        </p:txBody>
      </p:sp>
      <p:sp>
        <p:nvSpPr>
          <p:cNvPr id="17" name="TextBox 16"/>
          <p:cNvSpPr txBox="1"/>
          <p:nvPr/>
        </p:nvSpPr>
        <p:spPr>
          <a:xfrm>
            <a:off x="2866390" y="1492250"/>
            <a:ext cx="213169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dash</a:t>
            </a:r>
          </a:p>
        </p:txBody>
      </p:sp>
      <p:sp>
        <p:nvSpPr>
          <p:cNvPr id="4" name="TextBox 16"/>
          <p:cNvSpPr txBox="1"/>
          <p:nvPr/>
        </p:nvSpPr>
        <p:spPr>
          <a:xfrm>
            <a:off x="2866390" y="1910080"/>
            <a:ext cx="1949450"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adult</a:t>
            </a:r>
          </a:p>
        </p:txBody>
      </p:sp>
      <p:sp>
        <p:nvSpPr>
          <p:cNvPr id="5" name="TextBox 16"/>
          <p:cNvSpPr txBox="1"/>
          <p:nvPr/>
        </p:nvSpPr>
        <p:spPr>
          <a:xfrm>
            <a:off x="2866390" y="2342515"/>
            <a:ext cx="233108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spoken</a:t>
            </a:r>
          </a:p>
        </p:txBody>
      </p:sp>
      <p:sp>
        <p:nvSpPr>
          <p:cNvPr id="18" name="TextBox 16"/>
          <p:cNvSpPr txBox="1"/>
          <p:nvPr/>
        </p:nvSpPr>
        <p:spPr>
          <a:xfrm>
            <a:off x="2866390" y="2797810"/>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facial </a:t>
            </a:r>
          </a:p>
        </p:txBody>
      </p:sp>
      <p:sp>
        <p:nvSpPr>
          <p:cNvPr id="19" name="TextBox 16"/>
          <p:cNvSpPr txBox="1"/>
          <p:nvPr/>
        </p:nvSpPr>
        <p:spPr>
          <a:xfrm>
            <a:off x="2866390" y="3168015"/>
            <a:ext cx="2145030"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function</a:t>
            </a:r>
          </a:p>
        </p:txBody>
      </p:sp>
      <p:sp>
        <p:nvSpPr>
          <p:cNvPr id="20" name="TextBox 16"/>
          <p:cNvSpPr txBox="1"/>
          <p:nvPr/>
        </p:nvSpPr>
        <p:spPr>
          <a:xfrm>
            <a:off x="2866390" y="366585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truly</a:t>
            </a:r>
          </a:p>
        </p:txBody>
      </p:sp>
      <p:sp>
        <p:nvSpPr>
          <p:cNvPr id="24" name="TextBox 16"/>
          <p:cNvSpPr txBox="1"/>
          <p:nvPr/>
        </p:nvSpPr>
        <p:spPr>
          <a:xfrm>
            <a:off x="2866390" y="410527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false</a:t>
            </a:r>
          </a:p>
        </p:txBody>
      </p:sp>
      <p:sp>
        <p:nvSpPr>
          <p:cNvPr id="25" name="TextBox 16"/>
          <p:cNvSpPr txBox="1"/>
          <p:nvPr/>
        </p:nvSpPr>
        <p:spPr>
          <a:xfrm>
            <a:off x="2866390" y="4490085"/>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fist</a:t>
            </a:r>
          </a:p>
        </p:txBody>
      </p:sp>
      <p:sp>
        <p:nvSpPr>
          <p:cNvPr id="26" name="TextBox 16"/>
          <p:cNvSpPr txBox="1"/>
          <p:nvPr/>
        </p:nvSpPr>
        <p:spPr>
          <a:xfrm>
            <a:off x="2866390" y="4968240"/>
            <a:ext cx="2508250"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yawn</a:t>
            </a:r>
          </a:p>
        </p:txBody>
      </p:sp>
      <p:sp>
        <p:nvSpPr>
          <p:cNvPr id="27" name="TextBox 16"/>
          <p:cNvSpPr txBox="1"/>
          <p:nvPr/>
        </p:nvSpPr>
        <p:spPr>
          <a:xfrm>
            <a:off x="2866390" y="5375910"/>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subjective</a:t>
            </a:r>
          </a:p>
        </p:txBody>
      </p:sp>
      <p:sp>
        <p:nvSpPr>
          <p:cNvPr id="28" name="TextBox 16"/>
          <p:cNvSpPr txBox="1"/>
          <p:nvPr/>
        </p:nvSpPr>
        <p:spPr>
          <a:xfrm>
            <a:off x="2866390" y="5760720"/>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hug</a:t>
            </a:r>
          </a:p>
        </p:txBody>
      </p:sp>
      <p:sp>
        <p:nvSpPr>
          <p:cNvPr id="30" name="TextBox 16"/>
          <p:cNvSpPr txBox="1"/>
          <p:nvPr/>
        </p:nvSpPr>
        <p:spPr>
          <a:xfrm>
            <a:off x="2866390" y="6229350"/>
            <a:ext cx="1948815" cy="521970"/>
          </a:xfrm>
          <a:prstGeom prst="rect">
            <a:avLst/>
          </a:prstGeom>
          <a:noFill/>
        </p:spPr>
        <p:txBody>
          <a:bodyPr wrap="square" rtlCol="0">
            <a:spAutoFit/>
          </a:bodyPr>
          <a:lstStyle/>
          <a:p>
            <a:r>
              <a:rPr lang="en-US" sz="2800" dirty="0">
                <a:solidFill>
                  <a:srgbClr val="FF0000"/>
                </a:solidFill>
                <a:latin typeface="Calibri" panose="020F0502020204030204" pitchFamily="34" charset="0"/>
                <a:cs typeface="Times New Roman" panose="02020603050405020304" pitchFamily="18" charset="0"/>
              </a:rPr>
              <a:t>rank</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49328">
        <p:fade/>
      </p:transition>
    </mc:Choice>
    <mc:Fallback xmlns="">
      <p:transition spd="med" advClick="0" advTm="49328">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linds(horizontal)">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linds(horizontal)">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blinds(horizontal)">
                                      <p:cBhvr>
                                        <p:cTn id="21" dur="500"/>
                                        <p:tgtEl>
                                          <p:spTgt spid="18"/>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blinds(horizontal)">
                                      <p:cBhvr>
                                        <p:cTn id="26" dur="500"/>
                                        <p:tgtEl>
                                          <p:spTgt spid="19"/>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blinds(horizontal)">
                                      <p:cBhvr>
                                        <p:cTn id="31" dur="500"/>
                                        <p:tgtEl>
                                          <p:spTgt spid="20"/>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blinds(horizontal)">
                                      <p:cBhvr>
                                        <p:cTn id="36" dur="500"/>
                                        <p:tgtEl>
                                          <p:spTgt spid="24"/>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blinds(horizontal)">
                                      <p:cBhvr>
                                        <p:cTn id="41" dur="500"/>
                                        <p:tgtEl>
                                          <p:spTgt spid="25"/>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26"/>
                                        </p:tgtEl>
                                        <p:attrNameLst>
                                          <p:attrName>style.visibility</p:attrName>
                                        </p:attrNameLst>
                                      </p:cBhvr>
                                      <p:to>
                                        <p:strVal val="visible"/>
                                      </p:to>
                                    </p:set>
                                    <p:animEffect transition="in" filter="blinds(horizontal)">
                                      <p:cBhvr>
                                        <p:cTn id="46" dur="500"/>
                                        <p:tgtEl>
                                          <p:spTgt spid="26"/>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27"/>
                                        </p:tgtEl>
                                        <p:attrNameLst>
                                          <p:attrName>style.visibility</p:attrName>
                                        </p:attrNameLst>
                                      </p:cBhvr>
                                      <p:to>
                                        <p:strVal val="visible"/>
                                      </p:to>
                                    </p:set>
                                    <p:animEffect transition="in" filter="blinds(horizontal)">
                                      <p:cBhvr>
                                        <p:cTn id="51" dur="500"/>
                                        <p:tgtEl>
                                          <p:spTgt spid="27"/>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28"/>
                                        </p:tgtEl>
                                        <p:attrNameLst>
                                          <p:attrName>style.visibility</p:attrName>
                                        </p:attrNameLst>
                                      </p:cBhvr>
                                      <p:to>
                                        <p:strVal val="visible"/>
                                      </p:to>
                                    </p:set>
                                    <p:animEffect transition="in" filter="blinds(horizontal)">
                                      <p:cBhvr>
                                        <p:cTn id="56" dur="500"/>
                                        <p:tgtEl>
                                          <p:spTgt spid="28"/>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30"/>
                                        </p:tgtEl>
                                        <p:attrNameLst>
                                          <p:attrName>style.visibility</p:attrName>
                                        </p:attrNameLst>
                                      </p:cBhvr>
                                      <p:to>
                                        <p:strVal val="visible"/>
                                      </p:to>
                                    </p:set>
                                    <p:animEffect transition="in" filter="blinds(horizontal)">
                                      <p:cBhvr>
                                        <p:cTn id="61" dur="500"/>
                                        <p:tgtEl>
                                          <p:spTgt spid="30"/>
                                        </p:tgtEl>
                                      </p:cBhvr>
                                    </p:animEffect>
                                  </p:childTnLst>
                                </p:cTn>
                              </p:par>
                            </p:childTnLst>
                          </p:cTn>
                        </p:par>
                      </p:childTnLst>
                    </p:cTn>
                  </p:par>
                  <p:par>
                    <p:cTn id="62" fill="hold">
                      <p:stCondLst>
                        <p:cond delay="indefinite"/>
                      </p:stCondLst>
                      <p:childTnLst>
                        <p:par>
                          <p:cTn id="63" fill="hold">
                            <p:stCondLst>
                              <p:cond delay="0"/>
                            </p:stCondLst>
                            <p:childTnLst>
                              <p:par>
                                <p:cTn id="64" presetID="26" presetClass="emph" presetSubtype="0" fill="hold" grpId="0" nodeType="clickEffect">
                                  <p:stCondLst>
                                    <p:cond delay="0"/>
                                  </p:stCondLst>
                                  <p:childTnLst>
                                    <p:animEffect transition="out" filter="fade">
                                      <p:cBhvr>
                                        <p:cTn id="65" dur="500" tmFilter="0, 0; .2, .5; .8, .5; 1, 0"/>
                                        <p:tgtEl>
                                          <p:spTgt spid="21"/>
                                        </p:tgtEl>
                                      </p:cBhvr>
                                    </p:animEffect>
                                    <p:animScale>
                                      <p:cBhvr>
                                        <p:cTn id="66"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7" grpId="0"/>
      <p:bldP spid="4" grpId="0"/>
      <p:bldP spid="5" grpId="0"/>
      <p:bldP spid="18" grpId="0"/>
      <p:bldP spid="19" grpId="0"/>
      <p:bldP spid="20" grpId="0"/>
      <p:bldP spid="24" grpId="0"/>
      <p:bldP spid="25" grpId="0"/>
      <p:bldP spid="26" grpId="0"/>
      <p:bldP spid="27" grpId="0"/>
      <p:bldP spid="28" grpId="0"/>
      <p:bldP spid="3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派生单词</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6" name="直接连接符 5"/>
          <p:cNvCxnSpPr/>
          <p:nvPr/>
        </p:nvCxnSpPr>
        <p:spPr>
          <a:xfrm>
            <a:off x="1970951" y="2864435"/>
            <a:ext cx="0" cy="1323382"/>
          </a:xfrm>
          <a:prstGeom prst="line">
            <a:avLst/>
          </a:prstGeom>
          <a:noFill/>
          <a:ln w="19050" cap="flat" cmpd="sng" algn="ctr">
            <a:solidFill>
              <a:srgbClr val="7D7D7D">
                <a:lumMod val="20000"/>
                <a:lumOff val="80000"/>
              </a:srgbClr>
            </a:solidFill>
            <a:prstDash val="solid"/>
            <a:miter lim="800000"/>
          </a:ln>
          <a:effectLst/>
        </p:spPr>
      </p:cxnSp>
      <p:sp>
        <p:nvSpPr>
          <p:cNvPr id="7" name="椭圆 6"/>
          <p:cNvSpPr/>
          <p:nvPr/>
        </p:nvSpPr>
        <p:spPr>
          <a:xfrm>
            <a:off x="1283949" y="2432000"/>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sp>
        <p:nvSpPr>
          <p:cNvPr id="10" name="椭圆 9"/>
          <p:cNvSpPr/>
          <p:nvPr/>
        </p:nvSpPr>
        <p:spPr>
          <a:xfrm>
            <a:off x="1283949" y="394016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cxnSp>
        <p:nvCxnSpPr>
          <p:cNvPr id="13" name="直接连接符 12"/>
          <p:cNvCxnSpPr/>
          <p:nvPr/>
        </p:nvCxnSpPr>
        <p:spPr>
          <a:xfrm>
            <a:off x="1970951" y="4437425"/>
            <a:ext cx="0" cy="1323382"/>
          </a:xfrm>
          <a:prstGeom prst="line">
            <a:avLst/>
          </a:prstGeom>
          <a:noFill/>
          <a:ln w="19050" cap="flat" cmpd="sng" algn="ctr">
            <a:solidFill>
              <a:srgbClr val="7D7D7D">
                <a:lumMod val="20000"/>
                <a:lumOff val="80000"/>
              </a:srgbClr>
            </a:solidFill>
            <a:prstDash val="solid"/>
            <a:miter lim="800000"/>
          </a:ln>
          <a:effectLst/>
        </p:spPr>
      </p:cxnSp>
      <p:sp>
        <p:nvSpPr>
          <p:cNvPr id="14" name="椭圆 13"/>
          <p:cNvSpPr/>
          <p:nvPr/>
        </p:nvSpPr>
        <p:spPr>
          <a:xfrm>
            <a:off x="1283857" y="589796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sp>
        <p:nvSpPr>
          <p:cNvPr id="8" name="矩形 7"/>
          <p:cNvSpPr/>
          <p:nvPr/>
        </p:nvSpPr>
        <p:spPr>
          <a:xfrm>
            <a:off x="1541780" y="1776730"/>
            <a:ext cx="11148695" cy="5028565"/>
          </a:xfrm>
          <a:prstGeom prst="rect">
            <a:avLst/>
          </a:prstGeom>
          <a:noFill/>
        </p:spPr>
        <p:txBody>
          <a:bodyPr wrap="square">
            <a:spAutoFit/>
          </a:bodyPr>
          <a:lstStyle/>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1.__________  </a:t>
            </a:r>
            <a:r>
              <a:rPr sz="2400" dirty="0">
                <a:latin typeface="Times New Roman" panose="02020603050405020304" pitchFamily="18" charset="0"/>
                <a:ea typeface="宋体" panose="02010600030101010101" pitchFamily="2" charset="-122"/>
                <a:cs typeface="Times New Roman" panose="02020603050405020304" pitchFamily="18" charset="0"/>
              </a:rPr>
              <a:t>n. 陈述；说明</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    </a:t>
            </a:r>
            <a:r>
              <a:rPr sz="2400" dirty="0">
                <a:latin typeface="Times New Roman" panose="02020603050405020304" pitchFamily="18" charset="0"/>
                <a:ea typeface="宋体" panose="02010600030101010101" pitchFamily="2" charset="-122"/>
                <a:cs typeface="Times New Roman" panose="02020603050405020304" pitchFamily="18" charset="0"/>
              </a:rPr>
              <a:t>v. 说明；陈述</a:t>
            </a: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2.__________ </a:t>
            </a:r>
            <a:r>
              <a:rPr sz="2400" dirty="0">
                <a:latin typeface="Times New Roman" panose="02020603050405020304" pitchFamily="18" charset="0"/>
                <a:ea typeface="宋体" panose="02010600030101010101" pitchFamily="2" charset="-122"/>
                <a:cs typeface="Times New Roman" panose="02020603050405020304" pitchFamily="18" charset="0"/>
              </a:rPr>
              <a:t>vt. 代表；象征</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_____________    </a:t>
            </a:r>
            <a:r>
              <a:rPr lang="en-US" sz="2400" dirty="0">
                <a:latin typeface="Times New Roman" panose="02020603050405020304" pitchFamily="18" charset="0"/>
                <a:ea typeface="宋体" panose="02010600030101010101" pitchFamily="2" charset="-122"/>
                <a:cs typeface="Times New Roman" panose="02020603050405020304" pitchFamily="18" charset="0"/>
              </a:rPr>
              <a:t>n. 代表；销售代表</a:t>
            </a: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3. ________  </a:t>
            </a:r>
            <a:r>
              <a:rPr sz="2400" dirty="0">
                <a:latin typeface="Times New Roman" panose="02020603050405020304" pitchFamily="18" charset="0"/>
                <a:ea typeface="宋体" panose="02010600030101010101" pitchFamily="2" charset="-122"/>
                <a:cs typeface="Times New Roman" panose="02020603050405020304" pitchFamily="18" charset="0"/>
              </a:rPr>
              <a:t> n. 社团；联系；联想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_________   </a:t>
            </a:r>
            <a:r>
              <a:rPr lang="en-US" sz="2400" dirty="0">
                <a:latin typeface="Times New Roman" panose="02020603050405020304" pitchFamily="18" charset="0"/>
                <a:ea typeface="宋体" panose="02010600030101010101" pitchFamily="2" charset="-122"/>
                <a:cs typeface="Times New Roman" panose="02020603050405020304" pitchFamily="18" charset="0"/>
              </a:rPr>
              <a:t>v. 交往；联想</a:t>
            </a: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4.________  </a:t>
            </a:r>
            <a:r>
              <a:rPr sz="2400" dirty="0">
                <a:latin typeface="Times New Roman" panose="02020603050405020304" pitchFamily="18" charset="0"/>
                <a:ea typeface="宋体" panose="02010600030101010101" pitchFamily="2" charset="-122"/>
                <a:cs typeface="Times New Roman" panose="02020603050405020304" pitchFamily="18" charset="0"/>
              </a:rPr>
              <a:t>adj. 好奇的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_________   </a:t>
            </a:r>
            <a:r>
              <a:rPr sz="2400" dirty="0">
                <a:latin typeface="Times New Roman" panose="02020603050405020304" pitchFamily="18" charset="0"/>
                <a:ea typeface="宋体" panose="02010600030101010101" pitchFamily="2" charset="-122"/>
                <a:cs typeface="Times New Roman" panose="02020603050405020304" pitchFamily="18" charset="0"/>
              </a:rPr>
              <a:t>n. 好奇心；求知欲</a:t>
            </a: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5._______  </a:t>
            </a:r>
            <a:r>
              <a:rPr sz="2400" dirty="0">
                <a:latin typeface="Times New Roman" panose="02020603050405020304" pitchFamily="18" charset="0"/>
                <a:ea typeface="宋体" panose="02010600030101010101" pitchFamily="2" charset="-122"/>
                <a:cs typeface="Times New Roman" panose="02020603050405020304" pitchFamily="18" charset="0"/>
              </a:rPr>
              <a:t>vt. 保护；保卫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  </a:t>
            </a:r>
            <a:r>
              <a:rPr lang="en-US" sz="2400" dirty="0">
                <a:latin typeface="Times New Roman" panose="02020603050405020304" pitchFamily="18" charset="0"/>
                <a:ea typeface="宋体" panose="02010600030101010101" pitchFamily="2" charset="-122"/>
                <a:cs typeface="Times New Roman" panose="02020603050405020304" pitchFamily="18" charset="0"/>
              </a:rPr>
              <a:t>n. 防御；保卫</a:t>
            </a: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6.</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______   </a:t>
            </a:r>
            <a:r>
              <a:rPr sz="2400" dirty="0">
                <a:latin typeface="Times New Roman" panose="02020603050405020304" pitchFamily="18" charset="0"/>
                <a:ea typeface="宋体" panose="02010600030101010101" pitchFamily="2" charset="-122"/>
                <a:cs typeface="Times New Roman" panose="02020603050405020304" pitchFamily="18" charset="0"/>
              </a:rPr>
              <a:t>adj. </a:t>
            </a:r>
            <a:r>
              <a:rPr sz="2400" dirty="0" err="1">
                <a:latin typeface="Times New Roman" panose="02020603050405020304" pitchFamily="18" charset="0"/>
                <a:ea typeface="宋体" panose="02010600030101010101" pitchFamily="2" charset="-122"/>
                <a:cs typeface="Times New Roman" panose="02020603050405020304" pitchFamily="18" charset="0"/>
              </a:rPr>
              <a:t>主要的</a:t>
            </a:r>
            <a:r>
              <a:rPr sz="2400" dirty="0">
                <a:latin typeface="Times New Roman" panose="02020603050405020304" pitchFamily="18" charset="0"/>
                <a:ea typeface="宋体" panose="02010600030101010101" pitchFamily="2" charset="-122"/>
                <a:cs typeface="Times New Roman" panose="02020603050405020304" pitchFamily="18" charset="0"/>
              </a:rPr>
              <a:t>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_________   </a:t>
            </a:r>
            <a:r>
              <a:rPr lang="en-US" sz="2400" dirty="0">
                <a:latin typeface="Times New Roman" panose="02020603050405020304" pitchFamily="18" charset="0"/>
                <a:ea typeface="宋体" panose="02010600030101010101" pitchFamily="2" charset="-122"/>
                <a:cs typeface="Times New Roman" panose="02020603050405020304" pitchFamily="18" charset="0"/>
              </a:rPr>
              <a:t>n. 大多数；大部分</a:t>
            </a: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7.______  </a:t>
            </a:r>
            <a:r>
              <a:rPr sz="2400" dirty="0">
                <a:latin typeface="Times New Roman" panose="02020603050405020304" pitchFamily="18" charset="0"/>
                <a:ea typeface="宋体" panose="02010600030101010101" pitchFamily="2" charset="-122"/>
                <a:cs typeface="Times New Roman" panose="02020603050405020304" pitchFamily="18" charset="0"/>
              </a:rPr>
              <a:t>adv. </a:t>
            </a:r>
            <a:r>
              <a:rPr sz="2400" dirty="0" err="1">
                <a:latin typeface="Times New Roman" panose="02020603050405020304" pitchFamily="18" charset="0"/>
                <a:ea typeface="宋体" panose="02010600030101010101" pitchFamily="2" charset="-122"/>
                <a:cs typeface="Times New Roman" panose="02020603050405020304" pitchFamily="18" charset="0"/>
              </a:rPr>
              <a:t>真实地；真诚</a:t>
            </a:r>
            <a:r>
              <a:rPr lang="zh-CN" sz="2400" dirty="0">
                <a:latin typeface="Times New Roman" panose="02020603050405020304" pitchFamily="18" charset="0"/>
                <a:ea typeface="宋体" panose="02010600030101010101" pitchFamily="2" charset="-122"/>
                <a:cs typeface="Times New Roman" panose="02020603050405020304" pitchFamily="18" charset="0"/>
              </a:rPr>
              <a:t>地</a:t>
            </a:r>
            <a:r>
              <a:rPr sz="2400" dirty="0">
                <a:latin typeface="Times New Roman" panose="02020603050405020304" pitchFamily="18" charset="0"/>
                <a:ea typeface="宋体" panose="02010600030101010101" pitchFamily="2" charset="-122"/>
                <a:cs typeface="Times New Roman" panose="02020603050405020304" pitchFamily="18" charset="0"/>
              </a:rPr>
              <a:t>                  </a:t>
            </a:r>
            <a:r>
              <a:rPr lang="zh-CN" altLang="en-US" sz="2400" dirty="0">
                <a:latin typeface="Times New Roman" panose="02020603050405020304" pitchFamily="18" charset="0"/>
                <a:ea typeface="宋体" panose="02010600030101010101" pitchFamily="2" charset="-122"/>
                <a:cs typeface="Times New Roman" panose="02020603050405020304" pitchFamily="18" charset="0"/>
              </a:rPr>
              <a:t>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  </a:t>
            </a:r>
            <a:r>
              <a:rPr lang="en-US" sz="2400" dirty="0">
                <a:latin typeface="Times New Roman" panose="02020603050405020304" pitchFamily="18" charset="0"/>
                <a:ea typeface="宋体" panose="02010600030101010101" pitchFamily="2" charset="-122"/>
                <a:cs typeface="Times New Roman" panose="02020603050405020304" pitchFamily="18" charset="0"/>
              </a:rPr>
              <a:t>adj. 符合事实的；确实的</a:t>
            </a: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8._________  </a:t>
            </a:r>
            <a:r>
              <a:rPr sz="2400" dirty="0">
                <a:latin typeface="Times New Roman" panose="02020603050405020304" pitchFamily="18" charset="0"/>
                <a:ea typeface="宋体" panose="02010600030101010101" pitchFamily="2" charset="-122"/>
                <a:cs typeface="Times New Roman" panose="02020603050405020304" pitchFamily="18" charset="0"/>
              </a:rPr>
              <a:t>n. 功能 vi. 起作用；运转  </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__________   </a:t>
            </a:r>
            <a:r>
              <a:rPr lang="en-US" sz="2400" dirty="0">
                <a:latin typeface="Times New Roman" panose="02020603050405020304" pitchFamily="18" charset="0"/>
                <a:ea typeface="宋体" panose="02010600030101010101" pitchFamily="2" charset="-122"/>
                <a:cs typeface="Times New Roman" panose="02020603050405020304" pitchFamily="18" charset="0"/>
              </a:rPr>
              <a:t>adj. </a:t>
            </a:r>
            <a:r>
              <a:rPr lang="en-US" sz="2400" dirty="0" err="1">
                <a:latin typeface="Times New Roman" panose="02020603050405020304" pitchFamily="18" charset="0"/>
                <a:ea typeface="宋体" panose="02010600030101010101" pitchFamily="2" charset="-122"/>
                <a:cs typeface="Times New Roman" panose="02020603050405020304" pitchFamily="18" charset="0"/>
              </a:rPr>
              <a:t>实用的；作用的</a:t>
            </a:r>
            <a:endParaRPr lang="en-US" sz="2400" dirty="0">
              <a:latin typeface="Times New Roman" panose="02020603050405020304" pitchFamily="18" charset="0"/>
              <a:ea typeface="宋体" panose="02010600030101010101" pitchFamily="2" charset="-122"/>
              <a:cs typeface="Times New Roman" panose="02020603050405020304" pitchFamily="18" charset="0"/>
            </a:endParaRPr>
          </a:p>
          <a:p>
            <a:pPr>
              <a:lnSpc>
                <a:spcPts val="3500"/>
              </a:lnSpc>
            </a:pP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9.______   </a:t>
            </a:r>
            <a:r>
              <a:rPr sz="2400" dirty="0">
                <a:latin typeface="Times New Roman" panose="02020603050405020304" pitchFamily="18" charset="0"/>
                <a:ea typeface="宋体" panose="02010600030101010101" pitchFamily="2" charset="-122"/>
                <a:cs typeface="Times New Roman" panose="02020603050405020304" pitchFamily="18" charset="0"/>
              </a:rPr>
              <a:t>adj. 面部的</a:t>
            </a:r>
            <a:r>
              <a:rPr lang="en-US" altLang="zh-CN" sz="2400" dirty="0">
                <a:latin typeface="Times New Roman" panose="02020603050405020304" pitchFamily="18" charset="0"/>
                <a:ea typeface="宋体" panose="02010600030101010101" pitchFamily="2" charset="-122"/>
                <a:cs typeface="Times New Roman" panose="02020603050405020304" pitchFamily="18" charset="0"/>
              </a:rPr>
              <a:t>                                       ______    </a:t>
            </a:r>
            <a:r>
              <a:rPr sz="2400" dirty="0">
                <a:latin typeface="Times New Roman" panose="02020603050405020304" pitchFamily="18" charset="0"/>
                <a:ea typeface="宋体" panose="02010600030101010101" pitchFamily="2" charset="-122"/>
                <a:cs typeface="Times New Roman" panose="02020603050405020304" pitchFamily="18" charset="0"/>
              </a:rPr>
              <a:t>n. 脸；面孔</a:t>
            </a:r>
          </a:p>
          <a:p>
            <a:pPr>
              <a:lnSpc>
                <a:spcPts val="3500"/>
              </a:lnSpc>
            </a:pPr>
            <a:r>
              <a:rPr lang="en-US" sz="2400" dirty="0">
                <a:latin typeface="Times New Roman" panose="02020603050405020304" pitchFamily="18" charset="0"/>
                <a:ea typeface="宋体" panose="02010600030101010101" pitchFamily="2" charset="-122"/>
                <a:cs typeface="Times New Roman" panose="02020603050405020304" pitchFamily="18" charset="0"/>
              </a:rPr>
              <a:t>10. ______  </a:t>
            </a:r>
            <a:r>
              <a:rPr sz="2400" dirty="0">
                <a:latin typeface="Times New Roman" panose="02020603050405020304" pitchFamily="18" charset="0"/>
                <a:ea typeface="宋体" panose="02010600030101010101" pitchFamily="2" charset="-122"/>
                <a:cs typeface="Times New Roman" panose="02020603050405020304" pitchFamily="18" charset="0"/>
                <a:sym typeface="+mn-ea"/>
              </a:rPr>
              <a:t> </a:t>
            </a:r>
            <a:r>
              <a:rPr sz="2400" dirty="0">
                <a:latin typeface="Times New Roman" panose="02020603050405020304" pitchFamily="18" charset="0"/>
                <a:ea typeface="宋体" panose="02010600030101010101" pitchFamily="2" charset="-122"/>
                <a:cs typeface="Times New Roman" panose="02020603050405020304" pitchFamily="18" charset="0"/>
              </a:rPr>
              <a:t>adj. </a:t>
            </a:r>
            <a:r>
              <a:rPr sz="2400" dirty="0" err="1">
                <a:latin typeface="Times New Roman" panose="02020603050405020304" pitchFamily="18" charset="0"/>
                <a:ea typeface="宋体" panose="02010600030101010101" pitchFamily="2" charset="-122"/>
                <a:cs typeface="Times New Roman" panose="02020603050405020304" pitchFamily="18" charset="0"/>
              </a:rPr>
              <a:t>可能的</a:t>
            </a:r>
            <a:r>
              <a:rPr lang="en-US" sz="2400" dirty="0">
                <a:latin typeface="Times New Roman" panose="02020603050405020304" pitchFamily="18" charset="0"/>
                <a:ea typeface="宋体" panose="02010600030101010101" pitchFamily="2" charset="-122"/>
                <a:cs typeface="Times New Roman" panose="02020603050405020304" pitchFamily="18" charset="0"/>
              </a:rPr>
              <a:t>                                     _________   </a:t>
            </a:r>
            <a:r>
              <a:rPr sz="2400" dirty="0">
                <a:latin typeface="Times New Roman" panose="02020603050405020304" pitchFamily="18" charset="0"/>
                <a:ea typeface="宋体" panose="02010600030101010101" pitchFamily="2" charset="-122"/>
                <a:cs typeface="Times New Roman" panose="02020603050405020304" pitchFamily="18" charset="0"/>
              </a:rPr>
              <a:t>n. 可能性</a:t>
            </a:r>
          </a:p>
          <a:p>
            <a:pPr>
              <a:lnSpc>
                <a:spcPts val="3500"/>
              </a:lnSpc>
            </a:pPr>
            <a:endParaRPr lang="en-US" sz="24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39" name="TextBox 38"/>
          <p:cNvSpPr txBox="1"/>
          <p:nvPr/>
        </p:nvSpPr>
        <p:spPr>
          <a:xfrm>
            <a:off x="1970951" y="1774190"/>
            <a:ext cx="186245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statement</a:t>
            </a:r>
          </a:p>
        </p:txBody>
      </p:sp>
      <p:sp>
        <p:nvSpPr>
          <p:cNvPr id="9" name="TextBox 38"/>
          <p:cNvSpPr txBox="1"/>
          <p:nvPr/>
        </p:nvSpPr>
        <p:spPr>
          <a:xfrm>
            <a:off x="7412809" y="1774190"/>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state</a:t>
            </a:r>
          </a:p>
        </p:txBody>
      </p:sp>
      <p:sp>
        <p:nvSpPr>
          <p:cNvPr id="11" name="TextBox 38"/>
          <p:cNvSpPr txBox="1"/>
          <p:nvPr/>
        </p:nvSpPr>
        <p:spPr>
          <a:xfrm>
            <a:off x="1970951" y="2272744"/>
            <a:ext cx="1619261"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represent</a:t>
            </a:r>
          </a:p>
        </p:txBody>
      </p:sp>
      <p:sp>
        <p:nvSpPr>
          <p:cNvPr id="12" name="TextBox 38"/>
          <p:cNvSpPr txBox="1"/>
          <p:nvPr/>
        </p:nvSpPr>
        <p:spPr>
          <a:xfrm>
            <a:off x="7412809" y="2234565"/>
            <a:ext cx="2251710"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representative</a:t>
            </a:r>
          </a:p>
        </p:txBody>
      </p:sp>
      <p:sp>
        <p:nvSpPr>
          <p:cNvPr id="15" name="TextBox 38"/>
          <p:cNvSpPr txBox="1"/>
          <p:nvPr/>
        </p:nvSpPr>
        <p:spPr>
          <a:xfrm>
            <a:off x="1970951" y="2679700"/>
            <a:ext cx="181292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association</a:t>
            </a:r>
          </a:p>
        </p:txBody>
      </p:sp>
      <p:sp>
        <p:nvSpPr>
          <p:cNvPr id="16" name="TextBox 38"/>
          <p:cNvSpPr txBox="1"/>
          <p:nvPr/>
        </p:nvSpPr>
        <p:spPr>
          <a:xfrm>
            <a:off x="7412809" y="2695019"/>
            <a:ext cx="1619261"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associate</a:t>
            </a:r>
          </a:p>
        </p:txBody>
      </p:sp>
      <p:sp>
        <p:nvSpPr>
          <p:cNvPr id="29" name="TextBox 38"/>
          <p:cNvSpPr txBox="1"/>
          <p:nvPr/>
        </p:nvSpPr>
        <p:spPr>
          <a:xfrm>
            <a:off x="1970951" y="3193415"/>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curious</a:t>
            </a:r>
          </a:p>
        </p:txBody>
      </p:sp>
      <p:sp>
        <p:nvSpPr>
          <p:cNvPr id="31" name="TextBox 38"/>
          <p:cNvSpPr txBox="1"/>
          <p:nvPr/>
        </p:nvSpPr>
        <p:spPr>
          <a:xfrm>
            <a:off x="7412809" y="3155315"/>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curiosity</a:t>
            </a:r>
          </a:p>
        </p:txBody>
      </p:sp>
      <p:sp>
        <p:nvSpPr>
          <p:cNvPr id="32" name="TextBox 38"/>
          <p:cNvSpPr txBox="1"/>
          <p:nvPr/>
        </p:nvSpPr>
        <p:spPr>
          <a:xfrm>
            <a:off x="1970951" y="3600450"/>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defend</a:t>
            </a:r>
          </a:p>
        </p:txBody>
      </p:sp>
      <p:sp>
        <p:nvSpPr>
          <p:cNvPr id="33" name="TextBox 38"/>
          <p:cNvSpPr txBox="1"/>
          <p:nvPr/>
        </p:nvSpPr>
        <p:spPr>
          <a:xfrm>
            <a:off x="7412809" y="3600450"/>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defence</a:t>
            </a:r>
          </a:p>
        </p:txBody>
      </p:sp>
      <p:sp>
        <p:nvSpPr>
          <p:cNvPr id="34" name="TextBox 38"/>
          <p:cNvSpPr txBox="1"/>
          <p:nvPr/>
        </p:nvSpPr>
        <p:spPr>
          <a:xfrm>
            <a:off x="1970951" y="4060825"/>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major</a:t>
            </a:r>
          </a:p>
        </p:txBody>
      </p:sp>
      <p:sp>
        <p:nvSpPr>
          <p:cNvPr id="35" name="TextBox 38"/>
          <p:cNvSpPr txBox="1"/>
          <p:nvPr/>
        </p:nvSpPr>
        <p:spPr>
          <a:xfrm>
            <a:off x="7412809" y="4060825"/>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majority</a:t>
            </a:r>
          </a:p>
        </p:txBody>
      </p:sp>
      <p:sp>
        <p:nvSpPr>
          <p:cNvPr id="36" name="TextBox 38"/>
          <p:cNvSpPr txBox="1"/>
          <p:nvPr/>
        </p:nvSpPr>
        <p:spPr>
          <a:xfrm>
            <a:off x="1970951" y="4521200"/>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truly</a:t>
            </a:r>
          </a:p>
        </p:txBody>
      </p:sp>
      <p:sp>
        <p:nvSpPr>
          <p:cNvPr id="37" name="TextBox 38"/>
          <p:cNvSpPr txBox="1"/>
          <p:nvPr/>
        </p:nvSpPr>
        <p:spPr>
          <a:xfrm>
            <a:off x="7412809" y="4521200"/>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true</a:t>
            </a:r>
          </a:p>
        </p:txBody>
      </p:sp>
      <p:sp>
        <p:nvSpPr>
          <p:cNvPr id="38" name="TextBox 38"/>
          <p:cNvSpPr txBox="1"/>
          <p:nvPr/>
        </p:nvSpPr>
        <p:spPr>
          <a:xfrm>
            <a:off x="1970951" y="4981575"/>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function</a:t>
            </a:r>
          </a:p>
        </p:txBody>
      </p:sp>
      <p:sp>
        <p:nvSpPr>
          <p:cNvPr id="40" name="TextBox 38"/>
          <p:cNvSpPr txBox="1"/>
          <p:nvPr/>
        </p:nvSpPr>
        <p:spPr>
          <a:xfrm>
            <a:off x="7412809" y="4897755"/>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functional</a:t>
            </a:r>
          </a:p>
        </p:txBody>
      </p:sp>
      <p:sp>
        <p:nvSpPr>
          <p:cNvPr id="41" name="TextBox 38"/>
          <p:cNvSpPr txBox="1"/>
          <p:nvPr/>
        </p:nvSpPr>
        <p:spPr>
          <a:xfrm>
            <a:off x="1970951" y="5387340"/>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facial</a:t>
            </a:r>
          </a:p>
        </p:txBody>
      </p:sp>
      <p:sp>
        <p:nvSpPr>
          <p:cNvPr id="42" name="TextBox 38"/>
          <p:cNvSpPr txBox="1"/>
          <p:nvPr/>
        </p:nvSpPr>
        <p:spPr>
          <a:xfrm>
            <a:off x="7412809" y="5358130"/>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face</a:t>
            </a:r>
          </a:p>
        </p:txBody>
      </p:sp>
      <p:sp>
        <p:nvSpPr>
          <p:cNvPr id="43" name="TextBox 38"/>
          <p:cNvSpPr txBox="1"/>
          <p:nvPr/>
        </p:nvSpPr>
        <p:spPr>
          <a:xfrm>
            <a:off x="1970951" y="5847715"/>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likely</a:t>
            </a:r>
          </a:p>
        </p:txBody>
      </p:sp>
      <p:sp>
        <p:nvSpPr>
          <p:cNvPr id="44" name="TextBox 38"/>
          <p:cNvSpPr txBox="1"/>
          <p:nvPr/>
        </p:nvSpPr>
        <p:spPr>
          <a:xfrm>
            <a:off x="7412809" y="5818505"/>
            <a:ext cx="202247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400" b="0" dirty="0"/>
              <a:t>likelihood</a:t>
            </a:r>
          </a:p>
        </p:txBody>
      </p:sp>
      <p:cxnSp>
        <p:nvCxnSpPr>
          <p:cNvPr id="46" name="直接箭头连接符 45"/>
          <p:cNvCxnSpPr/>
          <p:nvPr/>
        </p:nvCxnSpPr>
        <p:spPr>
          <a:xfrm>
            <a:off x="6992321" y="2115236"/>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直接箭头连接符 46"/>
          <p:cNvCxnSpPr/>
          <p:nvPr/>
        </p:nvCxnSpPr>
        <p:spPr>
          <a:xfrm>
            <a:off x="6992321" y="2501951"/>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8" name="直接箭头连接符 47"/>
          <p:cNvCxnSpPr/>
          <p:nvPr/>
        </p:nvCxnSpPr>
        <p:spPr>
          <a:xfrm>
            <a:off x="6992321" y="2962326"/>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直接箭头连接符 48"/>
          <p:cNvCxnSpPr/>
          <p:nvPr/>
        </p:nvCxnSpPr>
        <p:spPr>
          <a:xfrm>
            <a:off x="6992321" y="3428416"/>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0" name="直接箭头连接符 49"/>
          <p:cNvCxnSpPr/>
          <p:nvPr/>
        </p:nvCxnSpPr>
        <p:spPr>
          <a:xfrm>
            <a:off x="6992321" y="3938321"/>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1" name="直接箭头连接符 50"/>
          <p:cNvCxnSpPr/>
          <p:nvPr/>
        </p:nvCxnSpPr>
        <p:spPr>
          <a:xfrm>
            <a:off x="6992321" y="4290111"/>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2" name="直接箭头连接符 51"/>
          <p:cNvCxnSpPr/>
          <p:nvPr/>
        </p:nvCxnSpPr>
        <p:spPr>
          <a:xfrm>
            <a:off x="6992321" y="4750486"/>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3" name="直接箭头连接符 52"/>
          <p:cNvCxnSpPr/>
          <p:nvPr/>
        </p:nvCxnSpPr>
        <p:spPr>
          <a:xfrm>
            <a:off x="6992321" y="5210861"/>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直接箭头连接符 53"/>
          <p:cNvCxnSpPr/>
          <p:nvPr/>
        </p:nvCxnSpPr>
        <p:spPr>
          <a:xfrm>
            <a:off x="6992321" y="5560746"/>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直接箭头连接符 54"/>
          <p:cNvCxnSpPr/>
          <p:nvPr/>
        </p:nvCxnSpPr>
        <p:spPr>
          <a:xfrm>
            <a:off x="6992321" y="6047791"/>
            <a:ext cx="381003"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51523">
        <p:fade/>
      </p:transition>
    </mc:Choice>
    <mc:Fallback xmlns="">
      <p:transition spd="med" advClick="0" advTm="51523">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 presetClass="entr" presetSubtype="1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blinds(horizontal)">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blinds(horizontal)">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blinds(horizontal)">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5"/>
                                        </p:tgtEl>
                                        <p:attrNameLst>
                                          <p:attrName>style.visibility</p:attrName>
                                        </p:attrNameLst>
                                      </p:cBhvr>
                                      <p:to>
                                        <p:strVal val="visible"/>
                                      </p:to>
                                    </p:set>
                                    <p:animEffect transition="in" filter="blinds(horizontal)">
                                      <p:cBhvr>
                                        <p:cTn id="26" dur="500"/>
                                        <p:tgtEl>
                                          <p:spTgt spid="15"/>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Effect transition="in" filter="blinds(horizontal)">
                                      <p:cBhvr>
                                        <p:cTn id="31" dur="500"/>
                                        <p:tgtEl>
                                          <p:spTgt spid="16"/>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29"/>
                                        </p:tgtEl>
                                        <p:attrNameLst>
                                          <p:attrName>style.visibility</p:attrName>
                                        </p:attrNameLst>
                                      </p:cBhvr>
                                      <p:to>
                                        <p:strVal val="visible"/>
                                      </p:to>
                                    </p:set>
                                    <p:animEffect transition="in" filter="blinds(horizontal)">
                                      <p:cBhvr>
                                        <p:cTn id="36" dur="500"/>
                                        <p:tgtEl>
                                          <p:spTgt spid="29"/>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1"/>
                                        </p:tgtEl>
                                        <p:attrNameLst>
                                          <p:attrName>style.visibility</p:attrName>
                                        </p:attrNameLst>
                                      </p:cBhvr>
                                      <p:to>
                                        <p:strVal val="visible"/>
                                      </p:to>
                                    </p:set>
                                    <p:animEffect transition="in" filter="blinds(horizontal)">
                                      <p:cBhvr>
                                        <p:cTn id="41" dur="500"/>
                                        <p:tgtEl>
                                          <p:spTgt spid="31"/>
                                        </p:tgtEl>
                                      </p:cBhvr>
                                    </p:animEffect>
                                  </p:childTnLst>
                                </p:cTn>
                              </p:par>
                            </p:childTnLst>
                          </p:cTn>
                        </p:par>
                      </p:childTnLst>
                    </p:cTn>
                  </p:par>
                  <p:par>
                    <p:cTn id="42" fill="hold">
                      <p:stCondLst>
                        <p:cond delay="indefinite"/>
                      </p:stCondLst>
                      <p:childTnLst>
                        <p:par>
                          <p:cTn id="43" fill="hold">
                            <p:stCondLst>
                              <p:cond delay="0"/>
                            </p:stCondLst>
                            <p:childTnLst>
                              <p:par>
                                <p:cTn id="44" presetID="3" presetClass="entr" presetSubtype="10" fill="hold" grpId="0" nodeType="clickEffect">
                                  <p:stCondLst>
                                    <p:cond delay="0"/>
                                  </p:stCondLst>
                                  <p:childTnLst>
                                    <p:set>
                                      <p:cBhvr>
                                        <p:cTn id="45" dur="1" fill="hold">
                                          <p:stCondLst>
                                            <p:cond delay="0"/>
                                          </p:stCondLst>
                                        </p:cTn>
                                        <p:tgtEl>
                                          <p:spTgt spid="32"/>
                                        </p:tgtEl>
                                        <p:attrNameLst>
                                          <p:attrName>style.visibility</p:attrName>
                                        </p:attrNameLst>
                                      </p:cBhvr>
                                      <p:to>
                                        <p:strVal val="visible"/>
                                      </p:to>
                                    </p:set>
                                    <p:animEffect transition="in" filter="blinds(horizontal)">
                                      <p:cBhvr>
                                        <p:cTn id="46" dur="500"/>
                                        <p:tgtEl>
                                          <p:spTgt spid="32"/>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33"/>
                                        </p:tgtEl>
                                        <p:attrNameLst>
                                          <p:attrName>style.visibility</p:attrName>
                                        </p:attrNameLst>
                                      </p:cBhvr>
                                      <p:to>
                                        <p:strVal val="visible"/>
                                      </p:to>
                                    </p:set>
                                    <p:animEffect transition="in" filter="blinds(horizontal)">
                                      <p:cBhvr>
                                        <p:cTn id="51" dur="500"/>
                                        <p:tgtEl>
                                          <p:spTgt spid="33"/>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34"/>
                                        </p:tgtEl>
                                        <p:attrNameLst>
                                          <p:attrName>style.visibility</p:attrName>
                                        </p:attrNameLst>
                                      </p:cBhvr>
                                      <p:to>
                                        <p:strVal val="visible"/>
                                      </p:to>
                                    </p:set>
                                    <p:animEffect transition="in" filter="blinds(horizontal)">
                                      <p:cBhvr>
                                        <p:cTn id="56" dur="500"/>
                                        <p:tgtEl>
                                          <p:spTgt spid="34"/>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35"/>
                                        </p:tgtEl>
                                        <p:attrNameLst>
                                          <p:attrName>style.visibility</p:attrName>
                                        </p:attrNameLst>
                                      </p:cBhvr>
                                      <p:to>
                                        <p:strVal val="visible"/>
                                      </p:to>
                                    </p:set>
                                    <p:animEffect transition="in" filter="blinds(horizontal)">
                                      <p:cBhvr>
                                        <p:cTn id="61" dur="500"/>
                                        <p:tgtEl>
                                          <p:spTgt spid="35"/>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36"/>
                                        </p:tgtEl>
                                        <p:attrNameLst>
                                          <p:attrName>style.visibility</p:attrName>
                                        </p:attrNameLst>
                                      </p:cBhvr>
                                      <p:to>
                                        <p:strVal val="visible"/>
                                      </p:to>
                                    </p:set>
                                    <p:animEffect transition="in" filter="blinds(horizontal)">
                                      <p:cBhvr>
                                        <p:cTn id="66" dur="500"/>
                                        <p:tgtEl>
                                          <p:spTgt spid="36"/>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37"/>
                                        </p:tgtEl>
                                        <p:attrNameLst>
                                          <p:attrName>style.visibility</p:attrName>
                                        </p:attrNameLst>
                                      </p:cBhvr>
                                      <p:to>
                                        <p:strVal val="visible"/>
                                      </p:to>
                                    </p:set>
                                    <p:animEffect transition="in" filter="blinds(horizontal)">
                                      <p:cBhvr>
                                        <p:cTn id="71" dur="500"/>
                                        <p:tgtEl>
                                          <p:spTgt spid="37"/>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38"/>
                                        </p:tgtEl>
                                        <p:attrNameLst>
                                          <p:attrName>style.visibility</p:attrName>
                                        </p:attrNameLst>
                                      </p:cBhvr>
                                      <p:to>
                                        <p:strVal val="visible"/>
                                      </p:to>
                                    </p:set>
                                    <p:animEffect transition="in" filter="blinds(horizontal)">
                                      <p:cBhvr>
                                        <p:cTn id="76" dur="500"/>
                                        <p:tgtEl>
                                          <p:spTgt spid="38"/>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grpId="0" nodeType="clickEffect">
                                  <p:stCondLst>
                                    <p:cond delay="0"/>
                                  </p:stCondLst>
                                  <p:childTnLst>
                                    <p:set>
                                      <p:cBhvr>
                                        <p:cTn id="80" dur="1" fill="hold">
                                          <p:stCondLst>
                                            <p:cond delay="0"/>
                                          </p:stCondLst>
                                        </p:cTn>
                                        <p:tgtEl>
                                          <p:spTgt spid="40"/>
                                        </p:tgtEl>
                                        <p:attrNameLst>
                                          <p:attrName>style.visibility</p:attrName>
                                        </p:attrNameLst>
                                      </p:cBhvr>
                                      <p:to>
                                        <p:strVal val="visible"/>
                                      </p:to>
                                    </p:set>
                                    <p:animEffect transition="in" filter="blinds(horizontal)">
                                      <p:cBhvr>
                                        <p:cTn id="81" dur="500"/>
                                        <p:tgtEl>
                                          <p:spTgt spid="40"/>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grpId="0" nodeType="clickEffect">
                                  <p:stCondLst>
                                    <p:cond delay="0"/>
                                  </p:stCondLst>
                                  <p:childTnLst>
                                    <p:set>
                                      <p:cBhvr>
                                        <p:cTn id="85" dur="1" fill="hold">
                                          <p:stCondLst>
                                            <p:cond delay="0"/>
                                          </p:stCondLst>
                                        </p:cTn>
                                        <p:tgtEl>
                                          <p:spTgt spid="41"/>
                                        </p:tgtEl>
                                        <p:attrNameLst>
                                          <p:attrName>style.visibility</p:attrName>
                                        </p:attrNameLst>
                                      </p:cBhvr>
                                      <p:to>
                                        <p:strVal val="visible"/>
                                      </p:to>
                                    </p:set>
                                    <p:animEffect transition="in" filter="blinds(horizontal)">
                                      <p:cBhvr>
                                        <p:cTn id="86" dur="500"/>
                                        <p:tgtEl>
                                          <p:spTgt spid="41"/>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grpId="0" nodeType="clickEffect">
                                  <p:stCondLst>
                                    <p:cond delay="0"/>
                                  </p:stCondLst>
                                  <p:childTnLst>
                                    <p:set>
                                      <p:cBhvr>
                                        <p:cTn id="90" dur="1" fill="hold">
                                          <p:stCondLst>
                                            <p:cond delay="0"/>
                                          </p:stCondLst>
                                        </p:cTn>
                                        <p:tgtEl>
                                          <p:spTgt spid="42"/>
                                        </p:tgtEl>
                                        <p:attrNameLst>
                                          <p:attrName>style.visibility</p:attrName>
                                        </p:attrNameLst>
                                      </p:cBhvr>
                                      <p:to>
                                        <p:strVal val="visible"/>
                                      </p:to>
                                    </p:set>
                                    <p:animEffect transition="in" filter="blinds(horizontal)">
                                      <p:cBhvr>
                                        <p:cTn id="91" dur="500"/>
                                        <p:tgtEl>
                                          <p:spTgt spid="42"/>
                                        </p:tgtEl>
                                      </p:cBhvr>
                                    </p:animEffect>
                                  </p:childTnLst>
                                </p:cTn>
                              </p:par>
                            </p:childTnLst>
                          </p:cTn>
                        </p:par>
                      </p:childTnLst>
                    </p:cTn>
                  </p:par>
                  <p:par>
                    <p:cTn id="92" fill="hold">
                      <p:stCondLst>
                        <p:cond delay="indefinite"/>
                      </p:stCondLst>
                      <p:childTnLst>
                        <p:par>
                          <p:cTn id="93" fill="hold">
                            <p:stCondLst>
                              <p:cond delay="0"/>
                            </p:stCondLst>
                            <p:childTnLst>
                              <p:par>
                                <p:cTn id="94" presetID="3" presetClass="entr" presetSubtype="10" fill="hold" grpId="0" nodeType="clickEffect">
                                  <p:stCondLst>
                                    <p:cond delay="0"/>
                                  </p:stCondLst>
                                  <p:childTnLst>
                                    <p:set>
                                      <p:cBhvr>
                                        <p:cTn id="95" dur="1" fill="hold">
                                          <p:stCondLst>
                                            <p:cond delay="0"/>
                                          </p:stCondLst>
                                        </p:cTn>
                                        <p:tgtEl>
                                          <p:spTgt spid="43"/>
                                        </p:tgtEl>
                                        <p:attrNameLst>
                                          <p:attrName>style.visibility</p:attrName>
                                        </p:attrNameLst>
                                      </p:cBhvr>
                                      <p:to>
                                        <p:strVal val="visible"/>
                                      </p:to>
                                    </p:set>
                                    <p:animEffect transition="in" filter="blinds(horizontal)">
                                      <p:cBhvr>
                                        <p:cTn id="96" dur="500"/>
                                        <p:tgtEl>
                                          <p:spTgt spid="43"/>
                                        </p:tgtEl>
                                      </p:cBhvr>
                                    </p:animEffect>
                                  </p:childTnLst>
                                </p:cTn>
                              </p:par>
                            </p:childTnLst>
                          </p:cTn>
                        </p:par>
                      </p:childTnLst>
                    </p:cTn>
                  </p:par>
                  <p:par>
                    <p:cTn id="97" fill="hold">
                      <p:stCondLst>
                        <p:cond delay="indefinite"/>
                      </p:stCondLst>
                      <p:childTnLst>
                        <p:par>
                          <p:cTn id="98" fill="hold">
                            <p:stCondLst>
                              <p:cond delay="0"/>
                            </p:stCondLst>
                            <p:childTnLst>
                              <p:par>
                                <p:cTn id="99" presetID="3" presetClass="entr" presetSubtype="10" fill="hold" grpId="0" nodeType="clickEffect">
                                  <p:stCondLst>
                                    <p:cond delay="0"/>
                                  </p:stCondLst>
                                  <p:childTnLst>
                                    <p:set>
                                      <p:cBhvr>
                                        <p:cTn id="100" dur="1" fill="hold">
                                          <p:stCondLst>
                                            <p:cond delay="0"/>
                                          </p:stCondLst>
                                        </p:cTn>
                                        <p:tgtEl>
                                          <p:spTgt spid="44"/>
                                        </p:tgtEl>
                                        <p:attrNameLst>
                                          <p:attrName>style.visibility</p:attrName>
                                        </p:attrNameLst>
                                      </p:cBhvr>
                                      <p:to>
                                        <p:strVal val="visible"/>
                                      </p:to>
                                    </p:set>
                                    <p:animEffect transition="in" filter="blinds(horizontal)">
                                      <p:cBhvr>
                                        <p:cTn id="101" dur="500"/>
                                        <p:tgtEl>
                                          <p:spTgt spid="44"/>
                                        </p:tgtEl>
                                      </p:cBhvr>
                                    </p:animEffect>
                                  </p:childTnLst>
                                </p:cTn>
                              </p:par>
                            </p:childTnLst>
                          </p:cTn>
                        </p:par>
                      </p:childTnLst>
                    </p:cTn>
                  </p:par>
                  <p:par>
                    <p:cTn id="102" fill="hold">
                      <p:stCondLst>
                        <p:cond delay="indefinite"/>
                      </p:stCondLst>
                      <p:childTnLst>
                        <p:par>
                          <p:cTn id="103" fill="hold">
                            <p:stCondLst>
                              <p:cond delay="0"/>
                            </p:stCondLst>
                            <p:childTnLst>
                              <p:par>
                                <p:cTn id="104" presetID="26" presetClass="emph" presetSubtype="0" fill="hold" grpId="0" nodeType="clickEffect">
                                  <p:stCondLst>
                                    <p:cond delay="0"/>
                                  </p:stCondLst>
                                  <p:childTnLst>
                                    <p:animEffect transition="out" filter="fade">
                                      <p:cBhvr>
                                        <p:cTn id="105" dur="500" tmFilter="0, 0; .2, .5; .8, .5; 1, 0"/>
                                        <p:tgtEl>
                                          <p:spTgt spid="21"/>
                                        </p:tgtEl>
                                      </p:cBhvr>
                                    </p:animEffect>
                                    <p:animScale>
                                      <p:cBhvr>
                                        <p:cTn id="106"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39" grpId="0"/>
      <p:bldP spid="9" grpId="0"/>
      <p:bldP spid="11" grpId="0"/>
      <p:bldP spid="12" grpId="0"/>
      <p:bldP spid="15" grpId="0"/>
      <p:bldP spid="16" grpId="0"/>
      <p:bldP spid="29" grpId="0"/>
      <p:bldP spid="31" grpId="0"/>
      <p:bldP spid="32" grpId="0"/>
      <p:bldP spid="33" grpId="0"/>
      <p:bldP spid="34" grpId="0"/>
      <p:bldP spid="35" grpId="0"/>
      <p:bldP spid="36" grpId="0"/>
      <p:bldP spid="37" grpId="0"/>
      <p:bldP spid="38" grpId="0"/>
      <p:bldP spid="40" grpId="0"/>
      <p:bldP spid="41" grpId="0"/>
      <p:bldP spid="42" grpId="0"/>
      <p:bldP spid="43" grpId="0"/>
      <p:bldP spid="4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重点短语</a:t>
            </a:r>
            <a:endParaRPr lang="en-US" altLang="zh-CN"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endParaRP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6" name="直接连接符 5"/>
          <p:cNvCxnSpPr/>
          <p:nvPr/>
        </p:nvCxnSpPr>
        <p:spPr>
          <a:xfrm>
            <a:off x="2139315" y="2864435"/>
            <a:ext cx="0" cy="1323382"/>
          </a:xfrm>
          <a:prstGeom prst="line">
            <a:avLst/>
          </a:prstGeom>
          <a:noFill/>
          <a:ln w="19050" cap="flat" cmpd="sng" algn="ctr">
            <a:solidFill>
              <a:srgbClr val="7D7D7D">
                <a:lumMod val="20000"/>
                <a:lumOff val="80000"/>
              </a:srgbClr>
            </a:solidFill>
            <a:prstDash val="solid"/>
            <a:miter lim="800000"/>
          </a:ln>
          <a:effectLst/>
        </p:spPr>
      </p:cxnSp>
      <p:sp>
        <p:nvSpPr>
          <p:cNvPr id="7" name="椭圆 6"/>
          <p:cNvSpPr/>
          <p:nvPr/>
        </p:nvSpPr>
        <p:spPr>
          <a:xfrm>
            <a:off x="1283949" y="2432000"/>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sp>
        <p:nvSpPr>
          <p:cNvPr id="10" name="椭圆 9"/>
          <p:cNvSpPr/>
          <p:nvPr/>
        </p:nvSpPr>
        <p:spPr>
          <a:xfrm>
            <a:off x="1283949" y="394016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cxnSp>
        <p:nvCxnSpPr>
          <p:cNvPr id="13" name="直接连接符 12"/>
          <p:cNvCxnSpPr/>
          <p:nvPr/>
        </p:nvCxnSpPr>
        <p:spPr>
          <a:xfrm>
            <a:off x="2139315" y="4437425"/>
            <a:ext cx="0" cy="1323382"/>
          </a:xfrm>
          <a:prstGeom prst="line">
            <a:avLst/>
          </a:prstGeom>
          <a:noFill/>
          <a:ln w="19050" cap="flat" cmpd="sng" algn="ctr">
            <a:solidFill>
              <a:srgbClr val="7D7D7D">
                <a:lumMod val="20000"/>
                <a:lumOff val="80000"/>
              </a:srgbClr>
            </a:solidFill>
            <a:prstDash val="solid"/>
            <a:miter lim="800000"/>
          </a:ln>
          <a:effectLst/>
        </p:spPr>
      </p:cxnSp>
      <p:sp>
        <p:nvSpPr>
          <p:cNvPr id="14" name="椭圆 13"/>
          <p:cNvSpPr/>
          <p:nvPr/>
        </p:nvSpPr>
        <p:spPr>
          <a:xfrm>
            <a:off x="1283857" y="589796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sp>
        <p:nvSpPr>
          <p:cNvPr id="8" name="矩形 7"/>
          <p:cNvSpPr/>
          <p:nvPr/>
        </p:nvSpPr>
        <p:spPr>
          <a:xfrm>
            <a:off x="1727747" y="2534124"/>
            <a:ext cx="10058400" cy="3271520"/>
          </a:xfrm>
          <a:prstGeom prst="rect">
            <a:avLst/>
          </a:prstGeom>
          <a:noFill/>
        </p:spPr>
        <p:txBody>
          <a:bodyPr wrap="square">
            <a:spAutoFit/>
          </a:bodyPr>
          <a:lstStyle/>
          <a:p>
            <a:pPr>
              <a:lnSpc>
                <a:spcPts val="3100"/>
              </a:lnSpc>
            </a:pPr>
            <a:r>
              <a:rPr lang="en-US" altLang="zh-CN" sz="2800" dirty="0">
                <a:latin typeface="宋体" panose="02010600030101010101" pitchFamily="2" charset="-122"/>
                <a:ea typeface="宋体" panose="02010600030101010101" pitchFamily="2" charset="-122"/>
                <a:cs typeface="Times New Roman" panose="02020603050405020304" pitchFamily="18" charset="0"/>
              </a:rPr>
              <a:t>1.________________   </a:t>
            </a:r>
            <a:r>
              <a:rPr lang="zh-CN" altLang="en-US" sz="2800" dirty="0">
                <a:latin typeface="宋体" panose="02010600030101010101" pitchFamily="2" charset="-122"/>
                <a:ea typeface="宋体" panose="02010600030101010101" pitchFamily="2" charset="-122"/>
                <a:cs typeface="Times New Roman" panose="02020603050405020304" pitchFamily="18" charset="0"/>
              </a:rPr>
              <a:t>    </a:t>
            </a:r>
            <a:r>
              <a:rPr sz="2800" dirty="0">
                <a:latin typeface="宋体" panose="02010600030101010101" pitchFamily="2" charset="-122"/>
                <a:ea typeface="宋体" panose="02010600030101010101" pitchFamily="2" charset="-122"/>
                <a:cs typeface="Times New Roman" panose="02020603050405020304" pitchFamily="18" charset="0"/>
              </a:rPr>
              <a:t>保卫……以免受</a:t>
            </a:r>
            <a:r>
              <a:rPr lang="zh-CN" altLang="en-US" sz="2800" dirty="0">
                <a:latin typeface="宋体" panose="02010600030101010101" pitchFamily="2" charset="-122"/>
                <a:ea typeface="宋体" panose="02010600030101010101" pitchFamily="2" charset="-122"/>
                <a:cs typeface="Times New Roman" panose="02020603050405020304" pitchFamily="18" charset="0"/>
              </a:rPr>
              <a:t> </a:t>
            </a:r>
            <a:endParaRPr lang="en-US" altLang="zh-CN" sz="2800" dirty="0">
              <a:latin typeface="宋体" panose="02010600030101010101" pitchFamily="2" charset="-122"/>
              <a:ea typeface="宋体" panose="02010600030101010101" pitchFamily="2" charset="-122"/>
              <a:cs typeface="Times New Roman" panose="02020603050405020304" pitchFamily="18" charset="0"/>
            </a:endParaRPr>
          </a:p>
          <a:p>
            <a:pPr>
              <a:lnSpc>
                <a:spcPts val="3100"/>
              </a:lnSpc>
            </a:pPr>
            <a:r>
              <a:rPr lang="en-US" altLang="zh-CN" sz="2800" dirty="0">
                <a:latin typeface="宋体" panose="02010600030101010101" pitchFamily="2" charset="-122"/>
                <a:ea typeface="宋体" panose="02010600030101010101" pitchFamily="2" charset="-122"/>
                <a:cs typeface="Times New Roman" panose="02020603050405020304" pitchFamily="18" charset="0"/>
              </a:rPr>
              <a:t>2.________________       </a:t>
            </a:r>
            <a:r>
              <a:rPr lang="zh-CN" altLang="en-US" sz="2800" dirty="0">
                <a:latin typeface="宋体" panose="02010600030101010101" pitchFamily="2" charset="-122"/>
                <a:ea typeface="宋体" panose="02010600030101010101" pitchFamily="2" charset="-122"/>
                <a:cs typeface="Times New Roman" panose="02020603050405020304" pitchFamily="18" charset="0"/>
              </a:rPr>
              <a:t>很可能……；有希望……</a:t>
            </a:r>
          </a:p>
          <a:p>
            <a:pPr>
              <a:lnSpc>
                <a:spcPts val="3100"/>
              </a:lnSpc>
            </a:pPr>
            <a:r>
              <a:rPr lang="en-US" altLang="zh-CN" sz="2800" dirty="0">
                <a:latin typeface="宋体" panose="02010600030101010101" pitchFamily="2" charset="-122"/>
                <a:ea typeface="宋体" panose="02010600030101010101" pitchFamily="2" charset="-122"/>
                <a:cs typeface="Times New Roman" panose="02020603050405020304" pitchFamily="18" charset="0"/>
              </a:rPr>
              <a:t>3.________________       </a:t>
            </a:r>
            <a:r>
              <a:rPr sz="2800" dirty="0">
                <a:latin typeface="宋体" panose="02010600030101010101" pitchFamily="2" charset="-122"/>
                <a:ea typeface="宋体" panose="02010600030101010101" pitchFamily="2" charset="-122"/>
                <a:cs typeface="Times New Roman" panose="02020603050405020304" pitchFamily="18" charset="0"/>
              </a:rPr>
              <a:t>总的来说；通常</a:t>
            </a:r>
          </a:p>
          <a:p>
            <a:pPr>
              <a:lnSpc>
                <a:spcPts val="3100"/>
              </a:lnSpc>
            </a:pPr>
            <a:r>
              <a:rPr lang="en-US" altLang="zh-CN" sz="2800" dirty="0">
                <a:latin typeface="宋体" panose="02010600030101010101" pitchFamily="2" charset="-122"/>
                <a:ea typeface="宋体" panose="02010600030101010101" pitchFamily="2" charset="-122"/>
                <a:cs typeface="Times New Roman" panose="02020603050405020304" pitchFamily="18" charset="0"/>
              </a:rPr>
              <a:t>4.________________       </a:t>
            </a:r>
            <a:r>
              <a:rPr lang="zh-CN" altLang="en-US" sz="2800" dirty="0">
                <a:latin typeface="宋体" panose="02010600030101010101" pitchFamily="2" charset="-122"/>
                <a:ea typeface="宋体" panose="02010600030101010101" pitchFamily="2" charset="-122"/>
                <a:cs typeface="Times New Roman" panose="02020603050405020304" pitchFamily="18" charset="0"/>
              </a:rPr>
              <a:t>舒适；快活；自由自在</a:t>
            </a:r>
          </a:p>
          <a:p>
            <a:pPr>
              <a:lnSpc>
                <a:spcPts val="3100"/>
              </a:lnSpc>
            </a:pPr>
            <a:r>
              <a:rPr lang="en-US" altLang="zh-CN" sz="2800" dirty="0">
                <a:latin typeface="宋体" panose="02010600030101010101" pitchFamily="2" charset="-122"/>
                <a:ea typeface="宋体" panose="02010600030101010101" pitchFamily="2" charset="-122"/>
                <a:cs typeface="Times New Roman" panose="02020603050405020304" pitchFamily="18" charset="0"/>
              </a:rPr>
              <a:t>5.________________       </a:t>
            </a:r>
            <a:r>
              <a:rPr sz="2800" dirty="0">
                <a:latin typeface="宋体" panose="02010600030101010101" pitchFamily="2" charset="-122"/>
                <a:ea typeface="宋体" panose="02010600030101010101" pitchFamily="2" charset="-122"/>
                <a:cs typeface="Times New Roman" panose="02020603050405020304" pitchFamily="18" charset="0"/>
              </a:rPr>
              <a:t>丢脸</a:t>
            </a:r>
            <a:r>
              <a:rPr lang="en-US" altLang="zh-CN" sz="2800" dirty="0">
                <a:latin typeface="宋体" panose="02010600030101010101" pitchFamily="2" charset="-122"/>
                <a:ea typeface="宋体" panose="02010600030101010101" pitchFamily="2" charset="-122"/>
                <a:cs typeface="Times New Roman" panose="02020603050405020304" pitchFamily="18" charset="0"/>
              </a:rPr>
              <a:t>   </a:t>
            </a:r>
          </a:p>
          <a:p>
            <a:pPr>
              <a:lnSpc>
                <a:spcPts val="3100"/>
              </a:lnSpc>
            </a:pPr>
            <a:r>
              <a:rPr lang="en-US" altLang="zh-CN" sz="2800" dirty="0">
                <a:latin typeface="宋体" panose="02010600030101010101" pitchFamily="2" charset="-122"/>
                <a:ea typeface="宋体" panose="02010600030101010101" pitchFamily="2" charset="-122"/>
                <a:cs typeface="Times New Roman" panose="02020603050405020304" pitchFamily="18" charset="0"/>
              </a:rPr>
              <a:t>6.________________       </a:t>
            </a:r>
            <a:r>
              <a:rPr lang="zh-CN" altLang="en-US" sz="2800" dirty="0">
                <a:latin typeface="宋体" panose="02010600030101010101" pitchFamily="2" charset="-122"/>
                <a:ea typeface="宋体" panose="02010600030101010101" pitchFamily="2" charset="-122"/>
                <a:cs typeface="Times New Roman" panose="02020603050405020304" pitchFamily="18" charset="0"/>
              </a:rPr>
              <a:t>背对；背弃</a:t>
            </a:r>
            <a:r>
              <a:rPr lang="en-US" altLang="zh-CN" sz="2800" dirty="0">
                <a:latin typeface="宋体" panose="02010600030101010101" pitchFamily="2" charset="-122"/>
                <a:ea typeface="宋体" panose="02010600030101010101" pitchFamily="2" charset="-122"/>
                <a:cs typeface="Times New Roman" panose="02020603050405020304" pitchFamily="18" charset="0"/>
              </a:rPr>
              <a:t>    </a:t>
            </a:r>
          </a:p>
          <a:p>
            <a:pPr>
              <a:lnSpc>
                <a:spcPts val="3100"/>
              </a:lnSpc>
            </a:pPr>
            <a:endParaRPr lang="zh-CN" altLang="en-US" sz="2800" dirty="0">
              <a:latin typeface="宋体" panose="02010600030101010101" pitchFamily="2" charset="-122"/>
              <a:ea typeface="宋体" panose="02010600030101010101" pitchFamily="2" charset="-122"/>
              <a:cs typeface="Times New Roman" panose="02020603050405020304" pitchFamily="18" charset="0"/>
            </a:endParaRPr>
          </a:p>
          <a:p>
            <a:pPr>
              <a:lnSpc>
                <a:spcPts val="3100"/>
              </a:lnSpc>
            </a:pPr>
            <a:endParaRPr lang="en-US" altLang="zh-CN" sz="2800" dirty="0">
              <a:latin typeface="Times New Roman" panose="02020603050405020304" pitchFamily="18" charset="0"/>
              <a:ea typeface="宋体" panose="02010600030101010101" pitchFamily="2" charset="-122"/>
              <a:cs typeface="Times New Roman" panose="02020603050405020304" pitchFamily="18" charset="0"/>
            </a:endParaRPr>
          </a:p>
        </p:txBody>
      </p:sp>
      <p:sp>
        <p:nvSpPr>
          <p:cNvPr id="15" name="TextBox 14"/>
          <p:cNvSpPr txBox="1"/>
          <p:nvPr/>
        </p:nvSpPr>
        <p:spPr>
          <a:xfrm>
            <a:off x="2139315" y="2432050"/>
            <a:ext cx="2873375" cy="521970"/>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altLang="zh-CN" sz="2800" b="0" dirty="0"/>
              <a:t>defend against</a:t>
            </a:r>
          </a:p>
        </p:txBody>
      </p:sp>
      <p:sp>
        <p:nvSpPr>
          <p:cNvPr id="16" name="TextBox 15"/>
          <p:cNvSpPr txBox="1"/>
          <p:nvPr/>
        </p:nvSpPr>
        <p:spPr>
          <a:xfrm>
            <a:off x="2139315" y="2864485"/>
            <a:ext cx="3608070" cy="521970"/>
          </a:xfrm>
          <a:prstGeom prst="rect">
            <a:avLst/>
          </a:prstGeom>
          <a:noFill/>
        </p:spPr>
        <p:txBody>
          <a:bodyPr wrap="square" rtlCol="0">
            <a:spAutoFit/>
          </a:bodyPr>
          <a:lstStyle>
            <a:defPPr>
              <a:defRPr lang="zh-CN"/>
            </a:defPPr>
            <a:lvl1pPr>
              <a:defRPr sz="2400" b="0">
                <a:solidFill>
                  <a:srgbClr val="FF0000"/>
                </a:solidFill>
                <a:latin typeface="Calibri" panose="020F0502020204030204" pitchFamily="34" charset="0"/>
                <a:cs typeface="Times New Roman" panose="02020603050405020304" pitchFamily="18" charset="0"/>
              </a:defRPr>
            </a:lvl1pPr>
          </a:lstStyle>
          <a:p>
            <a:r>
              <a:rPr lang="en-US" sz="2800" dirty="0"/>
              <a:t>be likely to</a:t>
            </a:r>
          </a:p>
        </p:txBody>
      </p:sp>
      <p:sp>
        <p:nvSpPr>
          <p:cNvPr id="9" name="TextBox 16"/>
          <p:cNvSpPr txBox="1"/>
          <p:nvPr/>
        </p:nvSpPr>
        <p:spPr>
          <a:xfrm>
            <a:off x="2139315" y="3266950"/>
            <a:ext cx="3429024" cy="521970"/>
          </a:xfrm>
          <a:prstGeom prst="rect">
            <a:avLst/>
          </a:prstGeom>
          <a:noFill/>
        </p:spPr>
        <p:txBody>
          <a:bodyPr wrap="square" rtlCol="0">
            <a:spAutoFit/>
          </a:bodyPr>
          <a:lstStyle>
            <a:defPPr>
              <a:defRPr lang="zh-CN"/>
            </a:defPPr>
            <a:lvl1pPr>
              <a:defRPr sz="2400" b="0">
                <a:solidFill>
                  <a:srgbClr val="FF0000"/>
                </a:solidFill>
                <a:latin typeface="Calibri" panose="020F0502020204030204" pitchFamily="34" charset="0"/>
                <a:cs typeface="Times New Roman" panose="02020603050405020304" pitchFamily="18" charset="0"/>
              </a:defRPr>
            </a:lvl1pPr>
          </a:lstStyle>
          <a:p>
            <a:r>
              <a:rPr lang="en-US" altLang="zh-CN" sz="2800" dirty="0"/>
              <a:t>in general</a:t>
            </a:r>
          </a:p>
        </p:txBody>
      </p:sp>
      <p:sp>
        <p:nvSpPr>
          <p:cNvPr id="11" name="TextBox 17"/>
          <p:cNvSpPr txBox="1"/>
          <p:nvPr/>
        </p:nvSpPr>
        <p:spPr>
          <a:xfrm>
            <a:off x="2139315" y="3683635"/>
            <a:ext cx="3468370" cy="521970"/>
          </a:xfrm>
          <a:prstGeom prst="rect">
            <a:avLst/>
          </a:prstGeom>
          <a:noFill/>
        </p:spPr>
        <p:txBody>
          <a:bodyPr wrap="square" rtlCol="0">
            <a:spAutoFit/>
          </a:bodyPr>
          <a:lstStyle>
            <a:defPPr>
              <a:defRPr lang="zh-CN"/>
            </a:defPPr>
            <a:lvl1pPr>
              <a:defRPr sz="2400" b="0">
                <a:solidFill>
                  <a:srgbClr val="FF0000"/>
                </a:solidFill>
                <a:latin typeface="Calibri" panose="020F0502020204030204" pitchFamily="34" charset="0"/>
                <a:cs typeface="Times New Roman" panose="02020603050405020304" pitchFamily="18" charset="0"/>
              </a:defRPr>
            </a:lvl1pPr>
          </a:lstStyle>
          <a:p>
            <a:r>
              <a:rPr lang="en-US" altLang="zh-CN" sz="2800" dirty="0"/>
              <a:t>at ease</a:t>
            </a:r>
          </a:p>
        </p:txBody>
      </p:sp>
      <p:sp>
        <p:nvSpPr>
          <p:cNvPr id="12" name="TextBox 18"/>
          <p:cNvSpPr txBox="1"/>
          <p:nvPr/>
        </p:nvSpPr>
        <p:spPr>
          <a:xfrm>
            <a:off x="2139315" y="4097369"/>
            <a:ext cx="2952771" cy="521970"/>
          </a:xfrm>
          <a:prstGeom prst="rect">
            <a:avLst/>
          </a:prstGeom>
          <a:noFill/>
        </p:spPr>
        <p:txBody>
          <a:bodyPr wrap="square" rtlCol="0">
            <a:spAutoFit/>
          </a:bodyPr>
          <a:lstStyle>
            <a:defPPr>
              <a:defRPr lang="zh-CN"/>
            </a:defPPr>
            <a:lvl1pPr>
              <a:defRPr sz="2400" b="0">
                <a:solidFill>
                  <a:srgbClr val="FF0000"/>
                </a:solidFill>
                <a:latin typeface="Calibri" panose="020F0502020204030204" pitchFamily="34" charset="0"/>
                <a:cs typeface="Times New Roman" panose="02020603050405020304" pitchFamily="18" charset="0"/>
              </a:defRPr>
            </a:lvl1pPr>
          </a:lstStyle>
          <a:p>
            <a:r>
              <a:rPr lang="en-US" altLang="zh-CN" sz="2800" dirty="0"/>
              <a:t>lose face</a:t>
            </a:r>
          </a:p>
        </p:txBody>
      </p:sp>
      <p:sp>
        <p:nvSpPr>
          <p:cNvPr id="29" name="TextBox 18"/>
          <p:cNvSpPr txBox="1"/>
          <p:nvPr/>
        </p:nvSpPr>
        <p:spPr>
          <a:xfrm>
            <a:off x="2139315" y="4437094"/>
            <a:ext cx="2952771" cy="521970"/>
          </a:xfrm>
          <a:prstGeom prst="rect">
            <a:avLst/>
          </a:prstGeom>
          <a:noFill/>
        </p:spPr>
        <p:txBody>
          <a:bodyPr wrap="square" rtlCol="0">
            <a:spAutoFit/>
          </a:bodyPr>
          <a:lstStyle>
            <a:defPPr>
              <a:defRPr lang="zh-CN"/>
            </a:defPPr>
            <a:lvl1pPr>
              <a:defRPr sz="2400" b="0">
                <a:solidFill>
                  <a:srgbClr val="FF0000"/>
                </a:solidFill>
                <a:latin typeface="Calibri" panose="020F0502020204030204" pitchFamily="34" charset="0"/>
                <a:cs typeface="Times New Roman" panose="02020603050405020304" pitchFamily="18" charset="0"/>
              </a:defRPr>
            </a:lvl1pPr>
          </a:lstStyle>
          <a:p>
            <a:r>
              <a:rPr lang="en-US" altLang="zh-CN" sz="2800" dirty="0"/>
              <a:t>turn one’s back to</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25893">
        <p:fade/>
      </p:transition>
    </mc:Choice>
    <mc:Fallback xmlns="">
      <p:transition spd="med" advClick="0" advTm="25893">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6" presetClass="emph" presetSubtype="0" fill="hold" grpId="0" nodeType="clickEffect">
                                  <p:stCondLst>
                                    <p:cond delay="0"/>
                                  </p:stCondLst>
                                  <p:childTnLst>
                                    <p:animEffect transition="out" filter="fade">
                                      <p:cBhvr>
                                        <p:cTn id="30" dur="500" tmFilter="0, 0; .2, .5; .8, .5; 1, 0"/>
                                        <p:tgtEl>
                                          <p:spTgt spid="21"/>
                                        </p:tgtEl>
                                      </p:cBhvr>
                                    </p:animEffect>
                                    <p:animScale>
                                      <p:cBhvr>
                                        <p:cTn id="31"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15" grpId="0"/>
      <p:bldP spid="16" grpId="0"/>
      <p:bldP spid="9" grpId="0"/>
      <p:bldP spid="11" grpId="0"/>
      <p:bldP spid="12" grpId="0"/>
      <p:bldP spid="2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词义释义</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6" name="直接连接符 5"/>
          <p:cNvCxnSpPr/>
          <p:nvPr/>
        </p:nvCxnSpPr>
        <p:spPr>
          <a:xfrm>
            <a:off x="3627099" y="2864435"/>
            <a:ext cx="0" cy="1323382"/>
          </a:xfrm>
          <a:prstGeom prst="line">
            <a:avLst/>
          </a:prstGeom>
          <a:noFill/>
          <a:ln w="19050" cap="flat" cmpd="sng" algn="ctr">
            <a:solidFill>
              <a:srgbClr val="7D7D7D">
                <a:lumMod val="20000"/>
                <a:lumOff val="80000"/>
              </a:srgbClr>
            </a:solidFill>
            <a:prstDash val="solid"/>
            <a:miter lim="800000"/>
          </a:ln>
          <a:effectLst/>
        </p:spPr>
      </p:cxnSp>
      <p:sp>
        <p:nvSpPr>
          <p:cNvPr id="7" name="椭圆 6"/>
          <p:cNvSpPr/>
          <p:nvPr/>
        </p:nvSpPr>
        <p:spPr>
          <a:xfrm>
            <a:off x="1283949" y="2432000"/>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sp>
        <p:nvSpPr>
          <p:cNvPr id="10" name="椭圆 9"/>
          <p:cNvSpPr/>
          <p:nvPr/>
        </p:nvSpPr>
        <p:spPr>
          <a:xfrm>
            <a:off x="1283949" y="394016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cxnSp>
        <p:nvCxnSpPr>
          <p:cNvPr id="13" name="直接连接符 12"/>
          <p:cNvCxnSpPr/>
          <p:nvPr/>
        </p:nvCxnSpPr>
        <p:spPr>
          <a:xfrm>
            <a:off x="3616212" y="4437425"/>
            <a:ext cx="0" cy="1323382"/>
          </a:xfrm>
          <a:prstGeom prst="line">
            <a:avLst/>
          </a:prstGeom>
          <a:noFill/>
          <a:ln w="19050" cap="flat" cmpd="sng" algn="ctr">
            <a:solidFill>
              <a:srgbClr val="7D7D7D">
                <a:lumMod val="20000"/>
                <a:lumOff val="80000"/>
              </a:srgbClr>
            </a:solidFill>
            <a:prstDash val="solid"/>
            <a:miter lim="800000"/>
          </a:ln>
          <a:effectLst/>
        </p:spPr>
      </p:cxnSp>
      <p:sp>
        <p:nvSpPr>
          <p:cNvPr id="14" name="椭圆 13"/>
          <p:cNvSpPr/>
          <p:nvPr/>
        </p:nvSpPr>
        <p:spPr>
          <a:xfrm>
            <a:off x="1283857" y="5897967"/>
            <a:ext cx="257564" cy="247650"/>
          </a:xfrm>
          <a:prstGeom prst="ellipse">
            <a:avLst/>
          </a:prstGeom>
          <a:solidFill>
            <a:srgbClr val="22ACEC"/>
          </a:solidFill>
          <a:ln w="19050" cap="flat" cmpd="sng" algn="ctr">
            <a:solidFill>
              <a:srgbClr val="7D7D7D">
                <a:lumMod val="20000"/>
                <a:lumOff val="8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Arial" panose="020B0604020202020204"/>
              <a:ea typeface="微软雅黑" panose="020B0503020204020204" charset="-122"/>
              <a:sym typeface="Arial" panose="020B0604020202020204"/>
            </a:endParaRPr>
          </a:p>
        </p:txBody>
      </p: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sp>
        <p:nvSpPr>
          <p:cNvPr id="5" name="TextBox 4"/>
          <p:cNvSpPr txBox="1"/>
          <p:nvPr/>
        </p:nvSpPr>
        <p:spPr>
          <a:xfrm>
            <a:off x="1541780" y="1571625"/>
            <a:ext cx="10451465" cy="5262245"/>
          </a:xfrm>
          <a:prstGeom prst="rect">
            <a:avLst/>
          </a:prstGeom>
          <a:solidFill>
            <a:schemeClr val="bg1">
              <a:alpha val="77000"/>
            </a:schemeClr>
          </a:solidFill>
        </p:spPr>
        <p:txBody>
          <a:bodyPr wrap="square" rtlCol="0">
            <a:spAutoFit/>
          </a:bodyPr>
          <a:lstStyle>
            <a:defPPr>
              <a:defRPr lang="zh-CN"/>
            </a:defPPr>
            <a:lvl1pPr marL="342900" indent="-342900">
              <a:lnSpc>
                <a:spcPts val="3500"/>
              </a:lnSpc>
              <a:buAutoNum type="arabicPeriod"/>
              <a:defRPr sz="2800">
                <a:latin typeface="Calibri" panose="020F0502020204030204" pitchFamily="34" charset="0"/>
                <a:cs typeface="Times New Roman" panose="02020603050405020304" pitchFamily="18" charset="0"/>
              </a:defRPr>
            </a:lvl1pPr>
          </a:lstStyle>
          <a:p>
            <a:pPr fontAlgn="auto">
              <a:lnSpc>
                <a:spcPct val="100000"/>
              </a:lnSpc>
            </a:pPr>
            <a:r>
              <a:rPr lang="en-US" altLang="zh-CN" sz="2400" dirty="0"/>
              <a:t>________________  situation in which a comment, an instruction, etc. is not understood correctly</a:t>
            </a:r>
          </a:p>
          <a:p>
            <a:pPr fontAlgn="auto">
              <a:lnSpc>
                <a:spcPct val="100000"/>
              </a:lnSpc>
            </a:pPr>
            <a:r>
              <a:rPr lang="en-US" altLang="zh-CN" sz="2400" dirty="0"/>
              <a:t>____________ either side of the face below the eyes</a:t>
            </a:r>
          </a:p>
          <a:p>
            <a:pPr fontAlgn="auto">
              <a:lnSpc>
                <a:spcPct val="100000"/>
              </a:lnSpc>
            </a:pPr>
            <a:r>
              <a:rPr lang="en-US" altLang="zh-CN" sz="2400" dirty="0"/>
              <a:t>____________  </a:t>
            </a:r>
            <a:r>
              <a:rPr lang="en-US" altLang="zh-CN" sz="2400"/>
              <a:t>to open your mouth wide and breathe in deeply through it, usually because you are tired or bored</a:t>
            </a:r>
          </a:p>
          <a:p>
            <a:pPr fontAlgn="auto">
              <a:lnSpc>
                <a:spcPct val="100000"/>
              </a:lnSpc>
            </a:pPr>
            <a:r>
              <a:rPr lang="en-US" altLang="zh-CN" sz="2400" dirty="0"/>
              <a:t>____________  a room for several people to sleep in, especially in a school or other institution</a:t>
            </a:r>
          </a:p>
          <a:p>
            <a:pPr fontAlgn="auto">
              <a:lnSpc>
                <a:spcPct val="100000"/>
              </a:lnSpc>
            </a:pPr>
            <a:r>
              <a:rPr lang="en-US" altLang="zh-CN" sz="2400" dirty="0"/>
              <a:t>____________  a hand when it is tightly closed with the fingers bent into the palm</a:t>
            </a:r>
          </a:p>
          <a:p>
            <a:pPr fontAlgn="auto">
              <a:lnSpc>
                <a:spcPct val="100000"/>
              </a:lnSpc>
            </a:pPr>
            <a:r>
              <a:rPr lang="en-US" altLang="zh-CN" sz="2400" dirty="0"/>
              <a:t>____________  a place where two roads meet and cross each other</a:t>
            </a:r>
          </a:p>
          <a:p>
            <a:pPr fontAlgn="auto">
              <a:lnSpc>
                <a:spcPct val="100000"/>
              </a:lnSpc>
            </a:pPr>
            <a:r>
              <a:rPr lang="en-US" altLang="zh-CN" sz="2400" dirty="0"/>
              <a:t>____________  </a:t>
            </a:r>
            <a:r>
              <a:rPr lang="en-US" altLang="zh-CN" sz="2400"/>
              <a:t>something that you say or write that gives information or an opinion</a:t>
            </a:r>
          </a:p>
          <a:p>
            <a:pPr fontAlgn="auto">
              <a:lnSpc>
                <a:spcPct val="100000"/>
              </a:lnSpc>
            </a:pPr>
            <a:r>
              <a:rPr lang="en-US" altLang="zh-CN" sz="2400"/>
              <a:t>____________   a place where food and drink are served in a factory, a school, etc.</a:t>
            </a:r>
          </a:p>
        </p:txBody>
      </p:sp>
      <p:sp>
        <p:nvSpPr>
          <p:cNvPr id="9" name="TextBox 14"/>
          <p:cNvSpPr txBox="1"/>
          <p:nvPr/>
        </p:nvSpPr>
        <p:spPr>
          <a:xfrm>
            <a:off x="1978025" y="5190490"/>
            <a:ext cx="198945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sz="2400" b="0" dirty="0">
                <a:sym typeface="+mn-ea"/>
              </a:rPr>
              <a:t>statement</a:t>
            </a:r>
          </a:p>
        </p:txBody>
      </p:sp>
      <p:sp>
        <p:nvSpPr>
          <p:cNvPr id="3" name="TextBox 14"/>
          <p:cNvSpPr txBox="1"/>
          <p:nvPr/>
        </p:nvSpPr>
        <p:spPr>
          <a:xfrm>
            <a:off x="1945005" y="3369310"/>
            <a:ext cx="198945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sz="2400" b="0" dirty="0">
                <a:sym typeface="+mn-ea"/>
              </a:rPr>
              <a:t>dormitory</a:t>
            </a:r>
          </a:p>
        </p:txBody>
      </p:sp>
      <p:sp>
        <p:nvSpPr>
          <p:cNvPr id="17" name="TextBox 14"/>
          <p:cNvSpPr txBox="1"/>
          <p:nvPr/>
        </p:nvSpPr>
        <p:spPr>
          <a:xfrm>
            <a:off x="1978025" y="5948680"/>
            <a:ext cx="198945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sz="2400" b="0" dirty="0">
                <a:sym typeface="+mn-ea"/>
              </a:rPr>
              <a:t>canteen</a:t>
            </a:r>
          </a:p>
        </p:txBody>
      </p:sp>
      <p:sp>
        <p:nvSpPr>
          <p:cNvPr id="18" name="TextBox 14"/>
          <p:cNvSpPr txBox="1"/>
          <p:nvPr/>
        </p:nvSpPr>
        <p:spPr>
          <a:xfrm>
            <a:off x="1974215" y="2325370"/>
            <a:ext cx="198945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sz="2400" b="0" dirty="0">
                <a:sym typeface="+mn-ea"/>
              </a:rPr>
              <a:t>cheek</a:t>
            </a:r>
          </a:p>
        </p:txBody>
      </p:sp>
      <p:sp>
        <p:nvSpPr>
          <p:cNvPr id="19" name="TextBox 14"/>
          <p:cNvSpPr txBox="1"/>
          <p:nvPr/>
        </p:nvSpPr>
        <p:spPr>
          <a:xfrm>
            <a:off x="1974215" y="1571625"/>
            <a:ext cx="265239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sz="2400" b="0" dirty="0">
                <a:sym typeface="+mn-ea"/>
              </a:rPr>
              <a:t>misunderstanding</a:t>
            </a:r>
          </a:p>
        </p:txBody>
      </p:sp>
      <p:sp>
        <p:nvSpPr>
          <p:cNvPr id="20" name="TextBox 14"/>
          <p:cNvSpPr txBox="1"/>
          <p:nvPr/>
        </p:nvSpPr>
        <p:spPr>
          <a:xfrm>
            <a:off x="1974215" y="4802505"/>
            <a:ext cx="198945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sz="2400" b="0" dirty="0">
                <a:sym typeface="+mn-ea"/>
              </a:rPr>
              <a:t>crossroads </a:t>
            </a:r>
          </a:p>
        </p:txBody>
      </p:sp>
      <p:sp>
        <p:nvSpPr>
          <p:cNvPr id="24" name="TextBox 14"/>
          <p:cNvSpPr txBox="1"/>
          <p:nvPr/>
        </p:nvSpPr>
        <p:spPr>
          <a:xfrm>
            <a:off x="2002790" y="4121785"/>
            <a:ext cx="198945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sz="2400" b="0" dirty="0">
                <a:sym typeface="+mn-ea"/>
              </a:rPr>
              <a:t>fist</a:t>
            </a:r>
          </a:p>
        </p:txBody>
      </p:sp>
      <p:sp>
        <p:nvSpPr>
          <p:cNvPr id="25" name="TextBox 14"/>
          <p:cNvSpPr txBox="1"/>
          <p:nvPr/>
        </p:nvSpPr>
        <p:spPr>
          <a:xfrm>
            <a:off x="1974215" y="2679700"/>
            <a:ext cx="1989455" cy="460375"/>
          </a:xfrm>
          <a:prstGeom prst="rect">
            <a:avLst/>
          </a:prstGeom>
          <a:noFill/>
        </p:spPr>
        <p:txBody>
          <a:bodyPr wrap="square" rtlCol="0">
            <a:spAutoFit/>
          </a:bodyPr>
          <a:lstStyle>
            <a:defPPr>
              <a:defRPr lang="zh-CN"/>
            </a:defPPr>
            <a:lvl1pPr>
              <a:defRPr sz="2000" b="1">
                <a:solidFill>
                  <a:srgbClr val="FF0000"/>
                </a:solidFill>
                <a:latin typeface="Calibri" panose="020F0502020204030204" pitchFamily="34" charset="0"/>
                <a:cs typeface="Times New Roman" panose="02020603050405020304" pitchFamily="18" charset="0"/>
              </a:defRPr>
            </a:lvl1pPr>
          </a:lstStyle>
          <a:p>
            <a:r>
              <a:rPr lang="en-US" sz="2400" b="0" dirty="0">
                <a:sym typeface="+mn-ea"/>
              </a:rPr>
              <a:t>yawn</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63970">
        <p:fade/>
      </p:transition>
    </mc:Choice>
    <mc:Fallback xmlns="">
      <p:transition spd="med" advClick="0" advTm="6397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linds(horizont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linds(horizontal)">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blinds(horizontal)">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linds(horizontal)">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blinds(horizontal)">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blinds(horizontal)">
                                      <p:cBhvr>
                                        <p:cTn id="32" dur="5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linds(horizontal)">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linds(horizont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26" presetClass="emph" presetSubtype="0" fill="hold" grpId="0" nodeType="clickEffect">
                                  <p:stCondLst>
                                    <p:cond delay="0"/>
                                  </p:stCondLst>
                                  <p:childTnLst>
                                    <p:animEffect transition="out" filter="fade">
                                      <p:cBhvr>
                                        <p:cTn id="46" dur="500" tmFilter="0, 0; .2, .5; .8, .5; 1, 0"/>
                                        <p:tgtEl>
                                          <p:spTgt spid="21"/>
                                        </p:tgtEl>
                                      </p:cBhvr>
                                    </p:animEffect>
                                    <p:animScale>
                                      <p:cBhvr>
                                        <p:cTn id="47"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9" grpId="0"/>
      <p:bldP spid="3" grpId="0"/>
      <p:bldP spid="17" grpId="0"/>
      <p:bldP spid="18" grpId="0"/>
      <p:bldP spid="19" grpId="0"/>
      <p:bldP spid="20" grpId="0"/>
      <p:bldP spid="24" grpId="0"/>
      <p:bldP spid="2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话题词汇</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6" name="直接连接符 5"/>
          <p:cNvCxnSpPr/>
          <p:nvPr/>
        </p:nvCxnSpPr>
        <p:spPr>
          <a:xfrm>
            <a:off x="3627099" y="2864435"/>
            <a:ext cx="0" cy="1323382"/>
          </a:xfrm>
          <a:prstGeom prst="line">
            <a:avLst/>
          </a:prstGeom>
          <a:noFill/>
          <a:ln w="19050" cap="flat" cmpd="sng" algn="ctr">
            <a:solidFill>
              <a:srgbClr val="7D7D7D">
                <a:lumMod val="20000"/>
                <a:lumOff val="80000"/>
              </a:srgbClr>
            </a:solidFill>
            <a:prstDash val="solid"/>
            <a:miter lim="800000"/>
          </a:ln>
          <a:effectLst/>
        </p:spPr>
      </p:cxnSp>
      <p:cxnSp>
        <p:nvCxnSpPr>
          <p:cNvPr id="13" name="直接连接符 12"/>
          <p:cNvCxnSpPr/>
          <p:nvPr/>
        </p:nvCxnSpPr>
        <p:spPr>
          <a:xfrm>
            <a:off x="3616212" y="4437425"/>
            <a:ext cx="0" cy="1323382"/>
          </a:xfrm>
          <a:prstGeom prst="line">
            <a:avLst/>
          </a:prstGeom>
          <a:noFill/>
          <a:ln w="19050" cap="flat" cmpd="sng" algn="ctr">
            <a:solidFill>
              <a:srgbClr val="7D7D7D">
                <a:lumMod val="20000"/>
                <a:lumOff val="80000"/>
              </a:srgbClr>
            </a:solidFill>
            <a:prstDash val="solid"/>
            <a:miter lim="800000"/>
          </a:ln>
          <a:effectLst/>
        </p:spPr>
      </p:cxn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sp>
        <p:nvSpPr>
          <p:cNvPr id="8" name="矩形 7"/>
          <p:cNvSpPr/>
          <p:nvPr/>
        </p:nvSpPr>
        <p:spPr>
          <a:xfrm>
            <a:off x="639445" y="2121535"/>
            <a:ext cx="3110865" cy="5073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Calibri" panose="020F0502020204030204" pitchFamily="34" charset="0"/>
                <a:cs typeface="Times New Roman" panose="02020603050405020304" pitchFamily="18" charset="0"/>
              </a:rPr>
              <a:t>Countries</a:t>
            </a:r>
          </a:p>
        </p:txBody>
      </p:sp>
      <p:sp>
        <p:nvSpPr>
          <p:cNvPr id="9" name="矩形 8"/>
          <p:cNvSpPr/>
          <p:nvPr/>
        </p:nvSpPr>
        <p:spPr>
          <a:xfrm>
            <a:off x="4208780" y="2121535"/>
            <a:ext cx="6933565" cy="460375"/>
          </a:xfrm>
          <a:prstGeom prst="rect">
            <a:avLst/>
          </a:prstGeom>
          <a:solidFill>
            <a:schemeClr val="accent6">
              <a:lumMod val="20000"/>
              <a:lumOff val="80000"/>
            </a:schemeClr>
          </a:solidFill>
          <a:ln>
            <a:solidFill>
              <a:schemeClr val="tx1"/>
            </a:solidFill>
            <a:prstDash val="sysDash"/>
          </a:ln>
        </p:spPr>
        <p:txBody>
          <a:bodyPr wrap="square" rtlCol="0">
            <a:spAutoFit/>
          </a:bodyPr>
          <a:lstStyle/>
          <a:p>
            <a:pPr lvl="1"/>
            <a:r>
              <a:rPr lang="en-US" altLang="zh-CN" sz="2400" dirty="0">
                <a:solidFill>
                  <a:schemeClr val="tx1">
                    <a:lumMod val="50000"/>
                    <a:lumOff val="50000"/>
                  </a:schemeClr>
                </a:solidFill>
                <a:latin typeface="Cambria" panose="02040503050406030204" pitchFamily="18" charset="0"/>
              </a:rPr>
              <a:t>Colombia, Jordan, Spain, Italy</a:t>
            </a:r>
          </a:p>
        </p:txBody>
      </p:sp>
      <p:sp>
        <p:nvSpPr>
          <p:cNvPr id="11" name="矩形 10"/>
          <p:cNvSpPr/>
          <p:nvPr/>
        </p:nvSpPr>
        <p:spPr>
          <a:xfrm>
            <a:off x="639445" y="3898265"/>
            <a:ext cx="3110865" cy="5391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latin typeface="Calibri" panose="020F0502020204030204" pitchFamily="34" charset="0"/>
                <a:cs typeface="Times New Roman" panose="02020603050405020304" pitchFamily="18" charset="0"/>
              </a:rPr>
              <a:t>Body language</a:t>
            </a:r>
          </a:p>
        </p:txBody>
      </p:sp>
      <p:sp>
        <p:nvSpPr>
          <p:cNvPr id="12" name="矩形 11"/>
          <p:cNvSpPr/>
          <p:nvPr/>
        </p:nvSpPr>
        <p:spPr>
          <a:xfrm>
            <a:off x="4164965" y="3607435"/>
            <a:ext cx="6977380" cy="1198880"/>
          </a:xfrm>
          <a:prstGeom prst="rect">
            <a:avLst/>
          </a:prstGeom>
          <a:solidFill>
            <a:schemeClr val="accent6">
              <a:lumMod val="20000"/>
              <a:lumOff val="80000"/>
            </a:schemeClr>
          </a:solidFill>
          <a:ln>
            <a:solidFill>
              <a:schemeClr val="tx1"/>
            </a:solidFill>
            <a:prstDash val="sysDash"/>
          </a:ln>
        </p:spPr>
        <p:txBody>
          <a:bodyPr wrap="square" rtlCol="0">
            <a:spAutoFit/>
          </a:bodyPr>
          <a:lstStyle/>
          <a:p>
            <a:pPr lvl="1"/>
            <a:r>
              <a:rPr lang="en-US" altLang="zh-CN" sz="2400" dirty="0">
                <a:solidFill>
                  <a:schemeClr val="tx1">
                    <a:lumMod val="50000"/>
                    <a:lumOff val="50000"/>
                  </a:schemeClr>
                </a:solidFill>
                <a:latin typeface="Cambria" panose="02040503050406030204" pitchFamily="18" charset="0"/>
              </a:rPr>
              <a:t>approach, dash, frown, facial, anger, turn one’s back to, fist, yawn, hug, at ease, posture, unspoken, cheek </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24824">
        <p:fade/>
      </p:transition>
    </mc:Choice>
    <mc:Fallback xmlns="">
      <p:transition spd="med" advClick="0" advTm="24824">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6" presetClass="emph" presetSubtype="0" fill="hold" grpId="0" nodeType="clickEffect">
                                  <p:stCondLst>
                                    <p:cond delay="0"/>
                                  </p:stCondLst>
                                  <p:childTnLst>
                                    <p:animEffect transition="out" filter="fade">
                                      <p:cBhvr>
                                        <p:cTn id="14" dur="500" tmFilter="0, 0; .2, .5; .8, .5; 1, 0"/>
                                        <p:tgtEl>
                                          <p:spTgt spid="21"/>
                                        </p:tgtEl>
                                      </p:cBhvr>
                                    </p:animEffect>
                                    <p:animScale>
                                      <p:cBhvr>
                                        <p:cTn id="15"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9" grpId="0" bldLvl="0" animBg="1"/>
      <p:bldP spid="12"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平行四边形 20"/>
          <p:cNvSpPr/>
          <p:nvPr/>
        </p:nvSpPr>
        <p:spPr>
          <a:xfrm>
            <a:off x="1160311" y="872062"/>
            <a:ext cx="2700670" cy="699576"/>
          </a:xfrm>
          <a:prstGeom prst="parallelogram">
            <a:avLst/>
          </a:prstGeom>
          <a:solidFill>
            <a:srgbClr val="22ACE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sp>
        <p:nvSpPr>
          <p:cNvPr id="22" name="Rectangle 18"/>
          <p:cNvSpPr>
            <a:spLocks noChangeArrowheads="1"/>
          </p:cNvSpPr>
          <p:nvPr/>
        </p:nvSpPr>
        <p:spPr bwMode="auto">
          <a:xfrm>
            <a:off x="1728086" y="988485"/>
            <a:ext cx="1422400" cy="430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fontAlgn="base">
              <a:spcBef>
                <a:spcPct val="0"/>
              </a:spcBef>
              <a:spcAft>
                <a:spcPct val="0"/>
              </a:spcAft>
            </a:pPr>
            <a:r>
              <a:rPr lang="zh-CN" altLang="en-US" sz="2800" dirty="0">
                <a:solidFill>
                  <a:schemeClr val="bg1"/>
                </a:solidFill>
                <a:latin typeface="Arial" panose="020B0604020202020204"/>
                <a:ea typeface="微软雅黑" panose="020B0503020204020204" charset="-122"/>
                <a:cs typeface="宋体" panose="02010600030101010101" pitchFamily="2" charset="-122"/>
                <a:sym typeface="Arial" panose="020B0604020202020204"/>
              </a:rPr>
              <a:t>美句赏析</a:t>
            </a:r>
          </a:p>
        </p:txBody>
      </p:sp>
      <p:sp>
        <p:nvSpPr>
          <p:cNvPr id="23" name="平行四边形 22"/>
          <p:cNvSpPr/>
          <p:nvPr/>
        </p:nvSpPr>
        <p:spPr>
          <a:xfrm>
            <a:off x="3750119" y="872063"/>
            <a:ext cx="745738" cy="699576"/>
          </a:xfrm>
          <a:prstGeom prst="parallelogram">
            <a:avLst/>
          </a:prstGeom>
          <a:solidFill>
            <a:srgbClr val="7ED9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Arial" panose="020B0604020202020204"/>
              <a:ea typeface="微软雅黑" panose="020B0503020204020204" charset="-122"/>
              <a:sym typeface="Arial" panose="020B0604020202020204"/>
            </a:endParaRPr>
          </a:p>
        </p:txBody>
      </p:sp>
      <p:cxnSp>
        <p:nvCxnSpPr>
          <p:cNvPr id="6" name="直接连接符 5"/>
          <p:cNvCxnSpPr/>
          <p:nvPr/>
        </p:nvCxnSpPr>
        <p:spPr>
          <a:xfrm>
            <a:off x="3627099" y="2864435"/>
            <a:ext cx="0" cy="1323382"/>
          </a:xfrm>
          <a:prstGeom prst="line">
            <a:avLst/>
          </a:prstGeom>
          <a:noFill/>
          <a:ln w="19050" cap="flat" cmpd="sng" algn="ctr">
            <a:solidFill>
              <a:srgbClr val="7D7D7D">
                <a:lumMod val="20000"/>
                <a:lumOff val="80000"/>
              </a:srgbClr>
            </a:solidFill>
            <a:prstDash val="solid"/>
            <a:miter lim="800000"/>
          </a:ln>
          <a:effectLst/>
        </p:spPr>
      </p:cxnSp>
      <p:cxnSp>
        <p:nvCxnSpPr>
          <p:cNvPr id="13" name="直接连接符 12"/>
          <p:cNvCxnSpPr/>
          <p:nvPr/>
        </p:nvCxnSpPr>
        <p:spPr>
          <a:xfrm>
            <a:off x="3616212" y="4437425"/>
            <a:ext cx="0" cy="1323382"/>
          </a:xfrm>
          <a:prstGeom prst="line">
            <a:avLst/>
          </a:prstGeom>
          <a:noFill/>
          <a:ln w="19050" cap="flat" cmpd="sng" algn="ctr">
            <a:solidFill>
              <a:srgbClr val="7D7D7D">
                <a:lumMod val="20000"/>
                <a:lumOff val="80000"/>
              </a:srgbClr>
            </a:solidFill>
            <a:prstDash val="solid"/>
            <a:miter lim="800000"/>
          </a:ln>
          <a:effectLst/>
        </p:spPr>
      </p:cxnSp>
      <p:pic>
        <p:nvPicPr>
          <p:cNvPr id="2" name="图片 1" descr="66"/>
          <p:cNvPicPr>
            <a:picLocks noChangeAspect="1"/>
          </p:cNvPicPr>
          <p:nvPr/>
        </p:nvPicPr>
        <p:blipFill>
          <a:blip r:embed="rId4"/>
          <a:stretch>
            <a:fillRect/>
          </a:stretch>
        </p:blipFill>
        <p:spPr>
          <a:xfrm>
            <a:off x="327660" y="824865"/>
            <a:ext cx="762000" cy="746760"/>
          </a:xfrm>
          <a:prstGeom prst="rect">
            <a:avLst/>
          </a:prstGeom>
        </p:spPr>
      </p:pic>
      <p:sp>
        <p:nvSpPr>
          <p:cNvPr id="3" name="文本框 2"/>
          <p:cNvSpPr txBox="1"/>
          <p:nvPr/>
        </p:nvSpPr>
        <p:spPr>
          <a:xfrm>
            <a:off x="4826000" y="2136775"/>
            <a:ext cx="2540000" cy="645160"/>
          </a:xfrm>
          <a:prstGeom prst="rect">
            <a:avLst/>
          </a:prstGeom>
          <a:noFill/>
        </p:spPr>
        <p:txBody>
          <a:bodyPr wrap="square" rtlCol="0" anchor="t">
            <a:spAutoFit/>
          </a:bodyPr>
          <a:lstStyle/>
          <a:p>
            <a:endParaRPr lang="zh-CN" altLang="en-US"/>
          </a:p>
          <a:p>
            <a:endParaRPr lang="zh-CN" altLang="en-US"/>
          </a:p>
        </p:txBody>
      </p:sp>
      <p:sp>
        <p:nvSpPr>
          <p:cNvPr id="4" name="矩形 3"/>
          <p:cNvSpPr/>
          <p:nvPr/>
        </p:nvSpPr>
        <p:spPr>
          <a:xfrm>
            <a:off x="735331" y="2034840"/>
            <a:ext cx="10721340" cy="4892675"/>
          </a:xfrm>
          <a:prstGeom prst="rect">
            <a:avLst/>
          </a:prstGeom>
        </p:spPr>
        <p:txBody>
          <a:bodyPr wrap="square">
            <a:spAutoFit/>
          </a:bodyPr>
          <a:lstStyle/>
          <a:p>
            <a:r>
              <a:rPr lang="en-US" altLang="zh-CN" sz="2400" dirty="0">
                <a:latin typeface="Calibri" panose="020F0502020204030204" pitchFamily="34" charset="0"/>
              </a:rPr>
              <a:t>We keep moving forward, opening new doors, and doing new things, because we're _______ and curiosity keeps leading us down new paths.                         ---Walt Disney</a:t>
            </a:r>
          </a:p>
          <a:p>
            <a:endParaRPr lang="en-US" altLang="zh-CN" sz="2400" dirty="0">
              <a:latin typeface="Calibri" panose="020F0502020204030204" pitchFamily="34" charset="0"/>
            </a:endParaRPr>
          </a:p>
          <a:p>
            <a:r>
              <a:rPr lang="en-US" altLang="zh-CN" sz="2400" dirty="0">
                <a:latin typeface="Calibri" panose="020F0502020204030204" pitchFamily="34" charset="0"/>
              </a:rPr>
              <a:t>Sadness is also a kind of _______.                                                                      ---Ivo Andric</a:t>
            </a:r>
          </a:p>
          <a:p>
            <a:endParaRPr lang="en-US" altLang="zh-CN" sz="2400" dirty="0">
              <a:latin typeface="Calibri" panose="020F0502020204030204" pitchFamily="34" charset="0"/>
            </a:endParaRPr>
          </a:p>
          <a:p>
            <a:r>
              <a:rPr lang="en-US" altLang="zh-CN" sz="2400" dirty="0">
                <a:latin typeface="Calibri" panose="020F0502020204030204" pitchFamily="34" charset="0"/>
              </a:rPr>
              <a:t>You always risk people _______________ you when you say anything.        ---Phil Lord</a:t>
            </a:r>
          </a:p>
          <a:p>
            <a:endParaRPr lang="en-US" altLang="zh-CN" sz="2400" dirty="0">
              <a:latin typeface="Calibri" panose="020F0502020204030204" pitchFamily="34" charset="0"/>
            </a:endParaRPr>
          </a:p>
          <a:p>
            <a:r>
              <a:rPr lang="en-US" altLang="zh-CN" sz="2400" dirty="0">
                <a:latin typeface="Calibri" panose="020F0502020204030204" pitchFamily="34" charset="0"/>
              </a:rPr>
              <a:t>The ________ word never does harm.                                                        ---Lajos Kossuth</a:t>
            </a:r>
          </a:p>
          <a:p>
            <a:endParaRPr lang="en-US" altLang="zh-CN" sz="2400" dirty="0">
              <a:latin typeface="Calibri" panose="020F0502020204030204" pitchFamily="34" charset="0"/>
            </a:endParaRPr>
          </a:p>
          <a:p>
            <a:r>
              <a:rPr lang="en-US" altLang="zh-CN" sz="2400" dirty="0">
                <a:latin typeface="Calibri" panose="020F0502020204030204" pitchFamily="34" charset="0"/>
              </a:rPr>
              <a:t>Our world is at the __________. We have a choice, right and wrong.            ---LL Cool J</a:t>
            </a:r>
          </a:p>
          <a:p>
            <a:endParaRPr lang="en-US" altLang="zh-CN" sz="2400" dirty="0">
              <a:latin typeface="Calibri" panose="020F0502020204030204" pitchFamily="34" charset="0"/>
            </a:endParaRPr>
          </a:p>
          <a:p>
            <a:r>
              <a:rPr lang="en-US" altLang="zh-CN" sz="2400" dirty="0">
                <a:latin typeface="Calibri" panose="020F0502020204030204" pitchFamily="34" charset="0"/>
              </a:rPr>
              <a:t>History is so __________. The teller of it determines it.              ---Lin-Manuel Miranda</a:t>
            </a:r>
          </a:p>
          <a:p>
            <a:endParaRPr lang="en-US" altLang="zh-CN" sz="2400" dirty="0">
              <a:latin typeface="Calibri" panose="020F0502020204030204" pitchFamily="34" charset="0"/>
            </a:endParaRPr>
          </a:p>
        </p:txBody>
      </p:sp>
      <p:sp>
        <p:nvSpPr>
          <p:cNvPr id="5" name="文本框 4"/>
          <p:cNvSpPr txBox="1"/>
          <p:nvPr/>
        </p:nvSpPr>
        <p:spPr>
          <a:xfrm>
            <a:off x="864235" y="2404110"/>
            <a:ext cx="1087755" cy="460375"/>
          </a:xfrm>
          <a:prstGeom prst="rect">
            <a:avLst/>
          </a:prstGeom>
          <a:noFill/>
        </p:spPr>
        <p:txBody>
          <a:bodyPr wrap="none" rtlCol="0" anchor="t">
            <a:spAutoFit/>
          </a:bodyPr>
          <a:lstStyle/>
          <a:p>
            <a:pPr algn="l"/>
            <a:r>
              <a:rPr lang="en-US" altLang="zh-CN" sz="2400" dirty="0">
                <a:solidFill>
                  <a:srgbClr val="FF0000"/>
                </a:solidFill>
                <a:latin typeface="Calibri" panose="020F0502020204030204" pitchFamily="34" charset="0"/>
                <a:sym typeface="+mn-ea"/>
              </a:rPr>
              <a:t>curious</a:t>
            </a:r>
          </a:p>
        </p:txBody>
      </p:sp>
      <p:sp>
        <p:nvSpPr>
          <p:cNvPr id="9" name="文本框 8"/>
          <p:cNvSpPr txBox="1"/>
          <p:nvPr/>
        </p:nvSpPr>
        <p:spPr>
          <a:xfrm>
            <a:off x="3750310" y="3154680"/>
            <a:ext cx="1169035" cy="460375"/>
          </a:xfrm>
          <a:prstGeom prst="rect">
            <a:avLst/>
          </a:prstGeom>
          <a:noFill/>
        </p:spPr>
        <p:txBody>
          <a:bodyPr wrap="none" rtlCol="0" anchor="t">
            <a:spAutoFit/>
          </a:bodyPr>
          <a:lstStyle/>
          <a:p>
            <a:pPr algn="l"/>
            <a:r>
              <a:rPr lang="en-US" altLang="zh-CN" sz="2400" dirty="0">
                <a:solidFill>
                  <a:srgbClr val="FF0000"/>
                </a:solidFill>
                <a:latin typeface="Calibri" panose="020F0502020204030204" pitchFamily="34" charset="0"/>
                <a:sym typeface="+mn-ea"/>
              </a:rPr>
              <a:t>defence</a:t>
            </a:r>
          </a:p>
        </p:txBody>
      </p:sp>
      <p:sp>
        <p:nvSpPr>
          <p:cNvPr id="11" name="文本框 10"/>
          <p:cNvSpPr txBox="1"/>
          <p:nvPr/>
        </p:nvSpPr>
        <p:spPr>
          <a:xfrm>
            <a:off x="3616325" y="3839845"/>
            <a:ext cx="2400935" cy="460375"/>
          </a:xfrm>
          <a:prstGeom prst="rect">
            <a:avLst/>
          </a:prstGeom>
          <a:noFill/>
        </p:spPr>
        <p:txBody>
          <a:bodyPr wrap="none" rtlCol="0" anchor="t">
            <a:spAutoFit/>
          </a:bodyPr>
          <a:lstStyle/>
          <a:p>
            <a:pPr algn="l"/>
            <a:r>
              <a:rPr lang="en-US" altLang="zh-CN" sz="2400" dirty="0">
                <a:solidFill>
                  <a:srgbClr val="FF0000"/>
                </a:solidFill>
                <a:latin typeface="Calibri" panose="020F0502020204030204" pitchFamily="34" charset="0"/>
                <a:sym typeface="+mn-ea"/>
              </a:rPr>
              <a:t>misunderstanding</a:t>
            </a:r>
          </a:p>
        </p:txBody>
      </p:sp>
      <p:sp>
        <p:nvSpPr>
          <p:cNvPr id="16" name="文本框 15"/>
          <p:cNvSpPr txBox="1"/>
          <p:nvPr/>
        </p:nvSpPr>
        <p:spPr>
          <a:xfrm>
            <a:off x="1282065" y="4572635"/>
            <a:ext cx="1383030" cy="460375"/>
          </a:xfrm>
          <a:prstGeom prst="rect">
            <a:avLst/>
          </a:prstGeom>
          <a:noFill/>
        </p:spPr>
        <p:txBody>
          <a:bodyPr wrap="none" rtlCol="0" anchor="t">
            <a:spAutoFit/>
          </a:bodyPr>
          <a:lstStyle/>
          <a:p>
            <a:r>
              <a:rPr lang="en-US" altLang="zh-CN" sz="2400" dirty="0">
                <a:solidFill>
                  <a:srgbClr val="FF0000"/>
                </a:solidFill>
                <a:latin typeface="Calibri" panose="020F0502020204030204" pitchFamily="34" charset="0"/>
                <a:sym typeface="+mn-ea"/>
              </a:rPr>
              <a:t>unspoken</a:t>
            </a:r>
          </a:p>
        </p:txBody>
      </p:sp>
      <p:sp>
        <p:nvSpPr>
          <p:cNvPr id="7" name="文本框 6"/>
          <p:cNvSpPr txBox="1"/>
          <p:nvPr/>
        </p:nvSpPr>
        <p:spPr>
          <a:xfrm>
            <a:off x="3150235" y="5300345"/>
            <a:ext cx="1499235" cy="460375"/>
          </a:xfrm>
          <a:prstGeom prst="rect">
            <a:avLst/>
          </a:prstGeom>
          <a:noFill/>
        </p:spPr>
        <p:txBody>
          <a:bodyPr wrap="none" rtlCol="0" anchor="t">
            <a:spAutoFit/>
          </a:bodyPr>
          <a:lstStyle/>
          <a:p>
            <a:r>
              <a:rPr lang="en-US" altLang="zh-CN" sz="2400" dirty="0">
                <a:solidFill>
                  <a:srgbClr val="FF0000"/>
                </a:solidFill>
                <a:latin typeface="Calibri" panose="020F0502020204030204" pitchFamily="34" charset="0"/>
                <a:sym typeface="+mn-ea"/>
              </a:rPr>
              <a:t>crossroads</a:t>
            </a:r>
          </a:p>
        </p:txBody>
      </p:sp>
      <p:sp>
        <p:nvSpPr>
          <p:cNvPr id="10" name="文本框 9"/>
          <p:cNvSpPr txBox="1"/>
          <p:nvPr/>
        </p:nvSpPr>
        <p:spPr>
          <a:xfrm>
            <a:off x="2426335" y="6069330"/>
            <a:ext cx="1434465" cy="460375"/>
          </a:xfrm>
          <a:prstGeom prst="rect">
            <a:avLst/>
          </a:prstGeom>
          <a:noFill/>
        </p:spPr>
        <p:txBody>
          <a:bodyPr wrap="none" rtlCol="0" anchor="t">
            <a:spAutoFit/>
          </a:bodyPr>
          <a:lstStyle/>
          <a:p>
            <a:r>
              <a:rPr lang="en-US" altLang="zh-CN" sz="2400" dirty="0">
                <a:solidFill>
                  <a:srgbClr val="FF0000"/>
                </a:solidFill>
                <a:latin typeface="Calibri" panose="020F0502020204030204" pitchFamily="34" charset="0"/>
                <a:sym typeface="+mn-ea"/>
              </a:rPr>
              <a:t>subjective</a:t>
            </a:r>
          </a:p>
        </p:txBody>
      </p:sp>
    </p:spTree>
    <p:custDataLst>
      <p:tags r:id="rId1"/>
    </p:custDataLst>
  </p:cSld>
  <p:clrMapOvr>
    <a:masterClrMapping/>
  </p:clrMapOvr>
  <mc:AlternateContent xmlns:mc="http://schemas.openxmlformats.org/markup-compatibility/2006" xmlns:p14="http://schemas.microsoft.com/office/powerpoint/2010/main">
    <mc:Choice Requires="p14">
      <p:transition spd="med" p14:dur="700" advClick="0" advTm="50871">
        <p:fade/>
      </p:transition>
    </mc:Choice>
    <mc:Fallback xmlns="">
      <p:transition spd="med" advClick="0" advTm="50871">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linds(horizont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linds(horizontal)">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6" presetClass="emph" presetSubtype="0" fill="hold" grpId="0" nodeType="clickEffect">
                                  <p:stCondLst>
                                    <p:cond delay="0"/>
                                  </p:stCondLst>
                                  <p:childTnLst>
                                    <p:animEffect transition="out" filter="fade">
                                      <p:cBhvr>
                                        <p:cTn id="36" dur="500" tmFilter="0, 0; .2, .5; .8, .5; 1, 0"/>
                                        <p:tgtEl>
                                          <p:spTgt spid="21"/>
                                        </p:tgtEl>
                                      </p:cBhvr>
                                    </p:animEffect>
                                    <p:animScale>
                                      <p:cBhvr>
                                        <p:cTn id="37" dur="250" autoRev="1" fill="hold"/>
                                        <p:tgtEl>
                                          <p:spTgt spid="21"/>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5" grpId="0"/>
      <p:bldP spid="9" grpId="0"/>
      <p:bldP spid="11" grpId="0"/>
      <p:bldP spid="16" grpId="0"/>
      <p:bldP spid="7" grpId="0"/>
      <p:bldP spid="10"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8|4.2|4.7|2.4|5|3.4|3.7|5.7|4.2|2.8|2.6|2.6|1.4|1.2|3.1"/>
</p:tagLst>
</file>

<file path=ppt/tags/tag10.xml><?xml version="1.0" encoding="utf-8"?>
<p:tagLst xmlns:a="http://schemas.openxmlformats.org/drawingml/2006/main" xmlns:r="http://schemas.openxmlformats.org/officeDocument/2006/relationships" xmlns:p="http://schemas.openxmlformats.org/presentationml/2006/main">
  <p:tag name="TIMING" val="|9.7|1.2|1.3"/>
</p:tagLst>
</file>

<file path=ppt/tags/tag11.xml><?xml version="1.0" encoding="utf-8"?>
<p:tagLst xmlns:a="http://schemas.openxmlformats.org/drawingml/2006/main" xmlns:r="http://schemas.openxmlformats.org/officeDocument/2006/relationships" xmlns:p="http://schemas.openxmlformats.org/presentationml/2006/main">
  <p:tag name="TIMING" val="|12.8|4.8|7.7|6.7|8.1|4.9"/>
</p:tagLst>
</file>

<file path=ppt/tags/tag12.xml><?xml version="1.0" encoding="utf-8"?>
<p:tagLst xmlns:a="http://schemas.openxmlformats.org/drawingml/2006/main" xmlns:r="http://schemas.openxmlformats.org/officeDocument/2006/relationships" xmlns:p="http://schemas.openxmlformats.org/presentationml/2006/main">
  <p:tag name="TIMING" val="|4.4|10.2|11.3"/>
</p:tagLst>
</file>

<file path=ppt/tags/tag13.xml><?xml version="1.0" encoding="utf-8"?>
<p:tagLst xmlns:a="http://schemas.openxmlformats.org/drawingml/2006/main" xmlns:r="http://schemas.openxmlformats.org/officeDocument/2006/relationships" xmlns:p="http://schemas.openxmlformats.org/presentationml/2006/main">
  <p:tag name="TIMING" val="|23.2|1.7|2|2.6|1.6|3.6"/>
</p:tagLst>
</file>

<file path=ppt/tags/tag14.xml><?xml version="1.0" encoding="utf-8"?>
<p:tagLst xmlns:a="http://schemas.openxmlformats.org/drawingml/2006/main" xmlns:r="http://schemas.openxmlformats.org/officeDocument/2006/relationships" xmlns:p="http://schemas.openxmlformats.org/presentationml/2006/main">
  <p:tag name="TIMING" val="|7.9|7.5|4.8"/>
</p:tagLst>
</file>

<file path=ppt/tags/tag15.xml><?xml version="1.0" encoding="utf-8"?>
<p:tagLst xmlns:a="http://schemas.openxmlformats.org/drawingml/2006/main" xmlns:r="http://schemas.openxmlformats.org/officeDocument/2006/relationships" xmlns:p="http://schemas.openxmlformats.org/presentationml/2006/main">
  <p:tag name="TIMING" val="|16.8|1.9|3.1|4|3.1"/>
</p:tagLst>
</file>

<file path=ppt/tags/tag16.xml><?xml version="1.0" encoding="utf-8"?>
<p:tagLst xmlns:a="http://schemas.openxmlformats.org/drawingml/2006/main" xmlns:r="http://schemas.openxmlformats.org/officeDocument/2006/relationships" xmlns:p="http://schemas.openxmlformats.org/presentationml/2006/main">
  <p:tag name="TIMING" val="|4.6|4.8|4.8|3.9"/>
</p:tagLst>
</file>

<file path=ppt/tags/tag17.xml><?xml version="1.0" encoding="utf-8"?>
<p:tagLst xmlns:a="http://schemas.openxmlformats.org/drawingml/2006/main" xmlns:r="http://schemas.openxmlformats.org/officeDocument/2006/relationships" xmlns:p="http://schemas.openxmlformats.org/presentationml/2006/main">
  <p:tag name="TIMING" val="|7.6|5.1|11.7|9.8|2.6|5.6"/>
</p:tagLst>
</file>

<file path=ppt/tags/tag18.xml><?xml version="1.0" encoding="utf-8"?>
<p:tagLst xmlns:a="http://schemas.openxmlformats.org/drawingml/2006/main" xmlns:r="http://schemas.openxmlformats.org/officeDocument/2006/relationships" xmlns:p="http://schemas.openxmlformats.org/presentationml/2006/main">
  <p:tag name="TIMING" val="|12.4|11.6"/>
</p:tagLst>
</file>

<file path=ppt/tags/tag19.xml><?xml version="1.0" encoding="utf-8"?>
<p:tagLst xmlns:a="http://schemas.openxmlformats.org/drawingml/2006/main" xmlns:r="http://schemas.openxmlformats.org/officeDocument/2006/relationships" xmlns:p="http://schemas.openxmlformats.org/presentationml/2006/main">
  <p:tag name="TIMING" val="|5.2|8.6|6.5|14|7.5|13.2|14.5|4.1"/>
</p:tagLst>
</file>

<file path=ppt/tags/tag2.xml><?xml version="1.0" encoding="utf-8"?>
<p:tagLst xmlns:a="http://schemas.openxmlformats.org/drawingml/2006/main" xmlns:r="http://schemas.openxmlformats.org/officeDocument/2006/relationships" xmlns:p="http://schemas.openxmlformats.org/presentationml/2006/main">
  <p:tag name="TIMING" val="|2.7|4.2|2.9|3.7|6|2.6|2.8|4.2|2.9|4.5|4.8|2.8|2.9"/>
</p:tagLst>
</file>

<file path=ppt/tags/tag3.xml><?xml version="1.0" encoding="utf-8"?>
<p:tagLst xmlns:a="http://schemas.openxmlformats.org/drawingml/2006/main" xmlns:r="http://schemas.openxmlformats.org/officeDocument/2006/relationships" xmlns:p="http://schemas.openxmlformats.org/presentationml/2006/main">
  <p:tag name="TIMING" val="|1.3|1.6|2.2|2.3|4.6|3.2|1.8|2.1|2.4|1.7|2.4|2|3.8|2|3|2.1|2.4|1.4|2.5|1.5|2.9"/>
</p:tagLst>
</file>

<file path=ppt/tags/tag4.xml><?xml version="1.0" encoding="utf-8"?>
<p:tagLst xmlns:a="http://schemas.openxmlformats.org/drawingml/2006/main" xmlns:r="http://schemas.openxmlformats.org/officeDocument/2006/relationships" xmlns:p="http://schemas.openxmlformats.org/presentationml/2006/main">
  <p:tag name="TIMING" val="|1.1|3.3|3.8|5.2|3.1|4.3|3.2"/>
</p:tagLst>
</file>

<file path=ppt/tags/tag5.xml><?xml version="1.0" encoding="utf-8"?>
<p:tagLst xmlns:a="http://schemas.openxmlformats.org/drawingml/2006/main" xmlns:r="http://schemas.openxmlformats.org/officeDocument/2006/relationships" xmlns:p="http://schemas.openxmlformats.org/presentationml/2006/main">
  <p:tag name="TIMING" val="|8.2|6.1|8.8|6.4|8.4|7.3|7.7|7|2.3"/>
</p:tagLst>
</file>

<file path=ppt/tags/tag6.xml><?xml version="1.0" encoding="utf-8"?>
<p:tagLst xmlns:a="http://schemas.openxmlformats.org/drawingml/2006/main" xmlns:r="http://schemas.openxmlformats.org/officeDocument/2006/relationships" xmlns:p="http://schemas.openxmlformats.org/presentationml/2006/main">
  <p:tag name="TIMING" val="|2.6|5.5|15.3"/>
</p:tagLst>
</file>

<file path=ppt/tags/tag7.xml><?xml version="1.0" encoding="utf-8"?>
<p:tagLst xmlns:a="http://schemas.openxmlformats.org/drawingml/2006/main" xmlns:r="http://schemas.openxmlformats.org/officeDocument/2006/relationships" xmlns:p="http://schemas.openxmlformats.org/presentationml/2006/main">
  <p:tag name="TIMING" val="|11.2|5.8|8.3|5.6|7.8|8.5|2.3"/>
</p:tagLst>
</file>

<file path=ppt/tags/tag8.xml><?xml version="1.0" encoding="utf-8"?>
<p:tagLst xmlns:a="http://schemas.openxmlformats.org/drawingml/2006/main" xmlns:r="http://schemas.openxmlformats.org/officeDocument/2006/relationships" xmlns:p="http://schemas.openxmlformats.org/presentationml/2006/main">
  <p:tag name="TIMING" val="|3.5|10.9|9.3|9.1|13.7|4.5"/>
</p:tagLst>
</file>

<file path=ppt/tags/tag9.xml><?xml version="1.0" encoding="utf-8"?>
<p:tagLst xmlns:a="http://schemas.openxmlformats.org/drawingml/2006/main" xmlns:r="http://schemas.openxmlformats.org/officeDocument/2006/relationships" xmlns:p="http://schemas.openxmlformats.org/presentationml/2006/main">
  <p:tag name="TIMING" val="|10.7|8|5.8|6.7|2.2"/>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TotalTime>
  <Words>1492</Words>
  <Application>Microsoft Office PowerPoint</Application>
  <PresentationFormat>宽屏</PresentationFormat>
  <Paragraphs>291</Paragraphs>
  <Slides>21</Slides>
  <Notes>20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21</vt:i4>
      </vt:variant>
    </vt:vector>
  </HeadingPairs>
  <TitlesOfParts>
    <vt:vector size="31" baseType="lpstr">
      <vt:lpstr>HelveticaNeue</vt:lpstr>
      <vt:lpstr>等线</vt:lpstr>
      <vt:lpstr>等线 Light</vt:lpstr>
      <vt:lpstr>华文新魏</vt:lpstr>
      <vt:lpstr>宋体</vt:lpstr>
      <vt:lpstr>Arial</vt:lpstr>
      <vt:lpstr>Calibri</vt:lpstr>
      <vt:lpstr>Cambria</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棕色阅读分享推荐学习通用PPT模板</dc:title>
  <dc:creator>Dell</dc:creator>
  <cp:lastModifiedBy>Windows 用户</cp:lastModifiedBy>
  <cp:revision>185</cp:revision>
  <dcterms:created xsi:type="dcterms:W3CDTF">2017-08-09T01:43:00Z</dcterms:created>
  <dcterms:modified xsi:type="dcterms:W3CDTF">2019-07-09T02:41:28Z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2052-11.1.0.8214</vt:lpwstr>
  </property>
</Properties>
</file>