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30" r:id="rId2"/>
    <p:sldId id="329" r:id="rId3"/>
    <p:sldId id="264" r:id="rId4"/>
    <p:sldId id="285" r:id="rId5"/>
    <p:sldId id="286" r:id="rId6"/>
    <p:sldId id="287" r:id="rId7"/>
    <p:sldId id="288" r:id="rId8"/>
    <p:sldId id="289" r:id="rId9"/>
    <p:sldId id="290" r:id="rId10"/>
    <p:sldId id="293" r:id="rId11"/>
    <p:sldId id="294" r:id="rId12"/>
    <p:sldId id="295" r:id="rId13"/>
    <p:sldId id="308" r:id="rId14"/>
    <p:sldId id="309" r:id="rId15"/>
    <p:sldId id="322" r:id="rId16"/>
    <p:sldId id="323" r:id="rId17"/>
    <p:sldId id="324" r:id="rId18"/>
    <p:sldId id="325" r:id="rId19"/>
    <p:sldId id="326" r:id="rId20"/>
    <p:sldId id="32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CF0"/>
    <a:srgbClr val="D1EBFF"/>
    <a:srgbClr val="D1F7FF"/>
    <a:srgbClr val="22ACEC"/>
    <a:srgbClr val="FCB302"/>
    <a:srgbClr val="FED100"/>
    <a:srgbClr val="FAB204"/>
    <a:srgbClr val="FAAC04"/>
    <a:srgbClr val="7ED9F9"/>
    <a:srgbClr val="19C9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6" d="100"/>
          <a:sy n="76" d="100"/>
        </p:scale>
        <p:origin x="510" y="90"/>
      </p:cViewPr>
      <p:guideLst>
        <p:guide orient="horz" pos="204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2019/7/9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97221013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D8DB6B-1F6A-45C1-B002-D22550F60E14}" type="datetimeFigureOut">
              <a:rPr lang="zh-CN" altLang="en-US" smtClean="0"/>
              <a:t>2019/7/9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3C272-B367-41A5-8460-5A329737240C}" type="slidenum">
              <a:rPr lang="zh-CN" altLang="en-US" smtClean="0"/>
              <a:t>‹#›</a:t>
            </a:fld>
            <a:endParaRPr lang="zh-CN" altLang="en-US"/>
          </a:p>
        </p:txBody>
      </p:sp>
    </p:spTree>
    <p:extLst>
      <p:ext uri="{BB962C8B-B14F-4D97-AF65-F5344CB8AC3E}">
        <p14:creationId xmlns:p14="http://schemas.microsoft.com/office/powerpoint/2010/main" val="668518059"/>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48576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359108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900792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653386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3774048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696160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26942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500056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3382023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569921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900492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74938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781454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974046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524575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536671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192822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00702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81680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4313A-850A-49C8-83FF-39DC4E497518}" type="slidenum">
              <a:rPr lang="zh-CN" altLang="en-US" smtClean="0"/>
              <a:t>‹#›</a:t>
            </a:fld>
            <a:endParaRPr lang="zh-CN" altLang="en-US"/>
          </a:p>
        </p:txBody>
      </p:sp>
      <p:pic>
        <p:nvPicPr>
          <p:cNvPr id="7" name="图片 6">
            <a:extLst>
              <a:ext uri="{FF2B5EF4-FFF2-40B4-BE49-F238E27FC236}">
                <a16:creationId xmlns:a16="http://schemas.microsoft.com/office/drawing/2014/main" id="{CA5A1AAA-FC4C-4887-AA27-68B654545631}"/>
              </a:ext>
            </a:extLst>
          </p:cNvPr>
          <p:cNvPicPr>
            <a:picLocks noChangeAspect="1"/>
          </p:cNvPicPr>
          <p:nvPr userDrawn="1"/>
        </p:nvPicPr>
        <p:blipFill>
          <a:blip r:embed="rId13" cstate="print">
            <a:alphaModFix amt="60000"/>
            <a:extLst>
              <a:ext uri="{28A0092B-C50C-407E-A947-70E740481C1C}">
                <a14:useLocalDpi xmlns:a14="http://schemas.microsoft.com/office/drawing/2010/main" val="0"/>
              </a:ext>
            </a:extLst>
          </a:blip>
          <a:stretch>
            <a:fillRect/>
          </a:stretch>
        </p:blipFill>
        <p:spPr>
          <a:xfrm>
            <a:off x="6648842" y="1690688"/>
            <a:ext cx="3333358" cy="107785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2504" y="1190484"/>
            <a:ext cx="6096000" cy="5016758"/>
          </a:xfrm>
          <a:prstGeom prst="rect">
            <a:avLst/>
          </a:prstGeom>
        </p:spPr>
        <p:txBody>
          <a:bodyPr>
            <a:spAutoFit/>
          </a:bodyPr>
          <a:lstStyle/>
          <a:p>
            <a:r>
              <a:rPr lang="zh-CN" altLang="en-US" sz="4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4000" b="1" dirty="0">
              <a:solidFill>
                <a:srgbClr val="FF0000"/>
              </a:solidFill>
              <a:latin typeface="HelveticaNeue" charset="0"/>
            </a:endParaRPr>
          </a:p>
          <a:p>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更多教学资源请关注</a:t>
            </a:r>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595" y="2503014"/>
            <a:ext cx="3276600" cy="3276600"/>
          </a:xfrm>
          <a:prstGeom prst="rect">
            <a:avLst/>
          </a:prstGeom>
        </p:spPr>
      </p:pic>
      <p:sp>
        <p:nvSpPr>
          <p:cNvPr id="4" name="矩形 3"/>
          <p:cNvSpPr/>
          <p:nvPr/>
        </p:nvSpPr>
        <p:spPr>
          <a:xfrm>
            <a:off x="6990735" y="1190484"/>
            <a:ext cx="5201265" cy="1015663"/>
          </a:xfrm>
          <a:prstGeom prst="rect">
            <a:avLst/>
          </a:prstGeom>
        </p:spPr>
        <p:txBody>
          <a:bodyPr wrap="square">
            <a:spAutoFit/>
          </a:bodyPr>
          <a:lstStyle/>
          <a:p>
            <a:r>
              <a:rPr lang="zh-CN" altLang="en-US" sz="6000" b="1">
                <a:latin typeface="华文新魏" panose="02010800040101010101" pitchFamily="2" charset="-122"/>
                <a:ea typeface="华文新魏" panose="02010800040101010101" pitchFamily="2" charset="-122"/>
              </a:rPr>
              <a:t>知识产权声明</a:t>
            </a:r>
            <a:endParaRPr lang="zh-CN" altLang="en-US" sz="6000" b="1" dirty="0">
              <a:latin typeface="华文新魏" panose="02010800040101010101" pitchFamily="2" charset="-122"/>
              <a:ea typeface="华文新魏" panose="02010800040101010101" pitchFamily="2" charset="-122"/>
            </a:endParaRPr>
          </a:p>
        </p:txBody>
      </p:sp>
      <p:pic>
        <p:nvPicPr>
          <p:cNvPr id="6" name="图片 5"/>
          <p:cNvPicPr>
            <a:picLocks noChangeAspect="1"/>
          </p:cNvPicPr>
          <p:nvPr/>
        </p:nvPicPr>
        <p:blipFill>
          <a:blip r:embed="rId3" cstate="print">
            <a:alphaModFix amt="60000"/>
            <a:extLst>
              <a:ext uri="{28A0092B-C50C-407E-A947-70E740481C1C}">
                <a14:useLocalDpi xmlns:a14="http://schemas.microsoft.com/office/drawing/2010/main" val="0"/>
              </a:ext>
            </a:extLst>
          </a:blip>
          <a:stretch>
            <a:fillRect/>
          </a:stretch>
        </p:blipFill>
        <p:spPr>
          <a:xfrm>
            <a:off x="7687595" y="112631"/>
            <a:ext cx="3333358" cy="1077853"/>
          </a:xfrm>
          <a:prstGeom prst="rect">
            <a:avLst/>
          </a:prstGeom>
        </p:spPr>
      </p:pic>
    </p:spTree>
    <p:extLst>
      <p:ext uri="{BB962C8B-B14F-4D97-AF65-F5344CB8AC3E}">
        <p14:creationId xmlns:p14="http://schemas.microsoft.com/office/powerpoint/2010/main" val="1534951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1. assist</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10" name="矩形 9"/>
          <p:cNvSpPr/>
          <p:nvPr/>
        </p:nvSpPr>
        <p:spPr>
          <a:xfrm>
            <a:off x="3860861" y="1949863"/>
            <a:ext cx="1930400" cy="521970"/>
          </a:xfrm>
          <a:prstGeom prst="rect">
            <a:avLst/>
          </a:prstGeom>
        </p:spPr>
        <p:txBody>
          <a:bodyPr wrap="none">
            <a:spAutoFit/>
          </a:bodyPr>
          <a:lstStyle/>
          <a:p>
            <a:pPr algn="ctr" fontAlgn="base">
              <a:spcBef>
                <a:spcPct val="0"/>
              </a:spcBef>
              <a:spcAft>
                <a:spcPct val="0"/>
              </a:spcAft>
            </a:pPr>
            <a:r>
              <a:rPr lang="en-US" altLang="zh-CN" sz="2800" b="1" dirty="0">
                <a:solidFill>
                  <a:schemeClr val="accent1"/>
                </a:solidFill>
                <a:latin typeface="Times New Roman" panose="02020603050405020304" pitchFamily="18" charset="0"/>
                <a:cs typeface="Times New Roman" panose="02020603050405020304" pitchFamily="18" charset="0"/>
              </a:rPr>
              <a:t>= help </a:t>
            </a:r>
            <a:r>
              <a:rPr lang="zh-CN" altLang="en-US" sz="2800" b="1" dirty="0">
                <a:solidFill>
                  <a:schemeClr val="accent1"/>
                </a:solidFill>
                <a:latin typeface="Times New Roman" panose="02020603050405020304" pitchFamily="18" charset="0"/>
                <a:cs typeface="Times New Roman" panose="02020603050405020304" pitchFamily="18" charset="0"/>
              </a:rPr>
              <a:t>帮助</a:t>
            </a:r>
            <a:endParaRPr lang="zh-CN" alt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endParaRPr>
          </a:p>
        </p:txBody>
      </p:sp>
      <p:sp>
        <p:nvSpPr>
          <p:cNvPr id="5" name="矩形 43"/>
          <p:cNvSpPr>
            <a:spLocks noChangeArrowheads="1"/>
          </p:cNvSpPr>
          <p:nvPr/>
        </p:nvSpPr>
        <p:spPr bwMode="auto">
          <a:xfrm>
            <a:off x="1507490" y="2380615"/>
            <a:ext cx="10219055" cy="2189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Calibri" panose="020F0502020204030204" pitchFamily="34" charset="0"/>
                <a:cs typeface="Times New Roman" panose="02020603050405020304" pitchFamily="18" charset="0"/>
              </a:rPr>
              <a:t>assist (sb) with/in sth</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We will assist you in finding somewhere to live.</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Our sales respresentative can assit you in selecting suitable investments. </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The family decided to assist me with my chores. </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We are looking for people who would be willing to assist in the group's work.  </a:t>
            </a:r>
          </a:p>
        </p:txBody>
      </p:sp>
      <p:sp>
        <p:nvSpPr>
          <p:cNvPr id="7" name="矩形 43"/>
          <p:cNvSpPr>
            <a:spLocks noChangeArrowheads="1"/>
          </p:cNvSpPr>
          <p:nvPr/>
        </p:nvSpPr>
        <p:spPr bwMode="auto">
          <a:xfrm>
            <a:off x="1593395" y="4947001"/>
            <a:ext cx="9177862" cy="915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派生词：</a:t>
            </a:r>
            <a:endParaRPr lang="zh-CN" altLang="en-US" sz="2400" dirty="0">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assistant </a:t>
            </a:r>
            <a:r>
              <a:rPr lang="en-US" altLang="zh-CN" sz="2400" i="1" dirty="0">
                <a:latin typeface="Times New Roman" panose="02020603050405020304" pitchFamily="18" charset="0"/>
                <a:ea typeface="宋体" panose="02010600030101010101" pitchFamily="2" charset="-122"/>
                <a:cs typeface="Times New Roman" panose="02020603050405020304" pitchFamily="18" charset="0"/>
              </a:rPr>
              <a:t>n. </a:t>
            </a:r>
            <a:r>
              <a:rPr lang="zh-CN" altLang="en-US" sz="2400" dirty="0">
                <a:latin typeface="Calibri" panose="020F0502020204030204" pitchFamily="34" charset="0"/>
                <a:ea typeface="宋体" panose="02010600030101010101" pitchFamily="2" charset="-122"/>
                <a:cs typeface="Times New Roman" panose="02020603050405020304" pitchFamily="18" charset="0"/>
              </a:rPr>
              <a:t>助理</a:t>
            </a:r>
            <a:r>
              <a:rPr lang="en-US" altLang="zh-CN" sz="2400" dirty="0">
                <a:latin typeface="Calibri" panose="020F0502020204030204" pitchFamily="34" charset="0"/>
                <a:ea typeface="宋体" panose="02010600030101010101" pitchFamily="2" charset="-122"/>
                <a:cs typeface="Times New Roman" panose="02020603050405020304" pitchFamily="18" charset="0"/>
              </a:rPr>
              <a:t>; </a:t>
            </a:r>
            <a:r>
              <a:rPr lang="zh-CN" altLang="en-US" sz="2400" dirty="0">
                <a:latin typeface="Calibri" panose="020F0502020204030204" pitchFamily="34" charset="0"/>
                <a:ea typeface="宋体" panose="02010600030101010101" pitchFamily="2" charset="-122"/>
                <a:cs typeface="Times New Roman" panose="02020603050405020304" pitchFamily="18" charset="0"/>
              </a:rPr>
              <a:t>助手</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blinds(horizontal)">
                                      <p:cBhvr>
                                        <p:cTn id="10" dur="500"/>
                                        <p:tgtEl>
                                          <p:spTgt spid="5">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blinds(horizontal)">
                                      <p:cBhvr>
                                        <p:cTn id="13" dur="500"/>
                                        <p:tgtEl>
                                          <p:spTgt spid="5">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blinds(horizontal)">
                                      <p:cBhvr>
                                        <p:cTn id="16" dur="5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blinds(horizontal)">
                                      <p:cBhvr>
                                        <p:cTn id="21" dur="500"/>
                                        <p:tgtEl>
                                          <p:spTgt spid="5">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linds(horizontal)">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237045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改错</a:t>
            </a: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5" name="矩形 43"/>
          <p:cNvSpPr>
            <a:spLocks noChangeArrowheads="1"/>
          </p:cNvSpPr>
          <p:nvPr/>
        </p:nvSpPr>
        <p:spPr bwMode="auto">
          <a:xfrm>
            <a:off x="1507490" y="2380615"/>
            <a:ext cx="10219055" cy="2047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800" dirty="0">
                <a:solidFill>
                  <a:srgbClr val="0070C0"/>
                </a:solidFill>
                <a:latin typeface="Calibri" panose="020F0502020204030204" pitchFamily="34" charset="0"/>
                <a:cs typeface="Times New Roman" panose="02020603050405020304" pitchFamily="18" charset="0"/>
              </a:rPr>
              <a:t>The teacher assists the children to plan their career. </a:t>
            </a:r>
          </a:p>
          <a:p>
            <a:pPr eaLnBrk="0" hangingPunct="0">
              <a:lnSpc>
                <a:spcPct val="115000"/>
              </a:lnSpc>
            </a:pPr>
            <a:endParaRPr lang="en-US" sz="2800" dirty="0">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15000"/>
              </a:lnSpc>
            </a:pPr>
            <a:r>
              <a:rPr lang="en-US" sz="2800" dirty="0">
                <a:latin typeface="Calibri" panose="020F0502020204030204" pitchFamily="34" charset="0"/>
                <a:ea typeface="宋体" panose="02010600030101010101" pitchFamily="2" charset="-122"/>
                <a:cs typeface="Times New Roman" panose="02020603050405020304" pitchFamily="18" charset="0"/>
              </a:rPr>
              <a:t>The teacher </a:t>
            </a:r>
            <a:r>
              <a:rPr lang="en-US"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assists</a:t>
            </a:r>
            <a:r>
              <a:rPr lang="en-US" sz="2800" dirty="0">
                <a:latin typeface="Calibri" panose="020F0502020204030204" pitchFamily="34" charset="0"/>
                <a:ea typeface="宋体" panose="02010600030101010101" pitchFamily="2" charset="-122"/>
                <a:cs typeface="Times New Roman" panose="02020603050405020304" pitchFamily="18" charset="0"/>
              </a:rPr>
              <a:t> the children</a:t>
            </a:r>
            <a:r>
              <a:rPr lang="en-US"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 with</a:t>
            </a:r>
            <a:r>
              <a:rPr lang="en-US" sz="2800" dirty="0">
                <a:latin typeface="Calibri" panose="020F0502020204030204" pitchFamily="34" charset="0"/>
                <a:ea typeface="宋体" panose="02010600030101010101" pitchFamily="2" charset="-122"/>
                <a:cs typeface="Times New Roman" panose="02020603050405020304" pitchFamily="18" charset="0"/>
              </a:rPr>
              <a:t> their career planning.</a:t>
            </a:r>
          </a:p>
          <a:p>
            <a:pPr eaLnBrk="0" hangingPunct="0">
              <a:lnSpc>
                <a:spcPct val="115000"/>
              </a:lnSpc>
            </a:pPr>
            <a:r>
              <a:rPr lang="en-US" sz="2800" dirty="0">
                <a:latin typeface="Calibri" panose="020F0502020204030204" pitchFamily="34" charset="0"/>
                <a:ea typeface="宋体" panose="02010600030101010101" pitchFamily="2" charset="-122"/>
                <a:cs typeface="Times New Roman" panose="02020603050405020304" pitchFamily="18" charset="0"/>
              </a:rPr>
              <a:t>The teacher </a:t>
            </a:r>
            <a:r>
              <a:rPr lang="en-US"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assists</a:t>
            </a:r>
            <a:r>
              <a:rPr lang="en-US" sz="2800" dirty="0">
                <a:latin typeface="Calibri" panose="020F0502020204030204" pitchFamily="34" charset="0"/>
                <a:ea typeface="宋体" panose="02010600030101010101" pitchFamily="2" charset="-122"/>
                <a:cs typeface="Times New Roman" panose="02020603050405020304" pitchFamily="18" charset="0"/>
              </a:rPr>
              <a:t> the children </a:t>
            </a:r>
            <a:r>
              <a:rPr lang="en-US"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in </a:t>
            </a:r>
            <a:r>
              <a:rPr lang="en-US" sz="2800" dirty="0">
                <a:latin typeface="Calibri" panose="020F0502020204030204" pitchFamily="34" charset="0"/>
                <a:ea typeface="宋体" panose="02010600030101010101" pitchFamily="2" charset="-122"/>
                <a:cs typeface="Times New Roman" panose="02020603050405020304" pitchFamily="18" charset="0"/>
              </a:rPr>
              <a:t>planning their career. </a:t>
            </a:r>
          </a:p>
        </p:txBody>
      </p:sp>
      <p:sp>
        <p:nvSpPr>
          <p:cNvPr id="7" name="右箭头 6"/>
          <p:cNvSpPr/>
          <p:nvPr/>
        </p:nvSpPr>
        <p:spPr>
          <a:xfrm>
            <a:off x="1641475" y="2978150"/>
            <a:ext cx="527685" cy="3854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linds(horizontal)">
                                      <p:cBhvr>
                                        <p:cTn id="7" dur="500"/>
                                        <p:tgtEl>
                                          <p:spTgt spid="5">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blinds(horizontal)">
                                      <p:cBhvr>
                                        <p:cTn id="1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2. inform</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10" name="矩形 9"/>
          <p:cNvSpPr/>
          <p:nvPr/>
        </p:nvSpPr>
        <p:spPr>
          <a:xfrm>
            <a:off x="3860861" y="1904143"/>
            <a:ext cx="5718810"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v. = give sb information </a:t>
            </a:r>
            <a:r>
              <a:rPr lang="zh-CN" alt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通知，告知</a:t>
            </a: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 </a:t>
            </a:r>
          </a:p>
        </p:txBody>
      </p:sp>
      <p:sp>
        <p:nvSpPr>
          <p:cNvPr id="5" name="矩形 43"/>
          <p:cNvSpPr>
            <a:spLocks noChangeArrowheads="1"/>
          </p:cNvSpPr>
          <p:nvPr/>
        </p:nvSpPr>
        <p:spPr bwMode="auto">
          <a:xfrm>
            <a:off x="1421130" y="2522855"/>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Calibri" panose="020F0502020204030204" pitchFamily="34" charset="0"/>
                <a:cs typeface="Times New Roman" panose="02020603050405020304" pitchFamily="18" charset="0"/>
              </a:rPr>
              <a:t>inform sb of sth</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Please inform us of any changes of address.</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He went to inform them of his decision.</a:t>
            </a:r>
          </a:p>
        </p:txBody>
      </p:sp>
      <p:sp>
        <p:nvSpPr>
          <p:cNvPr id="7" name="矩形 43"/>
          <p:cNvSpPr>
            <a:spLocks noChangeArrowheads="1"/>
          </p:cNvSpPr>
          <p:nvPr/>
        </p:nvSpPr>
        <p:spPr bwMode="auto">
          <a:xfrm>
            <a:off x="1421130" y="4187825"/>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Calibri" panose="020F0502020204030204" pitchFamily="34" charset="0"/>
                <a:cs typeface="Times New Roman" panose="02020603050405020304" pitchFamily="18" charset="0"/>
              </a:rPr>
              <a:t>inform sb that ...</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I am pleased to inform you that you have won first prize in this month’s competition.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linds(horizontal)">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237045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翻译</a:t>
            </a: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5" name="矩形 43"/>
          <p:cNvSpPr>
            <a:spLocks noChangeArrowheads="1"/>
          </p:cNvSpPr>
          <p:nvPr/>
        </p:nvSpPr>
        <p:spPr bwMode="auto">
          <a:xfrm>
            <a:off x="1507490" y="2380615"/>
            <a:ext cx="10219055"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latin typeface="Calibri" panose="020F0502020204030204" pitchFamily="34" charset="0"/>
                <a:ea typeface="宋体" panose="02010600030101010101" pitchFamily="2" charset="-122"/>
                <a:cs typeface="Times New Roman" panose="02020603050405020304" pitchFamily="18" charset="0"/>
              </a:rPr>
              <a:t>请你一有消息就通知我们。</a:t>
            </a:r>
            <a:endParaRPr lang="en-US" sz="2800" dirty="0">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15000"/>
              </a:lnSpc>
            </a:pPr>
            <a:r>
              <a:rPr lang="en-US" sz="2800" dirty="0">
                <a:latin typeface="Calibri" panose="020F0502020204030204" pitchFamily="34" charset="0"/>
                <a:ea typeface="宋体" panose="02010600030101010101" pitchFamily="2" charset="-122"/>
                <a:cs typeface="Times New Roman" panose="02020603050405020304" pitchFamily="18" charset="0"/>
              </a:rPr>
              <a:t>Please inform us of the news as soon as you know.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3. approve</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5" name="矩形 43"/>
          <p:cNvSpPr>
            <a:spLocks noChangeArrowheads="1"/>
          </p:cNvSpPr>
          <p:nvPr/>
        </p:nvSpPr>
        <p:spPr bwMode="auto">
          <a:xfrm>
            <a:off x="1421130" y="2522855"/>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Calibri" panose="020F0502020204030204" pitchFamily="34" charset="0"/>
                <a:cs typeface="Times New Roman" panose="02020603050405020304" pitchFamily="18" charset="0"/>
              </a:rPr>
              <a:t>approve of sth/sb </a:t>
            </a:r>
            <a:r>
              <a:rPr lang="zh-CN" altLang="en-US" sz="2400" dirty="0">
                <a:solidFill>
                  <a:srgbClr val="0070C0"/>
                </a:solidFill>
                <a:latin typeface="Calibri" panose="020F0502020204030204" pitchFamily="34" charset="0"/>
                <a:cs typeface="Times New Roman" panose="02020603050405020304" pitchFamily="18" charset="0"/>
              </a:rPr>
              <a:t>赞同；同意</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Do you approve of my idea?</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She doesn't approve of me leaving school this year. </a:t>
            </a:r>
          </a:p>
        </p:txBody>
      </p:sp>
      <p:sp>
        <p:nvSpPr>
          <p:cNvPr id="7" name="矩形 43"/>
          <p:cNvSpPr>
            <a:spLocks noChangeArrowheads="1"/>
          </p:cNvSpPr>
          <p:nvPr/>
        </p:nvSpPr>
        <p:spPr bwMode="auto">
          <a:xfrm>
            <a:off x="1421130" y="4187825"/>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Calibri" panose="020F0502020204030204" pitchFamily="34" charset="0"/>
                <a:cs typeface="Times New Roman" panose="02020603050405020304" pitchFamily="18" charset="0"/>
              </a:rPr>
              <a:t>approve sth </a:t>
            </a:r>
            <a:r>
              <a:rPr lang="zh-CN" altLang="en-US" sz="2400" dirty="0">
                <a:solidFill>
                  <a:srgbClr val="0070C0"/>
                </a:solidFill>
                <a:latin typeface="Calibri" panose="020F0502020204030204" pitchFamily="34" charset="0"/>
                <a:cs typeface="Times New Roman" panose="02020603050405020304" pitchFamily="18" charset="0"/>
              </a:rPr>
              <a:t>批准</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The committe approved the plan.</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The conference approved a proposal for a referendum (</a:t>
            </a:r>
            <a:r>
              <a:rPr lang="zh-CN" altLang="en-US" sz="2400" dirty="0">
                <a:latin typeface="Calibri" panose="020F0502020204030204" pitchFamily="34" charset="0"/>
                <a:ea typeface="宋体" panose="02010600030101010101" pitchFamily="2" charset="-122"/>
                <a:cs typeface="Times New Roman" panose="02020603050405020304" pitchFamily="18" charset="0"/>
              </a:rPr>
              <a:t>全民公决</a:t>
            </a:r>
            <a:r>
              <a:rPr lang="en-US" altLang="zh-CN" sz="2400" dirty="0">
                <a:latin typeface="Calibri" panose="020F0502020204030204" pitchFamily="34" charset="0"/>
                <a:ea typeface="宋体" panose="02010600030101010101" pitchFamily="2" charset="-122"/>
                <a:cs typeface="Times New Roman" panose="02020603050405020304" pitchFamily="18" charset="0"/>
              </a:rPr>
              <a:t>).</a:t>
            </a:r>
          </a:p>
        </p:txBody>
      </p:sp>
      <p:sp>
        <p:nvSpPr>
          <p:cNvPr id="8" name="矩形 7"/>
          <p:cNvSpPr/>
          <p:nvPr/>
        </p:nvSpPr>
        <p:spPr>
          <a:xfrm>
            <a:off x="3231258" y="1949863"/>
            <a:ext cx="518795"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v. </a:t>
            </a:r>
          </a:p>
        </p:txBody>
      </p:sp>
      <p:sp>
        <p:nvSpPr>
          <p:cNvPr id="9" name="矩形 43"/>
          <p:cNvSpPr>
            <a:spLocks noChangeArrowheads="1"/>
          </p:cNvSpPr>
          <p:nvPr/>
        </p:nvSpPr>
        <p:spPr bwMode="auto">
          <a:xfrm>
            <a:off x="1421130" y="5646420"/>
            <a:ext cx="10219055" cy="915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0070C0"/>
                </a:solidFill>
                <a:latin typeface="Calibri" panose="020F0502020204030204" pitchFamily="34" charset="0"/>
                <a:ea typeface="宋体" panose="02010600030101010101" pitchFamily="2" charset="-122"/>
              </a:rPr>
              <a:t>派生词</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sz="2400" dirty="0">
                <a:latin typeface="Calibri" panose="020F0502020204030204" pitchFamily="34" charset="0"/>
                <a:ea typeface="宋体" panose="02010600030101010101" pitchFamily="2" charset="-122"/>
                <a:cs typeface="Times New Roman" panose="02020603050405020304" pitchFamily="18" charset="0"/>
              </a:rPr>
              <a:t>approval n. </a:t>
            </a:r>
            <a:r>
              <a:rPr lang="zh-CN" altLang="en-US" sz="2400" dirty="0">
                <a:latin typeface="Calibri" panose="020F0502020204030204" pitchFamily="34" charset="0"/>
                <a:ea typeface="宋体" panose="02010600030101010101" pitchFamily="2" charset="-122"/>
                <a:cs typeface="Times New Roman" panose="02020603050405020304" pitchFamily="18" charset="0"/>
              </a:rPr>
              <a:t>批准</a:t>
            </a:r>
            <a:r>
              <a:rPr lang="en-US" altLang="zh-CN" sz="2400" dirty="0">
                <a:latin typeface="Calibri" panose="020F0502020204030204" pitchFamily="34" charset="0"/>
                <a:ea typeface="宋体" panose="02010600030101010101" pitchFamily="2" charset="-122"/>
                <a:cs typeface="Times New Roman" panose="02020603050405020304" pitchFamily="18" charset="0"/>
              </a:rPr>
              <a:t>, </a:t>
            </a:r>
            <a:r>
              <a:rPr lang="zh-CN" altLang="en-US" sz="2400" dirty="0">
                <a:latin typeface="Calibri" panose="020F0502020204030204" pitchFamily="34" charset="0"/>
                <a:ea typeface="宋体" panose="02010600030101010101" pitchFamily="2" charset="-122"/>
                <a:cs typeface="Times New Roman" panose="02020603050405020304" pitchFamily="18" charset="0"/>
              </a:rPr>
              <a:t>认可</a:t>
            </a:r>
            <a:r>
              <a:rPr lang="en-US" altLang="zh-CN" sz="2400" dirty="0">
                <a:latin typeface="Calibri" panose="020F0502020204030204" pitchFamily="34" charset="0"/>
                <a:ea typeface="宋体" panose="02010600030101010101" pitchFamily="2" charset="-122"/>
                <a:cs typeface="Times New Roman" panose="02020603050405020304" pitchFamily="18" charset="0"/>
              </a:rPr>
              <a:t>, </a:t>
            </a:r>
            <a:r>
              <a:rPr lang="zh-CN" altLang="en-US" sz="2400" dirty="0">
                <a:latin typeface="Calibri" panose="020F0502020204030204" pitchFamily="34" charset="0"/>
                <a:ea typeface="宋体" panose="02010600030101010101" pitchFamily="2" charset="-122"/>
                <a:cs typeface="Times New Roman" panose="02020603050405020304" pitchFamily="18" charset="0"/>
              </a:rPr>
              <a:t>赞同</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linds(horizont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237045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翻译</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pic>
        <p:nvPicPr>
          <p:cNvPr id="4" name="图片 3"/>
          <p:cNvPicPr>
            <a:picLocks noChangeAspect="1"/>
          </p:cNvPicPr>
          <p:nvPr/>
        </p:nvPicPr>
        <p:blipFill>
          <a:blip r:embed="rId4"/>
          <a:stretch>
            <a:fillRect/>
          </a:stretch>
        </p:blipFill>
        <p:spPr>
          <a:xfrm>
            <a:off x="2073910" y="1996440"/>
            <a:ext cx="7108825" cy="4384675"/>
          </a:xfrm>
          <a:prstGeom prst="rect">
            <a:avLst/>
          </a:prstGeom>
        </p:spPr>
      </p:pic>
      <p:sp>
        <p:nvSpPr>
          <p:cNvPr id="7" name="矩形 6"/>
          <p:cNvSpPr/>
          <p:nvPr/>
        </p:nvSpPr>
        <p:spPr>
          <a:xfrm>
            <a:off x="3473450" y="5413375"/>
            <a:ext cx="4309745" cy="2800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4. demand</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5" name="矩形 43"/>
          <p:cNvSpPr>
            <a:spLocks noChangeArrowheads="1"/>
          </p:cNvSpPr>
          <p:nvPr/>
        </p:nvSpPr>
        <p:spPr bwMode="auto">
          <a:xfrm>
            <a:off x="1421130" y="2522855"/>
            <a:ext cx="10219055" cy="2189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Times New Roman" panose="02020603050405020304" pitchFamily="18" charset="0"/>
                <a:cs typeface="Times New Roman" panose="02020603050405020304" pitchFamily="18" charset="0"/>
              </a:rPr>
              <a:t>v. </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She demanded an immediate explanation.</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The UN has demanded that all troops (should) be withdrawn.  </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I demand to see the manager.  </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This sport demands both speed and strength. </a:t>
            </a:r>
          </a:p>
        </p:txBody>
      </p:sp>
      <p:sp>
        <p:nvSpPr>
          <p:cNvPr id="7" name="矩形 43"/>
          <p:cNvSpPr>
            <a:spLocks noChangeArrowheads="1"/>
          </p:cNvSpPr>
          <p:nvPr/>
        </p:nvSpPr>
        <p:spPr bwMode="auto">
          <a:xfrm>
            <a:off x="5373376" y="1198245"/>
            <a:ext cx="4758055" cy="1764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FF0000"/>
                </a:solidFill>
                <a:latin typeface="Calibri" panose="020F0502020204030204" pitchFamily="34" charset="0"/>
                <a:cs typeface="Times New Roman" panose="02020603050405020304" pitchFamily="18" charset="0"/>
              </a:rPr>
              <a:t>demand sth. </a:t>
            </a:r>
            <a:r>
              <a:rPr lang="zh-CN" altLang="en-US" sz="2400" dirty="0">
                <a:solidFill>
                  <a:srgbClr val="FF0000"/>
                </a:solidFill>
                <a:latin typeface="Calibri" panose="020F0502020204030204" pitchFamily="34" charset="0"/>
                <a:cs typeface="Times New Roman" panose="02020603050405020304" pitchFamily="18" charset="0"/>
              </a:rPr>
              <a:t>要求</a:t>
            </a:r>
            <a:r>
              <a:rPr lang="en-US" altLang="zh-CN" sz="2400" dirty="0">
                <a:solidFill>
                  <a:srgbClr val="FF0000"/>
                </a:solidFill>
                <a:latin typeface="Calibri" panose="020F0502020204030204" pitchFamily="34" charset="0"/>
                <a:cs typeface="Times New Roman" panose="02020603050405020304" pitchFamily="18" charset="0"/>
              </a:rPr>
              <a:t>...</a:t>
            </a:r>
            <a:endParaRPr lang="en-US" sz="2400" dirty="0">
              <a:solidFill>
                <a:srgbClr val="FF0000"/>
              </a:solidFill>
              <a:latin typeface="Calibri" panose="020F0502020204030204" pitchFamily="34" charset="0"/>
              <a:cs typeface="Times New Roman" panose="02020603050405020304" pitchFamily="18" charset="0"/>
            </a:endParaRPr>
          </a:p>
          <a:p>
            <a:pPr eaLnBrk="0" hangingPunct="0">
              <a:lnSpc>
                <a:spcPct val="115000"/>
              </a:lnSpc>
            </a:pPr>
            <a:r>
              <a:rPr lang="en-US" sz="2400" dirty="0">
                <a:solidFill>
                  <a:srgbClr val="FF0000"/>
                </a:solidFill>
                <a:latin typeface="Calibri" panose="020F0502020204030204" pitchFamily="34" charset="0"/>
                <a:cs typeface="Times New Roman" panose="02020603050405020304" pitchFamily="18" charset="0"/>
              </a:rPr>
              <a:t>demand that + (should</a:t>
            </a:r>
            <a:r>
              <a:rPr lang="zh-CN" altLang="en-US" sz="2400" dirty="0">
                <a:solidFill>
                  <a:srgbClr val="FF0000"/>
                </a:solidFill>
                <a:latin typeface="Calibri" panose="020F0502020204030204" pitchFamily="34" charset="0"/>
                <a:cs typeface="Times New Roman" panose="02020603050405020304" pitchFamily="18" charset="0"/>
              </a:rPr>
              <a:t>的虚拟语气</a:t>
            </a:r>
            <a:r>
              <a:rPr lang="en-US" altLang="zh-CN" sz="2400" dirty="0">
                <a:solidFill>
                  <a:srgbClr val="FF0000"/>
                </a:solidFill>
                <a:latin typeface="Calibri" panose="020F0502020204030204" pitchFamily="34" charset="0"/>
                <a:cs typeface="Times New Roman" panose="02020603050405020304" pitchFamily="18" charset="0"/>
              </a:rPr>
              <a:t>)</a:t>
            </a:r>
          </a:p>
          <a:p>
            <a:pPr eaLnBrk="0" hangingPunct="0">
              <a:lnSpc>
                <a:spcPct val="115000"/>
              </a:lnSpc>
            </a:pPr>
            <a:r>
              <a:rPr lang="en-US" altLang="zh-CN" sz="2400" dirty="0">
                <a:solidFill>
                  <a:srgbClr val="FF0000"/>
                </a:solidFill>
                <a:latin typeface="Calibri" panose="020F0502020204030204" pitchFamily="34" charset="0"/>
                <a:cs typeface="Times New Roman" panose="02020603050405020304" pitchFamily="18" charset="0"/>
              </a:rPr>
              <a:t>demand to do sth </a:t>
            </a:r>
            <a:r>
              <a:rPr lang="zh-CN" altLang="en-US" sz="2400" dirty="0">
                <a:solidFill>
                  <a:srgbClr val="FF0000"/>
                </a:solidFill>
                <a:latin typeface="Calibri" panose="020F0502020204030204" pitchFamily="34" charset="0"/>
                <a:cs typeface="Times New Roman" panose="02020603050405020304" pitchFamily="18" charset="0"/>
              </a:rPr>
              <a:t>要求做某事</a:t>
            </a:r>
            <a:endParaRPr lang="en-US" altLang="zh-CN" sz="2400" dirty="0">
              <a:solidFill>
                <a:srgbClr val="FF0000"/>
              </a:solidFill>
              <a:latin typeface="Calibri" panose="020F0502020204030204" pitchFamily="34" charset="0"/>
              <a:cs typeface="Times New Roman" panose="02020603050405020304" pitchFamily="18" charset="0"/>
            </a:endParaRPr>
          </a:p>
          <a:p>
            <a:pPr eaLnBrk="0" hangingPunct="0">
              <a:lnSpc>
                <a:spcPct val="115000"/>
              </a:lnSpc>
            </a:pPr>
            <a:r>
              <a:rPr lang="en-US" altLang="zh-CN" sz="2400" dirty="0">
                <a:solidFill>
                  <a:srgbClr val="FF0000"/>
                </a:solidFill>
                <a:latin typeface="Calibri" panose="020F0502020204030204" pitchFamily="34" charset="0"/>
                <a:cs typeface="Times New Roman" panose="02020603050405020304" pitchFamily="18" charset="0"/>
              </a:rPr>
              <a:t>demand sth </a:t>
            </a:r>
            <a:r>
              <a:rPr lang="zh-CN" altLang="en-US" sz="2400" dirty="0">
                <a:solidFill>
                  <a:srgbClr val="FF0000"/>
                </a:solidFill>
                <a:latin typeface="Calibri" panose="020F0502020204030204" pitchFamily="34" charset="0"/>
                <a:cs typeface="Times New Roman" panose="02020603050405020304" pitchFamily="18" charset="0"/>
              </a:rPr>
              <a:t>需要</a:t>
            </a:r>
            <a:r>
              <a:rPr lang="en-US" altLang="zh-CN" sz="2400" dirty="0">
                <a:solidFill>
                  <a:srgbClr val="FF0000"/>
                </a:solidFill>
                <a:latin typeface="Calibri" panose="020F0502020204030204" pitchFamily="34" charset="0"/>
                <a:cs typeface="Times New Roman" panose="02020603050405020304" pitchFamily="18" charset="0"/>
              </a:rPr>
              <a:t>...</a:t>
            </a:r>
            <a:endParaRPr lang="en-US" altLang="zh-CN" sz="2400" dirty="0">
              <a:solidFill>
                <a:srgbClr val="FF0000"/>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8" name="矩形 7"/>
          <p:cNvSpPr/>
          <p:nvPr/>
        </p:nvSpPr>
        <p:spPr>
          <a:xfrm>
            <a:off x="3404296" y="1904143"/>
            <a:ext cx="1278890"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v. &amp; n. </a:t>
            </a:r>
          </a:p>
        </p:txBody>
      </p:sp>
      <p:sp>
        <p:nvSpPr>
          <p:cNvPr id="11" name="矩形 43"/>
          <p:cNvSpPr>
            <a:spLocks noChangeArrowheads="1"/>
          </p:cNvSpPr>
          <p:nvPr/>
        </p:nvSpPr>
        <p:spPr bwMode="auto">
          <a:xfrm>
            <a:off x="1421130" y="4810125"/>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0070C0"/>
                </a:solidFill>
                <a:latin typeface="Times New Roman" panose="02020603050405020304" pitchFamily="18" charset="0"/>
                <a:cs typeface="Times New Roman" panose="02020603050405020304" pitchFamily="18" charset="0"/>
              </a:rPr>
              <a:t>n.</a:t>
            </a:r>
            <a:endParaRPr lang="en-US" sz="2400" dirty="0">
              <a:solidFill>
                <a:srgbClr val="0070C0"/>
              </a:solidFill>
              <a:latin typeface="Calibri" panose="020F0502020204030204" pitchFamily="34" charset="0"/>
              <a:cs typeface="Times New Roman" panose="02020603050405020304" pitchFamily="18" charset="0"/>
            </a:endParaRP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a demand for a higher pay</a:t>
            </a:r>
          </a:p>
          <a:p>
            <a:pPr eaLnBrk="0" hangingPunct="0">
              <a:lnSpc>
                <a:spcPct val="115000"/>
              </a:lnSpc>
            </a:pPr>
            <a:r>
              <a:rPr lang="en-US" sz="2400" dirty="0">
                <a:latin typeface="Calibri" panose="020F0502020204030204" pitchFamily="34" charset="0"/>
                <a:ea typeface="宋体" panose="02010600030101010101" pitchFamily="2" charset="-122"/>
                <a:cs typeface="Times New Roman" panose="02020603050405020304" pitchFamily="18" charset="0"/>
              </a:rPr>
              <a:t>Good secretaries</a:t>
            </a:r>
            <a:r>
              <a:rPr lang="en-US" altLang="zh-CN" sz="2400" dirty="0">
                <a:latin typeface="Calibri" panose="020F0502020204030204" pitchFamily="34" charset="0"/>
                <a:ea typeface="宋体" panose="02010600030101010101" pitchFamily="2" charset="-122"/>
                <a:cs typeface="Times New Roman" panose="02020603050405020304" pitchFamily="18" charset="0"/>
              </a:rPr>
              <a:t> </a:t>
            </a:r>
            <a:r>
              <a:rPr lang="en-US" sz="2400" dirty="0">
                <a:latin typeface="Calibri" panose="020F0502020204030204" pitchFamily="34" charset="0"/>
                <a:ea typeface="宋体" panose="02010600030101010101" pitchFamily="2" charset="-122"/>
                <a:cs typeface="Times New Roman" panose="02020603050405020304" pitchFamily="18" charset="0"/>
              </a:rPr>
              <a:t>are always in demand. </a:t>
            </a:r>
          </a:p>
        </p:txBody>
      </p:sp>
      <p:sp>
        <p:nvSpPr>
          <p:cNvPr id="12" name="矩形 43"/>
          <p:cNvSpPr>
            <a:spLocks noChangeArrowheads="1"/>
          </p:cNvSpPr>
          <p:nvPr/>
        </p:nvSpPr>
        <p:spPr bwMode="auto">
          <a:xfrm>
            <a:off x="7366000" y="5234940"/>
            <a:ext cx="3990975" cy="915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rgbClr val="FF0000"/>
                </a:solidFill>
                <a:latin typeface="Calibri" panose="020F0502020204030204" pitchFamily="34" charset="0"/>
                <a:cs typeface="Times New Roman" panose="02020603050405020304" pitchFamily="18" charset="0"/>
              </a:rPr>
              <a:t>a/the demand for sth ...</a:t>
            </a:r>
            <a:r>
              <a:rPr lang="zh-CN" altLang="en-US" sz="2400" dirty="0">
                <a:solidFill>
                  <a:srgbClr val="FF0000"/>
                </a:solidFill>
                <a:latin typeface="Calibri" panose="020F0502020204030204" pitchFamily="34" charset="0"/>
                <a:cs typeface="Times New Roman" panose="02020603050405020304" pitchFamily="18" charset="0"/>
              </a:rPr>
              <a:t>的需求</a:t>
            </a:r>
            <a:endParaRPr lang="en-US" sz="2400" dirty="0">
              <a:solidFill>
                <a:srgbClr val="FF0000"/>
              </a:solidFill>
              <a:latin typeface="Calibri" panose="020F0502020204030204" pitchFamily="34" charset="0"/>
              <a:cs typeface="Times New Roman" panose="02020603050405020304" pitchFamily="18" charset="0"/>
            </a:endParaRPr>
          </a:p>
          <a:p>
            <a:pPr eaLnBrk="0" hangingPunct="0">
              <a:lnSpc>
                <a:spcPct val="115000"/>
              </a:lnSpc>
            </a:pPr>
            <a:r>
              <a:rPr lang="en-US" sz="2400" dirty="0">
                <a:solidFill>
                  <a:srgbClr val="FF0000"/>
                </a:solidFill>
                <a:latin typeface="Calibri" panose="020F0502020204030204" pitchFamily="34" charset="0"/>
                <a:ea typeface="宋体" panose="02010600030101010101" pitchFamily="2" charset="-122"/>
                <a:cs typeface="Times New Roman" panose="02020603050405020304" pitchFamily="18" charset="0"/>
              </a:rPr>
              <a:t>be in demand </a:t>
            </a:r>
            <a:r>
              <a:rPr lang="zh-CN" altLang="en-US" sz="2400" dirty="0">
                <a:solidFill>
                  <a:srgbClr val="FF0000"/>
                </a:solidFill>
                <a:latin typeface="Calibri" panose="020F0502020204030204" pitchFamily="34" charset="0"/>
                <a:ea typeface="宋体" panose="02010600030101010101" pitchFamily="2" charset="-122"/>
                <a:cs typeface="Times New Roman" panose="02020603050405020304" pitchFamily="18" charset="0"/>
              </a:rPr>
              <a:t>需求大</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237045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一句多译</a:t>
            </a: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5" name="矩形 43"/>
          <p:cNvSpPr>
            <a:spLocks noChangeArrowheads="1"/>
          </p:cNvSpPr>
          <p:nvPr/>
        </p:nvSpPr>
        <p:spPr bwMode="auto">
          <a:xfrm>
            <a:off x="1391920" y="2122170"/>
            <a:ext cx="10219055" cy="1764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我们要求他改变政策。</a:t>
            </a:r>
          </a:p>
          <a:p>
            <a:pPr eaLnBrk="0" hangingPunct="0">
              <a:lnSpc>
                <a:spcPct val="115000"/>
              </a:lnSpc>
            </a:pPr>
            <a:r>
              <a:rPr lang="en-US" altLang="zh-CN" sz="2400" dirty="0">
                <a:solidFill>
                  <a:srgbClr val="252526"/>
                </a:solidFill>
                <a:latin typeface="Calibri" panose="020F0502020204030204" pitchFamily="34" charset="0"/>
                <a:ea typeface="宋体" panose="02010600030101010101" pitchFamily="2" charset="-122"/>
              </a:rPr>
              <a:t>We demand that he (should) change the policy.</a:t>
            </a:r>
          </a:p>
          <a:p>
            <a:pPr eaLnBrk="0" hangingPunct="0">
              <a:lnSpc>
                <a:spcPct val="115000"/>
              </a:lnSpc>
            </a:pPr>
            <a:r>
              <a:rPr lang="en-US" altLang="zh-CN" sz="2400" dirty="0">
                <a:solidFill>
                  <a:srgbClr val="252526"/>
                </a:solidFill>
                <a:latin typeface="Calibri" panose="020F0502020204030204" pitchFamily="34" charset="0"/>
                <a:ea typeface="宋体" panose="02010600030101010101" pitchFamily="2" charset="-122"/>
              </a:rPr>
              <a:t>It’s demanded that he (should) change the policy. </a:t>
            </a:r>
          </a:p>
          <a:p>
            <a:pPr eaLnBrk="0" hangingPunct="0">
              <a:lnSpc>
                <a:spcPct val="115000"/>
              </a:lnSpc>
            </a:pPr>
            <a:r>
              <a:rPr lang="en-US" altLang="zh-CN" sz="2400" dirty="0">
                <a:solidFill>
                  <a:srgbClr val="252526"/>
                </a:solidFill>
                <a:latin typeface="Calibri" panose="020F0502020204030204" pitchFamily="34" charset="0"/>
                <a:ea typeface="宋体" panose="02010600030101010101" pitchFamily="2" charset="-122"/>
              </a:rPr>
              <a:t>It is our demand that he (should) change the policy.</a:t>
            </a:r>
            <a:endParaRPr lang="en-US" altLang="zh-CN" sz="2400" dirty="0">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43"/>
          <p:cNvSpPr>
            <a:spLocks noChangeArrowheads="1"/>
          </p:cNvSpPr>
          <p:nvPr/>
        </p:nvSpPr>
        <p:spPr bwMode="auto">
          <a:xfrm>
            <a:off x="1391920" y="4315460"/>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优秀的模特总是很需要。</a:t>
            </a:r>
          </a:p>
          <a:p>
            <a:pPr eaLnBrk="0" hangingPunct="0">
              <a:lnSpc>
                <a:spcPct val="115000"/>
              </a:lnSpc>
            </a:pPr>
            <a:r>
              <a:rPr lang="en-US" altLang="zh-CN" sz="2400" dirty="0">
                <a:solidFill>
                  <a:srgbClr val="252526"/>
                </a:solidFill>
                <a:latin typeface="Calibri" panose="020F0502020204030204" pitchFamily="34" charset="0"/>
                <a:ea typeface="宋体" panose="02010600030101010101" pitchFamily="2" charset="-122"/>
              </a:rPr>
              <a:t>A good model is always in high demand.</a:t>
            </a:r>
          </a:p>
          <a:p>
            <a:pPr eaLnBrk="0" hangingPunct="0">
              <a:lnSpc>
                <a:spcPct val="115000"/>
              </a:lnSpc>
            </a:pPr>
            <a:r>
              <a:rPr lang="en-US" altLang="zh-CN" sz="2400" dirty="0">
                <a:latin typeface="Calibri" panose="020F0502020204030204" pitchFamily="34" charset="0"/>
                <a:ea typeface="宋体" panose="02010600030101010101" pitchFamily="2" charset="-122"/>
                <a:cs typeface="Times New Roman" panose="02020603050405020304" pitchFamily="18" charset="0"/>
              </a:rPr>
              <a:t>The demand for good models is always high.</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blinds(horizontal)">
                                      <p:cBhvr>
                                        <p:cTn id="10" dur="500"/>
                                        <p:tgtEl>
                                          <p:spTgt spid="5">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blinds(horizontal)">
                                      <p:cBhvr>
                                        <p:cTn id="13" dur="500"/>
                                        <p:tgtEl>
                                          <p:spTgt spid="5">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5. depend on</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8" name="矩形 7"/>
          <p:cNvSpPr/>
          <p:nvPr/>
        </p:nvSpPr>
        <p:spPr>
          <a:xfrm>
            <a:off x="3750053" y="1858423"/>
            <a:ext cx="5106035" cy="521970"/>
          </a:xfrm>
          <a:prstGeom prst="rect">
            <a:avLst/>
          </a:prstGeom>
        </p:spPr>
        <p:txBody>
          <a:bodyPr wrap="none">
            <a:spAutoFit/>
          </a:bodyPr>
          <a:lstStyle/>
          <a:p>
            <a:pPr algn="ctr" fontAlgn="base">
              <a:spcBef>
                <a:spcPct val="0"/>
              </a:spcBef>
              <a:spcAft>
                <a:spcPct val="0"/>
              </a:spcAft>
            </a:pPr>
            <a:r>
              <a:rPr lang="en-US" altLang="zh-CN"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 be dependent on </a:t>
            </a:r>
            <a:r>
              <a:rPr lang="zh-CN" alt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取决于</a:t>
            </a:r>
            <a:r>
              <a:rPr lang="en-US" altLang="zh-CN"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 </a:t>
            </a:r>
            <a:r>
              <a:rPr lang="zh-CN" alt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依靠</a:t>
            </a: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 </a:t>
            </a:r>
          </a:p>
        </p:txBody>
      </p:sp>
      <p:sp>
        <p:nvSpPr>
          <p:cNvPr id="11" name="矩形 43"/>
          <p:cNvSpPr>
            <a:spLocks noChangeArrowheads="1"/>
          </p:cNvSpPr>
          <p:nvPr/>
        </p:nvSpPr>
        <p:spPr bwMode="auto">
          <a:xfrm>
            <a:off x="1332865" y="5420360"/>
            <a:ext cx="10219055" cy="915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0070C0"/>
                </a:solidFill>
                <a:latin typeface="Calibri" panose="020F0502020204030204" pitchFamily="34" charset="0"/>
                <a:cs typeface="Times New Roman" panose="02020603050405020304" pitchFamily="18" charset="0"/>
              </a:rPr>
              <a:t>近义词组</a:t>
            </a:r>
          </a:p>
          <a:p>
            <a:pPr eaLnBrk="0" hangingPunct="0">
              <a:lnSpc>
                <a:spcPct val="115000"/>
              </a:lnSpc>
            </a:pPr>
            <a:r>
              <a:rPr lang="en-US" sz="2400" dirty="0">
                <a:solidFill>
                  <a:schemeClr val="tx1"/>
                </a:solidFill>
                <a:latin typeface="Calibri" panose="020F0502020204030204" pitchFamily="34" charset="0"/>
                <a:cs typeface="Times New Roman" panose="02020603050405020304" pitchFamily="18" charset="0"/>
              </a:rPr>
              <a:t>rely on</a:t>
            </a:r>
            <a:endParaRPr lang="en-US" sz="2400" dirty="0">
              <a:solidFill>
                <a:schemeClr val="tx1"/>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6" name="矩形 43"/>
          <p:cNvSpPr>
            <a:spLocks noChangeArrowheads="1"/>
          </p:cNvSpPr>
          <p:nvPr/>
        </p:nvSpPr>
        <p:spPr bwMode="auto">
          <a:xfrm>
            <a:off x="1332865" y="2647315"/>
            <a:ext cx="10219055" cy="2613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sz="2400" dirty="0">
                <a:solidFill>
                  <a:schemeClr val="tx1"/>
                </a:solidFill>
                <a:latin typeface="Calibri" panose="020F0502020204030204" pitchFamily="34" charset="0"/>
                <a:cs typeface="Times New Roman" panose="02020603050405020304" pitchFamily="18" charset="0"/>
              </a:rPr>
              <a:t>He was the sort of person you could depend on.</a:t>
            </a:r>
          </a:p>
          <a:p>
            <a:pPr eaLnBrk="0" hangingPunct="0">
              <a:lnSpc>
                <a:spcPct val="115000"/>
              </a:lnSpc>
            </a:pPr>
            <a:r>
              <a:rPr lang="en-US" sz="2400" dirty="0">
                <a:solidFill>
                  <a:schemeClr val="tx1"/>
                </a:solidFill>
                <a:latin typeface="Calibri" panose="020F0502020204030204" pitchFamily="34" charset="0"/>
                <a:cs typeface="Times New Roman" panose="02020603050405020304" pitchFamily="18" charset="0"/>
              </a:rPr>
              <a:t> </a:t>
            </a:r>
            <a:r>
              <a:rPr lang="zh-CN" altLang="en-US" sz="2400" dirty="0">
                <a:solidFill>
                  <a:srgbClr val="0070C0"/>
                </a:solidFill>
                <a:latin typeface="Calibri" panose="020F0502020204030204" pitchFamily="34" charset="0"/>
                <a:cs typeface="Times New Roman" panose="02020603050405020304" pitchFamily="18" charset="0"/>
              </a:rPr>
              <a:t>依靠，信赖</a:t>
            </a:r>
            <a:endParaRPr lang="en-US" sz="2400" dirty="0">
              <a:solidFill>
                <a:schemeClr val="tx1"/>
              </a:solidFill>
              <a:latin typeface="Calibri" panose="020F0502020204030204" pitchFamily="34" charset="0"/>
              <a:cs typeface="Times New Roman" panose="02020603050405020304" pitchFamily="18" charset="0"/>
            </a:endParaRPr>
          </a:p>
          <a:p>
            <a:pPr eaLnBrk="0" hangingPunct="0">
              <a:lnSpc>
                <a:spcPct val="115000"/>
              </a:lnSpc>
            </a:pPr>
            <a:r>
              <a:rPr lang="en-US" sz="2400" dirty="0">
                <a:solidFill>
                  <a:schemeClr val="tx1"/>
                </a:solidFill>
                <a:latin typeface="Calibri" panose="020F0502020204030204" pitchFamily="34" charset="0"/>
                <a:ea typeface="宋体" panose="02010600030101010101" pitchFamily="2" charset="-122"/>
                <a:cs typeface="Times New Roman" panose="02020603050405020304" pitchFamily="18" charset="0"/>
              </a:rPr>
              <a:t>I don't want to depend too much on my parents.</a:t>
            </a:r>
          </a:p>
          <a:p>
            <a:pPr eaLnBrk="0" hangingPunct="0">
              <a:lnSpc>
                <a:spcPct val="115000"/>
              </a:lnSpc>
            </a:pPr>
            <a:r>
              <a:rPr 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 </a:t>
            </a:r>
            <a:r>
              <a:rPr lang="zh-CN" alt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需要，依靠</a:t>
            </a:r>
            <a:endParaRPr lang="en-US" sz="2400" dirty="0">
              <a:solidFill>
                <a:schemeClr val="tx1"/>
              </a:solidFill>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15000"/>
              </a:lnSpc>
            </a:pPr>
            <a:r>
              <a:rPr lang="en-US" sz="2400" dirty="0">
                <a:solidFill>
                  <a:schemeClr val="tx1"/>
                </a:solidFill>
                <a:latin typeface="Calibri" panose="020F0502020204030204" pitchFamily="34" charset="0"/>
                <a:ea typeface="宋体" panose="02010600030101010101" pitchFamily="2" charset="-122"/>
                <a:cs typeface="Times New Roman" panose="02020603050405020304" pitchFamily="18" charset="0"/>
              </a:rPr>
              <a:t>Does the quality of teaching depend on class size?</a:t>
            </a:r>
          </a:p>
          <a:p>
            <a:pPr eaLnBrk="0" hangingPunct="0">
              <a:lnSpc>
                <a:spcPct val="115000"/>
              </a:lnSpc>
            </a:pPr>
            <a:r>
              <a:rPr 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 </a:t>
            </a:r>
            <a:r>
              <a:rPr lang="zh-CN" alt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由</a:t>
            </a:r>
            <a:r>
              <a:rPr lang="en-US" altLang="zh-CN"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a:t>
            </a:r>
            <a:r>
              <a:rPr lang="zh-CN" alt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决定，受</a:t>
            </a:r>
            <a:r>
              <a:rPr lang="en-US" altLang="zh-CN"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a:t>
            </a:r>
            <a:r>
              <a:rPr lang="zh-CN" altLang="en-US" sz="24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影响，取决于</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blinds(horizontal)">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blinds(horizontal)">
                                      <p:cBhvr>
                                        <p:cTn id="17" dur="500"/>
                                        <p:tgtEl>
                                          <p:spTgt spid="6">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237045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翻译</a:t>
            </a: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5" name="矩形 43"/>
          <p:cNvSpPr>
            <a:spLocks noChangeArrowheads="1"/>
          </p:cNvSpPr>
          <p:nvPr/>
        </p:nvSpPr>
        <p:spPr bwMode="auto">
          <a:xfrm>
            <a:off x="1495425" y="2273300"/>
            <a:ext cx="10219055" cy="1340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我的口音取决于我身边是谁。</a:t>
            </a:r>
          </a:p>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My accent depends on whom I'm around. </a:t>
            </a:r>
            <a:r>
              <a:rPr lang="en-US" altLang="zh-CN" sz="2400" dirty="0">
                <a:solidFill>
                  <a:srgbClr val="252526"/>
                </a:solidFill>
                <a:latin typeface="Calibri" panose="020F0502020204030204" pitchFamily="34" charset="0"/>
                <a:ea typeface="宋体" panose="02010600030101010101" pitchFamily="2" charset="-122"/>
              </a:rPr>
              <a:t>(by </a:t>
            </a:r>
            <a:r>
              <a:rPr lang="zh-CN" altLang="en-US" sz="2400" dirty="0">
                <a:solidFill>
                  <a:srgbClr val="252526"/>
                </a:solidFill>
                <a:latin typeface="Calibri" panose="020F0502020204030204" pitchFamily="34" charset="0"/>
                <a:ea typeface="宋体" panose="02010600030101010101" pitchFamily="2" charset="-122"/>
              </a:rPr>
              <a:t>Claire Forlani</a:t>
            </a:r>
            <a:r>
              <a:rPr lang="en-US" altLang="zh-CN" sz="2400" dirty="0">
                <a:solidFill>
                  <a:srgbClr val="252526"/>
                </a:solidFill>
                <a:latin typeface="Calibri" panose="020F0502020204030204" pitchFamily="34" charset="0"/>
                <a:ea typeface="宋体" panose="02010600030101010101" pitchFamily="2" charset="-122"/>
              </a:rPr>
              <a:t>)</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endParaRPr lang="zh-CN" altLang="en-US" sz="2400" dirty="0">
              <a:solidFill>
                <a:srgbClr val="252526"/>
              </a:solidFill>
              <a:latin typeface="Calibri" panose="020F0502020204030204" pitchFamily="34" charset="0"/>
              <a:ea typeface="宋体" panose="02010600030101010101" pitchFamily="2" charset="-122"/>
            </a:endParaRPr>
          </a:p>
        </p:txBody>
      </p:sp>
      <p:sp>
        <p:nvSpPr>
          <p:cNvPr id="3" name="矩形 43"/>
          <p:cNvSpPr>
            <a:spLocks noChangeArrowheads="1"/>
          </p:cNvSpPr>
          <p:nvPr/>
        </p:nvSpPr>
        <p:spPr bwMode="auto">
          <a:xfrm>
            <a:off x="1495425" y="3996055"/>
            <a:ext cx="10219055" cy="1764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记住快乐不取决于你是谁或者你拥有什么，而仅仅取决于你是怎么想的。</a:t>
            </a:r>
          </a:p>
          <a:p>
            <a:pPr eaLnBrk="0" hangingPunct="0">
              <a:lnSpc>
                <a:spcPct val="115000"/>
              </a:lnSpc>
            </a:pPr>
            <a:r>
              <a:rPr lang="zh-CN" altLang="en-US" sz="2400" dirty="0">
                <a:solidFill>
                  <a:srgbClr val="252526"/>
                </a:solidFill>
                <a:latin typeface="Calibri" panose="020F0502020204030204" pitchFamily="34" charset="0"/>
                <a:ea typeface="宋体" panose="02010600030101010101" pitchFamily="2" charset="-122"/>
              </a:rPr>
              <a:t>Remember happiness doesn't depend upon who you are or what you have; it depends solely on what you think. </a:t>
            </a:r>
            <a:r>
              <a:rPr lang="en-US" altLang="zh-CN" sz="2400" dirty="0">
                <a:solidFill>
                  <a:srgbClr val="252526"/>
                </a:solidFill>
                <a:latin typeface="Calibri" panose="020F0502020204030204" pitchFamily="34" charset="0"/>
                <a:ea typeface="宋体" panose="02010600030101010101" pitchFamily="2" charset="-122"/>
              </a:rPr>
              <a:t>(by </a:t>
            </a:r>
            <a:r>
              <a:rPr lang="zh-CN" altLang="en-US" sz="2400" dirty="0">
                <a:solidFill>
                  <a:srgbClr val="252526"/>
                </a:solidFill>
                <a:latin typeface="Calibri" panose="020F0502020204030204" pitchFamily="34" charset="0"/>
                <a:ea typeface="宋体" panose="02010600030101010101" pitchFamily="2" charset="-122"/>
              </a:rPr>
              <a:t>Dale Carnegie</a:t>
            </a:r>
            <a:r>
              <a:rPr lang="en-US" altLang="zh-CN" sz="2400" dirty="0">
                <a:solidFill>
                  <a:srgbClr val="252526"/>
                </a:solidFill>
                <a:latin typeface="Calibri" panose="020F0502020204030204" pitchFamily="34" charset="0"/>
                <a:ea typeface="宋体" panose="02010600030101010101" pitchFamily="2" charset="-122"/>
              </a:rPr>
              <a:t>)</a:t>
            </a:r>
            <a:endParaRPr lang="zh-CN" altLang="en-US" sz="2400" dirty="0">
              <a:solidFill>
                <a:srgbClr val="252526"/>
              </a:solidFill>
              <a:latin typeface="Calibri" panose="020F0502020204030204" pitchFamily="34" charset="0"/>
              <a:ea typeface="宋体" panose="02010600030101010101" pitchFamily="2" charset="-122"/>
            </a:endParaRPr>
          </a:p>
          <a:p>
            <a:pPr eaLnBrk="0" hangingPunct="0">
              <a:lnSpc>
                <a:spcPct val="115000"/>
              </a:lnSpc>
            </a:pPr>
            <a:endParaRPr lang="zh-CN" altLang="en-US" sz="2400" dirty="0">
              <a:solidFill>
                <a:srgbClr val="252526"/>
              </a:solidFill>
              <a:latin typeface="Calibri" panose="020F0502020204030204" pitchFamily="34" charset="0"/>
              <a:ea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平行四边形 8"/>
          <p:cNvSpPr/>
          <p:nvPr/>
        </p:nvSpPr>
        <p:spPr>
          <a:xfrm>
            <a:off x="373634" y="2148038"/>
            <a:ext cx="6145618" cy="1509823"/>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10" name="Rectangle 18"/>
          <p:cNvSpPr>
            <a:spLocks noChangeArrowheads="1"/>
          </p:cNvSpPr>
          <p:nvPr/>
        </p:nvSpPr>
        <p:spPr bwMode="auto">
          <a:xfrm>
            <a:off x="811650" y="2471434"/>
            <a:ext cx="4898777" cy="553998"/>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none" lIns="0" tIns="0" rIns="0" bIns="0">
            <a:spAutoFit/>
          </a:bodyPr>
          <a:lstStyle/>
          <a:p>
            <a:pPr algn="ctr" fontAlgn="base">
              <a:spcBef>
                <a:spcPct val="0"/>
              </a:spcBef>
              <a:spcAft>
                <a:spcPct val="0"/>
              </a:spcAft>
            </a:pPr>
            <a:r>
              <a:rPr lang="en-US" altLang="zh-CN" sz="3600" dirty="0">
                <a:latin typeface="Arial" panose="020B0604020202020204"/>
                <a:ea typeface="微软雅黑" panose="020B0503020204020204" charset="-122"/>
                <a:sym typeface="Arial" panose="020B0604020202020204"/>
              </a:rPr>
              <a:t>M</a:t>
            </a:r>
            <a:r>
              <a:rPr lang="en-US" sz="3600" dirty="0">
                <a:latin typeface="Arial" panose="020B0604020202020204"/>
                <a:ea typeface="微软雅黑" panose="020B0503020204020204" charset="-122"/>
                <a:sym typeface="Arial" panose="020B0604020202020204"/>
              </a:rPr>
              <a:t>5U4 Making the News</a:t>
            </a:r>
            <a:endParaRPr lang="zh-CN" altLang="en-US" sz="3600" dirty="0">
              <a:solidFill>
                <a:srgbClr val="22ACEC"/>
              </a:solidFill>
              <a:latin typeface="Arial" panose="020B0604020202020204"/>
              <a:ea typeface="微软雅黑" panose="020B0503020204020204" charset="-122"/>
              <a:cs typeface="宋体" panose="02010600030101010101" pitchFamily="2" charset="-122"/>
              <a:sym typeface="Arial" panose="020B0604020202020204"/>
            </a:endParaRPr>
          </a:p>
        </p:txBody>
      </p:sp>
      <p:cxnSp>
        <p:nvCxnSpPr>
          <p:cNvPr id="16" name="直接连接符 15"/>
          <p:cNvCxnSpPr/>
          <p:nvPr/>
        </p:nvCxnSpPr>
        <p:spPr>
          <a:xfrm>
            <a:off x="1000002" y="3057331"/>
            <a:ext cx="4522072" cy="0"/>
          </a:xfrm>
          <a:prstGeom prst="line">
            <a:avLst/>
          </a:prstGeom>
          <a:ln>
            <a:solidFill>
              <a:srgbClr val="22ACEC"/>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232535" y="381415"/>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871670" y="588508"/>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即学即用</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3"/>
          <a:stretch>
            <a:fillRect/>
          </a:stretch>
        </p:blipFill>
        <p:spPr>
          <a:xfrm>
            <a:off x="322262" y="430393"/>
            <a:ext cx="762000" cy="746760"/>
          </a:xfrm>
          <a:prstGeom prst="rect">
            <a:avLst/>
          </a:prstGeom>
        </p:spPr>
      </p:pic>
      <p:sp>
        <p:nvSpPr>
          <p:cNvPr id="6" name="矩形 5"/>
          <p:cNvSpPr/>
          <p:nvPr/>
        </p:nvSpPr>
        <p:spPr>
          <a:xfrm>
            <a:off x="511810" y="1316990"/>
            <a:ext cx="11465560" cy="5368290"/>
          </a:xfrm>
          <a:prstGeom prst="rect">
            <a:avLst/>
          </a:prstGeom>
          <a:solidFill>
            <a:srgbClr val="E0E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latin typeface="Calibri" panose="020F0502020204030204" pitchFamily="34" charset="0"/>
              <a:ea typeface="微软雅黑" panose="020B0503020204020204" charset="-122"/>
              <a:sym typeface="Arial" panose="020B0604020202020204"/>
            </a:endParaRPr>
          </a:p>
        </p:txBody>
      </p:sp>
      <p:sp>
        <p:nvSpPr>
          <p:cNvPr id="4" name="矩形 3"/>
          <p:cNvSpPr/>
          <p:nvPr/>
        </p:nvSpPr>
        <p:spPr>
          <a:xfrm>
            <a:off x="511810" y="1426210"/>
            <a:ext cx="11079480" cy="5259070"/>
          </a:xfrm>
          <a:prstGeom prst="rect">
            <a:avLst/>
          </a:prstGeom>
        </p:spPr>
        <p:txBody>
          <a:bodyPr wrap="square">
            <a:spAutoFit/>
          </a:bodyPr>
          <a:lstStyle/>
          <a:p>
            <a:pPr algn="just">
              <a:lnSpc>
                <a:spcPct val="140000"/>
              </a:lnSpc>
            </a:pPr>
            <a:r>
              <a:rPr lang="en-US" altLang="zh-CN" sz="2400" dirty="0">
                <a:latin typeface="Calibri" panose="020F0502020204030204" pitchFamily="34" charset="0"/>
              </a:rPr>
              <a:t>        A good journalist is always in great ________. If you are interested in this __________, here are some tips for you. Firstly, it is important to ____________ your work and be confident. A common problem for beginners is that they are seldom ________ by others and thus feel disappointed with themselves. As a result, they may give up right in the beginning. No matter what you do, you should keep in mind that persistence is the key to success. Secondly, building interpersonal skills is also vital. That does not mean you should _________ others. However, with a lot of friends, some may _____ you in writing, and some may _____ you of a scoop. Thirdly, starting a blog is a good idea _______ gain more experience. Remember, success is not something that can be ________ easily. It takes time and efforts to be a good journalist. </a:t>
            </a:r>
          </a:p>
        </p:txBody>
      </p:sp>
      <p:sp>
        <p:nvSpPr>
          <p:cNvPr id="3" name="文本框 2"/>
          <p:cNvSpPr txBox="1"/>
          <p:nvPr/>
        </p:nvSpPr>
        <p:spPr>
          <a:xfrm>
            <a:off x="657860" y="2047432"/>
            <a:ext cx="147066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profession</a:t>
            </a:r>
          </a:p>
        </p:txBody>
      </p:sp>
      <p:sp>
        <p:nvSpPr>
          <p:cNvPr id="5" name="文本框 4"/>
          <p:cNvSpPr txBox="1"/>
          <p:nvPr/>
        </p:nvSpPr>
        <p:spPr>
          <a:xfrm>
            <a:off x="8886188" y="2047117"/>
            <a:ext cx="205232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concentrate on</a:t>
            </a:r>
          </a:p>
        </p:txBody>
      </p:sp>
      <p:sp>
        <p:nvSpPr>
          <p:cNvPr id="7" name="文本框 6"/>
          <p:cNvSpPr txBox="1"/>
          <p:nvPr/>
        </p:nvSpPr>
        <p:spPr>
          <a:xfrm>
            <a:off x="516890" y="3072655"/>
            <a:ext cx="135509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approved</a:t>
            </a:r>
          </a:p>
        </p:txBody>
      </p:sp>
      <p:sp>
        <p:nvSpPr>
          <p:cNvPr id="8" name="文本框 7"/>
          <p:cNvSpPr txBox="1"/>
          <p:nvPr/>
        </p:nvSpPr>
        <p:spPr>
          <a:xfrm>
            <a:off x="3903671" y="4603145"/>
            <a:ext cx="151638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depend on</a:t>
            </a:r>
          </a:p>
        </p:txBody>
      </p:sp>
      <p:sp>
        <p:nvSpPr>
          <p:cNvPr id="9" name="文本框 8"/>
          <p:cNvSpPr txBox="1"/>
          <p:nvPr/>
        </p:nvSpPr>
        <p:spPr>
          <a:xfrm>
            <a:off x="541083" y="5121885"/>
            <a:ext cx="855345"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assist</a:t>
            </a:r>
          </a:p>
        </p:txBody>
      </p:sp>
      <p:sp>
        <p:nvSpPr>
          <p:cNvPr id="10" name="文本框 9"/>
          <p:cNvSpPr txBox="1"/>
          <p:nvPr/>
        </p:nvSpPr>
        <p:spPr>
          <a:xfrm>
            <a:off x="5191291" y="5121885"/>
            <a:ext cx="1006475"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inform</a:t>
            </a:r>
          </a:p>
        </p:txBody>
      </p:sp>
      <p:sp>
        <p:nvSpPr>
          <p:cNvPr id="11" name="文本框 10"/>
          <p:cNvSpPr txBox="1"/>
          <p:nvPr/>
        </p:nvSpPr>
        <p:spPr>
          <a:xfrm>
            <a:off x="1828279" y="5640705"/>
            <a:ext cx="112649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so as to</a:t>
            </a:r>
          </a:p>
        </p:txBody>
      </p:sp>
      <p:sp>
        <p:nvSpPr>
          <p:cNvPr id="12" name="文本框 11"/>
          <p:cNvSpPr txBox="1"/>
          <p:nvPr/>
        </p:nvSpPr>
        <p:spPr>
          <a:xfrm>
            <a:off x="941386" y="6144649"/>
            <a:ext cx="1261110" cy="460375"/>
          </a:xfrm>
          <a:prstGeom prst="rect">
            <a:avLst/>
          </a:prstGeom>
          <a:noFill/>
        </p:spPr>
        <p:txBody>
          <a:bodyPr wrap="none" rtlCol="0" anchor="t">
            <a:spAutoFit/>
          </a:bodyPr>
          <a:lstStyle/>
          <a:p>
            <a:pPr lvl="0" algn="l">
              <a:buClrTx/>
              <a:buSzTx/>
              <a:buFontTx/>
            </a:pPr>
            <a:r>
              <a:rPr lang="en-US" sz="2400" dirty="0">
                <a:solidFill>
                  <a:srgbClr val="FF0000"/>
                </a:solidFill>
                <a:latin typeface="Calibri" panose="020F0502020204030204" pitchFamily="34" charset="0"/>
                <a:sym typeface="+mn-ea"/>
              </a:rPr>
              <a:t>acquired</a:t>
            </a:r>
          </a:p>
        </p:txBody>
      </p:sp>
      <p:sp>
        <p:nvSpPr>
          <p:cNvPr id="14" name="文本框 13"/>
          <p:cNvSpPr txBox="1"/>
          <p:nvPr/>
        </p:nvSpPr>
        <p:spPr>
          <a:xfrm>
            <a:off x="6155055" y="1528416"/>
            <a:ext cx="1203960" cy="460375"/>
          </a:xfrm>
          <a:prstGeom prst="rect">
            <a:avLst/>
          </a:prstGeom>
          <a:noFill/>
        </p:spPr>
        <p:txBody>
          <a:bodyPr wrap="none" rtlCol="0" anchor="t">
            <a:spAutoFit/>
          </a:bodyPr>
          <a:lstStyle/>
          <a:p>
            <a:r>
              <a:rPr lang="en-US" sz="2400" dirty="0">
                <a:solidFill>
                  <a:srgbClr val="FF0000"/>
                </a:solidFill>
                <a:latin typeface="Calibri" panose="020F0502020204030204" pitchFamily="34" charset="0"/>
                <a:sym typeface="+mn-ea"/>
              </a:rPr>
              <a:t>demand</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8" grpId="0"/>
      <p:bldP spid="9" grpId="0"/>
      <p:bldP spid="10" grpId="0"/>
      <p:bldP spid="11" grpId="0"/>
      <p:bldP spid="12"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70061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81703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重点单词</a:t>
            </a:r>
          </a:p>
        </p:txBody>
      </p:sp>
      <p:sp>
        <p:nvSpPr>
          <p:cNvPr id="23" name="平行四边形 22"/>
          <p:cNvSpPr/>
          <p:nvPr/>
        </p:nvSpPr>
        <p:spPr>
          <a:xfrm>
            <a:off x="3750119" y="70061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653415"/>
            <a:ext cx="762000" cy="746760"/>
          </a:xfrm>
          <a:prstGeom prst="rect">
            <a:avLst/>
          </a:prstGeom>
        </p:spPr>
      </p:pic>
      <p:sp>
        <p:nvSpPr>
          <p:cNvPr id="3" name="矩形 2"/>
          <p:cNvSpPr/>
          <p:nvPr/>
        </p:nvSpPr>
        <p:spPr>
          <a:xfrm>
            <a:off x="2327163" y="1492443"/>
            <a:ext cx="9525024" cy="5323205"/>
          </a:xfrm>
          <a:prstGeom prst="rect">
            <a:avLst/>
          </a:prstGeom>
          <a:noFill/>
        </p:spPr>
        <p:txBody>
          <a:bodyPr wrap="square">
            <a:spAutoFit/>
          </a:bodyPr>
          <a:lstStyle/>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 ________           </a:t>
            </a:r>
            <a:r>
              <a:rPr sz="2800" dirty="0">
                <a:latin typeface="Times New Roman" panose="02020603050405020304" pitchFamily="18" charset="0"/>
                <a:ea typeface="宋体" panose="02010600030101010101" pitchFamily="2" charset="-122"/>
                <a:cs typeface="Times New Roman" panose="02020603050405020304" pitchFamily="18" charset="0"/>
              </a:rPr>
              <a:t>adj</a:t>
            </a:r>
            <a:r>
              <a:rPr lang="en-US" sz="2800" dirty="0">
                <a:latin typeface="Times New Roman" panose="02020603050405020304" pitchFamily="18" charset="0"/>
                <a:ea typeface="宋体" panose="02010600030101010101" pitchFamily="2" charset="-122"/>
                <a:cs typeface="Times New Roman" panose="02020603050405020304" pitchFamily="18" charset="0"/>
              </a:rPr>
              <a:t>.</a:t>
            </a:r>
            <a:r>
              <a:rPr sz="2800" dirty="0">
                <a:latin typeface="Times New Roman" panose="02020603050405020304" pitchFamily="18" charset="0"/>
                <a:ea typeface="宋体" panose="02010600030101010101" pitchFamily="2" charset="-122"/>
                <a:cs typeface="Times New Roman" panose="02020603050405020304" pitchFamily="18" charset="0"/>
              </a:rPr>
              <a:t> 快乐的；欣喜的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 ________     	</a:t>
            </a:r>
            <a:r>
              <a:rPr sz="2800" dirty="0">
                <a:latin typeface="Times New Roman" panose="02020603050405020304" pitchFamily="18" charset="0"/>
                <a:ea typeface="宋体" panose="02010600030101010101" pitchFamily="2" charset="-122"/>
                <a:cs typeface="Times New Roman" panose="02020603050405020304" pitchFamily="18" charset="0"/>
              </a:rPr>
              <a:t>vt. 帮助；协助；援助</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3. ________   	</a:t>
            </a:r>
            <a:r>
              <a:rPr sz="2800">
                <a:latin typeface="Times New Roman" panose="02020603050405020304" pitchFamily="18" charset="0"/>
                <a:ea typeface="宋体" panose="02010600030101010101" pitchFamily="2" charset="-122"/>
                <a:cs typeface="Times New Roman" panose="02020603050405020304" pitchFamily="18" charset="0"/>
              </a:rPr>
              <a:t>vt. 集中；聚集</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  </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4. ________   	</a:t>
            </a:r>
            <a:r>
              <a:rPr sz="2800" dirty="0">
                <a:latin typeface="Times New Roman" panose="02020603050405020304" pitchFamily="18" charset="0"/>
                <a:ea typeface="宋体" panose="02010600030101010101" pitchFamily="2" charset="-122"/>
                <a:cs typeface="Times New Roman" panose="02020603050405020304" pitchFamily="18" charset="0"/>
              </a:rPr>
              <a:t>vt. 获得；取得；学到</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5. ________   	</a:t>
            </a:r>
            <a:r>
              <a:rPr sz="2800">
                <a:latin typeface="Times New Roman" panose="02020603050405020304" pitchFamily="18" charset="0"/>
                <a:ea typeface="宋体" panose="02010600030101010101" pitchFamily="2" charset="-122"/>
                <a:cs typeface="Times New Roman" panose="02020603050405020304" pitchFamily="18" charset="0"/>
              </a:rPr>
              <a:t>vt. 评估；评定</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6. ________   	</a:t>
            </a:r>
            <a:r>
              <a:rPr sz="2800" dirty="0">
                <a:latin typeface="Times New Roman" panose="02020603050405020304" pitchFamily="18" charset="0"/>
                <a:ea typeface="宋体" panose="02010600030101010101" pitchFamily="2" charset="-122"/>
                <a:cs typeface="Times New Roman" panose="02020603050405020304" pitchFamily="18" charset="0"/>
              </a:rPr>
              <a:t>vt. 告知；通知</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7. ________   	</a:t>
            </a:r>
            <a:r>
              <a:rPr sz="2800" dirty="0">
                <a:latin typeface="Times New Roman" panose="02020603050405020304" pitchFamily="18" charset="0"/>
                <a:ea typeface="宋体" panose="02010600030101010101" pitchFamily="2" charset="-122"/>
                <a:cs typeface="Times New Roman" panose="02020603050405020304" pitchFamily="18" charset="0"/>
              </a:rPr>
              <a:t>n. 需求；要求</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8. ________   	</a:t>
            </a:r>
            <a:r>
              <a:rPr sz="2800" dirty="0">
                <a:latin typeface="Times New Roman" panose="02020603050405020304" pitchFamily="18" charset="0"/>
                <a:ea typeface="宋体" panose="02010600030101010101" pitchFamily="2" charset="-122"/>
                <a:cs typeface="Times New Roman" panose="02020603050405020304" pitchFamily="18" charset="0"/>
              </a:rPr>
              <a:t>vt. 赞成；认可；批准</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9. ________   	</a:t>
            </a:r>
            <a:r>
              <a:rPr sz="2800" dirty="0">
                <a:latin typeface="Times New Roman" panose="02020603050405020304" pitchFamily="18" charset="0"/>
                <a:ea typeface="宋体" panose="02010600030101010101" pitchFamily="2" charset="-122"/>
                <a:cs typeface="Times New Roman" panose="02020603050405020304" pitchFamily="18" charset="0"/>
              </a:rPr>
              <a:t>vt. 加工；处理</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10.________   	</a:t>
            </a:r>
            <a:r>
              <a:rPr sz="2800" dirty="0">
                <a:latin typeface="Times New Roman" panose="02020603050405020304" pitchFamily="18" charset="0"/>
                <a:ea typeface="宋体" panose="02010600030101010101" pitchFamily="2" charset="-122"/>
                <a:cs typeface="Times New Roman" panose="02020603050405020304" pitchFamily="18" charset="0"/>
              </a:rPr>
              <a:t>adj. 值得赞扬的；令人钦佩的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11. ________      	</a:t>
            </a:r>
            <a:r>
              <a:rPr sz="2800">
                <a:latin typeface="Times New Roman" panose="02020603050405020304" pitchFamily="18" charset="0"/>
                <a:ea typeface="宋体" panose="02010600030101010101" pitchFamily="2" charset="-122"/>
                <a:cs typeface="Times New Roman" panose="02020603050405020304" pitchFamily="18" charset="0"/>
              </a:rPr>
              <a:t>adj. 渴望的；热切的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12.________   	</a:t>
            </a:r>
            <a:r>
              <a:rPr sz="2800" dirty="0">
                <a:latin typeface="Times New Roman" panose="02020603050405020304" pitchFamily="18" charset="0"/>
                <a:ea typeface="宋体" panose="02010600030101010101" pitchFamily="2" charset="-122"/>
                <a:cs typeface="Times New Roman" panose="02020603050405020304" pitchFamily="18" charset="0"/>
              </a:rPr>
              <a:t>adj. 犯罪的；有罪的；内疚的</a:t>
            </a:r>
          </a:p>
        </p:txBody>
      </p:sp>
      <p:sp>
        <p:nvSpPr>
          <p:cNvPr id="17" name="TextBox 16"/>
          <p:cNvSpPr txBox="1"/>
          <p:nvPr/>
        </p:nvSpPr>
        <p:spPr>
          <a:xfrm>
            <a:off x="2709969" y="1498421"/>
            <a:ext cx="1619261"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delighted</a:t>
            </a:r>
          </a:p>
        </p:txBody>
      </p:sp>
      <p:sp>
        <p:nvSpPr>
          <p:cNvPr id="4" name="TextBox 16"/>
          <p:cNvSpPr txBox="1"/>
          <p:nvPr/>
        </p:nvSpPr>
        <p:spPr>
          <a:xfrm>
            <a:off x="2709969" y="1909901"/>
            <a:ext cx="1619261"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assist</a:t>
            </a:r>
          </a:p>
        </p:txBody>
      </p:sp>
      <p:sp>
        <p:nvSpPr>
          <p:cNvPr id="5" name="TextBox 16"/>
          <p:cNvSpPr txBox="1"/>
          <p:nvPr/>
        </p:nvSpPr>
        <p:spPr>
          <a:xfrm>
            <a:off x="2710180" y="234251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concentrate</a:t>
            </a:r>
          </a:p>
        </p:txBody>
      </p:sp>
      <p:sp>
        <p:nvSpPr>
          <p:cNvPr id="18" name="TextBox 16"/>
          <p:cNvSpPr txBox="1"/>
          <p:nvPr/>
        </p:nvSpPr>
        <p:spPr>
          <a:xfrm>
            <a:off x="2792730" y="274383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acquire</a:t>
            </a:r>
          </a:p>
        </p:txBody>
      </p:sp>
      <p:sp>
        <p:nvSpPr>
          <p:cNvPr id="19" name="TextBox 16"/>
          <p:cNvSpPr txBox="1"/>
          <p:nvPr/>
        </p:nvSpPr>
        <p:spPr>
          <a:xfrm>
            <a:off x="2792730" y="316801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assess</a:t>
            </a:r>
          </a:p>
        </p:txBody>
      </p:sp>
      <p:sp>
        <p:nvSpPr>
          <p:cNvPr id="20" name="TextBox 16"/>
          <p:cNvSpPr txBox="1"/>
          <p:nvPr/>
        </p:nvSpPr>
        <p:spPr>
          <a:xfrm>
            <a:off x="2792730" y="366585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inform</a:t>
            </a:r>
          </a:p>
        </p:txBody>
      </p:sp>
      <p:sp>
        <p:nvSpPr>
          <p:cNvPr id="24" name="TextBox 16"/>
          <p:cNvSpPr txBox="1"/>
          <p:nvPr/>
        </p:nvSpPr>
        <p:spPr>
          <a:xfrm>
            <a:off x="2792730" y="410527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demand</a:t>
            </a:r>
          </a:p>
        </p:txBody>
      </p:sp>
      <p:sp>
        <p:nvSpPr>
          <p:cNvPr id="25" name="TextBox 16"/>
          <p:cNvSpPr txBox="1"/>
          <p:nvPr/>
        </p:nvSpPr>
        <p:spPr>
          <a:xfrm>
            <a:off x="2792730" y="451929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approve</a:t>
            </a:r>
          </a:p>
        </p:txBody>
      </p:sp>
      <p:sp>
        <p:nvSpPr>
          <p:cNvPr id="26" name="TextBox 16"/>
          <p:cNvSpPr txBox="1"/>
          <p:nvPr/>
        </p:nvSpPr>
        <p:spPr>
          <a:xfrm>
            <a:off x="2792730" y="496125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process</a:t>
            </a:r>
          </a:p>
        </p:txBody>
      </p:sp>
      <p:sp>
        <p:nvSpPr>
          <p:cNvPr id="27" name="TextBox 16"/>
          <p:cNvSpPr txBox="1"/>
          <p:nvPr/>
        </p:nvSpPr>
        <p:spPr>
          <a:xfrm>
            <a:off x="2792730" y="540321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admirable</a:t>
            </a:r>
          </a:p>
        </p:txBody>
      </p:sp>
      <p:sp>
        <p:nvSpPr>
          <p:cNvPr id="28" name="TextBox 16"/>
          <p:cNvSpPr txBox="1"/>
          <p:nvPr/>
        </p:nvSpPr>
        <p:spPr>
          <a:xfrm>
            <a:off x="2888615" y="576072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eager</a:t>
            </a:r>
          </a:p>
        </p:txBody>
      </p:sp>
      <p:sp>
        <p:nvSpPr>
          <p:cNvPr id="30" name="TextBox 16"/>
          <p:cNvSpPr txBox="1"/>
          <p:nvPr/>
        </p:nvSpPr>
        <p:spPr>
          <a:xfrm>
            <a:off x="2888615" y="622935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guilty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linds(horizontal)">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linds(horizont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blinds(horizontal)">
                                      <p:cBhvr>
                                        <p:cTn id="36" dur="500"/>
                                        <p:tgtEl>
                                          <p:spTgt spid="2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blinds(horizontal)">
                                      <p:cBhvr>
                                        <p:cTn id="41" dur="500"/>
                                        <p:tgtEl>
                                          <p:spTgt spid="2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linds(horizontal)">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blinds(horizontal)">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blinds(horizontal)">
                                      <p:cBhvr>
                                        <p:cTn id="6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4" grpId="0"/>
      <p:bldP spid="5" grpId="0"/>
      <p:bldP spid="18" grpId="0"/>
      <p:bldP spid="19" grpId="0"/>
      <p:bldP spid="20" grpId="0"/>
      <p:bldP spid="24" grpId="0"/>
      <p:bldP spid="25" grpId="0"/>
      <p:bldP spid="26" grpId="0"/>
      <p:bldP spid="27" grpId="0"/>
      <p:bldP spid="28"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派生单词</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8" name="矩形 7"/>
          <p:cNvSpPr/>
          <p:nvPr/>
        </p:nvSpPr>
        <p:spPr>
          <a:xfrm>
            <a:off x="1541980" y="1774172"/>
            <a:ext cx="11231092" cy="4579620"/>
          </a:xfrm>
          <a:prstGeom prst="rect">
            <a:avLst/>
          </a:prstGeom>
          <a:noFill/>
        </p:spPr>
        <p:txBody>
          <a:bodyPr wrap="square">
            <a:spAutoFit/>
          </a:bodyPr>
          <a:lstStyle/>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1.________     </a:t>
            </a:r>
            <a:r>
              <a:rPr sz="2400" dirty="0">
                <a:latin typeface="Times New Roman" panose="02020603050405020304" pitchFamily="18" charset="0"/>
                <a:ea typeface="宋体" panose="02010600030101010101" pitchFamily="2" charset="-122"/>
                <a:cs typeface="Times New Roman" panose="02020603050405020304" pitchFamily="18" charset="0"/>
              </a:rPr>
              <a:t>adj</a:t>
            </a:r>
            <a:r>
              <a:rPr lang="en-US" sz="2400" dirty="0">
                <a:latin typeface="Times New Roman" panose="02020603050405020304" pitchFamily="18" charset="0"/>
                <a:ea typeface="宋体" panose="02010600030101010101" pitchFamily="2" charset="-122"/>
                <a:cs typeface="Times New Roman" panose="02020603050405020304" pitchFamily="18" charset="0"/>
              </a:rPr>
              <a:t>.</a:t>
            </a:r>
            <a:r>
              <a:rPr sz="2400" dirty="0">
                <a:latin typeface="Times New Roman" panose="02020603050405020304" pitchFamily="18" charset="0"/>
                <a:ea typeface="宋体" panose="02010600030101010101" pitchFamily="2" charset="-122"/>
                <a:cs typeface="Times New Roman" panose="02020603050405020304" pitchFamily="18" charset="0"/>
              </a:rPr>
              <a:t> 快乐的；欣喜的</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n. </a:t>
            </a:r>
            <a:r>
              <a:rPr sz="2400" dirty="0">
                <a:latin typeface="Times New Roman" panose="02020603050405020304" pitchFamily="18" charset="0"/>
                <a:ea typeface="宋体" panose="02010600030101010101" pitchFamily="2" charset="-122"/>
                <a:cs typeface="Times New Roman" panose="02020603050405020304" pitchFamily="18" charset="0"/>
              </a:rPr>
              <a:t>高兴；快乐</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2.__________     </a:t>
            </a:r>
            <a:r>
              <a:rPr sz="2400" dirty="0">
                <a:latin typeface="Times New Roman" panose="02020603050405020304" pitchFamily="18" charset="0"/>
                <a:ea typeface="宋体" panose="02010600030101010101" pitchFamily="2" charset="-122"/>
                <a:cs typeface="Times New Roman" panose="02020603050405020304" pitchFamily="18" charset="0"/>
              </a:rPr>
              <a:t>adj. 值得赞扬的</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sz="2400" dirty="0">
                <a:latin typeface="Times New Roman" panose="02020603050405020304" pitchFamily="18" charset="0"/>
                <a:ea typeface="宋体" panose="02010600030101010101" pitchFamily="2" charset="-122"/>
                <a:cs typeface="Times New Roman" panose="02020603050405020304" pitchFamily="18" charset="0"/>
              </a:rPr>
              <a:t>v. 钦佩；欣赏</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3. __________  </a:t>
            </a:r>
            <a:r>
              <a:rPr sz="2400" dirty="0">
                <a:latin typeface="Times New Roman" panose="02020603050405020304" pitchFamily="18" charset="0"/>
                <a:ea typeface="宋体" panose="02010600030101010101" pitchFamily="2" charset="-122"/>
                <a:cs typeface="Times New Roman" panose="02020603050405020304" pitchFamily="18" charset="0"/>
              </a:rPr>
              <a:t>vt. 递交；呈递（文件等）</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__________     </a:t>
            </a:r>
            <a:r>
              <a:rPr sz="2400" dirty="0">
                <a:latin typeface="Times New Roman" panose="02020603050405020304" pitchFamily="18" charset="0"/>
                <a:ea typeface="宋体" panose="02010600030101010101" pitchFamily="2" charset="-122"/>
                <a:cs typeface="Times New Roman" panose="02020603050405020304" pitchFamily="18" charset="0"/>
              </a:rPr>
              <a:t>n. 提交；屈服</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4.___________  </a:t>
            </a:r>
            <a:r>
              <a:rPr sz="2400" dirty="0">
                <a:latin typeface="Times New Roman" panose="02020603050405020304" pitchFamily="18" charset="0"/>
                <a:ea typeface="宋体" panose="02010600030101010101" pitchFamily="2" charset="-122"/>
                <a:cs typeface="Times New Roman" panose="02020603050405020304" pitchFamily="18" charset="0"/>
              </a:rPr>
              <a:t>vt. 集中；聚集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n. 集中；专心</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5.________     </a:t>
            </a:r>
            <a:r>
              <a:rPr sz="2400" dirty="0">
                <a:latin typeface="Times New Roman" panose="02020603050405020304" pitchFamily="18" charset="0"/>
                <a:ea typeface="宋体" panose="02010600030101010101" pitchFamily="2" charset="-122"/>
                <a:cs typeface="Times New Roman" panose="02020603050405020304" pitchFamily="18" charset="0"/>
              </a:rPr>
              <a:t>vt. 获得；取得；学到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___________      </a:t>
            </a:r>
            <a:r>
              <a:rPr sz="2400" dirty="0">
                <a:latin typeface="Times New Roman" panose="02020603050405020304" pitchFamily="18" charset="0"/>
                <a:ea typeface="宋体" panose="02010600030101010101" pitchFamily="2" charset="-122"/>
                <a:cs typeface="Times New Roman" panose="02020603050405020304" pitchFamily="18" charset="0"/>
              </a:rPr>
              <a:t>n. 取得；学识</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6.</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a:t>
            </a:r>
            <a:r>
              <a:rPr sz="2400" dirty="0" err="1">
                <a:latin typeface="Times New Roman" panose="02020603050405020304" pitchFamily="18" charset="0"/>
                <a:ea typeface="宋体" panose="02010600030101010101" pitchFamily="2" charset="-122"/>
                <a:cs typeface="Times New Roman" panose="02020603050405020304" pitchFamily="18" charset="0"/>
              </a:rPr>
              <a:t>vt.</a:t>
            </a:r>
            <a:r>
              <a:rPr sz="2400" dirty="0">
                <a:latin typeface="Times New Roman" panose="02020603050405020304" pitchFamily="18" charset="0"/>
                <a:ea typeface="宋体" panose="02010600030101010101" pitchFamily="2" charset="-122"/>
                <a:cs typeface="Times New Roman" panose="02020603050405020304" pitchFamily="18" charset="0"/>
              </a:rPr>
              <a:t> </a:t>
            </a:r>
            <a:r>
              <a:rPr sz="2400" dirty="0" err="1">
                <a:latin typeface="Times New Roman" panose="02020603050405020304" pitchFamily="18" charset="0"/>
                <a:ea typeface="宋体" panose="02010600030101010101" pitchFamily="2" charset="-122"/>
                <a:cs typeface="Times New Roman" panose="02020603050405020304" pitchFamily="18" charset="0"/>
              </a:rPr>
              <a:t>评估；评定</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___________    </a:t>
            </a:r>
            <a:r>
              <a:rPr sz="2400" dirty="0">
                <a:latin typeface="Times New Roman" panose="02020603050405020304" pitchFamily="18" charset="0"/>
                <a:ea typeface="宋体" panose="02010600030101010101" pitchFamily="2" charset="-122"/>
                <a:cs typeface="Times New Roman" panose="02020603050405020304" pitchFamily="18" charset="0"/>
              </a:rPr>
              <a:t>n. 评价；评定</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7.________     </a:t>
            </a:r>
            <a:r>
              <a:rPr sz="2400" dirty="0" err="1">
                <a:latin typeface="Times New Roman" panose="02020603050405020304" pitchFamily="18" charset="0"/>
                <a:ea typeface="宋体" panose="02010600030101010101" pitchFamily="2" charset="-122"/>
                <a:cs typeface="Times New Roman" panose="02020603050405020304" pitchFamily="18" charset="0"/>
              </a:rPr>
              <a:t>vt.</a:t>
            </a:r>
            <a:r>
              <a:rPr sz="2400" dirty="0">
                <a:latin typeface="Times New Roman" panose="02020603050405020304" pitchFamily="18" charset="0"/>
                <a:ea typeface="宋体" panose="02010600030101010101" pitchFamily="2" charset="-122"/>
                <a:cs typeface="Times New Roman" panose="02020603050405020304" pitchFamily="18" charset="0"/>
              </a:rPr>
              <a:t> </a:t>
            </a:r>
            <a:r>
              <a:rPr sz="2400" dirty="0" err="1">
                <a:latin typeface="Times New Roman" panose="02020603050405020304" pitchFamily="18" charset="0"/>
                <a:ea typeface="宋体" panose="02010600030101010101" pitchFamily="2" charset="-122"/>
                <a:cs typeface="Times New Roman" panose="02020603050405020304" pitchFamily="18" charset="0"/>
              </a:rPr>
              <a:t>指责；谴责；控告</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sz="2400" dirty="0">
                <a:latin typeface="Times New Roman" panose="02020603050405020304" pitchFamily="18" charset="0"/>
                <a:ea typeface="宋体" panose="02010600030101010101" pitchFamily="2" charset="-122"/>
                <a:cs typeface="Times New Roman" panose="02020603050405020304" pitchFamily="18" charset="0"/>
              </a:rPr>
              <a:t>n. 控告；起诉</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8.________     </a:t>
            </a:r>
            <a:r>
              <a:rPr sz="2400" dirty="0">
                <a:latin typeface="Times New Roman" panose="02020603050405020304" pitchFamily="18" charset="0"/>
                <a:ea typeface="宋体" panose="02010600030101010101" pitchFamily="2" charset="-122"/>
                <a:cs typeface="Times New Roman" panose="02020603050405020304" pitchFamily="18" charset="0"/>
              </a:rPr>
              <a:t>adj. 犯罪的；有罪的</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sz="2400" dirty="0">
                <a:latin typeface="Times New Roman" panose="02020603050405020304" pitchFamily="18" charset="0"/>
                <a:ea typeface="宋体" panose="02010600030101010101" pitchFamily="2" charset="-122"/>
                <a:cs typeface="Times New Roman" panose="02020603050405020304" pitchFamily="18" charset="0"/>
              </a:rPr>
              <a:t>n. </a:t>
            </a:r>
            <a:r>
              <a:rPr sz="2400" dirty="0" err="1">
                <a:latin typeface="Times New Roman" panose="02020603050405020304" pitchFamily="18" charset="0"/>
                <a:ea typeface="宋体" panose="02010600030101010101" pitchFamily="2" charset="-122"/>
                <a:cs typeface="Times New Roman" panose="02020603050405020304" pitchFamily="18" charset="0"/>
              </a:rPr>
              <a:t>内疚；有罪</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9.________     </a:t>
            </a:r>
            <a:r>
              <a:rPr sz="2400" dirty="0">
                <a:latin typeface="Times New Roman" panose="02020603050405020304" pitchFamily="18" charset="0"/>
                <a:ea typeface="宋体" panose="02010600030101010101" pitchFamily="2" charset="-122"/>
                <a:cs typeface="Times New Roman" panose="02020603050405020304" pitchFamily="18" charset="0"/>
              </a:rPr>
              <a:t>n. 罪行；犯罪</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sz="2400" dirty="0">
                <a:latin typeface="Times New Roman" panose="02020603050405020304" pitchFamily="18" charset="0"/>
                <a:ea typeface="宋体" panose="02010600030101010101" pitchFamily="2" charset="-122"/>
                <a:cs typeface="Times New Roman" panose="02020603050405020304" pitchFamily="18" charset="0"/>
              </a:rPr>
              <a:t>adj. </a:t>
            </a:r>
            <a:r>
              <a:rPr sz="2400" dirty="0" err="1">
                <a:latin typeface="Times New Roman" panose="02020603050405020304" pitchFamily="18" charset="0"/>
                <a:ea typeface="宋体" panose="02010600030101010101" pitchFamily="2" charset="-122"/>
                <a:cs typeface="Times New Roman" panose="02020603050405020304" pitchFamily="18" charset="0"/>
              </a:rPr>
              <a:t>犯罪的；</a:t>
            </a:r>
            <a:r>
              <a:rPr lang="en-US" sz="2400" dirty="0" err="1">
                <a:latin typeface="Times New Roman" panose="02020603050405020304" pitchFamily="18" charset="0"/>
                <a:ea typeface="宋体" panose="02010600030101010101" pitchFamily="2" charset="-122"/>
                <a:cs typeface="Times New Roman" panose="02020603050405020304" pitchFamily="18" charset="0"/>
              </a:rPr>
              <a:t>n</a:t>
            </a:r>
            <a:r>
              <a:rPr lang="en-US" sz="2400" dirty="0">
                <a:latin typeface="Times New Roman" panose="02020603050405020304" pitchFamily="18" charset="0"/>
                <a:ea typeface="宋体" panose="02010600030101010101" pitchFamily="2" charset="-122"/>
                <a:cs typeface="Times New Roman" panose="02020603050405020304" pitchFamily="18" charset="0"/>
              </a:rPr>
              <a:t>.</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罪犯</a:t>
            </a:r>
            <a:endParaRPr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sz="2400" dirty="0">
                <a:latin typeface="Times New Roman" panose="02020603050405020304" pitchFamily="18" charset="0"/>
                <a:ea typeface="宋体" panose="02010600030101010101" pitchFamily="2" charset="-122"/>
                <a:cs typeface="Times New Roman" panose="02020603050405020304" pitchFamily="18" charset="0"/>
              </a:rPr>
              <a:t>10. ________ vt. 赞成；认可；批准               ________   n. 批准；同意</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9" name="TextBox 38"/>
          <p:cNvSpPr txBox="1"/>
          <p:nvPr/>
        </p:nvSpPr>
        <p:spPr>
          <a:xfrm>
            <a:off x="1887120" y="1774269"/>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delighted</a:t>
            </a:r>
          </a:p>
        </p:txBody>
      </p:sp>
      <p:sp>
        <p:nvSpPr>
          <p:cNvPr id="9" name="TextBox 38"/>
          <p:cNvSpPr txBox="1"/>
          <p:nvPr/>
        </p:nvSpPr>
        <p:spPr>
          <a:xfrm>
            <a:off x="7373520" y="1774269"/>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delight</a:t>
            </a:r>
          </a:p>
        </p:txBody>
      </p:sp>
      <p:sp>
        <p:nvSpPr>
          <p:cNvPr id="11" name="TextBox 38"/>
          <p:cNvSpPr txBox="1"/>
          <p:nvPr/>
        </p:nvSpPr>
        <p:spPr>
          <a:xfrm>
            <a:off x="1887120" y="2272744"/>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admirable</a:t>
            </a:r>
          </a:p>
        </p:txBody>
      </p:sp>
      <p:sp>
        <p:nvSpPr>
          <p:cNvPr id="12" name="TextBox 38"/>
          <p:cNvSpPr txBox="1"/>
          <p:nvPr/>
        </p:nvSpPr>
        <p:spPr>
          <a:xfrm>
            <a:off x="7373520" y="2234644"/>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admire</a:t>
            </a:r>
          </a:p>
        </p:txBody>
      </p:sp>
      <p:sp>
        <p:nvSpPr>
          <p:cNvPr id="15" name="TextBox 38"/>
          <p:cNvSpPr txBox="1"/>
          <p:nvPr/>
        </p:nvSpPr>
        <p:spPr>
          <a:xfrm>
            <a:off x="1887120" y="2733119"/>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submit</a:t>
            </a:r>
          </a:p>
        </p:txBody>
      </p:sp>
      <p:sp>
        <p:nvSpPr>
          <p:cNvPr id="16" name="TextBox 38"/>
          <p:cNvSpPr txBox="1"/>
          <p:nvPr/>
        </p:nvSpPr>
        <p:spPr>
          <a:xfrm>
            <a:off x="7373520" y="2679779"/>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submission</a:t>
            </a:r>
          </a:p>
        </p:txBody>
      </p:sp>
      <p:sp>
        <p:nvSpPr>
          <p:cNvPr id="29" name="TextBox 38"/>
          <p:cNvSpPr txBox="1"/>
          <p:nvPr/>
        </p:nvSpPr>
        <p:spPr>
          <a:xfrm>
            <a:off x="1838325" y="3180163"/>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concentrate</a:t>
            </a:r>
          </a:p>
        </p:txBody>
      </p:sp>
      <p:sp>
        <p:nvSpPr>
          <p:cNvPr id="31" name="TextBox 38"/>
          <p:cNvSpPr txBox="1"/>
          <p:nvPr/>
        </p:nvSpPr>
        <p:spPr>
          <a:xfrm>
            <a:off x="7373620" y="3153327"/>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concentration</a:t>
            </a:r>
          </a:p>
        </p:txBody>
      </p:sp>
      <p:sp>
        <p:nvSpPr>
          <p:cNvPr id="32" name="TextBox 38"/>
          <p:cNvSpPr txBox="1"/>
          <p:nvPr/>
        </p:nvSpPr>
        <p:spPr>
          <a:xfrm>
            <a:off x="1838325" y="360045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acquire</a:t>
            </a:r>
          </a:p>
        </p:txBody>
      </p:sp>
      <p:sp>
        <p:nvSpPr>
          <p:cNvPr id="33" name="TextBox 38"/>
          <p:cNvSpPr txBox="1"/>
          <p:nvPr/>
        </p:nvSpPr>
        <p:spPr>
          <a:xfrm>
            <a:off x="7373620" y="360045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acquirement</a:t>
            </a:r>
          </a:p>
        </p:txBody>
      </p:sp>
      <p:sp>
        <p:nvSpPr>
          <p:cNvPr id="34" name="TextBox 38"/>
          <p:cNvSpPr txBox="1"/>
          <p:nvPr/>
        </p:nvSpPr>
        <p:spPr>
          <a:xfrm>
            <a:off x="1838325" y="406082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assess</a:t>
            </a:r>
          </a:p>
        </p:txBody>
      </p:sp>
      <p:sp>
        <p:nvSpPr>
          <p:cNvPr id="35" name="TextBox 38"/>
          <p:cNvSpPr txBox="1"/>
          <p:nvPr/>
        </p:nvSpPr>
        <p:spPr>
          <a:xfrm>
            <a:off x="7373620" y="406082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assessment</a:t>
            </a:r>
          </a:p>
        </p:txBody>
      </p:sp>
      <p:sp>
        <p:nvSpPr>
          <p:cNvPr id="36" name="TextBox 38"/>
          <p:cNvSpPr txBox="1"/>
          <p:nvPr/>
        </p:nvSpPr>
        <p:spPr>
          <a:xfrm>
            <a:off x="1838325" y="4494696"/>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accuse</a:t>
            </a:r>
          </a:p>
        </p:txBody>
      </p:sp>
      <p:sp>
        <p:nvSpPr>
          <p:cNvPr id="37" name="TextBox 38"/>
          <p:cNvSpPr txBox="1"/>
          <p:nvPr/>
        </p:nvSpPr>
        <p:spPr>
          <a:xfrm>
            <a:off x="7373620" y="4463884"/>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accusation</a:t>
            </a:r>
          </a:p>
        </p:txBody>
      </p:sp>
      <p:sp>
        <p:nvSpPr>
          <p:cNvPr id="38" name="TextBox 38"/>
          <p:cNvSpPr txBox="1"/>
          <p:nvPr/>
        </p:nvSpPr>
        <p:spPr>
          <a:xfrm>
            <a:off x="1887220" y="491531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guilty</a:t>
            </a:r>
          </a:p>
        </p:txBody>
      </p:sp>
      <p:sp>
        <p:nvSpPr>
          <p:cNvPr id="40" name="TextBox 38"/>
          <p:cNvSpPr txBox="1"/>
          <p:nvPr/>
        </p:nvSpPr>
        <p:spPr>
          <a:xfrm>
            <a:off x="7373620" y="4911007"/>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guilt</a:t>
            </a:r>
          </a:p>
        </p:txBody>
      </p:sp>
      <p:sp>
        <p:nvSpPr>
          <p:cNvPr id="41" name="TextBox 38"/>
          <p:cNvSpPr txBox="1"/>
          <p:nvPr/>
        </p:nvSpPr>
        <p:spPr>
          <a:xfrm>
            <a:off x="1887220" y="5384497"/>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crime</a:t>
            </a:r>
          </a:p>
        </p:txBody>
      </p:sp>
      <p:sp>
        <p:nvSpPr>
          <p:cNvPr id="42" name="TextBox 38"/>
          <p:cNvSpPr txBox="1"/>
          <p:nvPr/>
        </p:nvSpPr>
        <p:spPr>
          <a:xfrm>
            <a:off x="7373620" y="533146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criminal</a:t>
            </a:r>
          </a:p>
        </p:txBody>
      </p:sp>
      <p:sp>
        <p:nvSpPr>
          <p:cNvPr id="43" name="TextBox 38"/>
          <p:cNvSpPr txBox="1"/>
          <p:nvPr/>
        </p:nvSpPr>
        <p:spPr>
          <a:xfrm>
            <a:off x="1973174" y="579183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approve</a:t>
            </a:r>
          </a:p>
        </p:txBody>
      </p:sp>
      <p:sp>
        <p:nvSpPr>
          <p:cNvPr id="44" name="TextBox 38"/>
          <p:cNvSpPr txBox="1"/>
          <p:nvPr/>
        </p:nvSpPr>
        <p:spPr>
          <a:xfrm>
            <a:off x="7347805" y="5805087"/>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approval</a:t>
            </a:r>
          </a:p>
        </p:txBody>
      </p:sp>
      <p:cxnSp>
        <p:nvCxnSpPr>
          <p:cNvPr id="46" name="直接箭头连接符 45"/>
          <p:cNvCxnSpPr/>
          <p:nvPr/>
        </p:nvCxnSpPr>
        <p:spPr>
          <a:xfrm>
            <a:off x="6992321" y="211523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6992321" y="250195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a:off x="6992321" y="296232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a:off x="6992321" y="342841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a:off x="6992321" y="393832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a:off x="6992321" y="429011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a:off x="6992321" y="475048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a:off x="6992321" y="521086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a:off x="6992321" y="556074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nvCxnSpPr>
        <p:spPr>
          <a:xfrm>
            <a:off x="6992321" y="604779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linds(horizontal)">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linds(horizontal)">
                                      <p:cBhvr>
                                        <p:cTn id="36" dur="500"/>
                                        <p:tgtEl>
                                          <p:spTgt spid="2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blinds(horizontal)">
                                      <p:cBhvr>
                                        <p:cTn id="41" dur="500"/>
                                        <p:tgtEl>
                                          <p:spTgt spid="31"/>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blinds(horizontal)">
                                      <p:cBhvr>
                                        <p:cTn id="46" dur="500"/>
                                        <p:tgtEl>
                                          <p:spTgt spid="32"/>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blinds(horizontal)">
                                      <p:cBhvr>
                                        <p:cTn id="51" dur="500"/>
                                        <p:tgtEl>
                                          <p:spTgt spid="33"/>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blinds(horizontal)">
                                      <p:cBhvr>
                                        <p:cTn id="56" dur="500"/>
                                        <p:tgtEl>
                                          <p:spTgt spid="34"/>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blinds(horizontal)">
                                      <p:cBhvr>
                                        <p:cTn id="61" dur="500"/>
                                        <p:tgtEl>
                                          <p:spTgt spid="35"/>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6"/>
                                        </p:tgtEl>
                                        <p:attrNameLst>
                                          <p:attrName>style.visibility</p:attrName>
                                        </p:attrNameLst>
                                      </p:cBhvr>
                                      <p:to>
                                        <p:strVal val="visible"/>
                                      </p:to>
                                    </p:set>
                                    <p:animEffect transition="in" filter="blinds(horizontal)">
                                      <p:cBhvr>
                                        <p:cTn id="66" dur="500"/>
                                        <p:tgtEl>
                                          <p:spTgt spid="36"/>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blinds(horizontal)">
                                      <p:cBhvr>
                                        <p:cTn id="71" dur="500"/>
                                        <p:tgtEl>
                                          <p:spTgt spid="37"/>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blinds(horizontal)">
                                      <p:cBhvr>
                                        <p:cTn id="76" dur="500"/>
                                        <p:tgtEl>
                                          <p:spTgt spid="3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40"/>
                                        </p:tgtEl>
                                        <p:attrNameLst>
                                          <p:attrName>style.visibility</p:attrName>
                                        </p:attrNameLst>
                                      </p:cBhvr>
                                      <p:to>
                                        <p:strVal val="visible"/>
                                      </p:to>
                                    </p:set>
                                    <p:animEffect transition="in" filter="blinds(horizontal)">
                                      <p:cBhvr>
                                        <p:cTn id="81" dur="500"/>
                                        <p:tgtEl>
                                          <p:spTgt spid="40"/>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41"/>
                                        </p:tgtEl>
                                        <p:attrNameLst>
                                          <p:attrName>style.visibility</p:attrName>
                                        </p:attrNameLst>
                                      </p:cBhvr>
                                      <p:to>
                                        <p:strVal val="visible"/>
                                      </p:to>
                                    </p:set>
                                    <p:animEffect transition="in" filter="blinds(horizontal)">
                                      <p:cBhvr>
                                        <p:cTn id="86" dur="500"/>
                                        <p:tgtEl>
                                          <p:spTgt spid="41"/>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blinds(horizontal)">
                                      <p:cBhvr>
                                        <p:cTn id="91" dur="500"/>
                                        <p:tgtEl>
                                          <p:spTgt spid="42"/>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43"/>
                                        </p:tgtEl>
                                        <p:attrNameLst>
                                          <p:attrName>style.visibility</p:attrName>
                                        </p:attrNameLst>
                                      </p:cBhvr>
                                      <p:to>
                                        <p:strVal val="visible"/>
                                      </p:to>
                                    </p:set>
                                    <p:animEffect transition="in" filter="blinds(horizontal)">
                                      <p:cBhvr>
                                        <p:cTn id="96" dur="500"/>
                                        <p:tgtEl>
                                          <p:spTgt spid="43"/>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44"/>
                                        </p:tgtEl>
                                        <p:attrNameLst>
                                          <p:attrName>style.visibility</p:attrName>
                                        </p:attrNameLst>
                                      </p:cBhvr>
                                      <p:to>
                                        <p:strVal val="visible"/>
                                      </p:to>
                                    </p:set>
                                    <p:animEffect transition="in" filter="blinds(horizontal)">
                                      <p:cBhvr>
                                        <p:cTn id="101"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9" grpId="0"/>
      <p:bldP spid="11" grpId="0"/>
      <p:bldP spid="12" grpId="0"/>
      <p:bldP spid="15" grpId="0"/>
      <p:bldP spid="16" grpId="0"/>
      <p:bldP spid="29" grpId="0"/>
      <p:bldP spid="31" grpId="0"/>
      <p:bldP spid="32" grpId="0"/>
      <p:bldP spid="33" grpId="0"/>
      <p:bldP spid="34" grpId="0"/>
      <p:bldP spid="35" grpId="0"/>
      <p:bldP spid="36" grpId="0"/>
      <p:bldP spid="37" grpId="0"/>
      <p:bldP spid="38" grpId="0"/>
      <p:bldP spid="40" grpId="0"/>
      <p:bldP spid="41" grpId="0"/>
      <p:bldP spid="42" grpId="0"/>
      <p:bldP spid="43" grpId="0"/>
      <p:bldP spid="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重点短语</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8" name="矩形 7"/>
          <p:cNvSpPr/>
          <p:nvPr/>
        </p:nvSpPr>
        <p:spPr>
          <a:xfrm>
            <a:off x="1825537" y="2431889"/>
            <a:ext cx="10058400" cy="4066540"/>
          </a:xfrm>
          <a:prstGeom prst="rect">
            <a:avLst/>
          </a:prstGeom>
          <a:noFill/>
        </p:spPr>
        <p:txBody>
          <a:bodyPr wrap="square">
            <a:spAutoFit/>
          </a:bodyPr>
          <a:lstStyle/>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    </a:t>
            </a:r>
            <a:r>
              <a:rPr sz="2400" dirty="0">
                <a:latin typeface="宋体" panose="02010600030101010101" pitchFamily="2" charset="-122"/>
                <a:ea typeface="宋体" panose="02010600030101010101" pitchFamily="2" charset="-122"/>
                <a:cs typeface="Times New Roman" panose="02020603050405020304" pitchFamily="18" charset="0"/>
              </a:rPr>
              <a:t>集中；全神贯注于</a:t>
            </a:r>
            <a:r>
              <a:rPr lang="zh-CN" altLang="en-US" sz="2400" dirty="0">
                <a:latin typeface="宋体" panose="02010600030101010101" pitchFamily="2" charset="-122"/>
                <a:ea typeface="宋体" panose="02010600030101010101" pitchFamily="2" charset="-122"/>
                <a:cs typeface="Times New Roman" panose="02020603050405020304" pitchFamily="18" charset="0"/>
              </a:rPr>
              <a:t> </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2.________________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依靠；依赖</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3.________________       </a:t>
            </a:r>
            <a:r>
              <a:rPr sz="2400" dirty="0">
                <a:latin typeface="宋体" panose="02010600030101010101" pitchFamily="2" charset="-122"/>
                <a:ea typeface="宋体" panose="02010600030101010101" pitchFamily="2" charset="-122"/>
                <a:cs typeface="Times New Roman" panose="02020603050405020304" pitchFamily="18" charset="0"/>
              </a:rPr>
              <a:t>因……指责或控告……</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4.________________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为了（做）……</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5.________________       </a:t>
            </a:r>
            <a:r>
              <a:rPr sz="2400" dirty="0">
                <a:latin typeface="宋体" panose="02010600030101010101" pitchFamily="2" charset="-122"/>
                <a:ea typeface="宋体" panose="02010600030101010101" pitchFamily="2" charset="-122"/>
                <a:cs typeface="Times New Roman" panose="02020603050405020304" pitchFamily="18" charset="0"/>
              </a:rPr>
              <a:t>在……前面</a:t>
            </a:r>
            <a:r>
              <a:rPr lang="en-US" altLang="zh-CN" sz="2400" dirty="0">
                <a:latin typeface="宋体" panose="02010600030101010101" pitchFamily="2" charset="-122"/>
                <a:ea typeface="宋体" panose="02010600030101010101" pitchFamily="2" charset="-122"/>
                <a:cs typeface="Times New Roman" panose="02020603050405020304" pitchFamily="18" charset="0"/>
              </a:rPr>
              <a:t>    </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6.________________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通知</a:t>
            </a:r>
            <a:r>
              <a:rPr lang="en-US" altLang="zh-CN" sz="2400" dirty="0">
                <a:latin typeface="宋体" panose="02010600030101010101" pitchFamily="2" charset="-122"/>
                <a:ea typeface="宋体" panose="02010600030101010101" pitchFamily="2" charset="-122"/>
                <a:cs typeface="Times New Roman" panose="02020603050405020304" pitchFamily="18" charset="0"/>
              </a:rPr>
              <a:t>    </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7. 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如果；假使</a:t>
            </a:r>
            <a:r>
              <a:rPr lang="en-US" altLang="zh-CN" sz="2400" dirty="0">
                <a:latin typeface="宋体" panose="02010600030101010101" pitchFamily="2" charset="-122"/>
                <a:ea typeface="宋体" panose="02010600030101010101" pitchFamily="2" charset="-122"/>
                <a:cs typeface="Times New Roman" panose="02020603050405020304" pitchFamily="18" charset="0"/>
              </a:rPr>
              <a:t> </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8. _______________       犯有……罪  </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9. _______________       左右为难；进退维谷</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         </a:t>
            </a:r>
          </a:p>
        </p:txBody>
      </p:sp>
      <p:sp>
        <p:nvSpPr>
          <p:cNvPr id="15" name="TextBox 14"/>
          <p:cNvSpPr txBox="1"/>
          <p:nvPr/>
        </p:nvSpPr>
        <p:spPr>
          <a:xfrm>
            <a:off x="2240280" y="2354580"/>
            <a:ext cx="28733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concentrate on</a:t>
            </a:r>
          </a:p>
        </p:txBody>
      </p:sp>
      <p:sp>
        <p:nvSpPr>
          <p:cNvPr id="16" name="TextBox 15"/>
          <p:cNvSpPr txBox="1"/>
          <p:nvPr/>
        </p:nvSpPr>
        <p:spPr>
          <a:xfrm>
            <a:off x="2372733" y="2785806"/>
            <a:ext cx="1997840"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dirty="0"/>
              <a:t>depend on</a:t>
            </a:r>
          </a:p>
        </p:txBody>
      </p:sp>
      <p:sp>
        <p:nvSpPr>
          <p:cNvPr id="9" name="TextBox 16"/>
          <p:cNvSpPr txBox="1"/>
          <p:nvPr/>
        </p:nvSpPr>
        <p:spPr>
          <a:xfrm>
            <a:off x="2373089" y="3198370"/>
            <a:ext cx="3429024"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accuse ... of </a:t>
            </a:r>
          </a:p>
        </p:txBody>
      </p:sp>
      <p:sp>
        <p:nvSpPr>
          <p:cNvPr id="11" name="TextBox 17"/>
          <p:cNvSpPr txBox="1"/>
          <p:nvPr/>
        </p:nvSpPr>
        <p:spPr>
          <a:xfrm>
            <a:off x="2372810" y="3638633"/>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so as to (do sth)</a:t>
            </a:r>
          </a:p>
        </p:txBody>
      </p:sp>
      <p:sp>
        <p:nvSpPr>
          <p:cNvPr id="12" name="TextBox 18"/>
          <p:cNvSpPr txBox="1"/>
          <p:nvPr/>
        </p:nvSpPr>
        <p:spPr>
          <a:xfrm>
            <a:off x="2373088" y="3976719"/>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ahead of</a:t>
            </a:r>
          </a:p>
        </p:txBody>
      </p:sp>
      <p:sp>
        <p:nvSpPr>
          <p:cNvPr id="29" name="TextBox 18"/>
          <p:cNvSpPr txBox="1"/>
          <p:nvPr/>
        </p:nvSpPr>
        <p:spPr>
          <a:xfrm>
            <a:off x="2373088" y="4437094"/>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inform ...of </a:t>
            </a:r>
          </a:p>
        </p:txBody>
      </p:sp>
      <p:sp>
        <p:nvSpPr>
          <p:cNvPr id="31" name="TextBox 18"/>
          <p:cNvSpPr txBox="1"/>
          <p:nvPr/>
        </p:nvSpPr>
        <p:spPr>
          <a:xfrm>
            <a:off x="2373088" y="4782534"/>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in case of</a:t>
            </a:r>
          </a:p>
        </p:txBody>
      </p:sp>
      <p:sp>
        <p:nvSpPr>
          <p:cNvPr id="32" name="TextBox 18"/>
          <p:cNvSpPr txBox="1"/>
          <p:nvPr/>
        </p:nvSpPr>
        <p:spPr>
          <a:xfrm>
            <a:off x="2373088" y="5200999"/>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be guilty of</a:t>
            </a:r>
          </a:p>
        </p:txBody>
      </p:sp>
      <p:sp>
        <p:nvSpPr>
          <p:cNvPr id="34" name="TextBox 18"/>
          <p:cNvSpPr txBox="1"/>
          <p:nvPr/>
        </p:nvSpPr>
        <p:spPr>
          <a:xfrm>
            <a:off x="2373088" y="5569934"/>
            <a:ext cx="2952771" cy="460375"/>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dirty="0"/>
              <a:t>in a dilemma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blinds(horizontal)">
                                      <p:cBhvr>
                                        <p:cTn id="31" dur="500"/>
                                        <p:tgtEl>
                                          <p:spTgt spid="31"/>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blinds(horizontal)">
                                      <p:cBhvr>
                                        <p:cTn id="36" dur="500"/>
                                        <p:tgtEl>
                                          <p:spTgt spid="32"/>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blinds(horizontal)">
                                      <p:cBhvr>
                                        <p:cTn id="41"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9" grpId="0"/>
      <p:bldP spid="11" grpId="0"/>
      <p:bldP spid="12" grpId="0"/>
      <p:bldP spid="29" grpId="0"/>
      <p:bldP spid="31" grpId="0"/>
      <p:bldP spid="32" grpId="0"/>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词义释义</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5" name="TextBox 4"/>
          <p:cNvSpPr txBox="1"/>
          <p:nvPr/>
        </p:nvSpPr>
        <p:spPr>
          <a:xfrm>
            <a:off x="327660" y="1704340"/>
            <a:ext cx="11642725" cy="4887595"/>
          </a:xfrm>
          <a:prstGeom prst="rect">
            <a:avLst/>
          </a:prstGeom>
          <a:noFill/>
        </p:spPr>
        <p:txBody>
          <a:bodyPr wrap="square" rtlCol="0">
            <a:spAutoFit/>
          </a:bodyPr>
          <a:lstStyle>
            <a:defPPr>
              <a:defRPr lang="zh-CN"/>
            </a:defPPr>
            <a:lvl1pPr marL="342900" indent="-342900">
              <a:lnSpc>
                <a:spcPts val="3500"/>
              </a:lnSpc>
              <a:buAutoNum type="arabicPeriod"/>
              <a:defRPr sz="2800">
                <a:latin typeface="Calibri" panose="020F0502020204030204" pitchFamily="34" charset="0"/>
                <a:cs typeface="Times New Roman" panose="02020603050405020304" pitchFamily="18" charset="0"/>
              </a:defRPr>
            </a:lvl1pPr>
          </a:lstStyle>
          <a:p>
            <a:pPr fontAlgn="auto">
              <a:lnSpc>
                <a:spcPct val="130000"/>
              </a:lnSpc>
            </a:pPr>
            <a:r>
              <a:rPr lang="en-US" altLang="zh-CN" sz="2400" dirty="0"/>
              <a:t>____________ a person who takes photographs, especially as a job </a:t>
            </a:r>
          </a:p>
          <a:p>
            <a:pPr fontAlgn="auto">
              <a:lnSpc>
                <a:spcPct val="130000"/>
              </a:lnSpc>
            </a:pPr>
            <a:r>
              <a:rPr lang="en-US" altLang="zh-CN" sz="2400" dirty="0"/>
              <a:t>____________ a person that you work with, especially in a profession or a business </a:t>
            </a:r>
          </a:p>
          <a:p>
            <a:pPr marL="0" indent="0" fontAlgn="auto">
              <a:lnSpc>
                <a:spcPct val="130000"/>
              </a:lnSpc>
              <a:buNone/>
            </a:pPr>
            <a:r>
              <a:rPr lang="en-US" altLang="zh-CN" sz="2400" dirty="0"/>
              <a:t>3. ____________ a person whose job is to collect and write news stories for newspapers, magazines, radio or television </a:t>
            </a:r>
          </a:p>
          <a:p>
            <a:pPr marL="0" indent="0" fontAlgn="auto">
              <a:lnSpc>
                <a:spcPct val="130000"/>
              </a:lnSpc>
              <a:buNone/>
            </a:pPr>
            <a:r>
              <a:rPr lang="en-US" altLang="zh-CN" sz="2400" dirty="0"/>
              <a:t>4. ____________   a woman who stays at home to cook, clean, take care of the children, etc. while her husband or partner goes out to work</a:t>
            </a:r>
          </a:p>
          <a:p>
            <a:pPr marL="0" indent="0" fontAlgn="auto">
              <a:lnSpc>
                <a:spcPct val="130000"/>
              </a:lnSpc>
              <a:buNone/>
            </a:pPr>
            <a:r>
              <a:rPr lang="en-US" altLang="zh-CN" sz="2400" dirty="0"/>
              <a:t>5. ____________   a person who helps or supports somebody, usually in their job</a:t>
            </a:r>
          </a:p>
          <a:p>
            <a:pPr marL="0" indent="0" fontAlgn="auto">
              <a:lnSpc>
                <a:spcPct val="130000"/>
              </a:lnSpc>
              <a:buNone/>
            </a:pPr>
            <a:r>
              <a:rPr lang="en-US" altLang="zh-CN" sz="2400" dirty="0"/>
              <a:t>6. ____________   the person who answers the questions in an interview</a:t>
            </a:r>
          </a:p>
          <a:p>
            <a:pPr marL="0" indent="0" fontAlgn="auto">
              <a:lnSpc>
                <a:spcPct val="130000"/>
              </a:lnSpc>
              <a:buNone/>
            </a:pPr>
            <a:r>
              <a:rPr lang="en-US" altLang="zh-CN" sz="2400" dirty="0"/>
              <a:t>7. ____________  a person who is in charge of a newspaper, magazine, etc., or part of one, and who decides what should be included</a:t>
            </a:r>
          </a:p>
        </p:txBody>
      </p:sp>
      <p:sp>
        <p:nvSpPr>
          <p:cNvPr id="3" name="TextBox 14"/>
          <p:cNvSpPr txBox="1"/>
          <p:nvPr/>
        </p:nvSpPr>
        <p:spPr>
          <a:xfrm>
            <a:off x="752475" y="262509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journalist</a:t>
            </a:r>
          </a:p>
        </p:txBody>
      </p:sp>
      <p:sp>
        <p:nvSpPr>
          <p:cNvPr id="4" name="TextBox 14"/>
          <p:cNvSpPr txBox="1"/>
          <p:nvPr/>
        </p:nvSpPr>
        <p:spPr>
          <a:xfrm>
            <a:off x="648970" y="552831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 editor</a:t>
            </a:r>
          </a:p>
        </p:txBody>
      </p:sp>
      <p:sp>
        <p:nvSpPr>
          <p:cNvPr id="17" name="TextBox 14"/>
          <p:cNvSpPr txBox="1"/>
          <p:nvPr/>
        </p:nvSpPr>
        <p:spPr>
          <a:xfrm>
            <a:off x="752475" y="170434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photographer</a:t>
            </a:r>
          </a:p>
        </p:txBody>
      </p:sp>
      <p:sp>
        <p:nvSpPr>
          <p:cNvPr id="18" name="TextBox 14"/>
          <p:cNvSpPr txBox="1"/>
          <p:nvPr/>
        </p:nvSpPr>
        <p:spPr>
          <a:xfrm>
            <a:off x="723265" y="456311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assistant</a:t>
            </a:r>
          </a:p>
        </p:txBody>
      </p:sp>
      <p:sp>
        <p:nvSpPr>
          <p:cNvPr id="19" name="TextBox 14"/>
          <p:cNvSpPr txBox="1"/>
          <p:nvPr/>
        </p:nvSpPr>
        <p:spPr>
          <a:xfrm>
            <a:off x="752475" y="2164715"/>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colleague</a:t>
            </a:r>
          </a:p>
        </p:txBody>
      </p:sp>
      <p:sp>
        <p:nvSpPr>
          <p:cNvPr id="20" name="TextBox 14"/>
          <p:cNvSpPr txBox="1"/>
          <p:nvPr/>
        </p:nvSpPr>
        <p:spPr>
          <a:xfrm>
            <a:off x="721995" y="5067935"/>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interviewee</a:t>
            </a:r>
          </a:p>
        </p:txBody>
      </p:sp>
      <p:sp>
        <p:nvSpPr>
          <p:cNvPr id="24" name="TextBox 14"/>
          <p:cNvSpPr txBox="1"/>
          <p:nvPr/>
        </p:nvSpPr>
        <p:spPr>
          <a:xfrm>
            <a:off x="707390" y="3616325"/>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housewife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linds(horizont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linds(horizontal)">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7" grpId="0"/>
      <p:bldP spid="18" grpId="0"/>
      <p:bldP spid="19" grpId="0"/>
      <p:bldP spid="20"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话题词汇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8" name="矩形 7"/>
          <p:cNvSpPr/>
          <p:nvPr/>
        </p:nvSpPr>
        <p:spPr>
          <a:xfrm>
            <a:off x="639445" y="2044652"/>
            <a:ext cx="3741683" cy="539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latin typeface="Calibri" panose="020F0502020204030204" pitchFamily="34" charset="0"/>
                <a:cs typeface="Times New Roman" panose="02020603050405020304" pitchFamily="18" charset="0"/>
              </a:rPr>
              <a:t>Words about profession</a:t>
            </a:r>
          </a:p>
        </p:txBody>
      </p:sp>
      <p:sp>
        <p:nvSpPr>
          <p:cNvPr id="9" name="矩形 8"/>
          <p:cNvSpPr/>
          <p:nvPr/>
        </p:nvSpPr>
        <p:spPr>
          <a:xfrm>
            <a:off x="4495635" y="1899580"/>
            <a:ext cx="7611685" cy="82994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journalist, editor, photographer, assistant, housewife, chief</a:t>
            </a:r>
          </a:p>
        </p:txBody>
      </p:sp>
      <p:sp>
        <p:nvSpPr>
          <p:cNvPr id="11" name="矩形 10"/>
          <p:cNvSpPr/>
          <p:nvPr/>
        </p:nvSpPr>
        <p:spPr>
          <a:xfrm>
            <a:off x="639445" y="3256867"/>
            <a:ext cx="3741683" cy="539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latin typeface="Calibri" panose="020F0502020204030204" pitchFamily="34" charset="0"/>
                <a:cs typeface="Times New Roman" panose="02020603050405020304" pitchFamily="18" charset="0"/>
              </a:rPr>
              <a:t>Words for the news</a:t>
            </a:r>
          </a:p>
        </p:txBody>
      </p:sp>
      <p:sp>
        <p:nvSpPr>
          <p:cNvPr id="12" name="矩形 11"/>
          <p:cNvSpPr/>
          <p:nvPr/>
        </p:nvSpPr>
        <p:spPr>
          <a:xfrm>
            <a:off x="4495635" y="3081315"/>
            <a:ext cx="7611685" cy="82994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interviewee, scoop, publish, section, edition</a:t>
            </a:r>
            <a:r>
              <a:rPr lang="zh-CN" altLang="en-US" sz="2400" dirty="0">
                <a:solidFill>
                  <a:schemeClr val="tx1">
                    <a:lumMod val="50000"/>
                    <a:lumOff val="50000"/>
                  </a:schemeClr>
                </a:solidFill>
                <a:latin typeface="Cambria" panose="02040503050406030204" pitchFamily="18" charset="0"/>
              </a:rPr>
              <a:t>， </a:t>
            </a:r>
            <a:r>
              <a:rPr lang="en-US" altLang="zh-CN" sz="2400" dirty="0">
                <a:solidFill>
                  <a:schemeClr val="tx1">
                    <a:lumMod val="50000"/>
                    <a:lumOff val="50000"/>
                  </a:schemeClr>
                </a:solidFill>
                <a:latin typeface="Cambria" panose="02040503050406030204" pitchFamily="18" charset="0"/>
              </a:rPr>
              <a:t>appointment, deadline, photography</a:t>
            </a:r>
          </a:p>
        </p:txBody>
      </p:sp>
      <p:sp>
        <p:nvSpPr>
          <p:cNvPr id="15" name="矩形 14"/>
          <p:cNvSpPr/>
          <p:nvPr/>
        </p:nvSpPr>
        <p:spPr>
          <a:xfrm>
            <a:off x="568325" y="4305887"/>
            <a:ext cx="3741683" cy="539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latin typeface="Calibri" panose="020F0502020204030204" pitchFamily="34" charset="0"/>
                <a:cs typeface="Times New Roman" panose="02020603050405020304" pitchFamily="18" charset="0"/>
              </a:rPr>
              <a:t>Negative words</a:t>
            </a:r>
          </a:p>
        </p:txBody>
      </p:sp>
      <p:sp>
        <p:nvSpPr>
          <p:cNvPr id="16" name="矩形 15"/>
          <p:cNvSpPr/>
          <p:nvPr/>
        </p:nvSpPr>
        <p:spPr>
          <a:xfrm>
            <a:off x="4495635" y="4345600"/>
            <a:ext cx="7611685" cy="46037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accuse…of, crime, sceptical, guilty, dilemma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美句赏析</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矩形 3"/>
          <p:cNvSpPr/>
          <p:nvPr/>
        </p:nvSpPr>
        <p:spPr>
          <a:xfrm>
            <a:off x="735331" y="2034840"/>
            <a:ext cx="10721340" cy="4154170"/>
          </a:xfrm>
          <a:prstGeom prst="rect">
            <a:avLst/>
          </a:prstGeom>
        </p:spPr>
        <p:txBody>
          <a:bodyPr wrap="square">
            <a:spAutoFit/>
          </a:bodyPr>
          <a:lstStyle/>
          <a:p>
            <a:r>
              <a:rPr lang="en-US" altLang="zh-CN" sz="2400" dirty="0">
                <a:latin typeface="Calibri" panose="020F0502020204030204" pitchFamily="34" charset="0"/>
              </a:rPr>
              <a:t>Every great work makes the human face more ________ and richer, and that is its whole secret.                                                                                                  ---Albert Camus</a:t>
            </a:r>
          </a:p>
          <a:p>
            <a:endParaRPr lang="en-US" altLang="zh-CN" sz="2400" dirty="0">
              <a:latin typeface="Calibri" panose="020F0502020204030204" pitchFamily="34" charset="0"/>
            </a:endParaRPr>
          </a:p>
          <a:p>
            <a:r>
              <a:rPr lang="en-US" altLang="zh-CN" sz="2400" dirty="0">
                <a:latin typeface="Calibri" panose="020F0502020204030204" pitchFamily="34" charset="0"/>
              </a:rPr>
              <a:t>Friendly people are caring people, _____ to provide encouragement and support when needed most.                                                                        ---Rosabeth Moss Kanter</a:t>
            </a:r>
          </a:p>
          <a:p>
            <a:endParaRPr lang="en-US" altLang="zh-CN" sz="2400" dirty="0">
              <a:latin typeface="Calibri" panose="020F0502020204030204" pitchFamily="34" charset="0"/>
            </a:endParaRPr>
          </a:p>
          <a:p>
            <a:r>
              <a:rPr lang="en-US" altLang="zh-CN" sz="2400" dirty="0">
                <a:latin typeface="Calibri" panose="020F0502020204030204" pitchFamily="34" charset="0"/>
              </a:rPr>
              <a:t>Every skill you ______ doubles your odds of success.                                ---Scott Adams</a:t>
            </a:r>
          </a:p>
          <a:p>
            <a:endParaRPr lang="en-US" altLang="zh-CN" sz="2400" dirty="0">
              <a:latin typeface="Calibri" panose="020F0502020204030204" pitchFamily="34" charset="0"/>
            </a:endParaRPr>
          </a:p>
          <a:p>
            <a:r>
              <a:rPr lang="en-US" altLang="zh-CN" sz="2400" dirty="0">
                <a:latin typeface="Calibri" panose="020F0502020204030204" pitchFamily="34" charset="0"/>
              </a:rPr>
              <a:t>Every man is _____ of all the good he did not do.                                               ---Voltaire</a:t>
            </a:r>
          </a:p>
          <a:p>
            <a:endParaRPr lang="en-US" altLang="zh-CN" sz="2400" dirty="0">
              <a:latin typeface="Calibri" panose="020F0502020204030204" pitchFamily="34" charset="0"/>
            </a:endParaRPr>
          </a:p>
          <a:p>
            <a:endParaRPr lang="en-US" altLang="zh-CN" sz="2400" dirty="0">
              <a:latin typeface="Calibri" panose="020F0502020204030204" pitchFamily="34" charset="0"/>
            </a:endParaRPr>
          </a:p>
        </p:txBody>
      </p:sp>
      <p:sp>
        <p:nvSpPr>
          <p:cNvPr id="5" name="文本框 4"/>
          <p:cNvSpPr txBox="1"/>
          <p:nvPr/>
        </p:nvSpPr>
        <p:spPr>
          <a:xfrm>
            <a:off x="6435090" y="2034540"/>
            <a:ext cx="1429385"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admirable</a:t>
            </a:r>
          </a:p>
        </p:txBody>
      </p:sp>
      <p:sp>
        <p:nvSpPr>
          <p:cNvPr id="7" name="文本框 6"/>
          <p:cNvSpPr txBox="1"/>
          <p:nvPr/>
        </p:nvSpPr>
        <p:spPr>
          <a:xfrm>
            <a:off x="5064760" y="3110230"/>
            <a:ext cx="879475"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eager</a:t>
            </a:r>
          </a:p>
        </p:txBody>
      </p:sp>
      <p:sp>
        <p:nvSpPr>
          <p:cNvPr id="10" name="文本框 9"/>
          <p:cNvSpPr txBox="1"/>
          <p:nvPr/>
        </p:nvSpPr>
        <p:spPr>
          <a:xfrm>
            <a:off x="2526030" y="4187825"/>
            <a:ext cx="1101090"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acquire</a:t>
            </a:r>
          </a:p>
        </p:txBody>
      </p:sp>
      <p:sp>
        <p:nvSpPr>
          <p:cNvPr id="14" name="文本框 13"/>
          <p:cNvSpPr txBox="1"/>
          <p:nvPr/>
        </p:nvSpPr>
        <p:spPr>
          <a:xfrm>
            <a:off x="2413000" y="4930941"/>
            <a:ext cx="866140"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guilty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0"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遣词造句</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15" name="TextBox 14"/>
          <p:cNvSpPr txBox="1"/>
          <p:nvPr/>
        </p:nvSpPr>
        <p:spPr>
          <a:xfrm>
            <a:off x="765810" y="1933644"/>
            <a:ext cx="11180781" cy="4399915"/>
          </a:xfrm>
          <a:prstGeom prst="rect">
            <a:avLst/>
          </a:prstGeom>
          <a:noFill/>
        </p:spPr>
        <p:txBody>
          <a:bodyPr wrap="square" rtlCol="0">
            <a:spAutoFit/>
          </a:bodyPr>
          <a:lstStyle/>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1: delighted; admirable; assist</a:t>
            </a: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2: submit; professional; eager</a:t>
            </a: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3: concentrate on; acquire; gifted </a:t>
            </a: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p:txBody>
      </p:sp>
      <p:sp>
        <p:nvSpPr>
          <p:cNvPr id="8" name="矩形 7"/>
          <p:cNvSpPr/>
          <p:nvPr/>
        </p:nvSpPr>
        <p:spPr>
          <a:xfrm>
            <a:off x="765811" y="2432985"/>
            <a:ext cx="10721340" cy="829945"/>
          </a:xfrm>
          <a:prstGeom prst="rect">
            <a:avLst/>
          </a:prstGeom>
        </p:spPr>
        <p:txBody>
          <a:bodyPr wrap="square">
            <a:spAutoFit/>
          </a:bodyPr>
          <a:lstStyle/>
          <a:p>
            <a:r>
              <a:rPr lang="en-US" sz="2400" dirty="0">
                <a:latin typeface="Calibri" panose="020F0502020204030204" pitchFamily="34" charset="0"/>
              </a:rPr>
              <a:t>She was delighted when she learned that a lot of admirable people assisted her in her work.  </a:t>
            </a:r>
          </a:p>
        </p:txBody>
      </p:sp>
      <p:sp>
        <p:nvSpPr>
          <p:cNvPr id="9" name="矩形 8"/>
          <p:cNvSpPr/>
          <p:nvPr/>
        </p:nvSpPr>
        <p:spPr>
          <a:xfrm>
            <a:off x="864236" y="3620435"/>
            <a:ext cx="10721340" cy="829945"/>
          </a:xfrm>
          <a:prstGeom prst="rect">
            <a:avLst/>
          </a:prstGeom>
        </p:spPr>
        <p:txBody>
          <a:bodyPr wrap="square">
            <a:spAutoFit/>
          </a:bodyPr>
          <a:lstStyle/>
          <a:p>
            <a:r>
              <a:rPr lang="en-US" sz="2400" dirty="0">
                <a:latin typeface="Calibri" panose="020F0502020204030204" pitchFamily="34" charset="0"/>
              </a:rPr>
              <a:t>Some scientists are eager to sumbit their professional papers to the scientific journal so that others will know their achievements. </a:t>
            </a:r>
          </a:p>
        </p:txBody>
      </p:sp>
      <p:sp>
        <p:nvSpPr>
          <p:cNvPr id="11" name="矩形 10"/>
          <p:cNvSpPr/>
          <p:nvPr/>
        </p:nvSpPr>
        <p:spPr>
          <a:xfrm>
            <a:off x="864236" y="4931075"/>
            <a:ext cx="10721340" cy="829945"/>
          </a:xfrm>
          <a:prstGeom prst="rect">
            <a:avLst/>
          </a:prstGeom>
        </p:spPr>
        <p:txBody>
          <a:bodyPr wrap="square">
            <a:spAutoFit/>
          </a:bodyPr>
          <a:lstStyle/>
          <a:p>
            <a:r>
              <a:rPr lang="en-US" sz="2400" dirty="0">
                <a:latin typeface="Calibri" panose="020F0502020204030204" pitchFamily="34" charset="0"/>
              </a:rPr>
              <a:t>Whether gifted or not, you will acquire what you want as long as you concentrate on the work you are doing.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1415</Words>
  <Application>Microsoft Office PowerPoint</Application>
  <PresentationFormat>宽屏</PresentationFormat>
  <Paragraphs>242</Paragraphs>
  <Slides>20</Slides>
  <Notes>19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20</vt:i4>
      </vt:variant>
    </vt:vector>
  </HeadingPairs>
  <TitlesOfParts>
    <vt:vector size="30" baseType="lpstr">
      <vt:lpstr>HelveticaNeue</vt:lpstr>
      <vt:lpstr>等线</vt:lpstr>
      <vt:lpstr>等线 Light</vt:lpstr>
      <vt:lpstr>华文新魏</vt:lpstr>
      <vt:lpstr>宋体</vt:lpstr>
      <vt:lpstr>Arial</vt:lpstr>
      <vt:lpstr>Calibri</vt:lpstr>
      <vt:lpstr>Cambria</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棕色阅读分享推荐学习通用PPT模板</dc:title>
  <dc:creator>Dell</dc:creator>
  <cp:lastModifiedBy>Windows 用户</cp:lastModifiedBy>
  <cp:revision>82</cp:revision>
  <dcterms:created xsi:type="dcterms:W3CDTF">2017-08-09T01:43:00Z</dcterms:created>
  <dcterms:modified xsi:type="dcterms:W3CDTF">2019-07-09T02:48:02Z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2052-11.1.0.8472</vt:lpwstr>
  </property>
</Properties>
</file>