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notesSlides/notesSlide15.xml" ContentType="application/vnd.openxmlformats-officedocument.presentationml.notesSlide+xml"/>
  <Override PartName="/ppt/tags/tag15.xml" ContentType="application/vnd.openxmlformats-officedocument.presentationml.tags+xml"/>
  <Override PartName="/ppt/notesSlides/notesSlide16.xml" ContentType="application/vnd.openxmlformats-officedocument.presentationml.notesSlide+xml"/>
  <Override PartName="/ppt/tags/tag16.xml" ContentType="application/vnd.openxmlformats-officedocument.presentationml.tags+xml"/>
  <Override PartName="/ppt/notesSlides/notesSlide17.xml" ContentType="application/vnd.openxmlformats-officedocument.presentationml.notesSlide+xml"/>
  <Override PartName="/ppt/tags/tag17.xml" ContentType="application/vnd.openxmlformats-officedocument.presentationml.tags+xml"/>
  <Override PartName="/ppt/notesSlides/notesSlide18.xml" ContentType="application/vnd.openxmlformats-officedocument.presentationml.notesSlide+xml"/>
  <Override PartName="/ppt/tags/tag18.xml" ContentType="application/vnd.openxmlformats-officedocument.presentationml.tags+xml"/>
  <Override PartName="/ppt/notesSlides/notesSlide19.xml" ContentType="application/vnd.openxmlformats-officedocument.presentationml.notesSlide+xml"/>
  <Override PartName="/ppt/tags/tag19.xml" ContentType="application/vnd.openxmlformats-officedocument.presentationml.tags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51" r:id="rId2"/>
    <p:sldId id="350" r:id="rId3"/>
    <p:sldId id="264" r:id="rId4"/>
    <p:sldId id="330" r:id="rId5"/>
    <p:sldId id="285" r:id="rId6"/>
    <p:sldId id="286" r:id="rId7"/>
    <p:sldId id="287" r:id="rId8"/>
    <p:sldId id="288" r:id="rId9"/>
    <p:sldId id="289" r:id="rId10"/>
    <p:sldId id="290" r:id="rId11"/>
    <p:sldId id="293" r:id="rId12"/>
    <p:sldId id="294" r:id="rId13"/>
    <p:sldId id="295" r:id="rId14"/>
    <p:sldId id="308" r:id="rId15"/>
    <p:sldId id="309" r:id="rId16"/>
    <p:sldId id="322" r:id="rId17"/>
    <p:sldId id="323" r:id="rId18"/>
    <p:sldId id="324" r:id="rId19"/>
    <p:sldId id="325" r:id="rId20"/>
    <p:sldId id="326" r:id="rId21"/>
    <p:sldId id="327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83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B4133"/>
    <a:srgbClr val="E4DDD5"/>
    <a:srgbClr val="C6BFB9"/>
    <a:srgbClr val="E0ECF0"/>
    <a:srgbClr val="D1EBFF"/>
    <a:srgbClr val="D1F7FF"/>
    <a:srgbClr val="22ACEC"/>
    <a:srgbClr val="FCB302"/>
    <a:srgbClr val="FED100"/>
    <a:srgbClr val="FAB2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10" y="90"/>
      </p:cViewPr>
      <p:guideLst>
        <p:guide orient="horz" pos="19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zh-CN" altLang="en-US"/>
              <a:t>杭州亿启教育科技有限公司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2019/7/9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1758562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zh-CN" altLang="en-US"/>
              <a:t>杭州亿启教育科技有限公司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D8DB6B-1F6A-45C1-B002-D22550F60E14}" type="datetimeFigureOut">
              <a:rPr lang="zh-CN" altLang="en-US" smtClean="0"/>
              <a:t>2019/7/9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B3C272-B367-41A5-8460-5A32973724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6580236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17610035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1647421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7148100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7886865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11850370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11544915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10243604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497019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21171530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13351003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2122388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5665544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12746469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1388730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18721611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4816992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20535804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1697847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17132705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1654544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085A-AAE6-478F-8DE7-627C252BB344}" type="datetimeFigureOut">
              <a:rPr lang="zh-CN" altLang="en-US" smtClean="0"/>
              <a:t>2019/7/9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313A-850A-49C8-83FF-39DC4E4975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085A-AAE6-478F-8DE7-627C252BB344}" type="datetimeFigureOut">
              <a:rPr lang="zh-CN" altLang="en-US" smtClean="0"/>
              <a:t>2019/7/9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313A-850A-49C8-83FF-39DC4E4975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085A-AAE6-478F-8DE7-627C252BB344}" type="datetimeFigureOut">
              <a:rPr lang="zh-CN" altLang="en-US" smtClean="0"/>
              <a:t>2019/7/9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313A-850A-49C8-83FF-39DC4E4975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085A-AAE6-478F-8DE7-627C252BB344}" type="datetimeFigureOut">
              <a:rPr lang="zh-CN" altLang="en-US" smtClean="0"/>
              <a:t>2019/7/9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313A-850A-49C8-83FF-39DC4E4975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085A-AAE6-478F-8DE7-627C252BB344}" type="datetimeFigureOut">
              <a:rPr lang="zh-CN" altLang="en-US" smtClean="0"/>
              <a:t>2019/7/9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313A-850A-49C8-83FF-39DC4E4975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085A-AAE6-478F-8DE7-627C252BB344}" type="datetimeFigureOut">
              <a:rPr lang="zh-CN" altLang="en-US" smtClean="0"/>
              <a:t>2019/7/9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313A-850A-49C8-83FF-39DC4E4975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085A-AAE6-478F-8DE7-627C252BB344}" type="datetimeFigureOut">
              <a:rPr lang="zh-CN" altLang="en-US" smtClean="0"/>
              <a:t>2019/7/9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313A-850A-49C8-83FF-39DC4E4975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085A-AAE6-478F-8DE7-627C252BB344}" type="datetimeFigureOut">
              <a:rPr lang="zh-CN" altLang="en-US" smtClean="0"/>
              <a:t>2019/7/9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313A-850A-49C8-83FF-39DC4E4975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085A-AAE6-478F-8DE7-627C252BB344}" type="datetimeFigureOut">
              <a:rPr lang="zh-CN" altLang="en-US" smtClean="0"/>
              <a:t>2019/7/9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313A-850A-49C8-83FF-39DC4E4975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085A-AAE6-478F-8DE7-627C252BB344}" type="datetimeFigureOut">
              <a:rPr lang="zh-CN" altLang="en-US" smtClean="0"/>
              <a:t>2019/7/9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313A-850A-49C8-83FF-39DC4E4975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085A-AAE6-478F-8DE7-627C252BB344}" type="datetimeFigureOut">
              <a:rPr lang="zh-CN" altLang="en-US" smtClean="0"/>
              <a:t>2019/7/9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313A-850A-49C8-83FF-39DC4E4975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6085A-AAE6-478F-8DE7-627C252BB344}" type="datetimeFigureOut">
              <a:rPr lang="zh-CN" altLang="en-US" smtClean="0"/>
              <a:t>2019/7/9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4313A-850A-49C8-83FF-39DC4E497518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50B38A6-6636-4F22-BFC5-3653707B27E5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126" y="1331148"/>
            <a:ext cx="3333358" cy="107785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4.jpe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5" Type="http://schemas.openxmlformats.org/officeDocument/2006/relationships/image" Target="../media/image10.png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5" Type="http://schemas.openxmlformats.org/officeDocument/2006/relationships/image" Target="../media/image11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32504" y="1190484"/>
            <a:ext cx="6096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  <a:latin typeface="HelveticaNeue" charset="0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4000" b="1" dirty="0">
              <a:solidFill>
                <a:srgbClr val="FF0000"/>
              </a:solidFill>
              <a:latin typeface="HelveticaNeue" charset="0"/>
            </a:endParaRPr>
          </a:p>
          <a:p>
            <a:endParaRPr lang="en-US" altLang="zh-CN" sz="4000" b="1" dirty="0">
              <a:solidFill>
                <a:srgbClr val="FF0000"/>
              </a:solidFill>
              <a:latin typeface="HelveticaNeue" charset="0"/>
            </a:endParaRPr>
          </a:p>
          <a:p>
            <a:r>
              <a:rPr lang="zh-CN" altLang="en-US" sz="4000" b="1" dirty="0">
                <a:solidFill>
                  <a:srgbClr val="FF0000"/>
                </a:solidFill>
                <a:latin typeface="HelveticaNeue" charset="0"/>
              </a:rPr>
              <a:t>更多教学资源请关注</a:t>
            </a:r>
            <a:endParaRPr lang="en-US" altLang="zh-CN" sz="4000" b="1" dirty="0">
              <a:solidFill>
                <a:srgbClr val="FF0000"/>
              </a:solidFill>
              <a:latin typeface="HelveticaNeue" charset="0"/>
            </a:endParaRPr>
          </a:p>
          <a:p>
            <a:r>
              <a:rPr lang="zh-CN" altLang="en-US" sz="4000" b="1" dirty="0">
                <a:solidFill>
                  <a:srgbClr val="FF0000"/>
                </a:solidFill>
                <a:latin typeface="HelveticaNeue" charset="0"/>
              </a:rPr>
              <a:t>公众号：溯恩高中英语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7595" y="2503014"/>
            <a:ext cx="3276600" cy="32766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6990735" y="1190484"/>
            <a:ext cx="520126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6000" b="1">
                <a:latin typeface="华文新魏" panose="02010800040101010101" pitchFamily="2" charset="-122"/>
                <a:ea typeface="华文新魏" panose="02010800040101010101" pitchFamily="2" charset="-122"/>
              </a:rPr>
              <a:t>知识产权声明</a:t>
            </a:r>
            <a:endParaRPr lang="zh-CN" altLang="en-US" sz="60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7595" y="112631"/>
            <a:ext cx="3333358" cy="1077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597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3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1160311" y="872062"/>
            <a:ext cx="2700670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1728086" y="988485"/>
            <a:ext cx="1422400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遣词造句</a:t>
            </a:r>
          </a:p>
        </p:txBody>
      </p:sp>
      <p:sp>
        <p:nvSpPr>
          <p:cNvPr id="23" name="平行四边形 22"/>
          <p:cNvSpPr/>
          <p:nvPr/>
        </p:nvSpPr>
        <p:spPr>
          <a:xfrm>
            <a:off x="3750119" y="872063"/>
            <a:ext cx="745738" cy="699576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pic>
        <p:nvPicPr>
          <p:cNvPr id="2" name="图片 1" descr="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" y="824865"/>
            <a:ext cx="762000" cy="74676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826000" y="2136775"/>
            <a:ext cx="2540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zh-CN" altLang="en-US"/>
          </a:p>
          <a:p>
            <a:endParaRPr lang="zh-CN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716280" y="1571694"/>
            <a:ext cx="11180781" cy="4584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altLang="zh-CN" sz="2400" dirty="0">
                <a:solidFill>
                  <a:srgbClr val="22ACEC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Group 1: cartoon; be famous for; fantasy; various</a:t>
            </a:r>
          </a:p>
          <a:p>
            <a:pPr marL="514350" indent="-514350"/>
            <a:endParaRPr lang="en-US" altLang="zh-CN" sz="2400" dirty="0">
              <a:solidFill>
                <a:srgbClr val="22ACEC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/>
            <a:r>
              <a:rPr lang="en-US" altLang="zh-CN" sz="2400" dirty="0">
                <a:solidFill>
                  <a:srgbClr val="22ACEC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Group 2: be modelled after; no wonder; theme</a:t>
            </a:r>
          </a:p>
          <a:p>
            <a:pPr marL="514350" indent="-514350"/>
            <a:endParaRPr lang="en-US" altLang="zh-CN" sz="2400" dirty="0">
              <a:solidFill>
                <a:srgbClr val="22ACEC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/>
            <a:endParaRPr lang="en-US" altLang="zh-CN" sz="2400" dirty="0">
              <a:solidFill>
                <a:srgbClr val="22ACEC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/>
            <a:r>
              <a:rPr lang="en-US" altLang="zh-CN" sz="2400" dirty="0">
                <a:solidFill>
                  <a:srgbClr val="22ACEC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Group 3: get close to; creature; come to life</a:t>
            </a:r>
          </a:p>
          <a:p>
            <a:pPr marL="514350" indent="-514350"/>
            <a:endParaRPr lang="en-US" altLang="zh-CN" sz="2400" dirty="0">
              <a:solidFill>
                <a:srgbClr val="22ACEC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/>
            <a:r>
              <a:rPr lang="en-US" altLang="zh-CN" sz="2400" dirty="0">
                <a:solidFill>
                  <a:srgbClr val="22ACEC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+mn-ea"/>
              </a:rPr>
              <a:t>Group 4: in advance; wherever; attraction</a:t>
            </a:r>
          </a:p>
          <a:p>
            <a:pPr marL="514350" indent="-514350"/>
            <a:endParaRPr lang="en-US" altLang="zh-CN" sz="2400" dirty="0">
              <a:solidFill>
                <a:srgbClr val="22ACEC"/>
              </a:solidFill>
              <a:latin typeface="Calibri" panose="020F0502020204030204" pitchFamily="34" charset="0"/>
              <a:cs typeface="Times New Roman" panose="02020603050405020304" pitchFamily="18" charset="0"/>
              <a:sym typeface="+mn-ea"/>
            </a:endParaRPr>
          </a:p>
          <a:p>
            <a:pPr marL="514350" indent="-514350"/>
            <a:endParaRPr lang="en-US" altLang="zh-CN" sz="2400" dirty="0">
              <a:solidFill>
                <a:srgbClr val="22ACEC"/>
              </a:solidFill>
              <a:latin typeface="Calibri" panose="020F0502020204030204" pitchFamily="34" charset="0"/>
              <a:cs typeface="Times New Roman" panose="02020603050405020304" pitchFamily="18" charset="0"/>
              <a:sym typeface="+mn-ea"/>
            </a:endParaRPr>
          </a:p>
          <a:p>
            <a:pPr marL="514350" indent="-514350"/>
            <a:r>
              <a:rPr lang="en-US" altLang="zh-CN" sz="2400" dirty="0">
                <a:solidFill>
                  <a:srgbClr val="22ACEC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+mn-ea"/>
              </a:rPr>
              <a:t>Group 5: unique; minority; central; advanced</a:t>
            </a:r>
            <a:endParaRPr lang="en-US" altLang="zh-CN" sz="2800" dirty="0">
              <a:solidFill>
                <a:srgbClr val="22ACEC"/>
              </a:solidFill>
              <a:latin typeface="Calibri" panose="020F0502020204030204" pitchFamily="34" charset="0"/>
              <a:cs typeface="Times New Roman" panose="02020603050405020304" pitchFamily="18" charset="0"/>
              <a:sym typeface="+mn-ea"/>
            </a:endParaRPr>
          </a:p>
          <a:p>
            <a:pPr marL="514350" indent="-514350"/>
            <a:endParaRPr lang="en-US" altLang="zh-CN" sz="2800" dirty="0">
              <a:solidFill>
                <a:srgbClr val="22ACEC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15341" y="1987850"/>
            <a:ext cx="1072134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</a:rPr>
              <a:t>He has created various cartoons, which are famous for his fantasy. </a:t>
            </a:r>
          </a:p>
        </p:txBody>
      </p:sp>
      <p:sp>
        <p:nvSpPr>
          <p:cNvPr id="9" name="矩形 8"/>
          <p:cNvSpPr/>
          <p:nvPr/>
        </p:nvSpPr>
        <p:spPr>
          <a:xfrm>
            <a:off x="735331" y="2690795"/>
            <a:ext cx="10721340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</a:rPr>
              <a:t>The theme park  is modelled after Disneyland. No wonder it attracts tourists from all over the world.</a:t>
            </a:r>
          </a:p>
        </p:txBody>
      </p:sp>
      <p:sp>
        <p:nvSpPr>
          <p:cNvPr id="11" name="矩形 10"/>
          <p:cNvSpPr/>
          <p:nvPr/>
        </p:nvSpPr>
        <p:spPr>
          <a:xfrm>
            <a:off x="735331" y="3727750"/>
            <a:ext cx="1072134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</a:rPr>
              <a:t>When you get close to the creature, it will come to life and roar at you. </a:t>
            </a:r>
          </a:p>
        </p:txBody>
      </p:sp>
      <p:sp>
        <p:nvSpPr>
          <p:cNvPr id="4" name="矩形 3"/>
          <p:cNvSpPr/>
          <p:nvPr/>
        </p:nvSpPr>
        <p:spPr>
          <a:xfrm>
            <a:off x="765810" y="4533265"/>
            <a:ext cx="11082020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</a:rPr>
              <a:t>Wherever you go, you'd better search information about the tourist attractions in advance.</a:t>
            </a:r>
          </a:p>
        </p:txBody>
      </p:sp>
      <p:sp>
        <p:nvSpPr>
          <p:cNvPr id="5" name="矩形 4"/>
          <p:cNvSpPr/>
          <p:nvPr/>
        </p:nvSpPr>
        <p:spPr>
          <a:xfrm>
            <a:off x="765810" y="5657215"/>
            <a:ext cx="11082020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</a:rPr>
              <a:t>That you are unique does not mean you are the minority and that you are more advanced than others.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8" grpId="0"/>
      <p:bldP spid="9" grpId="0"/>
      <p:bldP spid="11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1160311" y="872062"/>
            <a:ext cx="2700670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1728086" y="988485"/>
            <a:ext cx="1422400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核心词汇</a:t>
            </a:r>
          </a:p>
        </p:txBody>
      </p:sp>
      <p:sp>
        <p:nvSpPr>
          <p:cNvPr id="23" name="平行四边形 22"/>
          <p:cNvSpPr/>
          <p:nvPr/>
        </p:nvSpPr>
        <p:spPr>
          <a:xfrm>
            <a:off x="3750119" y="872063"/>
            <a:ext cx="745738" cy="699576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pic>
        <p:nvPicPr>
          <p:cNvPr id="2" name="图片 1" descr="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" y="824865"/>
            <a:ext cx="762000" cy="746760"/>
          </a:xfrm>
          <a:prstGeom prst="rect">
            <a:avLst/>
          </a:prstGeom>
        </p:spPr>
      </p:pic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906514" y="1950054"/>
            <a:ext cx="2497541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swing</a:t>
            </a:r>
            <a:endParaRPr lang="en-US" altLang="zh-CN" sz="28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Arial" panose="020B0604020202020204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616386" y="1949863"/>
            <a:ext cx="118999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v. &amp; n.</a:t>
            </a:r>
            <a:endParaRPr lang="en-US" sz="2800" b="1" dirty="0">
              <a:solidFill>
                <a:schemeClr val="accent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5" name="矩形 43"/>
          <p:cNvSpPr>
            <a:spLocks noChangeArrowheads="1"/>
          </p:cNvSpPr>
          <p:nvPr/>
        </p:nvSpPr>
        <p:spPr bwMode="auto">
          <a:xfrm>
            <a:off x="1089660" y="2635885"/>
            <a:ext cx="9673590" cy="4522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0" tIns="34286" rIns="68570" bIns="34286">
            <a:spAutoFit/>
          </a:bodyPr>
          <a:lstStyle/>
          <a:p>
            <a:pPr eaLnBrk="0" hangingPunct="0">
              <a:lnSpc>
                <a:spcPct val="115000"/>
              </a:lnSpc>
            </a:pPr>
            <a:r>
              <a:rPr lang="zh-CN" altLang="en-US" sz="2800" dirty="0">
                <a:solidFill>
                  <a:srgbClr val="252526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写出例句中</a:t>
            </a:r>
            <a:r>
              <a:rPr lang="en-US" altLang="zh-CN" sz="2800" dirty="0">
                <a:solidFill>
                  <a:srgbClr val="252526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swing</a:t>
            </a:r>
            <a:r>
              <a:rPr lang="zh-CN" altLang="en-US" sz="2800" dirty="0">
                <a:solidFill>
                  <a:srgbClr val="252526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的词性和意思。</a:t>
            </a:r>
            <a:endParaRPr lang="en-US" altLang="zh-CN" sz="28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marL="457200" indent="-457200" eaLnBrk="0" hangingPunct="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She suffers from mood </a:t>
            </a:r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swing</a:t>
            </a:r>
            <a:r>
              <a:rPr lang="en-US" altLang="zh-CN" sz="28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s.  </a:t>
            </a:r>
          </a:p>
          <a:p>
            <a:pPr marL="457200" indent="-457200" eaLnBrk="0" hangingPunct="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She</a:t>
            </a:r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swung</a:t>
            </a:r>
            <a:r>
              <a:rPr lang="en-US" altLang="zh-CN" sz="28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her bag at him.</a:t>
            </a:r>
          </a:p>
          <a:p>
            <a:pPr marL="457200" indent="-457200" eaLnBrk="0" hangingPunct="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His mood could </a:t>
            </a:r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swing</a:t>
            </a:r>
            <a:r>
              <a:rPr lang="en-US" altLang="zh-CN" sz="28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from joy to despair.</a:t>
            </a:r>
          </a:p>
          <a:p>
            <a:pPr marL="457200" indent="-457200" eaLnBrk="0" hangingPunct="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Kids are playing on the </a:t>
            </a:r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swing</a:t>
            </a:r>
            <a:r>
              <a:rPr lang="en-US" altLang="zh-CN" sz="28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.  </a:t>
            </a:r>
          </a:p>
          <a:p>
            <a:pPr marL="457200" indent="-457200" eaLnBrk="0" hangingPunct="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Let your arms </a:t>
            </a:r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swing </a:t>
            </a:r>
            <a:r>
              <a:rPr lang="en-US" altLang="zh-CN" sz="28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as you walk.</a:t>
            </a:r>
          </a:p>
          <a:p>
            <a:pPr marL="457200" indent="-457200" eaLnBrk="0" hangingPunct="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He took a</a:t>
            </a:r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swing</a:t>
            </a:r>
            <a:r>
              <a:rPr lang="en-US" altLang="zh-CN" sz="28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at my head and missed.</a:t>
            </a:r>
          </a:p>
          <a:p>
            <a:pPr marL="457200" indent="-457200" eaLnBrk="0" hangingPunct="0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en-US" altLang="zh-CN" sz="28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marL="457200" indent="-457200" eaLnBrk="0" hangingPunct="0">
              <a:lnSpc>
                <a:spcPct val="115000"/>
              </a:lnSpc>
              <a:buAutoNum type="arabicPeriod"/>
            </a:pPr>
            <a:endParaRPr lang="en-US" altLang="zh-CN" sz="28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064250" y="3665855"/>
            <a:ext cx="40170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0070C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v. </a:t>
            </a:r>
            <a:r>
              <a:rPr lang="zh-CN" altLang="en-US" sz="2800">
                <a:solidFill>
                  <a:srgbClr val="0070C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（</a:t>
            </a:r>
            <a:r>
              <a:rPr lang="zh-CN" altLang="en-US" sz="2800">
                <a:solidFill>
                  <a:srgbClr val="0070C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+mn-ea"/>
              </a:rPr>
              <a:t>挥动某物</a:t>
            </a:r>
            <a:r>
              <a:rPr lang="zh-CN" altLang="en-US" sz="2800">
                <a:solidFill>
                  <a:srgbClr val="0070C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）朝</a:t>
            </a:r>
            <a:r>
              <a:rPr lang="en-US" altLang="zh-CN" sz="2800">
                <a:solidFill>
                  <a:srgbClr val="0070C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...</a:t>
            </a:r>
            <a:r>
              <a:rPr lang="zh-CN" altLang="en-US" sz="2800">
                <a:solidFill>
                  <a:srgbClr val="0070C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打去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7170420" y="5238750"/>
            <a:ext cx="34721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0070C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v. </a:t>
            </a:r>
            <a:r>
              <a:rPr lang="zh-CN" altLang="en-US" sz="2800">
                <a:solidFill>
                  <a:srgbClr val="0070C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（使）前后摆动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8032750" y="4083050"/>
            <a:ext cx="414909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0070C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v. </a:t>
            </a:r>
            <a:r>
              <a:rPr lang="zh-CN" altLang="en-US" sz="2800">
                <a:solidFill>
                  <a:srgbClr val="0070C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（使）【感情、意见等】剧变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236970" y="4690745"/>
            <a:ext cx="14820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70C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n. </a:t>
            </a:r>
            <a:r>
              <a:rPr lang="zh-CN" altLang="en-US" sz="2800">
                <a:solidFill>
                  <a:srgbClr val="0070C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秋千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6441440" y="3168015"/>
            <a:ext cx="49301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0070C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n. </a:t>
            </a:r>
            <a:r>
              <a:rPr lang="zh-CN" altLang="en-US" sz="2800">
                <a:solidFill>
                  <a:srgbClr val="0070C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【</a:t>
            </a:r>
            <a:r>
              <a:rPr lang="zh-CN" altLang="en-US" sz="2800">
                <a:solidFill>
                  <a:srgbClr val="0070C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+mn-ea"/>
              </a:rPr>
              <a:t>意见或情绪的</a:t>
            </a:r>
            <a:r>
              <a:rPr lang="zh-CN" altLang="en-US" sz="2800">
                <a:solidFill>
                  <a:srgbClr val="0070C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】明显变化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7846060" y="5760720"/>
            <a:ext cx="40170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0070C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n. </a:t>
            </a:r>
            <a:r>
              <a:rPr lang="zh-CN" altLang="en-US" sz="2800">
                <a:solidFill>
                  <a:srgbClr val="0070C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【手臂等】挥动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1" grpId="0"/>
      <p:bldP spid="12" grpId="0"/>
      <p:bldP spid="7" grpId="0"/>
      <p:bldP spid="14" grpId="0"/>
      <p:bldP spid="15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1160311" y="872062"/>
            <a:ext cx="2700670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2073844" y="988485"/>
            <a:ext cx="730885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Quiz</a:t>
            </a:r>
          </a:p>
        </p:txBody>
      </p:sp>
      <p:sp>
        <p:nvSpPr>
          <p:cNvPr id="23" name="平行四边形 22"/>
          <p:cNvSpPr/>
          <p:nvPr/>
        </p:nvSpPr>
        <p:spPr>
          <a:xfrm>
            <a:off x="3750310" y="871855"/>
            <a:ext cx="4035425" cy="699770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/>
              </a:rPr>
              <a:t>根据图片写句子</a:t>
            </a:r>
          </a:p>
        </p:txBody>
      </p:sp>
      <p:pic>
        <p:nvPicPr>
          <p:cNvPr id="2" name="图片 1" descr="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" y="824865"/>
            <a:ext cx="762000" cy="74676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826000" y="2136775"/>
            <a:ext cx="2540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zh-CN" altLang="en-US"/>
          </a:p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3770" y="2033270"/>
            <a:ext cx="4409440" cy="338709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93725" y="5760720"/>
            <a:ext cx="513016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latin typeface="Calibri" panose="020F0502020204030204" pitchFamily="34" charset="0"/>
                <a:cs typeface="Calibri" panose="020F0502020204030204" pitchFamily="34" charset="0"/>
              </a:rPr>
              <a:t>The girl </a:t>
            </a:r>
            <a:r>
              <a:rPr lang="en-US" altLang="zh-CN" sz="28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swung </a:t>
            </a:r>
            <a:r>
              <a:rPr lang="en-US" altLang="zh-CN" sz="2800">
                <a:latin typeface="Calibri" panose="020F0502020204030204" pitchFamily="34" charset="0"/>
                <a:cs typeface="Calibri" panose="020F0502020204030204" pitchFamily="34" charset="0"/>
              </a:rPr>
              <a:t>higher and higher while sitting on a </a:t>
            </a:r>
            <a:r>
              <a:rPr lang="en-US" altLang="zh-CN" sz="28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swing</a:t>
            </a:r>
            <a:r>
              <a:rPr lang="en-US" altLang="zh-CN" sz="280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5415" y="1659890"/>
            <a:ext cx="4474210" cy="373253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5954395" y="5545455"/>
            <a:ext cx="614743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latin typeface="Calibri" panose="020F0502020204030204" pitchFamily="34" charset="0"/>
                <a:cs typeface="Calibri" panose="020F0502020204030204" pitchFamily="34" charset="0"/>
              </a:rPr>
              <a:t>The girl suffers from mood </a:t>
            </a:r>
            <a:r>
              <a:rPr lang="en-US" altLang="zh-CN" sz="28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swing</a:t>
            </a:r>
            <a:r>
              <a:rPr lang="en-US" altLang="zh-CN" sz="2800">
                <a:latin typeface="Calibri" panose="020F0502020204030204" pitchFamily="34" charset="0"/>
                <a:cs typeface="Calibri" panose="020F0502020204030204" pitchFamily="34" charset="0"/>
              </a:rPr>
              <a:t>s, as her mood often </a:t>
            </a:r>
            <a:r>
              <a:rPr lang="en-US" altLang="zh-CN" sz="28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swing</a:t>
            </a:r>
            <a:r>
              <a:rPr lang="en-US" altLang="zh-CN" sz="2800">
                <a:latin typeface="Calibri" panose="020F0502020204030204" pitchFamily="34" charset="0"/>
                <a:cs typeface="Calibri" panose="020F0502020204030204" pitchFamily="34" charset="0"/>
              </a:rPr>
              <a:t>s from happiness to sadness and then back to joy. 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1160311" y="872062"/>
            <a:ext cx="2700670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1728086" y="988485"/>
            <a:ext cx="1422400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核心词汇</a:t>
            </a:r>
          </a:p>
        </p:txBody>
      </p:sp>
      <p:sp>
        <p:nvSpPr>
          <p:cNvPr id="23" name="平行四边形 22"/>
          <p:cNvSpPr/>
          <p:nvPr/>
        </p:nvSpPr>
        <p:spPr>
          <a:xfrm>
            <a:off x="3750119" y="872063"/>
            <a:ext cx="745738" cy="699576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pic>
        <p:nvPicPr>
          <p:cNvPr id="2" name="图片 1" descr="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" y="824865"/>
            <a:ext cx="762000" cy="746760"/>
          </a:xfrm>
          <a:prstGeom prst="rect">
            <a:avLst/>
          </a:prstGeom>
        </p:spPr>
      </p:pic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906514" y="1950054"/>
            <a:ext cx="2497541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preserve</a:t>
            </a:r>
            <a:endParaRPr lang="en-US" altLang="zh-CN" sz="28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Arial" panose="020B0604020202020204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305871" y="1949863"/>
            <a:ext cx="118999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rial" panose="020B0604020202020204"/>
              </a:rPr>
              <a:t>v. &amp; n.</a:t>
            </a:r>
          </a:p>
        </p:txBody>
      </p:sp>
      <p:sp>
        <p:nvSpPr>
          <p:cNvPr id="5" name="矩形 43"/>
          <p:cNvSpPr>
            <a:spLocks noChangeArrowheads="1"/>
          </p:cNvSpPr>
          <p:nvPr/>
        </p:nvSpPr>
        <p:spPr bwMode="auto">
          <a:xfrm>
            <a:off x="806450" y="2380615"/>
            <a:ext cx="1041019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0" tIns="34286" rIns="68570" bIns="34286">
            <a:spAutoFit/>
          </a:bodyPr>
          <a:lstStyle/>
          <a:p>
            <a:pPr eaLnBrk="0" hangingPunct="0">
              <a:lnSpc>
                <a:spcPct val="115000"/>
              </a:lnSpc>
            </a:pPr>
            <a:r>
              <a:rPr lang="zh-CN" altLang="en-US" sz="2800" dirty="0">
                <a:solidFill>
                  <a:srgbClr val="252526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写出例句中</a:t>
            </a:r>
            <a:r>
              <a:rPr lang="en-US" altLang="zh-CN" sz="2800" dirty="0">
                <a:solidFill>
                  <a:srgbClr val="252526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preserve</a:t>
            </a:r>
            <a:r>
              <a:rPr lang="zh-CN" altLang="en-US" sz="2800" dirty="0">
                <a:solidFill>
                  <a:srgbClr val="252526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作为动词和名词时的意思。</a:t>
            </a:r>
          </a:p>
        </p:txBody>
      </p:sp>
      <p:sp>
        <p:nvSpPr>
          <p:cNvPr id="3" name="矩形 43"/>
          <p:cNvSpPr>
            <a:spLocks noChangeArrowheads="1"/>
          </p:cNvSpPr>
          <p:nvPr/>
        </p:nvSpPr>
        <p:spPr bwMode="auto">
          <a:xfrm>
            <a:off x="470535" y="2864485"/>
            <a:ext cx="6106160" cy="3887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0" tIns="34286" rIns="68570" bIns="34286">
            <a:spAutoFit/>
          </a:bodyPr>
          <a:lstStyle/>
          <a:p>
            <a:pPr eaLnBrk="0" hangingPunct="0">
              <a:lnSpc>
                <a:spcPct val="115000"/>
              </a:lnSpc>
            </a:pPr>
            <a:r>
              <a:rPr lang="en-US" sz="2400" b="1" dirty="0">
                <a:solidFill>
                  <a:srgbClr val="252526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verb </a:t>
            </a:r>
            <a:endParaRPr lang="en-US" sz="2400" dirty="0">
              <a:solidFill>
                <a:srgbClr val="252526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 marL="457200" indent="-457200" eaLnBrk="0" hangingPunct="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52526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We will do everything to 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preserve</a:t>
            </a:r>
            <a:r>
              <a:rPr lang="en-US" sz="2400" dirty="0">
                <a:solidFill>
                  <a:srgbClr val="252526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 peace. </a:t>
            </a:r>
          </a:p>
          <a:p>
            <a:pPr eaLnBrk="0" hangingPunct="0">
              <a:lnSpc>
                <a:spcPct val="115000"/>
              </a:lnSpc>
            </a:pPr>
            <a:r>
              <a:rPr lang="zh-CN" altLang="en-US" sz="2400" dirty="0">
                <a:solidFill>
                  <a:srgbClr val="252526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维护</a:t>
            </a:r>
            <a:endParaRPr lang="en-US" sz="2400" dirty="0">
              <a:solidFill>
                <a:srgbClr val="252526"/>
              </a:solidFill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457200" indent="-457200" eaLnBrk="0" hangingPunct="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52526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The society is set up to 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preserve </a:t>
            </a:r>
            <a:r>
              <a:rPr lang="en-US" sz="2400" dirty="0">
                <a:solidFill>
                  <a:srgbClr val="252526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endangered species from extinction.</a:t>
            </a:r>
          </a:p>
          <a:p>
            <a:pPr indent="0" eaLnBrk="0" hangingPunct="0">
              <a:lnSpc>
                <a:spcPct val="115000"/>
              </a:lnSpc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252526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保护；使继续存活</a:t>
            </a:r>
          </a:p>
          <a:p>
            <a:pPr marL="342900" indent="-342900" eaLnBrk="0" hangingPunct="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252526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I like to make puree (</a:t>
            </a:r>
            <a:r>
              <a:rPr lang="zh-CN" altLang="en-US" sz="2400" dirty="0">
                <a:solidFill>
                  <a:srgbClr val="252526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果酱</a:t>
            </a:r>
            <a:r>
              <a:rPr lang="en-US" altLang="zh-CN" sz="2400" dirty="0">
                <a:solidFill>
                  <a:srgbClr val="252526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), using only enough sugar to</a:t>
            </a:r>
            <a:r>
              <a:rPr lang="en-US" altLang="zh-CN" sz="24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preserve </a:t>
            </a:r>
            <a:r>
              <a:rPr lang="en-US" altLang="zh-CN" sz="2400" dirty="0">
                <a:solidFill>
                  <a:srgbClr val="252526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the plums.</a:t>
            </a:r>
          </a:p>
          <a:p>
            <a:pPr indent="0" eaLnBrk="0" hangingPunct="0">
              <a:lnSpc>
                <a:spcPct val="115000"/>
              </a:lnSpc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252526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保藏；保鲜</a:t>
            </a:r>
          </a:p>
        </p:txBody>
      </p:sp>
      <p:sp>
        <p:nvSpPr>
          <p:cNvPr id="12" name="矩形 43"/>
          <p:cNvSpPr>
            <a:spLocks noChangeArrowheads="1"/>
          </p:cNvSpPr>
          <p:nvPr/>
        </p:nvSpPr>
        <p:spPr bwMode="auto">
          <a:xfrm>
            <a:off x="6332220" y="2942590"/>
            <a:ext cx="6106160" cy="3887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0" tIns="34286" rIns="68570" bIns="34286">
            <a:spAutoFit/>
          </a:bodyPr>
          <a:lstStyle/>
          <a:p>
            <a:pPr eaLnBrk="0" hangingPunct="0">
              <a:lnSpc>
                <a:spcPct val="115000"/>
              </a:lnSpc>
            </a:pPr>
            <a:r>
              <a:rPr lang="en-US" sz="2400" b="1" dirty="0">
                <a:solidFill>
                  <a:srgbClr val="252526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noun</a:t>
            </a:r>
            <a:endParaRPr lang="en-US" sz="2400" dirty="0">
              <a:solidFill>
                <a:srgbClr val="252526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 marL="342900" indent="-342900" eaLnBrk="0" hangingPunct="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52526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Foodball is no longer the 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preserve</a:t>
            </a:r>
            <a:r>
              <a:rPr lang="en-US" sz="2400" dirty="0">
                <a:solidFill>
                  <a:srgbClr val="252526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 of men.</a:t>
            </a:r>
          </a:p>
          <a:p>
            <a:pPr eaLnBrk="0" hangingPunct="0">
              <a:lnSpc>
                <a:spcPct val="115000"/>
              </a:lnSpc>
            </a:pPr>
            <a:r>
              <a:rPr lang="zh-CN" altLang="en-US" sz="2400" dirty="0">
                <a:solidFill>
                  <a:srgbClr val="252526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专门领域</a:t>
            </a:r>
            <a:endParaRPr lang="en-US" sz="2400" dirty="0">
              <a:solidFill>
                <a:srgbClr val="252526"/>
              </a:solidFill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457200" indent="-457200" eaLnBrk="0" hangingPunct="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52526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A game 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preserve</a:t>
            </a:r>
            <a:r>
              <a:rPr lang="en-US" sz="2400" dirty="0">
                <a:solidFill>
                  <a:srgbClr val="252526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is a place to protect wildlife animals. </a:t>
            </a:r>
          </a:p>
          <a:p>
            <a:pPr indent="0" eaLnBrk="0" hangingPunct="0">
              <a:lnSpc>
                <a:spcPct val="115000"/>
              </a:lnSpc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252526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保护区</a:t>
            </a:r>
          </a:p>
          <a:p>
            <a:pPr marL="342900" indent="-342900" eaLnBrk="0" hangingPunct="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52526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She decided to make peach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preserve</a:t>
            </a:r>
            <a:r>
              <a:rPr lang="en-US" sz="2400" dirty="0">
                <a:solidFill>
                  <a:srgbClr val="252526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s for Christmas gifts. </a:t>
            </a:r>
            <a:endParaRPr lang="en-US" altLang="zh-CN" sz="2400" dirty="0">
              <a:solidFill>
                <a:srgbClr val="252526"/>
              </a:solidFill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0" eaLnBrk="0" hangingPunct="0">
              <a:lnSpc>
                <a:spcPct val="115000"/>
              </a:lnSpc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252526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果酱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6750" y="1995805"/>
            <a:ext cx="8318500" cy="4668520"/>
          </a:xfrm>
          <a:prstGeom prst="rect">
            <a:avLst/>
          </a:prstGeom>
        </p:spPr>
      </p:pic>
      <p:sp>
        <p:nvSpPr>
          <p:cNvPr id="21" name="平行四边形 20"/>
          <p:cNvSpPr/>
          <p:nvPr/>
        </p:nvSpPr>
        <p:spPr>
          <a:xfrm>
            <a:off x="1160311" y="872062"/>
            <a:ext cx="2700670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2073844" y="988485"/>
            <a:ext cx="730885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Quiz</a:t>
            </a:r>
          </a:p>
        </p:txBody>
      </p:sp>
      <p:sp>
        <p:nvSpPr>
          <p:cNvPr id="23" name="平行四边形 22"/>
          <p:cNvSpPr/>
          <p:nvPr/>
        </p:nvSpPr>
        <p:spPr>
          <a:xfrm>
            <a:off x="3750310" y="871855"/>
            <a:ext cx="3416935" cy="699770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/>
              </a:rPr>
              <a:t>名言翻译</a:t>
            </a:r>
          </a:p>
        </p:txBody>
      </p:sp>
      <p:pic>
        <p:nvPicPr>
          <p:cNvPr id="2" name="图片 1" descr="6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660" y="824865"/>
            <a:ext cx="762000" cy="74676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2973070" y="3236595"/>
            <a:ext cx="6245225" cy="1804035"/>
          </a:xfrm>
          <a:prstGeom prst="rect">
            <a:avLst/>
          </a:prstGeom>
          <a:solidFill>
            <a:schemeClr val="tx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3200" b="1">
                <a:solidFill>
                  <a:schemeClr val="bg1"/>
                </a:solidFill>
                <a:latin typeface="Calibri" panose="020F0502020204030204" pitchFamily="34" charset="0"/>
                <a:sym typeface="+mn-ea"/>
              </a:rPr>
              <a:t>努力保持身体健康的问题在于很难不破坏思想的健康。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2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1160311" y="872062"/>
            <a:ext cx="2700670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1728086" y="988485"/>
            <a:ext cx="1422400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核心词汇</a:t>
            </a:r>
          </a:p>
        </p:txBody>
      </p:sp>
      <p:sp>
        <p:nvSpPr>
          <p:cNvPr id="23" name="平行四边形 22"/>
          <p:cNvSpPr/>
          <p:nvPr/>
        </p:nvSpPr>
        <p:spPr>
          <a:xfrm>
            <a:off x="3750119" y="872063"/>
            <a:ext cx="745738" cy="699576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pic>
        <p:nvPicPr>
          <p:cNvPr id="2" name="图片 1" descr="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" y="824865"/>
            <a:ext cx="762000" cy="746760"/>
          </a:xfrm>
          <a:prstGeom prst="rect">
            <a:avLst/>
          </a:prstGeom>
        </p:spPr>
      </p:pic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906514" y="1950054"/>
            <a:ext cx="2497541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advance</a:t>
            </a:r>
            <a:endParaRPr lang="en-US" altLang="zh-CN" sz="28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Arial" panose="020B0604020202020204"/>
            </a:endParaRPr>
          </a:p>
        </p:txBody>
      </p:sp>
      <p:sp>
        <p:nvSpPr>
          <p:cNvPr id="5" name="矩形 43"/>
          <p:cNvSpPr>
            <a:spLocks noChangeArrowheads="1"/>
          </p:cNvSpPr>
          <p:nvPr/>
        </p:nvSpPr>
        <p:spPr bwMode="auto">
          <a:xfrm>
            <a:off x="906780" y="2380615"/>
            <a:ext cx="9761220" cy="4027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0" tIns="34286" rIns="68570" bIns="34286">
            <a:spAutoFit/>
          </a:bodyPr>
          <a:lstStyle/>
          <a:p>
            <a:pPr indent="0" eaLnBrk="0" hangingPunct="0">
              <a:lnSpc>
                <a:spcPct val="115000"/>
              </a:lnSpc>
              <a:buFont typeface="Arial" panose="020B0604020202020204" pitchFamily="34" charset="0"/>
              <a:buNone/>
            </a:pPr>
            <a:r>
              <a:rPr lang="zh-CN" altLang="en-US" sz="28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写出例句中</a:t>
            </a:r>
            <a:r>
              <a:rPr lang="en-US" altLang="zh-CN" sz="28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advance</a:t>
            </a:r>
            <a:r>
              <a:rPr lang="zh-CN" altLang="en-US" sz="28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相关表达的含义</a:t>
            </a:r>
          </a:p>
          <a:p>
            <a:pPr marL="457200" indent="-457200" eaLnBrk="0" hangingPunct="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The army </a:t>
            </a:r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advanced across</a:t>
            </a:r>
            <a:r>
              <a:rPr lang="en-US" altLang="zh-CN" sz="28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the plain. </a:t>
            </a:r>
          </a:p>
          <a:p>
            <a:pPr marL="457200" indent="-457200" eaLnBrk="0" hangingPunct="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The group's researchhas done much to </a:t>
            </a:r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advance our knowledge of</a:t>
            </a:r>
            <a:r>
              <a:rPr lang="en-US" altLang="zh-CN" sz="2800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the HIV virus. </a:t>
            </a:r>
          </a:p>
          <a:p>
            <a:pPr marL="457200" indent="-457200" eaLnBrk="0" hangingPunct="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The article </a:t>
            </a:r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advance</a:t>
            </a:r>
            <a:r>
              <a:rPr lang="en-US" altLang="zh-CN" sz="2800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s a new</a:t>
            </a:r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theory</a:t>
            </a:r>
            <a:r>
              <a:rPr lang="en-US" altLang="zh-CN" sz="2800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to explain changes in the climate. </a:t>
            </a:r>
            <a:endParaRPr lang="en-US" altLang="zh-CN" sz="28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marL="457200" indent="-457200" eaLnBrk="0" hangingPunct="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We live in an age of rapid</a:t>
            </a:r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technological advance</a:t>
            </a:r>
            <a:r>
              <a:rPr lang="en-US" altLang="zh-CN" sz="2800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. </a:t>
            </a:r>
          </a:p>
          <a:p>
            <a:pPr marL="457200" indent="-457200" eaLnBrk="0" hangingPunct="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It's cheaper if you book the tickets</a:t>
            </a:r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in advance</a:t>
            </a:r>
            <a:r>
              <a:rPr lang="en-US" altLang="zh-CN" sz="2800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8" name="矩形 7"/>
          <p:cNvSpPr/>
          <p:nvPr/>
        </p:nvSpPr>
        <p:spPr>
          <a:xfrm>
            <a:off x="3404296" y="1904143"/>
            <a:ext cx="118999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rial" panose="020B0604020202020204"/>
              </a:rPr>
              <a:t>n. &amp; v.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9037955" y="2864485"/>
            <a:ext cx="21291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70C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前进穿过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9096375" y="4838065"/>
            <a:ext cx="20116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800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提出理论</a:t>
            </a:r>
            <a:endParaRPr lang="zh-CN" sz="2800">
              <a:solidFill>
                <a:srgbClr val="0070C0"/>
              </a:solidFill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9037955" y="3915410"/>
            <a:ext cx="18205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70C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增进了解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096375" y="5360035"/>
            <a:ext cx="21882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70C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科技发展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9096375" y="5882005"/>
            <a:ext cx="12744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70C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事先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7" grpId="0"/>
      <p:bldP spid="11" grpId="0"/>
      <p:bldP spid="25" grpId="0"/>
      <p:bldP spid="3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1160311" y="872062"/>
            <a:ext cx="2700670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2073844" y="988485"/>
            <a:ext cx="730885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Quiz</a:t>
            </a:r>
          </a:p>
        </p:txBody>
      </p:sp>
      <p:sp>
        <p:nvSpPr>
          <p:cNvPr id="23" name="平行四边形 22"/>
          <p:cNvSpPr/>
          <p:nvPr/>
        </p:nvSpPr>
        <p:spPr>
          <a:xfrm>
            <a:off x="3750310" y="871855"/>
            <a:ext cx="3888740" cy="699770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/>
              </a:rPr>
              <a:t>改写句子</a:t>
            </a:r>
          </a:p>
        </p:txBody>
      </p:sp>
      <p:pic>
        <p:nvPicPr>
          <p:cNvPr id="2" name="图片 1" descr="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" y="824865"/>
            <a:ext cx="762000" cy="74676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69950" y="2153285"/>
            <a:ext cx="10776585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China has made great progress in space exploration in recent years. </a:t>
            </a:r>
            <a:endParaRPr lang="en-US" altLang="zh-CN" sz="28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zh-CN" sz="2800">
                <a:latin typeface="Calibri" panose="020F0502020204030204" pitchFamily="34" charset="0"/>
                <a:cs typeface="Calibri" panose="020F0502020204030204" pitchFamily="34" charset="0"/>
              </a:rPr>
              <a:t>China has </a:t>
            </a:r>
            <a:r>
              <a:rPr lang="en-US" altLang="zh-CN" sz="28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made great advances</a:t>
            </a:r>
            <a:r>
              <a:rPr lang="en-US" altLang="zh-CN" sz="2800">
                <a:latin typeface="Calibri" panose="020F0502020204030204" pitchFamily="34" charset="0"/>
                <a:cs typeface="Calibri" panose="020F0502020204030204" pitchFamily="34" charset="0"/>
              </a:rPr>
              <a:t> in space exploration recently.</a:t>
            </a:r>
          </a:p>
          <a:p>
            <a:r>
              <a:rPr lang="en-US" altLang="zh-CN" sz="2800">
                <a:latin typeface="Calibri" panose="020F0502020204030204" pitchFamily="34" charset="0"/>
                <a:cs typeface="Calibri" panose="020F0502020204030204" pitchFamily="34" charset="0"/>
              </a:rPr>
              <a:t>Recent years have witnessed China's great </a:t>
            </a:r>
            <a:r>
              <a:rPr lang="en-US" altLang="zh-CN" sz="28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advance</a:t>
            </a:r>
            <a:r>
              <a:rPr lang="en-US" altLang="zh-CN" sz="2800">
                <a:latin typeface="Calibri" panose="020F0502020204030204" pitchFamily="34" charset="0"/>
                <a:cs typeface="Calibri" panose="020F0502020204030204" pitchFamily="34" charset="0"/>
              </a:rPr>
              <a:t>s in space exploration.</a:t>
            </a:r>
          </a:p>
          <a:p>
            <a:r>
              <a:rPr lang="en-US" altLang="zh-CN" sz="2800">
                <a:latin typeface="Calibri" panose="020F0502020204030204" pitchFamily="34" charset="0"/>
                <a:cs typeface="Calibri" panose="020F0502020204030204" pitchFamily="34" charset="0"/>
              </a:rPr>
              <a:t>China's space exploration has </a:t>
            </a:r>
            <a:r>
              <a:rPr lang="en-US" altLang="zh-CN" sz="28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advance</a:t>
            </a:r>
            <a:r>
              <a:rPr lang="en-US" altLang="zh-CN" sz="2800">
                <a:latin typeface="Calibri" panose="020F0502020204030204" pitchFamily="34" charset="0"/>
                <a:cs typeface="Calibri" panose="020F0502020204030204" pitchFamily="34" charset="0"/>
              </a:rPr>
              <a:t>d a lot in recent years. </a:t>
            </a:r>
          </a:p>
          <a:p>
            <a:endParaRPr lang="en-US" altLang="zh-CN" sz="28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zh-CN" sz="28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zh-CN" sz="280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Can you prepare your report before the meeting. </a:t>
            </a:r>
            <a:endParaRPr lang="en-US" altLang="zh-CN" sz="28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zh-CN" sz="2800">
                <a:latin typeface="Calibri" panose="020F0502020204030204" pitchFamily="34" charset="0"/>
                <a:cs typeface="Calibri" panose="020F0502020204030204" pitchFamily="34" charset="0"/>
              </a:rPr>
              <a:t>Can you prepare your report</a:t>
            </a:r>
            <a:r>
              <a:rPr lang="en-US" altLang="zh-CN" sz="28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advance of</a:t>
            </a:r>
            <a:r>
              <a:rPr lang="en-US" altLang="zh-CN" sz="2800">
                <a:latin typeface="Calibri" panose="020F0502020204030204" pitchFamily="34" charset="0"/>
                <a:cs typeface="Calibri" panose="020F0502020204030204" pitchFamily="34" charset="0"/>
              </a:rPr>
              <a:t> the meeting?</a:t>
            </a:r>
          </a:p>
          <a:p>
            <a:endParaRPr lang="en-US" altLang="zh-CN" sz="2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右箭头 5"/>
          <p:cNvSpPr/>
          <p:nvPr/>
        </p:nvSpPr>
        <p:spPr>
          <a:xfrm>
            <a:off x="10879455" y="2226945"/>
            <a:ext cx="501650" cy="3829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右箭头 6"/>
          <p:cNvSpPr/>
          <p:nvPr/>
        </p:nvSpPr>
        <p:spPr>
          <a:xfrm>
            <a:off x="8220075" y="4801235"/>
            <a:ext cx="501650" cy="3829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1160311" y="872062"/>
            <a:ext cx="2700670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1728086" y="988485"/>
            <a:ext cx="1422400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核心词汇</a:t>
            </a:r>
          </a:p>
        </p:txBody>
      </p:sp>
      <p:sp>
        <p:nvSpPr>
          <p:cNvPr id="23" name="平行四边形 22"/>
          <p:cNvSpPr/>
          <p:nvPr/>
        </p:nvSpPr>
        <p:spPr>
          <a:xfrm>
            <a:off x="3750119" y="872063"/>
            <a:ext cx="745738" cy="699576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pic>
        <p:nvPicPr>
          <p:cNvPr id="2" name="图片 1" descr="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" y="824865"/>
            <a:ext cx="762000" cy="74676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826000" y="2136775"/>
            <a:ext cx="2540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zh-CN" altLang="en-US"/>
          </a:p>
          <a:p>
            <a:endParaRPr lang="zh-CN" altLang="en-US"/>
          </a:p>
        </p:txBody>
      </p:sp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906514" y="1950054"/>
            <a:ext cx="2497541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various</a:t>
            </a:r>
            <a:endParaRPr lang="en-US" altLang="zh-CN" sz="28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Arial" panose="020B0604020202020204"/>
            </a:endParaRPr>
          </a:p>
        </p:txBody>
      </p:sp>
      <p:sp>
        <p:nvSpPr>
          <p:cNvPr id="5" name="矩形 43"/>
          <p:cNvSpPr>
            <a:spLocks noChangeArrowheads="1"/>
          </p:cNvSpPr>
          <p:nvPr/>
        </p:nvSpPr>
        <p:spPr bwMode="auto">
          <a:xfrm>
            <a:off x="906780" y="2426335"/>
            <a:ext cx="9053830" cy="4027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0" tIns="34286" rIns="68570" bIns="34286">
            <a:spAutoFit/>
          </a:bodyPr>
          <a:lstStyle/>
          <a:p>
            <a:pPr indent="0" eaLnBrk="0" hangingPunct="0">
              <a:lnSpc>
                <a:spcPct val="115000"/>
              </a:lnSpc>
              <a:buFont typeface="Arial" panose="020B0604020202020204" pitchFamily="34" charset="0"/>
              <a:buNone/>
            </a:pPr>
            <a:endParaRPr lang="en-US" altLang="zh-CN" sz="28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marL="457200" indent="-457200" eaLnBrk="0" hangingPunct="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It is hard to see any one plan meeting the need of such a diverse group of countries.</a:t>
            </a:r>
          </a:p>
          <a:p>
            <a:pPr marL="457200" indent="-457200" eaLnBrk="0" hangingPunct="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People learn English for a variety of reasons. </a:t>
            </a:r>
          </a:p>
          <a:p>
            <a:pPr marL="457200" indent="-457200" eaLnBrk="0" hangingPunct="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Finland and China have cooperated well in a range of ways.</a:t>
            </a:r>
          </a:p>
          <a:p>
            <a:pPr marL="457200" indent="-457200" eaLnBrk="0" hangingPunct="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No matter how much he loved all kinds of animals, he loved dogs the best.</a:t>
            </a:r>
          </a:p>
        </p:txBody>
      </p:sp>
      <p:sp>
        <p:nvSpPr>
          <p:cNvPr id="7" name="矩形 43"/>
          <p:cNvSpPr>
            <a:spLocks noChangeArrowheads="1"/>
          </p:cNvSpPr>
          <p:nvPr/>
        </p:nvSpPr>
        <p:spPr bwMode="auto">
          <a:xfrm>
            <a:off x="1195070" y="2380615"/>
            <a:ext cx="585597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0" tIns="34286" rIns="68570" bIns="34286">
            <a:spAutoFit/>
          </a:bodyPr>
          <a:lstStyle/>
          <a:p>
            <a:pPr eaLnBrk="0" hangingPunct="0">
              <a:lnSpc>
                <a:spcPct val="115000"/>
              </a:lnSpc>
            </a:pPr>
            <a:r>
              <a:rPr lang="zh-CN" altLang="en-US" sz="2800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找出例句中与</a:t>
            </a:r>
            <a:r>
              <a:rPr lang="en-US" altLang="zh-CN" sz="2800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various</a:t>
            </a:r>
            <a:r>
              <a:rPr lang="zh-CN" altLang="en-US" sz="2800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相近的表达</a:t>
            </a:r>
          </a:p>
        </p:txBody>
      </p:sp>
      <p:sp>
        <p:nvSpPr>
          <p:cNvPr id="8" name="矩形 7"/>
          <p:cNvSpPr/>
          <p:nvPr/>
        </p:nvSpPr>
        <p:spPr>
          <a:xfrm>
            <a:off x="3189348" y="1904143"/>
            <a:ext cx="854075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rial" panose="020B0604020202020204"/>
              </a:rPr>
              <a:t> adj.</a:t>
            </a:r>
          </a:p>
        </p:txBody>
      </p:sp>
      <p:sp>
        <p:nvSpPr>
          <p:cNvPr id="12" name="矩形 43"/>
          <p:cNvSpPr>
            <a:spLocks noChangeArrowheads="1"/>
          </p:cNvSpPr>
          <p:nvPr/>
        </p:nvSpPr>
        <p:spPr bwMode="auto">
          <a:xfrm>
            <a:off x="9436735" y="3413125"/>
            <a:ext cx="161671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0" tIns="34286" rIns="68570" bIns="34286">
            <a:spAutoFit/>
          </a:bodyPr>
          <a:lstStyle/>
          <a:p>
            <a:pPr eaLnBrk="0" hangingPunct="0">
              <a:lnSpc>
                <a:spcPct val="115000"/>
              </a:lnSpc>
            </a:pPr>
            <a:r>
              <a:rPr lang="en-US" altLang="zh-CN" sz="2800" dirty="0">
                <a:solidFill>
                  <a:srgbClr val="0070C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diverse</a:t>
            </a:r>
          </a:p>
        </p:txBody>
      </p:sp>
      <p:sp>
        <p:nvSpPr>
          <p:cNvPr id="6" name="矩形 43"/>
          <p:cNvSpPr>
            <a:spLocks noChangeArrowheads="1"/>
          </p:cNvSpPr>
          <p:nvPr/>
        </p:nvSpPr>
        <p:spPr bwMode="auto">
          <a:xfrm>
            <a:off x="9436735" y="4437380"/>
            <a:ext cx="192722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0" tIns="34286" rIns="68570" bIns="34286">
            <a:spAutoFit/>
          </a:bodyPr>
          <a:lstStyle/>
          <a:p>
            <a:pPr eaLnBrk="0" hangingPunct="0">
              <a:lnSpc>
                <a:spcPct val="115000"/>
              </a:lnSpc>
            </a:pPr>
            <a:r>
              <a:rPr lang="en-US" altLang="zh-CN" sz="2800" dirty="0">
                <a:solidFill>
                  <a:srgbClr val="0070C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a range of</a:t>
            </a:r>
          </a:p>
        </p:txBody>
      </p:sp>
      <p:sp>
        <p:nvSpPr>
          <p:cNvPr id="11" name="矩形 43"/>
          <p:cNvSpPr>
            <a:spLocks noChangeArrowheads="1"/>
          </p:cNvSpPr>
          <p:nvPr/>
        </p:nvSpPr>
        <p:spPr bwMode="auto">
          <a:xfrm>
            <a:off x="9267825" y="3975100"/>
            <a:ext cx="273685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0" tIns="34286" rIns="68570" bIns="34286">
            <a:spAutoFit/>
          </a:bodyPr>
          <a:lstStyle/>
          <a:p>
            <a:pPr eaLnBrk="0" hangingPunct="0">
              <a:lnSpc>
                <a:spcPct val="115000"/>
              </a:lnSpc>
            </a:pPr>
            <a:r>
              <a:rPr lang="en-US" altLang="zh-CN" sz="2800" dirty="0">
                <a:solidFill>
                  <a:srgbClr val="0070C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a variety of </a:t>
            </a:r>
          </a:p>
        </p:txBody>
      </p:sp>
      <p:sp>
        <p:nvSpPr>
          <p:cNvPr id="10" name="矩形 43"/>
          <p:cNvSpPr>
            <a:spLocks noChangeArrowheads="1"/>
          </p:cNvSpPr>
          <p:nvPr/>
        </p:nvSpPr>
        <p:spPr bwMode="auto">
          <a:xfrm>
            <a:off x="9436735" y="5445125"/>
            <a:ext cx="192722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0" tIns="34286" rIns="68570" bIns="34286">
            <a:spAutoFit/>
          </a:bodyPr>
          <a:lstStyle/>
          <a:p>
            <a:pPr eaLnBrk="0" hangingPunct="0">
              <a:lnSpc>
                <a:spcPct val="115000"/>
              </a:lnSpc>
            </a:pPr>
            <a:r>
              <a:rPr lang="en-US" altLang="zh-CN" sz="2800" dirty="0">
                <a:solidFill>
                  <a:srgbClr val="0070C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all kinds of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2" grpId="0"/>
      <p:bldP spid="6" grpId="0"/>
      <p:bldP spid="11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1160311" y="872062"/>
            <a:ext cx="2700670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2073844" y="988485"/>
            <a:ext cx="730885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Quiz</a:t>
            </a:r>
          </a:p>
        </p:txBody>
      </p:sp>
      <p:sp>
        <p:nvSpPr>
          <p:cNvPr id="23" name="平行四边形 22"/>
          <p:cNvSpPr/>
          <p:nvPr/>
        </p:nvSpPr>
        <p:spPr>
          <a:xfrm>
            <a:off x="3750310" y="871855"/>
            <a:ext cx="3445510" cy="699770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/>
              </a:rPr>
              <a:t>台词翻译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3616212" y="4437425"/>
            <a:ext cx="0" cy="1323382"/>
          </a:xfrm>
          <a:prstGeom prst="line">
            <a:avLst/>
          </a:prstGeom>
          <a:noFill/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pic>
        <p:nvPicPr>
          <p:cNvPr id="2" name="图片 1" descr="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" y="824865"/>
            <a:ext cx="762000" cy="7467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80" y="2475865"/>
            <a:ext cx="5628005" cy="343090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0800" y="2475865"/>
            <a:ext cx="5401310" cy="335851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64820" y="5203825"/>
            <a:ext cx="5116195" cy="2355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7195820" y="5110480"/>
            <a:ext cx="3848735" cy="227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6" grpId="0" animBg="1"/>
      <p:bldP spid="7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1160311" y="872062"/>
            <a:ext cx="2700670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1728086" y="988485"/>
            <a:ext cx="1422400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核心词汇</a:t>
            </a:r>
          </a:p>
        </p:txBody>
      </p:sp>
      <p:sp>
        <p:nvSpPr>
          <p:cNvPr id="23" name="平行四边形 22"/>
          <p:cNvSpPr/>
          <p:nvPr/>
        </p:nvSpPr>
        <p:spPr>
          <a:xfrm>
            <a:off x="3750119" y="872063"/>
            <a:ext cx="745738" cy="699576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pic>
        <p:nvPicPr>
          <p:cNvPr id="2" name="图片 1" descr="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" y="824865"/>
            <a:ext cx="762000" cy="746760"/>
          </a:xfrm>
          <a:prstGeom prst="rect">
            <a:avLst/>
          </a:prstGeom>
        </p:spPr>
      </p:pic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906514" y="1950054"/>
            <a:ext cx="2497541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fantasy</a:t>
            </a:r>
            <a:endParaRPr lang="en-US" altLang="zh-CN" sz="28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Arial" panose="020B0604020202020204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809108" y="1904143"/>
            <a:ext cx="469265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rial" panose="020B0604020202020204"/>
              </a:rPr>
              <a:t>n.</a:t>
            </a:r>
          </a:p>
        </p:txBody>
      </p:sp>
      <p:sp>
        <p:nvSpPr>
          <p:cNvPr id="6" name="矩形 43"/>
          <p:cNvSpPr>
            <a:spLocks noChangeArrowheads="1"/>
          </p:cNvSpPr>
          <p:nvPr/>
        </p:nvSpPr>
        <p:spPr bwMode="auto">
          <a:xfrm>
            <a:off x="1363980" y="2405380"/>
            <a:ext cx="10879455" cy="4027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0" tIns="34286" rIns="68570" bIns="34286">
            <a:spAutoFit/>
          </a:bodyPr>
          <a:lstStyle/>
          <a:p>
            <a:pPr eaLnBrk="0" hangingPunct="0">
              <a:lnSpc>
                <a:spcPct val="115000"/>
              </a:lnSpc>
            </a:pPr>
            <a:r>
              <a:rPr lang="zh-CN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尝试翻译以下句子。</a:t>
            </a:r>
            <a:endParaRPr lang="zh-CN" altLang="en-US" sz="2800" dirty="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15000"/>
              </a:lnSpc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He lived in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a fantasy world of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his own, even as a small boy.</a:t>
            </a:r>
          </a:p>
          <a:p>
            <a:pPr eaLnBrk="0" hangingPunct="0">
              <a:lnSpc>
                <a:spcPct val="115000"/>
              </a:lnSpc>
            </a:pPr>
            <a:r>
              <a:rPr lang="zh-CN" altLang="en-US" sz="2800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甚至还是个孩子的时候，他就生活在一个幻想世界里。</a:t>
            </a:r>
          </a:p>
          <a:p>
            <a:pPr eaLnBrk="0" hangingPunct="0">
              <a:lnSpc>
                <a:spcPct val="115000"/>
              </a:lnSpc>
            </a:pPr>
            <a:r>
              <a:rPr lang="en-US" altLang="zh-CN" sz="2800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Memories can sometims be pure </a:t>
            </a:r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fantasy</a:t>
            </a:r>
            <a:r>
              <a:rPr lang="en-US" altLang="zh-CN" sz="2800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</a:p>
          <a:p>
            <a:pPr eaLnBrk="0" hangingPunct="0">
              <a:lnSpc>
                <a:spcPct val="115000"/>
              </a:lnSpc>
            </a:pPr>
            <a:r>
              <a:rPr lang="zh-CN" altLang="en-US" sz="2800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记忆有时纯粹是幻想。</a:t>
            </a:r>
          </a:p>
          <a:p>
            <a:pPr eaLnBrk="0" hangingPunct="0">
              <a:lnSpc>
                <a:spcPct val="115000"/>
              </a:lnSpc>
            </a:pPr>
            <a:r>
              <a:rPr lang="en-US" altLang="zh-CN" sz="2800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It is a surrealist </a:t>
            </a:r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fantasy</a:t>
            </a:r>
            <a:r>
              <a:rPr lang="en-US" altLang="zh-CN" sz="2800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set in South American village.</a:t>
            </a:r>
          </a:p>
          <a:p>
            <a:pPr eaLnBrk="0" hangingPunct="0">
              <a:lnSpc>
                <a:spcPct val="115000"/>
              </a:lnSpc>
            </a:pPr>
            <a:r>
              <a:rPr lang="zh-CN" altLang="en-US" sz="2800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这是一部以南美某村庄为背景的超现实主义幻想作品。</a:t>
            </a:r>
          </a:p>
          <a:p>
            <a:pPr eaLnBrk="0" hangingPunct="0">
              <a:lnSpc>
                <a:spcPct val="115000"/>
              </a:lnSpc>
            </a:pPr>
            <a:endParaRPr lang="zh-CN" altLang="en-US" sz="2800" dirty="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椭圆 13"/>
          <p:cNvSpPr/>
          <p:nvPr/>
        </p:nvSpPr>
        <p:spPr>
          <a:xfrm>
            <a:off x="2068546" y="3225439"/>
            <a:ext cx="2199969" cy="2199969"/>
          </a:xfrm>
          <a:prstGeom prst="ellipse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6" name="平行四边形 5"/>
          <p:cNvSpPr/>
          <p:nvPr/>
        </p:nvSpPr>
        <p:spPr>
          <a:xfrm>
            <a:off x="3333731" y="1051391"/>
            <a:ext cx="5429287" cy="925033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4" name="椭圆 3"/>
          <p:cNvSpPr/>
          <p:nvPr/>
        </p:nvSpPr>
        <p:spPr bwMode="auto">
          <a:xfrm>
            <a:off x="2242021" y="3398913"/>
            <a:ext cx="1853017" cy="1853016"/>
          </a:xfrm>
          <a:prstGeom prst="ellipse">
            <a:avLst/>
          </a:prstGeom>
          <a:blipFill rotWithShape="1">
            <a:blip r:embed="rId3" cstate="print"/>
            <a:stretch>
              <a:fillRect/>
            </a:stretch>
          </a:blipFill>
          <a:ln>
            <a:noFill/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121899" tIns="60949" rIns="121899" bIns="60949" numCol="1" rtlCol="0" anchor="t" anchorCtr="0" compatLnSpc="1"/>
          <a:lstStyle/>
          <a:p>
            <a:pPr defTabSz="913765"/>
            <a:endParaRPr lang="zh-CN" altLang="en-US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5" name="Rectangle 18"/>
          <p:cNvSpPr>
            <a:spLocks noChangeArrowheads="1"/>
          </p:cNvSpPr>
          <p:nvPr/>
        </p:nvSpPr>
        <p:spPr bwMode="auto">
          <a:xfrm>
            <a:off x="3428981" y="1045838"/>
            <a:ext cx="5143536" cy="861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M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4U5</a:t>
            </a:r>
            <a:endParaRPr lang="en-US" altLang="zh-CN" sz="2800" b="1" dirty="0">
              <a:solidFill>
                <a:schemeClr val="bg1"/>
              </a:solidFill>
              <a:latin typeface="Calibri" panose="020F0502020204030204" pitchFamily="34" charset="0"/>
              <a:ea typeface="微软雅黑" panose="020B0503020204020204" charset="-122"/>
              <a:cs typeface="宋体" panose="02010600030101010101" pitchFamily="2" charset="-122"/>
              <a:sym typeface="Arial" panose="020B0604020202020204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Theme Park</a:t>
            </a:r>
            <a:endParaRPr lang="en-US" altLang="zh-CN" sz="2800" b="1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  <a:cs typeface="宋体" panose="02010600030101010101" pitchFamily="2" charset="-122"/>
              <a:sym typeface="Arial" panose="020B0604020202020204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4552435" y="2778768"/>
            <a:ext cx="0" cy="3094074"/>
          </a:xfrm>
          <a:prstGeom prst="line">
            <a:avLst/>
          </a:prstGeom>
          <a:ln w="28575">
            <a:solidFill>
              <a:srgbClr val="22AC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4552435" y="3790880"/>
            <a:ext cx="7492123" cy="1983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000" dirty="0">
                <a:latin typeface="Calibri" panose="020F0502020204030204" pitchFamily="34" charset="0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New Words and Expressions</a:t>
            </a:r>
          </a:p>
          <a:p>
            <a:pPr>
              <a:lnSpc>
                <a:spcPct val="150000"/>
              </a:lnSpc>
            </a:pPr>
            <a:endParaRPr lang="en-US" altLang="zh-CN" sz="14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微软雅黑" panose="020B0503020204020204" charset="-122"/>
              <a:sym typeface="Arial" panose="020B0604020202020204"/>
            </a:endParaRPr>
          </a:p>
          <a:p>
            <a:pPr>
              <a:lnSpc>
                <a:spcPct val="150000"/>
              </a:lnSpc>
            </a:pPr>
            <a:endParaRPr lang="en-US" altLang="zh-CN" sz="14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微软雅黑" panose="020B0503020204020204" charset="-122"/>
              <a:sym typeface="Arial" panose="020B0604020202020204"/>
            </a:endParaRPr>
          </a:p>
          <a:p>
            <a:pPr>
              <a:lnSpc>
                <a:spcPct val="150000"/>
              </a:lnSpc>
            </a:pPr>
            <a:endParaRPr lang="zh-CN" altLang="en-US" sz="14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1" name="平行四边形 10"/>
          <p:cNvSpPr/>
          <p:nvPr/>
        </p:nvSpPr>
        <p:spPr>
          <a:xfrm>
            <a:off x="2285973" y="1214423"/>
            <a:ext cx="745739" cy="739515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2" name="平行四边形 11"/>
          <p:cNvSpPr/>
          <p:nvPr/>
        </p:nvSpPr>
        <p:spPr>
          <a:xfrm>
            <a:off x="8953520" y="1285861"/>
            <a:ext cx="745739" cy="739515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1160311" y="872062"/>
            <a:ext cx="2700670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2073844" y="988485"/>
            <a:ext cx="730885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Quiz</a:t>
            </a:r>
          </a:p>
        </p:txBody>
      </p:sp>
      <p:sp>
        <p:nvSpPr>
          <p:cNvPr id="23" name="平行四边形 22"/>
          <p:cNvSpPr/>
          <p:nvPr/>
        </p:nvSpPr>
        <p:spPr>
          <a:xfrm>
            <a:off x="3750310" y="854075"/>
            <a:ext cx="3299460" cy="699770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/>
              </a:rPr>
              <a:t>歌词填空</a:t>
            </a:r>
          </a:p>
        </p:txBody>
      </p:sp>
      <p:pic>
        <p:nvPicPr>
          <p:cNvPr id="2" name="图片 1" descr="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" y="824865"/>
            <a:ext cx="762000" cy="74676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976630" y="2257425"/>
            <a:ext cx="5763260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Dreams are my reality 　 　　</a:t>
            </a:r>
          </a:p>
          <a:p>
            <a:r>
              <a:rPr lang="en-US" altLang="zh-CN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 different kind of reality </a:t>
            </a:r>
          </a:p>
          <a:p>
            <a:r>
              <a:rPr lang="en-US" altLang="zh-CN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 dream of loving in the night </a:t>
            </a:r>
          </a:p>
          <a:p>
            <a:r>
              <a:rPr lang="en-US" altLang="zh-CN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And loving seems alright 　　</a:t>
            </a:r>
          </a:p>
          <a:p>
            <a:r>
              <a:rPr lang="en-US" altLang="zh-CN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Although it's only _______ </a:t>
            </a:r>
          </a:p>
          <a:p>
            <a:pPr algn="r"/>
            <a:r>
              <a:rPr lang="en-US" altLang="zh-CN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from </a:t>
            </a:r>
            <a:r>
              <a:rPr lang="en-US" altLang="zh-CN" sz="3200" i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Reality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147185" y="4187190"/>
            <a:ext cx="1363980" cy="583565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320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fantasy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9770" y="3824605"/>
            <a:ext cx="4817110" cy="293243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1160311" y="872062"/>
            <a:ext cx="2700670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1728086" y="988485"/>
            <a:ext cx="1422400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即学即用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3616212" y="4437425"/>
            <a:ext cx="0" cy="1323382"/>
          </a:xfrm>
          <a:prstGeom prst="line">
            <a:avLst/>
          </a:prstGeom>
          <a:noFill/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pic>
        <p:nvPicPr>
          <p:cNvPr id="2" name="图片 1" descr="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" y="824865"/>
            <a:ext cx="762000" cy="74676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42595" y="1756410"/>
            <a:ext cx="11524615" cy="4693285"/>
          </a:xfrm>
          <a:prstGeom prst="rect">
            <a:avLst/>
          </a:prstGeom>
          <a:solidFill>
            <a:srgbClr val="E0EC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 dirty="0">
              <a:latin typeface="Calibri" panose="020F0502020204030204" pitchFamily="34" charset="0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76910" y="1884045"/>
            <a:ext cx="11056620" cy="4399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latin typeface="Calibri" panose="020F0502020204030204" pitchFamily="34" charset="0"/>
                <a:cs typeface="Calibri" panose="020F0502020204030204" pitchFamily="34" charset="0"/>
              </a:rPr>
              <a:t>        Disneyland is indeed a ________ land, where you can find a lot of _______ characters in the fairy tale. Named after Walter Disney, who ___________ his motion picture production companies, the ______ park attracts millions of tourists around the world each year. __________ many people book the tickets __________ of visiting the park. </a:t>
            </a:r>
          </a:p>
          <a:p>
            <a:r>
              <a:rPr lang="en-US" altLang="zh-CN" sz="2800">
                <a:latin typeface="Calibri" panose="020F0502020204030204" pitchFamily="34" charset="0"/>
                <a:cs typeface="Calibri" panose="020F0502020204030204" pitchFamily="34" charset="0"/>
              </a:rPr>
              <a:t>       The first Disneyland park was opened in Anaheim, California on July 17, 1955, when Walt’s brother bought the first Disneyland __________ ticket. Now, there are six Disneyland parks around the world, bringing __________ to a lot of people. Pirates of the Caribbean is said to be the most popular ___________ at Disneyland, and in the entire world.       </a:t>
            </a:r>
            <a:endParaRPr lang="zh-CN" altLang="en-US" sz="2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789170" y="1884045"/>
            <a:ext cx="121539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altLang="zh-CN" sz="28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fantasy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76910" y="2276475"/>
            <a:ext cx="130111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altLang="zh-CN" sz="28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cartoon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76910" y="2725420"/>
            <a:ext cx="204597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altLang="zh-CN" sz="28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is famous for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9457055" y="2725420"/>
            <a:ext cx="112712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altLang="zh-CN" sz="28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theme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8911590" y="3168015"/>
            <a:ext cx="179197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altLang="zh-CN" sz="28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No wonder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4326890" y="3543935"/>
            <a:ext cx="172847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altLang="zh-CN" sz="28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in advance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8809355" y="4437380"/>
            <a:ext cx="163957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altLang="zh-CN" sz="28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admission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676910" y="5291002"/>
            <a:ext cx="190309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amusement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2886075" y="5734594"/>
            <a:ext cx="159512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attraction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1195" y="156210"/>
            <a:ext cx="2133600" cy="16002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4" grpId="0"/>
      <p:bldP spid="10" grpId="0"/>
      <p:bldP spid="11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1160311" y="872062"/>
            <a:ext cx="2700670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1728086" y="988485"/>
            <a:ext cx="1422400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重点单词</a:t>
            </a:r>
          </a:p>
        </p:txBody>
      </p:sp>
      <p:sp>
        <p:nvSpPr>
          <p:cNvPr id="23" name="平行四边形 22"/>
          <p:cNvSpPr/>
          <p:nvPr/>
        </p:nvSpPr>
        <p:spPr>
          <a:xfrm>
            <a:off x="3750119" y="872063"/>
            <a:ext cx="745738" cy="699576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pic>
        <p:nvPicPr>
          <p:cNvPr id="2" name="图片 1" descr="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" y="824865"/>
            <a:ext cx="762000" cy="74676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327275" y="1492250"/>
            <a:ext cx="9878060" cy="5323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1. ________          </a:t>
            </a:r>
            <a:r>
              <a:rPr lang="en-US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n. 秋千；摇摆 v. (______, ______) 摇摆；摆动</a:t>
            </a:r>
          </a:p>
          <a:p>
            <a:pPr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2. ________     	</a:t>
            </a:r>
            <a:r>
              <a:rPr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vt. 保存；保留 n. 保护区</a:t>
            </a:r>
          </a:p>
          <a:p>
            <a:pPr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3. ________   	vt. &amp; vi. 前进；促进；提前</a:t>
            </a:r>
          </a:p>
          <a:p>
            <a:pPr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4. ________   	</a:t>
            </a:r>
            <a:r>
              <a:rPr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n. 题目；主题（曲）</a:t>
            </a:r>
          </a:p>
          <a:p>
            <a:pPr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5. ________   	</a:t>
            </a:r>
            <a:r>
              <a:rPr sz="2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adj. 中心的；中央的</a:t>
            </a:r>
          </a:p>
          <a:p>
            <a:pPr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6. ________   	</a:t>
            </a:r>
            <a:r>
              <a:rPr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adj. 不同的；各种各样的</a:t>
            </a:r>
          </a:p>
          <a:p>
            <a:pPr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7. ________   	</a:t>
            </a:r>
            <a:r>
              <a:rPr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n. 幻想；怪念头</a:t>
            </a:r>
          </a:p>
          <a:p>
            <a:pPr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8. ________   	</a:t>
            </a:r>
            <a:r>
              <a:rPr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n. 消遣；娱乐（活动）</a:t>
            </a:r>
          </a:p>
          <a:p>
            <a:pPr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9. ________   	n. 有吸引力的事物；吸引</a:t>
            </a:r>
          </a:p>
          <a:p>
            <a:pPr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10.________   	</a:t>
            </a:r>
            <a:r>
              <a:rPr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n. 旅游业</a:t>
            </a:r>
          </a:p>
          <a:p>
            <a:pPr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11. ________      	</a:t>
            </a:r>
            <a:r>
              <a:rPr sz="2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adj. 独一无二的；仅有的</a:t>
            </a:r>
          </a:p>
          <a:p>
            <a:pPr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12.________   	n. 引擎；发动机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710180" y="1498600"/>
            <a:ext cx="21272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swing </a:t>
            </a:r>
          </a:p>
        </p:txBody>
      </p:sp>
      <p:sp>
        <p:nvSpPr>
          <p:cNvPr id="4" name="TextBox 16"/>
          <p:cNvSpPr txBox="1"/>
          <p:nvPr/>
        </p:nvSpPr>
        <p:spPr>
          <a:xfrm>
            <a:off x="2710180" y="1910080"/>
            <a:ext cx="19494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preserve</a:t>
            </a:r>
          </a:p>
        </p:txBody>
      </p:sp>
      <p:sp>
        <p:nvSpPr>
          <p:cNvPr id="5" name="TextBox 16"/>
          <p:cNvSpPr txBox="1"/>
          <p:nvPr/>
        </p:nvSpPr>
        <p:spPr>
          <a:xfrm>
            <a:off x="2710180" y="2342515"/>
            <a:ext cx="19488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advance</a:t>
            </a:r>
          </a:p>
        </p:txBody>
      </p:sp>
      <p:sp>
        <p:nvSpPr>
          <p:cNvPr id="18" name="TextBox 16"/>
          <p:cNvSpPr txBox="1"/>
          <p:nvPr/>
        </p:nvSpPr>
        <p:spPr>
          <a:xfrm>
            <a:off x="2792730" y="2743835"/>
            <a:ext cx="19488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theme</a:t>
            </a:r>
          </a:p>
        </p:txBody>
      </p:sp>
      <p:sp>
        <p:nvSpPr>
          <p:cNvPr id="19" name="TextBox 16"/>
          <p:cNvSpPr txBox="1"/>
          <p:nvPr/>
        </p:nvSpPr>
        <p:spPr>
          <a:xfrm>
            <a:off x="2792730" y="3168015"/>
            <a:ext cx="19488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central </a:t>
            </a:r>
          </a:p>
        </p:txBody>
      </p:sp>
      <p:sp>
        <p:nvSpPr>
          <p:cNvPr id="20" name="TextBox 16"/>
          <p:cNvSpPr txBox="1"/>
          <p:nvPr/>
        </p:nvSpPr>
        <p:spPr>
          <a:xfrm>
            <a:off x="2792730" y="3665855"/>
            <a:ext cx="19488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various</a:t>
            </a:r>
          </a:p>
        </p:txBody>
      </p:sp>
      <p:sp>
        <p:nvSpPr>
          <p:cNvPr id="24" name="TextBox 16"/>
          <p:cNvSpPr txBox="1"/>
          <p:nvPr/>
        </p:nvSpPr>
        <p:spPr>
          <a:xfrm>
            <a:off x="2792730" y="4105275"/>
            <a:ext cx="19488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fantasy</a:t>
            </a:r>
          </a:p>
        </p:txBody>
      </p:sp>
      <p:sp>
        <p:nvSpPr>
          <p:cNvPr id="25" name="TextBox 16"/>
          <p:cNvSpPr txBox="1"/>
          <p:nvPr/>
        </p:nvSpPr>
        <p:spPr>
          <a:xfrm>
            <a:off x="2792730" y="4519295"/>
            <a:ext cx="19488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amusement</a:t>
            </a:r>
          </a:p>
        </p:txBody>
      </p:sp>
      <p:sp>
        <p:nvSpPr>
          <p:cNvPr id="26" name="TextBox 16"/>
          <p:cNvSpPr txBox="1"/>
          <p:nvPr/>
        </p:nvSpPr>
        <p:spPr>
          <a:xfrm>
            <a:off x="2792730" y="4961255"/>
            <a:ext cx="19488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attraction </a:t>
            </a:r>
          </a:p>
        </p:txBody>
      </p:sp>
      <p:sp>
        <p:nvSpPr>
          <p:cNvPr id="27" name="TextBox 16"/>
          <p:cNvSpPr txBox="1"/>
          <p:nvPr/>
        </p:nvSpPr>
        <p:spPr>
          <a:xfrm>
            <a:off x="2792730" y="5403215"/>
            <a:ext cx="19488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tourism </a:t>
            </a:r>
          </a:p>
        </p:txBody>
      </p:sp>
      <p:sp>
        <p:nvSpPr>
          <p:cNvPr id="28" name="TextBox 16"/>
          <p:cNvSpPr txBox="1"/>
          <p:nvPr/>
        </p:nvSpPr>
        <p:spPr>
          <a:xfrm>
            <a:off x="2888615" y="5760720"/>
            <a:ext cx="19488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unique</a:t>
            </a:r>
          </a:p>
        </p:txBody>
      </p:sp>
      <p:sp>
        <p:nvSpPr>
          <p:cNvPr id="30" name="TextBox 16"/>
          <p:cNvSpPr txBox="1"/>
          <p:nvPr/>
        </p:nvSpPr>
        <p:spPr>
          <a:xfrm>
            <a:off x="2792730" y="6238875"/>
            <a:ext cx="24352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engine  </a:t>
            </a:r>
          </a:p>
        </p:txBody>
      </p:sp>
      <p:sp>
        <p:nvSpPr>
          <p:cNvPr id="8" name="TextBox 16"/>
          <p:cNvSpPr txBox="1"/>
          <p:nvPr/>
        </p:nvSpPr>
        <p:spPr>
          <a:xfrm>
            <a:off x="7648575" y="1492250"/>
            <a:ext cx="12865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swung</a:t>
            </a:r>
          </a:p>
        </p:txBody>
      </p:sp>
      <p:sp>
        <p:nvSpPr>
          <p:cNvPr id="9" name="TextBox 16"/>
          <p:cNvSpPr txBox="1"/>
          <p:nvPr/>
        </p:nvSpPr>
        <p:spPr>
          <a:xfrm>
            <a:off x="8935085" y="1498600"/>
            <a:ext cx="12865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swung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7" grpId="0"/>
      <p:bldP spid="4" grpId="0"/>
      <p:bldP spid="5" grpId="0"/>
      <p:bldP spid="18" grpId="0"/>
      <p:bldP spid="19" grpId="0"/>
      <p:bldP spid="20" grpId="0"/>
      <p:bldP spid="24" grpId="0"/>
      <p:bldP spid="25" grpId="0"/>
      <p:bldP spid="26" grpId="0"/>
      <p:bldP spid="27" grpId="0"/>
      <p:bldP spid="28" grpId="0"/>
      <p:bldP spid="30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1160311" y="872062"/>
            <a:ext cx="2700670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1728086" y="988485"/>
            <a:ext cx="1422400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重点单词</a:t>
            </a:r>
          </a:p>
        </p:txBody>
      </p:sp>
      <p:sp>
        <p:nvSpPr>
          <p:cNvPr id="23" name="平行四边形 22"/>
          <p:cNvSpPr/>
          <p:nvPr/>
        </p:nvSpPr>
        <p:spPr>
          <a:xfrm>
            <a:off x="3750119" y="872063"/>
            <a:ext cx="745738" cy="699576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pic>
        <p:nvPicPr>
          <p:cNvPr id="2" name="图片 1" descr="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" y="824865"/>
            <a:ext cx="762000" cy="74676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327275" y="1492250"/>
            <a:ext cx="9878060" cy="5323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13. ________         </a:t>
            </a:r>
            <a:r>
              <a:rPr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n. 长度；长</a:t>
            </a:r>
          </a:p>
          <a:p>
            <a:pPr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14. ________     	 </a:t>
            </a:r>
            <a:r>
              <a:rPr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n. 行动；事迹</a:t>
            </a:r>
          </a:p>
          <a:p>
            <a:pPr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15. ________   	</a:t>
            </a:r>
            <a:r>
              <a:rPr sz="2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n. 剑</a:t>
            </a:r>
          </a:p>
          <a:p>
            <a:pPr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16. ________   	</a:t>
            </a:r>
            <a:r>
              <a:rPr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n. 移民；殖民者</a:t>
            </a:r>
          </a:p>
          <a:p>
            <a:pPr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17. ________   	</a:t>
            </a:r>
            <a:r>
              <a:rPr sz="2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adj. 运动的</a:t>
            </a:r>
          </a:p>
          <a:p>
            <a:pPr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18. ________   	 n. 少数；少数民族</a:t>
            </a:r>
          </a:p>
          <a:p>
            <a:pPr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19. ________   	</a:t>
            </a:r>
            <a:r>
              <a:rPr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n. 丛林</a:t>
            </a:r>
          </a:p>
          <a:p>
            <a:pPr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20. ________   	</a:t>
            </a:r>
            <a:r>
              <a:rPr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n. 生物；动物</a:t>
            </a:r>
          </a:p>
          <a:p>
            <a:pPr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21. ________   	</a:t>
            </a:r>
            <a:r>
              <a:rPr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adj.高级的；先进的</a:t>
            </a:r>
          </a:p>
          <a:p>
            <a:pPr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22.________   	</a:t>
            </a:r>
            <a:r>
              <a:rPr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n. 允许进入；入场费；承认</a:t>
            </a:r>
          </a:p>
          <a:p>
            <a:pPr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23. ________      	</a:t>
            </a:r>
            <a:r>
              <a:rPr sz="2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n. 纪念品</a:t>
            </a:r>
          </a:p>
          <a:p>
            <a:pPr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24.________   	</a:t>
            </a:r>
            <a:r>
              <a:rPr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n. 运动鞋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926080" y="1492250"/>
            <a:ext cx="21316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length</a:t>
            </a:r>
          </a:p>
        </p:txBody>
      </p:sp>
      <p:sp>
        <p:nvSpPr>
          <p:cNvPr id="4" name="TextBox 16"/>
          <p:cNvSpPr txBox="1"/>
          <p:nvPr/>
        </p:nvSpPr>
        <p:spPr>
          <a:xfrm>
            <a:off x="2971800" y="1910080"/>
            <a:ext cx="19494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deed</a:t>
            </a:r>
          </a:p>
        </p:txBody>
      </p:sp>
      <p:sp>
        <p:nvSpPr>
          <p:cNvPr id="5" name="TextBox 16"/>
          <p:cNvSpPr txBox="1"/>
          <p:nvPr/>
        </p:nvSpPr>
        <p:spPr>
          <a:xfrm>
            <a:off x="2971800" y="2342515"/>
            <a:ext cx="23310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sword </a:t>
            </a:r>
          </a:p>
        </p:txBody>
      </p:sp>
      <p:sp>
        <p:nvSpPr>
          <p:cNvPr id="18" name="TextBox 16"/>
          <p:cNvSpPr txBox="1"/>
          <p:nvPr/>
        </p:nvSpPr>
        <p:spPr>
          <a:xfrm>
            <a:off x="2866390" y="2797810"/>
            <a:ext cx="19488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settler </a:t>
            </a:r>
          </a:p>
        </p:txBody>
      </p:sp>
      <p:sp>
        <p:nvSpPr>
          <p:cNvPr id="19" name="TextBox 16"/>
          <p:cNvSpPr txBox="1"/>
          <p:nvPr/>
        </p:nvSpPr>
        <p:spPr>
          <a:xfrm>
            <a:off x="2874010" y="3168015"/>
            <a:ext cx="21450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athletic</a:t>
            </a:r>
          </a:p>
        </p:txBody>
      </p:sp>
      <p:sp>
        <p:nvSpPr>
          <p:cNvPr id="20" name="TextBox 16"/>
          <p:cNvSpPr txBox="1"/>
          <p:nvPr/>
        </p:nvSpPr>
        <p:spPr>
          <a:xfrm>
            <a:off x="2886075" y="3665855"/>
            <a:ext cx="19488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minority </a:t>
            </a:r>
          </a:p>
        </p:txBody>
      </p:sp>
      <p:sp>
        <p:nvSpPr>
          <p:cNvPr id="24" name="TextBox 16"/>
          <p:cNvSpPr txBox="1"/>
          <p:nvPr/>
        </p:nvSpPr>
        <p:spPr>
          <a:xfrm>
            <a:off x="2926080" y="4105275"/>
            <a:ext cx="19488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jungle</a:t>
            </a:r>
          </a:p>
        </p:txBody>
      </p:sp>
      <p:sp>
        <p:nvSpPr>
          <p:cNvPr id="25" name="TextBox 16"/>
          <p:cNvSpPr txBox="1"/>
          <p:nvPr/>
        </p:nvSpPr>
        <p:spPr>
          <a:xfrm>
            <a:off x="2911475" y="4490085"/>
            <a:ext cx="19488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creature</a:t>
            </a:r>
          </a:p>
        </p:txBody>
      </p:sp>
      <p:sp>
        <p:nvSpPr>
          <p:cNvPr id="26" name="TextBox 16"/>
          <p:cNvSpPr txBox="1"/>
          <p:nvPr/>
        </p:nvSpPr>
        <p:spPr>
          <a:xfrm>
            <a:off x="2888615" y="4968240"/>
            <a:ext cx="25082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advanced</a:t>
            </a:r>
          </a:p>
        </p:txBody>
      </p:sp>
      <p:sp>
        <p:nvSpPr>
          <p:cNvPr id="27" name="TextBox 16"/>
          <p:cNvSpPr txBox="1"/>
          <p:nvPr/>
        </p:nvSpPr>
        <p:spPr>
          <a:xfrm>
            <a:off x="2926080" y="5375910"/>
            <a:ext cx="19488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admission</a:t>
            </a:r>
          </a:p>
        </p:txBody>
      </p:sp>
      <p:sp>
        <p:nvSpPr>
          <p:cNvPr id="28" name="TextBox 16"/>
          <p:cNvSpPr txBox="1"/>
          <p:nvPr/>
        </p:nvSpPr>
        <p:spPr>
          <a:xfrm>
            <a:off x="2888615" y="5760720"/>
            <a:ext cx="19488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souvenir</a:t>
            </a:r>
          </a:p>
        </p:txBody>
      </p:sp>
      <p:sp>
        <p:nvSpPr>
          <p:cNvPr id="30" name="TextBox 16"/>
          <p:cNvSpPr txBox="1"/>
          <p:nvPr/>
        </p:nvSpPr>
        <p:spPr>
          <a:xfrm>
            <a:off x="2888615" y="6229350"/>
            <a:ext cx="19488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sneaker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7" grpId="0"/>
      <p:bldP spid="4" grpId="0"/>
      <p:bldP spid="5" grpId="0"/>
      <p:bldP spid="18" grpId="0"/>
      <p:bldP spid="19" grpId="0"/>
      <p:bldP spid="20" grpId="0"/>
      <p:bldP spid="24" grpId="0"/>
      <p:bldP spid="25" grpId="0"/>
      <p:bldP spid="26" grpId="0"/>
      <p:bldP spid="27" grpId="0"/>
      <p:bldP spid="28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1160311" y="872062"/>
            <a:ext cx="2700670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1728086" y="988485"/>
            <a:ext cx="1422400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派生单词</a:t>
            </a:r>
          </a:p>
        </p:txBody>
      </p:sp>
      <p:sp>
        <p:nvSpPr>
          <p:cNvPr id="23" name="平行四边形 22"/>
          <p:cNvSpPr/>
          <p:nvPr/>
        </p:nvSpPr>
        <p:spPr>
          <a:xfrm>
            <a:off x="3750119" y="872063"/>
            <a:ext cx="745738" cy="699576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pic>
        <p:nvPicPr>
          <p:cNvPr id="2" name="图片 1" descr="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" y="824865"/>
            <a:ext cx="762000" cy="74676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541780" y="1776730"/>
            <a:ext cx="11148695" cy="45796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1._______  </a:t>
            </a:r>
            <a:r>
              <a:rPr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adj. 不同的；各种各样的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  _______    </a:t>
            </a:r>
            <a:r>
              <a:rPr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n. 品种；变化；多样化</a:t>
            </a:r>
          </a:p>
          <a:p>
            <a:pPr>
              <a:lnSpc>
                <a:spcPts val="35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2.________  </a:t>
            </a:r>
            <a:r>
              <a:rPr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n. 幻想；怪念头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              _________    </a:t>
            </a:r>
            <a:r>
              <a:rPr 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adj. 极好的；了不起的</a:t>
            </a:r>
          </a:p>
          <a:p>
            <a:pPr>
              <a:lnSpc>
                <a:spcPts val="35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3. ________  </a:t>
            </a:r>
            <a:r>
              <a:rPr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n. 有吸引力的事物；吸引      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_________   </a:t>
            </a:r>
            <a:r>
              <a:rPr 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adj. 迷人的；楚楚动人的</a:t>
            </a:r>
          </a:p>
          <a:p>
            <a:pPr>
              <a:lnSpc>
                <a:spcPts val="35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4._______ </a:t>
            </a:r>
            <a:r>
              <a:rPr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adj. 独一无二的；仅有的             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_________   </a:t>
            </a:r>
            <a:r>
              <a:rPr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n. 独特性；唯一</a:t>
            </a:r>
          </a:p>
          <a:p>
            <a:pPr>
              <a:lnSpc>
                <a:spcPts val="35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5._______  </a:t>
            </a:r>
            <a:r>
              <a:rPr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vt. 保存；保留 n. 保护区    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___________  </a:t>
            </a:r>
            <a:r>
              <a:rPr 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n. 保存；保护</a:t>
            </a:r>
          </a:p>
          <a:p>
            <a:pPr>
              <a:lnSpc>
                <a:spcPts val="35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6.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   </a:t>
            </a:r>
            <a:r>
              <a:rPr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n. 移民；殖民者 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                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_________  </a:t>
            </a:r>
            <a:r>
              <a:rPr 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n. 解决；结算；处理</a:t>
            </a:r>
          </a:p>
          <a:p>
            <a:pPr>
              <a:lnSpc>
                <a:spcPts val="35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7.________  </a:t>
            </a:r>
            <a:r>
              <a:rPr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adj. 运动的                               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______  </a:t>
            </a:r>
            <a:r>
              <a:rPr 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n. 运动员</a:t>
            </a:r>
          </a:p>
          <a:p>
            <a:pPr>
              <a:lnSpc>
                <a:spcPts val="35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8._________  </a:t>
            </a:r>
            <a:r>
              <a:rPr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n. 少数；少数民族             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______  </a:t>
            </a: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adj. 较次的；未成年的</a:t>
            </a:r>
          </a:p>
          <a:p>
            <a:pPr>
              <a:lnSpc>
                <a:spcPts val="35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9.________   </a:t>
            </a:r>
            <a:r>
              <a:rPr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vt. &amp; vi. 前进；促进；提前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_________    </a:t>
            </a:r>
            <a:r>
              <a:rPr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adj.高级的；先进的</a:t>
            </a:r>
          </a:p>
          <a:p>
            <a:pPr>
              <a:lnSpc>
                <a:spcPts val="3500"/>
              </a:lnSpc>
            </a:pPr>
            <a:r>
              <a:rPr 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10. _________  </a:t>
            </a:r>
            <a:r>
              <a:rPr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n. 允许进入；承认</a:t>
            </a:r>
            <a:r>
              <a:rPr 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     ______   v. </a:t>
            </a:r>
            <a:r>
              <a:rPr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承认（过错、罪行）</a:t>
            </a:r>
            <a:endParaRPr lang="en-US" sz="24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838325" y="1774190"/>
            <a:ext cx="18624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400" b="0" dirty="0"/>
              <a:t>various </a:t>
            </a:r>
          </a:p>
        </p:txBody>
      </p:sp>
      <p:sp>
        <p:nvSpPr>
          <p:cNvPr id="9" name="TextBox 38"/>
          <p:cNvSpPr txBox="1"/>
          <p:nvPr/>
        </p:nvSpPr>
        <p:spPr>
          <a:xfrm>
            <a:off x="7462520" y="1774190"/>
            <a:ext cx="20224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400" b="0" dirty="0"/>
              <a:t>variety</a:t>
            </a:r>
          </a:p>
        </p:txBody>
      </p:sp>
      <p:sp>
        <p:nvSpPr>
          <p:cNvPr id="11" name="TextBox 38"/>
          <p:cNvSpPr txBox="1"/>
          <p:nvPr/>
        </p:nvSpPr>
        <p:spPr>
          <a:xfrm>
            <a:off x="1887120" y="2272744"/>
            <a:ext cx="161926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400" b="0" dirty="0"/>
              <a:t>fantasy</a:t>
            </a:r>
          </a:p>
        </p:txBody>
      </p:sp>
      <p:sp>
        <p:nvSpPr>
          <p:cNvPr id="12" name="TextBox 38"/>
          <p:cNvSpPr txBox="1"/>
          <p:nvPr/>
        </p:nvSpPr>
        <p:spPr>
          <a:xfrm>
            <a:off x="7373620" y="2234565"/>
            <a:ext cx="22517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400" b="0" dirty="0"/>
              <a:t>fantastic</a:t>
            </a:r>
          </a:p>
        </p:txBody>
      </p:sp>
      <p:sp>
        <p:nvSpPr>
          <p:cNvPr id="15" name="TextBox 38"/>
          <p:cNvSpPr txBox="1"/>
          <p:nvPr/>
        </p:nvSpPr>
        <p:spPr>
          <a:xfrm>
            <a:off x="1814195" y="2679700"/>
            <a:ext cx="18129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400" b="0" dirty="0"/>
              <a:t>attraction</a:t>
            </a:r>
          </a:p>
        </p:txBody>
      </p:sp>
      <p:sp>
        <p:nvSpPr>
          <p:cNvPr id="16" name="TextBox 38"/>
          <p:cNvSpPr txBox="1"/>
          <p:nvPr/>
        </p:nvSpPr>
        <p:spPr>
          <a:xfrm>
            <a:off x="7373520" y="2695019"/>
            <a:ext cx="161926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400" b="0" dirty="0"/>
              <a:t>attractive</a:t>
            </a:r>
          </a:p>
        </p:txBody>
      </p:sp>
      <p:sp>
        <p:nvSpPr>
          <p:cNvPr id="29" name="TextBox 38"/>
          <p:cNvSpPr txBox="1"/>
          <p:nvPr/>
        </p:nvSpPr>
        <p:spPr>
          <a:xfrm>
            <a:off x="1838325" y="3178810"/>
            <a:ext cx="20224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400" b="0" dirty="0"/>
              <a:t>unique</a:t>
            </a:r>
          </a:p>
        </p:txBody>
      </p:sp>
      <p:sp>
        <p:nvSpPr>
          <p:cNvPr id="31" name="TextBox 38"/>
          <p:cNvSpPr txBox="1"/>
          <p:nvPr/>
        </p:nvSpPr>
        <p:spPr>
          <a:xfrm>
            <a:off x="7373620" y="3155315"/>
            <a:ext cx="20224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400" b="0" dirty="0"/>
              <a:t>uniqueness</a:t>
            </a:r>
          </a:p>
        </p:txBody>
      </p:sp>
      <p:sp>
        <p:nvSpPr>
          <p:cNvPr id="32" name="TextBox 38"/>
          <p:cNvSpPr txBox="1"/>
          <p:nvPr/>
        </p:nvSpPr>
        <p:spPr>
          <a:xfrm>
            <a:off x="1838325" y="3600450"/>
            <a:ext cx="20224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400" b="0" dirty="0"/>
              <a:t>preserve</a:t>
            </a:r>
          </a:p>
        </p:txBody>
      </p:sp>
      <p:sp>
        <p:nvSpPr>
          <p:cNvPr id="33" name="TextBox 38"/>
          <p:cNvSpPr txBox="1"/>
          <p:nvPr/>
        </p:nvSpPr>
        <p:spPr>
          <a:xfrm>
            <a:off x="7373620" y="3600450"/>
            <a:ext cx="20224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400" b="0" dirty="0"/>
              <a:t>preservation</a:t>
            </a:r>
          </a:p>
        </p:txBody>
      </p:sp>
      <p:sp>
        <p:nvSpPr>
          <p:cNvPr id="34" name="TextBox 38"/>
          <p:cNvSpPr txBox="1"/>
          <p:nvPr/>
        </p:nvSpPr>
        <p:spPr>
          <a:xfrm>
            <a:off x="1838325" y="4060825"/>
            <a:ext cx="20224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400" b="0" dirty="0"/>
              <a:t>settler</a:t>
            </a:r>
          </a:p>
        </p:txBody>
      </p:sp>
      <p:sp>
        <p:nvSpPr>
          <p:cNvPr id="35" name="TextBox 38"/>
          <p:cNvSpPr txBox="1"/>
          <p:nvPr/>
        </p:nvSpPr>
        <p:spPr>
          <a:xfrm>
            <a:off x="7373620" y="4060825"/>
            <a:ext cx="20224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400" b="0" dirty="0"/>
              <a:t>settlement</a:t>
            </a:r>
          </a:p>
        </p:txBody>
      </p:sp>
      <p:sp>
        <p:nvSpPr>
          <p:cNvPr id="36" name="TextBox 38"/>
          <p:cNvSpPr txBox="1"/>
          <p:nvPr/>
        </p:nvSpPr>
        <p:spPr>
          <a:xfrm>
            <a:off x="1838325" y="4521200"/>
            <a:ext cx="20224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400" b="0" dirty="0"/>
              <a:t>athletic</a:t>
            </a:r>
          </a:p>
        </p:txBody>
      </p:sp>
      <p:sp>
        <p:nvSpPr>
          <p:cNvPr id="37" name="TextBox 38"/>
          <p:cNvSpPr txBox="1"/>
          <p:nvPr/>
        </p:nvSpPr>
        <p:spPr>
          <a:xfrm>
            <a:off x="7462520" y="4521200"/>
            <a:ext cx="20224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400" b="0" dirty="0"/>
              <a:t>athlete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887220" y="4981575"/>
            <a:ext cx="20224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400" b="0" dirty="0"/>
              <a:t>minority </a:t>
            </a:r>
          </a:p>
        </p:txBody>
      </p:sp>
      <p:sp>
        <p:nvSpPr>
          <p:cNvPr id="40" name="TextBox 38"/>
          <p:cNvSpPr txBox="1"/>
          <p:nvPr/>
        </p:nvSpPr>
        <p:spPr>
          <a:xfrm>
            <a:off x="7462520" y="4897755"/>
            <a:ext cx="20224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400" b="0" dirty="0"/>
              <a:t>minor</a:t>
            </a:r>
          </a:p>
        </p:txBody>
      </p:sp>
      <p:sp>
        <p:nvSpPr>
          <p:cNvPr id="41" name="TextBox 38"/>
          <p:cNvSpPr txBox="1"/>
          <p:nvPr/>
        </p:nvSpPr>
        <p:spPr>
          <a:xfrm>
            <a:off x="1823720" y="5387340"/>
            <a:ext cx="20224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400" b="0" dirty="0"/>
              <a:t>advance</a:t>
            </a:r>
          </a:p>
        </p:txBody>
      </p:sp>
      <p:sp>
        <p:nvSpPr>
          <p:cNvPr id="42" name="TextBox 38"/>
          <p:cNvSpPr txBox="1"/>
          <p:nvPr/>
        </p:nvSpPr>
        <p:spPr>
          <a:xfrm>
            <a:off x="7462520" y="5358130"/>
            <a:ext cx="20224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400" b="0" dirty="0"/>
              <a:t>advanced</a:t>
            </a:r>
          </a:p>
        </p:txBody>
      </p:sp>
      <p:sp>
        <p:nvSpPr>
          <p:cNvPr id="43" name="TextBox 38"/>
          <p:cNvSpPr txBox="1"/>
          <p:nvPr/>
        </p:nvSpPr>
        <p:spPr>
          <a:xfrm>
            <a:off x="2000885" y="5847715"/>
            <a:ext cx="20224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400" b="0" dirty="0"/>
              <a:t>admission</a:t>
            </a:r>
          </a:p>
        </p:txBody>
      </p:sp>
      <p:sp>
        <p:nvSpPr>
          <p:cNvPr id="44" name="TextBox 38"/>
          <p:cNvSpPr txBox="1"/>
          <p:nvPr/>
        </p:nvSpPr>
        <p:spPr>
          <a:xfrm>
            <a:off x="7462520" y="5818505"/>
            <a:ext cx="9753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400" b="0" dirty="0"/>
              <a:t>admit</a:t>
            </a:r>
          </a:p>
        </p:txBody>
      </p:sp>
      <p:cxnSp>
        <p:nvCxnSpPr>
          <p:cNvPr id="46" name="直接箭头连接符 45"/>
          <p:cNvCxnSpPr/>
          <p:nvPr/>
        </p:nvCxnSpPr>
        <p:spPr>
          <a:xfrm>
            <a:off x="6992321" y="2115236"/>
            <a:ext cx="381003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箭头连接符 46"/>
          <p:cNvCxnSpPr/>
          <p:nvPr/>
        </p:nvCxnSpPr>
        <p:spPr>
          <a:xfrm>
            <a:off x="6992321" y="2501951"/>
            <a:ext cx="381003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箭头连接符 47"/>
          <p:cNvCxnSpPr/>
          <p:nvPr/>
        </p:nvCxnSpPr>
        <p:spPr>
          <a:xfrm>
            <a:off x="6992321" y="2962326"/>
            <a:ext cx="381003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箭头连接符 48"/>
          <p:cNvCxnSpPr/>
          <p:nvPr/>
        </p:nvCxnSpPr>
        <p:spPr>
          <a:xfrm>
            <a:off x="6992321" y="3428416"/>
            <a:ext cx="381003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箭头连接符 49"/>
          <p:cNvCxnSpPr/>
          <p:nvPr/>
        </p:nvCxnSpPr>
        <p:spPr>
          <a:xfrm>
            <a:off x="6992321" y="3938321"/>
            <a:ext cx="381003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箭头连接符 50"/>
          <p:cNvCxnSpPr/>
          <p:nvPr/>
        </p:nvCxnSpPr>
        <p:spPr>
          <a:xfrm>
            <a:off x="6992321" y="4290111"/>
            <a:ext cx="381003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箭头连接符 51"/>
          <p:cNvCxnSpPr/>
          <p:nvPr/>
        </p:nvCxnSpPr>
        <p:spPr>
          <a:xfrm>
            <a:off x="6992321" y="4750486"/>
            <a:ext cx="381003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箭头连接符 52"/>
          <p:cNvCxnSpPr/>
          <p:nvPr/>
        </p:nvCxnSpPr>
        <p:spPr>
          <a:xfrm>
            <a:off x="6992321" y="5210861"/>
            <a:ext cx="381003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箭头连接符 53"/>
          <p:cNvCxnSpPr/>
          <p:nvPr/>
        </p:nvCxnSpPr>
        <p:spPr>
          <a:xfrm>
            <a:off x="6992321" y="5560746"/>
            <a:ext cx="381003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箭头连接符 54"/>
          <p:cNvCxnSpPr/>
          <p:nvPr/>
        </p:nvCxnSpPr>
        <p:spPr>
          <a:xfrm>
            <a:off x="6992321" y="6047791"/>
            <a:ext cx="381003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9" grpId="0"/>
      <p:bldP spid="9" grpId="0"/>
      <p:bldP spid="11" grpId="0"/>
      <p:bldP spid="12" grpId="0"/>
      <p:bldP spid="15" grpId="0"/>
      <p:bldP spid="16" grpId="0"/>
      <p:bldP spid="29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40" grpId="0"/>
      <p:bldP spid="41" grpId="0"/>
      <p:bldP spid="42" grpId="0"/>
      <p:bldP spid="43" grpId="0"/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1160311" y="872062"/>
            <a:ext cx="2700670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1728086" y="988485"/>
            <a:ext cx="1422400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重点短语</a:t>
            </a:r>
            <a:endParaRPr lang="en-US" altLang="zh-CN" sz="2800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  <a:cs typeface="宋体" panose="02010600030101010101" pitchFamily="2" charset="-122"/>
              <a:sym typeface="Arial" panose="020B0604020202020204"/>
            </a:endParaRPr>
          </a:p>
        </p:txBody>
      </p:sp>
      <p:sp>
        <p:nvSpPr>
          <p:cNvPr id="23" name="平行四边形 22"/>
          <p:cNvSpPr/>
          <p:nvPr/>
        </p:nvSpPr>
        <p:spPr>
          <a:xfrm>
            <a:off x="3750119" y="872063"/>
            <a:ext cx="745738" cy="699576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pic>
        <p:nvPicPr>
          <p:cNvPr id="2" name="图片 1" descr="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" y="824865"/>
            <a:ext cx="762000" cy="74676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727747" y="2534124"/>
            <a:ext cx="10058400" cy="3271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100"/>
              </a:lnSpc>
            </a:pP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1.________________   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  </a:t>
            </a:r>
            <a:r>
              <a:rPr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以……而闻名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altLang="zh-CN" sz="2800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ts val="3100"/>
              </a:lnSpc>
            </a:pP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2.________________       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难怪；不足为奇</a:t>
            </a:r>
          </a:p>
          <a:p>
            <a:pPr>
              <a:lnSpc>
                <a:spcPts val="3100"/>
              </a:lnSpc>
            </a:pP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3.________________       </a:t>
            </a:r>
            <a:r>
              <a:rPr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根据……模仿；仿造</a:t>
            </a:r>
          </a:p>
          <a:p>
            <a:pPr>
              <a:lnSpc>
                <a:spcPts val="3100"/>
              </a:lnSpc>
            </a:pP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4.________________       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提前</a:t>
            </a:r>
          </a:p>
          <a:p>
            <a:pPr>
              <a:lnSpc>
                <a:spcPts val="3100"/>
              </a:lnSpc>
            </a:pP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5.________________       </a:t>
            </a:r>
            <a:r>
              <a:rPr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接近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 </a:t>
            </a:r>
          </a:p>
          <a:p>
            <a:pPr>
              <a:lnSpc>
                <a:spcPts val="3100"/>
              </a:lnSpc>
            </a:pP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6.________________       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活跃起来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  </a:t>
            </a:r>
          </a:p>
          <a:p>
            <a:pPr>
              <a:lnSpc>
                <a:spcPts val="3100"/>
              </a:lnSpc>
            </a:pPr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ts val="3100"/>
              </a:lnSpc>
            </a:pPr>
            <a:endParaRPr lang="en-US" altLang="zh-CN" sz="28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90750" y="2432050"/>
            <a:ext cx="28733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800" b="0" dirty="0"/>
              <a:t>be famous for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39315" y="2864485"/>
            <a:ext cx="36080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sz="2800" dirty="0"/>
              <a:t>no wonder </a:t>
            </a:r>
          </a:p>
        </p:txBody>
      </p:sp>
      <p:sp>
        <p:nvSpPr>
          <p:cNvPr id="9" name="TextBox 16"/>
          <p:cNvSpPr txBox="1"/>
          <p:nvPr/>
        </p:nvSpPr>
        <p:spPr>
          <a:xfrm>
            <a:off x="2179414" y="3266950"/>
            <a:ext cx="342902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800" dirty="0"/>
              <a:t>be modeled after</a:t>
            </a:r>
          </a:p>
        </p:txBody>
      </p:sp>
      <p:sp>
        <p:nvSpPr>
          <p:cNvPr id="11" name="TextBox 17"/>
          <p:cNvSpPr txBox="1"/>
          <p:nvPr/>
        </p:nvSpPr>
        <p:spPr>
          <a:xfrm>
            <a:off x="2139315" y="3683635"/>
            <a:ext cx="34683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800" dirty="0"/>
              <a:t>in advance</a:t>
            </a:r>
          </a:p>
        </p:txBody>
      </p:sp>
      <p:sp>
        <p:nvSpPr>
          <p:cNvPr id="12" name="TextBox 18"/>
          <p:cNvSpPr txBox="1"/>
          <p:nvPr/>
        </p:nvSpPr>
        <p:spPr>
          <a:xfrm>
            <a:off x="2190843" y="4097369"/>
            <a:ext cx="2952771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800" dirty="0"/>
              <a:t>get close to</a:t>
            </a:r>
          </a:p>
        </p:txBody>
      </p:sp>
      <p:sp>
        <p:nvSpPr>
          <p:cNvPr id="29" name="TextBox 18"/>
          <p:cNvSpPr txBox="1"/>
          <p:nvPr/>
        </p:nvSpPr>
        <p:spPr>
          <a:xfrm>
            <a:off x="2139408" y="4437094"/>
            <a:ext cx="2952771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800" dirty="0"/>
              <a:t>come to life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5" grpId="0"/>
      <p:bldP spid="16" grpId="0"/>
      <p:bldP spid="9" grpId="0"/>
      <p:bldP spid="11" grpId="0"/>
      <p:bldP spid="12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1160311" y="872062"/>
            <a:ext cx="2700670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1728086" y="988485"/>
            <a:ext cx="1422400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词义释义</a:t>
            </a:r>
          </a:p>
        </p:txBody>
      </p:sp>
      <p:sp>
        <p:nvSpPr>
          <p:cNvPr id="23" name="平行四边形 22"/>
          <p:cNvSpPr/>
          <p:nvPr/>
        </p:nvSpPr>
        <p:spPr>
          <a:xfrm>
            <a:off x="3750119" y="872063"/>
            <a:ext cx="745738" cy="699576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pic>
        <p:nvPicPr>
          <p:cNvPr id="2" name="图片 1" descr="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" y="824865"/>
            <a:ext cx="762000" cy="7467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41780" y="1910715"/>
            <a:ext cx="10451465" cy="4523105"/>
          </a:xfrm>
          <a:prstGeom prst="rect">
            <a:avLst/>
          </a:prstGeom>
          <a:solidFill>
            <a:schemeClr val="bg1">
              <a:alpha val="77000"/>
            </a:schemeClr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marL="342900" indent="-342900">
              <a:lnSpc>
                <a:spcPts val="3500"/>
              </a:lnSpc>
              <a:buAutoNum type="arabicPeriod"/>
              <a:defRPr sz="2800"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fontAlgn="auto">
              <a:lnSpc>
                <a:spcPct val="100000"/>
              </a:lnSpc>
            </a:pPr>
            <a:r>
              <a:rPr lang="en-US" altLang="zh-CN" sz="2400" dirty="0"/>
              <a:t>____________  a person whose job is making and repairing wooden objects and structures</a:t>
            </a:r>
          </a:p>
          <a:p>
            <a:pPr fontAlgn="auto">
              <a:lnSpc>
                <a:spcPct val="100000"/>
              </a:lnSpc>
            </a:pPr>
            <a:r>
              <a:rPr lang="en-US" altLang="zh-CN" sz="2400" dirty="0"/>
              <a:t>____________ a plane, bus or train that travels regularly between two places</a:t>
            </a:r>
          </a:p>
          <a:p>
            <a:pPr fontAlgn="auto">
              <a:lnSpc>
                <a:spcPct val="100000"/>
              </a:lnSpc>
            </a:pPr>
            <a:r>
              <a:rPr lang="en-US" altLang="zh-CN" sz="2400" dirty="0"/>
              <a:t>____________  </a:t>
            </a:r>
            <a:r>
              <a:rPr lang="en-US" altLang="zh-CN" sz="2400"/>
              <a:t>a thing that you buy and/or keep to remind yourself of a place, an occasion or a holiday/vacation</a:t>
            </a:r>
          </a:p>
          <a:p>
            <a:pPr fontAlgn="auto">
              <a:lnSpc>
                <a:spcPct val="100000"/>
              </a:lnSpc>
            </a:pPr>
            <a:r>
              <a:rPr lang="en-US" altLang="zh-CN" sz="2400" dirty="0"/>
              <a:t>____________  a small magazine or book containing pictures and information about something or advertising something</a:t>
            </a:r>
          </a:p>
          <a:p>
            <a:pPr fontAlgn="auto">
              <a:lnSpc>
                <a:spcPct val="100000"/>
              </a:lnSpc>
            </a:pPr>
            <a:r>
              <a:rPr lang="en-US" altLang="zh-CN" sz="2400" dirty="0"/>
              <a:t>____________  an area of tropical forest where trees and plants grow very thickly</a:t>
            </a:r>
          </a:p>
          <a:p>
            <a:pPr fontAlgn="auto">
              <a:lnSpc>
                <a:spcPct val="100000"/>
              </a:lnSpc>
            </a:pPr>
            <a:r>
              <a:rPr lang="en-US" altLang="zh-CN" sz="2400" dirty="0"/>
              <a:t>____________  a shoe that you wear for sports or as informal clothing</a:t>
            </a:r>
          </a:p>
          <a:p>
            <a:pPr fontAlgn="auto">
              <a:lnSpc>
                <a:spcPct val="100000"/>
              </a:lnSpc>
            </a:pPr>
            <a:r>
              <a:rPr lang="en-US" altLang="zh-CN" sz="2400" dirty="0"/>
              <a:t>____________  </a:t>
            </a:r>
            <a:r>
              <a:rPr lang="en-US" altLang="zh-CN" sz="2400"/>
              <a:t>a wide road, where traffic can travel fast for long distances. </a:t>
            </a:r>
          </a:p>
          <a:p>
            <a:pPr fontAlgn="auto">
              <a:lnSpc>
                <a:spcPct val="100000"/>
              </a:lnSpc>
            </a:pPr>
            <a:r>
              <a:rPr lang="en-US" altLang="zh-CN" sz="2400"/>
              <a:t>____________   a weapon with a long metal blade and a handle</a:t>
            </a:r>
          </a:p>
        </p:txBody>
      </p:sp>
      <p:sp>
        <p:nvSpPr>
          <p:cNvPr id="3" name="TextBox 14"/>
          <p:cNvSpPr txBox="1"/>
          <p:nvPr/>
        </p:nvSpPr>
        <p:spPr>
          <a:xfrm>
            <a:off x="1833880" y="3727450"/>
            <a:ext cx="19894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sz="2400" b="0" dirty="0">
                <a:sym typeface="+mn-ea"/>
              </a:rPr>
              <a:t> brochure</a:t>
            </a:r>
          </a:p>
        </p:txBody>
      </p:sp>
      <p:sp>
        <p:nvSpPr>
          <p:cNvPr id="20" name="TextBox 14"/>
          <p:cNvSpPr txBox="1"/>
          <p:nvPr/>
        </p:nvSpPr>
        <p:spPr>
          <a:xfrm>
            <a:off x="1945005" y="5171440"/>
            <a:ext cx="19894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sz="2400" b="0" dirty="0">
                <a:sym typeface="+mn-ea"/>
              </a:rPr>
              <a:t>sneaker </a:t>
            </a:r>
          </a:p>
        </p:txBody>
      </p:sp>
      <p:sp>
        <p:nvSpPr>
          <p:cNvPr id="4" name="TextBox 14"/>
          <p:cNvSpPr txBox="1"/>
          <p:nvPr/>
        </p:nvSpPr>
        <p:spPr>
          <a:xfrm>
            <a:off x="1871345" y="2973705"/>
            <a:ext cx="19894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sz="2400" b="0" dirty="0">
                <a:sym typeface="+mn-ea"/>
              </a:rPr>
              <a:t> souvenir</a:t>
            </a:r>
          </a:p>
        </p:txBody>
      </p:sp>
      <p:sp>
        <p:nvSpPr>
          <p:cNvPr id="8" name="TextBox 14"/>
          <p:cNvSpPr txBox="1"/>
          <p:nvPr/>
        </p:nvSpPr>
        <p:spPr>
          <a:xfrm>
            <a:off x="1945005" y="5541010"/>
            <a:ext cx="19894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sz="2400" b="0" dirty="0">
                <a:sym typeface="+mn-ea"/>
              </a:rPr>
              <a:t>freeway</a:t>
            </a:r>
          </a:p>
        </p:txBody>
      </p:sp>
      <p:sp>
        <p:nvSpPr>
          <p:cNvPr id="11" name="TextBox 14"/>
          <p:cNvSpPr txBox="1"/>
          <p:nvPr/>
        </p:nvSpPr>
        <p:spPr>
          <a:xfrm>
            <a:off x="1871345" y="2653574"/>
            <a:ext cx="19894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sz="2400" b="0" dirty="0">
                <a:sym typeface="+mn-ea"/>
              </a:rPr>
              <a:t> shuttle</a:t>
            </a:r>
          </a:p>
        </p:txBody>
      </p:sp>
      <p:sp>
        <p:nvSpPr>
          <p:cNvPr id="12" name="TextBox 14"/>
          <p:cNvSpPr txBox="1"/>
          <p:nvPr/>
        </p:nvSpPr>
        <p:spPr>
          <a:xfrm>
            <a:off x="1974215" y="4437380"/>
            <a:ext cx="19894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sz="2400" b="0" dirty="0">
                <a:sym typeface="+mn-ea"/>
              </a:rPr>
              <a:t>jungle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74215" y="5897880"/>
            <a:ext cx="19894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sz="2400" b="0" dirty="0">
                <a:sym typeface="+mn-ea"/>
              </a:rPr>
              <a:t>sword </a:t>
            </a:r>
          </a:p>
        </p:txBody>
      </p:sp>
      <p:sp>
        <p:nvSpPr>
          <p:cNvPr id="16" name="TextBox 14"/>
          <p:cNvSpPr txBox="1"/>
          <p:nvPr/>
        </p:nvSpPr>
        <p:spPr>
          <a:xfrm>
            <a:off x="1871345" y="1910715"/>
            <a:ext cx="19894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sz="2400" b="0" dirty="0">
                <a:sym typeface="+mn-ea"/>
              </a:rPr>
              <a:t> carpenter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" grpId="0"/>
      <p:bldP spid="20" grpId="0"/>
      <p:bldP spid="4" grpId="0"/>
      <p:bldP spid="8" grpId="0"/>
      <p:bldP spid="11" grpId="0"/>
      <p:bldP spid="12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1160311" y="872062"/>
            <a:ext cx="2700670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1728086" y="988485"/>
            <a:ext cx="1422400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话题词汇</a:t>
            </a:r>
          </a:p>
        </p:txBody>
      </p:sp>
      <p:sp>
        <p:nvSpPr>
          <p:cNvPr id="23" name="平行四边形 22"/>
          <p:cNvSpPr/>
          <p:nvPr/>
        </p:nvSpPr>
        <p:spPr>
          <a:xfrm>
            <a:off x="3750119" y="872063"/>
            <a:ext cx="745738" cy="699576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pic>
        <p:nvPicPr>
          <p:cNvPr id="2" name="图片 1" descr="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" y="824865"/>
            <a:ext cx="762000" cy="74676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639445" y="2121535"/>
            <a:ext cx="3110865" cy="5073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Parks</a:t>
            </a:r>
          </a:p>
        </p:txBody>
      </p:sp>
      <p:sp>
        <p:nvSpPr>
          <p:cNvPr id="9" name="矩形 8"/>
          <p:cNvSpPr/>
          <p:nvPr/>
        </p:nvSpPr>
        <p:spPr>
          <a:xfrm>
            <a:off x="4208780" y="2121535"/>
            <a:ext cx="6933565" cy="8299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lvl="1"/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Camelot Park, Central Park, Dollywood, Futuroscope</a:t>
            </a:r>
          </a:p>
        </p:txBody>
      </p:sp>
      <p:sp>
        <p:nvSpPr>
          <p:cNvPr id="11" name="矩形 10"/>
          <p:cNvSpPr/>
          <p:nvPr/>
        </p:nvSpPr>
        <p:spPr>
          <a:xfrm>
            <a:off x="639445" y="3144520"/>
            <a:ext cx="3110865" cy="5683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Different themes</a:t>
            </a:r>
          </a:p>
        </p:txBody>
      </p:sp>
      <p:sp>
        <p:nvSpPr>
          <p:cNvPr id="12" name="矩形 11"/>
          <p:cNvSpPr/>
          <p:nvPr/>
        </p:nvSpPr>
        <p:spPr>
          <a:xfrm>
            <a:off x="4208780" y="3110865"/>
            <a:ext cx="6977380" cy="8299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lvl="1"/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cartoon, pirate, fairy tale, fantasy, jungle, roller coaster </a:t>
            </a:r>
          </a:p>
        </p:txBody>
      </p:sp>
      <p:sp>
        <p:nvSpPr>
          <p:cNvPr id="3" name="矩形 2"/>
          <p:cNvSpPr/>
          <p:nvPr/>
        </p:nvSpPr>
        <p:spPr>
          <a:xfrm>
            <a:off x="639445" y="4187825"/>
            <a:ext cx="3110865" cy="730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Characters in theme parks</a:t>
            </a:r>
          </a:p>
        </p:txBody>
      </p:sp>
      <p:sp>
        <p:nvSpPr>
          <p:cNvPr id="4" name="矩形 3"/>
          <p:cNvSpPr/>
          <p:nvPr/>
        </p:nvSpPr>
        <p:spPr>
          <a:xfrm>
            <a:off x="4179570" y="4110990"/>
            <a:ext cx="6977380" cy="11988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lvl="1"/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pirate, carpenter,  craftsman, bald, knight, Merlin the Wizard, settler, athletic, translator, minority, diver</a:t>
            </a:r>
          </a:p>
        </p:txBody>
      </p:sp>
      <p:sp>
        <p:nvSpPr>
          <p:cNvPr id="5" name="矩形 4"/>
          <p:cNvSpPr/>
          <p:nvPr/>
        </p:nvSpPr>
        <p:spPr>
          <a:xfrm>
            <a:off x="639445" y="5653405"/>
            <a:ext cx="3110865" cy="5245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Tour</a:t>
            </a:r>
          </a:p>
        </p:txBody>
      </p:sp>
      <p:sp>
        <p:nvSpPr>
          <p:cNvPr id="7" name="矩形 6"/>
          <p:cNvSpPr/>
          <p:nvPr/>
        </p:nvSpPr>
        <p:spPr>
          <a:xfrm>
            <a:off x="4164965" y="5480685"/>
            <a:ext cx="6977380" cy="11988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lvl="1"/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brochure, sneaker, souvenir, freeway, shuttle, admission, outing, tourism, attraction, amusement 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9" grpId="0" bldLvl="0" animBg="1"/>
      <p:bldP spid="12" grpId="0" bldLvl="0" animBg="1"/>
      <p:bldP spid="4" grpId="0" bldLvl="0" animBg="1"/>
      <p:bldP spid="7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1160311" y="872062"/>
            <a:ext cx="2700670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1728086" y="988485"/>
            <a:ext cx="1422400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美句赏析</a:t>
            </a:r>
          </a:p>
        </p:txBody>
      </p:sp>
      <p:sp>
        <p:nvSpPr>
          <p:cNvPr id="23" name="平行四边形 22"/>
          <p:cNvSpPr/>
          <p:nvPr/>
        </p:nvSpPr>
        <p:spPr>
          <a:xfrm>
            <a:off x="3750119" y="872063"/>
            <a:ext cx="745738" cy="699576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pic>
        <p:nvPicPr>
          <p:cNvPr id="2" name="图片 1" descr="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" y="824865"/>
            <a:ext cx="762000" cy="74676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826000" y="2136775"/>
            <a:ext cx="2540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zh-CN" altLang="en-US"/>
          </a:p>
          <a:p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735331" y="1787190"/>
            <a:ext cx="10721340" cy="4892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Calibri" panose="020F0502020204030204" pitchFamily="34" charset="0"/>
              </a:rPr>
              <a:t>I love _______; I love imagination - that's the inner child in me. </a:t>
            </a:r>
          </a:p>
          <a:p>
            <a:r>
              <a:rPr lang="en-US" altLang="zh-CN" sz="2400" dirty="0">
                <a:latin typeface="Calibri" panose="020F0502020204030204" pitchFamily="34" charset="0"/>
              </a:rPr>
              <a:t>                                                                                                               ---Hannah John-Kamen</a:t>
            </a:r>
          </a:p>
          <a:p>
            <a:endParaRPr lang="en-US" altLang="zh-CN" sz="2400" dirty="0">
              <a:latin typeface="Calibri" panose="020F0502020204030204" pitchFamily="34" charset="0"/>
            </a:endParaRPr>
          </a:p>
          <a:p>
            <a:r>
              <a:rPr lang="en-US" altLang="zh-CN" sz="2400" dirty="0">
                <a:latin typeface="Calibri" panose="020F0502020204030204" pitchFamily="34" charset="0"/>
              </a:rPr>
              <a:t>The more you like yourself, the less you are like anyone else, which makes you ______.                                                                                                                ---Walt Disney</a:t>
            </a:r>
          </a:p>
          <a:p>
            <a:endParaRPr lang="en-US" altLang="zh-CN" sz="2400" dirty="0">
              <a:latin typeface="Calibri" panose="020F0502020204030204" pitchFamily="34" charset="0"/>
            </a:endParaRPr>
          </a:p>
          <a:p>
            <a:r>
              <a:rPr lang="en-US" altLang="zh-CN" sz="2400" dirty="0">
                <a:latin typeface="Calibri" panose="020F0502020204030204" pitchFamily="34" charset="0"/>
              </a:rPr>
              <a:t>A thousand words will not leave so deep an impression as one ____.    ---Henrik Ibsen</a:t>
            </a:r>
          </a:p>
          <a:p>
            <a:endParaRPr lang="en-US" altLang="zh-CN" sz="2400" dirty="0">
              <a:latin typeface="Calibri" panose="020F0502020204030204" pitchFamily="34" charset="0"/>
            </a:endParaRPr>
          </a:p>
          <a:p>
            <a:r>
              <a:rPr lang="en-US" altLang="zh-CN" sz="2400" dirty="0">
                <a:latin typeface="Calibri" panose="020F0502020204030204" pitchFamily="34" charset="0"/>
              </a:rPr>
              <a:t>Never be afraid to stand with the _______ when the _______ is right, for the _______ which is right will one day be the majority.               ---William Jennings Bryan</a:t>
            </a:r>
          </a:p>
          <a:p>
            <a:endParaRPr lang="en-US" altLang="zh-CN" sz="2400" dirty="0">
              <a:latin typeface="Calibri" panose="020F0502020204030204" pitchFamily="34" charset="0"/>
            </a:endParaRPr>
          </a:p>
          <a:p>
            <a:r>
              <a:rPr lang="en-US" altLang="zh-CN" sz="2400" dirty="0">
                <a:latin typeface="Calibri" panose="020F0502020204030204" pitchFamily="34" charset="0"/>
              </a:rPr>
              <a:t>When you live in the shadow of a big tree, you have to run twice as fast to get into the _______.                                                                                                ---Leonard Lauder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595120" y="1786890"/>
            <a:ext cx="106807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altLang="zh-CN" sz="2400" dirty="0">
                <a:solidFill>
                  <a:srgbClr val="FF0000"/>
                </a:solidFill>
                <a:latin typeface="Calibri" panose="020F0502020204030204" pitchFamily="34" charset="0"/>
                <a:sym typeface="+mn-ea"/>
              </a:rPr>
              <a:t>fantasy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35330" y="3251835"/>
            <a:ext cx="1044575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altLang="zh-CN" sz="2400" dirty="0">
                <a:solidFill>
                  <a:srgbClr val="FF0000"/>
                </a:solidFill>
                <a:latin typeface="Calibri" panose="020F0502020204030204" pitchFamily="34" charset="0"/>
                <a:sym typeface="+mn-ea"/>
              </a:rPr>
              <a:t>unique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8482330" y="3977005"/>
            <a:ext cx="80645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altLang="zh-CN" sz="2400" dirty="0">
                <a:solidFill>
                  <a:srgbClr val="FF0000"/>
                </a:solidFill>
                <a:latin typeface="Calibri" panose="020F0502020204030204" pitchFamily="34" charset="0"/>
                <a:sym typeface="+mn-ea"/>
              </a:rPr>
              <a:t>deed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4940300" y="4721225"/>
            <a:ext cx="1232535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Calibri" panose="020F0502020204030204" pitchFamily="34" charset="0"/>
                <a:sym typeface="+mn-ea"/>
              </a:rPr>
              <a:t>minority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203960" y="6176554"/>
            <a:ext cx="116459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Calibri" panose="020F0502020204030204" pitchFamily="34" charset="0"/>
                <a:sym typeface="+mn-ea"/>
              </a:rPr>
              <a:t>sunlight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35330" y="5044349"/>
            <a:ext cx="1232535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Calibri" panose="020F0502020204030204" pitchFamily="34" charset="0"/>
                <a:sym typeface="+mn-ea"/>
              </a:rPr>
              <a:t>minority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7293610" y="4706620"/>
            <a:ext cx="1232535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Calibri" panose="020F0502020204030204" pitchFamily="34" charset="0"/>
                <a:sym typeface="+mn-ea"/>
              </a:rPr>
              <a:t>minority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5" grpId="0"/>
      <p:bldP spid="9" grpId="0"/>
      <p:bldP spid="11" grpId="0"/>
      <p:bldP spid="16" grpId="0"/>
      <p:bldP spid="10" grpId="0"/>
      <p:bldP spid="8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1.3|1.4|6.2|7.3|5|1.9|2.2|3|7|3.3|3.6|3.2|4.2|2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6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3|4.5|6.8|4.3|6.8|6.1|1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13.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|1.6|5.9|5.6|3.6|3.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|15.5|4.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|3.6|6.5|9.7|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11.9|6.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5|7|8.6|5.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|4.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4.4|6.5|7.5|8.3|2.8|12.4|7.1|10.7|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9|2.8|2.8|2.8|3.2|2.9|2.3|3.5|3.5|3.6|4.3|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1.5|5.1|3.6|2.6|1.6|2.3|1.9|5.3|4.4|3.4|4.2|4.9|3.1|4|2.9|3.5|2.7|3.3|2.7|2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4.1|4.2|3.2|2.2|2.6|2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7.1|10|10.6|12.4|4|5.6|4.8|1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7.3|8.8|21|14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|4.5|4.6|5.1|1.3|2.4|7.1|2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|11.2|11.7|10.4|13.6|10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|2.6|6.9|3.1|5.1|4.6|2.3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1641</Words>
  <Application>Microsoft Office PowerPoint</Application>
  <PresentationFormat>宽屏</PresentationFormat>
  <Paragraphs>297</Paragraphs>
  <Slides>21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1" baseType="lpstr">
      <vt:lpstr>HelveticaNeue</vt:lpstr>
      <vt:lpstr>等线</vt:lpstr>
      <vt:lpstr>等线 Light</vt:lpstr>
      <vt:lpstr>华文新魏</vt:lpstr>
      <vt:lpstr>宋体</vt:lpstr>
      <vt:lpstr>Arial</vt:lpstr>
      <vt:lpstr>Calibri</vt:lpstr>
      <vt:lpstr>Cambria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棕色阅读分享推荐学习通用PPT模板</dc:title>
  <dc:creator>Dell</dc:creator>
  <cp:lastModifiedBy>Windows 用户</cp:lastModifiedBy>
  <cp:revision>214</cp:revision>
  <dcterms:created xsi:type="dcterms:W3CDTF">2017-08-09T01:43:00Z</dcterms:created>
  <dcterms:modified xsi:type="dcterms:W3CDTF">2019-07-09T02:42:55Z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2052-11.1.0.8214</vt:lpwstr>
  </property>
</Properties>
</file>