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1" r:id="rId2"/>
    <p:sldId id="350" r:id="rId3"/>
    <p:sldId id="264" r:id="rId4"/>
    <p:sldId id="330" r:id="rId5"/>
    <p:sldId id="285" r:id="rId6"/>
    <p:sldId id="286" r:id="rId7"/>
    <p:sldId id="287" r:id="rId8"/>
    <p:sldId id="288" r:id="rId9"/>
    <p:sldId id="289" r:id="rId10"/>
    <p:sldId id="290" r:id="rId11"/>
    <p:sldId id="293" r:id="rId12"/>
    <p:sldId id="294" r:id="rId13"/>
    <p:sldId id="295" r:id="rId14"/>
    <p:sldId id="308" r:id="rId15"/>
    <p:sldId id="309" r:id="rId16"/>
    <p:sldId id="322" r:id="rId17"/>
    <p:sldId id="323" r:id="rId18"/>
    <p:sldId id="324" r:id="rId19"/>
    <p:sldId id="325" r:id="rId20"/>
    <p:sldId id="326" r:id="rId21"/>
    <p:sldId id="327" r:id="rId22"/>
    <p:sldId id="28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5">
          <p15:clr>
            <a:srgbClr val="A4A3A4"/>
          </p15:clr>
        </p15:guide>
        <p15:guide id="2" pos="3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CF0"/>
    <a:srgbClr val="D1EBFF"/>
    <a:srgbClr val="D1F7FF"/>
    <a:srgbClr val="22ACEC"/>
    <a:srgbClr val="FCB302"/>
    <a:srgbClr val="FED100"/>
    <a:srgbClr val="FAB204"/>
    <a:srgbClr val="FAAC04"/>
    <a:srgbClr val="7ED9F9"/>
    <a:srgbClr val="19C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90"/>
      </p:cViewPr>
      <p:guideLst>
        <p:guide orient="horz" pos="1955"/>
        <p:guide pos="3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3452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30244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568554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908958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575989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217159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42165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3857651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251606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696435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396101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756236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33243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410058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213653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9894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860480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56794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82725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3404131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248186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88980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49878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A1AC5EE-45F4-45FD-A3C6-F812B931FFD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21" y="2351147"/>
            <a:ext cx="3333358" cy="107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3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遣词造句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65810" y="1757749"/>
            <a:ext cx="11180781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1: balanced diet; protective; bean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2: ought to; fry; roast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3: lose weight; lie; slim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Group 4: discount; win ... back; customers 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5: glare; spy; get away with</a:t>
            </a:r>
          </a:p>
        </p:txBody>
      </p:sp>
      <p:sp>
        <p:nvSpPr>
          <p:cNvPr id="8" name="矩形 7"/>
          <p:cNvSpPr/>
          <p:nvPr/>
        </p:nvSpPr>
        <p:spPr>
          <a:xfrm>
            <a:off x="864236" y="2229785"/>
            <a:ext cx="107213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If you keep a balanced diet, that means you not only eat energy-giving and body-building food, but also protective food like beans. </a:t>
            </a:r>
          </a:p>
        </p:txBody>
      </p:sp>
      <p:sp>
        <p:nvSpPr>
          <p:cNvPr id="9" name="矩形 8"/>
          <p:cNvSpPr/>
          <p:nvPr/>
        </p:nvSpPr>
        <p:spPr>
          <a:xfrm>
            <a:off x="864236" y="3506770"/>
            <a:ext cx="107213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You ought to eat less fried or roast food, as they are unhealthy.   </a:t>
            </a:r>
          </a:p>
        </p:txBody>
      </p:sp>
      <p:sp>
        <p:nvSpPr>
          <p:cNvPr id="11" name="矩形 10"/>
          <p:cNvSpPr/>
          <p:nvPr/>
        </p:nvSpPr>
        <p:spPr>
          <a:xfrm>
            <a:off x="864236" y="4437680"/>
            <a:ext cx="107213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It is a lie that as long as you exercise you will lose weight and become slim. </a:t>
            </a:r>
          </a:p>
        </p:txBody>
      </p:sp>
      <p:sp>
        <p:nvSpPr>
          <p:cNvPr id="4" name="矩形 3"/>
          <p:cNvSpPr/>
          <p:nvPr/>
        </p:nvSpPr>
        <p:spPr>
          <a:xfrm>
            <a:off x="815340" y="5183505"/>
            <a:ext cx="110820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Offering a 20% discount, you can win customers back. </a:t>
            </a:r>
          </a:p>
        </p:txBody>
      </p:sp>
      <p:sp>
        <p:nvSpPr>
          <p:cNvPr id="5" name="矩形 4"/>
          <p:cNvSpPr/>
          <p:nvPr/>
        </p:nvSpPr>
        <p:spPr>
          <a:xfrm>
            <a:off x="864870" y="6157595"/>
            <a:ext cx="110820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He glared at me as if I spied on him and got away with it.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84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  <p:bldP spid="11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8588" y="45003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16363" y="566457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38396" y="45003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37" y="402837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14277" y="1714747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79501" y="1528026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diet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38573" y="1436395"/>
            <a:ext cx="11899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&amp; v.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525612" y="1958587"/>
            <a:ext cx="9820275" cy="452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根据例句写出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diet</a:t>
            </a:r>
            <a:r>
              <a:rPr lang="zh-CN" alt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的相关意思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Lyn always seems to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be on a diet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Not all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diet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 are good for you. </a:t>
            </a: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节食；规定饮食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She doesn't eat a very healthy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diet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It is important to have a balanced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diet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日常饮食；日常食物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She's always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dieting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but she never seems to lose any weight.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节食；按规定进食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5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85478" y="872049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237045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一句多译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507490" y="2380615"/>
            <a:ext cx="1021905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endParaRPr lang="en-US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07490" y="2380615"/>
            <a:ext cx="96697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latin typeface="Calibri" panose="020F0502020204030204" pitchFamily="34" charset="0"/>
                <a:cs typeface="Calibri" panose="020F0502020204030204" pitchFamily="34" charset="0"/>
              </a:rPr>
              <a:t>你在节食吗？你瘦了很多。</a:t>
            </a:r>
            <a:endParaRPr lang="en-US" altLang="zh-CN" sz="2800"/>
          </a:p>
          <a:p>
            <a:pPr marL="514350" indent="-514350">
              <a:buAutoNum type="arabicPeriod"/>
            </a:pP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Have you been dieting? You've been a lot thinner.</a:t>
            </a:r>
          </a:p>
          <a:p>
            <a:pPr marL="514350" indent="-514350">
              <a:buAutoNum type="arabicPeriod"/>
            </a:pP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Have you been on a diet? You've lost a lot of weight.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80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consult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1748" y="1949863"/>
            <a:ext cx="5187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</a:t>
            </a: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337310" y="2380615"/>
            <a:ext cx="10219055" cy="254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根据例句找中</a:t>
            </a:r>
            <a:r>
              <a:rPr lang="en-US" altLang="zh-CN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consult</a:t>
            </a: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相关用法。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If the pain continues, consult your doctor.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need to consult with my lawyer.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Consult your doctor about how much exercise you should get.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need to consult with my colleagues on the suggestions.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16445" y="3390265"/>
            <a:ext cx="3552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 (with) sb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26125" y="4922520"/>
            <a:ext cx="5344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 (with) sb (on/about) sth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37310" y="5444490"/>
            <a:ext cx="53454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派生词</a:t>
            </a:r>
            <a:endParaRPr lang="zh-CN" altLang="en-US" sz="28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consultation n.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咨询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4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/>
      <p:bldP spid="9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229360" y="871855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528891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根据图片写相关短语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06780" y="5353050"/>
            <a:ext cx="4879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consult the doctor about illness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360" y="2291080"/>
            <a:ext cx="4234180" cy="2470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890" y="2291080"/>
            <a:ext cx="4234180" cy="24701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96000" y="5353050"/>
            <a:ext cx="6191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consult the dictionary about new words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8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52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benefit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435735" y="2502535"/>
            <a:ext cx="10219055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根据例句找出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benefit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的用法</a:t>
            </a:r>
            <a:endParaRPr lang="zh-CN" altLang="en-US" sz="28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I've had the benefit of a good education.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regulations will be of benefit to everyone concerned.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They are working together to benefit the whole society.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Both sides have benefited from the talks.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They would benefit by reducing their labor costs.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矩形 7"/>
          <p:cNvSpPr/>
          <p:nvPr/>
        </p:nvSpPr>
        <p:spPr>
          <a:xfrm>
            <a:off x="3216971" y="1949863"/>
            <a:ext cx="1278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&amp; n. </a:t>
            </a:r>
          </a:p>
        </p:txBody>
      </p:sp>
      <p:sp>
        <p:nvSpPr>
          <p:cNvPr id="3" name="矩形 43"/>
          <p:cNvSpPr>
            <a:spLocks noChangeArrowheads="1"/>
          </p:cNvSpPr>
          <p:nvPr/>
        </p:nvSpPr>
        <p:spPr bwMode="auto">
          <a:xfrm>
            <a:off x="7359015" y="2138045"/>
            <a:ext cx="4809490" cy="155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n. </a:t>
            </a:r>
          </a:p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have the benefit of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得益于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be of benefit to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受益</a:t>
            </a:r>
          </a:p>
        </p:txBody>
      </p:sp>
      <p:sp>
        <p:nvSpPr>
          <p:cNvPr id="16" name="矩形 43"/>
          <p:cNvSpPr>
            <a:spLocks noChangeArrowheads="1"/>
          </p:cNvSpPr>
          <p:nvPr/>
        </p:nvSpPr>
        <p:spPr bwMode="auto">
          <a:xfrm>
            <a:off x="1565910" y="5512435"/>
            <a:ext cx="435800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派生词</a:t>
            </a:r>
            <a:endParaRPr lang="zh-CN" sz="28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beneficial adj.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有益的</a:t>
            </a: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7359015" y="5207635"/>
            <a:ext cx="4809490" cy="155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v. </a:t>
            </a:r>
          </a:p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benefit sth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使受益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benefit by/from sth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得利于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0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1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237045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台词翻译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5" y="2264410"/>
            <a:ext cx="5897880" cy="3284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650" y="2217420"/>
            <a:ext cx="5398770" cy="33070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9915" y="4733290"/>
            <a:ext cx="4894580" cy="294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11010" y="4733290"/>
            <a:ext cx="4894580" cy="294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10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bldLvl="0" animBg="1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09589" y="190433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limit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567690" y="2988310"/>
            <a:ext cx="7712710" cy="254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There is a limit to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the amount of pain we can bear.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EU has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set strict limits on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levels of pollution.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Violent crime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is not limited to 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big cities. </a:t>
            </a:r>
          </a:p>
          <a:p>
            <a:pPr eaLnBrk="0" hangingPunct="0">
              <a:lnSpc>
                <a:spcPct val="115000"/>
              </a:lnSpc>
            </a:pP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1089660" y="2426335"/>
            <a:ext cx="6784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翻译例句中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limit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相关词组</a:t>
            </a:r>
          </a:p>
        </p:txBody>
      </p:sp>
      <p:sp>
        <p:nvSpPr>
          <p:cNvPr id="8" name="矩形 7"/>
          <p:cNvSpPr/>
          <p:nvPr/>
        </p:nvSpPr>
        <p:spPr>
          <a:xfrm>
            <a:off x="2872801" y="1904143"/>
            <a:ext cx="1278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&amp; n. </a:t>
            </a:r>
          </a:p>
        </p:txBody>
      </p:sp>
      <p:sp>
        <p:nvSpPr>
          <p:cNvPr id="12" name="矩形 43"/>
          <p:cNvSpPr>
            <a:spLocks noChangeArrowheads="1"/>
          </p:cNvSpPr>
          <p:nvPr/>
        </p:nvSpPr>
        <p:spPr bwMode="auto">
          <a:xfrm>
            <a:off x="8766810" y="3183255"/>
            <a:ext cx="281876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是有限度的</a:t>
            </a:r>
          </a:p>
        </p:txBody>
      </p:sp>
      <p:sp>
        <p:nvSpPr>
          <p:cNvPr id="9" name="矩形 43"/>
          <p:cNvSpPr>
            <a:spLocks noChangeArrowheads="1"/>
          </p:cNvSpPr>
          <p:nvPr/>
        </p:nvSpPr>
        <p:spPr bwMode="auto">
          <a:xfrm>
            <a:off x="8766810" y="3978275"/>
            <a:ext cx="273621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作出严格限制</a:t>
            </a:r>
          </a:p>
        </p:txBody>
      </p:sp>
      <p:sp>
        <p:nvSpPr>
          <p:cNvPr id="10" name="矩形 43"/>
          <p:cNvSpPr>
            <a:spLocks noChangeArrowheads="1"/>
          </p:cNvSpPr>
          <p:nvPr/>
        </p:nvSpPr>
        <p:spPr bwMode="auto">
          <a:xfrm>
            <a:off x="8842375" y="4638675"/>
            <a:ext cx="3121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不局限于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60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237045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名言翻译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2195830"/>
            <a:ext cx="102457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明日生活中种种可能的唯一限制是你今日使用的各种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但是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</a:p>
          <a:p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The only 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 to the possibilities in your life tomorrow are the buts you use today. 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(by 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Les Brown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60145" y="4128770"/>
            <a:ext cx="99314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依靠别人取得成功只会束缚、限制你。</a:t>
            </a:r>
          </a:p>
          <a:p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Relying on someone else to be successful only ties you down and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you.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(by 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Fabrizio Moreira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7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combine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6988" y="1904143"/>
            <a:ext cx="5187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684530" y="2647315"/>
            <a:ext cx="8642350" cy="402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将例句中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combine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的相关意思与右边中文意思连线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Combine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eggs with a little flour.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hotel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combine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 comfort with convenience.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She has successfully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combine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 a career and bringing up a family.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combine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 against a common enemy. </a:t>
            </a:r>
          </a:p>
          <a:p>
            <a:pPr indent="0"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43"/>
          <p:cNvSpPr>
            <a:spLocks noChangeArrowheads="1"/>
          </p:cNvSpPr>
          <p:nvPr/>
        </p:nvSpPr>
        <p:spPr bwMode="auto">
          <a:xfrm>
            <a:off x="9504045" y="3743325"/>
            <a:ext cx="233870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组合，混合</a:t>
            </a: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9504045" y="4437380"/>
            <a:ext cx="233870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兼有，兼备</a:t>
            </a:r>
            <a:endParaRPr lang="zh-CN" sz="28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9067800" y="5198745"/>
            <a:ext cx="321119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同时做（几件事）</a:t>
            </a:r>
          </a:p>
        </p:txBody>
      </p:sp>
      <p:sp>
        <p:nvSpPr>
          <p:cNvPr id="9" name="矩形 43"/>
          <p:cNvSpPr>
            <a:spLocks noChangeArrowheads="1"/>
          </p:cNvSpPr>
          <p:nvPr/>
        </p:nvSpPr>
        <p:spPr bwMode="auto">
          <a:xfrm>
            <a:off x="9326880" y="3049905"/>
            <a:ext cx="233870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合并，协力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7326630" y="3465195"/>
            <a:ext cx="1886585" cy="203454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648450" y="3435985"/>
            <a:ext cx="3134360" cy="64579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886700" y="4143375"/>
            <a:ext cx="1762760" cy="49657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84035" y="4708525"/>
            <a:ext cx="2043430" cy="79121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862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068546" y="3225439"/>
            <a:ext cx="2199969" cy="2199969"/>
          </a:xfrm>
          <a:prstGeom prst="ellipse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333731" y="1051391"/>
            <a:ext cx="5429287" cy="92503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42021" y="3398913"/>
            <a:ext cx="1853017" cy="1853016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21899" tIns="60949" rIns="121899" bIns="60949" numCol="1" rtlCol="0" anchor="t" anchorCtr="0" compatLnSpc="1"/>
          <a:lstStyle/>
          <a:p>
            <a:pPr defTabSz="913765"/>
            <a:endParaRPr lang="zh-CN" alt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428981" y="1045838"/>
            <a:ext cx="5143536" cy="8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B3U2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Healthy Eating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52435" y="2778768"/>
            <a:ext cx="0" cy="3094074"/>
          </a:xfrm>
          <a:prstGeom prst="line">
            <a:avLst/>
          </a:prstGeom>
          <a:ln w="28575"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52435" y="3790880"/>
            <a:ext cx="749212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New Words  and Expressions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2285973" y="1214423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8953520" y="1285861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314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29946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翻译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43"/>
          <p:cNvSpPr>
            <a:spLocks noChangeArrowheads="1"/>
          </p:cNvSpPr>
          <p:nvPr/>
        </p:nvSpPr>
        <p:spPr bwMode="auto">
          <a:xfrm>
            <a:off x="1089660" y="1824355"/>
            <a:ext cx="10219055" cy="254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l"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3575" y="2129155"/>
            <a:ext cx="10864215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几种流感病毒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(virus)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混合在一起形成新型病毒。医生联手科技（单位）共同研制新药对抗该病毒。</a:t>
            </a:r>
          </a:p>
          <a:p>
            <a:pPr>
              <a:lnSpc>
                <a:spcPct val="180000"/>
              </a:lnSpc>
            </a:pP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Several types of flu viruses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d to form a new virus. In order to fight against it, doctors and techonology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d to invent new medicine.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8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即学即用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7025" y="1704340"/>
            <a:ext cx="11524615" cy="4231640"/>
          </a:xfrm>
          <a:prstGeom prst="rect">
            <a:avLst/>
          </a:prstGeom>
          <a:solidFill>
            <a:srgbClr val="E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5000" y="1833880"/>
            <a:ext cx="1090866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latin typeface="Calibri" panose="020F0502020204030204" pitchFamily="34" charset="0"/>
              </a:rPr>
              <a:t>   A lot of girls dream about having a ____ body. Here are some tips on how to __________ while keeping healthy. The first suggestion is to __________ junk food. Though delicious, they often contain a lot of fat, which will contribute to your increasing weight. It is also advised to keep a _____________. That means you ________ eat protein, fat and vegetables, which contain all the fiber, vitamins and minerals you need to be healthy. In addition, you can also _______ from doing exercise. Keeping doing so regularly, you will lose some weight ___________. If you follow these tips, you will probably ____ both beauty and confidence ____.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15710" y="1833880"/>
            <a:ext cx="7696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slim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31670" y="2227580"/>
            <a:ext cx="18288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lose weight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9630" y="2707005"/>
            <a:ext cx="1532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cut down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49630" y="3557270"/>
            <a:ext cx="21361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balanced diet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80162" y="3508375"/>
            <a:ext cx="14103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ought to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831761" y="4394835"/>
            <a:ext cx="12172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benefit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477098" y="4838131"/>
            <a:ext cx="18319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before long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28194" y="5234989"/>
            <a:ext cx="7054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win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8335" y="5610518"/>
            <a:ext cx="8521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back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1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>
            <a:off x="3573780" y="2818130"/>
            <a:ext cx="5397500" cy="15113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008120" y="3173730"/>
            <a:ext cx="463169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22ACEC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溯恩教育感谢一路有你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11930" y="3727450"/>
            <a:ext cx="4583430" cy="0"/>
          </a:xfrm>
          <a:prstGeom prst="line">
            <a:avLst/>
          </a:prstGeom>
          <a:ln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845981" y="3830272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>
              <a:solidFill>
                <a:srgbClr val="7ED9F9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602433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718856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602434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555236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________  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日常饮食 vi. 节食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________  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平衡;权衡 n. 天平;平衡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   	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&amp; vi. 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油煎;油炸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aux. 应当;应该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生的;未加工的</a:t>
            </a:r>
            <a:endParaRPr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强项;长处;力量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咨询;请教;商量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限制;限定 n. 界限;限度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利益;好处 vt. &amp; vi. 有益于;有助于;受益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(使)联合; (使)结合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11.________      	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&amp; n. 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烧烤;烤肉</a:t>
            </a:r>
            <a:endParaRPr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烤制的 vt. &amp; vi. 烤;烘;烘烤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92519" y="1492071"/>
            <a:ext cx="16192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diet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792730" y="1910080"/>
            <a:ext cx="194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balance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792730" y="238188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fry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792730" y="274383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ought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792730" y="326580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raw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792730" y="36658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strength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792730" y="408940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consult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792730" y="451929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limit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792730" y="49612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benefit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792730" y="54032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combine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792730" y="583628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barbecue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792730" y="629348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roast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13. ________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变细;减肥 adj. 苗条的;纤细的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 ________  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好奇心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15. ________   	 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顾客;消费者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16. ________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折扣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17. ________   	 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缺点;虚弱;弱点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18. ________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&amp; vt. 消化 n. 摘要;概要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19. ________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怒目而视;闪耀 n. 怒视;眩目的光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20. ________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&amp; vt. 窥探;秘密监视 n. 间谍;侦探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21. ________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叹息;叹气 n. 叹息;叹息声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22.________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大蒜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23. ________      	 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纤维;纤维制品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24.________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女主人;女主持人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8404" y="1492071"/>
            <a:ext cx="16192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slim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888615" y="1910080"/>
            <a:ext cx="194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curiosity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888615" y="2348230"/>
            <a:ext cx="2331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customer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888615" y="279781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discount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888615" y="322643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weakness 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888615" y="364617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digest 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888615" y="410527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glare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888615" y="449008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spy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888615" y="496824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sigh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888615" y="54032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garlic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889250" y="583692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fibre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888615" y="622935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hostess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63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派生单词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41780" y="1774190"/>
            <a:ext cx="11148695" cy="457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_________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好奇心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________    adj.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好奇的；求知欲强的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_________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缺点;虚弱;弱点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________    adj.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虚弱的；无力的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_________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强项;长处;力量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________    adj.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强壮的；强健的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_________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咨询;请教;商量  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   n.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咨询；磋商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_________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&amp; n.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限制;限定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 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有限的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 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利益 vt. &amp; vi. 有益于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  adj.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有利的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_________    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(使)联合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结合；联合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_________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合作;协作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________   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合作;协作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过度肥胖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________ 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臃肿的；虚胖的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10._________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adj. 有毒的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________    n. &amp; v. 毒药；毒物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87120" y="1812369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curiosity</a:t>
            </a:r>
          </a:p>
        </p:txBody>
      </p:sp>
      <p:sp>
        <p:nvSpPr>
          <p:cNvPr id="9" name="TextBox 38"/>
          <p:cNvSpPr txBox="1"/>
          <p:nvPr/>
        </p:nvSpPr>
        <p:spPr>
          <a:xfrm>
            <a:off x="7373620" y="181229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curious</a:t>
            </a:r>
          </a:p>
        </p:txBody>
      </p:sp>
      <p:sp>
        <p:nvSpPr>
          <p:cNvPr id="11" name="TextBox 38"/>
          <p:cNvSpPr txBox="1"/>
          <p:nvPr/>
        </p:nvSpPr>
        <p:spPr>
          <a:xfrm>
            <a:off x="1887120" y="2272744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weakness</a:t>
            </a:r>
          </a:p>
        </p:txBody>
      </p:sp>
      <p:sp>
        <p:nvSpPr>
          <p:cNvPr id="12" name="TextBox 38"/>
          <p:cNvSpPr txBox="1"/>
          <p:nvPr/>
        </p:nvSpPr>
        <p:spPr>
          <a:xfrm>
            <a:off x="7373520" y="2272744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weak</a:t>
            </a:r>
          </a:p>
        </p:txBody>
      </p:sp>
      <p:sp>
        <p:nvSpPr>
          <p:cNvPr id="15" name="TextBox 38"/>
          <p:cNvSpPr txBox="1"/>
          <p:nvPr/>
        </p:nvSpPr>
        <p:spPr>
          <a:xfrm>
            <a:off x="1944270" y="2733119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strength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7373520" y="2695019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strong</a:t>
            </a:r>
          </a:p>
        </p:txBody>
      </p:sp>
      <p:sp>
        <p:nvSpPr>
          <p:cNvPr id="29" name="TextBox 38"/>
          <p:cNvSpPr txBox="1"/>
          <p:nvPr/>
        </p:nvSpPr>
        <p:spPr>
          <a:xfrm>
            <a:off x="1944370" y="319913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consult</a:t>
            </a:r>
          </a:p>
        </p:txBody>
      </p:sp>
      <p:sp>
        <p:nvSpPr>
          <p:cNvPr id="31" name="TextBox 38"/>
          <p:cNvSpPr txBox="1"/>
          <p:nvPr/>
        </p:nvSpPr>
        <p:spPr>
          <a:xfrm>
            <a:off x="7373620" y="314007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consultation</a:t>
            </a:r>
          </a:p>
        </p:txBody>
      </p:sp>
      <p:sp>
        <p:nvSpPr>
          <p:cNvPr id="32" name="TextBox 38"/>
          <p:cNvSpPr txBox="1"/>
          <p:nvPr/>
        </p:nvSpPr>
        <p:spPr>
          <a:xfrm>
            <a:off x="1944370" y="3659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sz="2400" b="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limit 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3" name="TextBox 38"/>
          <p:cNvSpPr txBox="1"/>
          <p:nvPr/>
        </p:nvSpPr>
        <p:spPr>
          <a:xfrm>
            <a:off x="7373620" y="3659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limited</a:t>
            </a:r>
          </a:p>
        </p:txBody>
      </p:sp>
      <p:sp>
        <p:nvSpPr>
          <p:cNvPr id="34" name="TextBox 38"/>
          <p:cNvSpPr txBox="1"/>
          <p:nvPr/>
        </p:nvSpPr>
        <p:spPr>
          <a:xfrm>
            <a:off x="1944370" y="406082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benefit</a:t>
            </a:r>
          </a:p>
        </p:txBody>
      </p:sp>
      <p:sp>
        <p:nvSpPr>
          <p:cNvPr id="35" name="TextBox 38"/>
          <p:cNvSpPr txBox="1"/>
          <p:nvPr/>
        </p:nvSpPr>
        <p:spPr>
          <a:xfrm>
            <a:off x="7373620" y="406082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beneficial</a:t>
            </a:r>
          </a:p>
        </p:txBody>
      </p:sp>
      <p:sp>
        <p:nvSpPr>
          <p:cNvPr id="36" name="TextBox 38"/>
          <p:cNvSpPr txBox="1"/>
          <p:nvPr/>
        </p:nvSpPr>
        <p:spPr>
          <a:xfrm>
            <a:off x="1944370" y="452120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combine</a:t>
            </a:r>
          </a:p>
        </p:txBody>
      </p:sp>
      <p:sp>
        <p:nvSpPr>
          <p:cNvPr id="37" name="TextBox 38"/>
          <p:cNvSpPr txBox="1"/>
          <p:nvPr/>
        </p:nvSpPr>
        <p:spPr>
          <a:xfrm>
            <a:off x="7373620" y="452120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combination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944370" y="498157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cooperation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7373620" y="497713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cooperate</a:t>
            </a:r>
          </a:p>
        </p:txBody>
      </p:sp>
      <p:sp>
        <p:nvSpPr>
          <p:cNvPr id="41" name="TextBox 38"/>
          <p:cNvSpPr txBox="1"/>
          <p:nvPr/>
        </p:nvSpPr>
        <p:spPr>
          <a:xfrm>
            <a:off x="1944370" y="5437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obesity</a:t>
            </a:r>
          </a:p>
        </p:txBody>
      </p:sp>
      <p:sp>
        <p:nvSpPr>
          <p:cNvPr id="42" name="TextBox 38"/>
          <p:cNvSpPr txBox="1"/>
          <p:nvPr/>
        </p:nvSpPr>
        <p:spPr>
          <a:xfrm>
            <a:off x="7373620" y="5437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obese</a:t>
            </a:r>
          </a:p>
        </p:txBody>
      </p:sp>
      <p:sp>
        <p:nvSpPr>
          <p:cNvPr id="43" name="TextBox 38"/>
          <p:cNvSpPr txBox="1"/>
          <p:nvPr/>
        </p:nvSpPr>
        <p:spPr>
          <a:xfrm>
            <a:off x="1944370" y="5818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poisonous</a:t>
            </a:r>
          </a:p>
        </p:txBody>
      </p:sp>
      <p:sp>
        <p:nvSpPr>
          <p:cNvPr id="44" name="TextBox 38"/>
          <p:cNvSpPr txBox="1"/>
          <p:nvPr/>
        </p:nvSpPr>
        <p:spPr>
          <a:xfrm>
            <a:off x="7373620" y="5818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poison</a:t>
            </a: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6992321" y="211523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6992321" y="250195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6992321" y="296232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6992321" y="342841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6992321" y="393832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6992321" y="429011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6992321" y="475048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6992321" y="521086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6992321" y="556074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6992321" y="604779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619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/>
      <p:bldP spid="9" grpId="0"/>
      <p:bldP spid="11" grpId="0"/>
      <p:bldP spid="12" grpId="0"/>
      <p:bldP spid="15" grpId="0"/>
      <p:bldP spid="16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重点短语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934122" y="1971514"/>
            <a:ext cx="10058400" cy="4861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 ________________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平衡膳食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 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应当;应该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 ________________       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体重减轻;减肥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 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被放过;(做坏事)不受惩罚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5. ________________       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说谎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6. 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赢回;重新获得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7. _______________ 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谋生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8. _______________        欠债 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9. _______________        削减;删节   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10._______________        不久以后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11._______________        增加体重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6773" y="1965960"/>
            <a:ext cx="2873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 balanced diet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46773" y="2351466"/>
            <a:ext cx="1997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ought to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2646773" y="2725295"/>
            <a:ext cx="34290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lose weight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2646773" y="3103328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get away with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2646773" y="3551904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tell a lie</a:t>
            </a:r>
          </a:p>
        </p:txBody>
      </p:sp>
      <p:sp>
        <p:nvSpPr>
          <p:cNvPr id="29" name="TextBox 18"/>
          <p:cNvSpPr txBox="1"/>
          <p:nvPr/>
        </p:nvSpPr>
        <p:spPr>
          <a:xfrm>
            <a:off x="2646773" y="3919569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win … back </a:t>
            </a:r>
          </a:p>
        </p:txBody>
      </p:sp>
      <p:sp>
        <p:nvSpPr>
          <p:cNvPr id="31" name="TextBox 18"/>
          <p:cNvSpPr txBox="1"/>
          <p:nvPr/>
        </p:nvSpPr>
        <p:spPr>
          <a:xfrm>
            <a:off x="2646773" y="4306919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earn one’s living</a:t>
            </a:r>
          </a:p>
        </p:txBody>
      </p:sp>
      <p:sp>
        <p:nvSpPr>
          <p:cNvPr id="32" name="TextBox 18"/>
          <p:cNvSpPr txBox="1"/>
          <p:nvPr/>
        </p:nvSpPr>
        <p:spPr>
          <a:xfrm>
            <a:off x="2646773" y="4723479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in debt</a:t>
            </a:r>
          </a:p>
        </p:txBody>
      </p:sp>
      <p:sp>
        <p:nvSpPr>
          <p:cNvPr id="34" name="TextBox 18"/>
          <p:cNvSpPr txBox="1"/>
          <p:nvPr/>
        </p:nvSpPr>
        <p:spPr>
          <a:xfrm>
            <a:off x="2646773" y="5119719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cut down</a:t>
            </a:r>
          </a:p>
        </p:txBody>
      </p:sp>
      <p:sp>
        <p:nvSpPr>
          <p:cNvPr id="3" name="TextBox 18"/>
          <p:cNvSpPr txBox="1"/>
          <p:nvPr/>
        </p:nvSpPr>
        <p:spPr>
          <a:xfrm>
            <a:off x="2646773" y="5507069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before long</a:t>
            </a:r>
          </a:p>
        </p:txBody>
      </p:sp>
      <p:sp>
        <p:nvSpPr>
          <p:cNvPr id="4" name="TextBox 18"/>
          <p:cNvSpPr txBox="1"/>
          <p:nvPr/>
        </p:nvSpPr>
        <p:spPr>
          <a:xfrm>
            <a:off x="2646773" y="5897594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put on weight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4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6" grpId="0"/>
      <p:bldP spid="9" grpId="0"/>
      <p:bldP spid="11" grpId="0"/>
      <p:bldP spid="12" grpId="0"/>
      <p:bldP spid="29" grpId="0"/>
      <p:bldP spid="31" grpId="0"/>
      <p:bldP spid="32" grpId="0"/>
      <p:bldP spid="34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词义释义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7690" y="1571625"/>
            <a:ext cx="10103485" cy="526224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500"/>
              </a:lnSpc>
              <a:buAutoNum type="arabicPeriod"/>
              <a:defRPr sz="28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fontAlgn="auto">
              <a:lnSpc>
                <a:spcPct val="100000"/>
              </a:lnSpc>
            </a:pPr>
            <a:r>
              <a:rPr lang="en-US" altLang="zh-CN" dirty="0"/>
              <a:t>____________ to stop something from increasing beyond a particular amount or level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a person or an organization that buys something from a shop/store or business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</a:t>
            </a:r>
            <a:r>
              <a:rPr lang="en-US" altLang="zh-CN"/>
              <a:t>to collect secret information about another country, organization or person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 an outdoor meal or party when food is cooked in this way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 a sum of money that somebody owes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 (of a person) thin, in a way that is attractive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 </a:t>
            </a:r>
            <a:r>
              <a:rPr lang="en-US" altLang="zh-CN"/>
              <a:t>an amount of money that is taken off the usual cost of something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2353310" y="4123055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>
                <a:sym typeface="+mn-ea"/>
              </a:rPr>
              <a:t>barbecue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2389505" y="5370195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>
                <a:sym typeface="+mn-ea"/>
              </a:rPr>
              <a:t>slim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2353310" y="2429510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>
                <a:sym typeface="+mn-ea"/>
              </a:rPr>
              <a:t>customer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2367915" y="5819140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>
                <a:sym typeface="+mn-ea"/>
              </a:rPr>
              <a:t>discount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411730" y="4941570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>
                <a:sym typeface="+mn-ea"/>
              </a:rPr>
              <a:t>debt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2520" y="3211830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>
                <a:sym typeface="+mn-ea"/>
              </a:rPr>
              <a:t>spy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2353310" y="1571625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>
                <a:sym typeface="+mn-ea"/>
              </a:rPr>
              <a:t>limit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6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/>
      <p:bldP spid="8" grpId="0"/>
      <p:bldP spid="9" grpId="0"/>
      <p:bldP spid="11" grpId="0"/>
      <p:bldP spid="1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话题词汇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0080" y="2325370"/>
            <a:ext cx="3220720" cy="53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food</a:t>
            </a:r>
          </a:p>
        </p:txBody>
      </p:sp>
      <p:sp>
        <p:nvSpPr>
          <p:cNvPr id="9" name="矩形 8"/>
          <p:cNvSpPr/>
          <p:nvPr/>
        </p:nvSpPr>
        <p:spPr>
          <a:xfrm>
            <a:off x="4230205" y="1886245"/>
            <a:ext cx="7611685" cy="1568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spaghetti, nut, bean, pea,  cucumber, eggplant, pepper,</a:t>
            </a:r>
          </a:p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mushroom, pear, lemon, barbecue, mutton, kebab, bacon, cola, vinegar, fibre, carrot, garlic, bacon, muscle </a:t>
            </a:r>
          </a:p>
        </p:txBody>
      </p:sp>
      <p:sp>
        <p:nvSpPr>
          <p:cNvPr id="11" name="矩形 10"/>
          <p:cNvSpPr/>
          <p:nvPr/>
        </p:nvSpPr>
        <p:spPr>
          <a:xfrm>
            <a:off x="638810" y="3898265"/>
            <a:ext cx="3221355" cy="53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cooking skills</a:t>
            </a:r>
          </a:p>
        </p:txBody>
      </p:sp>
      <p:sp>
        <p:nvSpPr>
          <p:cNvPr id="12" name="矩形 11"/>
          <p:cNvSpPr/>
          <p:nvPr/>
        </p:nvSpPr>
        <p:spPr>
          <a:xfrm>
            <a:off x="4230205" y="3937930"/>
            <a:ext cx="761168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roast, stir, fry, stir-fry  </a:t>
            </a:r>
          </a:p>
        </p:txBody>
      </p:sp>
      <p:sp>
        <p:nvSpPr>
          <p:cNvPr id="15" name="矩形 14"/>
          <p:cNvSpPr/>
          <p:nvPr/>
        </p:nvSpPr>
        <p:spPr>
          <a:xfrm>
            <a:off x="639445" y="5041265"/>
            <a:ext cx="3220720" cy="53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disease</a:t>
            </a:r>
          </a:p>
        </p:txBody>
      </p:sp>
      <p:sp>
        <p:nvSpPr>
          <p:cNvPr id="16" name="矩形 15"/>
          <p:cNvSpPr/>
          <p:nvPr/>
        </p:nvSpPr>
        <p:spPr>
          <a:xfrm>
            <a:off x="4230205" y="5080930"/>
            <a:ext cx="761168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scurvy, rickets, obesity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42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bldLvl="0" animBg="1"/>
      <p:bldP spid="12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美句赏析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35330" y="2034540"/>
            <a:ext cx="10967085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Satisfaction of one's ________ is one of the greatest sources of happiness in life. </a:t>
            </a:r>
          </a:p>
          <a:p>
            <a:r>
              <a:rPr lang="en-US" altLang="zh-CN" sz="2400" dirty="0">
                <a:latin typeface="Calibri" panose="020F0502020204030204" pitchFamily="34" charset="0"/>
              </a:rPr>
              <a:t>                                                                                                                          ---Linus Pauling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Reading is a _______ ticket to everywhere.                                              ---Mary Schmich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Weakness of attitude becomes ________ of character.                          ---Albert Einstein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Our mobile phones have become the greatest ___ on the planet.        ---John McAfee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The drama of life begins with a wail (哀号) and ends with a _____.     ---Minna Antrim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88995" y="2034540"/>
            <a:ext cx="123761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curiosity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43455" y="3115945"/>
            <a:ext cx="12382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discount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26610" y="3881120"/>
            <a:ext cx="13843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weakness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68110" y="4555490"/>
            <a:ext cx="5981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spy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246110" y="5300345"/>
            <a:ext cx="6756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sigh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0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8" grpId="0"/>
      <p:bldP spid="9" grpId="0"/>
      <p:bldP spid="11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2|3.3|3.5|3.7|3.9|5|5|4.5|4.6|4.6|5.2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.5|9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6.3|11.8|4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2|6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9|13.4|2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9|9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7|6.4|7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1.2|13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2|2.1|2.8|5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2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9.8|14.6|13.2|9.1|15.5|16.4|7.2|0.9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3|4.4|4.4|4.9|4.7|6.4|6|5.6|4.8|3.8|3.4|3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|2.9|2.7|2.5|2.3|2.6|3.2|3.6|3.1|3.8|2.9|2.7|2.6|4.2|3|3.5|3.1|5|2.6|1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1|5|6.2|5.3|5.5|4.8|6.6|5.9|6.5|4.8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8.8|8.4|9.4|5.9|8.8|10.2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6.6|2.4|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4.1|8.5|13|11.9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4.4|12.2|12.6|11|1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5|6.9|8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1472</Words>
  <Application>Microsoft Office PowerPoint</Application>
  <PresentationFormat>宽屏</PresentationFormat>
  <Paragraphs>290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HelveticaNeue</vt:lpstr>
      <vt:lpstr>等线</vt:lpstr>
      <vt:lpstr>等线 Light</vt:lpstr>
      <vt:lpstr>华文新魏</vt:lpstr>
      <vt:lpstr>宋体</vt:lpstr>
      <vt:lpstr>Arial</vt:lpstr>
      <vt:lpstr>Calibri</vt:lpstr>
      <vt:lpstr>Cambria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棕色阅读分享推荐学习通用PPT模板</dc:title>
  <dc:creator>Dell</dc:creator>
  <cp:lastModifiedBy>Windows 用户</cp:lastModifiedBy>
  <cp:revision>123</cp:revision>
  <cp:lastPrinted>2019-01-29T04:33:02Z</cp:lastPrinted>
  <dcterms:created xsi:type="dcterms:W3CDTF">2017-08-09T01:43:00Z</dcterms:created>
  <dcterms:modified xsi:type="dcterms:W3CDTF">2019-07-09T02:33:03Z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2052-11.1.0.8205</vt:lpwstr>
  </property>
</Properties>
</file>