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tags/tag19.xml" ContentType="application/vnd.openxmlformats-officedocument.presentationml.tags+xml"/>
  <Override PartName="/ppt/notesSlides/notesSlide20.xml" ContentType="application/vnd.openxmlformats-officedocument.presentationml.notesSlide+xml"/>
  <Override PartName="/ppt/tags/tag20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7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5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ECF0"/>
    <a:srgbClr val="D1EBFF"/>
    <a:srgbClr val="D1F7FF"/>
    <a:srgbClr val="22ACEC"/>
    <a:srgbClr val="FCB302"/>
    <a:srgbClr val="FED100"/>
    <a:srgbClr val="FAB204"/>
    <a:srgbClr val="FAAC04"/>
    <a:srgbClr val="7ED9F9"/>
    <a:srgbClr val="19C9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88" autoAdjust="0"/>
    <p:restoredTop sz="94599" autoAdjust="0"/>
  </p:normalViewPr>
  <p:slideViewPr>
    <p:cSldViewPr snapToGrid="0">
      <p:cViewPr varScale="1">
        <p:scale>
          <a:sx n="72" d="100"/>
          <a:sy n="72" d="100"/>
        </p:scale>
        <p:origin x="708" y="54"/>
      </p:cViewPr>
      <p:guideLst>
        <p:guide orient="horz" pos="205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4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zh-CN" altLang="en-US"/>
              <a:t>杭州亿启教育科技有限公司</a:t>
            </a:r>
          </a:p>
        </p:txBody>
      </p:sp>
      <p:sp>
        <p:nvSpPr>
          <p:cNvPr id="1048915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2019/7/8</a:t>
            </a:fld>
            <a:endParaRPr lang="zh-CN" altLang="en-US"/>
          </a:p>
        </p:txBody>
      </p:sp>
      <p:sp>
        <p:nvSpPr>
          <p:cNvPr id="1048916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917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1101518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8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zh-CN" altLang="en-US"/>
              <a:t>杭州亿启教育科技有限公司</a:t>
            </a:r>
          </a:p>
        </p:txBody>
      </p:sp>
      <p:sp>
        <p:nvSpPr>
          <p:cNvPr id="1048909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D8DB6B-1F6A-45C1-B002-D22550F60E14}" type="datetimeFigureOut">
              <a:rPr lang="zh-CN" altLang="en-US" smtClean="0"/>
              <a:t>2019/7/8</a:t>
            </a:fld>
            <a:endParaRPr lang="zh-CN" altLang="en-US"/>
          </a:p>
        </p:txBody>
      </p:sp>
      <p:sp>
        <p:nvSpPr>
          <p:cNvPr id="1048910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1048911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912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913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B3C272-B367-41A5-8460-5A32973724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5108769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594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9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19765319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8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39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40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11610850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52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53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1724510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8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59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60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14289541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8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69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70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11232620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76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77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1365671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88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89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17721769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4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95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96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15266765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6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807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08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7181278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814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1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7171830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4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825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26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2016790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16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17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1486709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6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847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48848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3106037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858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59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1932535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49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50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1188469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69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70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858040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80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81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730935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00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01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1218437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10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11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20158832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0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21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22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995109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32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33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981111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9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8850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104885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2019/7/8</a:t>
            </a:fld>
            <a:endParaRPr lang="zh-CN" altLang="en-US"/>
          </a:p>
        </p:txBody>
      </p:sp>
      <p:sp>
        <p:nvSpPr>
          <p:cNvPr id="104885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5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876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87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2019/7/8</a:t>
            </a:fld>
            <a:endParaRPr lang="zh-CN" altLang="en-US"/>
          </a:p>
        </p:txBody>
      </p:sp>
      <p:sp>
        <p:nvSpPr>
          <p:cNvPr id="104887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7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4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865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86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2019/7/8</a:t>
            </a:fld>
            <a:endParaRPr lang="zh-CN" altLang="en-US"/>
          </a:p>
        </p:txBody>
      </p:sp>
      <p:sp>
        <p:nvSpPr>
          <p:cNvPr id="104886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6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582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58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2019/7/8</a:t>
            </a:fld>
            <a:endParaRPr lang="zh-CN" altLang="en-US"/>
          </a:p>
        </p:txBody>
      </p:sp>
      <p:sp>
        <p:nvSpPr>
          <p:cNvPr id="104858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0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8881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4888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2019/7/8</a:t>
            </a:fld>
            <a:endParaRPr lang="zh-CN" altLang="en-US"/>
          </a:p>
        </p:txBody>
      </p:sp>
      <p:sp>
        <p:nvSpPr>
          <p:cNvPr id="104888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8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886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887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888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2019/7/8</a:t>
            </a:fld>
            <a:endParaRPr lang="zh-CN" altLang="en-US"/>
          </a:p>
        </p:txBody>
      </p:sp>
      <p:sp>
        <p:nvSpPr>
          <p:cNvPr id="1048889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90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1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892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48893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894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48895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896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2019/7/8</a:t>
            </a:fld>
            <a:endParaRPr lang="zh-CN" altLang="en-US"/>
          </a:p>
        </p:txBody>
      </p:sp>
      <p:sp>
        <p:nvSpPr>
          <p:cNvPr id="1048897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98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861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2019/7/8</a:t>
            </a:fld>
            <a:endParaRPr lang="zh-CN" altLang="en-US"/>
          </a:p>
        </p:txBody>
      </p:sp>
      <p:sp>
        <p:nvSpPr>
          <p:cNvPr id="1048862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63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9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2019/7/8</a:t>
            </a:fld>
            <a:endParaRPr lang="zh-CN" altLang="en-US"/>
          </a:p>
        </p:txBody>
      </p:sp>
      <p:sp>
        <p:nvSpPr>
          <p:cNvPr id="1048900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901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C1AC32CA-9A34-461E-B1E7-43D11371B5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8599" y="2889457"/>
            <a:ext cx="3334801" cy="1079086"/>
          </a:xfrm>
          <a:prstGeom prst="rect">
            <a:avLst/>
          </a:prstGeom>
        </p:spPr>
      </p:pic>
    </p:spTree>
  </p:cSld>
  <p:clrMapOvr>
    <a:masterClrMapping/>
  </p:clrMapOvr>
  <p:transition spd="med" advClick="0" advTm="3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890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90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4890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2019/7/8</a:t>
            </a:fld>
            <a:endParaRPr lang="zh-CN" altLang="en-US"/>
          </a:p>
        </p:txBody>
      </p:sp>
      <p:sp>
        <p:nvSpPr>
          <p:cNvPr id="104890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90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3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9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8870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8871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048872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2019/7/8</a:t>
            </a:fld>
            <a:endParaRPr lang="zh-CN" altLang="en-US"/>
          </a:p>
        </p:txBody>
      </p:sp>
      <p:sp>
        <p:nvSpPr>
          <p:cNvPr id="1048873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74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3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6085A-AAE6-478F-8DE7-627C252BB344}" type="datetimeFigureOut">
              <a:rPr lang="zh-CN" altLang="en-US" smtClean="0"/>
              <a:t>2019/7/8</a:t>
            </a:fld>
            <a:endParaRPr lang="zh-CN" altLang="en-US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4AB78A0-42E7-4833-8CF0-7EF843EE58C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801" y="4649877"/>
            <a:ext cx="3333358" cy="10778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 advClick="0" advTm="300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32504" y="1190484"/>
            <a:ext cx="6096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HelveticaNeue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 dirty="0">
              <a:solidFill>
                <a:srgbClr val="FF0000"/>
              </a:solidFill>
              <a:latin typeface="HelveticaNeue" charset="0"/>
            </a:endParaRPr>
          </a:p>
          <a:p>
            <a:endParaRPr lang="en-US" altLang="zh-CN" sz="4000" b="1" dirty="0">
              <a:solidFill>
                <a:srgbClr val="FF0000"/>
              </a:solidFill>
              <a:latin typeface="HelveticaNeue" charset="0"/>
            </a:endParaRPr>
          </a:p>
          <a:p>
            <a:r>
              <a:rPr lang="zh-CN" altLang="en-US" sz="4000" b="1" dirty="0">
                <a:solidFill>
                  <a:srgbClr val="FF0000"/>
                </a:solidFill>
                <a:latin typeface="HelveticaNeue" charset="0"/>
              </a:rPr>
              <a:t>更多教学资源请关注</a:t>
            </a:r>
            <a:endParaRPr lang="en-US" altLang="zh-CN" sz="4000" b="1" dirty="0">
              <a:solidFill>
                <a:srgbClr val="FF0000"/>
              </a:solidFill>
              <a:latin typeface="HelveticaNeue" charset="0"/>
            </a:endParaRPr>
          </a:p>
          <a:p>
            <a:r>
              <a:rPr lang="zh-CN" altLang="en-US" sz="4000" b="1" dirty="0">
                <a:solidFill>
                  <a:srgbClr val="FF0000"/>
                </a:solidFill>
                <a:latin typeface="HelveticaNeue" charset="0"/>
              </a:rPr>
              <a:t>公众号：溯恩高中英语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595" y="2503014"/>
            <a:ext cx="3276600" cy="32766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990735" y="1190484"/>
            <a:ext cx="52012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000" b="1">
                <a:latin typeface="华文新魏" panose="02010800040101010101" pitchFamily="2" charset="-122"/>
                <a:ea typeface="华文新魏" panose="02010800040101010101" pitchFamily="2" charset="-122"/>
              </a:rPr>
              <a:t>知识产权声明</a:t>
            </a:r>
            <a:endParaRPr lang="zh-CN" altLang="en-US" sz="60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595" y="112631"/>
            <a:ext cx="3333358" cy="107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31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3" name="平行四边形 20"/>
          <p:cNvSpPr/>
          <p:nvPr/>
        </p:nvSpPr>
        <p:spPr>
          <a:xfrm>
            <a:off x="1160311" y="81214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048724" name="Rectangle 18"/>
          <p:cNvSpPr>
            <a:spLocks noChangeArrowheads="1"/>
          </p:cNvSpPr>
          <p:nvPr/>
        </p:nvSpPr>
        <p:spPr bwMode="auto">
          <a:xfrm>
            <a:off x="1652817" y="209994"/>
            <a:ext cx="1436292" cy="4308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遣词造句</a:t>
            </a:r>
            <a:endParaRPr lang="en-US" altLang="zh-CN" sz="280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cs typeface="宋体" panose="02010600030101010101" pitchFamily="2" charset="-122"/>
              <a:sym typeface="Arial" panose="020B0604020202020204"/>
            </a:endParaRPr>
          </a:p>
        </p:txBody>
      </p:sp>
      <p:sp>
        <p:nvSpPr>
          <p:cNvPr id="1048725" name="平行四边形 22"/>
          <p:cNvSpPr/>
          <p:nvPr/>
        </p:nvSpPr>
        <p:spPr>
          <a:xfrm>
            <a:off x="3750119" y="81215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097160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34017"/>
            <a:ext cx="762000" cy="746760"/>
          </a:xfrm>
          <a:prstGeom prst="rect">
            <a:avLst/>
          </a:prstGeom>
        </p:spPr>
      </p:pic>
      <p:sp>
        <p:nvSpPr>
          <p:cNvPr id="1048726" name="TextBox 11"/>
          <p:cNvSpPr txBox="1"/>
          <p:nvPr/>
        </p:nvSpPr>
        <p:spPr>
          <a:xfrm>
            <a:off x="708660" y="1121479"/>
            <a:ext cx="11180781" cy="4282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altLang="zh-CN" sz="2800" dirty="0">
                <a:solidFill>
                  <a:srgbClr val="22ACEC"/>
                </a:solidFill>
                <a:latin typeface="Calibri" panose="020F0502020204030204" pitchFamily="34" charset="0"/>
                <a:cs typeface="Times New Roman" pitchFamily="18" charset="0"/>
              </a:rPr>
              <a:t>Group 1: frequent; enrich; vocabulary; have a good command of</a:t>
            </a:r>
            <a:endParaRPr lang="zh-CN" altLang="en-US" sz="2800" dirty="0">
              <a:solidFill>
                <a:srgbClr val="22ACEC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marL="514350" indent="-514350"/>
            <a:endParaRPr lang="en-US" altLang="zh-CN" sz="2800" dirty="0">
              <a:solidFill>
                <a:srgbClr val="22ACEC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marL="514350" indent="-514350"/>
            <a:endParaRPr lang="en-US" altLang="zh-CN" sz="2800" dirty="0">
              <a:solidFill>
                <a:srgbClr val="22ACEC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marL="514350" indent="-514350"/>
            <a:r>
              <a:rPr lang="en-US" altLang="zh-CN" sz="2800" dirty="0">
                <a:solidFill>
                  <a:srgbClr val="22ACEC"/>
                </a:solidFill>
                <a:latin typeface="Calibri" panose="020F0502020204030204" pitchFamily="34" charset="0"/>
                <a:cs typeface="Times New Roman" pitchFamily="18" charset="0"/>
              </a:rPr>
              <a:t>Group 2: recognize; request; come up; play a part in</a:t>
            </a:r>
          </a:p>
          <a:p>
            <a:pPr marL="514350" indent="-514350"/>
            <a:endParaRPr lang="en-US" altLang="zh-CN" sz="2800" dirty="0">
              <a:solidFill>
                <a:srgbClr val="22ACEC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marL="514350" indent="-514350"/>
            <a:endParaRPr lang="en-US" altLang="zh-CN" sz="2800" dirty="0">
              <a:solidFill>
                <a:srgbClr val="22ACEC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marL="514350" indent="-514350"/>
            <a:r>
              <a:rPr lang="en-US" altLang="zh-CN" sz="2800" dirty="0">
                <a:solidFill>
                  <a:srgbClr val="22ACEC"/>
                </a:solidFill>
                <a:latin typeface="Calibri" panose="020F0502020204030204" pitchFamily="34" charset="0"/>
                <a:cs typeface="Times New Roman" pitchFamily="18" charset="0"/>
              </a:rPr>
              <a:t>Group 3: voyage; fluent; accent; at present</a:t>
            </a:r>
          </a:p>
          <a:p>
            <a:pPr marL="514350" indent="-514350"/>
            <a:endParaRPr lang="en-US" altLang="zh-CN" sz="2800" dirty="0">
              <a:solidFill>
                <a:srgbClr val="22ACEC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marL="514350" indent="-514350"/>
            <a:endParaRPr lang="en-US" altLang="zh-CN" sz="2800" dirty="0">
              <a:solidFill>
                <a:srgbClr val="22ACEC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marL="514350" indent="-514350"/>
            <a:r>
              <a:rPr lang="en-US" altLang="zh-CN" sz="2800" dirty="0">
                <a:solidFill>
                  <a:srgbClr val="22ACEC"/>
                </a:solidFill>
                <a:latin typeface="Calibri" panose="020F0502020204030204" pitchFamily="34" charset="0"/>
                <a:cs typeface="Times New Roman" pitchFamily="18" charset="0"/>
              </a:rPr>
              <a:t>Group 4: actually; expression; such as; make use of</a:t>
            </a:r>
          </a:p>
        </p:txBody>
      </p:sp>
      <p:sp>
        <p:nvSpPr>
          <p:cNvPr id="1048727" name="矩形 6"/>
          <p:cNvSpPr/>
          <p:nvPr/>
        </p:nvSpPr>
        <p:spPr>
          <a:xfrm>
            <a:off x="708660" y="1591610"/>
            <a:ext cx="11017901" cy="80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Calibri" panose="020F0502020204030204" pitchFamily="34" charset="0"/>
              </a:rPr>
              <a:t>To have a good command of English, I frequently read books, enriching vocabulary and improving fluency in writing as well.</a:t>
            </a:r>
            <a:endParaRPr lang="zh-CN" altLang="en-US" sz="2400" dirty="0">
              <a:latin typeface="Calibri" panose="020F0502020204030204" pitchFamily="34" charset="0"/>
            </a:endParaRPr>
          </a:p>
        </p:txBody>
      </p:sp>
      <p:sp>
        <p:nvSpPr>
          <p:cNvPr id="1048728" name="矩形 7"/>
          <p:cNvSpPr/>
          <p:nvPr/>
        </p:nvSpPr>
        <p:spPr>
          <a:xfrm>
            <a:off x="811634" y="2757262"/>
            <a:ext cx="10964355" cy="1158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Calibri" panose="020F0502020204030204" pitchFamily="34" charset="0"/>
              </a:rPr>
              <a:t>It’s recognized that hard work plays an important part in one’s success. As a result, proposals came up in class meetings at the request of the teacher in charge in recognition of diligent students. </a:t>
            </a:r>
            <a:endParaRPr lang="zh-CN" altLang="en-US" sz="2400" dirty="0">
              <a:latin typeface="Calibri" panose="020F0502020204030204" pitchFamily="34" charset="0"/>
            </a:endParaRPr>
          </a:p>
        </p:txBody>
      </p:sp>
      <p:sp>
        <p:nvSpPr>
          <p:cNvPr id="1048729" name="矩形 8"/>
          <p:cNvSpPr/>
          <p:nvPr/>
        </p:nvSpPr>
        <p:spPr>
          <a:xfrm>
            <a:off x="811633" y="4153625"/>
            <a:ext cx="10148810" cy="1158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Calibri" panose="020F0502020204030204" pitchFamily="34" charset="0"/>
              </a:rPr>
              <a:t>At present, he is taking a voyage to Japan. It’s said that fluent English doesn’t work with Japanese whose accent prevents people’s understanding. </a:t>
            </a:r>
            <a:endParaRPr lang="zh-CN" altLang="en-US" sz="2400" dirty="0">
              <a:latin typeface="Calibri" panose="020F0502020204030204" pitchFamily="34" charset="0"/>
            </a:endParaRPr>
          </a:p>
        </p:txBody>
      </p:sp>
      <p:sp>
        <p:nvSpPr>
          <p:cNvPr id="1048730" name="矩形 9"/>
          <p:cNvSpPr/>
          <p:nvPr/>
        </p:nvSpPr>
        <p:spPr>
          <a:xfrm>
            <a:off x="786919" y="5475824"/>
            <a:ext cx="10721340" cy="80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Calibri" panose="020F0502020204030204" pitchFamily="34" charset="0"/>
              </a:rPr>
              <a:t>Actually, the more frequently you make use of English expressions such as “It’s a deal.” the more authentic your English sounds. </a:t>
            </a:r>
            <a:endParaRPr lang="zh-CN" altLang="en-US" sz="2400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48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0487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0487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23" grpId="0" animBg="1"/>
      <p:bldP spid="1048726" grpId="0"/>
      <p:bldP spid="1048727" grpId="0"/>
      <p:bldP spid="1048728" grpId="0"/>
      <p:bldP spid="1048729" grpId="0"/>
      <p:bldP spid="10487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4" name="平行四边形 20"/>
          <p:cNvSpPr/>
          <p:nvPr/>
        </p:nvSpPr>
        <p:spPr>
          <a:xfrm>
            <a:off x="1160311" y="81214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048735" name="Rectangle 18"/>
          <p:cNvSpPr>
            <a:spLocks noChangeArrowheads="1"/>
          </p:cNvSpPr>
          <p:nvPr/>
        </p:nvSpPr>
        <p:spPr bwMode="auto">
          <a:xfrm>
            <a:off x="1652817" y="209994"/>
            <a:ext cx="1436292" cy="4308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核心词汇</a:t>
            </a:r>
            <a:endParaRPr lang="en-US" altLang="zh-CN" sz="280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cs typeface="宋体" panose="02010600030101010101" pitchFamily="2" charset="-122"/>
              <a:sym typeface="Arial" panose="020B0604020202020204"/>
            </a:endParaRPr>
          </a:p>
        </p:txBody>
      </p:sp>
      <p:sp>
        <p:nvSpPr>
          <p:cNvPr id="1048736" name="平行四边形 22"/>
          <p:cNvSpPr/>
          <p:nvPr/>
        </p:nvSpPr>
        <p:spPr>
          <a:xfrm>
            <a:off x="3750119" y="81215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097161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34017"/>
            <a:ext cx="762000" cy="746760"/>
          </a:xfrm>
          <a:prstGeom prst="rect">
            <a:avLst/>
          </a:prstGeom>
        </p:spPr>
      </p:pic>
      <p:sp>
        <p:nvSpPr>
          <p:cNvPr id="1048737" name="TextBox 11"/>
          <p:cNvSpPr txBox="1"/>
          <p:nvPr/>
        </p:nvSpPr>
        <p:spPr>
          <a:xfrm>
            <a:off x="708660" y="1158550"/>
            <a:ext cx="11180781" cy="8054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base  </a:t>
            </a:r>
            <a:r>
              <a:rPr lang="en-US" altLang="zh-CN" sz="2800" dirty="0" err="1">
                <a:latin typeface="Calibri" panose="020F0502020204030204" pitchFamily="34" charset="0"/>
                <a:cs typeface="Times New Roman" pitchFamily="18" charset="0"/>
              </a:rPr>
              <a:t>vt</a:t>
            </a:r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. to use an idea, a fact, a situation, etc. as the point from which  </a:t>
            </a:r>
          </a:p>
          <a:p>
            <a:pPr marL="514350" indent="-514350"/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                      </a:t>
            </a:r>
            <a:r>
              <a:rPr lang="en-US" altLang="zh-CN" sz="2800" dirty="0" err="1">
                <a:latin typeface="Calibri" panose="020F0502020204030204" pitchFamily="34" charset="0"/>
                <a:cs typeface="Times New Roman" pitchFamily="18" charset="0"/>
              </a:rPr>
              <a:t>sth</a:t>
            </a:r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 can be developed </a:t>
            </a:r>
            <a:r>
              <a:rPr lang="zh-CN" altLang="en-US" sz="2800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以</a:t>
            </a:r>
            <a:r>
              <a:rPr lang="en-US" altLang="zh-CN" sz="2800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……</a:t>
            </a:r>
            <a:r>
              <a:rPr lang="zh-CN" altLang="en-US" sz="2800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为根据</a:t>
            </a:r>
            <a:endParaRPr lang="en-US" altLang="zh-CN" sz="2800" dirty="0"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pPr marL="514350" indent="-514350"/>
            <a:r>
              <a:rPr lang="en-US" altLang="zh-CN" sz="28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               </a:t>
            </a:r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  n. the lowest part of </a:t>
            </a:r>
            <a:r>
              <a:rPr lang="en-US" altLang="zh-CN" sz="2800" dirty="0" err="1">
                <a:latin typeface="Calibri" panose="020F0502020204030204" pitchFamily="34" charset="0"/>
                <a:cs typeface="Times New Roman" pitchFamily="18" charset="0"/>
              </a:rPr>
              <a:t>sth</a:t>
            </a:r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; the main place where you live or stay or </a:t>
            </a:r>
          </a:p>
          <a:p>
            <a:pPr marL="514350" indent="-514350"/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                     where a business operates from </a:t>
            </a:r>
            <a:r>
              <a:rPr lang="zh-CN" altLang="en-US" sz="2800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基部；基地；基础</a:t>
            </a:r>
            <a:endParaRPr lang="en-US" altLang="zh-CN" sz="2800" dirty="0"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Our company’s 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base</a:t>
            </a:r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 is in Beijing.</a:t>
            </a:r>
          </a:p>
          <a:p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One should always 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base</a:t>
            </a:r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 his opinion 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on</a:t>
            </a:r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 facts.</a:t>
            </a:r>
          </a:p>
          <a:p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One’s opinion should always 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be based on </a:t>
            </a:r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facts.</a:t>
            </a:r>
          </a:p>
          <a:p>
            <a:r>
              <a:rPr lang="zh-CN" altLang="en-US" sz="2800" dirty="0">
                <a:solidFill>
                  <a:schemeClr val="accent5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归纳拓展</a:t>
            </a:r>
            <a:endParaRPr lang="en-US" altLang="zh-CN" sz="2800" dirty="0">
              <a:solidFill>
                <a:schemeClr val="accent5"/>
              </a:solidFill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pPr>
              <a:buNone/>
            </a:pPr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(1) base A on B  </a:t>
            </a:r>
            <a:r>
              <a:rPr lang="en-US" altLang="zh-CN" sz="2800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A</a:t>
            </a:r>
            <a:r>
              <a:rPr lang="zh-CN" altLang="en-US" sz="2800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以</a:t>
            </a:r>
            <a:r>
              <a:rPr lang="en-US" altLang="zh-CN" sz="2800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B</a:t>
            </a:r>
            <a:r>
              <a:rPr lang="zh-CN" altLang="en-US" sz="2800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为基础</a:t>
            </a:r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------ A be based on B </a:t>
            </a:r>
            <a:r>
              <a:rPr lang="en-US" altLang="zh-CN" sz="2800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A</a:t>
            </a:r>
            <a:r>
              <a:rPr lang="zh-CN" altLang="en-US" sz="2800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建于</a:t>
            </a:r>
            <a:r>
              <a:rPr lang="en-US" altLang="zh-CN" sz="2800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B</a:t>
            </a:r>
            <a:r>
              <a:rPr lang="zh-CN" altLang="en-US" sz="2800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基础之上</a:t>
            </a:r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	</a:t>
            </a:r>
            <a:endParaRPr lang="zh-CN" altLang="en-US" sz="2800" dirty="0">
              <a:latin typeface="Calibri" panose="020F0502020204030204" pitchFamily="34" charset="0"/>
              <a:cs typeface="Times New Roman" pitchFamily="18" charset="0"/>
            </a:endParaRPr>
          </a:p>
          <a:p>
            <a:pPr>
              <a:buNone/>
            </a:pPr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(2) at the base of </a:t>
            </a:r>
            <a:r>
              <a:rPr lang="zh-CN" altLang="en-US" sz="2800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在</a:t>
            </a:r>
            <a:r>
              <a:rPr lang="en-US" altLang="zh-CN" sz="2800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…</a:t>
            </a:r>
            <a:r>
              <a:rPr lang="zh-CN" altLang="en-US" sz="2800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的底部</a:t>
            </a:r>
            <a:endParaRPr lang="en-US" altLang="zh-CN" sz="2800" dirty="0"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pPr>
              <a:buNone/>
            </a:pPr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(3) basis  n.  </a:t>
            </a:r>
            <a:r>
              <a:rPr lang="zh-CN" altLang="en-US" sz="2800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基础 </a:t>
            </a:r>
            <a:r>
              <a:rPr lang="zh-CN" altLang="en-US" sz="2800" dirty="0">
                <a:latin typeface="Calibri" panose="020F0502020204030204" pitchFamily="34" charset="0"/>
                <a:cs typeface="Times New Roman" pitchFamily="18" charset="0"/>
              </a:rPr>
              <a:t>   </a:t>
            </a:r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on the basis of </a:t>
            </a:r>
            <a:r>
              <a:rPr lang="zh-CN" altLang="en-US" sz="2800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在</a:t>
            </a:r>
            <a:r>
              <a:rPr lang="en-US" altLang="zh-CN" sz="2800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…</a:t>
            </a:r>
            <a:r>
              <a:rPr lang="zh-CN" altLang="en-US" sz="2800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的基础上</a:t>
            </a:r>
            <a:endParaRPr lang="en-US" altLang="zh-CN" sz="2800" dirty="0"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endParaRPr lang="zh-CN" altLang="en-US" sz="2800" dirty="0"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endParaRPr lang="en-US" altLang="zh-CN" sz="2800" dirty="0"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endParaRPr lang="zh-CN" altLang="en-US" sz="2800" dirty="0"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pPr marL="514350" indent="-514350"/>
            <a:endParaRPr lang="en-US" altLang="zh-CN" sz="2800" dirty="0">
              <a:solidFill>
                <a:srgbClr val="22ACEC"/>
              </a:solidFill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pPr marL="514350" indent="-514350"/>
            <a:endParaRPr lang="en-US" altLang="zh-CN" sz="2800" dirty="0">
              <a:solidFill>
                <a:srgbClr val="22ACEC"/>
              </a:solidFill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pPr marL="514350" indent="-514350"/>
            <a:endParaRPr lang="en-US" altLang="zh-CN" sz="2800" dirty="0">
              <a:solidFill>
                <a:srgbClr val="22ACEC"/>
              </a:solidFill>
              <a:latin typeface="宋体" pitchFamily="2" charset="-122"/>
              <a:ea typeface="宋体" pitchFamily="2" charset="-122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48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0487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0487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34" grpId="0" animBg="1"/>
      <p:bldP spid="10487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1" name="平行四边形 20"/>
          <p:cNvSpPr/>
          <p:nvPr/>
        </p:nvSpPr>
        <p:spPr>
          <a:xfrm>
            <a:off x="1160311" y="365425"/>
            <a:ext cx="1619959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048742" name="Rectangle 18"/>
          <p:cNvSpPr>
            <a:spLocks noChangeArrowheads="1"/>
          </p:cNvSpPr>
          <p:nvPr/>
        </p:nvSpPr>
        <p:spPr bwMode="auto">
          <a:xfrm>
            <a:off x="1652817" y="494205"/>
            <a:ext cx="698500" cy="41910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Quiz</a:t>
            </a:r>
          </a:p>
        </p:txBody>
      </p:sp>
      <p:sp>
        <p:nvSpPr>
          <p:cNvPr id="1048743" name="平行四边形 22"/>
          <p:cNvSpPr/>
          <p:nvPr/>
        </p:nvSpPr>
        <p:spPr>
          <a:xfrm>
            <a:off x="2718486" y="365426"/>
            <a:ext cx="3015049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Times New Roman" pitchFamily="18" charset="0"/>
                <a:sym typeface="Arial" panose="020B0604020202020204"/>
              </a:rPr>
              <a:t>单句语法填空</a:t>
            </a:r>
          </a:p>
        </p:txBody>
      </p:sp>
      <p:pic>
        <p:nvPicPr>
          <p:cNvPr id="2097162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318228"/>
            <a:ext cx="762000" cy="746760"/>
          </a:xfrm>
          <a:prstGeom prst="rect">
            <a:avLst/>
          </a:prstGeom>
        </p:spPr>
      </p:pic>
      <p:sp>
        <p:nvSpPr>
          <p:cNvPr id="1048744" name="TextBox 11"/>
          <p:cNvSpPr txBox="1"/>
          <p:nvPr/>
        </p:nvSpPr>
        <p:spPr>
          <a:xfrm>
            <a:off x="284204" y="1430404"/>
            <a:ext cx="11907795" cy="8054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(1)The restaurant ________________(base) on trust, and it is working all right.</a:t>
            </a:r>
          </a:p>
          <a:p>
            <a:r>
              <a:rPr lang="en-US" sz="2800" dirty="0">
                <a:latin typeface="Calibri" pitchFamily="34" charset="0"/>
              </a:rPr>
              <a:t>(2)____________(base) an important decision more on emotion than on reason, you will regret it sooner or later.</a:t>
            </a:r>
            <a:endParaRPr lang="zh-CN" altLang="en-US" sz="2800" dirty="0">
              <a:latin typeface="Calibri" pitchFamily="34" charset="0"/>
            </a:endParaRPr>
          </a:p>
          <a:p>
            <a:r>
              <a:rPr lang="en-US" sz="2800" dirty="0">
                <a:latin typeface="Calibri" pitchFamily="34" charset="0"/>
              </a:rPr>
              <a:t>(3)With our knowledge____________(base) on practice, we can make great </a:t>
            </a:r>
          </a:p>
          <a:p>
            <a:r>
              <a:rPr lang="en-US" sz="2800" dirty="0">
                <a:latin typeface="Calibri" pitchFamily="34" charset="0"/>
              </a:rPr>
              <a:t>     contributions to our country.</a:t>
            </a:r>
            <a:endParaRPr lang="zh-CN" altLang="en-US" sz="2800" dirty="0">
              <a:latin typeface="Calibri" pitchFamily="34" charset="0"/>
            </a:endParaRPr>
          </a:p>
          <a:p>
            <a:pPr>
              <a:buNone/>
            </a:pPr>
            <a:r>
              <a:rPr lang="en-US" altLang="zh-CN" sz="2800" dirty="0">
                <a:latin typeface="Calibri" pitchFamily="34" charset="0"/>
              </a:rPr>
              <a:t>(4)On the _________ (base) of trust, the two friends are getting along well with  </a:t>
            </a:r>
          </a:p>
          <a:p>
            <a:pPr>
              <a:buNone/>
            </a:pPr>
            <a:r>
              <a:rPr lang="en-US" altLang="zh-CN" sz="2800" dirty="0">
                <a:latin typeface="Calibri" pitchFamily="34" charset="0"/>
              </a:rPr>
              <a:t>     each other. </a:t>
            </a:r>
          </a:p>
          <a:p>
            <a:r>
              <a:rPr lang="en-US" altLang="zh-CN" sz="2800" dirty="0">
                <a:latin typeface="Calibri" pitchFamily="34" charset="0"/>
              </a:rPr>
              <a:t>(5)_____________, the restaurant is working all right. </a:t>
            </a:r>
            <a:r>
              <a:rPr lang="en-US" altLang="zh-CN" sz="2800" dirty="0">
                <a:latin typeface="宋体" pitchFamily="2" charset="-122"/>
                <a:ea typeface="宋体" pitchFamily="2" charset="-122"/>
              </a:rPr>
              <a:t>[</a:t>
            </a:r>
            <a:r>
              <a:rPr lang="zh-CN" altLang="en-US" sz="2800" dirty="0">
                <a:latin typeface="宋体" pitchFamily="2" charset="-122"/>
                <a:ea typeface="宋体" pitchFamily="2" charset="-122"/>
              </a:rPr>
              <a:t>把练习</a:t>
            </a:r>
            <a:r>
              <a:rPr lang="en-US" altLang="zh-CN" sz="2800" dirty="0">
                <a:latin typeface="宋体" pitchFamily="2" charset="-122"/>
                <a:ea typeface="宋体" pitchFamily="2" charset="-122"/>
              </a:rPr>
              <a:t>(1)</a:t>
            </a:r>
            <a:r>
              <a:rPr lang="zh-CN" altLang="en-US" sz="2800" dirty="0">
                <a:latin typeface="宋体" pitchFamily="2" charset="-122"/>
                <a:ea typeface="宋体" pitchFamily="2" charset="-122"/>
              </a:rPr>
              <a:t>改为分词短语作状语</a:t>
            </a:r>
            <a:r>
              <a:rPr lang="en-US" altLang="zh-CN" sz="2800" dirty="0">
                <a:latin typeface="宋体" pitchFamily="2" charset="-122"/>
                <a:ea typeface="宋体" pitchFamily="2" charset="-122"/>
              </a:rPr>
              <a:t>]</a:t>
            </a:r>
          </a:p>
          <a:p>
            <a:r>
              <a:rPr lang="en-US" altLang="zh-CN" sz="2800" dirty="0">
                <a:latin typeface="Calibri" pitchFamily="34" charset="0"/>
              </a:rPr>
              <a:t>(6)The restaurant, ____________________, is working all right</a:t>
            </a:r>
            <a:r>
              <a:rPr lang="en-US" altLang="zh-CN" sz="2800" dirty="0">
                <a:latin typeface="宋体" pitchFamily="2" charset="-122"/>
                <a:ea typeface="宋体" pitchFamily="2" charset="-122"/>
              </a:rPr>
              <a:t>.[</a:t>
            </a:r>
            <a:r>
              <a:rPr lang="zh-CN" altLang="en-US" sz="2800" dirty="0">
                <a:latin typeface="宋体" pitchFamily="2" charset="-122"/>
                <a:ea typeface="宋体" pitchFamily="2" charset="-122"/>
              </a:rPr>
              <a:t>把练习</a:t>
            </a:r>
            <a:r>
              <a:rPr lang="en-US" altLang="zh-CN" sz="2800" dirty="0">
                <a:latin typeface="宋体" pitchFamily="2" charset="-122"/>
                <a:ea typeface="宋体" pitchFamily="2" charset="-122"/>
              </a:rPr>
              <a:t>(1)</a:t>
            </a:r>
            <a:r>
              <a:rPr lang="zh-CN" altLang="en-US" sz="2800" dirty="0">
                <a:latin typeface="宋体" pitchFamily="2" charset="-122"/>
                <a:ea typeface="宋体" pitchFamily="2" charset="-122"/>
              </a:rPr>
              <a:t>改为定语从句</a:t>
            </a:r>
            <a:r>
              <a:rPr lang="en-US" altLang="zh-CN" sz="2800" dirty="0">
                <a:latin typeface="宋体" pitchFamily="2" charset="-122"/>
                <a:ea typeface="宋体" pitchFamily="2" charset="-122"/>
              </a:rPr>
              <a:t>]</a:t>
            </a:r>
            <a:endParaRPr lang="zh-CN" altLang="en-US" sz="2800" dirty="0">
              <a:latin typeface="宋体" pitchFamily="2" charset="-122"/>
              <a:ea typeface="宋体" pitchFamily="2" charset="-122"/>
            </a:endParaRPr>
          </a:p>
          <a:p>
            <a:pPr>
              <a:buNone/>
            </a:pPr>
            <a:endParaRPr lang="zh-CN" altLang="en-US" sz="2800" dirty="0"/>
          </a:p>
          <a:p>
            <a:r>
              <a:rPr lang="en-US" altLang="en-US" sz="2800" dirty="0">
                <a:latin typeface="宋体" pitchFamily="2" charset="-122"/>
                <a:ea typeface="宋体" pitchFamily="2" charset="-122"/>
              </a:rPr>
              <a:t> </a:t>
            </a:r>
            <a:endParaRPr lang="zh-CN" altLang="en-US" sz="2800" dirty="0">
              <a:latin typeface="宋体" pitchFamily="2" charset="-122"/>
              <a:ea typeface="宋体" pitchFamily="2" charset="-122"/>
            </a:endParaRPr>
          </a:p>
          <a:p>
            <a:pPr marL="514350" indent="-514350"/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 </a:t>
            </a:r>
          </a:p>
          <a:p>
            <a:pPr marL="514350" indent="-514350"/>
            <a:endParaRPr lang="en-US" altLang="zh-CN" sz="2800" dirty="0">
              <a:solidFill>
                <a:srgbClr val="22ACEC"/>
              </a:solidFill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pPr marL="514350" indent="-514350"/>
            <a:endParaRPr lang="en-US" altLang="zh-CN" sz="2800" dirty="0">
              <a:solidFill>
                <a:srgbClr val="22ACEC"/>
              </a:solidFill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pPr marL="514350" indent="-514350"/>
            <a:endParaRPr lang="en-US" altLang="zh-CN" sz="2800" dirty="0">
              <a:solidFill>
                <a:srgbClr val="22ACEC"/>
              </a:solidFill>
              <a:latin typeface="宋体" pitchFamily="2" charset="-122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048745" name="TextBox 25"/>
          <p:cNvSpPr txBox="1"/>
          <p:nvPr/>
        </p:nvSpPr>
        <p:spPr>
          <a:xfrm>
            <a:off x="3253613" y="1415882"/>
            <a:ext cx="1960942" cy="510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is based </a:t>
            </a:r>
            <a:endParaRPr lang="zh-CN" altLang="en-US" sz="2800" dirty="0">
              <a:solidFill>
                <a:srgbClr val="FF000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048746" name="TextBox 26"/>
          <p:cNvSpPr txBox="1"/>
          <p:nvPr/>
        </p:nvSpPr>
        <p:spPr>
          <a:xfrm>
            <a:off x="1004685" y="1798940"/>
            <a:ext cx="1577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Basing</a:t>
            </a:r>
            <a:endParaRPr lang="zh-CN" altLang="en-US" sz="2800" dirty="0">
              <a:solidFill>
                <a:srgbClr val="FF000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048747" name="TextBox 27"/>
          <p:cNvSpPr txBox="1"/>
          <p:nvPr/>
        </p:nvSpPr>
        <p:spPr>
          <a:xfrm>
            <a:off x="3933232" y="2676269"/>
            <a:ext cx="1701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based</a:t>
            </a:r>
            <a:endParaRPr lang="zh-CN" altLang="en-US" sz="2800" dirty="0">
              <a:solidFill>
                <a:srgbClr val="FF000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048748" name="TextBox 28"/>
          <p:cNvSpPr txBox="1"/>
          <p:nvPr/>
        </p:nvSpPr>
        <p:spPr>
          <a:xfrm>
            <a:off x="2055009" y="3528887"/>
            <a:ext cx="1071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basis</a:t>
            </a:r>
            <a:endParaRPr lang="zh-CN" altLang="en-US" sz="2800" dirty="0">
              <a:solidFill>
                <a:srgbClr val="FF000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048749" name="Rectangle 4"/>
          <p:cNvSpPr>
            <a:spLocks noChangeArrowheads="1"/>
          </p:cNvSpPr>
          <p:nvPr/>
        </p:nvSpPr>
        <p:spPr bwMode="auto">
          <a:xfrm>
            <a:off x="3079310" y="5268005"/>
            <a:ext cx="3802380" cy="51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which is based on trust</a:t>
            </a:r>
          </a:p>
        </p:txBody>
      </p:sp>
      <p:sp>
        <p:nvSpPr>
          <p:cNvPr id="1048750" name="Rectangle 5"/>
          <p:cNvSpPr>
            <a:spLocks noChangeArrowheads="1"/>
          </p:cNvSpPr>
          <p:nvPr/>
        </p:nvSpPr>
        <p:spPr bwMode="auto">
          <a:xfrm>
            <a:off x="752946" y="4440976"/>
            <a:ext cx="2443480" cy="51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</a:rPr>
              <a:t>Based on trust</a:t>
            </a:r>
            <a:endParaRPr lang="zh-CN" altLang="en-US" sz="28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48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0487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0487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41" grpId="0" animBg="1"/>
      <p:bldP spid="1048744" grpId="0"/>
      <p:bldP spid="1048745" grpId="0"/>
      <p:bldP spid="1048746" grpId="0"/>
      <p:bldP spid="1048747" grpId="0"/>
      <p:bldP spid="1048748" grpId="0"/>
      <p:bldP spid="1048749" grpId="0"/>
      <p:bldP spid="10487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4" name="平行四边形 20"/>
          <p:cNvSpPr/>
          <p:nvPr/>
        </p:nvSpPr>
        <p:spPr>
          <a:xfrm>
            <a:off x="1160311" y="81214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048755" name="Rectangle 18"/>
          <p:cNvSpPr>
            <a:spLocks noChangeArrowheads="1"/>
          </p:cNvSpPr>
          <p:nvPr/>
        </p:nvSpPr>
        <p:spPr bwMode="auto">
          <a:xfrm>
            <a:off x="1652817" y="209994"/>
            <a:ext cx="1436292" cy="4308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核心词汇</a:t>
            </a:r>
            <a:endParaRPr lang="en-US" altLang="zh-CN" sz="280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cs typeface="宋体" panose="02010600030101010101" pitchFamily="2" charset="-122"/>
              <a:sym typeface="Arial" panose="020B0604020202020204"/>
            </a:endParaRPr>
          </a:p>
        </p:txBody>
      </p:sp>
      <p:sp>
        <p:nvSpPr>
          <p:cNvPr id="1048756" name="平行四边形 22"/>
          <p:cNvSpPr/>
          <p:nvPr/>
        </p:nvSpPr>
        <p:spPr>
          <a:xfrm>
            <a:off x="3750119" y="81215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097163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34017"/>
            <a:ext cx="762000" cy="746760"/>
          </a:xfrm>
          <a:prstGeom prst="rect">
            <a:avLst/>
          </a:prstGeom>
        </p:spPr>
      </p:pic>
      <p:sp>
        <p:nvSpPr>
          <p:cNvPr id="1048757" name="TextBox 11"/>
          <p:cNvSpPr txBox="1"/>
          <p:nvPr/>
        </p:nvSpPr>
        <p:spPr>
          <a:xfrm>
            <a:off x="659232" y="1158550"/>
            <a:ext cx="11180781" cy="973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2. command    </a:t>
            </a:r>
            <a:r>
              <a:rPr lang="en-US" altLang="zh-CN" sz="2800" dirty="0" err="1">
                <a:latin typeface="Calibri" panose="020F0502020204030204" pitchFamily="34" charset="0"/>
                <a:cs typeface="Times New Roman" pitchFamily="18" charset="0"/>
              </a:rPr>
              <a:t>vt</a:t>
            </a:r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. (of </a:t>
            </a:r>
            <a:r>
              <a:rPr lang="en-US" altLang="zh-CN" sz="2800" dirty="0" err="1">
                <a:latin typeface="Calibri" panose="020F0502020204030204" pitchFamily="34" charset="0"/>
                <a:cs typeface="Times New Roman" pitchFamily="18" charset="0"/>
              </a:rPr>
              <a:t>sb</a:t>
            </a:r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 in a position of authority) to tell </a:t>
            </a:r>
            <a:r>
              <a:rPr lang="en-US" altLang="zh-CN" sz="2800" dirty="0" err="1">
                <a:latin typeface="Calibri" panose="020F0502020204030204" pitchFamily="34" charset="0"/>
                <a:cs typeface="Times New Roman" pitchFamily="18" charset="0"/>
              </a:rPr>
              <a:t>sb</a:t>
            </a:r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 to do </a:t>
            </a:r>
            <a:r>
              <a:rPr lang="en-US" altLang="zh-CN" sz="2800" dirty="0" err="1">
                <a:latin typeface="Calibri" panose="020F0502020204030204" pitchFamily="34" charset="0"/>
                <a:cs typeface="Times New Roman" pitchFamily="18" charset="0"/>
              </a:rPr>
              <a:t>sth</a:t>
            </a:r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; to </a:t>
            </a:r>
          </a:p>
          <a:p>
            <a:pPr marL="514350" indent="-514350"/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                            have control of </a:t>
            </a:r>
            <a:r>
              <a:rPr lang="en-US" altLang="zh-CN" sz="2800" dirty="0" err="1">
                <a:latin typeface="Calibri" panose="020F0502020204030204" pitchFamily="34" charset="0"/>
                <a:cs typeface="Times New Roman" pitchFamily="18" charset="0"/>
              </a:rPr>
              <a:t>sth</a:t>
            </a:r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; to have </a:t>
            </a:r>
            <a:r>
              <a:rPr lang="en-US" altLang="zh-CN" sz="2800" dirty="0" err="1">
                <a:latin typeface="Calibri" panose="020F0502020204030204" pitchFamily="34" charset="0"/>
                <a:cs typeface="Times New Roman" pitchFamily="18" charset="0"/>
              </a:rPr>
              <a:t>sth</a:t>
            </a:r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 available for use</a:t>
            </a:r>
            <a:r>
              <a:rPr lang="zh-CN" altLang="en-US" sz="2800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命令；掌控</a:t>
            </a:r>
            <a:endParaRPr lang="en-US" altLang="zh-CN" sz="2800" dirty="0"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pPr marL="514350" indent="-514350"/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                        </a:t>
            </a:r>
            <a:r>
              <a:rPr lang="en-US" altLang="zh-CN" sz="2800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n. an order given to </a:t>
            </a:r>
            <a:r>
              <a:rPr lang="en-US" altLang="zh-CN" sz="2800" dirty="0" err="1">
                <a:latin typeface="Calibri" panose="020F0502020204030204" pitchFamily="34" charset="0"/>
                <a:cs typeface="Times New Roman" pitchFamily="18" charset="0"/>
              </a:rPr>
              <a:t>sb</a:t>
            </a:r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; control over a situation or a group of </a:t>
            </a:r>
          </a:p>
          <a:p>
            <a:pPr marL="514350" indent="-514350"/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                            people; your ability to do or use </a:t>
            </a:r>
            <a:r>
              <a:rPr lang="en-US" altLang="zh-CN" sz="2800" dirty="0" err="1">
                <a:latin typeface="Calibri" panose="020F0502020204030204" pitchFamily="34" charset="0"/>
                <a:cs typeface="Times New Roman" pitchFamily="18" charset="0"/>
              </a:rPr>
              <a:t>sth</a:t>
            </a:r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 especially a language </a:t>
            </a:r>
          </a:p>
          <a:p>
            <a:pPr marL="514350" indent="-514350"/>
            <a:r>
              <a:rPr lang="en-US" altLang="zh-CN" sz="2800" dirty="0">
                <a:latin typeface="Calibri" panose="020F0502020204030204" pitchFamily="34" charset="0"/>
                <a:ea typeface="宋体" pitchFamily="2" charset="-122"/>
                <a:cs typeface="Times New Roman" pitchFamily="18" charset="0"/>
              </a:rPr>
              <a:t>                            </a:t>
            </a:r>
            <a:r>
              <a:rPr lang="zh-CN" altLang="en-US" sz="2800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命令；控制；指挥；（尤指对语言的）掌握；运用能力</a:t>
            </a:r>
            <a:endParaRPr lang="en-US" altLang="zh-CN" sz="2800" dirty="0"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The officer 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commanded</a:t>
            </a:r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 his soldiers to fire. </a:t>
            </a:r>
          </a:p>
          <a:p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Applicants are expected to 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have a good command of</a:t>
            </a:r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 English. </a:t>
            </a:r>
            <a:endParaRPr lang="zh-CN" altLang="en-US" sz="2800" dirty="0">
              <a:latin typeface="Calibri" panose="020F0502020204030204" pitchFamily="34" charset="0"/>
              <a:cs typeface="Times New Roman" pitchFamily="18" charset="0"/>
            </a:endParaRPr>
          </a:p>
          <a:p>
            <a:pPr marL="514350" indent="-514350"/>
            <a:r>
              <a:rPr lang="zh-CN" altLang="en-US" sz="2800" dirty="0">
                <a:solidFill>
                  <a:schemeClr val="accent1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考点必记</a:t>
            </a:r>
            <a:endParaRPr lang="en-US" altLang="zh-CN" sz="2800" dirty="0">
              <a:solidFill>
                <a:schemeClr val="accent1"/>
              </a:solidFill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(1) command sb. to do </a:t>
            </a:r>
            <a:r>
              <a:rPr lang="en-US" altLang="zh-CN" sz="2800" dirty="0" err="1">
                <a:latin typeface="Calibri" panose="020F0502020204030204" pitchFamily="34" charset="0"/>
                <a:cs typeface="Times New Roman" pitchFamily="18" charset="0"/>
              </a:rPr>
              <a:t>sth</a:t>
            </a:r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                                               </a:t>
            </a:r>
            <a:r>
              <a:rPr lang="zh-CN" altLang="en-US" sz="2800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命令某人做某事</a:t>
            </a:r>
          </a:p>
          <a:p>
            <a:r>
              <a:rPr lang="zh-CN" altLang="en-US" sz="2800" dirty="0">
                <a:latin typeface="Calibri" panose="020F0502020204030204" pitchFamily="34" charset="0"/>
                <a:cs typeface="Times New Roman" pitchFamily="18" charset="0"/>
              </a:rPr>
              <a:t>      </a:t>
            </a:r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command that+</a:t>
            </a:r>
            <a:r>
              <a:rPr lang="zh-CN" altLang="en-US" sz="2800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虚拟 </a:t>
            </a:r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(should)+ v</a:t>
            </a:r>
            <a:r>
              <a:rPr lang="en-US" altLang="zh-CN" sz="2800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.(</a:t>
            </a:r>
            <a:r>
              <a:rPr lang="zh-CN" altLang="en-US" sz="2800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原形</a:t>
            </a:r>
            <a:r>
              <a:rPr lang="en-US" altLang="zh-CN" sz="2800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)      </a:t>
            </a:r>
            <a:r>
              <a:rPr lang="zh-CN" altLang="en-US" sz="2800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命令某人做某事</a:t>
            </a:r>
            <a:endParaRPr lang="en-US" altLang="zh-CN" sz="2800" dirty="0"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(2) be under </a:t>
            </a:r>
            <a:r>
              <a:rPr lang="en-US" altLang="zh-CN" sz="2800" dirty="0" err="1">
                <a:latin typeface="Calibri" panose="020F0502020204030204" pitchFamily="34" charset="0"/>
                <a:cs typeface="Times New Roman" pitchFamily="18" charset="0"/>
              </a:rPr>
              <a:t>sb’s</a:t>
            </a:r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 command                                              </a:t>
            </a:r>
            <a:r>
              <a:rPr lang="zh-CN" altLang="en-US" sz="2800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在某人的指挥下</a:t>
            </a:r>
            <a:endParaRPr lang="en-US" altLang="zh-CN" sz="2800" dirty="0"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      have a good command of…                                        </a:t>
            </a:r>
            <a:r>
              <a:rPr lang="zh-CN" altLang="en-US" sz="2800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精通</a:t>
            </a:r>
            <a:r>
              <a:rPr lang="en-US" altLang="zh-CN" sz="2800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……</a:t>
            </a:r>
          </a:p>
          <a:p>
            <a:r>
              <a:rPr lang="en-US" altLang="zh-CN" sz="2800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   </a:t>
            </a:r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at one’s command                                                        </a:t>
            </a:r>
            <a:r>
              <a:rPr lang="zh-CN" altLang="en-US" sz="2800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服从某人的支配</a:t>
            </a:r>
            <a:endParaRPr lang="en-US" altLang="zh-CN" sz="2800" dirty="0"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endParaRPr lang="zh-CN" altLang="en-US" sz="2800" dirty="0"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endParaRPr lang="zh-CN" altLang="en-US" sz="2800" dirty="0"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pPr marL="514350" indent="-514350"/>
            <a:endParaRPr lang="en-US" altLang="zh-CN" sz="2800" dirty="0">
              <a:solidFill>
                <a:srgbClr val="22ACEC"/>
              </a:solidFill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pPr marL="514350" indent="-514350"/>
            <a:endParaRPr lang="en-US" altLang="zh-CN" sz="2800" dirty="0">
              <a:solidFill>
                <a:srgbClr val="22ACEC"/>
              </a:solidFill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pPr marL="514350" indent="-514350"/>
            <a:endParaRPr lang="en-US" altLang="zh-CN" sz="2800" dirty="0">
              <a:solidFill>
                <a:srgbClr val="22ACEC"/>
              </a:solidFill>
              <a:latin typeface="宋体" pitchFamily="2" charset="-122"/>
              <a:ea typeface="宋体" pitchFamily="2" charset="-122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48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0487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0487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54" grpId="0" animBg="1"/>
      <p:bldP spid="104875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1" name="平行四边形 20"/>
          <p:cNvSpPr/>
          <p:nvPr/>
        </p:nvSpPr>
        <p:spPr>
          <a:xfrm>
            <a:off x="1160311" y="365425"/>
            <a:ext cx="1619959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048762" name="Rectangle 18"/>
          <p:cNvSpPr>
            <a:spLocks noChangeArrowheads="1"/>
          </p:cNvSpPr>
          <p:nvPr/>
        </p:nvSpPr>
        <p:spPr bwMode="auto">
          <a:xfrm>
            <a:off x="1652817" y="494205"/>
            <a:ext cx="698500" cy="41910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Quiz</a:t>
            </a:r>
          </a:p>
        </p:txBody>
      </p:sp>
      <p:sp>
        <p:nvSpPr>
          <p:cNvPr id="1048763" name="平行四边形 22"/>
          <p:cNvSpPr/>
          <p:nvPr/>
        </p:nvSpPr>
        <p:spPr>
          <a:xfrm>
            <a:off x="2718485" y="365426"/>
            <a:ext cx="2706131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Times New Roman" pitchFamily="18" charset="0"/>
                <a:sym typeface="Arial" panose="020B0604020202020204"/>
              </a:rPr>
              <a:t>高考小作文</a:t>
            </a:r>
          </a:p>
        </p:txBody>
      </p:sp>
      <p:pic>
        <p:nvPicPr>
          <p:cNvPr id="2097164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318228"/>
            <a:ext cx="762000" cy="746760"/>
          </a:xfrm>
          <a:prstGeom prst="rect">
            <a:avLst/>
          </a:prstGeom>
        </p:spPr>
      </p:pic>
      <p:sp>
        <p:nvSpPr>
          <p:cNvPr id="1048764" name="TextBox 11"/>
          <p:cNvSpPr txBox="1"/>
          <p:nvPr/>
        </p:nvSpPr>
        <p:spPr>
          <a:xfrm>
            <a:off x="630194" y="1455118"/>
            <a:ext cx="11259247" cy="8054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宋体" pitchFamily="2" charset="-122"/>
                <a:ea typeface="宋体" pitchFamily="2" charset="-122"/>
              </a:rPr>
              <a:t>(</a:t>
            </a:r>
            <a:r>
              <a:rPr lang="zh-CN" altLang="en-US" sz="2800" dirty="0">
                <a:latin typeface="宋体" pitchFamily="2" charset="-122"/>
                <a:ea typeface="宋体" pitchFamily="2" charset="-122"/>
              </a:rPr>
              <a:t>陕西高考书面表达</a:t>
            </a:r>
            <a:r>
              <a:rPr lang="en-US" sz="2800" dirty="0">
                <a:latin typeface="宋体" pitchFamily="2" charset="-122"/>
                <a:ea typeface="宋体" pitchFamily="2" charset="-122"/>
              </a:rPr>
              <a:t>)</a:t>
            </a:r>
            <a:r>
              <a:rPr lang="zh-CN" altLang="en-US" sz="2800" dirty="0">
                <a:latin typeface="宋体" pitchFamily="2" charset="-122"/>
                <a:ea typeface="宋体" pitchFamily="2" charset="-122"/>
              </a:rPr>
              <a:t> 我的英语掌握得非常好以至于我被选为英语老师的助手。</a:t>
            </a:r>
            <a:endParaRPr lang="en-US" altLang="zh-CN" sz="2800" dirty="0">
              <a:latin typeface="宋体" pitchFamily="2" charset="-122"/>
              <a:ea typeface="宋体" pitchFamily="2" charset="-122"/>
            </a:endParaRPr>
          </a:p>
          <a:p>
            <a:r>
              <a:rPr lang="en-US" altLang="en-US" sz="2800" dirty="0">
                <a:latin typeface="Calibri" pitchFamily="34" charset="0"/>
                <a:ea typeface="宋体" pitchFamily="2" charset="-122"/>
              </a:rPr>
              <a:t> </a:t>
            </a:r>
            <a:endParaRPr lang="zh-CN" altLang="en-US" sz="2800" dirty="0">
              <a:latin typeface="Calibri" pitchFamily="34" charset="0"/>
              <a:ea typeface="宋体" pitchFamily="2" charset="-122"/>
            </a:endParaRPr>
          </a:p>
          <a:p>
            <a:r>
              <a:rPr lang="en-US" sz="2800" dirty="0">
                <a:latin typeface="Calibri" pitchFamily="34" charset="0"/>
              </a:rPr>
              <a:t>I ____________________________________I am elected as an assistant to my English teacher.</a:t>
            </a:r>
          </a:p>
          <a:p>
            <a:endParaRPr lang="en-US" altLang="zh-CN" sz="2800" dirty="0">
              <a:latin typeface="Calibri" pitchFamily="34" charset="0"/>
            </a:endParaRPr>
          </a:p>
          <a:p>
            <a:r>
              <a:rPr lang="en-US" altLang="zh-CN" sz="2800" dirty="0">
                <a:latin typeface="Calibri" pitchFamily="34" charset="0"/>
              </a:rPr>
              <a:t>___________________________ enables me to be elected as an assistant to my English teacher. </a:t>
            </a:r>
          </a:p>
          <a:p>
            <a:endParaRPr lang="en-US" altLang="zh-CN" sz="2800" dirty="0">
              <a:latin typeface="Calibri" pitchFamily="34" charset="0"/>
            </a:endParaRPr>
          </a:p>
          <a:p>
            <a:r>
              <a:rPr lang="en-US" altLang="zh-CN" sz="2800" dirty="0">
                <a:latin typeface="Calibri" pitchFamily="34" charset="0"/>
              </a:rPr>
              <a:t>____________________________________, I </a:t>
            </a:r>
            <a:r>
              <a:rPr lang="en-US" sz="2800" dirty="0">
                <a:latin typeface="Calibri" pitchFamily="34" charset="0"/>
              </a:rPr>
              <a:t>was elected as an assistant to my English teacher.</a:t>
            </a:r>
            <a:endParaRPr lang="zh-CN" altLang="en-US" sz="2800" dirty="0">
              <a:latin typeface="Calibri" pitchFamily="34" charset="0"/>
            </a:endParaRPr>
          </a:p>
          <a:p>
            <a:endParaRPr lang="zh-CN" altLang="en-US" sz="2800" dirty="0"/>
          </a:p>
          <a:p>
            <a:endParaRPr lang="zh-CN" altLang="en-US" sz="2800" dirty="0"/>
          </a:p>
          <a:p>
            <a:endParaRPr lang="zh-CN" altLang="en-US" sz="2800" dirty="0"/>
          </a:p>
          <a:p>
            <a:r>
              <a:rPr lang="en-US" altLang="en-US" sz="2800" dirty="0">
                <a:latin typeface="宋体" pitchFamily="2" charset="-122"/>
                <a:ea typeface="宋体" pitchFamily="2" charset="-122"/>
              </a:rPr>
              <a:t> </a:t>
            </a:r>
            <a:endParaRPr lang="zh-CN" altLang="en-US" sz="2800" dirty="0">
              <a:latin typeface="宋体" pitchFamily="2" charset="-122"/>
              <a:ea typeface="宋体" pitchFamily="2" charset="-122"/>
            </a:endParaRPr>
          </a:p>
          <a:p>
            <a:pPr marL="514350" indent="-514350"/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 </a:t>
            </a:r>
          </a:p>
          <a:p>
            <a:pPr marL="514350" indent="-514350"/>
            <a:endParaRPr lang="en-US" altLang="zh-CN" sz="2800" dirty="0">
              <a:solidFill>
                <a:srgbClr val="22ACEC"/>
              </a:solidFill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pPr marL="514350" indent="-514350"/>
            <a:endParaRPr lang="en-US" altLang="zh-CN" sz="2800" dirty="0">
              <a:solidFill>
                <a:srgbClr val="22ACEC"/>
              </a:solidFill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pPr marL="514350" indent="-514350"/>
            <a:endParaRPr lang="en-US" altLang="zh-CN" sz="2800" dirty="0">
              <a:solidFill>
                <a:srgbClr val="22ACEC"/>
              </a:solidFill>
              <a:latin typeface="宋体" pitchFamily="2" charset="-122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048765" name="TextBox 8"/>
          <p:cNvSpPr txBox="1"/>
          <p:nvPr/>
        </p:nvSpPr>
        <p:spPr>
          <a:xfrm>
            <a:off x="889683" y="2713343"/>
            <a:ext cx="6635581" cy="929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have such a good command of English that</a:t>
            </a:r>
            <a:endParaRPr lang="zh-CN" altLang="en-US" sz="2800" dirty="0">
              <a:solidFill>
                <a:srgbClr val="FF000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048766" name="TextBox 9"/>
          <p:cNvSpPr txBox="1"/>
          <p:nvPr/>
        </p:nvSpPr>
        <p:spPr>
          <a:xfrm>
            <a:off x="671380" y="3940781"/>
            <a:ext cx="66355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A good command of English</a:t>
            </a:r>
            <a:endParaRPr lang="zh-CN" altLang="en-US" sz="2800" dirty="0">
              <a:solidFill>
                <a:srgbClr val="FF000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048767" name="TextBox 13"/>
          <p:cNvSpPr txBox="1"/>
          <p:nvPr/>
        </p:nvSpPr>
        <p:spPr>
          <a:xfrm>
            <a:off x="749640" y="5267073"/>
            <a:ext cx="6635581" cy="929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Equipped with a  good command of English</a:t>
            </a:r>
            <a:endParaRPr lang="zh-CN" altLang="en-US" sz="2800" dirty="0">
              <a:solidFill>
                <a:srgbClr val="FF000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48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0487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0487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61" grpId="0" animBg="1"/>
      <p:bldP spid="1048764" grpId="0"/>
      <p:bldP spid="1048765" grpId="0"/>
      <p:bldP spid="1048766" grpId="0"/>
      <p:bldP spid="104876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1" name="平行四边形 20"/>
          <p:cNvSpPr/>
          <p:nvPr/>
        </p:nvSpPr>
        <p:spPr>
          <a:xfrm>
            <a:off x="1160311" y="81214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048772" name="Rectangle 18"/>
          <p:cNvSpPr>
            <a:spLocks noChangeArrowheads="1"/>
          </p:cNvSpPr>
          <p:nvPr/>
        </p:nvSpPr>
        <p:spPr bwMode="auto">
          <a:xfrm>
            <a:off x="1652817" y="209994"/>
            <a:ext cx="1436292" cy="4308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核心词汇</a:t>
            </a:r>
            <a:endParaRPr lang="en-US" altLang="zh-CN" sz="280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cs typeface="宋体" panose="02010600030101010101" pitchFamily="2" charset="-122"/>
              <a:sym typeface="Arial" panose="020B0604020202020204"/>
            </a:endParaRPr>
          </a:p>
        </p:txBody>
      </p:sp>
      <p:sp>
        <p:nvSpPr>
          <p:cNvPr id="1048773" name="平行四边形 22"/>
          <p:cNvSpPr/>
          <p:nvPr/>
        </p:nvSpPr>
        <p:spPr>
          <a:xfrm>
            <a:off x="3750119" y="81215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097165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34017"/>
            <a:ext cx="762000" cy="746760"/>
          </a:xfrm>
          <a:prstGeom prst="rect">
            <a:avLst/>
          </a:prstGeom>
        </p:spPr>
      </p:pic>
      <p:sp>
        <p:nvSpPr>
          <p:cNvPr id="1048774" name="TextBox 11"/>
          <p:cNvSpPr txBox="1"/>
          <p:nvPr/>
        </p:nvSpPr>
        <p:spPr>
          <a:xfrm>
            <a:off x="481903" y="664272"/>
            <a:ext cx="12046742" cy="5539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3. request  </a:t>
            </a:r>
            <a:r>
              <a:rPr lang="en-US" altLang="zh-CN" sz="2800" dirty="0" err="1">
                <a:latin typeface="Calibri" pitchFamily="34" charset="0"/>
              </a:rPr>
              <a:t>vt</a:t>
            </a:r>
            <a:r>
              <a:rPr lang="en-US" altLang="zh-CN" sz="2800" dirty="0">
                <a:latin typeface="Calibri" pitchFamily="34" charset="0"/>
              </a:rPr>
              <a:t>. to ask for or ask </a:t>
            </a:r>
            <a:r>
              <a:rPr lang="en-US" altLang="zh-CN" sz="2800" dirty="0" err="1">
                <a:latin typeface="Calibri" pitchFamily="34" charset="0"/>
              </a:rPr>
              <a:t>sb</a:t>
            </a:r>
            <a:r>
              <a:rPr lang="en-US" altLang="zh-CN" sz="2800" dirty="0">
                <a:latin typeface="Calibri" pitchFamily="34" charset="0"/>
              </a:rPr>
              <a:t> to do </a:t>
            </a:r>
            <a:r>
              <a:rPr lang="en-US" altLang="zh-CN" sz="2800" dirty="0" err="1">
                <a:latin typeface="Calibri" pitchFamily="34" charset="0"/>
              </a:rPr>
              <a:t>sth</a:t>
            </a:r>
            <a:r>
              <a:rPr lang="en-US" altLang="zh-CN" sz="2800" dirty="0">
                <a:latin typeface="Calibri" pitchFamily="34" charset="0"/>
              </a:rPr>
              <a:t> in a polite or formal way</a:t>
            </a:r>
            <a:r>
              <a:rPr lang="zh-CN" altLang="en-US" sz="2800" dirty="0">
                <a:latin typeface="Calibri" pitchFamily="34" charset="0"/>
              </a:rPr>
              <a:t> </a:t>
            </a:r>
            <a:r>
              <a:rPr lang="zh-CN" altLang="en-US" sz="2800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请求；要求</a:t>
            </a:r>
            <a:endParaRPr lang="zh-CN" altLang="en-US" sz="2800" dirty="0">
              <a:latin typeface="Calibri" pitchFamily="34" charset="0"/>
            </a:endParaRPr>
          </a:p>
          <a:p>
            <a:r>
              <a:rPr lang="en-US" altLang="zh-CN" sz="2800" dirty="0">
                <a:latin typeface="Calibri" pitchFamily="34" charset="0"/>
              </a:rPr>
              <a:t>                    n. the action of asking for </a:t>
            </a:r>
            <a:r>
              <a:rPr lang="en-US" altLang="zh-CN" sz="2800" dirty="0" err="1">
                <a:latin typeface="Calibri" pitchFamily="34" charset="0"/>
              </a:rPr>
              <a:t>sth</a:t>
            </a:r>
            <a:r>
              <a:rPr lang="en-US" altLang="zh-CN" sz="2800" dirty="0">
                <a:latin typeface="Calibri" pitchFamily="34" charset="0"/>
              </a:rPr>
              <a:t> formally or politely</a:t>
            </a:r>
            <a:r>
              <a:rPr lang="zh-CN" altLang="en-US" sz="2800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 请求；要求</a:t>
            </a:r>
            <a:endParaRPr lang="en-US" altLang="zh-CN" sz="2800" dirty="0"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r>
              <a:rPr lang="en-US" altLang="zh-CN" sz="2800" dirty="0">
                <a:latin typeface="Calibri" pitchFamily="34" charset="0"/>
              </a:rPr>
              <a:t>All members of the club </a:t>
            </a:r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</a:rPr>
              <a:t>are requested to </a:t>
            </a:r>
            <a:r>
              <a:rPr lang="en-US" altLang="zh-CN" sz="2800" dirty="0">
                <a:latin typeface="Calibri" pitchFamily="34" charset="0"/>
              </a:rPr>
              <a:t>attend the annual meeting.</a:t>
            </a:r>
            <a:endParaRPr lang="zh-CN" altLang="en-US" sz="2800" dirty="0">
              <a:latin typeface="Calibri" pitchFamily="34" charset="0"/>
            </a:endParaRPr>
          </a:p>
          <a:p>
            <a:r>
              <a:rPr lang="en-US" altLang="zh-CN" sz="2800" dirty="0">
                <a:latin typeface="Calibri" pitchFamily="34" charset="0"/>
              </a:rPr>
              <a:t>I </a:t>
            </a:r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</a:rPr>
              <a:t>made a request </a:t>
            </a:r>
            <a:r>
              <a:rPr lang="en-US" altLang="zh-CN" sz="2800" dirty="0">
                <a:latin typeface="Calibri" pitchFamily="34" charset="0"/>
              </a:rPr>
              <a:t>that the students (should) be well prepared for the exam.</a:t>
            </a:r>
            <a:endParaRPr lang="zh-CN" altLang="en-US" sz="2800" dirty="0">
              <a:latin typeface="Calibri" pitchFamily="34" charset="0"/>
            </a:endParaRPr>
          </a:p>
          <a:p>
            <a:pPr marL="514350" indent="-514350"/>
            <a:r>
              <a:rPr lang="zh-CN" altLang="en-US" sz="2800" dirty="0">
                <a:solidFill>
                  <a:schemeClr val="accent1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考点必记</a:t>
            </a:r>
            <a:endParaRPr lang="en-US" altLang="zh-CN" sz="2800" dirty="0">
              <a:solidFill>
                <a:schemeClr val="accent1"/>
              </a:solidFill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r>
              <a:rPr lang="en-US" altLang="zh-CN" sz="2800" dirty="0">
                <a:latin typeface="Calibri" pitchFamily="34" charset="0"/>
              </a:rPr>
              <a:t>(1) make a request for</a:t>
            </a:r>
            <a:r>
              <a:rPr lang="zh-CN" altLang="en-US" sz="2800" dirty="0">
                <a:latin typeface="Calibri" pitchFamily="34" charset="0"/>
              </a:rPr>
              <a:t>　　</a:t>
            </a:r>
            <a:r>
              <a:rPr lang="en-US" altLang="zh-CN" sz="2800" dirty="0">
                <a:latin typeface="Calibri" pitchFamily="34" charset="0"/>
              </a:rPr>
              <a:t>	          </a:t>
            </a:r>
            <a:r>
              <a:rPr lang="zh-CN" altLang="en-US" sz="2800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请求；要求</a:t>
            </a:r>
          </a:p>
          <a:p>
            <a:r>
              <a:rPr lang="en-US" altLang="zh-CN" sz="2800" dirty="0">
                <a:latin typeface="Calibri" pitchFamily="34" charset="0"/>
              </a:rPr>
              <a:t>     at the request of sb.  	                      </a:t>
            </a:r>
            <a:r>
              <a:rPr lang="zh-CN" altLang="en-US" sz="2800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应某人的要求</a:t>
            </a:r>
          </a:p>
          <a:p>
            <a:r>
              <a:rPr lang="en-US" altLang="zh-CN" sz="2800" dirty="0">
                <a:latin typeface="Calibri" pitchFamily="34" charset="0"/>
              </a:rPr>
              <a:t>(2)request sb. to do </a:t>
            </a:r>
            <a:r>
              <a:rPr lang="en-US" altLang="zh-CN" sz="2800" dirty="0" err="1">
                <a:latin typeface="Calibri" pitchFamily="34" charset="0"/>
              </a:rPr>
              <a:t>sth</a:t>
            </a:r>
            <a:r>
              <a:rPr lang="en-US" altLang="zh-CN" sz="2800" dirty="0">
                <a:latin typeface="Calibri" pitchFamily="34" charset="0"/>
              </a:rPr>
              <a:t>.                        </a:t>
            </a:r>
            <a:r>
              <a:rPr lang="zh-CN" altLang="en-US" sz="2800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请求</a:t>
            </a:r>
            <a:r>
              <a:rPr lang="en-US" altLang="zh-CN" sz="2800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/</a:t>
            </a:r>
            <a:r>
              <a:rPr lang="zh-CN" altLang="en-US" sz="2800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要求某人做某事</a:t>
            </a:r>
          </a:p>
          <a:p>
            <a:r>
              <a:rPr lang="en-US" altLang="zh-CN" sz="2800" dirty="0">
                <a:latin typeface="Calibri" pitchFamily="34" charset="0"/>
              </a:rPr>
              <a:t>     request that...(should)do...              </a:t>
            </a:r>
            <a:r>
              <a:rPr lang="zh-CN" altLang="en-US" sz="2800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请求</a:t>
            </a:r>
            <a:r>
              <a:rPr lang="en-US" altLang="zh-CN" sz="2800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/</a:t>
            </a:r>
            <a:r>
              <a:rPr lang="zh-CN" altLang="en-US" sz="2800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要求</a:t>
            </a:r>
            <a:r>
              <a:rPr lang="en-US" altLang="zh-CN" sz="2800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……</a:t>
            </a:r>
            <a:r>
              <a:rPr lang="zh-CN" altLang="en-US" sz="2800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做某事</a:t>
            </a:r>
          </a:p>
          <a:p>
            <a:r>
              <a:rPr lang="en-US" altLang="zh-CN" sz="2800" dirty="0">
                <a:latin typeface="Calibri" pitchFamily="34" charset="0"/>
              </a:rPr>
              <a:t>     It is requested that...(should)do...  </a:t>
            </a:r>
            <a:r>
              <a:rPr lang="zh-CN" altLang="en-US" sz="2800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要求</a:t>
            </a:r>
            <a:r>
              <a:rPr lang="en-US" altLang="zh-CN" sz="2800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……</a:t>
            </a:r>
            <a:r>
              <a:rPr lang="zh-CN" altLang="en-US" sz="2800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　</a:t>
            </a:r>
            <a:endParaRPr lang="en-US" altLang="zh-CN" sz="2800" dirty="0"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pPr marL="514350" indent="-514350"/>
            <a:endParaRPr lang="en-US" altLang="zh-CN" sz="2800" dirty="0">
              <a:solidFill>
                <a:srgbClr val="22ACEC"/>
              </a:solidFill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pPr marL="514350" indent="-514350"/>
            <a:endParaRPr lang="en-US" altLang="zh-CN" sz="2800" dirty="0">
              <a:solidFill>
                <a:srgbClr val="22ACEC"/>
              </a:solidFill>
              <a:latin typeface="宋体" pitchFamily="2" charset="-122"/>
              <a:ea typeface="宋体" pitchFamily="2" charset="-122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48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0487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0487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71" grpId="0" animBg="1"/>
      <p:bldP spid="104877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8" name="平行四边形 20"/>
          <p:cNvSpPr/>
          <p:nvPr/>
        </p:nvSpPr>
        <p:spPr>
          <a:xfrm>
            <a:off x="1160311" y="365425"/>
            <a:ext cx="1619959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048779" name="Rectangle 18"/>
          <p:cNvSpPr>
            <a:spLocks noChangeArrowheads="1"/>
          </p:cNvSpPr>
          <p:nvPr/>
        </p:nvSpPr>
        <p:spPr bwMode="auto">
          <a:xfrm>
            <a:off x="1652817" y="494205"/>
            <a:ext cx="698500" cy="41910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Quiz</a:t>
            </a:r>
          </a:p>
        </p:txBody>
      </p:sp>
      <p:sp>
        <p:nvSpPr>
          <p:cNvPr id="1048780" name="平行四边形 22"/>
          <p:cNvSpPr/>
          <p:nvPr/>
        </p:nvSpPr>
        <p:spPr>
          <a:xfrm>
            <a:off x="2718486" y="365426"/>
            <a:ext cx="3015049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Times New Roman" pitchFamily="18" charset="0"/>
                <a:sym typeface="Arial" panose="020B0604020202020204"/>
              </a:rPr>
              <a:t>一句多译</a:t>
            </a:r>
          </a:p>
        </p:txBody>
      </p:sp>
      <p:pic>
        <p:nvPicPr>
          <p:cNvPr id="2097166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318228"/>
            <a:ext cx="762000" cy="746760"/>
          </a:xfrm>
          <a:prstGeom prst="rect">
            <a:avLst/>
          </a:prstGeom>
        </p:spPr>
      </p:pic>
      <p:sp>
        <p:nvSpPr>
          <p:cNvPr id="1048781" name="TextBox 11"/>
          <p:cNvSpPr txBox="1"/>
          <p:nvPr/>
        </p:nvSpPr>
        <p:spPr>
          <a:xfrm>
            <a:off x="630194" y="1245049"/>
            <a:ext cx="11761973" cy="847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宋体" pitchFamily="2" charset="-122"/>
                <a:ea typeface="宋体" pitchFamily="2" charset="-122"/>
              </a:rPr>
              <a:t>他要求我写一封推荐信。 </a:t>
            </a:r>
            <a:endParaRPr lang="en-US" altLang="zh-CN" sz="2800" dirty="0">
              <a:latin typeface="宋体" pitchFamily="2" charset="-122"/>
              <a:ea typeface="宋体" pitchFamily="2" charset="-122"/>
            </a:endParaRPr>
          </a:p>
          <a:p>
            <a:endParaRPr lang="zh-CN" altLang="en-US" sz="2800" dirty="0">
              <a:latin typeface="宋体" pitchFamily="2" charset="-122"/>
              <a:ea typeface="宋体" pitchFamily="2" charset="-122"/>
            </a:endParaRPr>
          </a:p>
          <a:p>
            <a:r>
              <a:rPr lang="en-US" sz="2800" dirty="0">
                <a:latin typeface="Calibri" pitchFamily="34" charset="0"/>
              </a:rPr>
              <a:t>(1)H</a:t>
            </a:r>
            <a:r>
              <a:rPr lang="en-US" altLang="zh-CN" sz="2800" dirty="0">
                <a:latin typeface="Calibri" pitchFamily="34" charset="0"/>
              </a:rPr>
              <a:t>e </a:t>
            </a:r>
            <a:r>
              <a:rPr lang="en-US" sz="2800" dirty="0">
                <a:latin typeface="Calibri" pitchFamily="34" charset="0"/>
              </a:rPr>
              <a:t>requested that I ____________ (write) a letter of recommendation.</a:t>
            </a:r>
          </a:p>
          <a:p>
            <a:endParaRPr lang="en-US" altLang="zh-CN" sz="2800" dirty="0">
              <a:latin typeface="Calibri" pitchFamily="34" charset="0"/>
            </a:endParaRPr>
          </a:p>
          <a:p>
            <a:r>
              <a:rPr lang="en-US" altLang="zh-CN" sz="2800" dirty="0">
                <a:latin typeface="Calibri" pitchFamily="34" charset="0"/>
              </a:rPr>
              <a:t>(2)He requested me ____________</a:t>
            </a:r>
            <a:r>
              <a:rPr lang="en-US" sz="2800" dirty="0">
                <a:latin typeface="Calibri" pitchFamily="34" charset="0"/>
              </a:rPr>
              <a:t>(write) </a:t>
            </a:r>
            <a:r>
              <a:rPr lang="en-US" altLang="zh-CN" sz="2800" dirty="0">
                <a:latin typeface="Calibri" pitchFamily="34" charset="0"/>
              </a:rPr>
              <a:t>a letter of recommendation.</a:t>
            </a:r>
          </a:p>
          <a:p>
            <a:endParaRPr lang="en-US" altLang="zh-CN" sz="2800" dirty="0">
              <a:latin typeface="Calibri" pitchFamily="34" charset="0"/>
            </a:endParaRPr>
          </a:p>
          <a:p>
            <a:r>
              <a:rPr lang="en-US" altLang="zh-CN" sz="2800" dirty="0">
                <a:latin typeface="Calibri" pitchFamily="34" charset="0"/>
              </a:rPr>
              <a:t>(3)He made a request that I ___________ </a:t>
            </a:r>
            <a:r>
              <a:rPr lang="en-US" sz="2800" dirty="0">
                <a:latin typeface="Calibri" pitchFamily="34" charset="0"/>
              </a:rPr>
              <a:t>(write) </a:t>
            </a:r>
            <a:r>
              <a:rPr lang="en-US" altLang="zh-CN" sz="2800" dirty="0">
                <a:latin typeface="Calibri" pitchFamily="34" charset="0"/>
              </a:rPr>
              <a:t>a letter of recommendation. </a:t>
            </a:r>
          </a:p>
          <a:p>
            <a:endParaRPr lang="en-US" altLang="zh-CN" sz="2800" dirty="0">
              <a:latin typeface="Calibri" pitchFamily="34" charset="0"/>
            </a:endParaRPr>
          </a:p>
          <a:p>
            <a:r>
              <a:rPr lang="en-US" altLang="zh-CN" sz="2800" dirty="0">
                <a:latin typeface="Calibri" pitchFamily="34" charset="0"/>
              </a:rPr>
              <a:t>(4)It was requested that I ____________</a:t>
            </a:r>
            <a:r>
              <a:rPr lang="en-US" sz="2800" dirty="0">
                <a:latin typeface="Calibri" pitchFamily="34" charset="0"/>
              </a:rPr>
              <a:t> (write)</a:t>
            </a:r>
            <a:r>
              <a:rPr lang="en-US" altLang="zh-CN" sz="2800" dirty="0">
                <a:latin typeface="Calibri" pitchFamily="34" charset="0"/>
              </a:rPr>
              <a:t> a letter of recommendation. </a:t>
            </a:r>
          </a:p>
          <a:p>
            <a:endParaRPr lang="en-US" altLang="zh-CN" sz="2800" dirty="0">
              <a:latin typeface="Calibri" pitchFamily="34" charset="0"/>
            </a:endParaRPr>
          </a:p>
          <a:p>
            <a:r>
              <a:rPr lang="en-US" altLang="zh-CN" sz="2800" dirty="0">
                <a:latin typeface="Calibri" pitchFamily="34" charset="0"/>
              </a:rPr>
              <a:t>(5)I was requested ___________ </a:t>
            </a:r>
            <a:r>
              <a:rPr lang="en-US" sz="2800" dirty="0">
                <a:latin typeface="Calibri" pitchFamily="34" charset="0"/>
              </a:rPr>
              <a:t>(write) </a:t>
            </a:r>
            <a:r>
              <a:rPr lang="en-US" altLang="zh-CN" sz="2800" dirty="0">
                <a:latin typeface="Calibri" pitchFamily="34" charset="0"/>
              </a:rPr>
              <a:t>a letter of recommendation. </a:t>
            </a:r>
            <a:endParaRPr lang="zh-CN" altLang="en-US" sz="2800" dirty="0">
              <a:latin typeface="Calibri" pitchFamily="34" charset="0"/>
            </a:endParaRPr>
          </a:p>
          <a:p>
            <a:endParaRPr lang="zh-CN" altLang="en-US" sz="2800" dirty="0">
              <a:latin typeface="Calibri" pitchFamily="34" charset="0"/>
            </a:endParaRPr>
          </a:p>
          <a:p>
            <a:endParaRPr lang="zh-CN" altLang="en-US" sz="2800" dirty="0"/>
          </a:p>
          <a:p>
            <a:endParaRPr lang="zh-CN" altLang="en-US" sz="2800" dirty="0"/>
          </a:p>
          <a:p>
            <a:r>
              <a:rPr lang="en-US" altLang="en-US" sz="2800" dirty="0">
                <a:latin typeface="宋体" pitchFamily="2" charset="-122"/>
                <a:ea typeface="宋体" pitchFamily="2" charset="-122"/>
              </a:rPr>
              <a:t> </a:t>
            </a:r>
            <a:endParaRPr lang="zh-CN" altLang="en-US" sz="2800" dirty="0">
              <a:latin typeface="宋体" pitchFamily="2" charset="-122"/>
              <a:ea typeface="宋体" pitchFamily="2" charset="-122"/>
            </a:endParaRPr>
          </a:p>
          <a:p>
            <a:pPr marL="514350" indent="-514350"/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 </a:t>
            </a:r>
          </a:p>
          <a:p>
            <a:pPr marL="514350" indent="-514350"/>
            <a:endParaRPr lang="en-US" altLang="zh-CN" sz="2800" dirty="0">
              <a:solidFill>
                <a:srgbClr val="22ACEC"/>
              </a:solidFill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pPr marL="514350" indent="-514350"/>
            <a:endParaRPr lang="en-US" altLang="zh-CN" sz="2800" dirty="0">
              <a:solidFill>
                <a:srgbClr val="22ACEC"/>
              </a:solidFill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pPr marL="514350" indent="-514350"/>
            <a:endParaRPr lang="en-US" altLang="zh-CN" sz="2800" dirty="0">
              <a:solidFill>
                <a:srgbClr val="22ACEC"/>
              </a:solidFill>
              <a:latin typeface="宋体" pitchFamily="2" charset="-122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048782" name="TextBox 12"/>
          <p:cNvSpPr txBox="1"/>
          <p:nvPr/>
        </p:nvSpPr>
        <p:spPr>
          <a:xfrm>
            <a:off x="4085318" y="2927089"/>
            <a:ext cx="1421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to write</a:t>
            </a:r>
            <a:endParaRPr lang="zh-CN" altLang="en-US" sz="2800" dirty="0">
              <a:solidFill>
                <a:srgbClr val="FF000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048783" name="TextBox 13"/>
          <p:cNvSpPr txBox="1"/>
          <p:nvPr/>
        </p:nvSpPr>
        <p:spPr>
          <a:xfrm>
            <a:off x="3935002" y="2111235"/>
            <a:ext cx="2380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(should) write</a:t>
            </a:r>
            <a:endParaRPr lang="zh-CN" altLang="en-US" sz="2800" dirty="0">
              <a:solidFill>
                <a:srgbClr val="FF000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048784" name="TextBox 14"/>
          <p:cNvSpPr txBox="1"/>
          <p:nvPr/>
        </p:nvSpPr>
        <p:spPr>
          <a:xfrm>
            <a:off x="4617303" y="3796615"/>
            <a:ext cx="2380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(should) write</a:t>
            </a:r>
            <a:endParaRPr lang="zh-CN" altLang="en-US" sz="2800" dirty="0">
              <a:solidFill>
                <a:srgbClr val="FF000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048785" name="TextBox 23"/>
          <p:cNvSpPr txBox="1"/>
          <p:nvPr/>
        </p:nvSpPr>
        <p:spPr>
          <a:xfrm>
            <a:off x="4419349" y="4659424"/>
            <a:ext cx="2380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(should) write</a:t>
            </a:r>
            <a:endParaRPr lang="zh-CN" altLang="en-US" sz="2800" dirty="0">
              <a:solidFill>
                <a:srgbClr val="FF000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048786" name="TextBox 24"/>
          <p:cNvSpPr txBox="1"/>
          <p:nvPr/>
        </p:nvSpPr>
        <p:spPr>
          <a:xfrm>
            <a:off x="3686427" y="5499044"/>
            <a:ext cx="2380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to write</a:t>
            </a:r>
            <a:endParaRPr lang="zh-CN" altLang="en-US" sz="2800" dirty="0">
              <a:solidFill>
                <a:srgbClr val="FF000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48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0487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0487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78" grpId="0" animBg="1"/>
      <p:bldP spid="1048781" grpId="0"/>
      <p:bldP spid="1048782" grpId="0"/>
      <p:bldP spid="1048783" grpId="0"/>
      <p:bldP spid="1048784" grpId="0"/>
      <p:bldP spid="1048785" grpId="0"/>
      <p:bldP spid="104878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0" name="平行四边形 20"/>
          <p:cNvSpPr/>
          <p:nvPr/>
        </p:nvSpPr>
        <p:spPr>
          <a:xfrm>
            <a:off x="1160311" y="81214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048791" name="Rectangle 18"/>
          <p:cNvSpPr>
            <a:spLocks noChangeArrowheads="1"/>
          </p:cNvSpPr>
          <p:nvPr/>
        </p:nvSpPr>
        <p:spPr bwMode="auto">
          <a:xfrm>
            <a:off x="1652817" y="209994"/>
            <a:ext cx="1436292" cy="4308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核心词汇</a:t>
            </a:r>
            <a:endParaRPr lang="en-US" altLang="zh-CN" sz="280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cs typeface="宋体" panose="02010600030101010101" pitchFamily="2" charset="-122"/>
              <a:sym typeface="Arial" panose="020B0604020202020204"/>
            </a:endParaRPr>
          </a:p>
        </p:txBody>
      </p:sp>
      <p:sp>
        <p:nvSpPr>
          <p:cNvPr id="1048792" name="平行四边形 22"/>
          <p:cNvSpPr/>
          <p:nvPr/>
        </p:nvSpPr>
        <p:spPr>
          <a:xfrm>
            <a:off x="3750119" y="81215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097167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34017"/>
            <a:ext cx="762000" cy="746760"/>
          </a:xfrm>
          <a:prstGeom prst="rect">
            <a:avLst/>
          </a:prstGeom>
        </p:spPr>
      </p:pic>
      <p:sp>
        <p:nvSpPr>
          <p:cNvPr id="1048793" name="TextBox 11"/>
          <p:cNvSpPr txBox="1"/>
          <p:nvPr/>
        </p:nvSpPr>
        <p:spPr>
          <a:xfrm>
            <a:off x="741404" y="824911"/>
            <a:ext cx="10911016" cy="7216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4. come up         to be mentioned or discussed </a:t>
            </a:r>
            <a:r>
              <a:rPr lang="zh-CN" altLang="en-US" sz="2800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被提及；被讨论</a:t>
            </a:r>
            <a:endParaRPr lang="en-US" altLang="zh-CN" sz="2800" dirty="0"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r>
              <a:rPr lang="en-US" altLang="zh-CN" sz="2800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             </a:t>
            </a:r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to come closer to </a:t>
            </a:r>
            <a:r>
              <a:rPr lang="en-US" altLang="zh-CN" sz="2800" dirty="0" err="1">
                <a:latin typeface="Calibri" panose="020F0502020204030204" pitchFamily="34" charset="0"/>
                <a:cs typeface="Times New Roman" pitchFamily="18" charset="0"/>
              </a:rPr>
              <a:t>sb</a:t>
            </a:r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zh-CN" altLang="en-US" sz="2800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走近</a:t>
            </a:r>
            <a:endParaRPr lang="en-US" altLang="zh-CN" sz="2800" dirty="0"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pPr>
              <a:buNone/>
            </a:pPr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The problem 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came up </a:t>
            </a:r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in the meeting.</a:t>
            </a:r>
          </a:p>
          <a:p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He 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came up </a:t>
            </a:r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and said hello to us.</a:t>
            </a:r>
          </a:p>
          <a:p>
            <a:r>
              <a:rPr lang="zh-CN" altLang="en-US" sz="2800" dirty="0">
                <a:solidFill>
                  <a:schemeClr val="accent1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归纳拓展</a:t>
            </a:r>
            <a:endParaRPr lang="en-US" altLang="zh-CN" sz="2800" dirty="0">
              <a:solidFill>
                <a:schemeClr val="accent1"/>
              </a:solidFill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come across                                </a:t>
            </a:r>
            <a:r>
              <a:rPr lang="zh-CN" altLang="en-US" sz="2800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偶然遇见；发现；被理解</a:t>
            </a:r>
            <a:r>
              <a:rPr lang="en-US" altLang="zh-CN" sz="2800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       </a:t>
            </a:r>
          </a:p>
          <a:p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come about                                 </a:t>
            </a:r>
            <a:r>
              <a:rPr lang="zh-CN" altLang="en-US" sz="2800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发生</a:t>
            </a:r>
            <a:r>
              <a:rPr lang="en-US" altLang="zh-CN" sz="2800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               </a:t>
            </a:r>
          </a:p>
          <a:p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come up with                              </a:t>
            </a:r>
            <a:r>
              <a:rPr lang="zh-CN" altLang="en-US" sz="2800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想出；提出 </a:t>
            </a:r>
            <a:endParaRPr lang="en-US" altLang="zh-CN" sz="2800" dirty="0"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come out                                      </a:t>
            </a:r>
            <a:r>
              <a:rPr lang="zh-CN" altLang="en-US" sz="2800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出版；开花</a:t>
            </a:r>
            <a:endParaRPr lang="en-US" altLang="zh-CN" sz="2800" dirty="0"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come over                                    </a:t>
            </a:r>
            <a:r>
              <a:rPr lang="zh-CN" altLang="en-US" sz="2800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从一地到另一地</a:t>
            </a:r>
            <a:endParaRPr lang="en-US" altLang="zh-CN" sz="2800" dirty="0"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come at                                        </a:t>
            </a:r>
            <a:r>
              <a:rPr lang="zh-CN" altLang="en-US" sz="2800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攻击</a:t>
            </a:r>
            <a:endParaRPr lang="en-US" altLang="zh-CN" sz="2800" dirty="0"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come to                                        </a:t>
            </a:r>
            <a:r>
              <a:rPr lang="zh-CN" altLang="en-US" sz="2800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达到；苏醒</a:t>
            </a:r>
            <a:endParaRPr lang="en-US" altLang="zh-CN" sz="2800" dirty="0"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when it comes to (doing) </a:t>
            </a:r>
            <a:r>
              <a:rPr lang="en-US" altLang="zh-CN" sz="2800" dirty="0" err="1">
                <a:latin typeface="Calibri" panose="020F0502020204030204" pitchFamily="34" charset="0"/>
                <a:cs typeface="Times New Roman" pitchFamily="18" charset="0"/>
              </a:rPr>
              <a:t>sth</a:t>
            </a:r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   </a:t>
            </a:r>
            <a:r>
              <a:rPr lang="zh-CN" altLang="en-US" sz="2800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当谈及</a:t>
            </a:r>
            <a:r>
              <a:rPr lang="en-US" altLang="zh-CN" sz="2800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……</a:t>
            </a:r>
          </a:p>
          <a:p>
            <a:endParaRPr lang="zh-CN" altLang="en-US" sz="2800" dirty="0"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pPr marL="514350" indent="-514350"/>
            <a:endParaRPr lang="en-US" altLang="zh-CN" sz="2800" dirty="0"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pPr marL="514350" indent="-514350"/>
            <a:endParaRPr lang="en-US" altLang="zh-CN" sz="2800" dirty="0"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pPr marL="514350" indent="-514350"/>
            <a:endParaRPr lang="en-US" altLang="zh-CN" sz="2800" dirty="0">
              <a:latin typeface="宋体" pitchFamily="2" charset="-122"/>
              <a:ea typeface="宋体" pitchFamily="2" charset="-122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48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0487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0487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91" grpId="0"/>
      <p:bldP spid="104879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7" name="平行四边形 20"/>
          <p:cNvSpPr/>
          <p:nvPr/>
        </p:nvSpPr>
        <p:spPr>
          <a:xfrm>
            <a:off x="1160312" y="365425"/>
            <a:ext cx="131104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048798" name="Rectangle 18"/>
          <p:cNvSpPr>
            <a:spLocks noChangeArrowheads="1"/>
          </p:cNvSpPr>
          <p:nvPr/>
        </p:nvSpPr>
        <p:spPr bwMode="auto">
          <a:xfrm>
            <a:off x="1467462" y="494205"/>
            <a:ext cx="698501" cy="41910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Quiz</a:t>
            </a:r>
          </a:p>
        </p:txBody>
      </p:sp>
      <p:sp>
        <p:nvSpPr>
          <p:cNvPr id="1048799" name="平行四边形 22"/>
          <p:cNvSpPr/>
          <p:nvPr/>
        </p:nvSpPr>
        <p:spPr>
          <a:xfrm>
            <a:off x="2347785" y="377783"/>
            <a:ext cx="4609069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Times New Roman" pitchFamily="18" charset="0"/>
                <a:sym typeface="Arial" panose="020B0604020202020204"/>
              </a:rPr>
              <a:t>写出</a:t>
            </a:r>
            <a:r>
              <a:rPr lang="en-US" altLang="zh-CN" sz="2800" dirty="0">
                <a:solidFill>
                  <a:schemeClr val="bg1"/>
                </a:solidFill>
                <a:latin typeface="Calibri" pitchFamily="34" charset="0"/>
                <a:ea typeface="宋体" pitchFamily="2" charset="-122"/>
                <a:cs typeface="Times New Roman" pitchFamily="18" charset="0"/>
                <a:sym typeface="Arial" panose="020B0604020202020204"/>
              </a:rPr>
              <a:t>come up</a:t>
            </a:r>
            <a:r>
              <a:rPr lang="zh-CN" altLang="en-US" sz="2800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Times New Roman" pitchFamily="18" charset="0"/>
                <a:sym typeface="Arial" panose="020B0604020202020204"/>
              </a:rPr>
              <a:t>的含义</a:t>
            </a:r>
          </a:p>
        </p:txBody>
      </p:sp>
      <p:pic>
        <p:nvPicPr>
          <p:cNvPr id="2097168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318228"/>
            <a:ext cx="762000" cy="746760"/>
          </a:xfrm>
          <a:prstGeom prst="rect">
            <a:avLst/>
          </a:prstGeom>
        </p:spPr>
      </p:pic>
      <p:sp>
        <p:nvSpPr>
          <p:cNvPr id="1048800" name="TextBox 11"/>
          <p:cNvSpPr txBox="1"/>
          <p:nvPr/>
        </p:nvSpPr>
        <p:spPr>
          <a:xfrm>
            <a:off x="630195" y="1245049"/>
            <a:ext cx="11022228" cy="12245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(1)—Alvin, are you coming with us?</a:t>
            </a:r>
            <a:endParaRPr lang="zh-CN" altLang="en-US" sz="2800" dirty="0">
              <a:latin typeface="Calibri" pitchFamily="34" charset="0"/>
            </a:endParaRPr>
          </a:p>
          <a:p>
            <a:r>
              <a:rPr lang="en-US" sz="2800" dirty="0">
                <a:latin typeface="Calibri" pitchFamily="34" charset="0"/>
              </a:rPr>
              <a:t>—I’d love to, but something unexpected has come up.     ____________</a:t>
            </a:r>
          </a:p>
          <a:p>
            <a:r>
              <a:rPr lang="en-US" sz="2800" dirty="0">
                <a:latin typeface="Calibri" pitchFamily="34" charset="0"/>
              </a:rPr>
              <a:t>(2)The little boy came up to the stranger and showed him how to get to the police station.                                                                     ____________                                                                                        </a:t>
            </a:r>
          </a:p>
          <a:p>
            <a:r>
              <a:rPr lang="en-US" sz="2800" dirty="0">
                <a:latin typeface="Calibri" pitchFamily="34" charset="0"/>
              </a:rPr>
              <a:t>(3)As soon as the project came up at the meeting, it attracted many people’s attention.                                                                    ____________</a:t>
            </a:r>
          </a:p>
          <a:p>
            <a:r>
              <a:rPr lang="en-US" sz="2800" dirty="0">
                <a:latin typeface="Calibri" pitchFamily="34" charset="0"/>
              </a:rPr>
              <a:t>(4)When the moon came up, the young people began their celebration.                                                                                                                 </a:t>
            </a:r>
          </a:p>
          <a:p>
            <a:r>
              <a:rPr lang="en-US" sz="2800" dirty="0">
                <a:latin typeface="Calibri" pitchFamily="34" charset="0"/>
              </a:rPr>
              <a:t>                                                                                                     ____________</a:t>
            </a:r>
          </a:p>
          <a:p>
            <a:r>
              <a:rPr lang="en-US" sz="2800" dirty="0">
                <a:latin typeface="Calibri" pitchFamily="34" charset="0"/>
              </a:rPr>
              <a:t>(5)I planted some seeds in the yard. But they failed to come up.  </a:t>
            </a:r>
          </a:p>
          <a:p>
            <a:r>
              <a:rPr lang="en-US" sz="2800" dirty="0">
                <a:latin typeface="Calibri" pitchFamily="34" charset="0"/>
              </a:rPr>
              <a:t>                                                                                                     ____________</a:t>
            </a:r>
            <a:endParaRPr lang="zh-CN" altLang="en-US" sz="2800" dirty="0">
              <a:latin typeface="Calibri" pitchFamily="34" charset="0"/>
            </a:endParaRPr>
          </a:p>
          <a:p>
            <a:endParaRPr lang="en-US" sz="2800" dirty="0">
              <a:latin typeface="Calibri" pitchFamily="34" charset="0"/>
            </a:endParaRPr>
          </a:p>
          <a:p>
            <a:endParaRPr lang="zh-CN" altLang="en-US" sz="2800" dirty="0">
              <a:latin typeface="Calibri" pitchFamily="34" charset="0"/>
            </a:endParaRPr>
          </a:p>
          <a:p>
            <a:endParaRPr lang="zh-CN" altLang="en-US" sz="2800" dirty="0"/>
          </a:p>
          <a:p>
            <a:endParaRPr lang="zh-CN" altLang="en-US" sz="2800" dirty="0"/>
          </a:p>
          <a:p>
            <a:endParaRPr lang="zh-CN" altLang="en-US" sz="2800" dirty="0"/>
          </a:p>
          <a:p>
            <a:endParaRPr lang="zh-CN" altLang="en-US" sz="2800" dirty="0">
              <a:latin typeface="Calibri" pitchFamily="34" charset="0"/>
            </a:endParaRPr>
          </a:p>
          <a:p>
            <a:endParaRPr lang="zh-CN" altLang="en-US" sz="2800" dirty="0"/>
          </a:p>
          <a:p>
            <a:endParaRPr lang="zh-CN" altLang="en-US" sz="2800" dirty="0"/>
          </a:p>
          <a:p>
            <a:endParaRPr lang="zh-CN" altLang="en-US" sz="2800" dirty="0"/>
          </a:p>
          <a:p>
            <a:r>
              <a:rPr lang="en-US" altLang="en-US" sz="2800" dirty="0">
                <a:latin typeface="宋体" pitchFamily="2" charset="-122"/>
                <a:ea typeface="宋体" pitchFamily="2" charset="-122"/>
              </a:rPr>
              <a:t> </a:t>
            </a:r>
            <a:endParaRPr lang="zh-CN" altLang="en-US" sz="2800" dirty="0">
              <a:latin typeface="宋体" pitchFamily="2" charset="-122"/>
              <a:ea typeface="宋体" pitchFamily="2" charset="-122"/>
            </a:endParaRPr>
          </a:p>
          <a:p>
            <a:pPr marL="514350" indent="-514350"/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 </a:t>
            </a:r>
          </a:p>
          <a:p>
            <a:pPr marL="514350" indent="-514350"/>
            <a:endParaRPr lang="en-US" altLang="zh-CN" sz="2800" dirty="0">
              <a:solidFill>
                <a:srgbClr val="22ACEC"/>
              </a:solidFill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pPr marL="514350" indent="-514350"/>
            <a:endParaRPr lang="en-US" altLang="zh-CN" sz="2800" dirty="0">
              <a:solidFill>
                <a:srgbClr val="22ACEC"/>
              </a:solidFill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pPr marL="514350" indent="-514350"/>
            <a:endParaRPr lang="en-US" altLang="zh-CN" sz="2800" dirty="0">
              <a:solidFill>
                <a:srgbClr val="22ACEC"/>
              </a:solidFill>
              <a:latin typeface="宋体" pitchFamily="2" charset="-122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048801" name="Rectangle 7"/>
          <p:cNvSpPr>
            <a:spLocks noChangeArrowheads="1"/>
          </p:cNvSpPr>
          <p:nvPr/>
        </p:nvSpPr>
        <p:spPr bwMode="auto">
          <a:xfrm>
            <a:off x="9344111" y="1550902"/>
            <a:ext cx="9060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发生</a:t>
            </a:r>
          </a:p>
        </p:txBody>
      </p:sp>
      <p:sp>
        <p:nvSpPr>
          <p:cNvPr id="1048802" name="Rectangle 8"/>
          <p:cNvSpPr>
            <a:spLocks noChangeArrowheads="1"/>
          </p:cNvSpPr>
          <p:nvPr/>
        </p:nvSpPr>
        <p:spPr bwMode="auto">
          <a:xfrm>
            <a:off x="9357198" y="2458651"/>
            <a:ext cx="9060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走近</a:t>
            </a:r>
          </a:p>
        </p:txBody>
      </p:sp>
      <p:sp>
        <p:nvSpPr>
          <p:cNvPr id="1048803" name="Rectangle 9"/>
          <p:cNvSpPr>
            <a:spLocks noChangeArrowheads="1"/>
          </p:cNvSpPr>
          <p:nvPr/>
        </p:nvSpPr>
        <p:spPr bwMode="auto">
          <a:xfrm>
            <a:off x="9313347" y="3328988"/>
            <a:ext cx="126669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被提出</a:t>
            </a:r>
          </a:p>
        </p:txBody>
      </p:sp>
      <p:sp>
        <p:nvSpPr>
          <p:cNvPr id="1048804" name="Rectangle 5"/>
          <p:cNvSpPr>
            <a:spLocks noChangeArrowheads="1"/>
          </p:cNvSpPr>
          <p:nvPr/>
        </p:nvSpPr>
        <p:spPr bwMode="auto">
          <a:xfrm>
            <a:off x="9422500" y="4212452"/>
            <a:ext cx="9060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80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升起</a:t>
            </a:r>
          </a:p>
        </p:txBody>
      </p:sp>
      <p:sp>
        <p:nvSpPr>
          <p:cNvPr id="1048805" name="Rectangle 6"/>
          <p:cNvSpPr>
            <a:spLocks noChangeArrowheads="1"/>
          </p:cNvSpPr>
          <p:nvPr/>
        </p:nvSpPr>
        <p:spPr bwMode="auto">
          <a:xfrm>
            <a:off x="9513201" y="5041214"/>
            <a:ext cx="9060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800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发芽</a:t>
            </a:r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48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0487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0487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97" grpId="0" animBg="1"/>
      <p:bldP spid="1048800" grpId="0"/>
      <p:bldP spid="1048801" grpId="0"/>
      <p:bldP spid="1048802" grpId="0"/>
      <p:bldP spid="1048803" grpId="0"/>
      <p:bldP spid="1048804" grpId="0"/>
      <p:bldP spid="104880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9" name="平行四边形 20"/>
          <p:cNvSpPr/>
          <p:nvPr/>
        </p:nvSpPr>
        <p:spPr>
          <a:xfrm>
            <a:off x="1160311" y="81214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048810" name="Rectangle 18"/>
          <p:cNvSpPr>
            <a:spLocks noChangeArrowheads="1"/>
          </p:cNvSpPr>
          <p:nvPr/>
        </p:nvSpPr>
        <p:spPr bwMode="auto">
          <a:xfrm>
            <a:off x="1652817" y="209994"/>
            <a:ext cx="1436292" cy="4308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核心词汇</a:t>
            </a:r>
            <a:endParaRPr lang="en-US" altLang="zh-CN" sz="280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cs typeface="宋体" panose="02010600030101010101" pitchFamily="2" charset="-122"/>
              <a:sym typeface="Arial" panose="020B0604020202020204"/>
            </a:endParaRPr>
          </a:p>
        </p:txBody>
      </p:sp>
      <p:sp>
        <p:nvSpPr>
          <p:cNvPr id="1048811" name="平行四边形 22"/>
          <p:cNvSpPr/>
          <p:nvPr/>
        </p:nvSpPr>
        <p:spPr>
          <a:xfrm>
            <a:off x="3750119" y="81215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097169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34017"/>
            <a:ext cx="762000" cy="746760"/>
          </a:xfrm>
          <a:prstGeom prst="rect">
            <a:avLst/>
          </a:prstGeom>
        </p:spPr>
      </p:pic>
      <p:sp>
        <p:nvSpPr>
          <p:cNvPr id="1048812" name="TextBox 11"/>
          <p:cNvSpPr txBox="1"/>
          <p:nvPr/>
        </p:nvSpPr>
        <p:spPr>
          <a:xfrm>
            <a:off x="548022" y="1356262"/>
            <a:ext cx="11180781" cy="5539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5. make use of </a:t>
            </a:r>
            <a:r>
              <a:rPr lang="zh-CN" altLang="en-US" sz="2800" b="1" dirty="0"/>
              <a:t>　</a:t>
            </a:r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to take advantage of</a:t>
            </a:r>
            <a:r>
              <a:rPr lang="zh-CN" altLang="en-US" sz="2800" dirty="0">
                <a:latin typeface="Calibri" panose="020F0502020204030204" pitchFamily="34" charset="0"/>
                <a:cs typeface="Times New Roman" pitchFamily="18" charset="0"/>
              </a:rPr>
              <a:t>；</a:t>
            </a:r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to use </a:t>
            </a:r>
            <a:r>
              <a:rPr lang="en-US" altLang="zh-CN" sz="2800" dirty="0" err="1">
                <a:latin typeface="Calibri" panose="020F0502020204030204" pitchFamily="34" charset="0"/>
                <a:cs typeface="Times New Roman" pitchFamily="18" charset="0"/>
              </a:rPr>
              <a:t>sth</a:t>
            </a:r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zh-CN" altLang="en-US" sz="2800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利用；使用</a:t>
            </a:r>
          </a:p>
          <a:p>
            <a:pPr>
              <a:buNone/>
            </a:pPr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We must 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make use of </a:t>
            </a:r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every minute to study.</a:t>
            </a:r>
          </a:p>
          <a:p>
            <a:endParaRPr lang="en-US" altLang="zh-CN" sz="2800" dirty="0">
              <a:latin typeface="Calibri" panose="020F0502020204030204" pitchFamily="34" charset="0"/>
              <a:cs typeface="Times New Roman" pitchFamily="18" charset="0"/>
            </a:endParaRPr>
          </a:p>
          <a:p>
            <a:r>
              <a:rPr lang="zh-CN" altLang="en-US" sz="2800" dirty="0">
                <a:solidFill>
                  <a:schemeClr val="accent1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归纳拓展</a:t>
            </a:r>
            <a:endParaRPr lang="en-US" altLang="zh-CN" sz="2800" dirty="0">
              <a:solidFill>
                <a:schemeClr val="accent1"/>
              </a:solidFill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(1) make full/good use of	           </a:t>
            </a:r>
            <a:r>
              <a:rPr lang="zh-CN" altLang="en-US" sz="2800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充分、好好利用</a:t>
            </a:r>
          </a:p>
          <a:p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     make the best/most of  	</a:t>
            </a:r>
            <a:r>
              <a:rPr lang="zh-CN" altLang="en-US" sz="2800" dirty="0">
                <a:latin typeface="Calibri" panose="020F0502020204030204" pitchFamily="34" charset="0"/>
                <a:cs typeface="Times New Roman" pitchFamily="18" charset="0"/>
              </a:rPr>
              <a:t>最好、很大程度上</a:t>
            </a:r>
            <a:r>
              <a:rPr lang="zh-CN" altLang="en-US" sz="2800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利用</a:t>
            </a:r>
          </a:p>
          <a:p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     take (full) advantage of  	</a:t>
            </a:r>
            <a:r>
              <a:rPr lang="en-US" altLang="zh-CN" sz="2800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(</a:t>
            </a:r>
            <a:r>
              <a:rPr lang="zh-CN" altLang="en-US" sz="2800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充分</a:t>
            </a:r>
            <a:r>
              <a:rPr lang="en-US" altLang="zh-CN" sz="2800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)</a:t>
            </a:r>
            <a:r>
              <a:rPr lang="zh-CN" altLang="en-US" sz="2800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利用</a:t>
            </a:r>
          </a:p>
          <a:p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(2) come into use                          </a:t>
            </a:r>
            <a:r>
              <a:rPr lang="zh-CN" altLang="en-US" sz="2800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开始被使用</a:t>
            </a:r>
          </a:p>
          <a:p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      put...into use  	                       </a:t>
            </a:r>
            <a:r>
              <a:rPr lang="zh-CN" altLang="en-US" sz="2800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使用</a:t>
            </a:r>
          </a:p>
          <a:p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      be of great use  	            </a:t>
            </a:r>
            <a:r>
              <a:rPr lang="zh-CN" altLang="en-US" sz="2800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很有用</a:t>
            </a:r>
          </a:p>
          <a:p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      It is no use doing </a:t>
            </a:r>
            <a:r>
              <a:rPr lang="en-US" altLang="zh-CN" sz="2800" dirty="0" err="1">
                <a:latin typeface="Calibri" panose="020F0502020204030204" pitchFamily="34" charset="0"/>
                <a:cs typeface="Times New Roman" pitchFamily="18" charset="0"/>
              </a:rPr>
              <a:t>sth</a:t>
            </a:r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.              </a:t>
            </a:r>
            <a:r>
              <a:rPr lang="zh-CN" altLang="en-US" sz="2800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做</a:t>
            </a:r>
            <a:r>
              <a:rPr lang="en-US" altLang="zh-CN" sz="2800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……</a:t>
            </a:r>
            <a:r>
              <a:rPr lang="zh-CN" altLang="en-US" sz="2800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是没用的。</a:t>
            </a:r>
            <a:endParaRPr lang="en-US" altLang="zh-CN" sz="2800" dirty="0"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pPr marL="514350" indent="-514350"/>
            <a:endParaRPr lang="en-US" altLang="zh-CN" sz="2800" dirty="0">
              <a:solidFill>
                <a:srgbClr val="22ACEC"/>
              </a:solidFill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pPr marL="514350" indent="-514350"/>
            <a:endParaRPr lang="en-US" altLang="zh-CN" sz="2800" dirty="0">
              <a:solidFill>
                <a:srgbClr val="22ACEC"/>
              </a:solidFill>
              <a:latin typeface="宋体" pitchFamily="2" charset="-122"/>
              <a:ea typeface="宋体" pitchFamily="2" charset="-122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48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0488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0488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09" grpId="0" animBg="1"/>
      <p:bldP spid="10488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椭圆 13"/>
          <p:cNvSpPr/>
          <p:nvPr/>
        </p:nvSpPr>
        <p:spPr>
          <a:xfrm>
            <a:off x="1425981" y="3225437"/>
            <a:ext cx="2199969" cy="2199969"/>
          </a:xfrm>
          <a:prstGeom prst="ellipse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048587" name="平行四边形 5"/>
          <p:cNvSpPr/>
          <p:nvPr/>
        </p:nvSpPr>
        <p:spPr>
          <a:xfrm>
            <a:off x="2088305" y="964891"/>
            <a:ext cx="5461670" cy="925033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048588" name="椭圆 3"/>
          <p:cNvSpPr/>
          <p:nvPr/>
        </p:nvSpPr>
        <p:spPr bwMode="auto">
          <a:xfrm>
            <a:off x="1599456" y="3398913"/>
            <a:ext cx="1853017" cy="1853016"/>
          </a:xfrm>
          <a:prstGeom prst="ellipse">
            <a:avLst/>
          </a:prstGeom>
          <a:blipFill rotWithShape="1">
            <a:blip r:embed="rId3" cstate="print"/>
            <a:stretch>
              <a:fillRect/>
            </a:stretch>
          </a:blipFill>
          <a:ln>
            <a:noFill/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121899" tIns="60949" rIns="121899" bIns="60949" numCol="1" rtlCol="0" anchor="t" anchorCtr="0" compatLnSpc="1"/>
          <a:lstStyle/>
          <a:p>
            <a:pPr defTabSz="913765"/>
            <a:endParaRPr lang="zh-CN" altLang="en-US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048589" name="Rectangle 18"/>
          <p:cNvSpPr>
            <a:spLocks noChangeArrowheads="1"/>
          </p:cNvSpPr>
          <p:nvPr/>
        </p:nvSpPr>
        <p:spPr bwMode="auto">
          <a:xfrm>
            <a:off x="2478246" y="1162766"/>
            <a:ext cx="4624664" cy="36933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M1Unit2 English around the world</a:t>
            </a:r>
          </a:p>
        </p:txBody>
      </p:sp>
      <p:cxnSp>
        <p:nvCxnSpPr>
          <p:cNvPr id="3145728" name="直接连接符 7"/>
          <p:cNvCxnSpPr>
            <a:cxnSpLocks/>
          </p:cNvCxnSpPr>
          <p:nvPr/>
        </p:nvCxnSpPr>
        <p:spPr>
          <a:xfrm>
            <a:off x="3909870" y="2778768"/>
            <a:ext cx="0" cy="3094074"/>
          </a:xfrm>
          <a:prstGeom prst="line">
            <a:avLst/>
          </a:prstGeom>
          <a:ln w="28575">
            <a:solidFill>
              <a:srgbClr val="22AC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590" name="文本框 9"/>
          <p:cNvSpPr txBox="1"/>
          <p:nvPr/>
        </p:nvSpPr>
        <p:spPr>
          <a:xfrm>
            <a:off x="4193791" y="3545107"/>
            <a:ext cx="6606002" cy="219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dirty="0">
                <a:latin typeface="Calibri" panose="020F0502020204030204" pitchFamily="34" charset="0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New Words  and Expressions</a:t>
            </a:r>
          </a:p>
          <a:p>
            <a:pPr>
              <a:lnSpc>
                <a:spcPct val="150000"/>
              </a:lnSpc>
            </a:pPr>
            <a:endParaRPr lang="en-US" altLang="zh-CN" sz="1400" dirty="0">
              <a:solidFill>
                <a:schemeClr val="bg2">
                  <a:lumMod val="50000"/>
                </a:schemeClr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048591" name="平行四边形 10"/>
          <p:cNvSpPr/>
          <p:nvPr/>
        </p:nvSpPr>
        <p:spPr>
          <a:xfrm>
            <a:off x="1399310" y="1063913"/>
            <a:ext cx="745738" cy="739515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048592" name="平行四边形 11"/>
          <p:cNvSpPr/>
          <p:nvPr/>
        </p:nvSpPr>
        <p:spPr>
          <a:xfrm>
            <a:off x="7501187" y="1067981"/>
            <a:ext cx="745738" cy="739515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6" name="平行四边形 20"/>
          <p:cNvSpPr/>
          <p:nvPr/>
        </p:nvSpPr>
        <p:spPr>
          <a:xfrm>
            <a:off x="1160311" y="365425"/>
            <a:ext cx="1619959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048817" name="Rectangle 18"/>
          <p:cNvSpPr>
            <a:spLocks noChangeArrowheads="1"/>
          </p:cNvSpPr>
          <p:nvPr/>
        </p:nvSpPr>
        <p:spPr bwMode="auto">
          <a:xfrm>
            <a:off x="1652817" y="494205"/>
            <a:ext cx="698500" cy="41910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Quiz</a:t>
            </a:r>
          </a:p>
        </p:txBody>
      </p:sp>
      <p:sp>
        <p:nvSpPr>
          <p:cNvPr id="1048818" name="平行四边形 22"/>
          <p:cNvSpPr/>
          <p:nvPr/>
        </p:nvSpPr>
        <p:spPr>
          <a:xfrm>
            <a:off x="2718486" y="365426"/>
            <a:ext cx="3941806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Times New Roman" pitchFamily="18" charset="0"/>
                <a:sym typeface="Arial" panose="020B0604020202020204"/>
              </a:rPr>
              <a:t>一句多译</a:t>
            </a:r>
          </a:p>
        </p:txBody>
      </p:sp>
      <p:pic>
        <p:nvPicPr>
          <p:cNvPr id="2097170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318228"/>
            <a:ext cx="762000" cy="746760"/>
          </a:xfrm>
          <a:prstGeom prst="rect">
            <a:avLst/>
          </a:prstGeom>
        </p:spPr>
      </p:pic>
      <p:sp>
        <p:nvSpPr>
          <p:cNvPr id="1048819" name="TextBox 11"/>
          <p:cNvSpPr txBox="1"/>
          <p:nvPr/>
        </p:nvSpPr>
        <p:spPr>
          <a:xfrm>
            <a:off x="630195" y="1578688"/>
            <a:ext cx="11022228" cy="7216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充分利用水资源是每个人的责任。 </a:t>
            </a:r>
            <a:endParaRPr lang="en-US" altLang="zh-CN" sz="2800" b="1" dirty="0">
              <a:latin typeface="宋体" pitchFamily="2" charset="-122"/>
              <a:ea typeface="宋体" pitchFamily="2" charset="-122"/>
            </a:endParaRPr>
          </a:p>
          <a:p>
            <a:endParaRPr lang="zh-CN" altLang="en-US" sz="2800" dirty="0"/>
          </a:p>
          <a:p>
            <a:r>
              <a:rPr lang="en-US" sz="2800" dirty="0">
                <a:latin typeface="Calibri" pitchFamily="34" charset="0"/>
              </a:rPr>
              <a:t>(1)It’s everyone’s duty to ________________________________.</a:t>
            </a:r>
          </a:p>
          <a:p>
            <a:endParaRPr lang="en-US" sz="2800" dirty="0">
              <a:latin typeface="Calibri" pitchFamily="34" charset="0"/>
            </a:endParaRPr>
          </a:p>
          <a:p>
            <a:r>
              <a:rPr lang="en-US" sz="2800" dirty="0">
                <a:latin typeface="Calibri" pitchFamily="34" charset="0"/>
              </a:rPr>
              <a:t>(2)It’s everyone’s duty to ________________________________.</a:t>
            </a:r>
            <a:endParaRPr lang="zh-CN" altLang="en-US" sz="2800" dirty="0">
              <a:latin typeface="Calibri" pitchFamily="34" charset="0"/>
            </a:endParaRPr>
          </a:p>
          <a:p>
            <a:endParaRPr lang="en-US" sz="2800" dirty="0">
              <a:latin typeface="Calibri" pitchFamily="34" charset="0"/>
            </a:endParaRPr>
          </a:p>
          <a:p>
            <a:r>
              <a:rPr lang="en-US" sz="2800" dirty="0">
                <a:latin typeface="Calibri" pitchFamily="34" charset="0"/>
              </a:rPr>
              <a:t>(3)It’s everyone’s responsibility to ____________________________.</a:t>
            </a:r>
          </a:p>
          <a:p>
            <a:endParaRPr lang="zh-CN" altLang="en-US" sz="2800" dirty="0">
              <a:latin typeface="Calibri" pitchFamily="34" charset="0"/>
            </a:endParaRPr>
          </a:p>
          <a:p>
            <a:r>
              <a:rPr lang="en-US" sz="2800" dirty="0">
                <a:latin typeface="Calibri" pitchFamily="34" charset="0"/>
              </a:rPr>
              <a:t>(4)It’s everyone’s responsibility to ____________________________.</a:t>
            </a:r>
            <a:endParaRPr lang="zh-CN" altLang="en-US" sz="2800" dirty="0">
              <a:latin typeface="Calibri" pitchFamily="34" charset="0"/>
            </a:endParaRPr>
          </a:p>
          <a:p>
            <a:endParaRPr lang="zh-CN" altLang="en-US" sz="2800" dirty="0"/>
          </a:p>
          <a:p>
            <a:endParaRPr lang="zh-CN" altLang="en-US" sz="2800" dirty="0"/>
          </a:p>
          <a:p>
            <a:endParaRPr lang="zh-CN" altLang="en-US" sz="2800" dirty="0"/>
          </a:p>
          <a:p>
            <a:r>
              <a:rPr lang="en-US" altLang="en-US" sz="2800" dirty="0">
                <a:latin typeface="宋体" pitchFamily="2" charset="-122"/>
                <a:ea typeface="宋体" pitchFamily="2" charset="-122"/>
              </a:rPr>
              <a:t> </a:t>
            </a:r>
            <a:endParaRPr lang="zh-CN" altLang="en-US" sz="2800" dirty="0">
              <a:latin typeface="宋体" pitchFamily="2" charset="-122"/>
              <a:ea typeface="宋体" pitchFamily="2" charset="-122"/>
            </a:endParaRPr>
          </a:p>
          <a:p>
            <a:pPr marL="514350" indent="-514350"/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 </a:t>
            </a:r>
          </a:p>
          <a:p>
            <a:pPr marL="514350" indent="-514350"/>
            <a:endParaRPr lang="en-US" altLang="zh-CN" sz="2800" dirty="0">
              <a:solidFill>
                <a:srgbClr val="22ACEC"/>
              </a:solidFill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pPr marL="514350" indent="-514350"/>
            <a:endParaRPr lang="en-US" altLang="zh-CN" sz="2800" dirty="0">
              <a:solidFill>
                <a:srgbClr val="22ACEC"/>
              </a:solidFill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pPr marL="514350" indent="-514350"/>
            <a:endParaRPr lang="en-US" altLang="zh-CN" sz="2800" dirty="0">
              <a:solidFill>
                <a:srgbClr val="22ACEC"/>
              </a:solidFill>
              <a:latin typeface="宋体" pitchFamily="2" charset="-122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048820" name="Rectangle 7"/>
          <p:cNvSpPr>
            <a:spLocks noChangeArrowheads="1"/>
          </p:cNvSpPr>
          <p:nvPr/>
        </p:nvSpPr>
        <p:spPr bwMode="auto">
          <a:xfrm>
            <a:off x="5821784" y="4117258"/>
            <a:ext cx="4564381" cy="51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take full advantage of water</a:t>
            </a:r>
          </a:p>
        </p:txBody>
      </p:sp>
      <p:sp>
        <p:nvSpPr>
          <p:cNvPr id="1048821" name="Rectangle 8"/>
          <p:cNvSpPr>
            <a:spLocks noChangeArrowheads="1"/>
          </p:cNvSpPr>
          <p:nvPr/>
        </p:nvSpPr>
        <p:spPr bwMode="auto">
          <a:xfrm>
            <a:off x="4829639" y="2392930"/>
            <a:ext cx="3929380" cy="51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</a:rPr>
              <a:t>make the most of water</a:t>
            </a:r>
            <a:endParaRPr lang="zh-CN" altLang="en-US" sz="28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048822" name="Rectangle 9"/>
          <p:cNvSpPr>
            <a:spLocks noChangeArrowheads="1"/>
          </p:cNvSpPr>
          <p:nvPr/>
        </p:nvSpPr>
        <p:spPr bwMode="auto">
          <a:xfrm>
            <a:off x="4829639" y="3272181"/>
            <a:ext cx="3802380" cy="51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</a:rPr>
              <a:t>make the best of water</a:t>
            </a:r>
            <a:endParaRPr lang="zh-CN" altLang="en-US" sz="28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048823" name="Rectangle 8"/>
          <p:cNvSpPr>
            <a:spLocks noChangeArrowheads="1"/>
          </p:cNvSpPr>
          <p:nvPr/>
        </p:nvSpPr>
        <p:spPr bwMode="auto">
          <a:xfrm>
            <a:off x="5821784" y="4949656"/>
            <a:ext cx="4640580" cy="51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</a:rPr>
              <a:t>make good/full use of water</a:t>
            </a:r>
            <a:endParaRPr lang="zh-CN" altLang="en-US" sz="28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48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0488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0488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16" grpId="0" animBg="1"/>
      <p:bldP spid="1048819" grpId="0"/>
      <p:bldP spid="1048820" grpId="0"/>
      <p:bldP spid="1048821" grpId="0"/>
      <p:bldP spid="1048822" grpId="0"/>
      <p:bldP spid="10488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7" name="平行四边形 20"/>
          <p:cNvSpPr/>
          <p:nvPr/>
        </p:nvSpPr>
        <p:spPr>
          <a:xfrm>
            <a:off x="1160311" y="451924"/>
            <a:ext cx="2324294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097171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404727"/>
            <a:ext cx="762000" cy="746760"/>
          </a:xfrm>
          <a:prstGeom prst="rect">
            <a:avLst/>
          </a:prstGeom>
        </p:spPr>
      </p:pic>
      <p:sp>
        <p:nvSpPr>
          <p:cNvPr id="1048828" name="Rectangle 18"/>
          <p:cNvSpPr>
            <a:spLocks noChangeArrowheads="1"/>
          </p:cNvSpPr>
          <p:nvPr/>
        </p:nvSpPr>
        <p:spPr bwMode="auto">
          <a:xfrm>
            <a:off x="1475892" y="526210"/>
            <a:ext cx="1422400" cy="4191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即学即用</a:t>
            </a:r>
            <a:r>
              <a:rPr lang="en-US" altLang="zh-CN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 </a:t>
            </a:r>
          </a:p>
        </p:txBody>
      </p:sp>
      <p:sp>
        <p:nvSpPr>
          <p:cNvPr id="1048829" name="矩形 7"/>
          <p:cNvSpPr/>
          <p:nvPr/>
        </p:nvSpPr>
        <p:spPr>
          <a:xfrm>
            <a:off x="534841" y="1470457"/>
            <a:ext cx="11023479" cy="5380442"/>
          </a:xfrm>
          <a:prstGeom prst="rect">
            <a:avLst/>
          </a:prstGeom>
          <a:solidFill>
            <a:srgbClr val="E0EC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50000"/>
              </a:spcBef>
            </a:pPr>
            <a:r>
              <a:rPr lang="en-US" altLang="zh-CN" sz="2800" dirty="0">
                <a:solidFill>
                  <a:schemeClr val="tx1"/>
                </a:solidFill>
                <a:latin typeface="Calibri" pitchFamily="34" charset="0"/>
                <a:ea typeface="楷体_GB2312" pitchFamily="49" charset="-122"/>
              </a:rPr>
              <a:t>   __________ globalization, it is ________ that English ________________  ______international exchanges. Whether it is as an _______ language or a second language, </a:t>
            </a:r>
            <a:r>
              <a:rPr lang="en-US" altLang="zh-CN" sz="2800" dirty="0">
                <a:solidFill>
                  <a:schemeClr val="tx1"/>
                </a:solidFill>
                <a:latin typeface="Calibri" pitchFamily="34" charset="0"/>
              </a:rPr>
              <a:t>it is ________ that we should learn English well because ______________________English means more opportunities in the future. Here are some tips. </a:t>
            </a:r>
          </a:p>
          <a:p>
            <a:pPr algn="just">
              <a:spcBef>
                <a:spcPct val="50000"/>
              </a:spcBef>
            </a:pPr>
            <a:r>
              <a:rPr lang="en-US" altLang="zh-CN" sz="2800" dirty="0">
                <a:solidFill>
                  <a:schemeClr val="tx1"/>
                </a:solidFill>
                <a:latin typeface="Calibri" pitchFamily="34" charset="0"/>
              </a:rPr>
              <a:t>  Firstly, do remember that success __________ hard work. ______ practice contributes to your fluency. Secondly, we should ______________ any time available to do more reading, which can broaden our view as well as enrich ________ and enables you to familiarize the ______ of English expressions. _______, everything comes with a price, there is no ____ thing ____ a shortcut in English learning. </a:t>
            </a:r>
          </a:p>
        </p:txBody>
      </p:sp>
      <p:sp>
        <p:nvSpPr>
          <p:cNvPr id="1048830" name="矩形 8"/>
          <p:cNvSpPr/>
          <p:nvPr/>
        </p:nvSpPr>
        <p:spPr>
          <a:xfrm>
            <a:off x="702118" y="1861136"/>
            <a:ext cx="1066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800" dirty="0">
                <a:latin typeface="Calibri" pitchFamily="34" charset="0"/>
              </a:rPr>
              <a:t>    </a:t>
            </a:r>
            <a:endParaRPr lang="zh-CN" altLang="en-US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48831" name="TextBox 17"/>
          <p:cNvSpPr txBox="1"/>
          <p:nvPr/>
        </p:nvSpPr>
        <p:spPr>
          <a:xfrm>
            <a:off x="926753" y="1663017"/>
            <a:ext cx="1828804" cy="929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Because of</a:t>
            </a:r>
            <a:endParaRPr lang="zh-CN" altLang="en-US" sz="2800" dirty="0">
              <a:solidFill>
                <a:srgbClr val="FF000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048832" name="TextBox 18"/>
          <p:cNvSpPr txBox="1"/>
          <p:nvPr/>
        </p:nvSpPr>
        <p:spPr>
          <a:xfrm>
            <a:off x="5183203" y="1673911"/>
            <a:ext cx="1915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recognized </a:t>
            </a:r>
            <a:endParaRPr lang="zh-CN" altLang="en-US" sz="2800" dirty="0">
              <a:solidFill>
                <a:srgbClr val="FF000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048833" name="TextBox 19"/>
          <p:cNvSpPr txBox="1"/>
          <p:nvPr/>
        </p:nvSpPr>
        <p:spPr>
          <a:xfrm>
            <a:off x="8513800" y="1687730"/>
            <a:ext cx="3566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plays an important</a:t>
            </a:r>
            <a:endParaRPr lang="zh-CN" altLang="en-US" sz="2800" dirty="0">
              <a:solidFill>
                <a:srgbClr val="FF000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048834" name="TextBox 21"/>
          <p:cNvSpPr txBox="1"/>
          <p:nvPr/>
        </p:nvSpPr>
        <p:spPr>
          <a:xfrm>
            <a:off x="8149278" y="2122746"/>
            <a:ext cx="1421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official</a:t>
            </a:r>
            <a:endParaRPr lang="zh-CN" altLang="en-US" sz="2800" dirty="0">
              <a:solidFill>
                <a:srgbClr val="FF000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048835" name="TextBox 22"/>
          <p:cNvSpPr txBox="1"/>
          <p:nvPr/>
        </p:nvSpPr>
        <p:spPr>
          <a:xfrm>
            <a:off x="3775936" y="2513425"/>
            <a:ext cx="1705236" cy="929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requested</a:t>
            </a:r>
            <a:endParaRPr lang="zh-CN" altLang="en-US" sz="2800" dirty="0">
              <a:solidFill>
                <a:srgbClr val="FF000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048836" name="TextBox 23"/>
          <p:cNvSpPr txBox="1"/>
          <p:nvPr/>
        </p:nvSpPr>
        <p:spPr>
          <a:xfrm>
            <a:off x="526107" y="2945911"/>
            <a:ext cx="4102447" cy="929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having a good command of</a:t>
            </a:r>
            <a:endParaRPr lang="zh-CN" altLang="en-US" sz="2800" dirty="0">
              <a:solidFill>
                <a:srgbClr val="FF000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048837" name="TextBox 36"/>
          <p:cNvSpPr txBox="1"/>
          <p:nvPr/>
        </p:nvSpPr>
        <p:spPr>
          <a:xfrm>
            <a:off x="6493466" y="4031039"/>
            <a:ext cx="2014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is based on</a:t>
            </a:r>
            <a:endParaRPr lang="zh-CN" altLang="en-US" sz="2800" dirty="0">
              <a:solidFill>
                <a:srgbClr val="FF000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048838" name="TextBox 37"/>
          <p:cNvSpPr txBox="1"/>
          <p:nvPr/>
        </p:nvSpPr>
        <p:spPr>
          <a:xfrm>
            <a:off x="10180539" y="3993607"/>
            <a:ext cx="1754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Frequent</a:t>
            </a:r>
            <a:endParaRPr lang="zh-CN" altLang="en-US" sz="2800" dirty="0">
              <a:solidFill>
                <a:srgbClr val="FF000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048839" name="TextBox 38"/>
          <p:cNvSpPr txBox="1"/>
          <p:nvPr/>
        </p:nvSpPr>
        <p:spPr>
          <a:xfrm>
            <a:off x="8884500" y="4455642"/>
            <a:ext cx="2879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make full use of</a:t>
            </a:r>
            <a:endParaRPr lang="zh-CN" altLang="en-US" sz="2800" dirty="0">
              <a:solidFill>
                <a:srgbClr val="FF000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048840" name="TextBox 39"/>
          <p:cNvSpPr txBox="1"/>
          <p:nvPr/>
        </p:nvSpPr>
        <p:spPr>
          <a:xfrm>
            <a:off x="1915302" y="5271189"/>
            <a:ext cx="20635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vocabulary</a:t>
            </a:r>
            <a:endParaRPr lang="zh-CN" altLang="en-US" sz="2800" dirty="0">
              <a:solidFill>
                <a:srgbClr val="FF000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048841" name="TextBox 40"/>
          <p:cNvSpPr txBox="1"/>
          <p:nvPr/>
        </p:nvSpPr>
        <p:spPr>
          <a:xfrm>
            <a:off x="8859794" y="5258831"/>
            <a:ext cx="1421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usage</a:t>
            </a:r>
            <a:endParaRPr lang="zh-CN" altLang="en-US" sz="2800" dirty="0">
              <a:solidFill>
                <a:srgbClr val="FF000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048842" name="TextBox 41"/>
          <p:cNvSpPr txBox="1"/>
          <p:nvPr/>
        </p:nvSpPr>
        <p:spPr>
          <a:xfrm>
            <a:off x="2471348" y="5716031"/>
            <a:ext cx="1421031" cy="929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Actually</a:t>
            </a:r>
            <a:endParaRPr lang="zh-CN" altLang="en-US" sz="2800" dirty="0">
              <a:solidFill>
                <a:srgbClr val="FF000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048843" name="TextBox 42"/>
          <p:cNvSpPr txBox="1"/>
          <p:nvPr/>
        </p:nvSpPr>
        <p:spPr>
          <a:xfrm>
            <a:off x="10693335" y="5711790"/>
            <a:ext cx="1421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such</a:t>
            </a:r>
            <a:endParaRPr lang="zh-CN" altLang="en-US" sz="2800" dirty="0">
              <a:solidFill>
                <a:srgbClr val="FF000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048844" name="TextBox 43"/>
          <p:cNvSpPr txBox="1"/>
          <p:nvPr/>
        </p:nvSpPr>
        <p:spPr>
          <a:xfrm>
            <a:off x="1495168" y="6136161"/>
            <a:ext cx="1421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as</a:t>
            </a:r>
            <a:endParaRPr lang="zh-CN" altLang="en-US" sz="2800" dirty="0">
              <a:solidFill>
                <a:srgbClr val="FF000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048845" name="矩形 44"/>
          <p:cNvSpPr/>
          <p:nvPr/>
        </p:nvSpPr>
        <p:spPr>
          <a:xfrm>
            <a:off x="577657" y="2070442"/>
            <a:ext cx="1186180" cy="510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part in </a:t>
            </a:r>
            <a:endParaRPr lang="zh-CN" altLang="en-US" sz="2800" dirty="0">
              <a:solidFill>
                <a:srgbClr val="FF000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48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48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48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048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048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10488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10488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27" grpId="0" animBg="1"/>
      <p:bldP spid="1048829" grpId="0" animBg="1"/>
      <p:bldP spid="1048831" grpId="0"/>
      <p:bldP spid="1048832" grpId="0"/>
      <p:bldP spid="1048833" grpId="0"/>
      <p:bldP spid="1048834" grpId="0"/>
      <p:bldP spid="1048835" grpId="0"/>
      <p:bldP spid="1048836" grpId="0"/>
      <p:bldP spid="1048837" grpId="0"/>
      <p:bldP spid="1048838" grpId="0"/>
      <p:bldP spid="1048839" grpId="0"/>
      <p:bldP spid="1048840" grpId="0"/>
      <p:bldP spid="1048841" grpId="0"/>
      <p:bldP spid="1048842" grpId="0"/>
      <p:bldP spid="1048843" grpId="0"/>
      <p:bldP spid="1048844" grpId="0"/>
      <p:bldP spid="104884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/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4" name="平行四边形 8"/>
          <p:cNvSpPr/>
          <p:nvPr/>
        </p:nvSpPr>
        <p:spPr>
          <a:xfrm>
            <a:off x="3573780" y="2818130"/>
            <a:ext cx="5397500" cy="1511300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048855" name="Rectangle 18"/>
          <p:cNvSpPr>
            <a:spLocks noChangeArrowheads="1"/>
          </p:cNvSpPr>
          <p:nvPr/>
        </p:nvSpPr>
        <p:spPr bwMode="auto">
          <a:xfrm>
            <a:off x="4008120" y="3173730"/>
            <a:ext cx="4631690" cy="55372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dirty="0">
                <a:solidFill>
                  <a:srgbClr val="22ACEC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溯恩教育感谢一路有你</a:t>
            </a:r>
          </a:p>
        </p:txBody>
      </p:sp>
      <p:cxnSp>
        <p:nvCxnSpPr>
          <p:cNvPr id="3145749" name="直接连接符 15"/>
          <p:cNvCxnSpPr>
            <a:cxnSpLocks/>
          </p:cNvCxnSpPr>
          <p:nvPr/>
        </p:nvCxnSpPr>
        <p:spPr>
          <a:xfrm>
            <a:off x="4011930" y="3727450"/>
            <a:ext cx="4583430" cy="0"/>
          </a:xfrm>
          <a:prstGeom prst="line">
            <a:avLst/>
          </a:prstGeom>
          <a:ln>
            <a:solidFill>
              <a:srgbClr val="22AC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4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4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145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54" grpId="0" bldLvl="0" animBg="1"/>
      <p:bldP spid="10488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平行四边形 20"/>
          <p:cNvSpPr/>
          <p:nvPr/>
        </p:nvSpPr>
        <p:spPr>
          <a:xfrm>
            <a:off x="1160311" y="624922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048597" name="Rectangle 18"/>
          <p:cNvSpPr>
            <a:spLocks noChangeArrowheads="1"/>
          </p:cNvSpPr>
          <p:nvPr/>
        </p:nvSpPr>
        <p:spPr bwMode="auto">
          <a:xfrm>
            <a:off x="1652817" y="741345"/>
            <a:ext cx="1436291" cy="4308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重点单词</a:t>
            </a:r>
            <a:endParaRPr lang="en-US" altLang="zh-CN" sz="280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cs typeface="宋体" panose="02010600030101010101" pitchFamily="2" charset="-122"/>
              <a:sym typeface="Arial" panose="020B0604020202020204"/>
            </a:endParaRPr>
          </a:p>
        </p:txBody>
      </p:sp>
      <p:sp>
        <p:nvSpPr>
          <p:cNvPr id="1048598" name="平行四边形 22"/>
          <p:cNvSpPr/>
          <p:nvPr/>
        </p:nvSpPr>
        <p:spPr>
          <a:xfrm>
            <a:off x="3750119" y="624923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cxnSp>
        <p:nvCxnSpPr>
          <p:cNvPr id="3145729" name="直接连接符 5"/>
          <p:cNvCxnSpPr>
            <a:cxnSpLocks/>
          </p:cNvCxnSpPr>
          <p:nvPr/>
        </p:nvCxnSpPr>
        <p:spPr>
          <a:xfrm>
            <a:off x="797346" y="286443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sp>
        <p:nvSpPr>
          <p:cNvPr id="1048599" name="椭圆 6"/>
          <p:cNvSpPr/>
          <p:nvPr/>
        </p:nvSpPr>
        <p:spPr>
          <a:xfrm>
            <a:off x="673521" y="2555825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048600" name="椭圆 9"/>
          <p:cNvSpPr/>
          <p:nvPr/>
        </p:nvSpPr>
        <p:spPr>
          <a:xfrm>
            <a:off x="673521" y="4187817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cxnSp>
        <p:nvCxnSpPr>
          <p:cNvPr id="3145730" name="直接连接符 12"/>
          <p:cNvCxnSpPr>
            <a:cxnSpLocks/>
          </p:cNvCxnSpPr>
          <p:nvPr/>
        </p:nvCxnSpPr>
        <p:spPr>
          <a:xfrm>
            <a:off x="786459" y="443742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sp>
        <p:nvSpPr>
          <p:cNvPr id="1048601" name="椭圆 13"/>
          <p:cNvSpPr/>
          <p:nvPr/>
        </p:nvSpPr>
        <p:spPr>
          <a:xfrm>
            <a:off x="662634" y="5760807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097153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577725"/>
            <a:ext cx="762000" cy="746760"/>
          </a:xfrm>
          <a:prstGeom prst="rect">
            <a:avLst/>
          </a:prstGeom>
        </p:spPr>
      </p:pic>
      <p:sp>
        <p:nvSpPr>
          <p:cNvPr id="1048602" name="矩形 17"/>
          <p:cNvSpPr/>
          <p:nvPr/>
        </p:nvSpPr>
        <p:spPr>
          <a:xfrm>
            <a:off x="1165604" y="1224540"/>
            <a:ext cx="11026395" cy="52952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514350">
              <a:lnSpc>
                <a:spcPts val="3400"/>
              </a:lnSpc>
              <a:buAutoNum type="arabicPeriod"/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     adj. 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官方的；正式的 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 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官员</a:t>
            </a:r>
            <a:endParaRPr lang="en-US" altLang="zh-CN" sz="28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-514350"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   ________     adj. 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本国的；本地的 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 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本地人； 本国人</a:t>
            </a:r>
            <a:endParaRPr lang="en-US" altLang="zh-CN" sz="28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-514350">
              <a:lnSpc>
                <a:spcPts val="3400"/>
              </a:lnSpc>
              <a:buAutoNum type="arabicPeriod" startAt="3"/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     n.  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航行；航海</a:t>
            </a:r>
            <a:endParaRPr lang="en-US" altLang="zh-CN" sz="28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-514350"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4.  ________      n. 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礼物；目前 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adj. 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到场；出席 </a:t>
            </a:r>
            <a:r>
              <a:rPr lang="en-US" altLang="zh-CN" sz="28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vt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赠予；呈现</a:t>
            </a:r>
            <a:endParaRPr lang="en-US" altLang="zh-CN" sz="28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5.   ________     n./</a:t>
            </a:r>
            <a:r>
              <a:rPr lang="en-US" altLang="zh-CN" sz="28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vt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命令；指令；掌握</a:t>
            </a:r>
            <a:endParaRPr lang="en-US" altLang="zh-CN" sz="28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-514350">
              <a:lnSpc>
                <a:spcPts val="3400"/>
              </a:lnSpc>
              <a:buAutoNum type="arabicPeriod" startAt="6"/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     n./</a:t>
            </a:r>
            <a:r>
              <a:rPr lang="en-US" altLang="zh-CN" sz="28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vt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请求；要求</a:t>
            </a:r>
            <a:endParaRPr lang="en-US" altLang="zh-CN" sz="28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514350" indent="-514350"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7.   ________     adv. 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直接；挺直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adj. 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直的；笔直的；正直的</a:t>
            </a:r>
            <a:endParaRPr lang="en-US" altLang="zh-CN" sz="28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8.   ________     n.  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词汇；词汇量； 词表</a:t>
            </a:r>
            <a:endParaRPr lang="en-US" altLang="zh-CN" sz="28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9.   ________     n. 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本身；本体；身份</a:t>
            </a:r>
            <a:endParaRPr lang="en-US" altLang="zh-CN" sz="28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10. ________     n. 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口音；腔调；重音</a:t>
            </a:r>
            <a:endParaRPr lang="en-US" altLang="zh-CN" sz="28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11. ________     n. 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街区；块；木块；石块</a:t>
            </a:r>
            <a:endParaRPr lang="en-US" altLang="zh-CN" sz="28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4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12. ________     adv. 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实际上；事实上</a:t>
            </a:r>
            <a:endParaRPr lang="en-US" altLang="zh-CN" sz="28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48603" name="TextBox 18"/>
          <p:cNvSpPr txBox="1"/>
          <p:nvPr/>
        </p:nvSpPr>
        <p:spPr>
          <a:xfrm>
            <a:off x="1709052" y="1279946"/>
            <a:ext cx="1619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official</a:t>
            </a:r>
            <a:endParaRPr lang="zh-CN" altLang="en-US" sz="2800" dirty="0">
              <a:solidFill>
                <a:srgbClr val="FF000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048604" name="TextBox 19"/>
          <p:cNvSpPr txBox="1"/>
          <p:nvPr/>
        </p:nvSpPr>
        <p:spPr>
          <a:xfrm>
            <a:off x="1700811" y="1679486"/>
            <a:ext cx="1619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native</a:t>
            </a:r>
            <a:endParaRPr lang="zh-CN" altLang="en-US" sz="2800" dirty="0">
              <a:solidFill>
                <a:srgbClr val="FF000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048605" name="TextBox 23"/>
          <p:cNvSpPr txBox="1"/>
          <p:nvPr/>
        </p:nvSpPr>
        <p:spPr>
          <a:xfrm>
            <a:off x="1663740" y="2111981"/>
            <a:ext cx="1619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voyage</a:t>
            </a:r>
            <a:endParaRPr lang="zh-CN" altLang="en-US" sz="2800" dirty="0">
              <a:solidFill>
                <a:srgbClr val="FF000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048606" name="TextBox 24"/>
          <p:cNvSpPr txBox="1"/>
          <p:nvPr/>
        </p:nvSpPr>
        <p:spPr>
          <a:xfrm>
            <a:off x="1680213" y="2536235"/>
            <a:ext cx="1619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present</a:t>
            </a:r>
            <a:endParaRPr lang="zh-CN" altLang="en-US" sz="2800" dirty="0">
              <a:solidFill>
                <a:srgbClr val="FF000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048607" name="TextBox 25"/>
          <p:cNvSpPr txBox="1"/>
          <p:nvPr/>
        </p:nvSpPr>
        <p:spPr>
          <a:xfrm>
            <a:off x="1704927" y="2968728"/>
            <a:ext cx="1717895" cy="929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command</a:t>
            </a:r>
            <a:endParaRPr lang="zh-CN" altLang="en-US" sz="2800" dirty="0">
              <a:solidFill>
                <a:srgbClr val="FF000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048608" name="TextBox 26"/>
          <p:cNvSpPr txBox="1"/>
          <p:nvPr/>
        </p:nvSpPr>
        <p:spPr>
          <a:xfrm>
            <a:off x="1667859" y="3413560"/>
            <a:ext cx="1619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request</a:t>
            </a:r>
            <a:endParaRPr lang="zh-CN" altLang="en-US" sz="2800" dirty="0">
              <a:solidFill>
                <a:srgbClr val="FF000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048609" name="TextBox 27"/>
          <p:cNvSpPr txBox="1"/>
          <p:nvPr/>
        </p:nvSpPr>
        <p:spPr>
          <a:xfrm>
            <a:off x="1680216" y="3842095"/>
            <a:ext cx="2199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straight</a:t>
            </a:r>
            <a:endParaRPr lang="zh-CN" altLang="en-US" sz="2800" dirty="0">
              <a:solidFill>
                <a:srgbClr val="FF000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048610" name="TextBox 28"/>
          <p:cNvSpPr txBox="1"/>
          <p:nvPr/>
        </p:nvSpPr>
        <p:spPr>
          <a:xfrm>
            <a:off x="1667859" y="4262224"/>
            <a:ext cx="1853817" cy="929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vocabulary</a:t>
            </a:r>
            <a:endParaRPr lang="zh-CN" altLang="en-US" sz="2800" dirty="0">
              <a:solidFill>
                <a:srgbClr val="FF000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048611" name="TextBox 30"/>
          <p:cNvSpPr txBox="1"/>
          <p:nvPr/>
        </p:nvSpPr>
        <p:spPr>
          <a:xfrm>
            <a:off x="1659616" y="4711182"/>
            <a:ext cx="1619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identity</a:t>
            </a:r>
            <a:endParaRPr lang="zh-CN" altLang="en-US" sz="2800" dirty="0">
              <a:solidFill>
                <a:srgbClr val="FF000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048612" name="TextBox 31"/>
          <p:cNvSpPr txBox="1"/>
          <p:nvPr/>
        </p:nvSpPr>
        <p:spPr>
          <a:xfrm>
            <a:off x="1659616" y="5143677"/>
            <a:ext cx="1619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accent</a:t>
            </a:r>
            <a:endParaRPr lang="zh-CN" altLang="en-US" sz="2800" dirty="0">
              <a:solidFill>
                <a:srgbClr val="FF000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048613" name="TextBox 32"/>
          <p:cNvSpPr txBox="1"/>
          <p:nvPr/>
        </p:nvSpPr>
        <p:spPr>
          <a:xfrm>
            <a:off x="1709043" y="5593360"/>
            <a:ext cx="1997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block</a:t>
            </a:r>
            <a:endParaRPr lang="zh-CN" altLang="en-US" sz="2800" dirty="0">
              <a:solidFill>
                <a:srgbClr val="FF000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048614" name="TextBox 35"/>
          <p:cNvSpPr txBox="1"/>
          <p:nvPr/>
        </p:nvSpPr>
        <p:spPr>
          <a:xfrm>
            <a:off x="1700802" y="6017614"/>
            <a:ext cx="1619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actually</a:t>
            </a:r>
            <a:endParaRPr lang="zh-CN" altLang="en-US" sz="2800" dirty="0">
              <a:solidFill>
                <a:srgbClr val="FF000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" fill="hold"/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00" fill="hold"/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145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8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800" fill="hold"/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800" fill="hold"/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145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1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800" fill="hold"/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800" fill="hold"/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0485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0485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6" grpId="0" animBg="1"/>
      <p:bldP spid="1048598" grpId="0" bldLvl="0" animBg="1"/>
      <p:bldP spid="1048599" grpId="0" bldLvl="0" animBg="1"/>
      <p:bldP spid="1048600" grpId="0" bldLvl="0" animBg="1"/>
      <p:bldP spid="1048601" grpId="0" bldLvl="0" animBg="1"/>
      <p:bldP spid="1048603" grpId="0"/>
      <p:bldP spid="1048604" grpId="0"/>
      <p:bldP spid="1048605" grpId="0"/>
      <p:bldP spid="1048606" grpId="0"/>
      <p:bldP spid="1048607" grpId="0"/>
      <p:bldP spid="1048608" grpId="0"/>
      <p:bldP spid="1048609" grpId="0"/>
      <p:bldP spid="1048610" grpId="0"/>
      <p:bldP spid="1048611" grpId="0"/>
      <p:bldP spid="1048612" grpId="0"/>
      <p:bldP spid="1048613" grpId="0"/>
      <p:bldP spid="10486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平行四边形 20"/>
          <p:cNvSpPr/>
          <p:nvPr/>
        </p:nvSpPr>
        <p:spPr>
          <a:xfrm>
            <a:off x="1160311" y="315997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048619" name="Rectangle 18"/>
          <p:cNvSpPr>
            <a:spLocks noChangeArrowheads="1"/>
          </p:cNvSpPr>
          <p:nvPr/>
        </p:nvSpPr>
        <p:spPr bwMode="auto">
          <a:xfrm>
            <a:off x="1652817" y="432420"/>
            <a:ext cx="1436291" cy="4308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派生单词</a:t>
            </a:r>
            <a:endParaRPr lang="en-US" altLang="zh-CN" sz="280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cs typeface="宋体" panose="02010600030101010101" pitchFamily="2" charset="-122"/>
              <a:sym typeface="Arial" panose="020B0604020202020204"/>
            </a:endParaRPr>
          </a:p>
        </p:txBody>
      </p:sp>
      <p:sp>
        <p:nvSpPr>
          <p:cNvPr id="1048620" name="平行四边形 22"/>
          <p:cNvSpPr/>
          <p:nvPr/>
        </p:nvSpPr>
        <p:spPr>
          <a:xfrm>
            <a:off x="3750119" y="315998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cxnSp>
        <p:nvCxnSpPr>
          <p:cNvPr id="3145731" name="直接连接符 5"/>
          <p:cNvCxnSpPr>
            <a:cxnSpLocks/>
          </p:cNvCxnSpPr>
          <p:nvPr/>
        </p:nvCxnSpPr>
        <p:spPr>
          <a:xfrm>
            <a:off x="142425" y="286443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sp>
        <p:nvSpPr>
          <p:cNvPr id="1048621" name="椭圆 6"/>
          <p:cNvSpPr/>
          <p:nvPr/>
        </p:nvSpPr>
        <p:spPr>
          <a:xfrm>
            <a:off x="18600" y="2555825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048622" name="椭圆 9"/>
          <p:cNvSpPr/>
          <p:nvPr/>
        </p:nvSpPr>
        <p:spPr>
          <a:xfrm>
            <a:off x="18600" y="4187817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cxnSp>
        <p:nvCxnSpPr>
          <p:cNvPr id="3145732" name="直接连接符 12"/>
          <p:cNvCxnSpPr>
            <a:cxnSpLocks/>
          </p:cNvCxnSpPr>
          <p:nvPr/>
        </p:nvCxnSpPr>
        <p:spPr>
          <a:xfrm>
            <a:off x="131538" y="443742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sp>
        <p:nvSpPr>
          <p:cNvPr id="1048623" name="椭圆 13"/>
          <p:cNvSpPr/>
          <p:nvPr/>
        </p:nvSpPr>
        <p:spPr>
          <a:xfrm>
            <a:off x="7713" y="5760807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097154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268800"/>
            <a:ext cx="762000" cy="746760"/>
          </a:xfrm>
          <a:prstGeom prst="rect">
            <a:avLst/>
          </a:prstGeom>
        </p:spPr>
      </p:pic>
      <p:sp>
        <p:nvSpPr>
          <p:cNvPr id="1048624" name="矩形 36"/>
          <p:cNvSpPr/>
          <p:nvPr/>
        </p:nvSpPr>
        <p:spPr>
          <a:xfrm>
            <a:off x="345989" y="1188304"/>
            <a:ext cx="11479427" cy="67843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100"/>
              </a:lnSpc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1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.____________ </a:t>
            </a:r>
            <a:r>
              <a:rPr lang="en-US" altLang="zh-CN" sz="24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vt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辨认出；承认；公认  →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____________ n. 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认出；认识</a:t>
            </a:r>
            <a:endParaRPr lang="en-US" altLang="zh-CN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1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2.____________ </a:t>
            </a:r>
            <a:r>
              <a:rPr lang="en-US" altLang="zh-CN" sz="24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vt.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使富裕；充实；改善  →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____________ adj.  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富有的；丰富的</a:t>
            </a:r>
            <a:endParaRPr lang="en-US" altLang="zh-CN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1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3.____________ </a:t>
            </a:r>
            <a:r>
              <a:rPr lang="en-US" altLang="zh-CN" sz="24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vt.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以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为根据 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基部；基地；基础</a:t>
            </a:r>
            <a:endParaRPr lang="en-US" altLang="zh-CN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1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____________ adj. 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基本的；基础的        →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____________ n. 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基础；基本原则</a:t>
            </a:r>
            <a:endParaRPr lang="en-US" altLang="zh-CN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1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4.____________ adj. 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逐渐的；逐步的        →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____________ adv. 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逐渐地；逐步地</a:t>
            </a:r>
            <a:endParaRPr lang="en-US" altLang="zh-CN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1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5.____________ adj. 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流利的；流畅的        →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____________ adv. 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流利地；流畅地</a:t>
            </a:r>
            <a:endParaRPr lang="en-US" altLang="zh-CN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1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____________ n. 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流利；流畅</a:t>
            </a:r>
            <a:endParaRPr lang="en-US" altLang="zh-CN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1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6.____________ adj. 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频繁的；常见的        →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____________ adv. 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常常；频繁地</a:t>
            </a:r>
            <a:endParaRPr lang="en-US" altLang="zh-CN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1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____________ n. 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频繁， 频率</a:t>
            </a:r>
            <a:endParaRPr lang="en-US" altLang="zh-CN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1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7.____________ n. 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词语；表示；表达       →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____________ </a:t>
            </a:r>
            <a:r>
              <a:rPr lang="en-US" altLang="zh-CN" sz="24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vt.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表达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n. 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快车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adj. 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急速的</a:t>
            </a:r>
            <a:endParaRPr lang="en-US" altLang="zh-CN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1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8.____________ n. 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使用；用法；惯用法   →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____________  n. /</a:t>
            </a:r>
            <a:r>
              <a:rPr lang="en-US" altLang="zh-CN" sz="24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vt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用处；使用</a:t>
            </a:r>
            <a:endParaRPr lang="en-US" altLang="zh-CN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1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____________ adj. 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有用的                        →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____________  adj. 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无用的</a:t>
            </a:r>
            <a:endParaRPr lang="en-US" altLang="zh-CN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1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9.____________ adv. 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事实上；实际 上     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   ____________  adj. 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实际的；事实的</a:t>
            </a:r>
            <a:endParaRPr lang="en-US" altLang="zh-CN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100"/>
              </a:lnSpc>
            </a:pPr>
            <a:endParaRPr lang="en-US" altLang="zh-CN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1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</a:p>
          <a:p>
            <a:pPr>
              <a:lnSpc>
                <a:spcPts val="3100"/>
              </a:lnSpc>
            </a:pP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  <a:cs typeface="Times New Roman" pitchFamily="18" charset="0"/>
            </a:endParaRPr>
          </a:p>
          <a:p>
            <a:pPr>
              <a:lnSpc>
                <a:spcPts val="3100"/>
              </a:lnSpc>
            </a:pP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  <a:cs typeface="Times New Roman" pitchFamily="18" charset="0"/>
            </a:endParaRPr>
          </a:p>
        </p:txBody>
      </p:sp>
      <p:sp>
        <p:nvSpPr>
          <p:cNvPr id="1048625" name="TextBox 44"/>
          <p:cNvSpPr txBox="1"/>
          <p:nvPr/>
        </p:nvSpPr>
        <p:spPr>
          <a:xfrm>
            <a:off x="712273" y="1159137"/>
            <a:ext cx="1619261" cy="929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recognize</a:t>
            </a:r>
            <a:endParaRPr lang="zh-CN" altLang="en-US" sz="2800" dirty="0">
              <a:solidFill>
                <a:srgbClr val="FF000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048626" name="TextBox 46"/>
          <p:cNvSpPr txBox="1"/>
          <p:nvPr/>
        </p:nvSpPr>
        <p:spPr>
          <a:xfrm>
            <a:off x="6169841" y="1131666"/>
            <a:ext cx="1886764" cy="929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recognition</a:t>
            </a:r>
            <a:endParaRPr lang="zh-CN" altLang="en-US" sz="2800" dirty="0">
              <a:solidFill>
                <a:srgbClr val="FF000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048627" name="TextBox 47"/>
          <p:cNvSpPr txBox="1"/>
          <p:nvPr/>
        </p:nvSpPr>
        <p:spPr>
          <a:xfrm>
            <a:off x="712273" y="1575826"/>
            <a:ext cx="1619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enrich</a:t>
            </a:r>
            <a:endParaRPr lang="zh-CN" altLang="en-US" sz="2800" dirty="0">
              <a:solidFill>
                <a:srgbClr val="FF000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048628" name="TextBox 48"/>
          <p:cNvSpPr txBox="1"/>
          <p:nvPr/>
        </p:nvSpPr>
        <p:spPr>
          <a:xfrm>
            <a:off x="6463507" y="1559469"/>
            <a:ext cx="1619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rich</a:t>
            </a:r>
            <a:endParaRPr lang="zh-CN" altLang="en-US" sz="2800" dirty="0">
              <a:solidFill>
                <a:srgbClr val="FF000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048629" name="TextBox 49"/>
          <p:cNvSpPr txBox="1"/>
          <p:nvPr/>
        </p:nvSpPr>
        <p:spPr>
          <a:xfrm>
            <a:off x="712273" y="1974255"/>
            <a:ext cx="1619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base</a:t>
            </a:r>
            <a:endParaRPr lang="zh-CN" altLang="en-US" sz="2800" dirty="0">
              <a:solidFill>
                <a:srgbClr val="FF000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048630" name="TextBox 50"/>
          <p:cNvSpPr txBox="1"/>
          <p:nvPr/>
        </p:nvSpPr>
        <p:spPr>
          <a:xfrm>
            <a:off x="712273" y="2382029"/>
            <a:ext cx="1619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basic</a:t>
            </a:r>
            <a:endParaRPr lang="zh-CN" altLang="en-US" sz="2800" dirty="0">
              <a:solidFill>
                <a:srgbClr val="FF000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048631" name="TextBox 51"/>
          <p:cNvSpPr txBox="1"/>
          <p:nvPr/>
        </p:nvSpPr>
        <p:spPr>
          <a:xfrm>
            <a:off x="6538447" y="2310241"/>
            <a:ext cx="1619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basis</a:t>
            </a:r>
            <a:endParaRPr lang="zh-CN" altLang="en-US" sz="2800" dirty="0">
              <a:solidFill>
                <a:srgbClr val="FF000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048632" name="TextBox 52"/>
          <p:cNvSpPr txBox="1"/>
          <p:nvPr/>
        </p:nvSpPr>
        <p:spPr>
          <a:xfrm>
            <a:off x="712273" y="2763922"/>
            <a:ext cx="1619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gradual</a:t>
            </a:r>
            <a:endParaRPr lang="zh-CN" altLang="en-US" sz="2800" dirty="0">
              <a:solidFill>
                <a:srgbClr val="FF000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048633" name="TextBox 53"/>
          <p:cNvSpPr txBox="1"/>
          <p:nvPr/>
        </p:nvSpPr>
        <p:spPr>
          <a:xfrm>
            <a:off x="6384288" y="2722117"/>
            <a:ext cx="1619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gradually</a:t>
            </a:r>
            <a:endParaRPr lang="zh-CN" altLang="en-US" sz="2800" dirty="0">
              <a:solidFill>
                <a:srgbClr val="FF000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048634" name="TextBox 54"/>
          <p:cNvSpPr txBox="1"/>
          <p:nvPr/>
        </p:nvSpPr>
        <p:spPr>
          <a:xfrm>
            <a:off x="712273" y="3158174"/>
            <a:ext cx="1619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fluent</a:t>
            </a:r>
            <a:endParaRPr lang="zh-CN" altLang="en-US" sz="2800" dirty="0">
              <a:solidFill>
                <a:srgbClr val="FF000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048635" name="TextBox 55"/>
          <p:cNvSpPr txBox="1"/>
          <p:nvPr/>
        </p:nvSpPr>
        <p:spPr>
          <a:xfrm>
            <a:off x="6391494" y="3144538"/>
            <a:ext cx="1619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fluently</a:t>
            </a:r>
            <a:endParaRPr lang="zh-CN" altLang="en-US" sz="2800" dirty="0">
              <a:solidFill>
                <a:srgbClr val="FF000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048636" name="TextBox 56"/>
          <p:cNvSpPr txBox="1"/>
          <p:nvPr/>
        </p:nvSpPr>
        <p:spPr>
          <a:xfrm>
            <a:off x="712273" y="3556815"/>
            <a:ext cx="1619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fluency</a:t>
            </a:r>
            <a:endParaRPr lang="zh-CN" altLang="en-US" sz="2800" dirty="0">
              <a:solidFill>
                <a:srgbClr val="FF000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048637" name="TextBox 57"/>
          <p:cNvSpPr txBox="1"/>
          <p:nvPr/>
        </p:nvSpPr>
        <p:spPr>
          <a:xfrm>
            <a:off x="712273" y="3961363"/>
            <a:ext cx="1619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frequent</a:t>
            </a:r>
            <a:endParaRPr lang="zh-CN" altLang="en-US" sz="2800" dirty="0">
              <a:solidFill>
                <a:srgbClr val="FF000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048638" name="TextBox 58"/>
          <p:cNvSpPr txBox="1"/>
          <p:nvPr/>
        </p:nvSpPr>
        <p:spPr>
          <a:xfrm>
            <a:off x="6182369" y="3941695"/>
            <a:ext cx="2080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frequently</a:t>
            </a:r>
            <a:endParaRPr lang="zh-CN" altLang="en-US" sz="2800" dirty="0">
              <a:solidFill>
                <a:srgbClr val="FF000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048639" name="TextBox 59"/>
          <p:cNvSpPr txBox="1"/>
          <p:nvPr/>
        </p:nvSpPr>
        <p:spPr>
          <a:xfrm>
            <a:off x="712273" y="4299115"/>
            <a:ext cx="1722008" cy="929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frequency</a:t>
            </a:r>
            <a:endParaRPr lang="zh-CN" altLang="en-US" sz="2800" dirty="0">
              <a:solidFill>
                <a:srgbClr val="FF000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048640" name="TextBox 60"/>
          <p:cNvSpPr txBox="1"/>
          <p:nvPr/>
        </p:nvSpPr>
        <p:spPr>
          <a:xfrm>
            <a:off x="712273" y="4731601"/>
            <a:ext cx="2216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expression</a:t>
            </a:r>
            <a:endParaRPr lang="zh-CN" altLang="en-US" sz="2800" dirty="0">
              <a:solidFill>
                <a:srgbClr val="FF000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048641" name="TextBox 61"/>
          <p:cNvSpPr txBox="1"/>
          <p:nvPr/>
        </p:nvSpPr>
        <p:spPr>
          <a:xfrm>
            <a:off x="6448740" y="4711905"/>
            <a:ext cx="1619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express</a:t>
            </a:r>
            <a:endParaRPr lang="zh-CN" altLang="en-US" sz="2800" dirty="0">
              <a:solidFill>
                <a:srgbClr val="FF000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048642" name="TextBox 62"/>
          <p:cNvSpPr txBox="1"/>
          <p:nvPr/>
        </p:nvSpPr>
        <p:spPr>
          <a:xfrm>
            <a:off x="712273" y="5099116"/>
            <a:ext cx="1619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usage</a:t>
            </a:r>
            <a:endParaRPr lang="zh-CN" altLang="en-US" sz="2800" dirty="0">
              <a:solidFill>
                <a:srgbClr val="FF000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048643" name="TextBox 63"/>
          <p:cNvSpPr txBox="1"/>
          <p:nvPr/>
        </p:nvSpPr>
        <p:spPr>
          <a:xfrm>
            <a:off x="6797755" y="5123347"/>
            <a:ext cx="1619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use</a:t>
            </a:r>
            <a:endParaRPr lang="zh-CN" altLang="en-US" sz="2800" dirty="0">
              <a:solidFill>
                <a:srgbClr val="FF000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048644" name="TextBox 64"/>
          <p:cNvSpPr txBox="1"/>
          <p:nvPr/>
        </p:nvSpPr>
        <p:spPr>
          <a:xfrm>
            <a:off x="712273" y="5501839"/>
            <a:ext cx="1619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useful</a:t>
            </a:r>
            <a:endParaRPr lang="zh-CN" altLang="en-US" sz="2800" dirty="0">
              <a:solidFill>
                <a:srgbClr val="FF000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048645" name="TextBox 65"/>
          <p:cNvSpPr txBox="1"/>
          <p:nvPr/>
        </p:nvSpPr>
        <p:spPr>
          <a:xfrm>
            <a:off x="6562750" y="5515709"/>
            <a:ext cx="1619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useless</a:t>
            </a:r>
            <a:endParaRPr lang="zh-CN" altLang="en-US" sz="2800" dirty="0">
              <a:solidFill>
                <a:srgbClr val="FF000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048646" name="TextBox 66"/>
          <p:cNvSpPr txBox="1"/>
          <p:nvPr/>
        </p:nvSpPr>
        <p:spPr>
          <a:xfrm>
            <a:off x="712273" y="5901592"/>
            <a:ext cx="1619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actually</a:t>
            </a:r>
            <a:endParaRPr lang="zh-CN" altLang="en-US" sz="2800" dirty="0">
              <a:solidFill>
                <a:srgbClr val="FF000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048647" name="TextBox 67"/>
          <p:cNvSpPr txBox="1"/>
          <p:nvPr/>
        </p:nvSpPr>
        <p:spPr>
          <a:xfrm>
            <a:off x="6643462" y="5908070"/>
            <a:ext cx="1619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actual</a:t>
            </a:r>
            <a:endParaRPr lang="zh-CN" altLang="en-US" sz="2800" dirty="0">
              <a:solidFill>
                <a:srgbClr val="FF000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145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800" fill="hold"/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800" fill="hold"/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1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145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800" fill="hold"/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800" fill="hold"/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10486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10486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8" grpId="0" animBg="1"/>
      <p:bldP spid="1048621" grpId="0" bldLvl="0" animBg="1"/>
      <p:bldP spid="1048622" grpId="0" bldLvl="0" animBg="1"/>
      <p:bldP spid="1048623" grpId="0" bldLvl="0" animBg="1"/>
      <p:bldP spid="1048625" grpId="0"/>
      <p:bldP spid="1048626" grpId="0"/>
      <p:bldP spid="1048627" grpId="0"/>
      <p:bldP spid="1048628" grpId="0"/>
      <p:bldP spid="1048629" grpId="0"/>
      <p:bldP spid="1048630" grpId="0"/>
      <p:bldP spid="1048631" grpId="0"/>
      <p:bldP spid="1048632" grpId="0"/>
      <p:bldP spid="1048633" grpId="0"/>
      <p:bldP spid="1048634" grpId="0"/>
      <p:bldP spid="1048635" grpId="0"/>
      <p:bldP spid="1048636" grpId="0"/>
      <p:bldP spid="1048637" grpId="0"/>
      <p:bldP spid="1048638" grpId="0"/>
      <p:bldP spid="1048639" grpId="0"/>
      <p:bldP spid="1048640" grpId="0"/>
      <p:bldP spid="1048641" grpId="0"/>
      <p:bldP spid="1048642" grpId="0"/>
      <p:bldP spid="1048643" grpId="0"/>
      <p:bldP spid="1048644" grpId="0"/>
      <p:bldP spid="1048645" grpId="0"/>
      <p:bldP spid="1048646" grpId="0"/>
      <p:bldP spid="10486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平行四边形 20"/>
          <p:cNvSpPr/>
          <p:nvPr/>
        </p:nvSpPr>
        <p:spPr>
          <a:xfrm>
            <a:off x="1160311" y="315997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048652" name="Rectangle 18"/>
          <p:cNvSpPr>
            <a:spLocks noChangeArrowheads="1"/>
          </p:cNvSpPr>
          <p:nvPr/>
        </p:nvSpPr>
        <p:spPr bwMode="auto">
          <a:xfrm>
            <a:off x="1652817" y="432420"/>
            <a:ext cx="1436291" cy="4308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重点短语</a:t>
            </a:r>
            <a:endParaRPr lang="en-US" altLang="zh-CN" sz="280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cs typeface="宋体" panose="02010600030101010101" pitchFamily="2" charset="-122"/>
              <a:sym typeface="Arial" panose="020B0604020202020204"/>
            </a:endParaRPr>
          </a:p>
        </p:txBody>
      </p:sp>
      <p:sp>
        <p:nvSpPr>
          <p:cNvPr id="1048653" name="平行四边形 22"/>
          <p:cNvSpPr/>
          <p:nvPr/>
        </p:nvSpPr>
        <p:spPr>
          <a:xfrm>
            <a:off x="3750119" y="315998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cxnSp>
        <p:nvCxnSpPr>
          <p:cNvPr id="3145733" name="直接连接符 5"/>
          <p:cNvCxnSpPr>
            <a:cxnSpLocks/>
          </p:cNvCxnSpPr>
          <p:nvPr/>
        </p:nvCxnSpPr>
        <p:spPr>
          <a:xfrm>
            <a:off x="797346" y="286443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sp>
        <p:nvSpPr>
          <p:cNvPr id="1048654" name="椭圆 6"/>
          <p:cNvSpPr/>
          <p:nvPr/>
        </p:nvSpPr>
        <p:spPr>
          <a:xfrm>
            <a:off x="673521" y="2555825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048655" name="椭圆 9"/>
          <p:cNvSpPr/>
          <p:nvPr/>
        </p:nvSpPr>
        <p:spPr>
          <a:xfrm>
            <a:off x="673521" y="4187817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cxnSp>
        <p:nvCxnSpPr>
          <p:cNvPr id="3145734" name="直接连接符 12"/>
          <p:cNvCxnSpPr>
            <a:cxnSpLocks/>
          </p:cNvCxnSpPr>
          <p:nvPr/>
        </p:nvCxnSpPr>
        <p:spPr>
          <a:xfrm>
            <a:off x="786459" y="443742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sp>
        <p:nvSpPr>
          <p:cNvPr id="1048656" name="椭圆 13"/>
          <p:cNvSpPr/>
          <p:nvPr/>
        </p:nvSpPr>
        <p:spPr>
          <a:xfrm>
            <a:off x="662634" y="5760807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097155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268800"/>
            <a:ext cx="762000" cy="746760"/>
          </a:xfrm>
          <a:prstGeom prst="rect">
            <a:avLst/>
          </a:prstGeom>
        </p:spPr>
      </p:pic>
      <p:sp>
        <p:nvSpPr>
          <p:cNvPr id="1048657" name="矩形 36"/>
          <p:cNvSpPr/>
          <p:nvPr/>
        </p:nvSpPr>
        <p:spPr>
          <a:xfrm>
            <a:off x="1540422" y="1040020"/>
            <a:ext cx="10058400" cy="69057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zh-CN" sz="24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1. ________________   </a:t>
            </a:r>
            <a:r>
              <a:rPr lang="zh-CN" altLang="en-US" sz="24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超过；非常；不只是；不仅是</a:t>
            </a:r>
          </a:p>
          <a:p>
            <a:pPr algn="just">
              <a:spcBef>
                <a:spcPct val="50000"/>
              </a:spcBef>
            </a:pPr>
            <a:r>
              <a:rPr lang="en-US" altLang="zh-CN" sz="24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2</a:t>
            </a:r>
            <a:r>
              <a:rPr lang="zh-CN" altLang="en-US" sz="24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．</a:t>
            </a:r>
            <a:r>
              <a:rPr lang="en-US" altLang="zh-CN" sz="24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________________   </a:t>
            </a:r>
            <a:r>
              <a:rPr lang="zh-CN" altLang="en-US" sz="24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因为；由于</a:t>
            </a:r>
          </a:p>
          <a:p>
            <a:pPr algn="just">
              <a:spcBef>
                <a:spcPct val="50000"/>
              </a:spcBef>
            </a:pPr>
            <a:r>
              <a:rPr lang="en-US" altLang="zh-CN" sz="24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3</a:t>
            </a:r>
            <a:r>
              <a:rPr lang="zh-CN" altLang="en-US" sz="24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．</a:t>
            </a:r>
            <a:r>
              <a:rPr lang="en-US" altLang="zh-CN" sz="24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________________   </a:t>
            </a:r>
            <a:r>
              <a:rPr lang="zh-CN" altLang="en-US" sz="24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走近；上来；提出</a:t>
            </a:r>
          </a:p>
          <a:p>
            <a:pPr algn="just">
              <a:spcBef>
                <a:spcPct val="50000"/>
              </a:spcBef>
            </a:pPr>
            <a:r>
              <a:rPr lang="en-US" altLang="zh-CN" sz="24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4</a:t>
            </a:r>
            <a:r>
              <a:rPr lang="zh-CN" altLang="en-US" sz="24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．</a:t>
            </a:r>
            <a:r>
              <a:rPr lang="en-US" altLang="zh-CN" sz="24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________________   </a:t>
            </a:r>
            <a:r>
              <a:rPr lang="zh-CN" altLang="en-US" sz="24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现在；目前</a:t>
            </a:r>
          </a:p>
          <a:p>
            <a:pPr algn="just">
              <a:spcBef>
                <a:spcPct val="50000"/>
              </a:spcBef>
            </a:pPr>
            <a:r>
              <a:rPr lang="en-US" altLang="zh-CN" sz="24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5</a:t>
            </a:r>
            <a:r>
              <a:rPr lang="zh-CN" altLang="en-US" sz="24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．</a:t>
            </a:r>
            <a:r>
              <a:rPr lang="en-US" altLang="zh-CN" sz="24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________________   </a:t>
            </a:r>
            <a:r>
              <a:rPr lang="zh-CN" altLang="en-US" sz="24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利用；使用</a:t>
            </a:r>
            <a:endParaRPr lang="en-US" altLang="zh-CN" sz="2400" dirty="0">
              <a:solidFill>
                <a:srgbClr val="000000"/>
              </a:solidFill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altLang="zh-CN" sz="24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6</a:t>
            </a:r>
            <a:r>
              <a:rPr lang="zh-CN" altLang="en-US" sz="24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．</a:t>
            </a:r>
            <a:r>
              <a:rPr lang="en-US" altLang="zh-CN" sz="24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________________   </a:t>
            </a:r>
            <a:r>
              <a:rPr lang="zh-CN" altLang="en-US" sz="24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例如</a:t>
            </a:r>
            <a:r>
              <a:rPr lang="en-US" altLang="zh-CN" sz="24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……</a:t>
            </a:r>
            <a:r>
              <a:rPr lang="zh-CN" altLang="en-US" sz="24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；像这种的</a:t>
            </a:r>
          </a:p>
          <a:p>
            <a:pPr algn="just">
              <a:spcBef>
                <a:spcPct val="50000"/>
              </a:spcBef>
            </a:pPr>
            <a:r>
              <a:rPr lang="en-US" altLang="zh-CN" sz="24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7</a:t>
            </a:r>
            <a:r>
              <a:rPr lang="zh-CN" altLang="en-US" sz="24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．</a:t>
            </a:r>
            <a:r>
              <a:rPr lang="en-US" altLang="zh-CN" sz="24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________________   </a:t>
            </a:r>
            <a:r>
              <a:rPr lang="zh-CN" altLang="en-US" sz="24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扮演一个角色；参与</a:t>
            </a:r>
          </a:p>
          <a:p>
            <a:pPr algn="just">
              <a:spcBef>
                <a:spcPct val="50000"/>
              </a:spcBef>
            </a:pPr>
            <a:r>
              <a:rPr lang="en-US" altLang="zh-CN" sz="24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8</a:t>
            </a:r>
            <a:r>
              <a:rPr lang="zh-CN" altLang="en-US" sz="24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．</a:t>
            </a:r>
            <a:r>
              <a:rPr lang="en-US" altLang="zh-CN" sz="24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________________   </a:t>
            </a:r>
            <a:r>
              <a:rPr lang="zh-CN" altLang="en-US" sz="24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即使</a:t>
            </a:r>
          </a:p>
          <a:p>
            <a:pPr algn="just">
              <a:spcBef>
                <a:spcPct val="50000"/>
              </a:spcBef>
            </a:pPr>
            <a:r>
              <a:rPr lang="en-US" altLang="zh-CN" sz="24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9</a:t>
            </a:r>
            <a:r>
              <a:rPr lang="zh-CN" altLang="en-US" sz="24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．</a:t>
            </a:r>
            <a:r>
              <a:rPr lang="en-US" altLang="zh-CN" sz="24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________________   </a:t>
            </a:r>
            <a:r>
              <a:rPr lang="zh-CN" altLang="en-US" sz="24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以</a:t>
            </a:r>
            <a:r>
              <a:rPr lang="en-US" altLang="zh-CN" sz="24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……</a:t>
            </a:r>
            <a:r>
              <a:rPr lang="zh-CN" altLang="en-US" sz="24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为基础</a:t>
            </a:r>
          </a:p>
          <a:p>
            <a:pPr algn="just">
              <a:spcBef>
                <a:spcPct val="50000"/>
              </a:spcBef>
            </a:pPr>
            <a:r>
              <a:rPr lang="en-US" altLang="zh-CN" sz="24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10.________________   </a:t>
            </a:r>
            <a:r>
              <a:rPr lang="zh-CN" altLang="en-US" sz="240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信不信由你</a:t>
            </a:r>
            <a:endParaRPr lang="en-US" altLang="zh-CN" sz="2400" dirty="0">
              <a:solidFill>
                <a:srgbClr val="000000"/>
              </a:solidFill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pPr algn="just">
              <a:spcBef>
                <a:spcPct val="50000"/>
              </a:spcBef>
            </a:pPr>
            <a:endParaRPr lang="en-US" altLang="zh-CN" sz="2400" b="1" dirty="0">
              <a:solidFill>
                <a:srgbClr val="000000"/>
              </a:solidFill>
              <a:cs typeface="Times New Roman" pitchFamily="18" charset="0"/>
            </a:endParaRPr>
          </a:p>
          <a:p>
            <a:pPr algn="just">
              <a:spcBef>
                <a:spcPct val="50000"/>
              </a:spcBef>
            </a:pPr>
            <a:endParaRPr lang="en-US" altLang="zh-CN" sz="2400" b="1" dirty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lnSpc>
                <a:spcPts val="3100"/>
              </a:lnSpc>
            </a:pP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  <a:cs typeface="Times New Roman" pitchFamily="18" charset="0"/>
            </a:endParaRPr>
          </a:p>
        </p:txBody>
      </p:sp>
      <p:sp>
        <p:nvSpPr>
          <p:cNvPr id="1048658" name="Rectangle 7"/>
          <p:cNvSpPr>
            <a:spLocks noChangeArrowheads="1"/>
          </p:cNvSpPr>
          <p:nvPr/>
        </p:nvSpPr>
        <p:spPr bwMode="auto">
          <a:xfrm>
            <a:off x="2425143" y="1031146"/>
            <a:ext cx="1783080" cy="51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</a:rPr>
              <a:t>more than</a:t>
            </a:r>
            <a:endParaRPr lang="zh-CN" altLang="en-US" sz="28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048659" name="Rectangle 8"/>
          <p:cNvSpPr>
            <a:spLocks noChangeArrowheads="1"/>
          </p:cNvSpPr>
          <p:nvPr/>
        </p:nvSpPr>
        <p:spPr bwMode="auto">
          <a:xfrm>
            <a:off x="2424636" y="1550560"/>
            <a:ext cx="17606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</a:rPr>
              <a:t>because of</a:t>
            </a:r>
            <a:endParaRPr lang="zh-CN" altLang="en-US" sz="28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048660" name="Rectangle 9"/>
          <p:cNvSpPr>
            <a:spLocks noChangeArrowheads="1"/>
          </p:cNvSpPr>
          <p:nvPr/>
        </p:nvSpPr>
        <p:spPr bwMode="auto">
          <a:xfrm>
            <a:off x="2545998" y="2071021"/>
            <a:ext cx="14480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</a:rPr>
              <a:t>come up</a:t>
            </a:r>
            <a:endParaRPr lang="zh-CN" altLang="en-US" sz="28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048661" name="Rectangle 10"/>
          <p:cNvSpPr>
            <a:spLocks noChangeArrowheads="1"/>
          </p:cNvSpPr>
          <p:nvPr/>
        </p:nvSpPr>
        <p:spPr bwMode="auto">
          <a:xfrm>
            <a:off x="2436416" y="2612841"/>
            <a:ext cx="16672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</a:rPr>
              <a:t>at present</a:t>
            </a:r>
            <a:endParaRPr lang="zh-CN" altLang="en-US" sz="28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048662" name="Rectangle 11"/>
          <p:cNvSpPr>
            <a:spLocks noChangeArrowheads="1"/>
          </p:cNvSpPr>
          <p:nvPr/>
        </p:nvSpPr>
        <p:spPr bwMode="auto">
          <a:xfrm>
            <a:off x="2424636" y="3212269"/>
            <a:ext cx="19428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</a:rPr>
              <a:t>make use of</a:t>
            </a:r>
            <a:endParaRPr lang="zh-CN" altLang="en-US" sz="28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048663" name="Rectangle 5"/>
          <p:cNvSpPr>
            <a:spLocks noChangeArrowheads="1"/>
          </p:cNvSpPr>
          <p:nvPr/>
        </p:nvSpPr>
        <p:spPr bwMode="auto">
          <a:xfrm>
            <a:off x="2212386" y="5949642"/>
            <a:ext cx="2608579" cy="51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believe it or not</a:t>
            </a:r>
          </a:p>
        </p:txBody>
      </p:sp>
      <p:sp>
        <p:nvSpPr>
          <p:cNvPr id="1048664" name="Rectangle 6"/>
          <p:cNvSpPr>
            <a:spLocks noChangeArrowheads="1"/>
          </p:cNvSpPr>
          <p:nvPr/>
        </p:nvSpPr>
        <p:spPr bwMode="auto">
          <a:xfrm>
            <a:off x="2641738" y="3770138"/>
            <a:ext cx="12506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</a:rPr>
              <a:t>such as</a:t>
            </a:r>
            <a:endParaRPr lang="zh-CN" altLang="en-US" sz="28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048665" name="Rectangle 7"/>
          <p:cNvSpPr>
            <a:spLocks noChangeArrowheads="1"/>
          </p:cNvSpPr>
          <p:nvPr/>
        </p:nvSpPr>
        <p:spPr bwMode="auto">
          <a:xfrm>
            <a:off x="2184980" y="4258887"/>
            <a:ext cx="229396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</a:rPr>
              <a:t>play a part (in)</a:t>
            </a:r>
            <a:endParaRPr lang="zh-CN" altLang="en-US" sz="28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048666" name="Rectangle 8"/>
          <p:cNvSpPr>
            <a:spLocks noChangeArrowheads="1"/>
          </p:cNvSpPr>
          <p:nvPr/>
        </p:nvSpPr>
        <p:spPr bwMode="auto">
          <a:xfrm>
            <a:off x="2687648" y="4851229"/>
            <a:ext cx="11588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</a:rPr>
              <a:t>even if</a:t>
            </a:r>
            <a:endParaRPr lang="zh-CN" altLang="en-US" sz="28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048667" name="Rectangle 9"/>
          <p:cNvSpPr>
            <a:spLocks noChangeArrowheads="1"/>
          </p:cNvSpPr>
          <p:nvPr/>
        </p:nvSpPr>
        <p:spPr bwMode="auto">
          <a:xfrm>
            <a:off x="2323776" y="5391773"/>
            <a:ext cx="19623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Calibri" pitchFamily="34" charset="0"/>
              </a:rPr>
              <a:t>be based on</a:t>
            </a:r>
            <a:endParaRPr lang="zh-CN" altLang="en-US" sz="28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1048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1048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145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800" fill="hold"/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800" fill="hold"/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1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145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800" fill="hold"/>
                                        <p:tgtEl>
                                          <p:spTgt spid="1048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800" fill="hold"/>
                                        <p:tgtEl>
                                          <p:spTgt spid="1048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0486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0486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1" grpId="0" animBg="1"/>
      <p:bldP spid="1048654" grpId="0" bldLvl="0" animBg="1"/>
      <p:bldP spid="1048655" grpId="0" bldLvl="0" animBg="1"/>
      <p:bldP spid="1048656" grpId="0" bldLvl="0" animBg="1"/>
      <p:bldP spid="1048658" grpId="0"/>
      <p:bldP spid="1048659" grpId="0"/>
      <p:bldP spid="1048660" grpId="0"/>
      <p:bldP spid="1048661" grpId="0"/>
      <p:bldP spid="1048662" grpId="0"/>
      <p:bldP spid="1048663" grpId="0"/>
      <p:bldP spid="1048664" grpId="0"/>
      <p:bldP spid="1048665" grpId="0"/>
      <p:bldP spid="1048666" grpId="0"/>
      <p:bldP spid="104866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平行四边形 20"/>
          <p:cNvSpPr/>
          <p:nvPr/>
        </p:nvSpPr>
        <p:spPr>
          <a:xfrm>
            <a:off x="1160311" y="315997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048672" name="Rectangle 18"/>
          <p:cNvSpPr>
            <a:spLocks noChangeArrowheads="1"/>
          </p:cNvSpPr>
          <p:nvPr/>
        </p:nvSpPr>
        <p:spPr bwMode="auto">
          <a:xfrm>
            <a:off x="1652817" y="432420"/>
            <a:ext cx="1436292" cy="4308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同反义词</a:t>
            </a:r>
            <a:endParaRPr lang="en-US" altLang="zh-CN" sz="280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cs typeface="宋体" panose="02010600030101010101" pitchFamily="2" charset="-122"/>
              <a:sym typeface="Arial" panose="020B0604020202020204"/>
            </a:endParaRPr>
          </a:p>
        </p:txBody>
      </p:sp>
      <p:sp>
        <p:nvSpPr>
          <p:cNvPr id="1048673" name="平行四边形 22"/>
          <p:cNvSpPr/>
          <p:nvPr/>
        </p:nvSpPr>
        <p:spPr>
          <a:xfrm>
            <a:off x="3750119" y="315998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cxnSp>
        <p:nvCxnSpPr>
          <p:cNvPr id="3145735" name="直接连接符 5"/>
          <p:cNvCxnSpPr>
            <a:cxnSpLocks/>
          </p:cNvCxnSpPr>
          <p:nvPr/>
        </p:nvCxnSpPr>
        <p:spPr>
          <a:xfrm>
            <a:off x="797346" y="286443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sp>
        <p:nvSpPr>
          <p:cNvPr id="1048674" name="椭圆 6"/>
          <p:cNvSpPr/>
          <p:nvPr/>
        </p:nvSpPr>
        <p:spPr>
          <a:xfrm>
            <a:off x="673521" y="2555825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048675" name="椭圆 9"/>
          <p:cNvSpPr/>
          <p:nvPr/>
        </p:nvSpPr>
        <p:spPr>
          <a:xfrm>
            <a:off x="673521" y="4187817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cxnSp>
        <p:nvCxnSpPr>
          <p:cNvPr id="3145736" name="直接连接符 12"/>
          <p:cNvCxnSpPr>
            <a:cxnSpLocks/>
          </p:cNvCxnSpPr>
          <p:nvPr/>
        </p:nvCxnSpPr>
        <p:spPr>
          <a:xfrm>
            <a:off x="786459" y="4437425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sp>
        <p:nvSpPr>
          <p:cNvPr id="1048676" name="椭圆 13"/>
          <p:cNvSpPr/>
          <p:nvPr/>
        </p:nvSpPr>
        <p:spPr>
          <a:xfrm>
            <a:off x="662634" y="5760807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097156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268800"/>
            <a:ext cx="762000" cy="746760"/>
          </a:xfrm>
          <a:prstGeom prst="rect">
            <a:avLst/>
          </a:prstGeom>
        </p:spPr>
      </p:pic>
      <p:sp>
        <p:nvSpPr>
          <p:cNvPr id="1048677" name="TextBox 25"/>
          <p:cNvSpPr txBox="1"/>
          <p:nvPr/>
        </p:nvSpPr>
        <p:spPr>
          <a:xfrm>
            <a:off x="1365473" y="1412056"/>
            <a:ext cx="3750224" cy="453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500"/>
              </a:lnSpc>
              <a:buAutoNum type="arabicPeriod"/>
            </a:pPr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underground</a:t>
            </a:r>
          </a:p>
          <a:p>
            <a:pPr marL="342900" indent="-342900">
              <a:lnSpc>
                <a:spcPts val="3500"/>
              </a:lnSpc>
              <a:buAutoNum type="arabicPeriod"/>
            </a:pPr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lift</a:t>
            </a:r>
          </a:p>
          <a:p>
            <a:pPr marL="342900" indent="-342900">
              <a:lnSpc>
                <a:spcPts val="3500"/>
              </a:lnSpc>
              <a:buAutoNum type="arabicPeriod"/>
            </a:pPr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gas</a:t>
            </a:r>
          </a:p>
          <a:p>
            <a:pPr marL="342900" indent="-342900">
              <a:lnSpc>
                <a:spcPts val="3500"/>
              </a:lnSpc>
              <a:buAutoNum type="arabicPeriod"/>
            </a:pPr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flat</a:t>
            </a:r>
          </a:p>
          <a:p>
            <a:pPr marL="342900" indent="-342900">
              <a:lnSpc>
                <a:spcPts val="3500"/>
              </a:lnSpc>
              <a:buAutoNum type="arabicPeriod"/>
            </a:pPr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former</a:t>
            </a:r>
          </a:p>
          <a:p>
            <a:pPr marL="342900" indent="-342900">
              <a:lnSpc>
                <a:spcPts val="3500"/>
              </a:lnSpc>
              <a:buAutoNum type="arabicPeriod"/>
            </a:pPr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control</a:t>
            </a:r>
          </a:p>
          <a:p>
            <a:pPr marL="342900" indent="-342900">
              <a:lnSpc>
                <a:spcPts val="3500"/>
              </a:lnSpc>
              <a:buAutoNum type="arabicPeriod"/>
            </a:pPr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in fact</a:t>
            </a:r>
          </a:p>
          <a:p>
            <a:pPr marL="342900" indent="-342900">
              <a:lnSpc>
                <a:spcPts val="3500"/>
              </a:lnSpc>
              <a:buAutoNum type="arabicPeriod"/>
            </a:pPr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truck                      </a:t>
            </a:r>
          </a:p>
          <a:p>
            <a:pPr marL="342900" indent="-342900">
              <a:lnSpc>
                <a:spcPts val="3500"/>
              </a:lnSpc>
              <a:buAutoNum type="arabicPeriod"/>
            </a:pPr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play a role in</a:t>
            </a:r>
          </a:p>
          <a:p>
            <a:pPr marL="342900" indent="-342900">
              <a:lnSpc>
                <a:spcPts val="3500"/>
              </a:lnSpc>
              <a:buAutoNum type="arabicPeriod"/>
            </a:pPr>
            <a:r>
              <a:rPr lang="en-US" altLang="zh-CN" sz="2800" dirty="0">
                <a:latin typeface="Calibri" panose="020F0502020204030204" pitchFamily="34" charset="0"/>
                <a:cs typeface="Times New Roman" pitchFamily="18" charset="0"/>
              </a:rPr>
              <a:t>beg</a:t>
            </a:r>
          </a:p>
        </p:txBody>
      </p:sp>
      <p:sp>
        <p:nvSpPr>
          <p:cNvPr id="1048678" name="TextBox 26"/>
          <p:cNvSpPr txBox="1"/>
          <p:nvPr/>
        </p:nvSpPr>
        <p:spPr>
          <a:xfrm>
            <a:off x="6827108" y="1406819"/>
            <a:ext cx="4145692" cy="453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342900" indent="-342900">
              <a:lnSpc>
                <a:spcPts val="3500"/>
              </a:lnSpc>
              <a:buAutoNum type="arabicPeriod"/>
              <a:defRPr sz="2800"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dirty="0">
                <a:solidFill>
                  <a:srgbClr val="FF0000"/>
                </a:solidFill>
              </a:rPr>
              <a:t>actually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command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request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lorry                    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petrol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elevator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play a part in 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subway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apartment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latter</a:t>
            </a:r>
          </a:p>
        </p:txBody>
      </p:sp>
      <p:cxnSp>
        <p:nvCxnSpPr>
          <p:cNvPr id="3145737" name="直接箭头连接符 36"/>
          <p:cNvCxnSpPr>
            <a:cxnSpLocks/>
          </p:cNvCxnSpPr>
          <p:nvPr/>
        </p:nvCxnSpPr>
        <p:spPr>
          <a:xfrm>
            <a:off x="3089189" y="1729946"/>
            <a:ext cx="3855308" cy="305211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8" name="直接箭头连接符 38"/>
          <p:cNvCxnSpPr>
            <a:cxnSpLocks/>
          </p:cNvCxnSpPr>
          <p:nvPr/>
        </p:nvCxnSpPr>
        <p:spPr>
          <a:xfrm>
            <a:off x="2298357" y="2075935"/>
            <a:ext cx="4621427" cy="184115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9" name="直接箭头连接符 40"/>
          <p:cNvCxnSpPr>
            <a:cxnSpLocks/>
          </p:cNvCxnSpPr>
          <p:nvPr/>
        </p:nvCxnSpPr>
        <p:spPr>
          <a:xfrm>
            <a:off x="2360141" y="2594919"/>
            <a:ext cx="4559644" cy="82790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40" name="直接箭头连接符 42"/>
          <p:cNvCxnSpPr>
            <a:cxnSpLocks/>
          </p:cNvCxnSpPr>
          <p:nvPr/>
        </p:nvCxnSpPr>
        <p:spPr>
          <a:xfrm>
            <a:off x="2360141" y="3076832"/>
            <a:ext cx="4596713" cy="218714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41" name="直接箭头连接符 44"/>
          <p:cNvCxnSpPr>
            <a:cxnSpLocks/>
          </p:cNvCxnSpPr>
          <p:nvPr/>
        </p:nvCxnSpPr>
        <p:spPr>
          <a:xfrm>
            <a:off x="2792627" y="3422822"/>
            <a:ext cx="4139514" cy="227364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42" name="直接箭头连接符 46"/>
          <p:cNvCxnSpPr>
            <a:cxnSpLocks/>
          </p:cNvCxnSpPr>
          <p:nvPr/>
        </p:nvCxnSpPr>
        <p:spPr>
          <a:xfrm flipV="1">
            <a:off x="2656703" y="2150078"/>
            <a:ext cx="4250724" cy="181644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43" name="直接箭头连接符 48"/>
          <p:cNvCxnSpPr>
            <a:cxnSpLocks/>
          </p:cNvCxnSpPr>
          <p:nvPr/>
        </p:nvCxnSpPr>
        <p:spPr>
          <a:xfrm flipV="1">
            <a:off x="2644346" y="1742304"/>
            <a:ext cx="4213655" cy="259491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44" name="直接箭头连接符 50"/>
          <p:cNvCxnSpPr>
            <a:cxnSpLocks/>
          </p:cNvCxnSpPr>
          <p:nvPr/>
        </p:nvCxnSpPr>
        <p:spPr>
          <a:xfrm flipV="1">
            <a:off x="2582562" y="2977980"/>
            <a:ext cx="4349579" cy="186586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45" name="直接箭头连接符 54"/>
          <p:cNvCxnSpPr>
            <a:cxnSpLocks/>
          </p:cNvCxnSpPr>
          <p:nvPr/>
        </p:nvCxnSpPr>
        <p:spPr>
          <a:xfrm flipV="1">
            <a:off x="3237470" y="4300152"/>
            <a:ext cx="3707027" cy="91439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46" name="直接箭头连接符 62"/>
          <p:cNvCxnSpPr>
            <a:cxnSpLocks/>
          </p:cNvCxnSpPr>
          <p:nvPr/>
        </p:nvCxnSpPr>
        <p:spPr>
          <a:xfrm flipV="1">
            <a:off x="3064476" y="2631989"/>
            <a:ext cx="3904735" cy="30150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104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104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145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800" fill="hold"/>
                                        <p:tgtEl>
                                          <p:spTgt spid="104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800" fill="hold"/>
                                        <p:tgtEl>
                                          <p:spTgt spid="104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1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145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800" fill="hold"/>
                                        <p:tgtEl>
                                          <p:spTgt spid="104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800" fill="hold"/>
                                        <p:tgtEl>
                                          <p:spTgt spid="104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145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145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145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145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145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145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145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145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145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145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10486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10486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71" grpId="0" animBg="1"/>
      <p:bldP spid="1048674" grpId="0" bldLvl="0" animBg="1"/>
      <p:bldP spid="1048675" grpId="0" bldLvl="0" animBg="1"/>
      <p:bldP spid="104867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2" name="平行四边形 20"/>
          <p:cNvSpPr/>
          <p:nvPr/>
        </p:nvSpPr>
        <p:spPr>
          <a:xfrm>
            <a:off x="1160311" y="81214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048683" name="Rectangle 18"/>
          <p:cNvSpPr>
            <a:spLocks noChangeArrowheads="1"/>
          </p:cNvSpPr>
          <p:nvPr/>
        </p:nvSpPr>
        <p:spPr bwMode="auto">
          <a:xfrm>
            <a:off x="1652817" y="209994"/>
            <a:ext cx="1436292" cy="4308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词汇释义</a:t>
            </a:r>
            <a:endParaRPr lang="en-US" altLang="zh-CN" sz="280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cs typeface="宋体" panose="02010600030101010101" pitchFamily="2" charset="-122"/>
              <a:sym typeface="Arial" panose="020B0604020202020204"/>
            </a:endParaRPr>
          </a:p>
        </p:txBody>
      </p:sp>
      <p:sp>
        <p:nvSpPr>
          <p:cNvPr id="1048684" name="平行四边形 22"/>
          <p:cNvSpPr/>
          <p:nvPr/>
        </p:nvSpPr>
        <p:spPr>
          <a:xfrm>
            <a:off x="3750119" y="81215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cxnSp>
        <p:nvCxnSpPr>
          <p:cNvPr id="3145747" name="直接连接符 5"/>
          <p:cNvCxnSpPr>
            <a:cxnSpLocks/>
          </p:cNvCxnSpPr>
          <p:nvPr/>
        </p:nvCxnSpPr>
        <p:spPr>
          <a:xfrm>
            <a:off x="426636" y="2456654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sp>
        <p:nvSpPr>
          <p:cNvPr id="1048685" name="椭圆 6"/>
          <p:cNvSpPr/>
          <p:nvPr/>
        </p:nvSpPr>
        <p:spPr>
          <a:xfrm>
            <a:off x="302811" y="2148044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048686" name="椭圆 9"/>
          <p:cNvSpPr/>
          <p:nvPr/>
        </p:nvSpPr>
        <p:spPr>
          <a:xfrm>
            <a:off x="302811" y="3780036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cxnSp>
        <p:nvCxnSpPr>
          <p:cNvPr id="3145748" name="直接连接符 12"/>
          <p:cNvCxnSpPr>
            <a:cxnSpLocks/>
          </p:cNvCxnSpPr>
          <p:nvPr/>
        </p:nvCxnSpPr>
        <p:spPr>
          <a:xfrm>
            <a:off x="415749" y="4029644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sp>
        <p:nvSpPr>
          <p:cNvPr id="1048687" name="椭圆 13"/>
          <p:cNvSpPr/>
          <p:nvPr/>
        </p:nvSpPr>
        <p:spPr>
          <a:xfrm>
            <a:off x="291924" y="5353026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097157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34017"/>
            <a:ext cx="762000" cy="746760"/>
          </a:xfrm>
          <a:prstGeom prst="rect">
            <a:avLst/>
          </a:prstGeom>
        </p:spPr>
      </p:pic>
      <p:sp>
        <p:nvSpPr>
          <p:cNvPr id="1048688" name="TextBox 11"/>
          <p:cNvSpPr txBox="1"/>
          <p:nvPr/>
        </p:nvSpPr>
        <p:spPr>
          <a:xfrm>
            <a:off x="386864" y="716691"/>
            <a:ext cx="12044031" cy="5928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342900" indent="-342900">
              <a:lnSpc>
                <a:spcPts val="3500"/>
              </a:lnSpc>
              <a:buAutoNum type="arabicPeriod"/>
              <a:defRPr sz="2800"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pPr>
              <a:lnSpc>
                <a:spcPct val="100000"/>
              </a:lnSpc>
              <a:spcBef>
                <a:spcPts val="1440"/>
              </a:spcBef>
            </a:pPr>
            <a:r>
              <a:rPr lang="en-US" altLang="zh-CN" dirty="0"/>
              <a:t>__________ in fact; as a matter of fact; in reality</a:t>
            </a:r>
          </a:p>
          <a:p>
            <a:pPr>
              <a:lnSpc>
                <a:spcPct val="100000"/>
              </a:lnSpc>
              <a:spcBef>
                <a:spcPts val="1440"/>
              </a:spcBef>
            </a:pPr>
            <a:r>
              <a:rPr lang="en-US" altLang="zh-CN" dirty="0"/>
              <a:t>__________ due to; as a result of; owing to</a:t>
            </a:r>
          </a:p>
          <a:p>
            <a:pPr>
              <a:lnSpc>
                <a:spcPct val="100000"/>
              </a:lnSpc>
              <a:spcBef>
                <a:spcPts val="1440"/>
              </a:spcBef>
            </a:pPr>
            <a:r>
              <a:rPr lang="en-US" altLang="zh-CN" dirty="0"/>
              <a:t>__________ to be put forward; to come closer</a:t>
            </a:r>
          </a:p>
          <a:p>
            <a:pPr>
              <a:lnSpc>
                <a:spcPct val="100000"/>
              </a:lnSpc>
              <a:spcBef>
                <a:spcPts val="1440"/>
              </a:spcBef>
            </a:pPr>
            <a:r>
              <a:rPr lang="en-US" altLang="zh-CN" dirty="0"/>
              <a:t>__________ nowadays; in the present</a:t>
            </a:r>
          </a:p>
          <a:p>
            <a:pPr>
              <a:lnSpc>
                <a:spcPct val="100000"/>
              </a:lnSpc>
              <a:spcBef>
                <a:spcPts val="1440"/>
              </a:spcBef>
            </a:pPr>
            <a:r>
              <a:rPr lang="en-US" altLang="zh-CN" dirty="0"/>
              <a:t>__________ little by little; bit by bit; not suddenly</a:t>
            </a:r>
          </a:p>
          <a:p>
            <a:pPr>
              <a:lnSpc>
                <a:spcPct val="100000"/>
              </a:lnSpc>
              <a:spcBef>
                <a:spcPts val="1440"/>
              </a:spcBef>
            </a:pPr>
            <a:r>
              <a:rPr lang="en-US" altLang="zh-CN" dirty="0"/>
              <a:t>__________ </a:t>
            </a:r>
            <a:r>
              <a:rPr lang="en-US" altLang="zh-CN" dirty="0">
                <a:cs typeface="Arial" charset="0"/>
              </a:rPr>
              <a:t>to take advantage of</a:t>
            </a:r>
            <a:endParaRPr lang="en-US" altLang="zh-CN" dirty="0"/>
          </a:p>
          <a:p>
            <a:pPr>
              <a:lnSpc>
                <a:spcPct val="100000"/>
              </a:lnSpc>
              <a:spcBef>
                <a:spcPts val="1440"/>
              </a:spcBef>
            </a:pPr>
            <a:r>
              <a:rPr lang="en-US" altLang="zh-CN" dirty="0"/>
              <a:t>__________ to have a good knowledge of; to order </a:t>
            </a:r>
            <a:r>
              <a:rPr lang="en-US" altLang="zh-CN" dirty="0" err="1"/>
              <a:t>sb</a:t>
            </a:r>
            <a:r>
              <a:rPr lang="en-US" altLang="zh-CN" dirty="0"/>
              <a:t> to do </a:t>
            </a:r>
            <a:r>
              <a:rPr lang="en-US" altLang="zh-CN" dirty="0" err="1"/>
              <a:t>sth</a:t>
            </a:r>
            <a:endParaRPr lang="en-US" altLang="zh-CN" dirty="0"/>
          </a:p>
          <a:p>
            <a:pPr>
              <a:lnSpc>
                <a:spcPct val="100000"/>
              </a:lnSpc>
              <a:spcBef>
                <a:spcPts val="1440"/>
              </a:spcBef>
            </a:pPr>
            <a:r>
              <a:rPr lang="en-US" altLang="zh-CN" dirty="0"/>
              <a:t>__________ able to speak or write a language well</a:t>
            </a:r>
          </a:p>
          <a:p>
            <a:pPr>
              <a:lnSpc>
                <a:spcPct val="100000"/>
              </a:lnSpc>
              <a:spcBef>
                <a:spcPts val="1440"/>
              </a:spcBef>
            </a:pPr>
            <a:r>
              <a:rPr lang="en-US" altLang="zh-CN" dirty="0"/>
              <a:t>__________ long trip by sea or in space</a:t>
            </a:r>
          </a:p>
          <a:p>
            <a:pPr>
              <a:lnSpc>
                <a:spcPct val="100000"/>
              </a:lnSpc>
              <a:spcBef>
                <a:spcPts val="1440"/>
              </a:spcBef>
            </a:pPr>
            <a:r>
              <a:rPr lang="en-US" altLang="zh-CN" dirty="0"/>
              <a:t>_________ often</a:t>
            </a:r>
          </a:p>
        </p:txBody>
      </p:sp>
      <p:sp>
        <p:nvSpPr>
          <p:cNvPr id="1048689" name="TextBox 14"/>
          <p:cNvSpPr txBox="1"/>
          <p:nvPr/>
        </p:nvSpPr>
        <p:spPr>
          <a:xfrm>
            <a:off x="955268" y="711530"/>
            <a:ext cx="1619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actually</a:t>
            </a:r>
            <a:endParaRPr lang="zh-CN" altLang="en-US" sz="2800" dirty="0">
              <a:solidFill>
                <a:srgbClr val="FF000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048690" name="TextBox 15"/>
          <p:cNvSpPr txBox="1"/>
          <p:nvPr/>
        </p:nvSpPr>
        <p:spPr>
          <a:xfrm>
            <a:off x="868755" y="1304658"/>
            <a:ext cx="202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because of</a:t>
            </a:r>
            <a:endParaRPr lang="zh-CN" altLang="en-US" sz="2800" dirty="0">
              <a:solidFill>
                <a:srgbClr val="FF000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048691" name="TextBox 16"/>
          <p:cNvSpPr txBox="1"/>
          <p:nvPr/>
        </p:nvSpPr>
        <p:spPr>
          <a:xfrm>
            <a:off x="881112" y="1922508"/>
            <a:ext cx="3604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come up</a:t>
            </a:r>
            <a:endParaRPr lang="zh-CN" altLang="en-US" sz="2800" dirty="0">
              <a:solidFill>
                <a:srgbClr val="FF000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048692" name="TextBox 17"/>
          <p:cNvSpPr txBox="1"/>
          <p:nvPr/>
        </p:nvSpPr>
        <p:spPr>
          <a:xfrm>
            <a:off x="868769" y="2527971"/>
            <a:ext cx="1936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at present</a:t>
            </a:r>
            <a:endParaRPr lang="zh-CN" altLang="en-US" sz="2800" dirty="0">
              <a:solidFill>
                <a:srgbClr val="FF000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048693" name="TextBox 18"/>
          <p:cNvSpPr txBox="1"/>
          <p:nvPr/>
        </p:nvSpPr>
        <p:spPr>
          <a:xfrm>
            <a:off x="831698" y="3108741"/>
            <a:ext cx="3530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gradually</a:t>
            </a:r>
            <a:endParaRPr lang="zh-CN" altLang="en-US" sz="2800" dirty="0">
              <a:solidFill>
                <a:srgbClr val="FF000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048694" name="TextBox 19"/>
          <p:cNvSpPr txBox="1"/>
          <p:nvPr/>
        </p:nvSpPr>
        <p:spPr>
          <a:xfrm>
            <a:off x="774029" y="3718342"/>
            <a:ext cx="2747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make use of</a:t>
            </a:r>
            <a:endParaRPr lang="zh-CN" altLang="en-US" sz="2800" dirty="0">
              <a:solidFill>
                <a:srgbClr val="FF000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048695" name="TextBox 23"/>
          <p:cNvSpPr txBox="1"/>
          <p:nvPr/>
        </p:nvSpPr>
        <p:spPr>
          <a:xfrm>
            <a:off x="774033" y="4323822"/>
            <a:ext cx="2142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command</a:t>
            </a:r>
            <a:endParaRPr lang="zh-CN" altLang="en-US" sz="2800" dirty="0">
              <a:solidFill>
                <a:srgbClr val="FF000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048696" name="TextBox 24"/>
          <p:cNvSpPr txBox="1"/>
          <p:nvPr/>
        </p:nvSpPr>
        <p:spPr>
          <a:xfrm>
            <a:off x="1008803" y="4959298"/>
            <a:ext cx="2512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fluent </a:t>
            </a:r>
            <a:endParaRPr lang="zh-CN" altLang="en-US" sz="2800" dirty="0">
              <a:solidFill>
                <a:srgbClr val="FF000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048697" name="TextBox 25"/>
          <p:cNvSpPr txBox="1"/>
          <p:nvPr/>
        </p:nvSpPr>
        <p:spPr>
          <a:xfrm>
            <a:off x="1008803" y="5541144"/>
            <a:ext cx="1981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voyage</a:t>
            </a:r>
            <a:endParaRPr lang="zh-CN" altLang="en-US" sz="2800" dirty="0">
              <a:solidFill>
                <a:srgbClr val="FF000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048698" name="TextBox 26"/>
          <p:cNvSpPr txBox="1"/>
          <p:nvPr/>
        </p:nvSpPr>
        <p:spPr>
          <a:xfrm>
            <a:off x="844057" y="6161787"/>
            <a:ext cx="2183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frequently</a:t>
            </a:r>
            <a:endParaRPr lang="zh-CN" altLang="en-US" sz="2800" dirty="0">
              <a:solidFill>
                <a:srgbClr val="FF000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1048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1048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145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800" fill="hold"/>
                                        <p:tgtEl>
                                          <p:spTgt spid="1048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800" fill="hold"/>
                                        <p:tgtEl>
                                          <p:spTgt spid="1048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1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145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800" fill="hold"/>
                                        <p:tgtEl>
                                          <p:spTgt spid="1048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800" fill="hold"/>
                                        <p:tgtEl>
                                          <p:spTgt spid="1048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0486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0486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82" grpId="0" animBg="1"/>
      <p:bldP spid="1048685" grpId="0" bldLvl="0" animBg="1"/>
      <p:bldP spid="1048686" grpId="0" bldLvl="0" animBg="1"/>
      <p:bldP spid="1048687" grpId="0" bldLvl="0" animBg="1"/>
      <p:bldP spid="1048689" grpId="0"/>
      <p:bldP spid="1048690" grpId="0"/>
      <p:bldP spid="1048691" grpId="0"/>
      <p:bldP spid="1048692" grpId="0"/>
      <p:bldP spid="1048693" grpId="0"/>
      <p:bldP spid="1048694" grpId="0"/>
      <p:bldP spid="1048695" grpId="0"/>
      <p:bldP spid="1048696" grpId="0"/>
      <p:bldP spid="1048697" grpId="0"/>
      <p:bldP spid="104869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2" name="平行四边形 20"/>
          <p:cNvSpPr/>
          <p:nvPr/>
        </p:nvSpPr>
        <p:spPr>
          <a:xfrm>
            <a:off x="1160311" y="81214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048703" name="Rectangle 18"/>
          <p:cNvSpPr>
            <a:spLocks noChangeArrowheads="1"/>
          </p:cNvSpPr>
          <p:nvPr/>
        </p:nvSpPr>
        <p:spPr bwMode="auto">
          <a:xfrm>
            <a:off x="1652817" y="209994"/>
            <a:ext cx="1436291" cy="4308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话题词汇</a:t>
            </a:r>
          </a:p>
        </p:txBody>
      </p:sp>
      <p:sp>
        <p:nvSpPr>
          <p:cNvPr id="1048704" name="平行四边形 22"/>
          <p:cNvSpPr/>
          <p:nvPr/>
        </p:nvSpPr>
        <p:spPr>
          <a:xfrm>
            <a:off x="3750119" y="81215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097158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34017"/>
            <a:ext cx="762000" cy="746760"/>
          </a:xfrm>
          <a:prstGeom prst="rect">
            <a:avLst/>
          </a:prstGeom>
        </p:spPr>
      </p:pic>
      <p:sp>
        <p:nvSpPr>
          <p:cNvPr id="1048705" name="矩形 7"/>
          <p:cNvSpPr/>
          <p:nvPr/>
        </p:nvSpPr>
        <p:spPr>
          <a:xfrm>
            <a:off x="0" y="2135239"/>
            <a:ext cx="3620530" cy="8056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Calibri" panose="020F0502020204030204" pitchFamily="34" charset="0"/>
                <a:cs typeface="Times New Roman" pitchFamily="18" charset="0"/>
              </a:rPr>
              <a:t>Expressions concerning language learning</a:t>
            </a:r>
            <a:endParaRPr lang="zh-CN" altLang="en-US" sz="2400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048706" name="矩形 8"/>
          <p:cNvSpPr/>
          <p:nvPr/>
        </p:nvSpPr>
        <p:spPr>
          <a:xfrm>
            <a:off x="3879532" y="2113017"/>
            <a:ext cx="8020025" cy="11582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lvl="1"/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official language; native speaker; Danish; African; Spanish; enrich vocabulary; spelling; dialect; accent; fluent; fluently; usage; expression; be based on  </a:t>
            </a:r>
          </a:p>
        </p:txBody>
      </p:sp>
      <p:sp>
        <p:nvSpPr>
          <p:cNvPr id="1048707" name="矩形 9"/>
          <p:cNvSpPr/>
          <p:nvPr/>
        </p:nvSpPr>
        <p:spPr>
          <a:xfrm>
            <a:off x="0" y="4363602"/>
            <a:ext cx="3604057" cy="900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Calibri" panose="020F0502020204030204" pitchFamily="34" charset="0"/>
                <a:cs typeface="Times New Roman" pitchFamily="18" charset="0"/>
              </a:rPr>
              <a:t>Adverbs  </a:t>
            </a:r>
          </a:p>
          <a:p>
            <a:pPr algn="ctr"/>
            <a:r>
              <a:rPr lang="en-US" altLang="zh-CN" sz="2400" dirty="0">
                <a:latin typeface="Calibri" panose="020F0502020204030204" pitchFamily="34" charset="0"/>
                <a:cs typeface="Times New Roman" pitchFamily="18" charset="0"/>
              </a:rPr>
              <a:t>to modify verbs</a:t>
            </a:r>
            <a:endParaRPr lang="zh-CN" altLang="en-US" sz="2400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048708" name="矩形 10"/>
          <p:cNvSpPr/>
          <p:nvPr/>
        </p:nvSpPr>
        <p:spPr>
          <a:xfrm>
            <a:off x="3908359" y="4349599"/>
            <a:ext cx="7991196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lvl="1"/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actually; gradually; fluently; frequently; straight </a:t>
            </a:r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48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48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0487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0487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02" grpId="0" animBg="1"/>
      <p:bldP spid="1048704" grpId="0" bldLvl="0" animBg="1"/>
      <p:bldP spid="1048705" grpId="0" animBg="1"/>
      <p:bldP spid="1048706" grpId="0" animBg="1"/>
      <p:bldP spid="1048707" grpId="0" animBg="1"/>
      <p:bldP spid="104870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2" name="平行四边形 20"/>
          <p:cNvSpPr/>
          <p:nvPr/>
        </p:nvSpPr>
        <p:spPr>
          <a:xfrm>
            <a:off x="1160311" y="81214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048713" name="Rectangle 18"/>
          <p:cNvSpPr>
            <a:spLocks noChangeArrowheads="1"/>
          </p:cNvSpPr>
          <p:nvPr/>
        </p:nvSpPr>
        <p:spPr bwMode="auto">
          <a:xfrm>
            <a:off x="1652817" y="209994"/>
            <a:ext cx="1436292" cy="4308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佳句赏析</a:t>
            </a:r>
          </a:p>
        </p:txBody>
      </p:sp>
      <p:sp>
        <p:nvSpPr>
          <p:cNvPr id="1048714" name="平行四边形 22"/>
          <p:cNvSpPr/>
          <p:nvPr/>
        </p:nvSpPr>
        <p:spPr>
          <a:xfrm>
            <a:off x="3750119" y="81215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097159" name="图片 1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" y="34017"/>
            <a:ext cx="762000" cy="746760"/>
          </a:xfrm>
          <a:prstGeom prst="rect">
            <a:avLst/>
          </a:prstGeom>
        </p:spPr>
      </p:pic>
      <p:sp>
        <p:nvSpPr>
          <p:cNvPr id="1048715" name="TextBox 12"/>
          <p:cNvSpPr txBox="1"/>
          <p:nvPr/>
        </p:nvSpPr>
        <p:spPr>
          <a:xfrm>
            <a:off x="877330" y="1210953"/>
            <a:ext cx="9551771" cy="5958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Calibri" pitchFamily="34" charset="0"/>
              </a:rPr>
              <a:t>You can _______ whether a person is clever by his answers, you can _______ whether a person is wise by his questions. </a:t>
            </a:r>
          </a:p>
          <a:p>
            <a:r>
              <a:rPr lang="en-US" altLang="zh-CN" sz="2800" dirty="0">
                <a:latin typeface="Calibri" pitchFamily="34" charset="0"/>
              </a:rPr>
              <a:t>                                                                        --- Mahfouz </a:t>
            </a:r>
            <a:r>
              <a:rPr lang="en-US" altLang="zh-CN" sz="2800" dirty="0" err="1">
                <a:latin typeface="Calibri" pitchFamily="34" charset="0"/>
              </a:rPr>
              <a:t>Naguib</a:t>
            </a:r>
            <a:br>
              <a:rPr lang="en-US" sz="2800" dirty="0"/>
            </a:br>
            <a:endParaRPr lang="en-US" altLang="zh-CN" sz="2800" dirty="0">
              <a:latin typeface="Calibri" pitchFamily="34" charset="0"/>
            </a:endParaRPr>
          </a:p>
          <a:p>
            <a:r>
              <a:rPr lang="en-US" altLang="zh-CN" sz="2800" dirty="0">
                <a:latin typeface="Calibri" pitchFamily="34" charset="0"/>
              </a:rPr>
              <a:t>Unless a man undertakes __________he possibly can do,</a:t>
            </a:r>
            <a:r>
              <a:rPr lang="zh-CN" altLang="en-US" sz="2800" dirty="0">
                <a:latin typeface="Calibri" pitchFamily="34" charset="0"/>
              </a:rPr>
              <a:t> </a:t>
            </a:r>
            <a:r>
              <a:rPr lang="en-US" altLang="zh-CN" sz="2800" dirty="0">
                <a:latin typeface="Calibri" pitchFamily="34" charset="0"/>
              </a:rPr>
              <a:t>he will never do all that he can.</a:t>
            </a:r>
            <a:endParaRPr lang="zh-CN" altLang="en-US" sz="2800" dirty="0">
              <a:latin typeface="Calibri" pitchFamily="34" charset="0"/>
            </a:endParaRPr>
          </a:p>
          <a:p>
            <a:r>
              <a:rPr lang="en-US" altLang="zh-CN" sz="2800" dirty="0">
                <a:latin typeface="Calibri" pitchFamily="34" charset="0"/>
              </a:rPr>
              <a:t>                                                                       --- Henry Drummond</a:t>
            </a:r>
            <a:br>
              <a:rPr lang="en-US" altLang="zh-CN" sz="2800" dirty="0">
                <a:latin typeface="Calibri" pitchFamily="34" charset="0"/>
              </a:rPr>
            </a:br>
            <a:endParaRPr lang="en-US" altLang="zh-CN" sz="2800" dirty="0">
              <a:latin typeface="Calibri" pitchFamily="34" charset="0"/>
            </a:endParaRPr>
          </a:p>
          <a:p>
            <a:r>
              <a:rPr lang="en-US" altLang="zh-CN" sz="2800" dirty="0">
                <a:latin typeface="Calibri" pitchFamily="34" charset="0"/>
              </a:rPr>
              <a:t>It is time for us to stand and cheer for the doer, the achiever,</a:t>
            </a:r>
            <a:r>
              <a:rPr lang="zh-CN" altLang="en-US" sz="2800" dirty="0">
                <a:latin typeface="Calibri" pitchFamily="34" charset="0"/>
              </a:rPr>
              <a:t> </a:t>
            </a:r>
            <a:r>
              <a:rPr lang="en-US" altLang="zh-CN" sz="2800" dirty="0">
                <a:latin typeface="Calibri" pitchFamily="34" charset="0"/>
              </a:rPr>
              <a:t>the one who __________ the challenge and does something about it.</a:t>
            </a:r>
            <a:endParaRPr lang="zh-CN" altLang="en-US" sz="2800" dirty="0">
              <a:latin typeface="Calibri" pitchFamily="34" charset="0"/>
            </a:endParaRPr>
          </a:p>
          <a:p>
            <a:r>
              <a:rPr lang="en-US" altLang="zh-CN" sz="2800" dirty="0">
                <a:latin typeface="Calibri" pitchFamily="34" charset="0"/>
              </a:rPr>
              <a:t>                                                                      --- Vince Lombardi</a:t>
            </a:r>
            <a:endParaRPr lang="zh-CN" altLang="en-US" sz="2800" dirty="0">
              <a:latin typeface="Calibri" pitchFamily="34" charset="0"/>
            </a:endParaRPr>
          </a:p>
        </p:txBody>
      </p:sp>
      <p:sp>
        <p:nvSpPr>
          <p:cNvPr id="1048716" name="TextBox 9"/>
          <p:cNvSpPr txBox="1"/>
          <p:nvPr/>
        </p:nvSpPr>
        <p:spPr>
          <a:xfrm>
            <a:off x="2376298" y="1193441"/>
            <a:ext cx="1170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tell</a:t>
            </a:r>
            <a:endParaRPr lang="zh-CN" altLang="en-US" sz="2800" dirty="0">
              <a:solidFill>
                <a:srgbClr val="FF000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048717" name="TextBox 13"/>
          <p:cNvSpPr txBox="1"/>
          <p:nvPr/>
        </p:nvSpPr>
        <p:spPr>
          <a:xfrm>
            <a:off x="1688440" y="1642403"/>
            <a:ext cx="1170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tell</a:t>
            </a:r>
            <a:endParaRPr lang="zh-CN" altLang="en-US" sz="2800" dirty="0">
              <a:solidFill>
                <a:srgbClr val="FF000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048718" name="TextBox 14"/>
          <p:cNvSpPr txBox="1"/>
          <p:nvPr/>
        </p:nvSpPr>
        <p:spPr>
          <a:xfrm>
            <a:off x="4695568" y="2911032"/>
            <a:ext cx="1717589" cy="929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more than</a:t>
            </a:r>
            <a:endParaRPr lang="zh-CN" altLang="en-US" sz="2800" dirty="0">
              <a:solidFill>
                <a:srgbClr val="FF000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048719" name="TextBox 16"/>
          <p:cNvSpPr txBox="1"/>
          <p:nvPr/>
        </p:nvSpPr>
        <p:spPr>
          <a:xfrm>
            <a:off x="2326865" y="5048750"/>
            <a:ext cx="1738505" cy="929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recognizes</a:t>
            </a:r>
            <a:endParaRPr lang="zh-CN" altLang="en-US" sz="2800" dirty="0">
              <a:solidFill>
                <a:srgbClr val="FF000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487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487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48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12" grpId="0" animBg="1"/>
      <p:bldP spid="1048715" grpId="0"/>
      <p:bldP spid="1048716" grpId="0"/>
      <p:bldP spid="1048717" grpId="0"/>
      <p:bldP spid="1048718" grpId="0"/>
      <p:bldP spid="10487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0.8|4.9|4.4|5.5|3.9|4.3|5.7|3.9|4.6|4.3|4.1|3.8|2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5.1|16.9|15.6|9.4|8.5|9.7|1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46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2|12.9|11.6|8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48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4.2|5.8|4.8|4.8|5.2|7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37.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0.2|12.8|7.2|5.8|5.1|4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31.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4.7|6.3|3.8|4.1|10.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3.3|1.9|2.2|10.5|5.2|8.6|8.4|9.6|9.9|16.5|5.2|7.5|4.7|14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2.7|3.2|3.1|4.3|3.2|3.4|4.6|2.3|3.9|2.8|4.9|5.1|2.9|3.8|5.8|2.7|4.1|2.6|2|1.9|4.8|2.4|3.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5.7|4.2|4.6|4.3|4.8|4.9|5|4.6|5.5|5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5.4|4.5|3.7|5.2|5|4.9|5.1|5.5|4.3|5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6.3|5.4|5.2|6.8|5.3|6.1|6.7|6.8|5.8|5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3|2|11.2|13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9|8|2.2|10.5|12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0.7|13.2|20.9|14|17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54.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2200</Words>
  <Application>Microsoft Office PowerPoint</Application>
  <PresentationFormat>宽屏</PresentationFormat>
  <Paragraphs>390</Paragraphs>
  <Slides>22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2" baseType="lpstr">
      <vt:lpstr>HelveticaNeue</vt:lpstr>
      <vt:lpstr>等线</vt:lpstr>
      <vt:lpstr>等线 Light</vt:lpstr>
      <vt:lpstr>华文新魏</vt:lpstr>
      <vt:lpstr>宋体</vt:lpstr>
      <vt:lpstr>Arial</vt:lpstr>
      <vt:lpstr>Calibri</vt:lpstr>
      <vt:lpstr>Cambria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棕色阅读分享推荐学习通用PPT模板</dc:title>
  <dc:creator>Dell</dc:creator>
  <cp:lastModifiedBy>Windows 用户</cp:lastModifiedBy>
  <cp:revision>6</cp:revision>
  <dcterms:created xsi:type="dcterms:W3CDTF">2017-08-08T09:43:00Z</dcterms:created>
  <dcterms:modified xsi:type="dcterms:W3CDTF">2019-07-08T09:50:03Z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2052-10.1.0.7468</vt:lpwstr>
  </property>
</Properties>
</file>