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13" r:id="rId2"/>
    <p:sldId id="257" r:id="rId3"/>
    <p:sldId id="264" r:id="rId4"/>
    <p:sldId id="303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04" r:id="rId22"/>
    <p:sldId id="280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>
          <p15:clr>
            <a:srgbClr val="A4A3A4"/>
          </p15:clr>
        </p15:guide>
        <p15:guide id="2" pos="3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CF0"/>
    <a:srgbClr val="D1EBFF"/>
    <a:srgbClr val="D1F7FF"/>
    <a:srgbClr val="22ACEC"/>
    <a:srgbClr val="FCB302"/>
    <a:srgbClr val="FED100"/>
    <a:srgbClr val="FAB204"/>
    <a:srgbClr val="FAAC04"/>
    <a:srgbClr val="7ED9F9"/>
    <a:srgbClr val="19C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8" autoAdjust="0"/>
    <p:restoredTop sz="94599" autoAdjust="0"/>
  </p:normalViewPr>
  <p:slideViewPr>
    <p:cSldViewPr snapToGrid="0">
      <p:cViewPr varScale="1">
        <p:scale>
          <a:sx n="72" d="100"/>
          <a:sy n="72" d="100"/>
        </p:scale>
        <p:origin x="708" y="66"/>
      </p:cViewPr>
      <p:guideLst>
        <p:guide orient="horz" pos="2133"/>
        <p:guide pos="38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303741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09503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58547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9863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39588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22341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434314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3933258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66512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0096028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272587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377833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53513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6444567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598117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2306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70480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09740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9869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71267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849384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67090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91368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t>2019/7/9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5B7C0D9-AF75-41BA-86FF-2A8FB7919D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063" y="1991535"/>
            <a:ext cx="3333358" cy="10778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32504" y="1190484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更多教学资源请关注</a:t>
            </a:r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公众号：溯恩高中英语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2503014"/>
            <a:ext cx="3276600" cy="32766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990735" y="1190484"/>
            <a:ext cx="52012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000" b="1">
                <a:latin typeface="华文新魏" panose="02010800040101010101" pitchFamily="2" charset="-122"/>
                <a:ea typeface="华文新魏" panose="02010800040101010101" pitchFamily="2" charset="-122"/>
              </a:rPr>
              <a:t>知识产权声明</a:t>
            </a:r>
            <a:endParaRPr lang="zh-CN" altLang="en-US" sz="60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112631"/>
            <a:ext cx="3333358" cy="107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93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121479"/>
            <a:ext cx="111807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1: in trouble; turn to; legal; lawyer</a:t>
            </a:r>
            <a:endParaRPr lang="zh-CN" altLang="en-US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2: quality; generous; be devoted to; out of work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3: violence; attack; blow up; be sentenced to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 4: guidance; educate; set up; lose heart </a:t>
            </a:r>
          </a:p>
        </p:txBody>
      </p:sp>
      <p:sp>
        <p:nvSpPr>
          <p:cNvPr id="7" name="矩形 6"/>
          <p:cNvSpPr/>
          <p:nvPr/>
        </p:nvSpPr>
        <p:spPr>
          <a:xfrm>
            <a:off x="708661" y="1591610"/>
            <a:ext cx="10721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Whenever my company is trapped in trouble of legal problems, I will turn to my lawyer friend for help.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11634" y="2856118"/>
            <a:ext cx="100870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I admire him for his good quality. He is always generous with his time and is devoted to offering guidance on job-hunting advice to those out of work.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11633" y="4153625"/>
            <a:ext cx="101488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The prisoner was sentenced to lifetime imprisonment because he blew up the government building and attacked the leaders with violence.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86919" y="5475824"/>
            <a:ext cx="10721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Under educators’ guidance, he set up a training center to selflessly educate the youth before they lose heart in their regular education.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61182" y="1122626"/>
            <a:ext cx="11043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devote  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vt.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连用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 </a:t>
            </a:r>
          </a:p>
          <a:p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en-US" altLang="zh-CN" sz="2800" i="1" dirty="0">
                <a:latin typeface="Calibri" panose="020F0502020204030204" pitchFamily="34" charset="0"/>
                <a:cs typeface="Times New Roman" panose="02020603050405020304" pitchFamily="18" charset="0"/>
              </a:rPr>
              <a:t>to give most of your time, energy, attention to sb/</a:t>
            </a:r>
            <a:r>
              <a:rPr lang="en-US" altLang="zh-CN" sz="2800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献身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专心于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 e.g. A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great person is someone who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devotes his life to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helping others.</a:t>
            </a:r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(1)devote...to...</a:t>
            </a:r>
            <a:r>
              <a:rPr lang="zh-CN" altLang="en-US" sz="2800" b="1" dirty="0"/>
              <a:t>　　　</a:t>
            </a:r>
            <a:r>
              <a:rPr lang="en-US" sz="2800" b="1" dirty="0"/>
              <a:t>	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把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奉献给；把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专注于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devote oneself to (doing)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altLang="zh-CN" sz="2800" b="1" dirty="0"/>
              <a:t>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致力于；献身于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(2)devoted</a:t>
            </a:r>
            <a:r>
              <a:rPr lang="zh-CN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adj.  </a:t>
            </a:r>
            <a:r>
              <a:rPr lang="en-US" sz="2800" b="1" dirty="0"/>
              <a:t>	 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忠实的；深爱的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be devoted to (doing)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dirty="0"/>
              <a:t>	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专心于；致力于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800" dirty="0">
                <a:latin typeface="Calibri" panose="020F0502020204030204" pitchFamily="34" charset="0"/>
              </a:rPr>
              <a:t>You will never gain success unless you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are fully devoted to </a:t>
            </a:r>
            <a:r>
              <a:rPr lang="en-US" altLang="zh-CN" sz="2800" dirty="0">
                <a:latin typeface="Calibri" panose="020F0502020204030204" pitchFamily="34" charset="0"/>
              </a:rPr>
              <a:t>your work.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(3)devotion</a:t>
            </a:r>
            <a:r>
              <a:rPr lang="zh-CN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　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n.  </a:t>
            </a:r>
            <a:r>
              <a:rPr lang="en-US" sz="2800" b="1" dirty="0"/>
              <a:t>	 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关爱； 奉献</a:t>
            </a:r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单句语法填空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8594" y="1487042"/>
            <a:ext cx="1143117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(1) From my first job at the restaurant, I learned teamwork and _________ (devote)</a:t>
            </a:r>
            <a:r>
              <a:rPr lang="zh-CN" altLang="en-US" sz="2800" dirty="0">
                <a:latin typeface="Calibri" panose="020F0502020204030204" pitchFamily="34" charset="0"/>
              </a:rPr>
              <a:t>．</a:t>
            </a:r>
            <a:endParaRPr lang="en-US" altLang="zh-CN" sz="2800" dirty="0">
              <a:latin typeface="Calibri" panose="020F0502020204030204" pitchFamily="34" charset="0"/>
            </a:endParaRP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(2)Her son, ______ whom she is (so) devoted, went abroad last year,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leaving her alone in the small village.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(3)Mrs. White, a ____________ friend of mine, ____________herself to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teaching and her ____________ to children made us vote for her. (devote)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781655" y="1487042"/>
            <a:ext cx="1881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66350" y="2717612"/>
            <a:ext cx="848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3020" y="3961308"/>
            <a:ext cx="1503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89666" y="3986019"/>
            <a:ext cx="284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49007" y="4455576"/>
            <a:ext cx="284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/>
      <p:bldP spid="27" grpId="0"/>
      <p:bldP spid="30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9301" y="1447076"/>
            <a:ext cx="1103339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2. Equal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But I was happy to help because I knew it would help us achieve our dream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of making black and white people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indent="-514350"/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(1) adj.   be equal to...</a:t>
            </a:r>
            <a:r>
              <a:rPr lang="zh-CN" altLang="en-US" sz="2800" b="1" dirty="0"/>
              <a:t>　　　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相等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平等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能胜任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b="1" dirty="0"/>
              <a:t>	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(2)n.       have no equal</a:t>
            </a:r>
            <a:r>
              <a:rPr lang="en-US" sz="2800" b="1" dirty="0"/>
              <a:t>	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无与伦比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无敌 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    A equals B</a:t>
            </a:r>
            <a:r>
              <a:rPr lang="zh-CN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　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相等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与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相匹敌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5" y="365426"/>
            <a:ext cx="514041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写出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equal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的词性和含义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0194" y="1455118"/>
            <a:ext cx="11259247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(1)Any man will be equal to the task, as long as he is careful. You should give it a try.                                                                                ____________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(2)We need to be active in all kinds of sports, and pay attention to mental health which is equal to physical health.                     ____________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(3)Little joy can equal that of a surprising ending when you read stories. 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                                                                                 ____________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(4)Such behavior is, to my mind, without equal all over the world.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                                                                                 ____________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068614" y="1831825"/>
            <a:ext cx="284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adj. 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胜任的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83026" y="3122059"/>
            <a:ext cx="2813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adj. 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相等的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71580" y="4427442"/>
            <a:ext cx="2714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匹敌</a:t>
            </a:r>
            <a:r>
              <a:rPr lang="en-US" altLang="zh-CN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抵得上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3363" y="5703608"/>
            <a:ext cx="284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n. 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相等物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/>
      <p:bldP spid="27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51470" y="1306836"/>
            <a:ext cx="1092166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3. escape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&amp; vi. &amp; n. </a:t>
            </a:r>
          </a:p>
          <a:p>
            <a:pPr marL="514350" indent="-514350"/>
            <a:r>
              <a:rPr lang="en-US" sz="2800" dirty="0">
                <a:latin typeface="Calibri" panose="020F0502020204030204" pitchFamily="34" charset="0"/>
              </a:rPr>
              <a:t>It was a prison from which no one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escaped</a:t>
            </a:r>
            <a:r>
              <a:rPr lang="en-US" sz="2800" dirty="0">
                <a:latin typeface="Calibri" panose="020F0502020204030204" pitchFamily="34" charset="0"/>
              </a:rPr>
              <a:t>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pPr marL="514350" indent="-514350"/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(1) escape (doing) </a:t>
            </a:r>
            <a:r>
              <a:rPr lang="en-US" sz="2800" dirty="0" err="1">
                <a:latin typeface="Calibri" panose="020F0502020204030204" pitchFamily="34" charset="0"/>
              </a:rPr>
              <a:t>sth</a:t>
            </a:r>
            <a:r>
              <a:rPr lang="en-US" sz="2800" dirty="0">
                <a:latin typeface="Calibri" panose="020F0502020204030204" pitchFamily="34" charset="0"/>
              </a:rPr>
              <a:t>.</a:t>
            </a:r>
            <a:r>
              <a:rPr lang="zh-CN" altLang="en-US" sz="2800" b="1" dirty="0"/>
              <a:t>　　</a:t>
            </a:r>
            <a:r>
              <a:rPr lang="en-US" sz="2800" b="1" dirty="0"/>
              <a:t>	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逃避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做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某事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escape one’s attention/notice </a:t>
            </a:r>
            <a:r>
              <a:rPr lang="en-US" sz="2800" b="1" dirty="0">
                <a:latin typeface="Calibri" panose="020F0502020204030204" pitchFamily="34" charset="0"/>
              </a:rPr>
              <a:t>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逃过某人的注意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 escape from  </a:t>
            </a:r>
            <a:r>
              <a:rPr lang="en-US" sz="2800" b="1" dirty="0"/>
              <a:t>	 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从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逃脱；逃避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 a narrow escape  </a:t>
            </a:r>
            <a:r>
              <a:rPr lang="en-US" sz="2800" b="1" dirty="0"/>
              <a:t>	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九死一生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考题对接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0195" y="1455118"/>
            <a:ext cx="11022228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(1)Anyone who breaks the rules will not escape _________________________ (punish) sooner or later.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(2)It is said that he narrowly escaped </a:t>
            </a:r>
            <a:r>
              <a:rPr lang="en-US" altLang="zh-CN" sz="2800" dirty="0">
                <a:latin typeface="Calibri" panose="020F0502020204030204" pitchFamily="34" charset="0"/>
              </a:rPr>
              <a:t>____________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</a:rPr>
              <a:t>(</a:t>
            </a:r>
            <a:r>
              <a:rPr lang="en-US" sz="2800" dirty="0">
                <a:latin typeface="Calibri" panose="020F0502020204030204" pitchFamily="34" charset="0"/>
              </a:rPr>
              <a:t>kill</a:t>
            </a:r>
            <a:r>
              <a:rPr lang="en-US" altLang="zh-CN" sz="2800" dirty="0">
                <a:latin typeface="Calibri" panose="020F0502020204030204" pitchFamily="34" charset="0"/>
              </a:rPr>
              <a:t>)</a:t>
            </a:r>
            <a:r>
              <a:rPr lang="en-US" sz="2800" dirty="0">
                <a:latin typeface="Calibri" panose="020F0502020204030204" pitchFamily="34" charset="0"/>
              </a:rPr>
              <a:t> in the traffic accident on the other day.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(3)Last year I had _______________ 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九死一生</a:t>
            </a:r>
            <a:r>
              <a:rPr lang="en-US" sz="2800" dirty="0">
                <a:latin typeface="Calibri" panose="020F0502020204030204" pitchFamily="34" charset="0"/>
              </a:rPr>
              <a:t>), so I don’t want to risk my life a second time.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(4) Fortunately, he managed to ____________ the burning car</a:t>
            </a:r>
            <a:r>
              <a:rPr lang="en-US" sz="2800" dirty="0">
                <a:latin typeface="Calibri" panose="020F0502020204030204" pitchFamily="34" charset="0"/>
              </a:rPr>
              <a:t>.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9056" y="1885371"/>
            <a:ext cx="4732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being punished/punishment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71294" y="2754463"/>
            <a:ext cx="2269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being killed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58073" y="4006615"/>
            <a:ext cx="2673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narrow escape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1632" y="5283480"/>
            <a:ext cx="236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escape from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2" grpId="0"/>
      <p:bldP spid="11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64973" y="1418047"/>
            <a:ext cx="1116290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4. reward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&amp; n. 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en-US" sz="2800" b="1" dirty="0"/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said that the job and the pay from the new South African government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were my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reward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after working all my life for equal rights for the Blacks.</a:t>
            </a: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(1)as a reward for</a:t>
            </a:r>
            <a:r>
              <a:rPr lang="zh-CN" altLang="en-US" sz="2800" b="1" dirty="0"/>
              <a:t>　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作为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对某事的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报酬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奖赏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in reward for  </a:t>
            </a:r>
            <a:r>
              <a:rPr lang="en-US" sz="2800" b="1" dirty="0"/>
              <a:t>	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为酬谢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；作为奖励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(2)reward sb. for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因某事而奖赏某人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    reward sb. with </a:t>
            </a:r>
            <a:r>
              <a:rPr lang="en-US" altLang="zh-CN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用某物回报某人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(3)rewarding    adj.  </a:t>
            </a:r>
            <a:r>
              <a:rPr lang="en-US" sz="2800" b="1" dirty="0"/>
              <a:t>	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值得的；有益的；有意义的</a:t>
            </a: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一句多译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0195" y="1455118"/>
            <a:ext cx="110222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我送给他一本从上海买的书来答谢他的帮助。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sz="2800" b="1" dirty="0"/>
              <a:t> </a:t>
            </a:r>
            <a:endParaRPr lang="zh-CN" altLang="en-US" sz="2800" dirty="0"/>
          </a:p>
          <a:p>
            <a:r>
              <a:rPr lang="en-US" sz="2800" dirty="0">
                <a:latin typeface="Calibri" panose="020F0502020204030204" pitchFamily="34" charset="0"/>
              </a:rPr>
              <a:t>(1)I gave him a book bought from Shanghai____________________.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(reward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r>
              <a:rPr lang="en-US" sz="2800" dirty="0">
                <a:latin typeface="Calibri" panose="020F0502020204030204" pitchFamily="34" charset="0"/>
              </a:rPr>
              <a:t>)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(2)________________________</a:t>
            </a:r>
            <a:r>
              <a:rPr lang="zh-CN" altLang="en-US" sz="2800" dirty="0">
                <a:latin typeface="Calibri" panose="020F0502020204030204" pitchFamily="34" charset="0"/>
              </a:rPr>
              <a:t>，</a:t>
            </a:r>
            <a:r>
              <a:rPr lang="en-US" sz="2800" dirty="0">
                <a:latin typeface="Calibri" panose="020F0502020204030204" pitchFamily="34" charset="0"/>
              </a:rPr>
              <a:t> I gave him a book which was bought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from Shanghai. (reward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r>
              <a:rPr lang="en-US" sz="2800" dirty="0">
                <a:latin typeface="Calibri" panose="020F0502020204030204" pitchFamily="34" charset="0"/>
              </a:rPr>
              <a:t>)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(3)_________________________which I bought from Shanghai for his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help. (reward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</a:t>
            </a:r>
            <a:r>
              <a:rPr lang="en-US" sz="2800" dirty="0">
                <a:latin typeface="Calibri" panose="020F0502020204030204" pitchFamily="34" charset="0"/>
              </a:rPr>
              <a:t>)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/>
            <a:r>
              <a:rPr lang="en-US" altLang="zh-CN" sz="28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195082" y="4822826"/>
            <a:ext cx="418794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I rewarded him with a book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7040048" y="2287029"/>
            <a:ext cx="3277885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in reward for his help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1329889" y="3568057"/>
            <a:ext cx="3609706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As a reward for his help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8660" y="1418047"/>
            <a:ext cx="1118078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5. turn to   </a:t>
            </a:r>
            <a:r>
              <a:rPr lang="zh-CN" altLang="en-US" sz="2800" b="1" dirty="0"/>
              <a:t>　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求助于； 致力于； 翻到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书的某页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；查阅； 转向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Why did Nelson Mandela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turn to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violence to make black and white people equal</a:t>
            </a:r>
            <a:r>
              <a:rPr lang="zh-CN" altLang="en-U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？</a:t>
            </a: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归纳拓展</a:t>
            </a:r>
            <a:endParaRPr lang="en-US" altLang="zh-CN" sz="28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turn down</a:t>
            </a:r>
            <a:r>
              <a:rPr lang="zh-CN" altLang="en-US" sz="2800" b="1" dirty="0"/>
              <a:t>　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关小；拒绝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turn away  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拒绝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入内；把</a:t>
            </a:r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打发走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turn up  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出现；露面；调大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turn out  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证明是；结果是；赶走；生产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turn over  </a:t>
            </a:r>
            <a:r>
              <a:rPr lang="en-US" sz="2800" b="1" dirty="0"/>
              <a:t>	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打翻；翻身；移交</a:t>
            </a:r>
          </a:p>
          <a:p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1425981" y="3225437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2248946" y="964891"/>
            <a:ext cx="4188923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1599456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463333" y="1162766"/>
            <a:ext cx="360759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M1Unit5 Elias’ story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3909870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193791" y="3545107"/>
            <a:ext cx="66060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1399310" y="1063913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6426128" y="1067981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94205"/>
            <a:ext cx="738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2718486" y="365426"/>
            <a:ext cx="3941806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写出</a:t>
            </a:r>
            <a:r>
              <a:rPr lang="en-US" altLang="zh-CN" sz="2800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turn to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的含义</a:t>
            </a: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0195" y="1455118"/>
            <a:ext cx="11022228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(1)Follow the main road until it branches and then turn to the left.                 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                                                                                     ____________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(2)You shouldn’t always turn to the dictionary when you meet new words in reading.                                                                              ____________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(3)More and more people turn to computer science.    ____________</a:t>
            </a:r>
          </a:p>
          <a:p>
            <a:endParaRPr lang="zh-CN" alt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(4)However, when it is something beyond my competence, I turn to my classmates or teachers for help.                                        ____________</a:t>
            </a:r>
            <a:endParaRPr lang="zh-CN" altLang="en-US" sz="2800" dirty="0">
              <a:latin typeface="Calibri" panose="020F0502020204030204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9010608" y="1837639"/>
            <a:ext cx="906017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转向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8750729" y="5279853"/>
            <a:ext cx="1261884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求助于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8457938" y="3937429"/>
            <a:ext cx="2339102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致力于；从事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8993017" y="3118278"/>
            <a:ext cx="90281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查阅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" grpId="0"/>
      <p:bldP spid="11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0" y="155880"/>
            <a:ext cx="232429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733" y="137499"/>
            <a:ext cx="762000" cy="746760"/>
          </a:xfrm>
          <a:prstGeom prst="rect">
            <a:avLst/>
          </a:prstGeom>
        </p:spPr>
      </p:pic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554619" y="266057"/>
            <a:ext cx="15356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</p:txBody>
      </p:sp>
      <p:sp>
        <p:nvSpPr>
          <p:cNvPr id="8" name="矩形 7"/>
          <p:cNvSpPr/>
          <p:nvPr/>
        </p:nvSpPr>
        <p:spPr>
          <a:xfrm>
            <a:off x="375890" y="994436"/>
            <a:ext cx="11609784" cy="5557901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3200"/>
              </a:lnSpc>
            </a:pPr>
            <a:endParaRPr lang="en-US" altLang="zh-CN" sz="2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lnSpc>
                <a:spcPts val="32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</a:rPr>
              <a:t>Dear Ms Yang,</a:t>
            </a:r>
          </a:p>
          <a:p>
            <a:pPr algn="just">
              <a:lnSpc>
                <a:spcPts val="32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</a:rPr>
              <a:t>        I’m writing to give my hearty thanks for your _______  help with my English learning. </a:t>
            </a:r>
          </a:p>
          <a:p>
            <a:pPr algn="just">
              <a:lnSpc>
                <a:spcPts val="32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</a:rPr>
              <a:t>        There was a time when I fell far behind, _________ and reached a _______ where I abandoned myself to online games. The ability to fulfill the challenge would never have been possible if it were not for your _________ over the years. I valued every piece of conversation with you, which contributed a lot to building up my confidence. You pointed out that my failure lay in my laziness, adding you were _______ to help me  ____________ . You were _________ with your time and strict with me. Whenever I  _______ playing games, you would not have me ________ punishment. I eventually managed to keep my focus on my study, and made progress by _______ and bounds. </a:t>
            </a:r>
          </a:p>
          <a:p>
            <a:pPr algn="just">
              <a:lnSpc>
                <a:spcPts val="32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</a:rPr>
              <a:t>        Your words of encouragement have been greatly appreciated. Without your ________  to education, I would remain a failure/loser today. </a:t>
            </a:r>
          </a:p>
          <a:p>
            <a:pPr algn="r"/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       Yours,</a:t>
            </a:r>
          </a:p>
          <a:p>
            <a:pPr algn="r"/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</a:rPr>
              <a:t> Li Hua</a:t>
            </a:r>
            <a:endParaRPr lang="en-US" altLang="zh-CN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02118" y="1861136"/>
            <a:ext cx="1066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800" dirty="0">
                <a:latin typeface="Calibri" panose="020F0502020204030204" pitchFamily="34" charset="0"/>
              </a:rPr>
              <a:t>    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6532598" y="1533502"/>
            <a:ext cx="108876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selfless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6284481" y="1933265"/>
            <a:ext cx="1378647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lost heart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9762110" y="1948626"/>
            <a:ext cx="8433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stage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5377677" y="2735282"/>
            <a:ext cx="1316386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guidance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7242658" y="3584069"/>
            <a:ext cx="992579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willing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9826254" y="3583716"/>
            <a:ext cx="192059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out of trouble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1651183" y="3946934"/>
            <a:ext cx="1342547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generous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8847211" y="3980481"/>
            <a:ext cx="143359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turned to 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3562225" y="4352327"/>
            <a:ext cx="1272143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escaping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4616258" y="4785856"/>
            <a:ext cx="837217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leaps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10605192" y="5247673"/>
            <a:ext cx="135001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devotion 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平行四边形 8"/>
          <p:cNvSpPr/>
          <p:nvPr/>
        </p:nvSpPr>
        <p:spPr>
          <a:xfrm>
            <a:off x="3573780" y="281813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3845981" y="3830272"/>
            <a:ext cx="462788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7ED9F9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汇报时间：</a:t>
            </a:r>
            <a:r>
              <a:rPr lang="en-US" altLang="zh-CN" dirty="0">
                <a:solidFill>
                  <a:srgbClr val="7ED9F9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2019</a:t>
            </a:r>
            <a:r>
              <a:rPr lang="zh-CN" altLang="en-US" dirty="0">
                <a:solidFill>
                  <a:srgbClr val="7ED9F9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年</a:t>
            </a:r>
            <a:r>
              <a:rPr lang="en-US" altLang="zh-CN" dirty="0">
                <a:solidFill>
                  <a:srgbClr val="7ED9F9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1</a:t>
            </a:r>
            <a:r>
              <a:rPr lang="zh-CN" altLang="en-US" dirty="0">
                <a:solidFill>
                  <a:srgbClr val="7ED9F9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月      汇报人：溯恩教育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624922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741345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624923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577725"/>
            <a:ext cx="762000" cy="74676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1165604" y="1261611"/>
            <a:ext cx="11026395" cy="5760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  ________         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质量； 品质； 性质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  ________  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逃脱； 逃走； 避开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  ________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建立； 建设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 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吝啬的； 自私的； 卑鄙的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 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法则； 原则； 原理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 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慷慨的； 大方的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 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毛毯；毯子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 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舞台； 阶段； 时期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  ________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./n.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进攻； 攻击； 抨击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 ________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./vi./n.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投票； 选举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选票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  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判决；宣判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指导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13. ________         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乐意的；自愿的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09052" y="123051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00811" y="169184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escape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05944" y="213669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found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94281" y="254859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mean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18995" y="296873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principle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95995" y="338884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generous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0216" y="3866809"/>
            <a:ext cx="219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blanket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67859" y="431165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stage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53789" y="474413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attack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87752" y="515603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87752" y="557617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sentence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09043" y="5983651"/>
            <a:ext cx="1997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guidance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00802" y="641303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willing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42425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600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18600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31538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7713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37" name="矩形 36"/>
          <p:cNvSpPr/>
          <p:nvPr/>
        </p:nvSpPr>
        <p:spPr>
          <a:xfrm>
            <a:off x="345989" y="1188304"/>
            <a:ext cx="11479427" cy="6452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积极的；活跃的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adv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积极地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活动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自我；自身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自私的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无私的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忘我的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adv.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无私地；忘我地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献身；专心于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忠实的；深爱的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教育；训练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教育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___________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n.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教育者   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受过教育的；有教养的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法律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的；合法的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不合法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地 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暴力；暴行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暴力地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猛烈的 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adv.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暴力地； 猛烈地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相等的；平等的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adv.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同样地；相等地；公平地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平等；相等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平等；不相等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希望；期望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怀有希望的；有希望的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9.___________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乐意的；自愿的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	___________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不乐意的</a:t>
            </a: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指导；领导   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	___________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指导；引导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导游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1584" y="110694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active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36195" y="110689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actively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424850" y="110743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1584" y="155177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36195" y="155212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selfish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584" y="192248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selfless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36195" y="192272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selflessly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1584" y="231789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36195" y="233025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devoted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1584" y="272567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36195" y="2724716"/>
            <a:ext cx="1771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1584" y="312521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educator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36195" y="312521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1584" y="350827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legal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36195" y="3520628"/>
            <a:ext cx="1771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illegal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1584" y="389887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36195" y="392428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violent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1584" y="428161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violently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1584" y="470516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equal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81584" y="509405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equality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36195" y="468628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equally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1584" y="545240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hope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836195" y="547711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hopeful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1584" y="587253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willing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836195" y="586017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unwilling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95650" y="624323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guidance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11478" y="626063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guide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836195" y="509817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inequality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>
            <a:off x="5237181" y="136784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5256231" y="255592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5256231" y="298582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5256231" y="338587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5256231" y="376941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5256231" y="415993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256231" y="494670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5237181" y="535437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5256231" y="576077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>
            <a:off x="5256231" y="61335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5256231" y="652150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5237181" y="170439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/>
          <p:nvPr/>
        </p:nvCxnSpPr>
        <p:spPr>
          <a:xfrm>
            <a:off x="5237181" y="21838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/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37" name="矩形 36"/>
          <p:cNvSpPr/>
          <p:nvPr/>
        </p:nvSpPr>
        <p:spPr>
          <a:xfrm>
            <a:off x="1540422" y="1040020"/>
            <a:ext cx="10058400" cy="6457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 失业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事实上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使充气； 爆炸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在危险、 受罚、痛苦、忧虑等的处境中	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求助于； 致力于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丧失勇气或信心</a:t>
            </a:r>
            <a:endParaRPr lang="en-US" altLang="zh-CN" sz="24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当权； 上台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设立； 建立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被判处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……(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徒刑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愿意做某事</a:t>
            </a: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11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  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而战</a:t>
            </a:r>
            <a:endParaRPr lang="en-US" altLang="zh-CN" sz="24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2600"/>
              </a:lnSpc>
              <a:spcBef>
                <a:spcPct val="50000"/>
              </a:spcBef>
            </a:pPr>
            <a:endParaRPr lang="en-US" altLang="zh-CN" sz="24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>
              <a:lnSpc>
                <a:spcPts val="26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09509" y="976333"/>
            <a:ext cx="1973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out of work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15293" y="1492098"/>
            <a:ext cx="3076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as a matter of fact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21779" y="2007660"/>
            <a:ext cx="2047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blow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37951" y="2511065"/>
            <a:ext cx="2183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in trouble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42280" y="3053011"/>
            <a:ext cx="17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turn 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39661" y="3562106"/>
            <a:ext cx="2665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lose heart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21779" y="4057853"/>
            <a:ext cx="2479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come to power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23514" y="4570507"/>
            <a:ext cx="1676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set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21779" y="5062695"/>
            <a:ext cx="264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be sentenced to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23514" y="5530492"/>
            <a:ext cx="3147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be willing to do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44706" y="6078158"/>
            <a:ext cx="229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fight for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8" grpId="0"/>
      <p:bldP spid="39" grpId="0"/>
      <p:bldP spid="40" grpId="0"/>
      <p:bldP spid="41" grpId="0"/>
      <p:bldP spid="44" grpId="0"/>
      <p:bldP spid="45" grpId="0"/>
      <p:bldP spid="46" grpId="0"/>
      <p:bldP spid="47" grpId="0"/>
      <p:bldP spid="48" grpId="0"/>
      <p:bldP spid="49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365473" y="1412056"/>
            <a:ext cx="3750224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hopeless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out of employment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out of trouble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mankind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establish  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mean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unequal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flee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lose confidence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request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27108" y="1406819"/>
            <a:ext cx="4145692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equal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generous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beg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escape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in trouble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out of work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lose heart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hopeful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human race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found</a:t>
            </a:r>
          </a:p>
        </p:txBody>
      </p:sp>
      <p:cxnSp>
        <p:nvCxnSpPr>
          <p:cNvPr id="37" name="直接箭头连接符 36"/>
          <p:cNvCxnSpPr/>
          <p:nvPr/>
        </p:nvCxnSpPr>
        <p:spPr>
          <a:xfrm>
            <a:off x="3089189" y="1729946"/>
            <a:ext cx="3855308" cy="30521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4423719" y="2075935"/>
            <a:ext cx="2520778" cy="18411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>
            <a:off x="3076832" y="2669059"/>
            <a:ext cx="3904736" cy="803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3076832" y="3089189"/>
            <a:ext cx="3880022" cy="217478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3150973" y="3521675"/>
            <a:ext cx="3781168" cy="2174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flipV="1">
            <a:off x="2681416" y="2150076"/>
            <a:ext cx="4226011" cy="17793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V="1">
            <a:off x="2990335" y="1742304"/>
            <a:ext cx="3941806" cy="25702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2434281" y="2977979"/>
            <a:ext cx="4497860" cy="18658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V="1">
            <a:off x="4028303" y="4300151"/>
            <a:ext cx="2916194" cy="9267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 flipV="1">
            <a:off x="3064476" y="2631989"/>
            <a:ext cx="3904735" cy="3015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词汇释义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26636" y="2456654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302811" y="214804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302811" y="3780036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415749" y="4029644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291924" y="5353026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39576" y="769661"/>
            <a:ext cx="11360500" cy="6214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>
              <a:lnSpc>
                <a:spcPts val="4000"/>
              </a:lnSpc>
            </a:pPr>
            <a:r>
              <a:rPr lang="en-US" altLang="zh-CN" dirty="0"/>
              <a:t>___________ help or advice given to someone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willing to give money or spend time in order to help people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a time or state that something reaches as it grows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basic general truth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unkind; ungenerous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to go to </a:t>
            </a:r>
            <a:r>
              <a:rPr lang="en-US" altLang="zh-CN" dirty="0" err="1"/>
              <a:t>sb</a:t>
            </a:r>
            <a:r>
              <a:rPr lang="en-US" altLang="zh-CN" dirty="0"/>
              <a:t>/</a:t>
            </a:r>
            <a:r>
              <a:rPr lang="en-US" altLang="zh-CN" dirty="0" err="1"/>
              <a:t>sth</a:t>
            </a:r>
            <a:r>
              <a:rPr lang="en-US" altLang="zh-CN" dirty="0"/>
              <a:t> for help, advice, etc.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to start to be in power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to say officially in court  </a:t>
            </a:r>
            <a:r>
              <a:rPr lang="en-US" altLang="zh-CN" dirty="0" err="1"/>
              <a:t>sb</a:t>
            </a:r>
            <a:r>
              <a:rPr lang="en-US" altLang="zh-CN" dirty="0"/>
              <a:t> is to receive a particular punishment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___________ to explode; to fill </a:t>
            </a:r>
            <a:r>
              <a:rPr lang="en-US" altLang="zh-CN" dirty="0" err="1"/>
              <a:t>sth</a:t>
            </a:r>
            <a:r>
              <a:rPr lang="en-US" altLang="zh-CN" dirty="0"/>
              <a:t> with air or gas so that it becomes firm</a:t>
            </a:r>
          </a:p>
          <a:p>
            <a:pPr>
              <a:lnSpc>
                <a:spcPts val="4000"/>
              </a:lnSpc>
            </a:pPr>
            <a:r>
              <a:rPr lang="en-US" altLang="zh-CN" dirty="0"/>
              <a:t>__________  to give </a:t>
            </a:r>
            <a:r>
              <a:rPr lang="en-US" altLang="zh-CN" dirty="0" err="1"/>
              <a:t>sb</a:t>
            </a:r>
            <a:r>
              <a:rPr lang="en-US" altLang="zh-CN" dirty="0"/>
              <a:t> </a:t>
            </a:r>
            <a:r>
              <a:rPr lang="en-US" altLang="zh-CN" dirty="0" err="1"/>
              <a:t>sth</a:t>
            </a:r>
            <a:r>
              <a:rPr lang="en-US" altLang="zh-CN" dirty="0"/>
              <a:t> because they have done </a:t>
            </a:r>
            <a:r>
              <a:rPr lang="en-US" altLang="zh-CN" dirty="0" err="1"/>
              <a:t>sth</a:t>
            </a:r>
            <a:r>
              <a:rPr lang="en-US" altLang="zh-CN" dirty="0"/>
              <a:t> good, worked hard, </a:t>
            </a:r>
            <a:r>
              <a:rPr lang="en-US" altLang="zh-CN" dirty="0" err="1"/>
              <a:t>ect</a:t>
            </a:r>
            <a:r>
              <a:rPr lang="en-US" altLang="zh-CN" dirty="0"/>
              <a:t>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1385" y="77187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guidance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1385" y="1281389"/>
            <a:ext cx="202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generous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25494" y="1803244"/>
            <a:ext cx="3604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stage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5110" y="230523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principle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25111" y="2828501"/>
            <a:ext cx="3530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mean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25266" y="3351576"/>
            <a:ext cx="274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turn to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1385" y="3897366"/>
            <a:ext cx="2142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come to power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41776" y="4430331"/>
            <a:ext cx="2512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 sentenced to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37770" y="536733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blow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44188" y="584110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reward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0" y="2135239"/>
            <a:ext cx="3620530" cy="8056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Adjectives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to describe one’s quality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908359" y="1965030"/>
            <a:ext cx="8020025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warm-hearted; generous; active; easy-going; selfless; devoted; willing; educated; peaceful; unfair; selfish; mean</a:t>
            </a:r>
          </a:p>
        </p:txBody>
      </p:sp>
      <p:sp>
        <p:nvSpPr>
          <p:cNvPr id="10" name="矩形 9"/>
          <p:cNvSpPr/>
          <p:nvPr/>
        </p:nvSpPr>
        <p:spPr>
          <a:xfrm>
            <a:off x="0" y="4363602"/>
            <a:ext cx="3604057" cy="87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Expressions to describe problems a person faces</a:t>
            </a:r>
          </a:p>
          <a:p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08359" y="4349599"/>
            <a:ext cx="799119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in trouble; out of work; lose heart; beg; cruelty; escape; terror; be sentenced to; attack; violence; turn to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佳句赏析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77330" y="1692876"/>
            <a:ext cx="95517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Don’t ____________. Life is full of ups and downs. 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________ is the most powerful weapon which you can use to change the world.</a:t>
            </a:r>
            <a:br>
              <a:rPr lang="en-US" sz="2800" dirty="0"/>
            </a:br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Giving is a ________ in itself. </a:t>
            </a:r>
          </a:p>
          <a:p>
            <a:endParaRPr lang="en-US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Look before you ________. Think first, then act.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68332" y="1692875"/>
            <a:ext cx="2912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lose heart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5245" y="2519739"/>
            <a:ext cx="2912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02834" y="3792484"/>
            <a:ext cx="1647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reward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3711" y="4649219"/>
            <a:ext cx="1647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leap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4" grpId="0"/>
      <p:bldP spid="15" grpId="0"/>
      <p:bldP spid="16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3.6|3.6|3.7|4.4|3.3|4.2|3.6|5|4.9|4.4|3.8|3.6|3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6.7|7.8|13.4|1.6|1.3|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0.8|10.2|7.6|9|6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4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2.1|8.6|9|9.2|10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11.4|7.7|7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3|0.6|0.6|0.5|13.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|17.6|2.1|18.8|19.7|2.5|10.4|16.5|2.6|12.3|10.9|1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4|2|2.3|2|2.5|3.1|3.2|2.1|2.6|2.3|2.6|2.6|4|2.8|3.4|3.5|2.8|3.6|2.8|3.3|3.3|4.9|2.3|3.2|2.8|3.4|2.8|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4.5|4.6|7.4|5.1|5.9|5.5|5.1|6.6|5.2|4.4|7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4.2|3.4|3.6|5.4|3.7|3.3|3.1|4.6|4.1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5.2|5.4|7.4|6.2|5.2|5.2|7.5|9|5.5|5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1|6.5|17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6.8|8.4|7.6|7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0|12.9|19.9|14.7|20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5.2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1590</Words>
  <Application>Microsoft Office PowerPoint</Application>
  <PresentationFormat>宽屏</PresentationFormat>
  <Paragraphs>365</Paragraphs>
  <Slides>22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HelveticaNeue</vt:lpstr>
      <vt:lpstr>等线</vt:lpstr>
      <vt:lpstr>等线 Light</vt:lpstr>
      <vt:lpstr>华文新魏</vt:lpstr>
      <vt:lpstr>宋体</vt:lpstr>
      <vt:lpstr>Arial</vt:lpstr>
      <vt:lpstr>Calibri</vt:lpstr>
      <vt:lpstr>Cambria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Windows 用户</cp:lastModifiedBy>
  <cp:revision>134</cp:revision>
  <dcterms:created xsi:type="dcterms:W3CDTF">2017-08-09T01:43:00Z</dcterms:created>
  <dcterms:modified xsi:type="dcterms:W3CDTF">2019-07-09T02:09:34Z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2052-11.1.0.8205</vt:lpwstr>
  </property>
</Properties>
</file>