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DD5"/>
    <a:srgbClr val="C6BFB9"/>
    <a:srgbClr val="E0ECF0"/>
    <a:srgbClr val="D1EBFF"/>
    <a:srgbClr val="D1F7FF"/>
    <a:srgbClr val="22ACEC"/>
    <a:srgbClr val="FCB302"/>
    <a:srgbClr val="FED100"/>
    <a:srgbClr val="FAB204"/>
    <a:srgbClr val="FA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8301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8270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6207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9275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2809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7505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7579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6581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1945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188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5822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89603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4871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3739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676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8034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6763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2867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4137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3686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7810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6614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B478AB-5722-4C94-BEE4-49F779166B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01" y="2004062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" y="1571694"/>
            <a:ext cx="11180781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up to now; be content with; performer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astonishing; fortunate; badly off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bored; ordinary; cut off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pick out; outstanding; star in 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5: explanation; detective; gesture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5341" y="198785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Up to now they have been content with the performers in the comedy.</a:t>
            </a:r>
          </a:p>
        </p:txBody>
      </p:sp>
      <p:sp>
        <p:nvSpPr>
          <p:cNvPr id="9" name="矩形 8"/>
          <p:cNvSpPr/>
          <p:nvPr/>
        </p:nvSpPr>
        <p:spPr>
          <a:xfrm>
            <a:off x="815341" y="278223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astonishing that such a fortunate man, born into a well-educated and wealthy family, would be badly off in his late years.  </a:t>
            </a:r>
          </a:p>
        </p:txBody>
      </p:sp>
      <p:sp>
        <p:nvSpPr>
          <p:cNvPr id="11" name="矩形 10"/>
          <p:cNvSpPr/>
          <p:nvPr/>
        </p:nvSpPr>
        <p:spPr>
          <a:xfrm>
            <a:off x="765811" y="372775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Bored with the social activities, the boy decided to cut off relationships with others and return to the ordinary life. </a:t>
            </a:r>
          </a:p>
        </p:txBody>
      </p:sp>
      <p:sp>
        <p:nvSpPr>
          <p:cNvPr id="4" name="矩形 3"/>
          <p:cNvSpPr/>
          <p:nvPr/>
        </p:nvSpPr>
        <p:spPr>
          <a:xfrm>
            <a:off x="765810" y="493077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In this photo, can you pick out the outstanding actress who starred in the moive? </a:t>
            </a:r>
          </a:p>
        </p:txBody>
      </p:sp>
      <p:sp>
        <p:nvSpPr>
          <p:cNvPr id="5" name="矩形 4"/>
          <p:cNvSpPr/>
          <p:nvPr/>
        </p:nvSpPr>
        <p:spPr>
          <a:xfrm>
            <a:off x="815340" y="566229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detective gestured that he need more explanation before a convincing result could be made.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content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04296" y="1949863"/>
            <a:ext cx="2087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adj., n, &amp; vt.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219835" y="2535555"/>
            <a:ext cx="1043940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content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的词性和意思。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hadn't read the letter and so was unaware of its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content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stayed in the library, where she could read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her heart's content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had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content with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third place.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Mr Smith has been asking for more responsibility, but has had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content himself with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minor post.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01020" y="3065145"/>
            <a:ext cx="1525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70040" y="4040505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满意，满足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2705" y="4528820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满意的；满足的</a:t>
            </a:r>
            <a:endParaRPr lang="en-US" altLang="zh-CN" sz="280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59955" y="5545455"/>
            <a:ext cx="439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使满足；使满意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7" grpId="0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09245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句子翻译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330" y="1571625"/>
            <a:ext cx="3582670" cy="47294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74190" y="2226945"/>
            <a:ext cx="2520950" cy="2800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chemeClr val="tx1"/>
                </a:solidFill>
              </a:rPr>
              <a:t>一个不满足一点的人，什么都满足不了他。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680" y="2226945"/>
            <a:ext cx="4191000" cy="4191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35115" y="2226310"/>
            <a:ext cx="3885565" cy="1961515"/>
          </a:xfrm>
          <a:prstGeom prst="rect">
            <a:avLst/>
          </a:prstGeom>
          <a:solidFill>
            <a:srgbClr val="E4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chemeClr val="tx1"/>
                </a:solidFill>
              </a:rPr>
              <a:t>好的内容不是讲故事，是把你的故事讲好。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entertain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748" y="194986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91845" y="2689860"/>
            <a:ext cx="9879965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根据例句写出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entertain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可能的意思。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museum should aim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entertain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as well as educate.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entertain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 the children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stories, songs and drama.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Barbecues are a favorite way of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entertain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ing friends.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could never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entertain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idea of living in the country.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97340" y="3283947"/>
            <a:ext cx="360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使快乐；使有兴趣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3515" y="4187825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招待；款待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934575" y="4709795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怀有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想法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6780" y="5334635"/>
            <a:ext cx="77006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派生词</a:t>
            </a:r>
            <a:endParaRPr lang="zh-CN" sz="280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entertaining  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令人愉快的</a:t>
            </a: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entertainment  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娱乐；消遣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1693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89050" y="2048510"/>
            <a:ext cx="900620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Barbecues are a favorite way of treating friends. </a:t>
            </a:r>
          </a:p>
          <a:p>
            <a:endParaRPr lang="en-US" altLang="zh-CN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Barbecues are a favorite way of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 friends. </a:t>
            </a:r>
          </a:p>
        </p:txBody>
      </p:sp>
      <p:sp>
        <p:nvSpPr>
          <p:cNvPr id="14" name="矩形 13"/>
          <p:cNvSpPr/>
          <p:nvPr/>
        </p:nvSpPr>
        <p:spPr>
          <a:xfrm>
            <a:off x="1211580" y="3733800"/>
            <a:ext cx="8495030" cy="122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He interested us for hours with his stories and jokes.</a:t>
            </a:r>
          </a:p>
          <a:p>
            <a:pPr algn="l"/>
            <a:endParaRPr lang="en-US" altLang="zh-CN" sz="2800">
              <a:solidFill>
                <a:schemeClr val="tx1"/>
              </a:solidFill>
              <a:latin typeface="Calibri" panose="020F0502020204030204" pitchFamily="34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He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entertain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ed us for hours with his stories and jokes.</a:t>
            </a:r>
          </a:p>
        </p:txBody>
      </p:sp>
      <p:sp>
        <p:nvSpPr>
          <p:cNvPr id="5" name="矩形 4"/>
          <p:cNvSpPr/>
          <p:nvPr/>
        </p:nvSpPr>
        <p:spPr>
          <a:xfrm>
            <a:off x="1210945" y="5261610"/>
            <a:ext cx="8495030" cy="122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How foolish I am to have doubts.</a:t>
            </a:r>
          </a:p>
          <a:p>
            <a:pPr algn="l"/>
            <a:endParaRPr lang="en-US" altLang="zh-CN" sz="2800">
              <a:solidFill>
                <a:schemeClr val="tx1"/>
              </a:solidFill>
              <a:latin typeface="Calibri" panose="020F0502020204030204" pitchFamily="34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How foolish I am to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entertain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 doubts. </a:t>
            </a:r>
          </a:p>
        </p:txBody>
      </p:sp>
      <p:sp>
        <p:nvSpPr>
          <p:cNvPr id="7" name="右箭头 6"/>
          <p:cNvSpPr/>
          <p:nvPr/>
        </p:nvSpPr>
        <p:spPr>
          <a:xfrm>
            <a:off x="1473835" y="2610485"/>
            <a:ext cx="648335" cy="38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289050" y="4155440"/>
            <a:ext cx="648335" cy="38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1289050" y="5683250"/>
            <a:ext cx="648335" cy="38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direct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380615"/>
            <a:ext cx="8405495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将例句中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direct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相应的意思与右侧意思匹配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Could you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direct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me to the station?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Educational level has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direct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effect on income. 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Which is the most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direct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route to London?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You will have to get used to his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direct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manner.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Most of his anger was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direct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 against himself.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new manager has been appointed to 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direct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project. 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6791" y="1904143"/>
            <a:ext cx="1485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adj.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43110" y="2775585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直接的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43110" y="4959350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笔直的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43110" y="3819525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直率的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643110" y="5481320"/>
            <a:ext cx="212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把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对准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99245" y="3297555"/>
            <a:ext cx="279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给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某人</a:t>
            </a: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指路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98610" y="4341495"/>
            <a:ext cx="2792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管理；指导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348980" y="3150870"/>
            <a:ext cx="1105535" cy="42799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609080" y="3136265"/>
            <a:ext cx="2703195" cy="3676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8009890" y="4143375"/>
            <a:ext cx="1633220" cy="49657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717280" y="4819015"/>
            <a:ext cx="640080" cy="8382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11745" y="4227195"/>
            <a:ext cx="1956435" cy="10909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0" idx="1"/>
          </p:cNvCxnSpPr>
          <p:nvPr/>
        </p:nvCxnSpPr>
        <p:spPr>
          <a:xfrm>
            <a:off x="8408035" y="5274310"/>
            <a:ext cx="1235075" cy="46799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8887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" y="1975485"/>
            <a:ext cx="5011420" cy="3785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770" y="6075045"/>
            <a:ext cx="6280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You can take a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flight from Canada.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515" y="2211070"/>
            <a:ext cx="3067685" cy="3643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91885" y="5854700"/>
            <a:ext cx="61626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Stephen Chow has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ed a lot of popular films.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overcome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009650" y="3218815"/>
            <a:ext cx="868553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overcame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injury to win the Olympic gold medal.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the final game Sweden easily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overcame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France.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Her parents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were overcome with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grief at the funeral. 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089660" y="2585720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overcome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的意思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2538" y="1904143"/>
            <a:ext cx="6076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9282430" y="3147695"/>
            <a:ext cx="2870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克服；解决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7158990" y="4703445"/>
            <a:ext cx="3651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【某种情绪】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控制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，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受到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的极大影响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149080" y="3714115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战胜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4551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编写故事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62000" y="2386330"/>
            <a:ext cx="10233660" cy="26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Use different meanings of “overcome” to make up a story. </a:t>
            </a:r>
          </a:p>
          <a:p>
            <a:pPr eaLnBrk="0" hangingPunct="0">
              <a:lnSpc>
                <a:spcPct val="100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Anna used to be a shy girl. Whenever she stood on the stage, she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was overcome with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anxiety and fear and started to shake. With time going by, she beomes much more confident and has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overcome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shyness. </a:t>
            </a: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slide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4296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452245" y="2602865"/>
            <a:ext cx="10879455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slide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相关表达的意思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 down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grassy slope.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Daniel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 out of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room when no one was looking.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Students' test score started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the mid- 1990s.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economy is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the slide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slide show 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6378575" y="3148330"/>
            <a:ext cx="20885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往下滑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660255" y="3604260"/>
            <a:ext cx="20885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偷偷溜出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763125" y="4069715"/>
            <a:ext cx="1882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下降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6071870" y="4631690"/>
            <a:ext cx="20885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降低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3983355" y="5078095"/>
            <a:ext cx="20885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幻灯片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4U3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A taste of English humour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" y="2176780"/>
            <a:ext cx="6275705" cy="348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176780"/>
            <a:ext cx="5609590" cy="34893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29385" y="4836160"/>
            <a:ext cx="3449955" cy="324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32700" y="4836160"/>
            <a:ext cx="3566795" cy="324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010" y="1911985"/>
            <a:ext cx="11524615" cy="447294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5800" y="2164080"/>
            <a:ext cx="108210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zh-CN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Mr. Bean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is a non-verbal British sitcom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by John Howard Davies, John Birkin, and Paul Weiland, with Rowan Atkinson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the comedy. The title character Mr. Bean rarely speaks but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the audience a lot. "A child in a grown man's body", he often seems unaware of basic aspects of the way the world works and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differently from others. It is unknown whether Mr. Bean is well off or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. However, one thing is for sure that he has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both the young and the old.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, the sitcom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received a number of international awards, including the Rose d'Or.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8665" y="2164080"/>
            <a:ext cx="1376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directed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95790" y="2544445"/>
            <a:ext cx="1635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starring in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48470" y="3007995"/>
            <a:ext cx="1278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amuses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30185" y="3887470"/>
            <a:ext cx="1278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reacted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99575" y="4296410"/>
            <a:ext cx="14503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badly off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48475" y="4679950"/>
            <a:ext cx="1876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entertained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40965" y="5158105"/>
            <a:ext cx="16878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Up to now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290" y="22225"/>
            <a:ext cx="1191895" cy="1788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01621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01621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满足的；满意的 n. 满足 vt. 使满足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使欢乐；款待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(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战胜；克服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使信服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导演；指示 adj. 直的；直率的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（使）滑动；（使）滑行 n. 滑动；幻灯片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耳语；低语 vt. &amp; vi. 低语；小声说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作出反应；回应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幽默；滑稽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使惊诧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幸运的；吉利的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平常的；普通的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1621" y="149860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01621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entertain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01621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overcome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01621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convince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01621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direct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01621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slide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01621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whisper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01621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react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01621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humour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01621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astonish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01621" y="58260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fortunate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01621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ordinary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83350" y="2342515"/>
            <a:ext cx="15989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overcame</a:t>
            </a:r>
            <a:endParaRPr lang="zh-CN" altLang="en-US" sz="28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6745" y="2342515"/>
            <a:ext cx="16192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overc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o</a:t>
            </a:r>
            <a:r>
              <a:rPr sz="280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me</a:t>
            </a:r>
            <a:endParaRPr lang="zh-CN" altLang="en-US" sz="28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3170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31705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厌烦的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prep. 遍及；贯穿 adv. 到处；始终；全部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无家的；无家可归的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用旧的；用坏的；破烂的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失败（者）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 vt. &amp; vi. 嚼碎；咀嚼（食物）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突出的；杰出的；显著的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姿态；手势 vi. 做手势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特殊的；特别的 n. 细节；细目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时刻；场合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使发笑；使愉快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解释；讲解；说明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1705" y="1492250"/>
            <a:ext cx="213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bored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931705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throughout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931705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homeless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931705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931705" y="3197225"/>
            <a:ext cx="214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failure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931705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chew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931705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outstanding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931705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gesture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931705" y="4968240"/>
            <a:ext cx="2508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particular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931705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occasion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93170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amuse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93170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explanation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23720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23720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6730"/>
            <a:ext cx="11148695" cy="502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幽默；滑稽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_________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好笑的；诙谐的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 n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表演者；演出者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表现；业绩；表演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使惊诧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令人感到惊讶的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平常的；普通的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adv.普通地；平常地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厌烦的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  ________  adj.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令人厌倦的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使欢乐；款待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愉快的；有趣的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失败（者）                  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  v.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失败；不及格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使信服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__________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令人信服的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导演；指示；指挥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________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导演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__________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解释；讲解；说明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_________   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解释；说明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3720" y="177419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humour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520" y="17741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humorous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237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performer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34565"/>
            <a:ext cx="1839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performance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23720" y="2733040"/>
            <a:ext cx="181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astonish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astonishing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23720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ordinary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520" y="31553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ordinarily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237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bored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5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boring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237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5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entertaining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237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failure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520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fail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3720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convince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520" y="489775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convincing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23720" y="538734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direct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520" y="535813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director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2000885" y="58477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explanation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5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explain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86610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86610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534124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直到现在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对……满足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穷的；缺少的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挑出；辨别出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切断；断绝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担任主角；主演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磨破的；穿旧的</a:t>
            </a:r>
          </a:p>
          <a:p>
            <a:pPr>
              <a:lnSpc>
                <a:spcPts val="31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6610" y="2432050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up to now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6610" y="2864485"/>
            <a:ext cx="360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feel/be content with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086610" y="3266950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badly off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086610" y="3683635"/>
            <a:ext cx="346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pick out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086610" y="409736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cut off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086610" y="4437094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star in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086610" y="4838065"/>
            <a:ext cx="407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worn-out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571625"/>
            <a:ext cx="10451465" cy="526224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movement that you make with your hands, your head or your face to show a particular meaning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type of soft thick white food made by boiling oats in milk or water, eaten hot, especially for breakfast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person who performs for an audience in a show, concert, etc.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to bite food into small pieces in your mouth with your teeth to make it easier to swallow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the money that is available to a person or an organization and a plan of how it will be spent over a period of time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 play or film/movie that is intended to be funny, usually with a happy ending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line of hair that a man allows to grow on his upper lip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/>
              <a:t>____________   person, especially a police officer, whose job is to examine crimes and catch criminals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2101850" y="483806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comedy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101850" y="300418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performer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101850" y="557022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moustache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101850" y="340614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chew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101850" y="1519373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gesture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1850" y="412251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budget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101850" y="595757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detective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2101850" y="2251074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porridge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8" grpId="0"/>
      <p:bldP spid="9" grpId="0"/>
      <p:bldP spid="11" grpId="0"/>
      <p:bldP spid="12" grpId="0"/>
      <p:bldP spid="15" grpId="0"/>
      <p:bldP spid="1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074545"/>
            <a:ext cx="3110865" cy="93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Words that describe people</a:t>
            </a:r>
          </a:p>
        </p:txBody>
      </p:sp>
      <p:sp>
        <p:nvSpPr>
          <p:cNvPr id="9" name="矩形 8"/>
          <p:cNvSpPr/>
          <p:nvPr/>
        </p:nvSpPr>
        <p:spPr>
          <a:xfrm>
            <a:off x="4208780" y="1942465"/>
            <a:ext cx="6933565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humour, depressed, content, astonish, fortunate, badly off, ordinary, bored, charming, homeless, moustache, underdog, outstanding, confidence, amusing, drunk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4340225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Words about the play</a:t>
            </a:r>
          </a:p>
        </p:txBody>
      </p:sp>
      <p:sp>
        <p:nvSpPr>
          <p:cNvPr id="12" name="矩形 11"/>
          <p:cNvSpPr/>
          <p:nvPr/>
        </p:nvSpPr>
        <p:spPr>
          <a:xfrm>
            <a:off x="4208780" y="4194810"/>
            <a:ext cx="6977380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punchline, mime, comedy, performer, subtle, entertain, direct, star in, costume, actress, verbal, nonverbal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The only way to survive is to have a sense of _________.                       ---Bob Newhart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Do not speak of your happiness to one less _________ than yourself.          ---Plutarch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A hero is no braver than an _________ man, but he is brave five minutes longer.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---Ralph Waldo Emerson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Success is not final, ________ is not fatal: it is the courage to continue that counts.  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---Winston Churchill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___________ people have one thing in common: An absolute sense of mission.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---Zig Ziglar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1445" y="2034540"/>
            <a:ext cx="11728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humour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6330" y="2781935"/>
            <a:ext cx="13506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fortunate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19270" y="3476625"/>
            <a:ext cx="12261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ordinary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66465" y="4573905"/>
            <a:ext cx="9683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failure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1695" y="5667375"/>
            <a:ext cx="17005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Outstanding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8" grpId="0"/>
      <p:bldP spid="9" grpId="0"/>
      <p:bldP spid="11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9|4|4.4|5.1|4|3.1|3.9|5|2|3.3|3.9|4.8|4.6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4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4.9|7|3.9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7|7.1|7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.9|6.4|6.5|8.7|7.3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8|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9|9.3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3.1|3.1|3.7|2.1|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0.6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5.6|10.1|8.8|6.8|6.6|4.3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5|5.2|4.8|3.7|5.9|3.5|3.2|4.8|5.2|4.6|7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4|2.7|4.3|3.5|2.9|6.9|3.4|6.7|5.1|5.5|5.4|4.3|4.3|4.5|3.8|4.5|2.5|3.8|3.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|4.9|4.1|4.6|3.5|5.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4|7|8.9|11.5|8.7|6.8|7.4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2.6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9|10.2|14|7.1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3|15|9.8|8.8|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0.7|8.2|6.6|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1578</Words>
  <Application>Microsoft Office PowerPoint</Application>
  <PresentationFormat>宽屏</PresentationFormat>
  <Paragraphs>285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159</cp:revision>
  <dcterms:created xsi:type="dcterms:W3CDTF">2017-08-09T01:43:00Z</dcterms:created>
  <dcterms:modified xsi:type="dcterms:W3CDTF">2019-07-09T02:39:37Z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